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31"/>
  </p:notesMasterIdLst>
  <p:sldIdLst>
    <p:sldId id="633" r:id="rId3"/>
    <p:sldId id="874" r:id="rId4"/>
    <p:sldId id="740" r:id="rId5"/>
    <p:sldId id="933" r:id="rId6"/>
    <p:sldId id="934" r:id="rId7"/>
    <p:sldId id="935" r:id="rId8"/>
    <p:sldId id="936" r:id="rId9"/>
    <p:sldId id="937" r:id="rId10"/>
    <p:sldId id="938" r:id="rId11"/>
    <p:sldId id="939" r:id="rId12"/>
    <p:sldId id="875" r:id="rId13"/>
    <p:sldId id="940" r:id="rId14"/>
    <p:sldId id="941" r:id="rId15"/>
    <p:sldId id="942" r:id="rId16"/>
    <p:sldId id="943" r:id="rId17"/>
    <p:sldId id="965" r:id="rId18"/>
    <p:sldId id="944" r:id="rId19"/>
    <p:sldId id="945" r:id="rId20"/>
    <p:sldId id="892" r:id="rId21"/>
    <p:sldId id="957" r:id="rId22"/>
    <p:sldId id="958" r:id="rId23"/>
    <p:sldId id="959" r:id="rId24"/>
    <p:sldId id="960" r:id="rId25"/>
    <p:sldId id="961" r:id="rId26"/>
    <p:sldId id="962" r:id="rId27"/>
    <p:sldId id="963" r:id="rId28"/>
    <p:sldId id="964" r:id="rId29"/>
    <p:sldId id="263" r:id="rId3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DC6183-5894-ECA2-9893-D2E529382A33}" name="Daniela Maria,Camelo Puente" initials="DP" userId="S::dmcamelo@saludcapital.gov.co::70c86746-b8b3-484f-a6f9-ae6a9bf660fc" providerId="AD"/>
  <p188:author id="{854FEDF9-202B-7228-E9EA-F4540FA86960}" name="Yudy Yadira, Cusva Verdugo" initials="YV" userId="S::yycusva@saludcapital.gov.co::3e92594a-1ca5-4400-b493-448a5e58063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a, Palacios Sandoval" initials="APS" lastIdx="5" clrIdx="0">
    <p:extLst>
      <p:ext uri="{19B8F6BF-5375-455C-9EA6-DF929625EA0E}">
        <p15:presenceInfo xmlns:p15="http://schemas.microsoft.com/office/powerpoint/2012/main" userId="Andrea, Palacios Sandova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C0E3"/>
    <a:srgbClr val="36A9CA"/>
    <a:srgbClr val="285B6A"/>
    <a:srgbClr val="338B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B22463-CB7E-7571-EED0-3FBD993EA08E}" v="33" dt="2026-07-08T15:17:29.700"/>
    <p1510:client id="{845FC28C-A41E-5AB8-F47F-252F12062CEF}" v="315" dt="2026-07-08T03:11:49.587"/>
    <p1510:client id="{857D08D8-98E0-6012-7EF6-756653D79C97}" v="177" dt="2026-07-08T15:13:48.309"/>
    <p1510:client id="{88D85323-2BF3-B02E-391C-83909E5CB13B}" v="202" dt="2026-07-08T02:54:55.10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err="1"/>
              <a:t>Título</a:t>
            </a:r>
            <a:r>
              <a:rPr lang="en-US"/>
              <a:t/>
            </a:r>
            <a:br>
              <a:rPr lang="en-US"/>
            </a:br>
            <a:r>
              <a:rPr lang="en-US" err="1"/>
              <a:t>presentación</a:t>
            </a:r>
            <a:endParaRPr lang="en-CO"/>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err="1"/>
              <a:t>Subtítulo</a:t>
            </a:r>
            <a:r>
              <a:rPr lang="en-US"/>
              <a:t> / </a:t>
            </a:r>
            <a:r>
              <a:rPr lang="en-US" err="1"/>
              <a:t>fecha</a:t>
            </a:r>
            <a:endParaRPr lang="en-CO"/>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48050908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err="1"/>
              <a:t>Título</a:t>
            </a:r>
            <a:r>
              <a:rPr lang="en-US"/>
              <a:t> </a:t>
            </a:r>
            <a:r>
              <a:rPr lang="en-US" err="1"/>
              <a:t>diapositiva</a:t>
            </a:r>
            <a:endParaRPr lang="en-CO"/>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err="1"/>
              <a:t>Texto</a:t>
            </a:r>
            <a:r>
              <a:rPr lang="en-US"/>
              <a:t> de </a:t>
            </a:r>
            <a:r>
              <a:rPr lang="en-US" err="1"/>
              <a:t>contenido</a:t>
            </a:r>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36119954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err="1"/>
              <a:t>Capítulo</a:t>
            </a:r>
            <a:endParaRPr lang="en-CO"/>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98082440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err="1"/>
              <a:t>Título</a:t>
            </a:r>
            <a:r>
              <a:rPr lang="en-US"/>
              <a:t> </a:t>
            </a:r>
            <a:r>
              <a:rPr lang="en-US" err="1"/>
              <a:t>diapositiva</a:t>
            </a:r>
            <a:endParaRPr lang="en-CO"/>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344542103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err="1"/>
              <a:t>Título</a:t>
            </a:r>
            <a:r>
              <a:rPr lang="en-US"/>
              <a:t> </a:t>
            </a:r>
            <a:r>
              <a:rPr lang="en-US" err="1"/>
              <a:t>diapositiva</a:t>
            </a:r>
            <a:endParaRPr lang="en-CO"/>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err="1"/>
              <a:t>Subítulo</a:t>
            </a:r>
            <a:endParaRPr lang="en-US"/>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err="1"/>
              <a:t>Subtítulo</a:t>
            </a:r>
            <a:endParaRPr lang="en-US"/>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2120796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err="1"/>
              <a:t>Título</a:t>
            </a:r>
            <a:r>
              <a:rPr lang="en-US"/>
              <a:t> </a:t>
            </a:r>
            <a:r>
              <a:rPr lang="en-US" err="1"/>
              <a:t>diapositiva</a:t>
            </a:r>
            <a:endParaRPr lang="en-CO"/>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234437032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238853252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3171026836"/>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err="1"/>
              <a:t>Título</a:t>
            </a:r>
            <a:r>
              <a:rPr lang="en-US"/>
              <a:t> </a:t>
            </a:r>
            <a:r>
              <a:rPr lang="en-US" err="1"/>
              <a:t>diapositiva</a:t>
            </a:r>
            <a:endParaRPr lang="en-CO"/>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err="1"/>
              <a:t>Contenido</a:t>
            </a:r>
            <a:endParaRPr lang="en-US"/>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2194446492"/>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a:solidFill>
                  <a:schemeClr val="lt1"/>
                </a:solidFill>
                <a:latin typeface="Aptos" panose="020B0004020202020204" pitchFamily="34" charset="0"/>
                <a:ea typeface="+mn-lt"/>
                <a:cs typeface="+mn-lt"/>
                <a:sym typeface="Oswald"/>
              </a:rPr>
              <a:t>Gracias</a:t>
            </a:r>
            <a:endParaRPr lang="es-CO" sz="6600" b="1">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39866643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2154226033"/>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‹Nº›</a:t>
            </a:fld>
            <a:endParaRPr lang="en-US"/>
          </a:p>
        </p:txBody>
      </p:sp>
    </p:spTree>
    <p:extLst>
      <p:ext uri="{BB962C8B-B14F-4D97-AF65-F5344CB8AC3E}">
        <p14:creationId xmlns:p14="http://schemas.microsoft.com/office/powerpoint/2010/main" val="1118502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2.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CO"/>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err="1"/>
              <a:t>Título</a:t>
            </a:r>
            <a:r>
              <a:rPr lang="en-US"/>
              <a:t> </a:t>
            </a:r>
            <a:r>
              <a:rPr lang="en-US" err="1"/>
              <a:t>diapositiva</a:t>
            </a:r>
            <a:endParaRPr lang="en-CO"/>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lvl="0" indent="0" algn="r" rtl="0">
              <a:spcBef>
                <a:spcPts val="0"/>
              </a:spcBef>
              <a:spcAft>
                <a:spcPts val="0"/>
              </a:spcAft>
              <a:buNone/>
            </a:pPr>
            <a:fld id="{00000000-1234-1234-1234-123412341234}" type="slidenum">
              <a:rPr lang="en-US" smtClean="0"/>
              <a:t>‹Nº›</a:t>
            </a:fld>
            <a:endParaRPr lang="en-US"/>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133306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847994" y="4726746"/>
            <a:ext cx="7723531" cy="1548150"/>
          </a:xfrm>
        </p:spPr>
        <p:txBody>
          <a:bodyPr/>
          <a:lstStyle/>
          <a:p>
            <a:pPr algn="ctr"/>
            <a:endParaRPr lang="es-ES" b="1">
              <a:latin typeface="Arial" panose="020B0604020202020204" pitchFamily="34" charset="0"/>
              <a:cs typeface="Arial" panose="020B0604020202020204" pitchFamily="34" charset="0"/>
            </a:endParaRPr>
          </a:p>
          <a:p>
            <a:pPr algn="ctr"/>
            <a:r>
              <a:rPr lang="es-ES" b="1">
                <a:latin typeface="Arial" panose="020B0604020202020204" pitchFamily="34" charset="0"/>
                <a:cs typeface="Arial" panose="020B0604020202020204" pitchFamily="34" charset="0"/>
              </a:rPr>
              <a:t>09 DE JULIO 2026</a:t>
            </a:r>
            <a:endParaRPr lang="es-ES" sz="3200">
              <a:latin typeface="Arial" panose="020B0604020202020204" pitchFamily="34" charset="0"/>
              <a:cs typeface="Arial" panose="020B0604020202020204" pitchFamily="34" charset="0"/>
            </a:endParaRPr>
          </a:p>
        </p:txBody>
      </p:sp>
      <p:sp>
        <p:nvSpPr>
          <p:cNvPr id="6" name="Google Shape;88;p13"/>
          <p:cNvSpPr txBox="1"/>
          <p:nvPr/>
        </p:nvSpPr>
        <p:spPr>
          <a:xfrm>
            <a:off x="364503" y="593639"/>
            <a:ext cx="9004580" cy="3631733"/>
          </a:xfrm>
          <a:prstGeom prst="rect">
            <a:avLst/>
          </a:prstGeom>
          <a:noFill/>
          <a:ln>
            <a:noFill/>
          </a:ln>
        </p:spPr>
        <p:txBody>
          <a:bodyPr spcFirstLastPara="1" wrap="square" lIns="91425" tIns="91425" rIns="91425" bIns="91425" anchor="t" anchorCtr="0">
            <a:spAutoFit/>
          </a:bodyPr>
          <a:lstStyle/>
          <a:p>
            <a:pPr algn="ctr"/>
            <a:r>
              <a:rPr lang="es-ES" altLang="en-US" sz="3200" b="1">
                <a:solidFill>
                  <a:schemeClr val="bg1"/>
                </a:solidFill>
                <a:latin typeface="Arial" panose="020B0604020202020204" pitchFamily="34" charset="0"/>
                <a:cs typeface="Arial" panose="020B0604020202020204" pitchFamily="34" charset="0"/>
              </a:rPr>
              <a:t>SOCIALIZACIÓN HALLAZGOS EQUIPO APOYO A LA SUPERVISIÓN</a:t>
            </a:r>
            <a:endParaRPr lang="es-ES" sz="3200" b="1">
              <a:solidFill>
                <a:schemeClr val="bg1"/>
              </a:solidFill>
              <a:latin typeface="Arial" panose="020B0604020202020204" pitchFamily="34" charset="0"/>
              <a:cs typeface="Arial" panose="020B0604020202020204" pitchFamily="34" charset="0"/>
            </a:endParaRPr>
          </a:p>
          <a:p>
            <a:pPr algn="ctr"/>
            <a:endParaRPr lang="es-ES" sz="3200" b="1">
              <a:solidFill>
                <a:schemeClr val="bg1"/>
              </a:solidFill>
              <a:latin typeface="Arial" panose="020B0604020202020204" pitchFamily="34" charset="0"/>
              <a:cs typeface="Arial" panose="020B0604020202020204" pitchFamily="34" charset="0"/>
            </a:endParaRPr>
          </a:p>
          <a:p>
            <a:pPr algn="ctr"/>
            <a:r>
              <a:rPr lang="es-ES" sz="3200" b="1">
                <a:solidFill>
                  <a:schemeClr val="bg1"/>
                </a:solidFill>
                <a:latin typeface="Arial" panose="020B0604020202020204" pitchFamily="34" charset="0"/>
                <a:cs typeface="Arial" panose="020B0604020202020204" pitchFamily="34" charset="0"/>
              </a:rPr>
              <a:t>VIGILANCIA EN SALUD PÚBLICA</a:t>
            </a:r>
          </a:p>
          <a:p>
            <a:pPr algn="ctr"/>
            <a:endParaRPr lang="es-ES" sz="3200" b="1">
              <a:solidFill>
                <a:schemeClr val="bg1"/>
              </a:solidFill>
              <a:latin typeface="Arial" panose="020B0604020202020204" pitchFamily="34" charset="0"/>
              <a:cs typeface="Arial" panose="020B0604020202020204" pitchFamily="34" charset="0"/>
            </a:endParaRPr>
          </a:p>
          <a:p>
            <a:pPr algn="ctr"/>
            <a:r>
              <a:rPr lang="es-ES" sz="3200" b="1">
                <a:solidFill>
                  <a:schemeClr val="bg1"/>
                </a:solidFill>
                <a:latin typeface="Arial" panose="020B0604020202020204" pitchFamily="34" charset="0"/>
                <a:cs typeface="Arial" panose="020B0604020202020204" pitchFamily="34" charset="0"/>
              </a:rPr>
              <a:t>PERIODO: 01 DE MARZO AL 30 DE ABRIL DE 2026</a:t>
            </a:r>
          </a:p>
        </p:txBody>
      </p:sp>
    </p:spTree>
    <p:extLst>
      <p:ext uri="{BB962C8B-B14F-4D97-AF65-F5344CB8AC3E}">
        <p14:creationId xmlns:p14="http://schemas.microsoft.com/office/powerpoint/2010/main" val="2027848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extLst>
              <p:ext uri="{D42A27DB-BD31-4B8C-83A1-F6EECF244321}">
                <p14:modId xmlns:p14="http://schemas.microsoft.com/office/powerpoint/2010/main" val="1931030289"/>
              </p:ext>
            </p:extLst>
          </p:nvPr>
        </p:nvGraphicFramePr>
        <p:xfrm>
          <a:off x="106419" y="569663"/>
          <a:ext cx="11922823" cy="5694902"/>
        </p:xfrm>
        <a:graphic>
          <a:graphicData uri="http://schemas.openxmlformats.org/drawingml/2006/table">
            <a:tbl>
              <a:tblPr firstRow="1">
                <a:tableStyleId>{5C22544A-7EE6-4342-B048-85BDC9FD1C3A}</a:tableStyleId>
              </a:tblPr>
              <a:tblGrid>
                <a:gridCol w="1970653">
                  <a:extLst>
                    <a:ext uri="{9D8B030D-6E8A-4147-A177-3AD203B41FA5}">
                      <a16:colId xmlns:a16="http://schemas.microsoft.com/office/drawing/2014/main" val="3635719841"/>
                    </a:ext>
                  </a:extLst>
                </a:gridCol>
                <a:gridCol w="1589406">
                  <a:extLst>
                    <a:ext uri="{9D8B030D-6E8A-4147-A177-3AD203B41FA5}">
                      <a16:colId xmlns:a16="http://schemas.microsoft.com/office/drawing/2014/main" val="69206567"/>
                    </a:ext>
                  </a:extLst>
                </a:gridCol>
                <a:gridCol w="6258757">
                  <a:extLst>
                    <a:ext uri="{9D8B030D-6E8A-4147-A177-3AD203B41FA5}">
                      <a16:colId xmlns:a16="http://schemas.microsoft.com/office/drawing/2014/main" val="1262692757"/>
                    </a:ext>
                  </a:extLst>
                </a:gridCol>
                <a:gridCol w="1020932">
                  <a:extLst>
                    <a:ext uri="{9D8B030D-6E8A-4147-A177-3AD203B41FA5}">
                      <a16:colId xmlns:a16="http://schemas.microsoft.com/office/drawing/2014/main" val="915372651"/>
                    </a:ext>
                  </a:extLst>
                </a:gridCol>
                <a:gridCol w="1083075">
                  <a:extLst>
                    <a:ext uri="{9D8B030D-6E8A-4147-A177-3AD203B41FA5}">
                      <a16:colId xmlns:a16="http://schemas.microsoft.com/office/drawing/2014/main" val="3212456081"/>
                    </a:ext>
                  </a:extLst>
                </a:gridCol>
              </a:tblGrid>
              <a:tr h="445153">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465671">
                <a:tc vMerge="1">
                  <a:txBody>
                    <a:bodyPr/>
                    <a:lstStyle/>
                    <a:p>
                      <a:endParaRPr 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CENTRO</a:t>
                      </a:r>
                      <a:r>
                        <a:rPr lang="es-MX" sz="1300" b="1" i="0" u="none" strike="noStrike" baseline="0">
                          <a:solidFill>
                            <a:schemeClr val="bg1"/>
                          </a:solidFill>
                          <a:effectLst/>
                          <a:latin typeface="Arial" panose="020B0604020202020204" pitchFamily="34" charset="0"/>
                          <a:cs typeface="Arial" panose="020B0604020202020204" pitchFamily="34" charset="0"/>
                        </a:rPr>
                        <a:t> ORIENTE</a:t>
                      </a:r>
                      <a:endParaRPr lang="es-MX"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 OCCIDENTE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NORTE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9262282"/>
                  </a:ext>
                </a:extLst>
              </a:tr>
              <a:tr h="1409228">
                <a:tc>
                  <a:txBody>
                    <a:bodyPr/>
                    <a:lstStyle/>
                    <a:p>
                      <a:pPr algn="just" fontAlgn="ctr"/>
                      <a:r>
                        <a:rPr lang="es-ES" sz="1300" b="1" i="0" u="none" strike="noStrike" dirty="0">
                          <a:solidFill>
                            <a:srgbClr val="000000"/>
                          </a:solidFill>
                          <a:effectLst/>
                          <a:latin typeface="Arial" panose="020B0604020202020204" pitchFamily="34" charset="0"/>
                          <a:cs typeface="Arial" panose="020B0604020202020204" pitchFamily="34" charset="0"/>
                        </a:rPr>
                        <a:t>228 - Investigaciones epidemiológicas de eventos prioritarios en salud mental -  Ruralidad.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ES" sz="1300" b="0" i="0" u="none" strike="noStrike" dirty="0">
                          <a:solidFill>
                            <a:srgbClr val="000000"/>
                          </a:solidFill>
                          <a:effectLst/>
                          <a:latin typeface="Arial" panose="020B0604020202020204" pitchFamily="34" charset="0"/>
                          <a:cs typeface="Arial" panose="020B0604020202020204" pitchFamily="34" charset="0"/>
                        </a:rPr>
                        <a:t>No aplica.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300" b="0" i="0" u="none" strike="noStrike" noProof="0">
                          <a:solidFill>
                            <a:srgbClr val="000000"/>
                          </a:solidFill>
                          <a:effectLst/>
                          <a:latin typeface="Arial"/>
                          <a:cs typeface="Arial"/>
                        </a:rPr>
                        <a:t>No se generaron hallazgos.</a:t>
                      </a:r>
                      <a:endParaRPr lang="es-ES"/>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 aplica.</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No aplica.</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r h="2119894">
                <a:tc>
                  <a:txBody>
                    <a:bodyPr/>
                    <a:lstStyle/>
                    <a:p>
                      <a:pPr algn="just" fontAlgn="ctr"/>
                      <a:r>
                        <a:rPr lang="es-ES" sz="1300" b="1" i="0" u="none" strike="noStrike">
                          <a:solidFill>
                            <a:srgbClr val="000000"/>
                          </a:solidFill>
                          <a:effectLst/>
                          <a:latin typeface="Arial" panose="020B0604020202020204" pitchFamily="34" charset="0"/>
                          <a:cs typeface="Arial" panose="020B0604020202020204" pitchFamily="34" charset="0"/>
                        </a:rPr>
                        <a:t>229 - Fortalecimiento de capacidades IEC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300" b="0" i="0" u="none" strike="noStrike" kern="1200" noProof="0">
                          <a:solidFill>
                            <a:srgbClr val="000000"/>
                          </a:solidFill>
                          <a:effectLst/>
                          <a:latin typeface="Arial" panose="020B0604020202020204" pitchFamily="34" charset="0"/>
                          <a:ea typeface="+mn-ea"/>
                          <a:cs typeface="Arial" panose="020B0604020202020204" pitchFamily="34" charset="0"/>
                        </a:rPr>
                        <a:t>No se generaron hallazgos. </a:t>
                      </a:r>
                      <a:endParaRPr lang="es-ES" sz="1300" b="0" i="0" u="none" strike="noStrike" kern="1200">
                        <a:solidFill>
                          <a:srgbClr val="000000"/>
                        </a:solidFill>
                        <a:effectLst/>
                        <a:latin typeface="Arial" panose="020B0604020202020204" pitchFamily="34" charset="0"/>
                        <a:ea typeface="+mn-ea"/>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300" b="1" i="0" u="none" strike="noStrike" dirty="0" smtClean="0">
                          <a:solidFill>
                            <a:srgbClr val="000000"/>
                          </a:solidFill>
                          <a:effectLst/>
                          <a:latin typeface="Arial" panose="020B0604020202020204" pitchFamily="34" charset="0"/>
                          <a:cs typeface="Arial" panose="020B0604020202020204" pitchFamily="34" charset="0"/>
                        </a:rPr>
                        <a:t>Criterio de glosa: G3 Mes DE ABRIL</a:t>
                      </a:r>
                      <a:r>
                        <a:rPr lang="es-MX" sz="1300" b="0" i="0" u="none" strike="noStrike" dirty="0" smtClean="0">
                          <a:solidFill>
                            <a:srgbClr val="000000"/>
                          </a:solidFill>
                          <a:effectLst/>
                          <a:latin typeface="Arial" panose="020B0604020202020204" pitchFamily="34" charset="0"/>
                          <a:cs typeface="Arial" panose="020B0604020202020204" pitchFamily="34" charset="0"/>
                        </a:rPr>
                        <a:t>: </a:t>
                      </a:r>
                    </a:p>
                    <a:p>
                      <a:pPr algn="ctr" fontAlgn="ctr"/>
                      <a:r>
                        <a:rPr lang="es-MX" sz="1300" b="0" i="0" u="none" strike="noStrike" dirty="0" smtClean="0">
                          <a:solidFill>
                            <a:srgbClr val="000000"/>
                          </a:solidFill>
                          <a:effectLst/>
                          <a:latin typeface="Arial" panose="020B0604020202020204" pitchFamily="34" charset="0"/>
                          <a:cs typeface="Arial" panose="020B0604020202020204" pitchFamily="34" charset="0"/>
                        </a:rPr>
                        <a:t>con plan de acción Cuali-cuantitativo, el cual contiene una (1)  actividad con una (1) subactividad, afectando  una (1) IEC de un total de cinco(5) IEC realizadas, debido a que no cumple con lo descrito en los lineamientos;  los hallazgos se describen a continuación: ID 1982676 SUMAPAZ Se evidencian inconsistencias en el diligenciamiento del instrumento, toda vez que en el campo correspondiente a la UPZ se registra la fecha “05/01/1900”, dato que no corresponde a la información requerida. Asimismo, el genograma presentado no es legible, lo que limita la adecuada interpretación de la estructura y dinámica familiar del usuario. De igual manera, en la variable de grupo étnico se registra de forma errónea la fecha “07/01/1900”, evidenciando fallas en el registro de la información. Adicionalmente, las recomendaciones consignadas corresponden a un formato o esquema estandarizado aparentemente copiado, sin evidencia de personalización ni articulación con las necesidades, factores de riesgo, condiciones particulares y hallazgos identificados durante la intervención, por lo que se requiere fortalecer la elaboración de recomendaciones individualizadas, claras y pertinentes para el usuario.</a:t>
                      </a:r>
                      <a:endParaRPr lang="es-ES" sz="1300" b="0" i="0" u="none" strike="noStrike" dirty="0">
                        <a:solidFill>
                          <a:srgbClr val="000000"/>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300" b="0" i="0" u="none" strike="noStrike">
                          <a:solidFill>
                            <a:srgbClr val="000000"/>
                          </a:solidFill>
                          <a:effectLst/>
                          <a:latin typeface="Arial" panose="020B0604020202020204" pitchFamily="34" charset="0"/>
                          <a:cs typeface="Arial" panose="020B0604020202020204" pitchFamily="34" charset="0"/>
                        </a:rPr>
                        <a:t>No se generaron hallazgos.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300" b="0" i="0" u="none" strike="noStrike" dirty="0">
                          <a:solidFill>
                            <a:srgbClr val="000000"/>
                          </a:solidFill>
                          <a:effectLst/>
                          <a:latin typeface="Arial" panose="020B0604020202020204" pitchFamily="34" charset="0"/>
                          <a:cs typeface="Arial" panose="020B0604020202020204" pitchFamily="34" charset="0"/>
                        </a:rPr>
                        <a:t>No se generaron hallazgos.</a:t>
                      </a:r>
                      <a:endParaRPr lang="es-MX" sz="1300" b="0" i="0" u="none" strike="noStrike" dirty="0">
                        <a:solidFill>
                          <a:srgbClr val="000000"/>
                        </a:solidFill>
                        <a:effectLst/>
                        <a:highlight>
                          <a:srgbClr val="FFFF00"/>
                        </a:highligh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7929533"/>
                  </a:ext>
                </a:extLst>
              </a:tr>
            </a:tbl>
          </a:graphicData>
        </a:graphic>
      </p:graphicFrame>
      <p:sp>
        <p:nvSpPr>
          <p:cNvPr id="7"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625941"/>
          </a:xfrm>
        </p:spPr>
        <p:txBody>
          <a:bodyPr/>
          <a:lstStyle/>
          <a:p>
            <a:pPr algn="ctr"/>
            <a:r>
              <a:rPr lang="es-ES" sz="1900"/>
              <a:t>INTERVENCIÓN INTEGRAL EN BROTES, ALERTAS Y SITUACIONES DE EMERGENCIA EN SALUD PÚBLICA</a:t>
            </a:r>
            <a:endParaRPr lang="es-ES" sz="1900">
              <a:latin typeface="Aptos"/>
            </a:endParaRPr>
          </a:p>
        </p:txBody>
      </p:sp>
    </p:spTree>
    <p:extLst>
      <p:ext uri="{BB962C8B-B14F-4D97-AF65-F5344CB8AC3E}">
        <p14:creationId xmlns:p14="http://schemas.microsoft.com/office/powerpoint/2010/main" val="1652931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8;p13"/>
          <p:cNvSpPr txBox="1"/>
          <p:nvPr/>
        </p:nvSpPr>
        <p:spPr>
          <a:xfrm>
            <a:off x="561451" y="1690918"/>
            <a:ext cx="9004580" cy="3508623"/>
          </a:xfrm>
          <a:prstGeom prst="rect">
            <a:avLst/>
          </a:prstGeom>
          <a:noFill/>
          <a:ln>
            <a:noFill/>
          </a:ln>
        </p:spPr>
        <p:txBody>
          <a:bodyPr spcFirstLastPara="1" wrap="square" lIns="91425" tIns="91425" rIns="91425" bIns="91425" anchor="t" anchorCtr="0">
            <a:spAutoFit/>
          </a:bodyPr>
          <a:lstStyle/>
          <a:p>
            <a:pPr algn="ctr"/>
            <a:r>
              <a:rPr lang="es-ES" altLang="en-US" sz="7200" b="1">
                <a:solidFill>
                  <a:schemeClr val="bg1"/>
                </a:solidFill>
                <a:latin typeface="Arial" panose="020B0604020202020204" pitchFamily="34" charset="0"/>
                <a:cs typeface="Arial" panose="020B0604020202020204" pitchFamily="34" charset="0"/>
              </a:rPr>
              <a:t>HALLAZGOS SEGUIMIENTOS EN CAMPO</a:t>
            </a:r>
            <a:endParaRPr lang="es-ES" sz="7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3248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178461" y="619485"/>
          <a:ext cx="11859659" cy="5583797"/>
        </p:xfrm>
        <a:graphic>
          <a:graphicData uri="http://schemas.openxmlformats.org/drawingml/2006/table">
            <a:tbl>
              <a:tblPr firstRow="1" firstCol="1" bandRow="1">
                <a:tableStyleId>{5C22544A-7EE6-4342-B048-85BDC9FD1C3A}</a:tableStyleId>
              </a:tblPr>
              <a:tblGrid>
                <a:gridCol w="735939">
                  <a:extLst>
                    <a:ext uri="{9D8B030D-6E8A-4147-A177-3AD203B41FA5}">
                      <a16:colId xmlns:a16="http://schemas.microsoft.com/office/drawing/2014/main" val="1235395680"/>
                    </a:ext>
                  </a:extLst>
                </a:gridCol>
                <a:gridCol w="985421">
                  <a:extLst>
                    <a:ext uri="{9D8B030D-6E8A-4147-A177-3AD203B41FA5}">
                      <a16:colId xmlns:a16="http://schemas.microsoft.com/office/drawing/2014/main" val="2354516151"/>
                    </a:ext>
                  </a:extLst>
                </a:gridCol>
                <a:gridCol w="941033">
                  <a:extLst>
                    <a:ext uri="{9D8B030D-6E8A-4147-A177-3AD203B41FA5}">
                      <a16:colId xmlns:a16="http://schemas.microsoft.com/office/drawing/2014/main" val="1488975625"/>
                    </a:ext>
                  </a:extLst>
                </a:gridCol>
                <a:gridCol w="843379">
                  <a:extLst>
                    <a:ext uri="{9D8B030D-6E8A-4147-A177-3AD203B41FA5}">
                      <a16:colId xmlns:a16="http://schemas.microsoft.com/office/drawing/2014/main" val="3114500971"/>
                    </a:ext>
                  </a:extLst>
                </a:gridCol>
                <a:gridCol w="887767">
                  <a:extLst>
                    <a:ext uri="{9D8B030D-6E8A-4147-A177-3AD203B41FA5}">
                      <a16:colId xmlns:a16="http://schemas.microsoft.com/office/drawing/2014/main" val="1638975713"/>
                    </a:ext>
                  </a:extLst>
                </a:gridCol>
                <a:gridCol w="781235">
                  <a:extLst>
                    <a:ext uri="{9D8B030D-6E8A-4147-A177-3AD203B41FA5}">
                      <a16:colId xmlns:a16="http://schemas.microsoft.com/office/drawing/2014/main" val="93455184"/>
                    </a:ext>
                  </a:extLst>
                </a:gridCol>
                <a:gridCol w="949911">
                  <a:extLst>
                    <a:ext uri="{9D8B030D-6E8A-4147-A177-3AD203B41FA5}">
                      <a16:colId xmlns:a16="http://schemas.microsoft.com/office/drawing/2014/main" val="1150480023"/>
                    </a:ext>
                  </a:extLst>
                </a:gridCol>
                <a:gridCol w="573497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FECHA DEL SEGUIMIENTO EN CAMPO</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CENTRO</a:t>
                      </a:r>
                      <a:r>
                        <a:rPr lang="es-CO" sz="1160" kern="1200" baseline="0">
                          <a:solidFill>
                            <a:schemeClr val="dk1"/>
                          </a:solidFill>
                          <a:effectLst/>
                          <a:latin typeface="Arial" panose="020B0604020202020204" pitchFamily="34" charset="0"/>
                          <a:ea typeface="+mn-ea"/>
                          <a:cs typeface="Arial" panose="020B0604020202020204" pitchFamily="34" charset="0"/>
                        </a:rPr>
                        <a:t> ORIENTE</a:t>
                      </a:r>
                      <a:endParaRPr lang="es-CO" sz="1160" kern="1200">
                        <a:solidFill>
                          <a:schemeClr val="dk1"/>
                        </a:solidFill>
                        <a:effectLst/>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16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25/05/2026</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160">
                          <a:effectLst/>
                          <a:latin typeface="Arial" panose="020B0604020202020204" pitchFamily="34" charset="0"/>
                          <a:cs typeface="Arial" panose="020B0604020202020204" pitchFamily="34" charset="0"/>
                        </a:rPr>
                        <a:t>No se genero</a:t>
                      </a:r>
                    </a:p>
                    <a:p>
                      <a:pPr algn="ctr">
                        <a:lnSpc>
                          <a:spcPct val="107000"/>
                        </a:lnSpc>
                        <a:spcAft>
                          <a:spcPts val="800"/>
                        </a:spcAft>
                      </a:pPr>
                      <a:endParaRPr lang="es-CO" sz="1160">
                        <a:effectLst/>
                        <a:latin typeface="Arial" panose="020B0604020202020204" pitchFamily="34"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000" dirty="0">
                          <a:latin typeface="Arial" panose="020B0604020202020204" pitchFamily="34" charset="0"/>
                          <a:cs typeface="Arial" panose="020B0604020202020204" pitchFamily="34" charset="0"/>
                        </a:rPr>
                        <a:t>Se recomienda brindar al inicio de la sesión un espacio más amplio de expresión abierta y espontánea para la usuaria, favoreciendo la identificación de emociones, pensamientos y situaciones significativas asociadas a su estado de ánimo y comportamiento actual</a:t>
                      </a:r>
                      <a:r>
                        <a:rPr lang="es-MX" sz="1000" baseline="0" dirty="0">
                          <a:latin typeface="Arial" panose="020B0604020202020204" pitchFamily="34" charset="0"/>
                          <a:cs typeface="Arial" panose="020B0604020202020204" pitchFamily="34" charset="0"/>
                        </a:rPr>
                        <a:t> y/o factores desencadenantes. </a:t>
                      </a:r>
                      <a:endParaRPr lang="es-MX" sz="100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endParaRPr lang="es-MX" sz="100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000" dirty="0">
                          <a:latin typeface="Arial" panose="020B0604020202020204" pitchFamily="34" charset="0"/>
                          <a:cs typeface="Arial" panose="020B0604020202020204" pitchFamily="34" charset="0"/>
                        </a:rPr>
                        <a:t>Profundizar</a:t>
                      </a:r>
                      <a:r>
                        <a:rPr lang="es-MX" sz="1000" baseline="0" dirty="0">
                          <a:latin typeface="Arial" panose="020B0604020202020204" pitchFamily="34" charset="0"/>
                          <a:cs typeface="Arial" panose="020B0604020202020204" pitchFamily="34" charset="0"/>
                        </a:rPr>
                        <a:t> </a:t>
                      </a:r>
                      <a:r>
                        <a:rPr lang="es-MX" sz="1000" dirty="0">
                          <a:latin typeface="Arial" panose="020B0604020202020204" pitchFamily="34" charset="0"/>
                          <a:cs typeface="Arial" panose="020B0604020202020204" pitchFamily="34" charset="0"/>
                        </a:rPr>
                        <a:t>en los factores de riesgo que se encuentran asociados a estilos de pensamiento crítico y a dinámicas de vida que perpetúan malestar emocional y conductas desadaptativas (Por</a:t>
                      </a:r>
                      <a:r>
                        <a:rPr lang="es-MX" sz="1000" baseline="0" dirty="0">
                          <a:latin typeface="Arial" panose="020B0604020202020204" pitchFamily="34" charset="0"/>
                          <a:cs typeface="Arial" panose="020B0604020202020204" pitchFamily="34" charset="0"/>
                        </a:rPr>
                        <a:t> ejemplo </a:t>
                      </a:r>
                      <a:r>
                        <a:rPr lang="es-MX" sz="1000" dirty="0">
                          <a:latin typeface="Arial" panose="020B0604020202020204" pitchFamily="34" charset="0"/>
                          <a:cs typeface="Arial" panose="020B0604020202020204" pitchFamily="34" charset="0"/>
                        </a:rPr>
                        <a:t>consumo</a:t>
                      </a:r>
                      <a:r>
                        <a:rPr lang="es-MX" sz="1000" baseline="0" dirty="0">
                          <a:latin typeface="Arial" panose="020B0604020202020204" pitchFamily="34" charset="0"/>
                          <a:cs typeface="Arial" panose="020B0604020202020204" pitchFamily="34" charset="0"/>
                        </a:rPr>
                        <a:t> de SPA)</a:t>
                      </a:r>
                      <a:r>
                        <a:rPr lang="es-MX" sz="1000" dirty="0">
                          <a:latin typeface="Arial" panose="020B0604020202020204" pitchFamily="34" charset="0"/>
                          <a:cs typeface="Arial" panose="020B0604020202020204" pitchFamily="34" charset="0"/>
                        </a:rPr>
                        <a:t>. </a:t>
                      </a:r>
                    </a:p>
                    <a:p>
                      <a:pPr marL="285750" lvl="0" indent="-285750" algn="just">
                        <a:lnSpc>
                          <a:spcPct val="100000"/>
                        </a:lnSpc>
                        <a:spcBef>
                          <a:spcPts val="0"/>
                        </a:spcBef>
                        <a:spcAft>
                          <a:spcPts val="0"/>
                        </a:spcAft>
                        <a:buFont typeface="Arial" panose="020B0604020202020204" pitchFamily="34" charset="0"/>
                        <a:buChar char="•"/>
                      </a:pPr>
                      <a:endParaRPr lang="es-MX" sz="100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000" dirty="0">
                          <a:latin typeface="Arial" panose="020B0604020202020204" pitchFamily="34" charset="0"/>
                          <a:cs typeface="Arial" panose="020B0604020202020204" pitchFamily="34" charset="0"/>
                        </a:rPr>
                        <a:t>En este sentido, es importante fortalecer el proceso de confrontación y análisis objetivo de los hechos y experiencias que han contribuido a las recaídas previas, incluida la actual, promoviendo el reconocimiento de las contingencias ambientales, patrones de evitación y conductas que interfieren en su bienestar.</a:t>
                      </a:r>
                    </a:p>
                    <a:p>
                      <a:pPr marL="285750" lvl="0" indent="-285750" algn="just">
                        <a:lnSpc>
                          <a:spcPct val="100000"/>
                        </a:lnSpc>
                        <a:spcBef>
                          <a:spcPts val="0"/>
                        </a:spcBef>
                        <a:spcAft>
                          <a:spcPts val="0"/>
                        </a:spcAft>
                        <a:buFont typeface="Arial" panose="020B0604020202020204" pitchFamily="34" charset="0"/>
                        <a:buChar char="•"/>
                      </a:pPr>
                      <a:endParaRPr lang="es-MX" sz="100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000" dirty="0">
                          <a:latin typeface="Arial" panose="020B0604020202020204" pitchFamily="34" charset="0"/>
                          <a:cs typeface="Arial" panose="020B0604020202020204" pitchFamily="34" charset="0"/>
                        </a:rPr>
                        <a:t>En el plan de acción es necesario registrar las acciones concretas de activación conductual, debe acompañar este proceso con estrategias orientadas al incremento de conductas funcionales y actividades con sentido personal, favoreciendo la recuperación progresiva de rutinas saludables, el contacto con reforzadores positivos y el desarrollo de herramientas de afrontamiento más adaptativas frente a situaciones emocionalmente activadoras.</a:t>
                      </a:r>
                      <a:endParaRPr lang="es-ES" sz="1000" dirty="0">
                        <a:latin typeface="Arial" panose="020B0604020202020204" pitchFamily="34" charset="0"/>
                        <a:cs typeface="Arial" panose="020B0604020202020204" pitchFamily="34" charset="0"/>
                      </a:endParaRP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809547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178461" y="619485"/>
          <a:ext cx="11859659" cy="5583797"/>
        </p:xfrm>
        <a:graphic>
          <a:graphicData uri="http://schemas.openxmlformats.org/drawingml/2006/table">
            <a:tbl>
              <a:tblPr firstRow="1" firstCol="1" bandRow="1">
                <a:tableStyleId>{5C22544A-7EE6-4342-B048-85BDC9FD1C3A}</a:tableStyleId>
              </a:tblPr>
              <a:tblGrid>
                <a:gridCol w="735939">
                  <a:extLst>
                    <a:ext uri="{9D8B030D-6E8A-4147-A177-3AD203B41FA5}">
                      <a16:colId xmlns:a16="http://schemas.microsoft.com/office/drawing/2014/main" val="1235395680"/>
                    </a:ext>
                  </a:extLst>
                </a:gridCol>
                <a:gridCol w="985421">
                  <a:extLst>
                    <a:ext uri="{9D8B030D-6E8A-4147-A177-3AD203B41FA5}">
                      <a16:colId xmlns:a16="http://schemas.microsoft.com/office/drawing/2014/main" val="2354516151"/>
                    </a:ext>
                  </a:extLst>
                </a:gridCol>
                <a:gridCol w="941033">
                  <a:extLst>
                    <a:ext uri="{9D8B030D-6E8A-4147-A177-3AD203B41FA5}">
                      <a16:colId xmlns:a16="http://schemas.microsoft.com/office/drawing/2014/main" val="1488975625"/>
                    </a:ext>
                  </a:extLst>
                </a:gridCol>
                <a:gridCol w="843379">
                  <a:extLst>
                    <a:ext uri="{9D8B030D-6E8A-4147-A177-3AD203B41FA5}">
                      <a16:colId xmlns:a16="http://schemas.microsoft.com/office/drawing/2014/main" val="3114500971"/>
                    </a:ext>
                  </a:extLst>
                </a:gridCol>
                <a:gridCol w="887767">
                  <a:extLst>
                    <a:ext uri="{9D8B030D-6E8A-4147-A177-3AD203B41FA5}">
                      <a16:colId xmlns:a16="http://schemas.microsoft.com/office/drawing/2014/main" val="1638975713"/>
                    </a:ext>
                  </a:extLst>
                </a:gridCol>
                <a:gridCol w="781235">
                  <a:extLst>
                    <a:ext uri="{9D8B030D-6E8A-4147-A177-3AD203B41FA5}">
                      <a16:colId xmlns:a16="http://schemas.microsoft.com/office/drawing/2014/main" val="93455184"/>
                    </a:ext>
                  </a:extLst>
                </a:gridCol>
                <a:gridCol w="949911">
                  <a:extLst>
                    <a:ext uri="{9D8B030D-6E8A-4147-A177-3AD203B41FA5}">
                      <a16:colId xmlns:a16="http://schemas.microsoft.com/office/drawing/2014/main" val="1150480023"/>
                    </a:ext>
                  </a:extLst>
                </a:gridCol>
                <a:gridCol w="573497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FECHA DEL SEGUIMIENTO EN CAMPO</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400" kern="1200">
                          <a:solidFill>
                            <a:schemeClr val="dk1"/>
                          </a:solidFill>
                          <a:effectLst/>
                          <a:latin typeface="Arial" panose="020B0604020202020204" pitchFamily="34" charset="0"/>
                          <a:ea typeface="+mn-ea"/>
                          <a:cs typeface="Arial" panose="020B0604020202020204" pitchFamily="34" charset="0"/>
                        </a:rPr>
                        <a:t>CENTRO</a:t>
                      </a:r>
                      <a:r>
                        <a:rPr lang="es-CO" sz="1400" kern="1200" baseline="0">
                          <a:solidFill>
                            <a:schemeClr val="dk1"/>
                          </a:solidFill>
                          <a:effectLst/>
                          <a:latin typeface="Arial" panose="020B0604020202020204" pitchFamily="34" charset="0"/>
                          <a:ea typeface="+mn-ea"/>
                          <a:cs typeface="Arial" panose="020B0604020202020204" pitchFamily="34" charset="0"/>
                        </a:rPr>
                        <a:t> ORIENTE</a:t>
                      </a:r>
                      <a:endParaRPr lang="es-CO" sz="1400" kern="1200">
                        <a:solidFill>
                          <a:schemeClr val="dk1"/>
                        </a:solidFill>
                        <a:effectLst/>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40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40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400" kern="1200">
                          <a:solidFill>
                            <a:schemeClr val="dk1"/>
                          </a:solidFill>
                          <a:effectLst/>
                          <a:latin typeface="Arial" panose="020B0604020202020204" pitchFamily="34" charset="0"/>
                          <a:ea typeface="+mn-ea"/>
                          <a:cs typeface="Arial" panose="020B0604020202020204" pitchFamily="34" charset="0"/>
                        </a:rPr>
                        <a:t>28/05/2026</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400">
                          <a:effectLst/>
                          <a:latin typeface="Arial" panose="020B0604020202020204" pitchFamily="34" charset="0"/>
                          <a:cs typeface="Arial" panose="020B0604020202020204" pitchFamily="34" charset="0"/>
                        </a:rPr>
                        <a:t>No se genero</a:t>
                      </a:r>
                    </a:p>
                    <a:p>
                      <a:pPr algn="ctr">
                        <a:lnSpc>
                          <a:spcPct val="107000"/>
                        </a:lnSpc>
                        <a:spcAft>
                          <a:spcPts val="800"/>
                        </a:spcAft>
                      </a:pPr>
                      <a:endParaRPr lang="es-CO" sz="1400">
                        <a:effectLst/>
                        <a:latin typeface="Arial" panose="020B0604020202020204" pitchFamily="34"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400" dirty="0">
                          <a:latin typeface="Arial" panose="020B0604020202020204" pitchFamily="34" charset="0"/>
                          <a:cs typeface="Arial" panose="020B0604020202020204" pitchFamily="34" charset="0"/>
                        </a:rPr>
                        <a:t>El seguimiento se realizó en conjunto con la profesional y el usuario que recibió la intervención manifestando que:</a:t>
                      </a:r>
                    </a:p>
                    <a:p>
                      <a:pPr marL="285750" lvl="0" indent="-285750" algn="just">
                        <a:lnSpc>
                          <a:spcPct val="100000"/>
                        </a:lnSpc>
                        <a:spcBef>
                          <a:spcPts val="0"/>
                        </a:spcBef>
                        <a:spcAft>
                          <a:spcPts val="0"/>
                        </a:spcAft>
                        <a:buFont typeface="Arial" panose="020B0604020202020204" pitchFamily="34" charset="0"/>
                        <a:buChar char="•"/>
                      </a:pPr>
                      <a:r>
                        <a:rPr lang="es-MX" sz="1400" dirty="0">
                          <a:latin typeface="Arial" panose="020B0604020202020204" pitchFamily="34" charset="0"/>
                          <a:cs typeface="Arial" panose="020B0604020202020204" pitchFamily="34" charset="0"/>
                        </a:rPr>
                        <a:t>1. Efectivamente recibió la visita por parte de la profesional.</a:t>
                      </a:r>
                    </a:p>
                    <a:p>
                      <a:pPr marL="285750" lvl="0" indent="-285750" algn="just">
                        <a:lnSpc>
                          <a:spcPct val="100000"/>
                        </a:lnSpc>
                        <a:spcBef>
                          <a:spcPts val="0"/>
                        </a:spcBef>
                        <a:spcAft>
                          <a:spcPts val="0"/>
                        </a:spcAft>
                        <a:buFont typeface="Arial" panose="020B0604020202020204" pitchFamily="34" charset="0"/>
                        <a:buChar char="•"/>
                      </a:pPr>
                      <a:r>
                        <a:rPr lang="es-MX" sz="1400" dirty="0">
                          <a:latin typeface="Arial" panose="020B0604020202020204" pitchFamily="34" charset="0"/>
                          <a:cs typeface="Arial" panose="020B0604020202020204" pitchFamily="34" charset="0"/>
                        </a:rPr>
                        <a:t>2. Recibió orientaciones y recomendaciones de acuerdo con su situación.</a:t>
                      </a:r>
                    </a:p>
                    <a:p>
                      <a:pPr marL="285750" lvl="0" indent="-285750" algn="just">
                        <a:lnSpc>
                          <a:spcPct val="100000"/>
                        </a:lnSpc>
                        <a:spcBef>
                          <a:spcPts val="0"/>
                        </a:spcBef>
                        <a:spcAft>
                          <a:spcPts val="0"/>
                        </a:spcAft>
                        <a:buFont typeface="Arial" panose="020B0604020202020204" pitchFamily="34" charset="0"/>
                        <a:buChar char="•"/>
                      </a:pPr>
                      <a:r>
                        <a:rPr lang="es-MX" sz="1400" dirty="0">
                          <a:latin typeface="Arial" panose="020B0604020202020204" pitchFamily="34" charset="0"/>
                          <a:cs typeface="Arial" panose="020B0604020202020204" pitchFamily="34" charset="0"/>
                        </a:rPr>
                        <a:t>3. Orientó frente a la necesidad de realizar la solicitud de portabilidad de su EPS, adicionalmente informando que ya tiene citas asignadas para el inicio de controles prenatales</a:t>
                      </a:r>
                    </a:p>
                    <a:p>
                      <a:pPr marL="285750" lvl="0" indent="-285750" algn="just">
                        <a:lnSpc>
                          <a:spcPct val="100000"/>
                        </a:lnSpc>
                        <a:spcBef>
                          <a:spcPts val="0"/>
                        </a:spcBef>
                        <a:spcAft>
                          <a:spcPts val="0"/>
                        </a:spcAft>
                        <a:buFont typeface="Arial" panose="020B0604020202020204" pitchFamily="34" charset="0"/>
                        <a:buChar char="•"/>
                      </a:pPr>
                      <a:r>
                        <a:rPr lang="es-MX" sz="1400" dirty="0">
                          <a:latin typeface="Arial" panose="020B0604020202020204" pitchFamily="34" charset="0"/>
                          <a:cs typeface="Arial" panose="020B0604020202020204" pitchFamily="34" charset="0"/>
                        </a:rPr>
                        <a:t>(ecografía y toma de laboratorios clínicos), pues se enteró de su embarazo luego de recibir la visita por parte de la subred. </a:t>
                      </a:r>
                      <a:endParaRPr lang="es-ES" sz="1400" dirty="0">
                        <a:latin typeface="Arial" panose="020B0604020202020204" pitchFamily="34" charset="0"/>
                        <a:cs typeface="Arial" panose="020B0604020202020204" pitchFamily="34" charset="0"/>
                      </a:endParaRP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3527147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515813" y="821239"/>
          <a:ext cx="11272911" cy="5394631"/>
        </p:xfrm>
        <a:graphic>
          <a:graphicData uri="http://schemas.openxmlformats.org/drawingml/2006/table">
            <a:tbl>
              <a:tblPr firstRow="1" firstCol="1" bandRow="1">
                <a:tableStyleId>{5C22544A-7EE6-4342-B048-85BDC9FD1C3A}</a:tableStyleId>
              </a:tblPr>
              <a:tblGrid>
                <a:gridCol w="629406">
                  <a:extLst>
                    <a:ext uri="{9D8B030D-6E8A-4147-A177-3AD203B41FA5}">
                      <a16:colId xmlns:a16="http://schemas.microsoft.com/office/drawing/2014/main" val="1235395680"/>
                    </a:ext>
                  </a:extLst>
                </a:gridCol>
                <a:gridCol w="1145220">
                  <a:extLst>
                    <a:ext uri="{9D8B030D-6E8A-4147-A177-3AD203B41FA5}">
                      <a16:colId xmlns:a16="http://schemas.microsoft.com/office/drawing/2014/main" val="2354516151"/>
                    </a:ext>
                  </a:extLst>
                </a:gridCol>
                <a:gridCol w="1083076">
                  <a:extLst>
                    <a:ext uri="{9D8B030D-6E8A-4147-A177-3AD203B41FA5}">
                      <a16:colId xmlns:a16="http://schemas.microsoft.com/office/drawing/2014/main" val="1488975625"/>
                    </a:ext>
                  </a:extLst>
                </a:gridCol>
                <a:gridCol w="1020932">
                  <a:extLst>
                    <a:ext uri="{9D8B030D-6E8A-4147-A177-3AD203B41FA5}">
                      <a16:colId xmlns:a16="http://schemas.microsoft.com/office/drawing/2014/main" val="3114500971"/>
                    </a:ext>
                  </a:extLst>
                </a:gridCol>
                <a:gridCol w="1207363">
                  <a:extLst>
                    <a:ext uri="{9D8B030D-6E8A-4147-A177-3AD203B41FA5}">
                      <a16:colId xmlns:a16="http://schemas.microsoft.com/office/drawing/2014/main" val="1638975713"/>
                    </a:ext>
                  </a:extLst>
                </a:gridCol>
                <a:gridCol w="1100831">
                  <a:extLst>
                    <a:ext uri="{9D8B030D-6E8A-4147-A177-3AD203B41FA5}">
                      <a16:colId xmlns:a16="http://schemas.microsoft.com/office/drawing/2014/main" val="93455184"/>
                    </a:ext>
                  </a:extLst>
                </a:gridCol>
                <a:gridCol w="1145219">
                  <a:extLst>
                    <a:ext uri="{9D8B030D-6E8A-4147-A177-3AD203B41FA5}">
                      <a16:colId xmlns:a16="http://schemas.microsoft.com/office/drawing/2014/main" val="1150480023"/>
                    </a:ext>
                  </a:extLst>
                </a:gridCol>
                <a:gridCol w="394086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FECHA DEL SEGUIMIENTO EN CAMPO</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SUR</a:t>
                      </a: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16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04/06/206</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Es importante Psicoeducar en los casos de duelo ademas de evidentes signos de trastorno de estrés postraumático TEP. Así como en las etapas con precisión del duelo con tiempos</a:t>
                      </a:r>
                    </a:p>
                    <a:p>
                      <a:pPr marL="285750" lvl="0" indent="-285750" algn="just">
                        <a:lnSpc>
                          <a:spcPct val="100000"/>
                        </a:lnSpc>
                        <a:spcBef>
                          <a:spcPts val="0"/>
                        </a:spcBef>
                        <a:spcAft>
                          <a:spcPts val="0"/>
                        </a:spcAft>
                        <a:buFont typeface="Arial" panose="020B0604020202020204" pitchFamily="34" charset="0"/>
                        <a:buChar char="•"/>
                      </a:pPr>
                      <a:endParaRPr lang="es-MX" sz="116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Canalizara a los hijos y expareja a equipos más bienestar y o a EPS con psicología de aplicar. </a:t>
                      </a:r>
                    </a:p>
                    <a:p>
                      <a:pPr marL="285750" lvl="0" indent="-285750" algn="just">
                        <a:lnSpc>
                          <a:spcPct val="100000"/>
                        </a:lnSpc>
                        <a:spcBef>
                          <a:spcPts val="0"/>
                        </a:spcBef>
                        <a:spcAft>
                          <a:spcPts val="0"/>
                        </a:spcAft>
                        <a:buFont typeface="Arial" panose="020B0604020202020204" pitchFamily="34" charset="0"/>
                        <a:buChar char="•"/>
                      </a:pPr>
                      <a:endParaRPr lang="es-MX" sz="116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Comparar la perdida actual con pérdidas anteriores con el fin de ver los sucesos como elemento para retomar mecanismos de afrontamiento ya establecidos y no necesariamente como amenazante ni dañino.</a:t>
                      </a: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Continuar dando orientación y seguimiento a estrategias requeridas para el caso en cuanto a activación conductual y a habituación de los signos de</a:t>
                      </a:r>
                      <a:r>
                        <a:rPr lang="es-MX" sz="1160" baseline="0" dirty="0">
                          <a:latin typeface="Arial" panose="020B0604020202020204" pitchFamily="34" charset="0"/>
                          <a:cs typeface="Arial" panose="020B0604020202020204" pitchFamily="34" charset="0"/>
                        </a:rPr>
                        <a:t> ansiedad </a:t>
                      </a:r>
                      <a:r>
                        <a:rPr lang="es-MX" sz="1160" dirty="0">
                          <a:latin typeface="Arial" panose="020B0604020202020204" pitchFamily="34" charset="0"/>
                          <a:cs typeface="Arial" panose="020B0604020202020204" pitchFamily="34" charset="0"/>
                        </a:rPr>
                        <a:t>ante las perdida</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3314248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515813" y="821239"/>
          <a:ext cx="11272911" cy="5394631"/>
        </p:xfrm>
        <a:graphic>
          <a:graphicData uri="http://schemas.openxmlformats.org/drawingml/2006/table">
            <a:tbl>
              <a:tblPr firstRow="1" firstCol="1" bandRow="1">
                <a:tableStyleId>{5C22544A-7EE6-4342-B048-85BDC9FD1C3A}</a:tableStyleId>
              </a:tblPr>
              <a:tblGrid>
                <a:gridCol w="629406">
                  <a:extLst>
                    <a:ext uri="{9D8B030D-6E8A-4147-A177-3AD203B41FA5}">
                      <a16:colId xmlns:a16="http://schemas.microsoft.com/office/drawing/2014/main" val="1235395680"/>
                    </a:ext>
                  </a:extLst>
                </a:gridCol>
                <a:gridCol w="1145220">
                  <a:extLst>
                    <a:ext uri="{9D8B030D-6E8A-4147-A177-3AD203B41FA5}">
                      <a16:colId xmlns:a16="http://schemas.microsoft.com/office/drawing/2014/main" val="2354516151"/>
                    </a:ext>
                  </a:extLst>
                </a:gridCol>
                <a:gridCol w="1083076">
                  <a:extLst>
                    <a:ext uri="{9D8B030D-6E8A-4147-A177-3AD203B41FA5}">
                      <a16:colId xmlns:a16="http://schemas.microsoft.com/office/drawing/2014/main" val="1488975625"/>
                    </a:ext>
                  </a:extLst>
                </a:gridCol>
                <a:gridCol w="1020932">
                  <a:extLst>
                    <a:ext uri="{9D8B030D-6E8A-4147-A177-3AD203B41FA5}">
                      <a16:colId xmlns:a16="http://schemas.microsoft.com/office/drawing/2014/main" val="3114500971"/>
                    </a:ext>
                  </a:extLst>
                </a:gridCol>
                <a:gridCol w="1207363">
                  <a:extLst>
                    <a:ext uri="{9D8B030D-6E8A-4147-A177-3AD203B41FA5}">
                      <a16:colId xmlns:a16="http://schemas.microsoft.com/office/drawing/2014/main" val="1638975713"/>
                    </a:ext>
                  </a:extLst>
                </a:gridCol>
                <a:gridCol w="1100831">
                  <a:extLst>
                    <a:ext uri="{9D8B030D-6E8A-4147-A177-3AD203B41FA5}">
                      <a16:colId xmlns:a16="http://schemas.microsoft.com/office/drawing/2014/main" val="93455184"/>
                    </a:ext>
                  </a:extLst>
                </a:gridCol>
                <a:gridCol w="1145219">
                  <a:extLst>
                    <a:ext uri="{9D8B030D-6E8A-4147-A177-3AD203B41FA5}">
                      <a16:colId xmlns:a16="http://schemas.microsoft.com/office/drawing/2014/main" val="1150480023"/>
                    </a:ext>
                  </a:extLst>
                </a:gridCol>
                <a:gridCol w="394086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FECHA DEL SEGUIMIENTO EN CAMPO</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SUR</a:t>
                      </a: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16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09/06/206</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1. Para realizar el seguimiento en campo retrospectivo se informó desde el día 2/06/2026 al equipo de salud mental sobre la modalidad en la cual se llevaría a cabo el seguimiento en campo, por lo que se solicitó la organización de las IEC que se ejecutaron de manera completa en mayo de 2026. Se indicó que se tomaría un caso al azar por subsistema con fin de tener contacto efectivo con al menos uno.</a:t>
                      </a: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2. Se contó con la participación de la líder del subsistema para realizar el alistamiento de los </a:t>
                      </a: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soportes, el vehículo y desplazamiento en campo. </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3433171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latin typeface="Aptos"/>
              </a:rPr>
              <a:t>SOCIALIZACIÓN SEGUIMIENTOS EN CAMPO MAYO A JULIO 2026</a:t>
            </a:r>
            <a:endParaRPr lang="en-CO" sz="1900">
              <a:latin typeface="Aptos"/>
            </a:endParaRPr>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515813" y="821238"/>
          <a:ext cx="11272911" cy="3964607"/>
        </p:xfrm>
        <a:graphic>
          <a:graphicData uri="http://schemas.openxmlformats.org/drawingml/2006/table">
            <a:tbl>
              <a:tblPr firstRow="1" firstCol="1" bandRow="1">
                <a:tableStyleId>{5C22544A-7EE6-4342-B048-85BDC9FD1C3A}</a:tableStyleId>
              </a:tblPr>
              <a:tblGrid>
                <a:gridCol w="1104443">
                  <a:extLst>
                    <a:ext uri="{9D8B030D-6E8A-4147-A177-3AD203B41FA5}">
                      <a16:colId xmlns:a16="http://schemas.microsoft.com/office/drawing/2014/main" val="1235395680"/>
                    </a:ext>
                  </a:extLst>
                </a:gridCol>
                <a:gridCol w="1376162">
                  <a:extLst>
                    <a:ext uri="{9D8B030D-6E8A-4147-A177-3AD203B41FA5}">
                      <a16:colId xmlns:a16="http://schemas.microsoft.com/office/drawing/2014/main" val="2354516151"/>
                    </a:ext>
                  </a:extLst>
                </a:gridCol>
                <a:gridCol w="1419776">
                  <a:extLst>
                    <a:ext uri="{9D8B030D-6E8A-4147-A177-3AD203B41FA5}">
                      <a16:colId xmlns:a16="http://schemas.microsoft.com/office/drawing/2014/main" val="1488975625"/>
                    </a:ext>
                  </a:extLst>
                </a:gridCol>
                <a:gridCol w="1267154">
                  <a:extLst>
                    <a:ext uri="{9D8B030D-6E8A-4147-A177-3AD203B41FA5}">
                      <a16:colId xmlns:a16="http://schemas.microsoft.com/office/drawing/2014/main" val="3114500971"/>
                    </a:ext>
                  </a:extLst>
                </a:gridCol>
                <a:gridCol w="1211135">
                  <a:extLst>
                    <a:ext uri="{9D8B030D-6E8A-4147-A177-3AD203B41FA5}">
                      <a16:colId xmlns:a16="http://schemas.microsoft.com/office/drawing/2014/main" val="1638975713"/>
                    </a:ext>
                  </a:extLst>
                </a:gridCol>
                <a:gridCol w="1024191">
                  <a:extLst>
                    <a:ext uri="{9D8B030D-6E8A-4147-A177-3AD203B41FA5}">
                      <a16:colId xmlns:a16="http://schemas.microsoft.com/office/drawing/2014/main" val="93455184"/>
                    </a:ext>
                  </a:extLst>
                </a:gridCol>
                <a:gridCol w="1049479">
                  <a:extLst>
                    <a:ext uri="{9D8B030D-6E8A-4147-A177-3AD203B41FA5}">
                      <a16:colId xmlns:a16="http://schemas.microsoft.com/office/drawing/2014/main" val="1150480023"/>
                    </a:ext>
                  </a:extLst>
                </a:gridCol>
                <a:gridCol w="2820571">
                  <a:extLst>
                    <a:ext uri="{9D8B030D-6E8A-4147-A177-3AD203B41FA5}">
                      <a16:colId xmlns:a16="http://schemas.microsoft.com/office/drawing/2014/main" val="3545008936"/>
                    </a:ext>
                  </a:extLst>
                </a:gridCol>
              </a:tblGrid>
              <a:tr h="825802">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ACCIÓN DE BIENESTAR </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CANTIDAD DE SEGUIMIENTOS</a:t>
                      </a:r>
                      <a:r>
                        <a:rPr lang="es-CO" sz="1300" baseline="0">
                          <a:effectLst/>
                          <a:latin typeface="Arial" panose="020B0604020202020204" pitchFamily="34" charset="0"/>
                          <a:cs typeface="Arial" panose="020B0604020202020204" pitchFamily="34" charset="0"/>
                        </a:rPr>
                        <a:t> </a:t>
                      </a:r>
                      <a:r>
                        <a:rPr lang="es-CO" sz="1300">
                          <a:effectLst/>
                          <a:latin typeface="Arial" panose="020B0604020202020204" pitchFamily="34" charset="0"/>
                          <a:cs typeface="Arial" panose="020B0604020202020204" pitchFamily="34" charset="0"/>
                        </a:rPr>
                        <a:t>REALIZADOS</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FECHA DEL SEGUIMIENTO EN CAMPO</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HALLAZGOS</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PLAN MEJORA</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GLOSA</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300">
                          <a:effectLst/>
                          <a:latin typeface="Arial" panose="020B0604020202020204" pitchFamily="34" charset="0"/>
                          <a:cs typeface="Arial" panose="020B0604020202020204" pitchFamily="34" charset="0"/>
                        </a:rPr>
                        <a:t>RECOMENDACIONES</a:t>
                      </a:r>
                      <a:endParaRPr lang="es-CO" sz="13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22075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30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p>
                      <a:pPr lvl="0" algn="ctr">
                        <a:buNone/>
                      </a:pPr>
                      <a:endParaRPr lang="es-ES" sz="1300" b="1" i="0" u="none" strike="noStrike" kern="1200" noProof="0">
                        <a:solidFill>
                          <a:srgbClr val="000000"/>
                        </a:solidFill>
                        <a:effectLst/>
                        <a:latin typeface="Arial"/>
                        <a:ea typeface="+mn-ea"/>
                        <a:cs typeface="Arial"/>
                      </a:endParaRPr>
                    </a:p>
                  </a:txBody>
                  <a:tcPr marL="44449" marR="44449" marT="0" marB="0" anchor="ctr">
                    <a:lnL w="12700">
                      <a:solidFill>
                        <a:schemeClr val="tx1"/>
                      </a:solid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ctr">
                        <a:lnSpc>
                          <a:spcPct val="107000"/>
                        </a:lnSpc>
                        <a:spcAft>
                          <a:spcPts val="800"/>
                        </a:spcAft>
                        <a:buNone/>
                      </a:pPr>
                      <a:r>
                        <a:rPr lang="es-CO" sz="1300" b="0" i="0" u="none" strike="noStrike" kern="1200" noProof="0">
                          <a:solidFill>
                            <a:schemeClr val="dk1"/>
                          </a:solidFill>
                          <a:effectLst/>
                          <a:latin typeface="Arial"/>
                          <a:ea typeface="+mn-ea"/>
                          <a:cs typeface="Arial"/>
                        </a:rPr>
                        <a:t>SUR</a:t>
                      </a:r>
                      <a:endParaRPr lang="en-US" sz="1300" b="0" i="0" u="none" strike="noStrike" kern="1200" noProof="0">
                        <a:solidFill>
                          <a:srgbClr val="333333"/>
                        </a:solidFill>
                        <a:effectLst/>
                        <a:latin typeface="Arial"/>
                        <a:ea typeface="+mn-ea"/>
                        <a:cs typeface="Arial"/>
                      </a:endParaRPr>
                    </a:p>
                    <a:p>
                      <a:pPr marL="0" marR="0" lvl="0" indent="0" algn="ctr">
                        <a:lnSpc>
                          <a:spcPct val="107000"/>
                        </a:lnSpc>
                        <a:spcBef>
                          <a:spcPts val="0"/>
                        </a:spcBef>
                        <a:spcAft>
                          <a:spcPts val="800"/>
                        </a:spcAft>
                        <a:buNone/>
                      </a:pPr>
                      <a:r>
                        <a:rPr lang="es-CO" sz="1300" b="0" i="0" u="none" strike="noStrike" kern="1200" noProof="0">
                          <a:solidFill>
                            <a:schemeClr val="dk1"/>
                          </a:solidFill>
                          <a:effectLst/>
                          <a:latin typeface="Arial"/>
                          <a:ea typeface="+mn-ea"/>
                          <a:cs typeface="Arial"/>
                        </a:rPr>
                        <a:t>215-4 (SIVELCE)</a:t>
                      </a:r>
                      <a:endParaRPr lang="en-US" sz="1300" b="0" i="0" u="none" strike="noStrike" kern="1200" noProof="0">
                        <a:solidFill>
                          <a:srgbClr val="333333"/>
                        </a:solidFill>
                        <a:effectLst/>
                        <a:latin typeface="Arial"/>
                        <a:ea typeface="+mn-ea"/>
                        <a:cs typeface="Arial"/>
                      </a:endParaRPr>
                    </a:p>
                    <a:p>
                      <a:pPr marL="0" lvl="0" indent="0" algn="ctr" defTabSz="914400">
                        <a:lnSpc>
                          <a:spcPct val="107000"/>
                        </a:lnSpc>
                        <a:spcBef>
                          <a:spcPts val="0"/>
                        </a:spcBef>
                        <a:spcAft>
                          <a:spcPts val="800"/>
                        </a:spcAft>
                        <a:buNone/>
                        <a:tabLst/>
                        <a:defRPr/>
                      </a:pPr>
                      <a:endParaRPr lang="es-CO" sz="1300" kern="1200">
                        <a:solidFill>
                          <a:schemeClr val="dk1"/>
                        </a:solidFill>
                        <a:effectLst/>
                        <a:latin typeface="Arial"/>
                        <a:ea typeface="+mn-ea"/>
                        <a:cs typeface="Arial"/>
                      </a:endParaRP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ctr">
                        <a:lnSpc>
                          <a:spcPct val="107000"/>
                        </a:lnSpc>
                        <a:spcAft>
                          <a:spcPts val="800"/>
                        </a:spcAft>
                        <a:buNone/>
                      </a:pPr>
                      <a:r>
                        <a:rPr lang="es-CO" sz="1300" kern="1200">
                          <a:solidFill>
                            <a:schemeClr val="dk1"/>
                          </a:solidFill>
                          <a:effectLst/>
                          <a:latin typeface="Arial"/>
                          <a:ea typeface="+mn-ea"/>
                          <a:cs typeface="Arial"/>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ctr">
                        <a:lnSpc>
                          <a:spcPct val="107000"/>
                        </a:lnSpc>
                        <a:spcAft>
                          <a:spcPts val="800"/>
                        </a:spcAft>
                        <a:buNone/>
                      </a:pPr>
                      <a:r>
                        <a:rPr lang="es-CO" sz="1300" b="0" i="0" u="none" strike="noStrike" kern="1200" noProof="0">
                          <a:solidFill>
                            <a:schemeClr val="dk1"/>
                          </a:solidFill>
                          <a:effectLst/>
                          <a:latin typeface="Arial"/>
                          <a:ea typeface="+mn-ea"/>
                          <a:cs typeface="Arial"/>
                        </a:rPr>
                        <a:t>9/06/2026</a:t>
                      </a:r>
                      <a:endParaRPr lang="es-ES"/>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just">
                        <a:lnSpc>
                          <a:spcPct val="107000"/>
                        </a:lnSpc>
                        <a:spcAft>
                          <a:spcPts val="800"/>
                        </a:spcAft>
                        <a:buNone/>
                      </a:pPr>
                      <a:r>
                        <a:rPr lang="es-CO" sz="1200" dirty="0">
                          <a:effectLst/>
                          <a:latin typeface="Arial"/>
                          <a:cs typeface="Arial"/>
                        </a:rPr>
                        <a:t>1.Hallazgos de calidad por el diligenciamiento de la ficha de IEC</a:t>
                      </a:r>
                    </a:p>
                    <a:p>
                      <a:pPr lvl="0" algn="just">
                        <a:lnSpc>
                          <a:spcPct val="107000"/>
                        </a:lnSpc>
                        <a:spcAft>
                          <a:spcPts val="800"/>
                        </a:spcAft>
                        <a:buNone/>
                      </a:pPr>
                      <a:r>
                        <a:rPr lang="es-CO" sz="1200" dirty="0">
                          <a:effectLst/>
                          <a:latin typeface="Arial"/>
                          <a:cs typeface="Arial"/>
                        </a:rPr>
                        <a:t>2.Recomendaciones no acordes al evento reportado</a:t>
                      </a:r>
                    </a:p>
                    <a:p>
                      <a:pPr lvl="0" algn="just">
                        <a:lnSpc>
                          <a:spcPct val="107000"/>
                        </a:lnSpc>
                        <a:spcAft>
                          <a:spcPts val="800"/>
                        </a:spcAft>
                        <a:buNone/>
                      </a:pPr>
                      <a:r>
                        <a:rPr lang="es-CO" sz="1200" dirty="0">
                          <a:effectLst/>
                          <a:latin typeface="Arial"/>
                          <a:cs typeface="Arial"/>
                        </a:rPr>
                        <a:t>3.No entrega del consentimiento informado al usuario</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ctr">
                        <a:lnSpc>
                          <a:spcPct val="107000"/>
                        </a:lnSpc>
                        <a:spcAft>
                          <a:spcPts val="800"/>
                        </a:spcAft>
                        <a:buNone/>
                      </a:pPr>
                      <a:r>
                        <a:rPr lang="es-CO" sz="1300">
                          <a:effectLst/>
                          <a:latin typeface="Arial"/>
                          <a:cs typeface="Arial"/>
                        </a:rPr>
                        <a:t>No</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lvl="0" algn="ctr">
                        <a:lnSpc>
                          <a:spcPct val="107000"/>
                        </a:lnSpc>
                        <a:spcAft>
                          <a:spcPts val="800"/>
                        </a:spcAft>
                        <a:buNone/>
                      </a:pPr>
                      <a:r>
                        <a:rPr lang="es-CO" sz="1300">
                          <a:effectLst/>
                          <a:latin typeface="Arial"/>
                          <a:cs typeface="Arial"/>
                        </a:rPr>
                        <a:t>G3</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lnB>
                  </a:tcPr>
                </a:tc>
                <a:tc>
                  <a:txBody>
                    <a:bodyPr/>
                    <a:lstStyle/>
                    <a:p>
                      <a:pPr marL="0" lvl="0" indent="0" algn="just">
                        <a:lnSpc>
                          <a:spcPct val="100000"/>
                        </a:lnSpc>
                        <a:spcBef>
                          <a:spcPts val="0"/>
                        </a:spcBef>
                        <a:spcAft>
                          <a:spcPts val="0"/>
                        </a:spcAft>
                        <a:buNone/>
                      </a:pPr>
                      <a:r>
                        <a:rPr lang="es-ES" sz="1300" dirty="0">
                          <a:latin typeface="Arial"/>
                          <a:cs typeface="Arial"/>
                        </a:rPr>
                        <a:t>Seguimiento en campo retrospectivo donde se logró tener contacto con el usuario.</a:t>
                      </a:r>
                    </a:p>
                    <a:p>
                      <a:pPr marL="0" lvl="0" indent="0" algn="just">
                        <a:lnSpc>
                          <a:spcPct val="100000"/>
                        </a:lnSpc>
                        <a:spcBef>
                          <a:spcPts val="0"/>
                        </a:spcBef>
                        <a:spcAft>
                          <a:spcPts val="0"/>
                        </a:spcAft>
                        <a:buNone/>
                      </a:pPr>
                      <a:r>
                        <a:rPr lang="es-ES" sz="1300" dirty="0">
                          <a:latin typeface="Arial"/>
                          <a:cs typeface="Arial"/>
                        </a:rPr>
                        <a:t>1.Fortalecer el diligenciamiento de la ficha de IEC garantizando calidad.</a:t>
                      </a:r>
                    </a:p>
                    <a:p>
                      <a:pPr marL="0" lvl="0" indent="0" algn="just">
                        <a:lnSpc>
                          <a:spcPct val="100000"/>
                        </a:lnSpc>
                        <a:spcBef>
                          <a:spcPts val="0"/>
                        </a:spcBef>
                        <a:spcAft>
                          <a:spcPts val="0"/>
                        </a:spcAft>
                        <a:buNone/>
                      </a:pPr>
                      <a:r>
                        <a:rPr lang="es-ES" sz="1300" dirty="0">
                          <a:latin typeface="Arial"/>
                          <a:cs typeface="Arial"/>
                        </a:rPr>
                        <a:t>2. Fortalecer el análisis de los eventos particulares a cada caso que permitan brindar orientaciones de acuerdo con necesidades en salud identificadas.</a:t>
                      </a:r>
                    </a:p>
                    <a:p>
                      <a:pPr marL="0" lvl="0" indent="0" algn="just">
                        <a:lnSpc>
                          <a:spcPct val="100000"/>
                        </a:lnSpc>
                        <a:spcBef>
                          <a:spcPts val="0"/>
                        </a:spcBef>
                        <a:spcAft>
                          <a:spcPts val="0"/>
                        </a:spcAft>
                        <a:buNone/>
                      </a:pPr>
                      <a:r>
                        <a:rPr lang="es-ES" sz="1300" dirty="0">
                          <a:latin typeface="Arial"/>
                          <a:cs typeface="Arial"/>
                        </a:rPr>
                        <a:t>3.Realizar acompañamientos en campo por parte del referente del evento. </a:t>
                      </a:r>
                    </a:p>
                  </a:txBody>
                  <a:tcPr marL="44449" marR="44449" marT="0" marB="0" anchor="ct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a:solidFill>
                        <a:schemeClr val="tx1"/>
                      </a:solidFill>
                    </a:lnB>
                  </a:tcPr>
                </a:tc>
                <a:extLst>
                  <a:ext uri="{0D108BD9-81ED-4DB2-BD59-A6C34878D82A}">
                    <a16:rowId xmlns:a16="http://schemas.microsoft.com/office/drawing/2014/main" val="3813465937"/>
                  </a:ext>
                </a:extLst>
              </a:tr>
            </a:tbl>
          </a:graphicData>
        </a:graphic>
      </p:graphicFrame>
    </p:spTree>
    <p:extLst>
      <p:ext uri="{BB962C8B-B14F-4D97-AF65-F5344CB8AC3E}">
        <p14:creationId xmlns:p14="http://schemas.microsoft.com/office/powerpoint/2010/main" val="2221013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nvGraphicFramePr>
        <p:xfrm>
          <a:off x="515813" y="821239"/>
          <a:ext cx="11272911" cy="5394631"/>
        </p:xfrm>
        <a:graphic>
          <a:graphicData uri="http://schemas.openxmlformats.org/drawingml/2006/table">
            <a:tbl>
              <a:tblPr firstRow="1" firstCol="1" bandRow="1">
                <a:tableStyleId>{5C22544A-7EE6-4342-B048-85BDC9FD1C3A}</a:tableStyleId>
              </a:tblPr>
              <a:tblGrid>
                <a:gridCol w="629406">
                  <a:extLst>
                    <a:ext uri="{9D8B030D-6E8A-4147-A177-3AD203B41FA5}">
                      <a16:colId xmlns:a16="http://schemas.microsoft.com/office/drawing/2014/main" val="1235395680"/>
                    </a:ext>
                  </a:extLst>
                </a:gridCol>
                <a:gridCol w="1145220">
                  <a:extLst>
                    <a:ext uri="{9D8B030D-6E8A-4147-A177-3AD203B41FA5}">
                      <a16:colId xmlns:a16="http://schemas.microsoft.com/office/drawing/2014/main" val="2354516151"/>
                    </a:ext>
                  </a:extLst>
                </a:gridCol>
                <a:gridCol w="1083076">
                  <a:extLst>
                    <a:ext uri="{9D8B030D-6E8A-4147-A177-3AD203B41FA5}">
                      <a16:colId xmlns:a16="http://schemas.microsoft.com/office/drawing/2014/main" val="1488975625"/>
                    </a:ext>
                  </a:extLst>
                </a:gridCol>
                <a:gridCol w="1020932">
                  <a:extLst>
                    <a:ext uri="{9D8B030D-6E8A-4147-A177-3AD203B41FA5}">
                      <a16:colId xmlns:a16="http://schemas.microsoft.com/office/drawing/2014/main" val="3114500971"/>
                    </a:ext>
                  </a:extLst>
                </a:gridCol>
                <a:gridCol w="1207363">
                  <a:extLst>
                    <a:ext uri="{9D8B030D-6E8A-4147-A177-3AD203B41FA5}">
                      <a16:colId xmlns:a16="http://schemas.microsoft.com/office/drawing/2014/main" val="1638975713"/>
                    </a:ext>
                  </a:extLst>
                </a:gridCol>
                <a:gridCol w="1100831">
                  <a:extLst>
                    <a:ext uri="{9D8B030D-6E8A-4147-A177-3AD203B41FA5}">
                      <a16:colId xmlns:a16="http://schemas.microsoft.com/office/drawing/2014/main" val="93455184"/>
                    </a:ext>
                  </a:extLst>
                </a:gridCol>
                <a:gridCol w="1145219">
                  <a:extLst>
                    <a:ext uri="{9D8B030D-6E8A-4147-A177-3AD203B41FA5}">
                      <a16:colId xmlns:a16="http://schemas.microsoft.com/office/drawing/2014/main" val="1150480023"/>
                    </a:ext>
                  </a:extLst>
                </a:gridCol>
                <a:gridCol w="394086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FECHA DEL SEGUIMIENTO EN CAMPO</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SUR OCCIDENTE</a:t>
                      </a: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16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18/06/206</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Frente al reporte de migraña, los signos de malestar físico persistente y los antecedentes de valoración por neurología, se considera procedente la inclusión del criterio correspondiente a enfermedad somática dentro de la aplicación de la escala SAD PERSONS.</a:t>
                      </a:r>
                    </a:p>
                    <a:p>
                      <a:pPr marL="285750" lvl="0" indent="-285750" algn="just">
                        <a:lnSpc>
                          <a:spcPct val="100000"/>
                        </a:lnSpc>
                        <a:spcBef>
                          <a:spcPts val="0"/>
                        </a:spcBef>
                        <a:spcAft>
                          <a:spcPts val="0"/>
                        </a:spcAft>
                        <a:buFont typeface="Arial" panose="020B0604020202020204" pitchFamily="34" charset="0"/>
                        <a:buChar char="•"/>
                      </a:pPr>
                      <a:endParaRPr lang="es-MX" sz="116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Este criterio debe ser contemplado en aquellos casos registrados en SISVECOS en los que una condición de salud física genere un impacto significativo sobre el estado emocional, psicológico o el funcionamiento cotidiano de la persona usuaria</a:t>
                      </a:r>
                      <a:r>
                        <a:rPr lang="es-MX" sz="1160" baseline="0" dirty="0">
                          <a:latin typeface="Arial" panose="020B0604020202020204" pitchFamily="34" charset="0"/>
                          <a:cs typeface="Arial" panose="020B0604020202020204" pitchFamily="34" charset="0"/>
                        </a:rPr>
                        <a:t>, en conclusión es importante hacer el abordaje integral de los diferentes aspectos mas allá de los psicológicos de la usuaria. </a:t>
                      </a:r>
                      <a:endParaRPr lang="es-MX" sz="1160" dirty="0">
                        <a:latin typeface="Arial" panose="020B0604020202020204" pitchFamily="34" charset="0"/>
                        <a:cs typeface="Arial" panose="020B0604020202020204" pitchFamily="34" charset="0"/>
                      </a:endParaRP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381384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SEGUIMIENTOS EN CAMPO MAYO A JUNIO 2026</a:t>
            </a:r>
            <a:endParaRPr lang="en-CO" sz="1900"/>
          </a:p>
        </p:txBody>
      </p:sp>
      <p:graphicFrame>
        <p:nvGraphicFramePr>
          <p:cNvPr id="6" name="Tabla 5">
            <a:extLst>
              <a:ext uri="{FF2B5EF4-FFF2-40B4-BE49-F238E27FC236}">
                <a16:creationId xmlns:a16="http://schemas.microsoft.com/office/drawing/2014/main" id="{5DE5E856-B282-4495-B6B4-B06209FD2D57}"/>
              </a:ext>
            </a:extLst>
          </p:cNvPr>
          <p:cNvGraphicFramePr>
            <a:graphicFrameLocks noGrp="1"/>
          </p:cNvGraphicFramePr>
          <p:nvPr>
            <p:extLst>
              <p:ext uri="{D42A27DB-BD31-4B8C-83A1-F6EECF244321}">
                <p14:modId xmlns:p14="http://schemas.microsoft.com/office/powerpoint/2010/main" val="1040997685"/>
              </p:ext>
            </p:extLst>
          </p:nvPr>
        </p:nvGraphicFramePr>
        <p:xfrm>
          <a:off x="515813" y="821239"/>
          <a:ext cx="11272911" cy="5394631"/>
        </p:xfrm>
        <a:graphic>
          <a:graphicData uri="http://schemas.openxmlformats.org/drawingml/2006/table">
            <a:tbl>
              <a:tblPr firstRow="1" firstCol="1" bandRow="1">
                <a:tableStyleId>{5C22544A-7EE6-4342-B048-85BDC9FD1C3A}</a:tableStyleId>
              </a:tblPr>
              <a:tblGrid>
                <a:gridCol w="629406">
                  <a:extLst>
                    <a:ext uri="{9D8B030D-6E8A-4147-A177-3AD203B41FA5}">
                      <a16:colId xmlns:a16="http://schemas.microsoft.com/office/drawing/2014/main" val="1235395680"/>
                    </a:ext>
                  </a:extLst>
                </a:gridCol>
                <a:gridCol w="1145220">
                  <a:extLst>
                    <a:ext uri="{9D8B030D-6E8A-4147-A177-3AD203B41FA5}">
                      <a16:colId xmlns:a16="http://schemas.microsoft.com/office/drawing/2014/main" val="2354516151"/>
                    </a:ext>
                  </a:extLst>
                </a:gridCol>
                <a:gridCol w="1083076">
                  <a:extLst>
                    <a:ext uri="{9D8B030D-6E8A-4147-A177-3AD203B41FA5}">
                      <a16:colId xmlns:a16="http://schemas.microsoft.com/office/drawing/2014/main" val="1488975625"/>
                    </a:ext>
                  </a:extLst>
                </a:gridCol>
                <a:gridCol w="1020932">
                  <a:extLst>
                    <a:ext uri="{9D8B030D-6E8A-4147-A177-3AD203B41FA5}">
                      <a16:colId xmlns:a16="http://schemas.microsoft.com/office/drawing/2014/main" val="3114500971"/>
                    </a:ext>
                  </a:extLst>
                </a:gridCol>
                <a:gridCol w="1207363">
                  <a:extLst>
                    <a:ext uri="{9D8B030D-6E8A-4147-A177-3AD203B41FA5}">
                      <a16:colId xmlns:a16="http://schemas.microsoft.com/office/drawing/2014/main" val="1638975713"/>
                    </a:ext>
                  </a:extLst>
                </a:gridCol>
                <a:gridCol w="1100831">
                  <a:extLst>
                    <a:ext uri="{9D8B030D-6E8A-4147-A177-3AD203B41FA5}">
                      <a16:colId xmlns:a16="http://schemas.microsoft.com/office/drawing/2014/main" val="93455184"/>
                    </a:ext>
                  </a:extLst>
                </a:gridCol>
                <a:gridCol w="1145219">
                  <a:extLst>
                    <a:ext uri="{9D8B030D-6E8A-4147-A177-3AD203B41FA5}">
                      <a16:colId xmlns:a16="http://schemas.microsoft.com/office/drawing/2014/main" val="1150480023"/>
                    </a:ext>
                  </a:extLst>
                </a:gridCol>
                <a:gridCol w="3940864">
                  <a:extLst>
                    <a:ext uri="{9D8B030D-6E8A-4147-A177-3AD203B41FA5}">
                      <a16:colId xmlns:a16="http://schemas.microsoft.com/office/drawing/2014/main" val="3545008936"/>
                    </a:ext>
                  </a:extLst>
                </a:gridCol>
              </a:tblGrid>
              <a:tr h="497717">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ACCIÓN DE BIENESTAR </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b="1" kern="1200">
                          <a:solidFill>
                            <a:schemeClr val="lt1"/>
                          </a:solidFill>
                          <a:effectLst/>
                          <a:latin typeface="Arial" panose="020B0604020202020204" pitchFamily="34" charset="0"/>
                          <a:ea typeface="+mn-ea"/>
                          <a:cs typeface="Arial" panose="020B0604020202020204" pitchFamily="34" charset="0"/>
                        </a:rPr>
                        <a:t>SUBRED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CANTIDAD DE SEGUIMIENTOS</a:t>
                      </a:r>
                      <a:r>
                        <a:rPr lang="es-CO" sz="1160" baseline="0">
                          <a:effectLst/>
                          <a:latin typeface="Arial" panose="020B0604020202020204" pitchFamily="34" charset="0"/>
                          <a:cs typeface="Arial" panose="020B0604020202020204" pitchFamily="34" charset="0"/>
                        </a:rPr>
                        <a:t> </a:t>
                      </a:r>
                      <a:r>
                        <a:rPr lang="es-CO" sz="1160">
                          <a:effectLst/>
                          <a:latin typeface="Arial" panose="020B0604020202020204" pitchFamily="34" charset="0"/>
                          <a:cs typeface="Arial" panose="020B0604020202020204" pitchFamily="34" charset="0"/>
                        </a:rPr>
                        <a:t>REALIZADOS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dirty="0">
                          <a:effectLst/>
                          <a:latin typeface="Arial" panose="020B0604020202020204" pitchFamily="34" charset="0"/>
                          <a:cs typeface="Arial" panose="020B0604020202020204" pitchFamily="34" charset="0"/>
                        </a:rPr>
                        <a:t>FECHA DEL SEGUIMIENTO EN CAMPO</a:t>
                      </a:r>
                      <a:endParaRPr lang="es-CO" sz="116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HALLAZGOS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PLAN MEJORA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GLOSA</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160">
                          <a:effectLst/>
                          <a:latin typeface="Arial" panose="020B0604020202020204" pitchFamily="34" charset="0"/>
                          <a:cs typeface="Arial" panose="020B0604020202020204" pitchFamily="34" charset="0"/>
                        </a:rPr>
                        <a:t>RECOMENDACIONES</a:t>
                      </a:r>
                      <a:endParaRPr lang="es-CO" sz="116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8783667"/>
                  </a:ext>
                </a:extLst>
              </a:tr>
              <a:tr h="4448798">
                <a:tc>
                  <a:txBody>
                    <a:bodyPr/>
                    <a:lstStyle/>
                    <a:p>
                      <a:pPr algn="ctr" fontAlgn="ctr"/>
                      <a:r>
                        <a:rPr lang="es-ES" sz="1160" b="1" i="0" u="none" strike="noStrike" kern="1200" noProof="0">
                          <a:solidFill>
                            <a:srgbClr val="000000"/>
                          </a:solidFill>
                          <a:effectLst/>
                          <a:latin typeface="Arial" panose="020B0604020202020204" pitchFamily="34" charset="0"/>
                          <a:ea typeface="+mn-ea"/>
                          <a:cs typeface="Arial" panose="020B0604020202020204" pitchFamily="34" charset="0"/>
                        </a:rPr>
                        <a:t>215 - Investigaciones epidemiológicas de eventos prioritarios en salud mental</a:t>
                      </a:r>
                    </a:p>
                  </a:txBody>
                  <a:tcPr marL="44450" marR="4445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NORTE</a:t>
                      </a:r>
                    </a:p>
                    <a:p>
                      <a:pPr marL="0" marR="0" lvl="0" indent="0" algn="ctr" defTabSz="914400" rtl="0" eaLnBrk="1" fontAlgn="auto" latinLnBrk="0" hangingPunct="1">
                        <a:lnSpc>
                          <a:spcPct val="107000"/>
                        </a:lnSpc>
                        <a:spcBef>
                          <a:spcPts val="0"/>
                        </a:spcBef>
                        <a:spcAft>
                          <a:spcPts val="800"/>
                        </a:spcAft>
                        <a:buClrTx/>
                        <a:buSzTx/>
                        <a:buFontTx/>
                        <a:buNone/>
                        <a:tabLst/>
                        <a:defRPr/>
                      </a:pPr>
                      <a:r>
                        <a:rPr lang="es-CO" sz="1160" kern="1200">
                          <a:solidFill>
                            <a:schemeClr val="dk1"/>
                          </a:solidFill>
                          <a:effectLst/>
                          <a:latin typeface="Arial" panose="020B0604020202020204" pitchFamily="34" charset="0"/>
                          <a:ea typeface="+mn-ea"/>
                          <a:cs typeface="Arial" panose="020B0604020202020204" pitchFamily="34" charset="0"/>
                        </a:rPr>
                        <a:t>215-2 (SISVECOS)</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a:solidFill>
                            <a:schemeClr val="dk1"/>
                          </a:solidFill>
                          <a:effectLst/>
                          <a:latin typeface="Arial" panose="020B0604020202020204" pitchFamily="34" charset="0"/>
                          <a:ea typeface="+mn-ea"/>
                          <a:cs typeface="Arial" panose="020B0604020202020204" pitchFamily="34" charset="0"/>
                        </a:rPr>
                        <a:t>1</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ct val="107000"/>
                        </a:lnSpc>
                        <a:spcAft>
                          <a:spcPts val="800"/>
                        </a:spcAft>
                        <a:buNone/>
                      </a:pPr>
                      <a:r>
                        <a:rPr lang="es-CO" sz="1160" kern="1200" dirty="0" smtClean="0">
                          <a:solidFill>
                            <a:schemeClr val="dk1"/>
                          </a:solidFill>
                          <a:effectLst/>
                          <a:latin typeface="Arial" panose="020B0604020202020204" pitchFamily="34" charset="0"/>
                          <a:ea typeface="+mn-ea"/>
                          <a:cs typeface="Arial" panose="020B0604020202020204" pitchFamily="34" charset="0"/>
                        </a:rPr>
                        <a:t>18/06/206</a:t>
                      </a:r>
                      <a:endParaRPr lang="es-CO" sz="1160" kern="1200" dirty="0">
                        <a:solidFill>
                          <a:schemeClr val="dk1"/>
                        </a:solidFill>
                        <a:effectLst/>
                        <a:latin typeface="Arial" panose="020B0604020202020204" pitchFamily="34" charset="0"/>
                        <a:ea typeface="+mn-ea"/>
                        <a:cs typeface="Arial" panose="020B0604020202020204" pitchFamily="34" charset="0"/>
                      </a:endParaRP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dirty="0">
                          <a:effectLst/>
                          <a:latin typeface="Arial" panose="020B0604020202020204" pitchFamily="34" charset="0"/>
                          <a:cs typeface="Arial" panose="020B0604020202020204" pitchFamily="34" charset="0"/>
                        </a:rPr>
                        <a:t>No se generaron</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s-CO" sz="1400">
                          <a:effectLst/>
                          <a:latin typeface="Arial" panose="020B0604020202020204" pitchFamily="34" charset="0"/>
                          <a:cs typeface="Arial" panose="020B0604020202020204" pitchFamily="34" charset="0"/>
                        </a:rPr>
                        <a:t>No se genero</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Frente a las dolencias o carencias propias de la adolescencia, se recomienda estructurar el análisis clínico con base en el desarrollo de las capacidades del carácter, que permita identificar los conflictos evolutivos propios de esta etapa del ciclo vital. </a:t>
                      </a:r>
                    </a:p>
                    <a:p>
                      <a:pPr marL="285750" lvl="0" indent="-285750" algn="just">
                        <a:lnSpc>
                          <a:spcPct val="100000"/>
                        </a:lnSpc>
                        <a:spcBef>
                          <a:spcPts val="0"/>
                        </a:spcBef>
                        <a:spcAft>
                          <a:spcPts val="0"/>
                        </a:spcAft>
                        <a:buFont typeface="Arial" panose="020B0604020202020204" pitchFamily="34" charset="0"/>
                        <a:buChar char="•"/>
                      </a:pPr>
                      <a:endParaRPr lang="es-MX" sz="116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Favorecer el sentido de competencia, la corresponsabilidad y la participación activa dentro del sistema familiar. En consecuencia, que las exigencias no deben interpretarse automáticamente como manifestaciones de vulneración de derechos, sino analizarse a la luz de la calidad del vínculo familiar, la forma en que se establecen las normas.</a:t>
                      </a:r>
                    </a:p>
                    <a:p>
                      <a:pPr marL="285750" lvl="0" indent="-285750" algn="just">
                        <a:lnSpc>
                          <a:spcPct val="100000"/>
                        </a:lnSpc>
                        <a:spcBef>
                          <a:spcPts val="0"/>
                        </a:spcBef>
                        <a:spcAft>
                          <a:spcPts val="0"/>
                        </a:spcAft>
                        <a:buFont typeface="Arial" panose="020B0604020202020204" pitchFamily="34" charset="0"/>
                        <a:buChar char="•"/>
                      </a:pPr>
                      <a:endParaRPr lang="es-MX" sz="1160" dirty="0">
                        <a:latin typeface="Arial" panose="020B0604020202020204" pitchFamily="34" charset="0"/>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r>
                        <a:rPr lang="es-MX" sz="1160" dirty="0">
                          <a:latin typeface="Arial" panose="020B0604020202020204" pitchFamily="34" charset="0"/>
                          <a:cs typeface="Arial" panose="020B0604020202020204" pitchFamily="34" charset="0"/>
                        </a:rPr>
                        <a:t>Asimismo, se recomienda profundizar el análisis desde la capacidad del carácter asociada a la autonomía</a:t>
                      </a:r>
                    </a:p>
                  </a:txBody>
                  <a:tcPr marL="44449" marR="444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3137"/>
                  </a:ext>
                </a:extLst>
              </a:tr>
            </a:tbl>
          </a:graphicData>
        </a:graphic>
      </p:graphicFrame>
    </p:spTree>
    <p:extLst>
      <p:ext uri="{BB962C8B-B14F-4D97-AF65-F5344CB8AC3E}">
        <p14:creationId xmlns:p14="http://schemas.microsoft.com/office/powerpoint/2010/main" val="1995538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8;p13"/>
          <p:cNvSpPr txBox="1"/>
          <p:nvPr/>
        </p:nvSpPr>
        <p:spPr>
          <a:xfrm>
            <a:off x="575519" y="2281761"/>
            <a:ext cx="9004580" cy="2400627"/>
          </a:xfrm>
          <a:prstGeom prst="rect">
            <a:avLst/>
          </a:prstGeom>
          <a:noFill/>
          <a:ln>
            <a:noFill/>
          </a:ln>
        </p:spPr>
        <p:txBody>
          <a:bodyPr spcFirstLastPara="1" wrap="square" lIns="91425" tIns="91425" rIns="91425" bIns="91425" anchor="t" anchorCtr="0">
            <a:spAutoFit/>
          </a:bodyPr>
          <a:lstStyle/>
          <a:p>
            <a:pPr algn="ctr"/>
            <a:r>
              <a:rPr lang="es-ES" altLang="en-US" sz="7200" b="1">
                <a:solidFill>
                  <a:schemeClr val="bg1"/>
                </a:solidFill>
                <a:latin typeface="Arial" panose="020B0604020202020204" pitchFamily="34" charset="0"/>
                <a:cs typeface="Arial" panose="020B0604020202020204" pitchFamily="34" charset="0"/>
              </a:rPr>
              <a:t>PLANES DE MEJORA</a:t>
            </a:r>
            <a:endParaRPr lang="es-ES" sz="7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2138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8;p13"/>
          <p:cNvSpPr txBox="1"/>
          <p:nvPr/>
        </p:nvSpPr>
        <p:spPr>
          <a:xfrm>
            <a:off x="434842" y="1451768"/>
            <a:ext cx="9004580" cy="3508623"/>
          </a:xfrm>
          <a:prstGeom prst="rect">
            <a:avLst/>
          </a:prstGeom>
          <a:noFill/>
          <a:ln>
            <a:noFill/>
          </a:ln>
        </p:spPr>
        <p:txBody>
          <a:bodyPr spcFirstLastPara="1" wrap="square" lIns="91425" tIns="91425" rIns="91425" bIns="91425" anchor="t" anchorCtr="0">
            <a:spAutoFit/>
          </a:bodyPr>
          <a:lstStyle/>
          <a:p>
            <a:pPr algn="ctr"/>
            <a:r>
              <a:rPr lang="es-ES" altLang="en-US" sz="7200" b="1">
                <a:solidFill>
                  <a:schemeClr val="bg1"/>
                </a:solidFill>
                <a:latin typeface="Arial" panose="020B0604020202020204" pitchFamily="34" charset="0"/>
                <a:cs typeface="Arial" panose="020B0604020202020204" pitchFamily="34" charset="0"/>
              </a:rPr>
              <a:t>HALLAZGOS SEGUIMIENTO RETROSPECTIVO</a:t>
            </a:r>
            <a:endParaRPr lang="es-ES" sz="7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1663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88"/>
          <a:ext cx="11036283" cy="5257619"/>
        </p:xfrm>
        <a:graphic>
          <a:graphicData uri="http://schemas.openxmlformats.org/drawingml/2006/table">
            <a:tbl>
              <a:tblPr firstRow="1" firstCol="1" bandRow="1">
                <a:tableStyleId>{5C22544A-7EE6-4342-B048-85BDC9FD1C3A}</a:tableStyleId>
              </a:tblPr>
              <a:tblGrid>
                <a:gridCol w="1116039">
                  <a:extLst>
                    <a:ext uri="{9D8B030D-6E8A-4147-A177-3AD203B41FA5}">
                      <a16:colId xmlns:a16="http://schemas.microsoft.com/office/drawing/2014/main" val="1963448397"/>
                    </a:ext>
                  </a:extLst>
                </a:gridCol>
                <a:gridCol w="1758461">
                  <a:extLst>
                    <a:ext uri="{9D8B030D-6E8A-4147-A177-3AD203B41FA5}">
                      <a16:colId xmlns:a16="http://schemas.microsoft.com/office/drawing/2014/main" val="3509974051"/>
                    </a:ext>
                  </a:extLst>
                </a:gridCol>
                <a:gridCol w="5373859">
                  <a:extLst>
                    <a:ext uri="{9D8B030D-6E8A-4147-A177-3AD203B41FA5}">
                      <a16:colId xmlns:a16="http://schemas.microsoft.com/office/drawing/2014/main" val="722813484"/>
                    </a:ext>
                  </a:extLst>
                </a:gridCol>
                <a:gridCol w="1280160">
                  <a:extLst>
                    <a:ext uri="{9D8B030D-6E8A-4147-A177-3AD203B41FA5}">
                      <a16:colId xmlns:a16="http://schemas.microsoft.com/office/drawing/2014/main" val="3480150350"/>
                    </a:ext>
                  </a:extLst>
                </a:gridCol>
                <a:gridCol w="1507764">
                  <a:extLst>
                    <a:ext uri="{9D8B030D-6E8A-4147-A177-3AD203B41FA5}">
                      <a16:colId xmlns:a16="http://schemas.microsoft.com/office/drawing/2014/main" val="3040114949"/>
                    </a:ext>
                  </a:extLst>
                </a:gridCol>
              </a:tblGrid>
              <a:tr h="681290">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4576329">
                <a:tc>
                  <a:txBody>
                    <a:bodyPr/>
                    <a:lstStyle/>
                    <a:p>
                      <a:pPr marL="0" algn="ctr" rtl="0" eaLnBrk="1" fontAlgn="ctr" latinLnBrk="0" hangingPunct="1"/>
                      <a:r>
                        <a:rPr lang="es-CO" sz="1300" b="0" i="0" u="none" strike="noStrike" kern="1200">
                          <a:solidFill>
                            <a:srgbClr val="000000"/>
                          </a:solidFill>
                          <a:effectLst/>
                          <a:latin typeface="Arial" panose="020B0604020202020204" pitchFamily="34" charset="0"/>
                          <a:ea typeface="+mn-ea"/>
                          <a:cs typeface="Arial" panose="020B0604020202020204" pitchFamily="34" charset="0"/>
                        </a:rPr>
                        <a:t>CENTRO ORIENTE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ES" sz="1300" b="1" i="0" u="none" strike="noStrike" kern="1200" baseline="0" noProof="0">
                          <a:solidFill>
                            <a:srgbClr val="000000"/>
                          </a:solidFill>
                          <a:effectLst/>
                          <a:latin typeface="Arial" panose="020B0604020202020204" pitchFamily="34" charset="0"/>
                          <a:ea typeface="+mn-ea"/>
                          <a:cs typeface="Arial" panose="020B0604020202020204" pitchFamily="34" charset="0"/>
                        </a:rPr>
                        <a:t>214 - </a:t>
                      </a:r>
                      <a:r>
                        <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rPr>
                        <a:t>Gestión de la información del componente de salud mental.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rPr>
                        <a:t>NO SE SOLICITO EN EL PERIODO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MX" sz="1300" b="0" i="0" u="none" strike="noStrike" kern="1200">
                          <a:solidFill>
                            <a:srgbClr val="000000"/>
                          </a:solidFill>
                          <a:effectLst/>
                          <a:latin typeface="Arial" panose="020B0604020202020204" pitchFamily="34" charset="0"/>
                          <a:ea typeface="+mn-ea"/>
                          <a:cs typeface="Arial" panose="020B060402020202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4912590"/>
                  </a:ext>
                </a:extLst>
              </a:tr>
            </a:tbl>
          </a:graphicData>
        </a:graphic>
      </p:graphicFrame>
    </p:spTree>
    <p:extLst>
      <p:ext uri="{BB962C8B-B14F-4D97-AF65-F5344CB8AC3E}">
        <p14:creationId xmlns:p14="http://schemas.microsoft.com/office/powerpoint/2010/main" val="2953819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88"/>
          <a:ext cx="11036283" cy="5257619"/>
        </p:xfrm>
        <a:graphic>
          <a:graphicData uri="http://schemas.openxmlformats.org/drawingml/2006/table">
            <a:tbl>
              <a:tblPr firstRow="1" firstCol="1" bandRow="1">
                <a:tableStyleId>{5C22544A-7EE6-4342-B048-85BDC9FD1C3A}</a:tableStyleId>
              </a:tblPr>
              <a:tblGrid>
                <a:gridCol w="1116039">
                  <a:extLst>
                    <a:ext uri="{9D8B030D-6E8A-4147-A177-3AD203B41FA5}">
                      <a16:colId xmlns:a16="http://schemas.microsoft.com/office/drawing/2014/main" val="1963448397"/>
                    </a:ext>
                  </a:extLst>
                </a:gridCol>
                <a:gridCol w="1758461">
                  <a:extLst>
                    <a:ext uri="{9D8B030D-6E8A-4147-A177-3AD203B41FA5}">
                      <a16:colId xmlns:a16="http://schemas.microsoft.com/office/drawing/2014/main" val="3509974051"/>
                    </a:ext>
                  </a:extLst>
                </a:gridCol>
                <a:gridCol w="5373859">
                  <a:extLst>
                    <a:ext uri="{9D8B030D-6E8A-4147-A177-3AD203B41FA5}">
                      <a16:colId xmlns:a16="http://schemas.microsoft.com/office/drawing/2014/main" val="722813484"/>
                    </a:ext>
                  </a:extLst>
                </a:gridCol>
                <a:gridCol w="1280160">
                  <a:extLst>
                    <a:ext uri="{9D8B030D-6E8A-4147-A177-3AD203B41FA5}">
                      <a16:colId xmlns:a16="http://schemas.microsoft.com/office/drawing/2014/main" val="3480150350"/>
                    </a:ext>
                  </a:extLst>
                </a:gridCol>
                <a:gridCol w="1507764">
                  <a:extLst>
                    <a:ext uri="{9D8B030D-6E8A-4147-A177-3AD203B41FA5}">
                      <a16:colId xmlns:a16="http://schemas.microsoft.com/office/drawing/2014/main" val="3040114949"/>
                    </a:ext>
                  </a:extLst>
                </a:gridCol>
              </a:tblGrid>
              <a:tr h="681290">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4576329">
                <a:tc>
                  <a:txBody>
                    <a:bodyPr/>
                    <a:lstStyle/>
                    <a:p>
                      <a:pPr marL="0" algn="ctr" rtl="0" eaLnBrk="1" fontAlgn="ctr" latinLnBrk="0" hangingPunct="1"/>
                      <a:r>
                        <a:rPr lang="es-CO" sz="1300" b="0" i="0" u="none" strike="noStrike" kern="1200">
                          <a:solidFill>
                            <a:srgbClr val="000000"/>
                          </a:solidFill>
                          <a:effectLst/>
                          <a:latin typeface="Arial" panose="020B0604020202020204" pitchFamily="34" charset="0"/>
                          <a:ea typeface="+mn-ea"/>
                          <a:cs typeface="Arial" panose="020B0604020202020204" pitchFamily="34" charset="0"/>
                        </a:rPr>
                        <a:t>SUR</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ES" sz="1300" b="1" i="0" u="none" strike="noStrike" kern="1200" baseline="0" noProof="0">
                          <a:solidFill>
                            <a:srgbClr val="000000"/>
                          </a:solidFill>
                          <a:effectLst/>
                          <a:latin typeface="Arial" panose="020B0604020202020204" pitchFamily="34" charset="0"/>
                          <a:ea typeface="+mn-ea"/>
                          <a:cs typeface="Arial" panose="020B0604020202020204" pitchFamily="34" charset="0"/>
                        </a:rPr>
                        <a:t>214 - </a:t>
                      </a:r>
                      <a:r>
                        <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rPr>
                        <a:t>Gestión de la información del componente de salud mental.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s-MX" sz="1400">
                          <a:latin typeface="Arial" panose="020B0604020202020204" pitchFamily="34" charset="0"/>
                          <a:cs typeface="Arial" panose="020B0604020202020204" pitchFamily="34" charset="0"/>
                        </a:rPr>
                        <a:t>Se evidencian debilidades en el diligenciamiento de las IEC relacionadas con la oportunidad del abordaje, la consistencia de la información registrada, el diligenciamiento de consentimientos informados y canalizaciones, la caracterización de las condiciones de vida, la aplicación de los instrumentos de valoración, el registro del seguimiento y el fortalecimiento de las orientaciones y remisiones a las rutas de protección, así como en el uso del lenguaje técnico.</a:t>
                      </a:r>
                      <a:endParaRPr lang="en-US" sz="1400">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kern="1200">
                          <a:solidFill>
                            <a:schemeClr val="dk1"/>
                          </a:solidFill>
                          <a:latin typeface="Arial" panose="020B0604020202020204" pitchFamily="34" charset="0"/>
                          <a:ea typeface="+mn-ea"/>
                          <a:cs typeface="Arial" panose="020B0604020202020204" pitchFamily="34" charset="0"/>
                        </a:rPr>
                        <a:t>09/06/2026 CICLO III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MX" sz="1400" kern="1200">
                          <a:solidFill>
                            <a:schemeClr val="dk1"/>
                          </a:solidFill>
                          <a:latin typeface="Arial" panose="020B0604020202020204" pitchFamily="34" charset="0"/>
                          <a:ea typeface="+mn-ea"/>
                          <a:cs typeface="Arial" panose="020B0604020202020204" pitchFamily="34" charset="0"/>
                        </a:rPr>
                        <a:t>CERRADO</a:t>
                      </a:r>
                      <a:endParaRPr lang="en-US" sz="1400" kern="1200">
                        <a:solidFill>
                          <a:schemeClr val="dk1"/>
                        </a:solidFill>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4912590"/>
                  </a:ext>
                </a:extLst>
              </a:tr>
            </a:tbl>
          </a:graphicData>
        </a:graphic>
      </p:graphicFrame>
    </p:spTree>
    <p:extLst>
      <p:ext uri="{BB962C8B-B14F-4D97-AF65-F5344CB8AC3E}">
        <p14:creationId xmlns:p14="http://schemas.microsoft.com/office/powerpoint/2010/main" val="4024444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91"/>
          <a:ext cx="11036283" cy="3874879"/>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832793">
                  <a:extLst>
                    <a:ext uri="{9D8B030D-6E8A-4147-A177-3AD203B41FA5}">
                      <a16:colId xmlns:a16="http://schemas.microsoft.com/office/drawing/2014/main" val="3509974051"/>
                    </a:ext>
                  </a:extLst>
                </a:gridCol>
                <a:gridCol w="5303520">
                  <a:extLst>
                    <a:ext uri="{9D8B030D-6E8A-4147-A177-3AD203B41FA5}">
                      <a16:colId xmlns:a16="http://schemas.microsoft.com/office/drawing/2014/main" val="722813484"/>
                    </a:ext>
                  </a:extLst>
                </a:gridCol>
                <a:gridCol w="1209822">
                  <a:extLst>
                    <a:ext uri="{9D8B030D-6E8A-4147-A177-3AD203B41FA5}">
                      <a16:colId xmlns:a16="http://schemas.microsoft.com/office/drawing/2014/main" val="3480150350"/>
                    </a:ext>
                  </a:extLst>
                </a:gridCol>
                <a:gridCol w="1423358">
                  <a:extLst>
                    <a:ext uri="{9D8B030D-6E8A-4147-A177-3AD203B41FA5}">
                      <a16:colId xmlns:a16="http://schemas.microsoft.com/office/drawing/2014/main" val="3040114949"/>
                    </a:ext>
                  </a:extLst>
                </a:gridCol>
              </a:tblGrid>
              <a:tr h="517567">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33123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50" b="0" i="0" u="none" strike="noStrike" kern="1200">
                          <a:solidFill>
                            <a:schemeClr val="tx1"/>
                          </a:solidFill>
                          <a:effectLst/>
                          <a:latin typeface="Arial" panose="020B0604020202020204" pitchFamily="34" charset="0"/>
                          <a:ea typeface="+mn-ea"/>
                          <a:cs typeface="Arial" panose="020B0604020202020204" pitchFamily="34" charset="0"/>
                        </a:rPr>
                        <a:t>SUR</a:t>
                      </a:r>
                      <a:r>
                        <a:rPr lang="es-CO" sz="1150" b="0" i="0" u="none" strike="noStrike" kern="1200" baseline="0">
                          <a:solidFill>
                            <a:schemeClr val="tx1"/>
                          </a:solidFill>
                          <a:effectLst/>
                          <a:latin typeface="Arial" panose="020B0604020202020204" pitchFamily="34" charset="0"/>
                          <a:ea typeface="+mn-ea"/>
                          <a:cs typeface="Arial" panose="020B0604020202020204" pitchFamily="34" charset="0"/>
                        </a:rPr>
                        <a:t> OCCIDENTE</a:t>
                      </a:r>
                      <a:endParaRPr lang="es-CO" sz="1150" b="0" i="0" u="none" strike="noStrike" kern="1200">
                        <a:solidFill>
                          <a:schemeClr val="tx1"/>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just">
                        <a:lnSpc>
                          <a:spcPct val="100000"/>
                        </a:lnSpc>
                        <a:spcBef>
                          <a:spcPts val="0"/>
                        </a:spcBef>
                        <a:spcAft>
                          <a:spcPts val="0"/>
                        </a:spcAft>
                        <a:buNone/>
                      </a:pPr>
                      <a:r>
                        <a:rPr lang="es-ES" sz="1150" b="1">
                          <a:solidFill>
                            <a:schemeClr val="tx1"/>
                          </a:solidFill>
                          <a:latin typeface="Arial" panose="020B0604020202020204" pitchFamily="34" charset="0"/>
                          <a:cs typeface="Arial" panose="020B0604020202020204" pitchFamily="34" charset="0"/>
                        </a:rPr>
                        <a:t>213 - </a:t>
                      </a:r>
                      <a:r>
                        <a:rPr lang="es-CO" sz="1150" b="0" i="0" u="none" strike="noStrike" kern="1200" noProof="0">
                          <a:solidFill>
                            <a:schemeClr val="tx1"/>
                          </a:solidFill>
                          <a:effectLst/>
                          <a:latin typeface="Arial" panose="020B0604020202020204" pitchFamily="34" charset="0"/>
                          <a:ea typeface="+mn-ea"/>
                          <a:cs typeface="Arial" panose="020B0604020202020204" pitchFamily="34" charset="0"/>
                        </a:rPr>
                        <a:t>Gestión de la información del componente de salud mental.</a:t>
                      </a:r>
                      <a:endParaRPr lang="es-ES" sz="1150" b="1">
                        <a:solidFill>
                          <a:schemeClr val="tx1"/>
                        </a:solidFill>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MX" sz="1300" b="0" i="0" u="none" strike="noStrike" kern="1200" baseline="0" noProof="0">
                          <a:solidFill>
                            <a:srgbClr val="000000"/>
                          </a:solidFill>
                          <a:effectLst/>
                          <a:latin typeface="Arial" panose="020B0604020202020204" pitchFamily="34" charset="0"/>
                          <a:ea typeface="+mn-ea"/>
                          <a:cs typeface="Arial" panose="020B0604020202020204" pitchFamily="34" charset="0"/>
                        </a:rPr>
                        <a:t>La Subred deberá incorporar en su plan de mejoramiento acciones orientadas a fortalecer la gestión documental, la oportunidad y calidad de la notificación, la depuración de casos y la organización de soportes. Asimismo, se identifican oportunidades de mejora en el seguimiento a las UPGD, la documentación de hallazgos, la formulación y seguimiento de compromisos, la realización de asistencias técnicas, la claridad de las convocatorias y la inducción teórico-práctica con acompañamiento en campo al talento humano de los subsistemas de salud mental.</a:t>
                      </a:r>
                      <a:endPar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CICLO </a:t>
                      </a:r>
                    </a:p>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III </a:t>
                      </a:r>
                    </a:p>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22/06/20</a:t>
                      </a:r>
                    </a:p>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MX" sz="1300" b="0" i="0" u="none" strike="noStrike" kern="1200">
                          <a:solidFill>
                            <a:srgbClr val="000000"/>
                          </a:solidFill>
                          <a:effectLst/>
                          <a:latin typeface="Arial" panose="020B0604020202020204" pitchFamily="34" charset="0"/>
                          <a:ea typeface="+mn-ea"/>
                          <a:cs typeface="Arial" panose="020B0604020202020204" pitchFamily="34" charset="0"/>
                        </a:rPr>
                        <a:t>CERRADO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825758"/>
                  </a:ext>
                </a:extLst>
              </a:tr>
            </a:tbl>
          </a:graphicData>
        </a:graphic>
      </p:graphicFrame>
    </p:spTree>
    <p:extLst>
      <p:ext uri="{BB962C8B-B14F-4D97-AF65-F5344CB8AC3E}">
        <p14:creationId xmlns:p14="http://schemas.microsoft.com/office/powerpoint/2010/main" val="1863423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87"/>
          <a:ext cx="11036283" cy="5017642"/>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762455">
                  <a:extLst>
                    <a:ext uri="{9D8B030D-6E8A-4147-A177-3AD203B41FA5}">
                      <a16:colId xmlns:a16="http://schemas.microsoft.com/office/drawing/2014/main" val="3509974051"/>
                    </a:ext>
                  </a:extLst>
                </a:gridCol>
                <a:gridCol w="5008098">
                  <a:extLst>
                    <a:ext uri="{9D8B030D-6E8A-4147-A177-3AD203B41FA5}">
                      <a16:colId xmlns:a16="http://schemas.microsoft.com/office/drawing/2014/main" val="722813484"/>
                    </a:ext>
                  </a:extLst>
                </a:gridCol>
                <a:gridCol w="1322363">
                  <a:extLst>
                    <a:ext uri="{9D8B030D-6E8A-4147-A177-3AD203B41FA5}">
                      <a16:colId xmlns:a16="http://schemas.microsoft.com/office/drawing/2014/main" val="3480150350"/>
                    </a:ext>
                  </a:extLst>
                </a:gridCol>
                <a:gridCol w="1676577">
                  <a:extLst>
                    <a:ext uri="{9D8B030D-6E8A-4147-A177-3AD203B41FA5}">
                      <a16:colId xmlns:a16="http://schemas.microsoft.com/office/drawing/2014/main" val="3040114949"/>
                    </a:ext>
                  </a:extLst>
                </a:gridCol>
              </a:tblGrid>
              <a:tr h="1236668">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3780974">
                <a:tc>
                  <a:txBody>
                    <a:bodyPr/>
                    <a:lstStyle/>
                    <a:p>
                      <a:pPr marL="0" lvl="0" algn="ctr">
                        <a:buNone/>
                      </a:pPr>
                      <a:r>
                        <a:rPr lang="es-CO" sz="1300" b="0" i="0" u="none" strike="noStrike" kern="1200">
                          <a:solidFill>
                            <a:srgbClr val="000000"/>
                          </a:solidFill>
                          <a:effectLst/>
                          <a:latin typeface="Arial" panose="020B0604020202020204" pitchFamily="34" charset="0"/>
                          <a:ea typeface="+mn-ea"/>
                          <a:cs typeface="Arial" panose="020B0604020202020204" pitchFamily="34" charset="0"/>
                        </a:rPr>
                        <a:t>NORTE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just">
                        <a:lnSpc>
                          <a:spcPct val="100000"/>
                        </a:lnSpc>
                        <a:spcBef>
                          <a:spcPts val="0"/>
                        </a:spcBef>
                        <a:spcAft>
                          <a:spcPts val="0"/>
                        </a:spcAft>
                        <a:buNone/>
                      </a:pPr>
                      <a:r>
                        <a:rPr lang="es-ES" sz="1400" b="1">
                          <a:solidFill>
                            <a:schemeClr val="tx1"/>
                          </a:solidFill>
                          <a:latin typeface="Arial" panose="020B0604020202020204" pitchFamily="34" charset="0"/>
                          <a:cs typeface="Arial" panose="020B0604020202020204" pitchFamily="34" charset="0"/>
                        </a:rPr>
                        <a:t>213 - </a:t>
                      </a:r>
                      <a:r>
                        <a:rPr lang="es-CO" sz="1400" b="0" i="0" u="none" strike="noStrike" kern="1200" noProof="0">
                          <a:solidFill>
                            <a:schemeClr val="tx1"/>
                          </a:solidFill>
                          <a:effectLst/>
                          <a:latin typeface="Arial" panose="020B0604020202020204" pitchFamily="34" charset="0"/>
                          <a:ea typeface="+mn-ea"/>
                          <a:cs typeface="Arial" panose="020B0604020202020204" pitchFamily="34" charset="0"/>
                        </a:rPr>
                        <a:t>Gestión de la información del componente de salud mental.</a:t>
                      </a:r>
                      <a:endParaRPr lang="es-ES" sz="1400" b="1">
                        <a:solidFill>
                          <a:schemeClr val="tx1"/>
                        </a:solidFill>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spcBef>
                          <a:spcPts val="0"/>
                        </a:spcBef>
                        <a:spcAft>
                          <a:spcPts val="0"/>
                        </a:spcAft>
                        <a:buFont typeface="Arial" panose="020B0604020202020204" pitchFamily="34" charset="0"/>
                        <a:buChar char="•"/>
                      </a:pPr>
                      <a:r>
                        <a:rPr lang="es-MX" sz="1400">
                          <a:latin typeface="Arial" panose="020B0604020202020204" pitchFamily="34" charset="0"/>
                          <a:cs typeface="Arial" panose="020B0604020202020204" pitchFamily="34" charset="0"/>
                        </a:rPr>
                        <a:t>Se identifican oportunidades de mejora relacionadas con la actualización del directorio de UPGD y UI para los procesos de Salud Mental, dificultades técnicas en la gestión del correo electrónico que afectan la oportunidad en el envío de información, incumplimiento de la disponibilidad establecida para fines de semana, ausencia de una rutina estandarizada para la depuración de bases de datos y necesidad de fortalecer la apropiación conceptual de los lineamientos técnicos.</a:t>
                      </a:r>
                      <a:endParaRPr lang="es-ES" sz="1400">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CO" sz="1400" b="0" i="0" u="none" strike="noStrike" kern="1200" baseline="0" noProof="0">
                          <a:solidFill>
                            <a:srgbClr val="000000"/>
                          </a:solidFill>
                          <a:effectLst/>
                          <a:latin typeface="Arial" panose="020B0604020202020204" pitchFamily="34" charset="0"/>
                          <a:ea typeface="+mn-ea"/>
                          <a:cs typeface="Arial" panose="020B0604020202020204" pitchFamily="34" charset="0"/>
                        </a:rPr>
                        <a:t>03/07/2026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MX" sz="1400" b="0" i="0" u="none" strike="noStrike" kern="1200">
                          <a:solidFill>
                            <a:srgbClr val="000000"/>
                          </a:solidFill>
                          <a:effectLst/>
                          <a:latin typeface="Arial" panose="020B0604020202020204" pitchFamily="34" charset="0"/>
                          <a:ea typeface="+mn-ea"/>
                          <a:cs typeface="Arial" panose="020B0604020202020204" pitchFamily="34" charset="0"/>
                        </a:rPr>
                        <a:t>CERRADO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9235620"/>
                  </a:ext>
                </a:extLst>
              </a:tr>
            </a:tbl>
          </a:graphicData>
        </a:graphic>
      </p:graphicFrame>
    </p:spTree>
    <p:extLst>
      <p:ext uri="{BB962C8B-B14F-4D97-AF65-F5344CB8AC3E}">
        <p14:creationId xmlns:p14="http://schemas.microsoft.com/office/powerpoint/2010/main" val="3331966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91"/>
          <a:ext cx="11036283" cy="4118554"/>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832793">
                  <a:extLst>
                    <a:ext uri="{9D8B030D-6E8A-4147-A177-3AD203B41FA5}">
                      <a16:colId xmlns:a16="http://schemas.microsoft.com/office/drawing/2014/main" val="3509974051"/>
                    </a:ext>
                  </a:extLst>
                </a:gridCol>
                <a:gridCol w="4937760">
                  <a:extLst>
                    <a:ext uri="{9D8B030D-6E8A-4147-A177-3AD203B41FA5}">
                      <a16:colId xmlns:a16="http://schemas.microsoft.com/office/drawing/2014/main" val="722813484"/>
                    </a:ext>
                  </a:extLst>
                </a:gridCol>
                <a:gridCol w="1322363">
                  <a:extLst>
                    <a:ext uri="{9D8B030D-6E8A-4147-A177-3AD203B41FA5}">
                      <a16:colId xmlns:a16="http://schemas.microsoft.com/office/drawing/2014/main" val="3480150350"/>
                    </a:ext>
                  </a:extLst>
                </a:gridCol>
                <a:gridCol w="1676577">
                  <a:extLst>
                    <a:ext uri="{9D8B030D-6E8A-4147-A177-3AD203B41FA5}">
                      <a16:colId xmlns:a16="http://schemas.microsoft.com/office/drawing/2014/main" val="3040114949"/>
                    </a:ext>
                  </a:extLst>
                </a:gridCol>
              </a:tblGrid>
              <a:tr h="529238">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35560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50" b="0" i="0" u="none" strike="noStrike" kern="1200">
                          <a:solidFill>
                            <a:schemeClr val="tx1"/>
                          </a:solidFill>
                          <a:effectLst/>
                          <a:latin typeface="Arial" panose="020B0604020202020204" pitchFamily="34" charset="0"/>
                          <a:ea typeface="+mn-ea"/>
                          <a:cs typeface="Arial" panose="020B0604020202020204" pitchFamily="34" charset="0"/>
                        </a:rPr>
                        <a:t>CENTRO</a:t>
                      </a:r>
                      <a:r>
                        <a:rPr lang="es-CO" sz="1150" b="0" i="0" u="none" strike="noStrike" kern="1200" baseline="0">
                          <a:solidFill>
                            <a:schemeClr val="tx1"/>
                          </a:solidFill>
                          <a:effectLst/>
                          <a:latin typeface="Arial" panose="020B0604020202020204" pitchFamily="34" charset="0"/>
                          <a:ea typeface="+mn-ea"/>
                          <a:cs typeface="Arial" panose="020B0604020202020204" pitchFamily="34" charset="0"/>
                        </a:rPr>
                        <a:t> ORIENTE</a:t>
                      </a:r>
                      <a:endParaRPr lang="es-CO" sz="1150" b="0" i="0" u="none" strike="noStrike" kern="1200">
                        <a:solidFill>
                          <a:schemeClr val="tx1"/>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MX" sz="1400" b="1" i="0" u="none" strike="noStrike" kern="1200">
                          <a:solidFill>
                            <a:schemeClr val="tx1"/>
                          </a:solidFill>
                          <a:effectLst/>
                          <a:latin typeface="Arial" panose="020B0604020202020204" pitchFamily="34" charset="0"/>
                          <a:ea typeface="+mn-ea"/>
                          <a:cs typeface="Arial" panose="020B0604020202020204" pitchFamily="34" charset="0"/>
                        </a:rPr>
                        <a:t>215 - </a:t>
                      </a:r>
                      <a:r>
                        <a:rPr lang="es-ES" sz="1400" b="0" i="0" u="none" strike="noStrike" kern="1200">
                          <a:solidFill>
                            <a:schemeClr val="tx1"/>
                          </a:solidFill>
                          <a:effectLst/>
                          <a:latin typeface="Arial" panose="020B0604020202020204" pitchFamily="34" charset="0"/>
                          <a:ea typeface="+mn-ea"/>
                          <a:cs typeface="Arial" panose="020B0604020202020204" pitchFamily="34" charset="0"/>
                        </a:rPr>
                        <a:t>Investigaciones epidemiológicas de eventos prioritarios en salud mental.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MX" sz="1400" b="0" i="0" u="none" strike="noStrike" kern="1200" baseline="0" noProof="0">
                          <a:solidFill>
                            <a:srgbClr val="000000"/>
                          </a:solidFill>
                          <a:effectLst/>
                          <a:latin typeface="Arial" panose="020B0604020202020204" pitchFamily="34" charset="0"/>
                          <a:ea typeface="+mn-ea"/>
                          <a:cs typeface="Arial" panose="020B0604020202020204" pitchFamily="34" charset="0"/>
                        </a:rPr>
                        <a:t>Se evidencian debilidades en el alistamiento y desarrollo de las IEC, relacionadas con el consentimiento informado, la adherencia a los formatos institucionales, la valoración del riesgo y el diligenciamiento de los instrumentos. Asimismo, se identifican limitaciones en los planes de trabajo y las canalizaciones, al no garantizar un abordaje integral, intersectorial y diferenciado según las necesidades de la persona usuaria y su familia.</a:t>
                      </a:r>
                      <a:endParaRPr lang="es-ES" sz="1400" b="0" i="0" u="none" strike="noStrike" kern="1200" baseline="0" noProof="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CO" sz="1400" b="0" i="0" u="none" strike="noStrike" kern="1200" baseline="0" noProof="0">
                          <a:solidFill>
                            <a:srgbClr val="000000"/>
                          </a:solidFill>
                          <a:effectLst/>
                          <a:latin typeface="Arial" panose="020B0604020202020204" pitchFamily="34" charset="0"/>
                          <a:ea typeface="+mn-ea"/>
                          <a:cs typeface="Arial" panose="020B0604020202020204" pitchFamily="34" charset="0"/>
                        </a:rPr>
                        <a:t>CICLO III </a:t>
                      </a:r>
                    </a:p>
                    <a:p>
                      <a:pPr marL="0" lvl="0" algn="just">
                        <a:buNone/>
                      </a:pPr>
                      <a:r>
                        <a:rPr lang="es-CO" sz="1400" b="0" i="0" u="none" strike="noStrike" kern="1200" baseline="0" noProof="0">
                          <a:solidFill>
                            <a:srgbClr val="000000"/>
                          </a:solidFill>
                          <a:effectLst/>
                          <a:latin typeface="Arial" panose="020B0604020202020204" pitchFamily="34" charset="0"/>
                          <a:ea typeface="+mn-ea"/>
                          <a:cs typeface="Arial" panose="020B0604020202020204" pitchFamily="34" charset="0"/>
                        </a:rPr>
                        <a:t>27/05/2026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MX" sz="1400" b="0" i="0" u="none" strike="noStrike" kern="1200">
                          <a:solidFill>
                            <a:srgbClr val="000000"/>
                          </a:solidFill>
                          <a:effectLst/>
                          <a:latin typeface="Arial" panose="020B0604020202020204" pitchFamily="34" charset="0"/>
                          <a:ea typeface="+mn-ea"/>
                          <a:cs typeface="Arial" panose="020B0604020202020204" pitchFamily="34" charset="0"/>
                        </a:rPr>
                        <a:t>CERRADO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1860414"/>
                  </a:ext>
                </a:extLst>
              </a:tr>
            </a:tbl>
          </a:graphicData>
        </a:graphic>
      </p:graphicFrame>
    </p:spTree>
    <p:extLst>
      <p:ext uri="{BB962C8B-B14F-4D97-AF65-F5344CB8AC3E}">
        <p14:creationId xmlns:p14="http://schemas.microsoft.com/office/powerpoint/2010/main" val="35274600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87"/>
          <a:ext cx="11036283" cy="5229485"/>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762455">
                  <a:extLst>
                    <a:ext uri="{9D8B030D-6E8A-4147-A177-3AD203B41FA5}">
                      <a16:colId xmlns:a16="http://schemas.microsoft.com/office/drawing/2014/main" val="3509974051"/>
                    </a:ext>
                  </a:extLst>
                </a:gridCol>
                <a:gridCol w="5008098">
                  <a:extLst>
                    <a:ext uri="{9D8B030D-6E8A-4147-A177-3AD203B41FA5}">
                      <a16:colId xmlns:a16="http://schemas.microsoft.com/office/drawing/2014/main" val="722813484"/>
                    </a:ext>
                  </a:extLst>
                </a:gridCol>
                <a:gridCol w="1322363">
                  <a:extLst>
                    <a:ext uri="{9D8B030D-6E8A-4147-A177-3AD203B41FA5}">
                      <a16:colId xmlns:a16="http://schemas.microsoft.com/office/drawing/2014/main" val="3480150350"/>
                    </a:ext>
                  </a:extLst>
                </a:gridCol>
                <a:gridCol w="1676577">
                  <a:extLst>
                    <a:ext uri="{9D8B030D-6E8A-4147-A177-3AD203B41FA5}">
                      <a16:colId xmlns:a16="http://schemas.microsoft.com/office/drawing/2014/main" val="3040114949"/>
                    </a:ext>
                  </a:extLst>
                </a:gridCol>
              </a:tblGrid>
              <a:tr h="973131">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30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4256354">
                <a:tc>
                  <a:txBody>
                    <a:bodyPr/>
                    <a:lstStyle/>
                    <a:p>
                      <a:pPr marL="0" algn="ctr" rtl="0" eaLnBrk="1" fontAlgn="ctr" latinLnBrk="0" hangingPunct="1"/>
                      <a:r>
                        <a:rPr lang="es-CO" sz="1300" b="0" i="0" u="none" strike="noStrike" kern="1200">
                          <a:solidFill>
                            <a:srgbClr val="000000"/>
                          </a:solidFill>
                          <a:effectLst/>
                          <a:latin typeface="Arial" panose="020B0604020202020204" pitchFamily="34" charset="0"/>
                          <a:ea typeface="+mn-ea"/>
                          <a:cs typeface="Arial" panose="020B0604020202020204" pitchFamily="34" charset="0"/>
                        </a:rPr>
                        <a:t>SUR</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ES" sz="1300" b="1" i="0" u="none" strike="noStrike" kern="1200" baseline="0" noProof="0">
                          <a:solidFill>
                            <a:srgbClr val="000000"/>
                          </a:solidFill>
                          <a:effectLst/>
                          <a:latin typeface="Arial" panose="020B0604020202020204" pitchFamily="34" charset="0"/>
                          <a:ea typeface="+mn-ea"/>
                          <a:cs typeface="Arial" panose="020B0604020202020204" pitchFamily="34" charset="0"/>
                        </a:rPr>
                        <a:t>215 - </a:t>
                      </a:r>
                      <a:r>
                        <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rPr>
                        <a:t>Investigaciones epidemiológicas de eventos prioritarios en </a:t>
                      </a:r>
                    </a:p>
                    <a:p>
                      <a:pPr marL="0" lvl="0" algn="just">
                        <a:buNone/>
                      </a:pPr>
                      <a:r>
                        <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rPr>
                        <a:t>salud mental.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MX" sz="1300" b="0" i="0" u="none" strike="noStrike" kern="1200" baseline="0" noProof="0">
                          <a:solidFill>
                            <a:srgbClr val="000000"/>
                          </a:solidFill>
                          <a:effectLst/>
                          <a:latin typeface="Arial" panose="020B0604020202020204" pitchFamily="34" charset="0"/>
                          <a:ea typeface="+mn-ea"/>
                          <a:cs typeface="Arial" panose="020B0604020202020204" pitchFamily="34" charset="0"/>
                        </a:rPr>
                        <a:t>Se evidencian debilidades en el alistamiento, la caracterización y la valoración del riesgo de las IEC, especialmente en el soporte de entrega del consentimiento informado con código QR. Asimismo, se identifican oportunidades de mejora en la planificación y evaluación de los procesos de fortalecimiento, la precrítica y trazabilidad de las fichas notificadas, la oportunidad de la notificación, el seguimiento y retroalimentación a las UPGD, la formulación de compromisos y planes de mejoramiento, así como en la programación de asistencias técnicas y procesos de capacitación.</a:t>
                      </a:r>
                      <a:endPar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kern="1200">
                          <a:solidFill>
                            <a:schemeClr val="dk1"/>
                          </a:solidFill>
                          <a:latin typeface="Arial" panose="020B0604020202020204" pitchFamily="34" charset="0"/>
                          <a:ea typeface="+mn-ea"/>
                          <a:cs typeface="Arial" panose="020B0604020202020204" pitchFamily="34" charset="0"/>
                        </a:rPr>
                        <a:t>09/06/2026 CICLO III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MX" sz="1400" kern="1200">
                          <a:solidFill>
                            <a:schemeClr val="dk1"/>
                          </a:solidFill>
                          <a:latin typeface="Arial" panose="020B0604020202020204" pitchFamily="34" charset="0"/>
                          <a:ea typeface="+mn-ea"/>
                          <a:cs typeface="Arial" panose="020B0604020202020204" pitchFamily="34" charset="0"/>
                        </a:rPr>
                        <a:t>CERRADO</a:t>
                      </a:r>
                      <a:endParaRPr lang="en-US" sz="1400" kern="1200">
                        <a:solidFill>
                          <a:schemeClr val="dk1"/>
                        </a:solidFill>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4912590"/>
                  </a:ext>
                </a:extLst>
              </a:tr>
            </a:tbl>
          </a:graphicData>
        </a:graphic>
      </p:graphicFrame>
    </p:spTree>
    <p:extLst>
      <p:ext uri="{BB962C8B-B14F-4D97-AF65-F5344CB8AC3E}">
        <p14:creationId xmlns:p14="http://schemas.microsoft.com/office/powerpoint/2010/main" val="1500508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91"/>
          <a:ext cx="11036283" cy="4118554"/>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832793">
                  <a:extLst>
                    <a:ext uri="{9D8B030D-6E8A-4147-A177-3AD203B41FA5}">
                      <a16:colId xmlns:a16="http://schemas.microsoft.com/office/drawing/2014/main" val="3509974051"/>
                    </a:ext>
                  </a:extLst>
                </a:gridCol>
                <a:gridCol w="4937760">
                  <a:extLst>
                    <a:ext uri="{9D8B030D-6E8A-4147-A177-3AD203B41FA5}">
                      <a16:colId xmlns:a16="http://schemas.microsoft.com/office/drawing/2014/main" val="722813484"/>
                    </a:ext>
                  </a:extLst>
                </a:gridCol>
                <a:gridCol w="1322363">
                  <a:extLst>
                    <a:ext uri="{9D8B030D-6E8A-4147-A177-3AD203B41FA5}">
                      <a16:colId xmlns:a16="http://schemas.microsoft.com/office/drawing/2014/main" val="3480150350"/>
                    </a:ext>
                  </a:extLst>
                </a:gridCol>
                <a:gridCol w="1676577">
                  <a:extLst>
                    <a:ext uri="{9D8B030D-6E8A-4147-A177-3AD203B41FA5}">
                      <a16:colId xmlns:a16="http://schemas.microsoft.com/office/drawing/2014/main" val="3040114949"/>
                    </a:ext>
                  </a:extLst>
                </a:gridCol>
              </a:tblGrid>
              <a:tr h="529238">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15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35560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50" b="0" i="0" u="none" strike="noStrike" kern="1200">
                          <a:solidFill>
                            <a:schemeClr val="tx1"/>
                          </a:solidFill>
                          <a:effectLst/>
                          <a:latin typeface="Arial" panose="020B0604020202020204" pitchFamily="34" charset="0"/>
                          <a:ea typeface="+mn-ea"/>
                          <a:cs typeface="Arial" panose="020B0604020202020204" pitchFamily="34" charset="0"/>
                        </a:rPr>
                        <a:t>SUR OCCIDENTE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a:buNone/>
                      </a:pPr>
                      <a:r>
                        <a:rPr lang="es-MX" sz="1150" b="1" i="0" u="none" strike="noStrike" kern="1200">
                          <a:solidFill>
                            <a:schemeClr val="tx1"/>
                          </a:solidFill>
                          <a:effectLst/>
                          <a:latin typeface="Arial" panose="020B0604020202020204" pitchFamily="34" charset="0"/>
                          <a:ea typeface="+mn-ea"/>
                          <a:cs typeface="Arial" panose="020B0604020202020204" pitchFamily="34" charset="0"/>
                        </a:rPr>
                        <a:t>215 - </a:t>
                      </a:r>
                      <a:r>
                        <a:rPr lang="es-ES" sz="1150" b="0" i="0" u="none" strike="noStrike" kern="1200">
                          <a:solidFill>
                            <a:schemeClr val="tx1"/>
                          </a:solidFill>
                          <a:effectLst/>
                          <a:latin typeface="Arial" panose="020B0604020202020204" pitchFamily="34" charset="0"/>
                          <a:ea typeface="+mn-ea"/>
                          <a:cs typeface="Arial" panose="020B0604020202020204" pitchFamily="34" charset="0"/>
                        </a:rPr>
                        <a:t>Investigaciones epidemiológicas de eventos prioritarios en salud mental.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MX" sz="1300" b="0" i="0" u="none" strike="noStrike" kern="1200" baseline="0" noProof="0">
                          <a:solidFill>
                            <a:srgbClr val="000000"/>
                          </a:solidFill>
                          <a:effectLst/>
                          <a:latin typeface="Arial" panose="020B0604020202020204" pitchFamily="34" charset="0"/>
                          <a:ea typeface="+mn-ea"/>
                          <a:cs typeface="Arial" panose="020B0604020202020204" pitchFamily="34" charset="0"/>
                        </a:rPr>
                        <a:t>La Subred deberá incorporar acciones de mejora para fortalecer la calidad, veracidad y trazabilidad de las IEC, la formación del talento humano en ética, el direccionamiento y la canalización integral de los casos, el soporte de la entrega del consentimiento informado, la diferenciación entre psicoeducación y plan de acción durante el seguimiento, y el adecuado diligenciamiento de los instrumentos de valoración del riesgo y de los determinantes sociales.</a:t>
                      </a:r>
                      <a:endParaRPr lang="es-ES" sz="1300" b="0" i="0" u="none" strike="noStrike" kern="1200" baseline="0" noProof="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CICLO III </a:t>
                      </a:r>
                    </a:p>
                    <a:p>
                      <a:pPr marL="0" lvl="0" algn="ctr">
                        <a:buNone/>
                      </a:pPr>
                      <a:r>
                        <a:rPr lang="es-CO" sz="1300" b="0" i="0" u="none" strike="noStrike" kern="1200" baseline="0" noProof="0">
                          <a:solidFill>
                            <a:srgbClr val="000000"/>
                          </a:solidFill>
                          <a:effectLst/>
                          <a:latin typeface="Arial" panose="020B0604020202020204" pitchFamily="34" charset="0"/>
                          <a:ea typeface="+mn-ea"/>
                          <a:cs typeface="Arial" panose="020B0604020202020204" pitchFamily="34" charset="0"/>
                        </a:rPr>
                        <a:t>22/06/2026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ctr">
                        <a:buNone/>
                      </a:pPr>
                      <a:r>
                        <a:rPr lang="es-MX" sz="1300" b="0" i="0" u="none" strike="noStrike" kern="1200">
                          <a:solidFill>
                            <a:srgbClr val="000000"/>
                          </a:solidFill>
                          <a:effectLst/>
                          <a:latin typeface="Arial" panose="020B0604020202020204" pitchFamily="34" charset="0"/>
                          <a:ea typeface="+mn-ea"/>
                          <a:cs typeface="Arial" panose="020B0604020202020204" pitchFamily="34" charset="0"/>
                        </a:rPr>
                        <a:t>CERRADO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1860414"/>
                  </a:ext>
                </a:extLst>
              </a:tr>
            </a:tbl>
          </a:graphicData>
        </a:graphic>
      </p:graphicFrame>
    </p:spTree>
    <p:extLst>
      <p:ext uri="{BB962C8B-B14F-4D97-AF65-F5344CB8AC3E}">
        <p14:creationId xmlns:p14="http://schemas.microsoft.com/office/powerpoint/2010/main" val="1986099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362792"/>
          </a:xfrm>
        </p:spPr>
        <p:txBody>
          <a:bodyPr/>
          <a:lstStyle/>
          <a:p>
            <a:pPr algn="ctr"/>
            <a:r>
              <a:rPr lang="es-ES" sz="1900"/>
              <a:t>SOCIALIZACIÓN PLANES DE MEJORA</a:t>
            </a:r>
            <a:endParaRPr lang="en-CO" sz="1900"/>
          </a:p>
        </p:txBody>
      </p:sp>
      <p:graphicFrame>
        <p:nvGraphicFramePr>
          <p:cNvPr id="5" name="Tabla 4">
            <a:extLst>
              <a:ext uri="{FF2B5EF4-FFF2-40B4-BE49-F238E27FC236}">
                <a16:creationId xmlns:a16="http://schemas.microsoft.com/office/drawing/2014/main" id="{3E44E491-35FB-4422-90C9-1EA1BC8EFB59}"/>
              </a:ext>
            </a:extLst>
          </p:cNvPr>
          <p:cNvGraphicFramePr>
            <a:graphicFrameLocks noGrp="1"/>
          </p:cNvGraphicFramePr>
          <p:nvPr/>
        </p:nvGraphicFramePr>
        <p:xfrm>
          <a:off x="501746" y="791489"/>
          <a:ext cx="11036283" cy="5449252"/>
        </p:xfrm>
        <a:graphic>
          <a:graphicData uri="http://schemas.openxmlformats.org/drawingml/2006/table">
            <a:tbl>
              <a:tblPr firstRow="1" firstCol="1" bandRow="1">
                <a:tableStyleId>{5C22544A-7EE6-4342-B048-85BDC9FD1C3A}</a:tableStyleId>
              </a:tblPr>
              <a:tblGrid>
                <a:gridCol w="1266790">
                  <a:extLst>
                    <a:ext uri="{9D8B030D-6E8A-4147-A177-3AD203B41FA5}">
                      <a16:colId xmlns:a16="http://schemas.microsoft.com/office/drawing/2014/main" val="1963448397"/>
                    </a:ext>
                  </a:extLst>
                </a:gridCol>
                <a:gridCol w="1832793">
                  <a:extLst>
                    <a:ext uri="{9D8B030D-6E8A-4147-A177-3AD203B41FA5}">
                      <a16:colId xmlns:a16="http://schemas.microsoft.com/office/drawing/2014/main" val="3509974051"/>
                    </a:ext>
                  </a:extLst>
                </a:gridCol>
                <a:gridCol w="4937760">
                  <a:extLst>
                    <a:ext uri="{9D8B030D-6E8A-4147-A177-3AD203B41FA5}">
                      <a16:colId xmlns:a16="http://schemas.microsoft.com/office/drawing/2014/main" val="722813484"/>
                    </a:ext>
                  </a:extLst>
                </a:gridCol>
                <a:gridCol w="1322363">
                  <a:extLst>
                    <a:ext uri="{9D8B030D-6E8A-4147-A177-3AD203B41FA5}">
                      <a16:colId xmlns:a16="http://schemas.microsoft.com/office/drawing/2014/main" val="3480150350"/>
                    </a:ext>
                  </a:extLst>
                </a:gridCol>
                <a:gridCol w="1676577">
                  <a:extLst>
                    <a:ext uri="{9D8B030D-6E8A-4147-A177-3AD203B41FA5}">
                      <a16:colId xmlns:a16="http://schemas.microsoft.com/office/drawing/2014/main" val="3040114949"/>
                    </a:ext>
                  </a:extLst>
                </a:gridCol>
              </a:tblGrid>
              <a:tr h="608428">
                <a:tc>
                  <a:txBody>
                    <a:bodyPr/>
                    <a:lstStyle/>
                    <a:p>
                      <a:pPr marL="0" algn="ctr" defTabSz="914400" rtl="0" eaLnBrk="1" latinLnBrk="0" hangingPunct="1">
                        <a:lnSpc>
                          <a:spcPct val="107000"/>
                        </a:lnSpc>
                        <a:spcAft>
                          <a:spcPts val="800"/>
                        </a:spcAft>
                      </a:pPr>
                      <a:r>
                        <a:rPr lang="es-CO" sz="1250" b="1" kern="1200">
                          <a:solidFill>
                            <a:schemeClr val="lt1"/>
                          </a:solidFill>
                          <a:effectLst/>
                          <a:latin typeface="Arial" panose="020B0604020202020204" pitchFamily="34" charset="0"/>
                          <a:ea typeface="+mn-ea"/>
                          <a:cs typeface="Arial" panose="020B0604020202020204" pitchFamily="34" charset="0"/>
                        </a:rPr>
                        <a:t> SUBRED</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250" b="1" kern="1200">
                          <a:solidFill>
                            <a:schemeClr val="lt1"/>
                          </a:solidFill>
                          <a:effectLst/>
                          <a:latin typeface="Arial" panose="020B0604020202020204" pitchFamily="34" charset="0"/>
                          <a:ea typeface="+mn-ea"/>
                          <a:cs typeface="Arial" panose="020B0604020202020204" pitchFamily="34" charset="0"/>
                        </a:rPr>
                        <a:t> ACCION DE BIENESTAR </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250" b="1" kern="1200">
                          <a:solidFill>
                            <a:schemeClr val="lt1"/>
                          </a:solidFill>
                          <a:effectLst/>
                          <a:latin typeface="Arial" panose="020B0604020202020204" pitchFamily="34" charset="0"/>
                          <a:ea typeface="+mn-ea"/>
                          <a:cs typeface="Arial" panose="020B0604020202020204" pitchFamily="34" charset="0"/>
                        </a:rPr>
                        <a:t>HALLAZGOS EN SEGUIMIENTO RETROSPECTIVO / CAMPO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250" b="1" kern="1200">
                          <a:solidFill>
                            <a:schemeClr val="lt1"/>
                          </a:solidFill>
                          <a:effectLst/>
                          <a:latin typeface="Arial" panose="020B0604020202020204" pitchFamily="34" charset="0"/>
                          <a:ea typeface="+mn-ea"/>
                          <a:cs typeface="Arial" panose="020B0604020202020204" pitchFamily="34" charset="0"/>
                        </a:rPr>
                        <a:t>FECHA-CICLO Y No. SEGUIMIENTO</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r>
                        <a:rPr lang="es-CO" sz="1250" b="1" kern="1200">
                          <a:solidFill>
                            <a:schemeClr val="lt1"/>
                          </a:solidFill>
                          <a:effectLst/>
                          <a:latin typeface="Arial" panose="020B0604020202020204" pitchFamily="34" charset="0"/>
                          <a:ea typeface="+mn-ea"/>
                          <a:cs typeface="Arial" panose="020B0604020202020204" pitchFamily="34" charset="0"/>
                        </a:rPr>
                        <a:t>ESTADO DEL PLAN DE MEJORA</a:t>
                      </a:r>
                    </a:p>
                  </a:txBody>
                  <a:tcPr marL="39455" marR="394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6227682"/>
                  </a:ext>
                </a:extLst>
              </a:tr>
              <a:tr h="1561698">
                <a:tc>
                  <a:txBody>
                    <a:bodyPr/>
                    <a:lstStyle/>
                    <a:p>
                      <a:pPr marL="0" lvl="0" algn="ctr">
                        <a:buNone/>
                      </a:pPr>
                      <a:r>
                        <a:rPr lang="es-CO" sz="1250" b="0" i="0" u="none" strike="noStrike" kern="1200">
                          <a:solidFill>
                            <a:srgbClr val="000000"/>
                          </a:solidFill>
                          <a:effectLst/>
                          <a:latin typeface="Arial" panose="020B0604020202020204" pitchFamily="34" charset="0"/>
                          <a:ea typeface="+mn-ea"/>
                          <a:cs typeface="Arial" panose="020B0604020202020204" pitchFamily="34" charset="0"/>
                        </a:rPr>
                        <a:t>NORTE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just">
                        <a:lnSpc>
                          <a:spcPct val="100000"/>
                        </a:lnSpc>
                        <a:spcBef>
                          <a:spcPts val="0"/>
                        </a:spcBef>
                        <a:spcAft>
                          <a:spcPts val="0"/>
                        </a:spcAft>
                        <a:buNone/>
                      </a:pPr>
                      <a:r>
                        <a:rPr lang="es-ES" sz="1250">
                          <a:latin typeface="Arial" panose="020B0604020202020204" pitchFamily="34" charset="0"/>
                          <a:cs typeface="Arial" panose="020B0604020202020204" pitchFamily="34" charset="0"/>
                        </a:rPr>
                        <a:t> </a:t>
                      </a:r>
                      <a:r>
                        <a:rPr lang="es-ES" sz="1250" b="1">
                          <a:latin typeface="Arial" panose="020B0604020202020204" pitchFamily="34" charset="0"/>
                          <a:cs typeface="Arial" panose="020B0604020202020204" pitchFamily="34" charset="0"/>
                        </a:rPr>
                        <a:t>215 </a:t>
                      </a:r>
                      <a:r>
                        <a:rPr lang="es-ES" sz="1250">
                          <a:latin typeface="Arial" panose="020B0604020202020204" pitchFamily="34" charset="0"/>
                          <a:cs typeface="Arial" panose="020B0604020202020204" pitchFamily="34" charset="0"/>
                        </a:rPr>
                        <a:t>- Investigaciones epidemiológicas de eventos prioritarios en salud mental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lgn="just">
                        <a:lnSpc>
                          <a:spcPct val="100000"/>
                        </a:lnSpc>
                        <a:buFont typeface="Arial" panose="020B0604020202020204" pitchFamily="34" charset="0"/>
                        <a:buChar char="•"/>
                      </a:pPr>
                      <a:r>
                        <a:rPr lang="es-ES" sz="1250">
                          <a:latin typeface="Arial"/>
                          <a:cs typeface="Arial"/>
                        </a:rPr>
                        <a:t> Se evidenció en el desarrollo de la intervención debilidades en el abordaje del evento, </a:t>
                      </a:r>
                      <a:r>
                        <a:rPr lang="es-ES" sz="1250" err="1">
                          <a:latin typeface="Arial"/>
                          <a:cs typeface="Arial"/>
                        </a:rPr>
                        <a:t>asi</a:t>
                      </a:r>
                      <a:r>
                        <a:rPr lang="es-ES" sz="1250">
                          <a:latin typeface="Arial"/>
                          <a:cs typeface="Arial"/>
                        </a:rPr>
                        <a:t> como debilidad en el proceso </a:t>
                      </a:r>
                      <a:r>
                        <a:rPr lang="es-ES" sz="1250" b="0" i="0" u="none" strike="noStrike" baseline="0" noProof="0">
                          <a:solidFill>
                            <a:srgbClr val="333333"/>
                          </a:solidFill>
                          <a:latin typeface="Arial"/>
                          <a:cs typeface="Arial"/>
                        </a:rPr>
                        <a:t>de orientación al usuario en aspectos relacionados con el acceso a la información de la visita, rutas de atención, primeros auxilios en salud mental, prevención, identificación y manejo de factores de riesgo.</a:t>
                      </a:r>
                      <a:endParaRPr lang="es-ES"/>
                    </a:p>
                    <a:p>
                      <a:pPr marL="285750" lvl="0" indent="-285750" algn="just">
                        <a:lnSpc>
                          <a:spcPct val="100000"/>
                        </a:lnSpc>
                        <a:spcBef>
                          <a:spcPts val="0"/>
                        </a:spcBef>
                        <a:spcAft>
                          <a:spcPts val="0"/>
                        </a:spcAft>
                        <a:buFont typeface="Arial" panose="020B0604020202020204" pitchFamily="34" charset="0"/>
                        <a:buChar char="•"/>
                      </a:pPr>
                      <a:r>
                        <a:rPr lang="es-ES" sz="1250" b="0" i="0" u="none" strike="noStrike" baseline="0" noProof="0">
                          <a:solidFill>
                            <a:srgbClr val="333333"/>
                          </a:solidFill>
                          <a:latin typeface="Arial"/>
                          <a:cs typeface="Arial"/>
                        </a:rPr>
                        <a:t>Se evidenció el no uso de elementos de protección personal lo cual constituye un riesgo en la transmisión de enfermedades respiratorias tanto para el profesional como para el usuario.</a:t>
                      </a:r>
                      <a:endParaRPr lang="es-ES"/>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a:lnSpc>
                          <a:spcPct val="100000"/>
                        </a:lnSpc>
                        <a:buNone/>
                      </a:pPr>
                      <a:r>
                        <a:rPr lang="es-ES" sz="1250">
                          <a:latin typeface="Arial"/>
                          <a:cs typeface="Arial"/>
                        </a:rPr>
                        <a:t>Ciclo III</a:t>
                      </a:r>
                    </a:p>
                    <a:p>
                      <a:pPr marL="0" lvl="0" indent="0" algn="ctr">
                        <a:lnSpc>
                          <a:spcPct val="100000"/>
                        </a:lnSpc>
                        <a:buNone/>
                      </a:pPr>
                      <a:r>
                        <a:rPr lang="es-ES" sz="1250">
                          <a:latin typeface="Arial"/>
                          <a:cs typeface="Arial"/>
                        </a:rPr>
                        <a:t>03/07/2026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1" fontAlgn="ctr" latinLnBrk="0" hangingPunct="1"/>
                      <a:r>
                        <a:rPr lang="es-MX" sz="1250" b="0" i="0" u="none" strike="noStrike" kern="1200">
                          <a:solidFill>
                            <a:srgbClr val="000000"/>
                          </a:solidFill>
                          <a:effectLst/>
                          <a:latin typeface="Arial"/>
                          <a:ea typeface="+mn-ea"/>
                          <a:cs typeface="Arial"/>
                        </a:rPr>
                        <a:t>CERRADO</a:t>
                      </a:r>
                      <a:endParaRPr lang="es-MX" sz="1250" b="0" i="0" u="none" strike="noStrike" kern="120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2099116"/>
                  </a:ext>
                </a:extLst>
              </a:tr>
              <a:tr h="3115627">
                <a:tc>
                  <a:txBody>
                    <a:bodyPr/>
                    <a:lstStyle/>
                    <a:p>
                      <a:pPr marL="0" lvl="0" algn="ctr">
                        <a:buNone/>
                      </a:pPr>
                      <a:r>
                        <a:rPr lang="es-CO" sz="1250" b="0" i="0" u="none" strike="noStrike" kern="1200">
                          <a:solidFill>
                            <a:srgbClr val="000000"/>
                          </a:solidFill>
                          <a:effectLst/>
                          <a:latin typeface="Arial" panose="020B0604020202020204" pitchFamily="34" charset="0"/>
                          <a:ea typeface="+mn-ea"/>
                          <a:cs typeface="Arial" panose="020B0604020202020204" pitchFamily="34" charset="0"/>
                        </a:rPr>
                        <a:t>NORTE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just">
                        <a:lnSpc>
                          <a:spcPct val="100000"/>
                        </a:lnSpc>
                        <a:spcBef>
                          <a:spcPts val="0"/>
                        </a:spcBef>
                        <a:spcAft>
                          <a:spcPts val="0"/>
                        </a:spcAft>
                        <a:buNone/>
                      </a:pPr>
                      <a:r>
                        <a:rPr lang="es-ES" sz="1250">
                          <a:latin typeface="Arial" panose="020B0604020202020204" pitchFamily="34" charset="0"/>
                          <a:cs typeface="Arial" panose="020B0604020202020204" pitchFamily="34" charset="0"/>
                        </a:rPr>
                        <a:t> </a:t>
                      </a:r>
                      <a:r>
                        <a:rPr lang="es-ES" sz="1250" b="1">
                          <a:latin typeface="Arial" panose="020B0604020202020204" pitchFamily="34" charset="0"/>
                          <a:cs typeface="Arial" panose="020B0604020202020204" pitchFamily="34" charset="0"/>
                        </a:rPr>
                        <a:t>215 </a:t>
                      </a:r>
                      <a:r>
                        <a:rPr lang="es-ES" sz="1250">
                          <a:latin typeface="Arial" panose="020B0604020202020204" pitchFamily="34" charset="0"/>
                          <a:cs typeface="Arial" panose="020B0604020202020204" pitchFamily="34" charset="0"/>
                        </a:rPr>
                        <a:t>- Investigaciones epidemiológicas de eventos prioritarios en salud mental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0" i="0" u="none" strike="noStrike" kern="1200" baseline="0" noProof="0">
                          <a:solidFill>
                            <a:srgbClr val="000000"/>
                          </a:solidFill>
                          <a:effectLst/>
                          <a:latin typeface="Arial" panose="020B0604020202020204" pitchFamily="34" charset="0"/>
                          <a:ea typeface="+mn-ea"/>
                          <a:cs typeface="Arial" panose="020B0604020202020204" pitchFamily="34" charset="0"/>
                        </a:rPr>
                        <a:t>Se evidencian debilidades en el conocimiento sobre consentimiento informado, gestión documental, estandarización de procesos, depuración de datos y correlación de variables en el aplicativo SIVIGILA D.C.</a:t>
                      </a:r>
                      <a:endParaRPr lang="es-ES" sz="1200" b="0" i="0" u="none" strike="noStrike" kern="1200" baseline="0" noProof="0">
                        <a:solidFill>
                          <a:srgbClr val="000000"/>
                        </a:solidFill>
                        <a:effectLst/>
                        <a:latin typeface="Arial" panose="020B0604020202020204" pitchFamily="34" charset="0"/>
                        <a:ea typeface="+mn-ea"/>
                        <a:cs typeface="Arial" panose="020B0604020202020204" pitchFamily="34" charset="0"/>
                      </a:endParaRPr>
                    </a:p>
                    <a:p>
                      <a:pPr marL="285750" lvl="0" indent="-285750" algn="just">
                        <a:lnSpc>
                          <a:spcPct val="100000"/>
                        </a:lnSpc>
                        <a:spcBef>
                          <a:spcPts val="0"/>
                        </a:spcBef>
                        <a:spcAft>
                          <a:spcPts val="0"/>
                        </a:spcAft>
                        <a:buFont typeface="Arial" panose="020B0604020202020204" pitchFamily="34" charset="0"/>
                        <a:buChar char="•"/>
                      </a:pPr>
                      <a:endParaRPr lang="es-ES" sz="1250">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a:lnSpc>
                          <a:spcPct val="100000"/>
                        </a:lnSpc>
                        <a:buNone/>
                      </a:pPr>
                      <a:r>
                        <a:rPr lang="es-ES" sz="1250">
                          <a:latin typeface="Arial"/>
                          <a:cs typeface="Arial"/>
                        </a:rPr>
                        <a:t>Ciclo III</a:t>
                      </a:r>
                    </a:p>
                    <a:p>
                      <a:pPr marL="0" lvl="0" indent="0" algn="ctr">
                        <a:lnSpc>
                          <a:spcPct val="100000"/>
                        </a:lnSpc>
                        <a:buNone/>
                      </a:pPr>
                      <a:r>
                        <a:rPr lang="es-ES" sz="1250">
                          <a:latin typeface="Arial"/>
                          <a:cs typeface="Arial"/>
                        </a:rPr>
                        <a:t>03/07/2026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1" fontAlgn="ctr" latinLnBrk="0" hangingPunct="1"/>
                      <a:r>
                        <a:rPr lang="es-MX" sz="1250" b="0" i="0" u="none" strike="noStrike" kern="1200">
                          <a:solidFill>
                            <a:srgbClr val="000000"/>
                          </a:solidFill>
                          <a:effectLst/>
                          <a:latin typeface="Arial"/>
                          <a:ea typeface="+mn-ea"/>
                          <a:cs typeface="Arial"/>
                        </a:rPr>
                        <a:t>CERRADO</a:t>
                      </a:r>
                      <a:endParaRPr lang="es-MX" sz="1250" b="0" i="0" u="none" strike="noStrike" kern="120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9235620"/>
                  </a:ext>
                </a:extLst>
              </a:tr>
            </a:tbl>
          </a:graphicData>
        </a:graphic>
      </p:graphicFrame>
    </p:spTree>
    <p:extLst>
      <p:ext uri="{BB962C8B-B14F-4D97-AF65-F5344CB8AC3E}">
        <p14:creationId xmlns:p14="http://schemas.microsoft.com/office/powerpoint/2010/main" val="280978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160" name="Google Shape;160;p20"/>
          <p:cNvSpPr/>
          <p:nvPr/>
        </p:nvSpPr>
        <p:spPr>
          <a:xfrm flipH="1">
            <a:off x="10943683" y="2532600"/>
            <a:ext cx="1245300" cy="43254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163" name="Google Shape;163;p20"/>
          <p:cNvSpPr txBox="1"/>
          <p:nvPr/>
        </p:nvSpPr>
        <p:spPr>
          <a:xfrm>
            <a:off x="2322350" y="2547000"/>
            <a:ext cx="7547300"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CO" sz="12000" b="1">
                <a:solidFill>
                  <a:schemeClr val="lt1"/>
                </a:solidFill>
                <a:latin typeface="Oswald"/>
                <a:ea typeface="Oswald"/>
                <a:cs typeface="Oswald"/>
                <a:sym typeface="Oswald"/>
              </a:rPr>
              <a:t>GRACIAS</a:t>
            </a:r>
            <a:endParaRPr sz="12000" b="1">
              <a:solidFill>
                <a:schemeClr val="lt1"/>
              </a:solidFill>
              <a:latin typeface="Oswald"/>
              <a:ea typeface="Oswald"/>
              <a:cs typeface="Oswald"/>
              <a:sym typeface="Oswald"/>
            </a:endParaRPr>
          </a:p>
        </p:txBody>
      </p:sp>
      <p:sp>
        <p:nvSpPr>
          <p:cNvPr id="164" name="Google Shape;164;p20"/>
          <p:cNvSpPr/>
          <p:nvPr/>
        </p:nvSpPr>
        <p:spPr>
          <a:xfrm flipH="1">
            <a:off x="0" y="2425"/>
            <a:ext cx="3074100" cy="68577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B051E8C7-95AC-8233-9468-C37037743710}"/>
              </a:ext>
            </a:extLst>
          </p:cNvPr>
          <p:cNvPicPr>
            <a:picLocks noChangeAspect="1"/>
          </p:cNvPicPr>
          <p:nvPr/>
        </p:nvPicPr>
        <p:blipFill>
          <a:blip r:embed="rId3"/>
          <a:stretch>
            <a:fillRect/>
          </a:stretch>
        </p:blipFill>
        <p:spPr>
          <a:xfrm>
            <a:off x="5034085" y="4729900"/>
            <a:ext cx="2123830" cy="4893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8;p13"/>
          <p:cNvSpPr txBox="1"/>
          <p:nvPr/>
        </p:nvSpPr>
        <p:spPr>
          <a:xfrm>
            <a:off x="505180" y="2731928"/>
            <a:ext cx="9004580" cy="1292631"/>
          </a:xfrm>
          <a:prstGeom prst="rect">
            <a:avLst/>
          </a:prstGeom>
          <a:noFill/>
          <a:ln>
            <a:noFill/>
          </a:ln>
        </p:spPr>
        <p:txBody>
          <a:bodyPr spcFirstLastPara="1" wrap="square" lIns="91425" tIns="91425" rIns="91425" bIns="91425" anchor="t" anchorCtr="0">
            <a:spAutoFit/>
          </a:bodyPr>
          <a:lstStyle/>
          <a:p>
            <a:pPr algn="ctr"/>
            <a:r>
              <a:rPr lang="es-ES" altLang="en-US" sz="7200" b="1">
                <a:solidFill>
                  <a:schemeClr val="bg1"/>
                </a:solidFill>
                <a:latin typeface="Arial" panose="020B0604020202020204" pitchFamily="34" charset="0"/>
                <a:cs typeface="Arial" panose="020B0604020202020204" pitchFamily="34" charset="0"/>
              </a:rPr>
              <a:t>SALUD MENTAL</a:t>
            </a:r>
            <a:endParaRPr lang="es-ES" sz="7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9839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625941"/>
          </a:xfrm>
        </p:spPr>
        <p:txBody>
          <a:bodyPr/>
          <a:lstStyle/>
          <a:p>
            <a:pPr algn="ctr"/>
            <a:r>
              <a:rPr lang="es-ES" sz="1900">
                <a:latin typeface="Aptos"/>
              </a:rPr>
              <a:t>GESTIÓN, ANÁLISIS Y DIVULGACIÓN  DE INFORMACIÓN DE LA VIGILANCIA EN SALUD PÚBLICA</a:t>
            </a:r>
          </a:p>
        </p:txBody>
      </p:sp>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extLst>
              <p:ext uri="{D42A27DB-BD31-4B8C-83A1-F6EECF244321}">
                <p14:modId xmlns:p14="http://schemas.microsoft.com/office/powerpoint/2010/main" val="2348825082"/>
              </p:ext>
            </p:extLst>
          </p:nvPr>
        </p:nvGraphicFramePr>
        <p:xfrm>
          <a:off x="497036" y="826534"/>
          <a:ext cx="11291688" cy="5743078"/>
        </p:xfrm>
        <a:graphic>
          <a:graphicData uri="http://schemas.openxmlformats.org/drawingml/2006/table">
            <a:tbl>
              <a:tblPr firstRow="1">
                <a:tableStyleId>{5C22544A-7EE6-4342-B048-85BDC9FD1C3A}</a:tableStyleId>
              </a:tblPr>
              <a:tblGrid>
                <a:gridCol w="1697524">
                  <a:extLst>
                    <a:ext uri="{9D8B030D-6E8A-4147-A177-3AD203B41FA5}">
                      <a16:colId xmlns:a16="http://schemas.microsoft.com/office/drawing/2014/main" val="3635719841"/>
                    </a:ext>
                  </a:extLst>
                </a:gridCol>
                <a:gridCol w="4614203">
                  <a:extLst>
                    <a:ext uri="{9D8B030D-6E8A-4147-A177-3AD203B41FA5}">
                      <a16:colId xmlns:a16="http://schemas.microsoft.com/office/drawing/2014/main" val="915372651"/>
                    </a:ext>
                  </a:extLst>
                </a:gridCol>
                <a:gridCol w="4979961">
                  <a:extLst>
                    <a:ext uri="{9D8B030D-6E8A-4147-A177-3AD203B41FA5}">
                      <a16:colId xmlns:a16="http://schemas.microsoft.com/office/drawing/2014/main" val="3212456081"/>
                    </a:ext>
                  </a:extLst>
                </a:gridCol>
              </a:tblGrid>
              <a:tr h="476518">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446154">
                <a:tc vMerge="1">
                  <a:txBody>
                    <a:bodyPr/>
                    <a:lstStyle/>
                    <a:p>
                      <a:endParaRPr lang="en-US"/>
                    </a:p>
                  </a:txBody>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300" b="1" i="0" u="none" strike="noStrike" kern="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a:rPr>
                        <a:t>CENTRO ORIENTE </a:t>
                      </a:r>
                    </a:p>
                  </a:txBody>
                  <a:tcPr marL="36000" marR="3600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139763663"/>
                  </a:ext>
                </a:extLst>
              </a:tr>
              <a:tr h="4820406">
                <a:tc>
                  <a:txBody>
                    <a:bodyPr/>
                    <a:lstStyle/>
                    <a:p>
                      <a:pPr algn="just" fontAlgn="ctr"/>
                      <a:r>
                        <a:rPr lang="es-ES" sz="1300" b="1" i="0" u="none" strike="noStrike" dirty="0" smtClean="0">
                          <a:solidFill>
                            <a:srgbClr val="000000"/>
                          </a:solidFill>
                          <a:effectLst/>
                          <a:latin typeface="Arial" panose="020B0604020202020204" pitchFamily="34" charset="0"/>
                          <a:cs typeface="Arial" panose="020B0604020202020204" pitchFamily="34" charset="0"/>
                        </a:rPr>
                        <a:t>214 </a:t>
                      </a:r>
                      <a:r>
                        <a:rPr lang="es-ES" sz="1300" b="1" i="0" u="none" strike="noStrike" dirty="0">
                          <a:solidFill>
                            <a:srgbClr val="000000"/>
                          </a:solidFill>
                          <a:effectLst/>
                          <a:latin typeface="Arial" panose="020B0604020202020204" pitchFamily="34" charset="0"/>
                          <a:cs typeface="Arial" panose="020B0604020202020204" pitchFamily="34" charset="0"/>
                        </a:rPr>
                        <a:t>- Gestión  de la información  del componente de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300" b="1" i="0" u="none" strike="noStrike" kern="1200" dirty="0" smtClean="0">
                          <a:solidFill>
                            <a:srgbClr val="000000"/>
                          </a:solidFill>
                          <a:effectLst/>
                          <a:latin typeface="Arial"/>
                          <a:ea typeface="+mn-ea"/>
                          <a:cs typeface="Arial"/>
                        </a:rPr>
                        <a:t>Criterio de glosa: G1 Mes:  ABRIL 2026​</a:t>
                      </a:r>
                    </a:p>
                    <a:p>
                      <a:pPr algn="just" fontAlgn="ctr"/>
                      <a:endParaRPr lang="es-MX" sz="1300" b="0" i="0" u="none" strike="noStrike" dirty="0" smtClean="0">
                        <a:solidFill>
                          <a:srgbClr val="000000"/>
                        </a:solidFill>
                        <a:effectLst/>
                        <a:latin typeface="Arial"/>
                        <a:cs typeface="Arial"/>
                      </a:endParaRPr>
                    </a:p>
                    <a:p>
                      <a:pPr algn="just" fontAlgn="ctr"/>
                      <a:r>
                        <a:rPr lang="es-MX" sz="1300" b="0" i="0" u="none" strike="noStrike" dirty="0" smtClean="0">
                          <a:solidFill>
                            <a:srgbClr val="000000"/>
                          </a:solidFill>
                          <a:effectLst/>
                          <a:latin typeface="Arial"/>
                          <a:cs typeface="Arial"/>
                        </a:rPr>
                        <a:t>Inconsistencia en el reconocimiento de horas laborales para el perfil de profesional universitario 2, Evidenciándose el no pago de un total de 86 horas adicionales, distribuidas así: 54 horas correspondientes al profesional Sebastián Linares Barreto; 8 horas a la profesional Flor Ángela Valencia Flórez; 16 horas a la profesional Tammy Espinosa Navarrete; y 8 horas a la profesional Eliana Paola Molina Lozano​</a:t>
                      </a:r>
                      <a:endParaRPr lang="es-MX" sz="1300" b="0" i="0" u="none" strike="noStrike" dirty="0">
                        <a:solidFill>
                          <a:srgbClr val="000000"/>
                        </a:solidFill>
                        <a:effectLst/>
                        <a:latin typeface="Arial"/>
                        <a:cs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300" b="0" i="0" u="none" strike="noStrike" dirty="0">
                          <a:solidFill>
                            <a:srgbClr val="000000"/>
                          </a:solidFill>
                          <a:effectLst/>
                          <a:latin typeface="Arial"/>
                          <a:cs typeface="Arial"/>
                        </a:rPr>
                        <a:t>No se generaron hallazgos. ​</a:t>
                      </a:r>
                    </a:p>
                    <a:p>
                      <a:pPr marL="0" lvl="0" algn="just" defTabSz="914400" rtl="0" eaLnBrk="1" fontAlgn="ctr" latinLnBrk="0" hangingPunct="1">
                        <a:buNone/>
                      </a:pPr>
                      <a:endParaRPr lang="es-CO" sz="1300" b="0" i="0" u="none" strike="noStrike" noProof="0" dirty="0">
                        <a:solidFill>
                          <a:schemeClr val="tx1"/>
                        </a:solidFill>
                        <a:effectLst/>
                        <a:latin typeface="Arial"/>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Tree>
    <p:extLst>
      <p:ext uri="{BB962C8B-B14F-4D97-AF65-F5344CB8AC3E}">
        <p14:creationId xmlns:p14="http://schemas.microsoft.com/office/powerpoint/2010/main" val="1232633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625941"/>
          </a:xfrm>
        </p:spPr>
        <p:txBody>
          <a:bodyPr/>
          <a:lstStyle/>
          <a:p>
            <a:pPr algn="ctr"/>
            <a:r>
              <a:rPr lang="es-ES" sz="1900">
                <a:latin typeface="Aptos"/>
              </a:rPr>
              <a:t>GESTIÓN, ANÁLISIS Y DIVULGACIÓN  DE INFORMACIÓN DE LA VIGILANCIA EN SALUD PÚBLICA</a:t>
            </a:r>
          </a:p>
        </p:txBody>
      </p:sp>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extLst>
              <p:ext uri="{D42A27DB-BD31-4B8C-83A1-F6EECF244321}">
                <p14:modId xmlns:p14="http://schemas.microsoft.com/office/powerpoint/2010/main" val="1456410295"/>
              </p:ext>
            </p:extLst>
          </p:nvPr>
        </p:nvGraphicFramePr>
        <p:xfrm>
          <a:off x="497036" y="826534"/>
          <a:ext cx="11291688" cy="5729011"/>
        </p:xfrm>
        <a:graphic>
          <a:graphicData uri="http://schemas.openxmlformats.org/drawingml/2006/table">
            <a:tbl>
              <a:tblPr firstRow="1">
                <a:tableStyleId>{5C22544A-7EE6-4342-B048-85BDC9FD1C3A}</a:tableStyleId>
              </a:tblPr>
              <a:tblGrid>
                <a:gridCol w="1697524">
                  <a:extLst>
                    <a:ext uri="{9D8B030D-6E8A-4147-A177-3AD203B41FA5}">
                      <a16:colId xmlns:a16="http://schemas.microsoft.com/office/drawing/2014/main" val="3635719841"/>
                    </a:ext>
                  </a:extLst>
                </a:gridCol>
                <a:gridCol w="7198015">
                  <a:extLst>
                    <a:ext uri="{9D8B030D-6E8A-4147-A177-3AD203B41FA5}">
                      <a16:colId xmlns:a16="http://schemas.microsoft.com/office/drawing/2014/main" val="915372651"/>
                    </a:ext>
                  </a:extLst>
                </a:gridCol>
                <a:gridCol w="2396149">
                  <a:extLst>
                    <a:ext uri="{9D8B030D-6E8A-4147-A177-3AD203B41FA5}">
                      <a16:colId xmlns:a16="http://schemas.microsoft.com/office/drawing/2014/main" val="3212456081"/>
                    </a:ext>
                  </a:extLst>
                </a:gridCol>
              </a:tblGrid>
              <a:tr h="419392">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429513">
                <a:tc vMerge="1">
                  <a:txBody>
                    <a:bodyPr/>
                    <a:lstStyle/>
                    <a:p>
                      <a:endParaRPr lang="en-US"/>
                    </a:p>
                  </a:txBody>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300" b="1" i="0" u="none" strike="noStrike" kern="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a:rPr>
                        <a:t>SUR OCCIDENTE </a:t>
                      </a:r>
                    </a:p>
                  </a:txBody>
                  <a:tcPr marL="36000" marR="3600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300" b="1" i="0" u="none" strike="noStrike">
                          <a:solidFill>
                            <a:schemeClr val="bg1"/>
                          </a:solidFill>
                          <a:effectLst/>
                          <a:latin typeface="Arial" panose="020B0604020202020204" pitchFamily="34" charset="0"/>
                          <a:cs typeface="Arial" panose="020B0604020202020204" pitchFamily="34" charset="0"/>
                        </a:rPr>
                        <a:t>NORTE</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139763663"/>
                  </a:ext>
                </a:extLst>
              </a:tr>
              <a:tr h="4880106">
                <a:tc>
                  <a:txBody>
                    <a:bodyPr/>
                    <a:lstStyle/>
                    <a:p>
                      <a:pPr algn="just" fontAlgn="ctr"/>
                      <a:r>
                        <a:rPr lang="es-ES" sz="1300" b="1" i="0" u="none" strike="noStrike">
                          <a:solidFill>
                            <a:srgbClr val="000000"/>
                          </a:solidFill>
                          <a:effectLst/>
                          <a:latin typeface="Arial" panose="020B0604020202020204" pitchFamily="34" charset="0"/>
                          <a:cs typeface="Arial" panose="020B0604020202020204" pitchFamily="34" charset="0"/>
                        </a:rPr>
                        <a:t>213 Gestión  de la información  del componente de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algn="just" defTabSz="914400" rtl="0" eaLnBrk="1" fontAlgn="ctr" latinLnBrk="0" hangingPunct="1">
                        <a:buNone/>
                      </a:pPr>
                      <a:r>
                        <a:rPr lang="es-MX" sz="1300" b="0" i="0" u="none" strike="noStrike" kern="1200" dirty="0">
                          <a:solidFill>
                            <a:srgbClr val="000000"/>
                          </a:solidFill>
                          <a:effectLst/>
                          <a:latin typeface="Arial"/>
                          <a:ea typeface="+mn-ea"/>
                          <a:cs typeface="Arial"/>
                        </a:rPr>
                        <a:t>Criterio de glosa: G3 Mes: Marzo 2026​</a:t>
                      </a:r>
                    </a:p>
                    <a:p>
                      <a:pPr marL="0" lvl="0" algn="just" defTabSz="914400" rtl="0" eaLnBrk="1" fontAlgn="ctr" latinLnBrk="0" hangingPunct="1">
                        <a:buNone/>
                      </a:pPr>
                      <a:endParaRPr lang="es-MX" sz="1300" b="0" i="0" u="none" strike="noStrike" kern="1200" dirty="0">
                        <a:solidFill>
                          <a:srgbClr val="000000"/>
                        </a:solidFill>
                        <a:effectLst/>
                        <a:latin typeface="Arial"/>
                        <a:ea typeface="+mn-ea"/>
                        <a:cs typeface="Arial"/>
                      </a:endParaRPr>
                    </a:p>
                    <a:p>
                      <a:pPr marL="0" lvl="0" algn="just" defTabSz="914400" rtl="0" eaLnBrk="1" fontAlgn="ctr" latinLnBrk="0" hangingPunct="1">
                        <a:buNone/>
                      </a:pPr>
                      <a:r>
                        <a:rPr lang="es-MX" sz="1300" b="0" i="0" u="none" strike="noStrike" kern="1200" dirty="0">
                          <a:solidFill>
                            <a:srgbClr val="000000"/>
                          </a:solidFill>
                          <a:effectLst/>
                          <a:latin typeface="Arial"/>
                          <a:ea typeface="+mn-ea"/>
                          <a:cs typeface="Arial"/>
                        </a:rPr>
                        <a:t>Hallazgo: En 2 subactividades:</a:t>
                      </a:r>
                    </a:p>
                    <a:p>
                      <a:pPr marL="0" lvl="0" algn="just" defTabSz="914400" rtl="0" eaLnBrk="1" fontAlgn="ctr" latinLnBrk="0" hangingPunct="1">
                        <a:buNone/>
                      </a:pPr>
                      <a:r>
                        <a:rPr lang="es-MX" sz="1300" b="0" i="0" u="none" strike="noStrike" kern="1200" dirty="0">
                          <a:solidFill>
                            <a:srgbClr val="000000"/>
                          </a:solidFill>
                          <a:effectLst/>
                          <a:latin typeface="Arial"/>
                          <a:ea typeface="+mn-ea"/>
                          <a:cs typeface="Arial"/>
                        </a:rPr>
                        <a:t>1ª subactividad “Asistencia a espacios convocados desde VSP nivel central según perfil requerido”, no</a:t>
                      </a:r>
                      <a:r>
                        <a:rPr lang="es-MX" sz="1300" b="0" i="0" u="none" strike="noStrike" kern="1200" baseline="0" dirty="0">
                          <a:solidFill>
                            <a:srgbClr val="000000"/>
                          </a:solidFill>
                          <a:effectLst/>
                          <a:latin typeface="Arial"/>
                          <a:ea typeface="+mn-ea"/>
                          <a:cs typeface="Arial"/>
                        </a:rPr>
                        <a:t> asistieron los referentes a la reunión con el grupo de seguimiento y monitoreo</a:t>
                      </a:r>
                      <a:r>
                        <a:rPr lang="es-MX" sz="1300" b="0" i="0" u="none" strike="noStrike" kern="1200" dirty="0">
                          <a:solidFill>
                            <a:srgbClr val="000000"/>
                          </a:solidFill>
                          <a:effectLst/>
                          <a:latin typeface="Arial"/>
                          <a:ea typeface="+mn-ea"/>
                          <a:cs typeface="Arial"/>
                        </a:rPr>
                        <a:t>.</a:t>
                      </a:r>
                    </a:p>
                    <a:p>
                      <a:pPr marL="0" lvl="0" algn="just" defTabSz="914400" rtl="0" eaLnBrk="1" fontAlgn="ctr" latinLnBrk="0" hangingPunct="1">
                        <a:buNone/>
                      </a:pPr>
                      <a:endParaRPr lang="es-MX" sz="1300" b="0" i="0" u="none" strike="noStrike" kern="1200" dirty="0">
                        <a:solidFill>
                          <a:srgbClr val="000000"/>
                        </a:solidFill>
                        <a:effectLst/>
                        <a:latin typeface="Arial"/>
                        <a:ea typeface="+mn-ea"/>
                        <a:cs typeface="Arial"/>
                      </a:endParaRPr>
                    </a:p>
                    <a:p>
                      <a:pPr marL="0" lvl="0" algn="just" defTabSz="914400" rtl="0" eaLnBrk="1" fontAlgn="ctr" latinLnBrk="0" hangingPunct="1">
                        <a:buNone/>
                      </a:pPr>
                      <a:r>
                        <a:rPr lang="es-MX" sz="1300" b="0" i="0" u="none" strike="noStrike" kern="1200" dirty="0">
                          <a:solidFill>
                            <a:srgbClr val="000000"/>
                          </a:solidFill>
                          <a:effectLst/>
                          <a:latin typeface="Arial"/>
                          <a:ea typeface="+mn-ea"/>
                          <a:cs typeface="Arial"/>
                        </a:rPr>
                        <a:t>2ª Subactividad “Realizar incrementos, fortalecimiento y retroalimentación a las UPGD en las actas de Fortalecimiento técnico a las UPGD o UI activas para el subsistema y las consignadas en la base de datos de asistencias técnicas generales: Se evidenciaron </a:t>
                      </a:r>
                      <a:r>
                        <a:rPr lang="es-MX" sz="1300" b="1" i="0" u="none" strike="noStrike" kern="1200" dirty="0">
                          <a:solidFill>
                            <a:srgbClr val="000000"/>
                          </a:solidFill>
                          <a:effectLst/>
                          <a:latin typeface="Arial"/>
                          <a:ea typeface="+mn-ea"/>
                          <a:cs typeface="Arial"/>
                        </a:rPr>
                        <a:t>inconsistencias en las actas revisadas</a:t>
                      </a:r>
                      <a:r>
                        <a:rPr lang="es-MX" sz="1300" b="0" i="0" u="none" strike="noStrike" kern="1200" dirty="0">
                          <a:solidFill>
                            <a:srgbClr val="000000"/>
                          </a:solidFill>
                          <a:effectLst/>
                          <a:latin typeface="Arial"/>
                          <a:ea typeface="+mn-ea"/>
                          <a:cs typeface="Arial"/>
                        </a:rPr>
                        <a:t>, relacionadas con la formulación y seguimiento de los compromisos. Los </a:t>
                      </a:r>
                      <a:r>
                        <a:rPr lang="es-MX" sz="1300" b="1" i="0" u="none" strike="noStrike" kern="1200" dirty="0">
                          <a:solidFill>
                            <a:srgbClr val="000000"/>
                          </a:solidFill>
                          <a:effectLst/>
                          <a:latin typeface="Arial"/>
                          <a:ea typeface="+mn-ea"/>
                          <a:cs typeface="Arial"/>
                        </a:rPr>
                        <a:t>compromisos registrados son generales y se replican de manera idéntica en las diferentes actas</a:t>
                      </a:r>
                      <a:r>
                        <a:rPr lang="es-MX" sz="1300" b="0" i="0" u="none" strike="noStrike" kern="1200" dirty="0">
                          <a:solidFill>
                            <a:srgbClr val="000000"/>
                          </a:solidFill>
                          <a:effectLst/>
                          <a:latin typeface="Arial"/>
                          <a:ea typeface="+mn-ea"/>
                          <a:cs typeface="Arial"/>
                        </a:rPr>
                        <a:t>, sin reflejar las particularidades de cada sesión. Asimismo, en una de las actas </a:t>
                      </a:r>
                      <a:r>
                        <a:rPr lang="es-MX" sz="1300" b="1" i="0" u="none" strike="noStrike" kern="1200" dirty="0">
                          <a:solidFill>
                            <a:srgbClr val="000000"/>
                          </a:solidFill>
                          <a:effectLst/>
                          <a:latin typeface="Arial"/>
                          <a:ea typeface="+mn-ea"/>
                          <a:cs typeface="Arial"/>
                        </a:rPr>
                        <a:t>no se diligenció el seguimiento correspondiente </a:t>
                      </a:r>
                      <a:r>
                        <a:rPr lang="es-MX" sz="1300" b="0" i="0" u="none" strike="noStrike" kern="1200" dirty="0">
                          <a:solidFill>
                            <a:srgbClr val="000000"/>
                          </a:solidFill>
                          <a:effectLst/>
                          <a:latin typeface="Arial"/>
                          <a:ea typeface="+mn-ea"/>
                          <a:cs typeface="Arial"/>
                        </a:rPr>
                        <a:t>y, en el acta del </a:t>
                      </a:r>
                      <a:r>
                        <a:rPr lang="es-MX" sz="1300" b="1" i="0" u="none" strike="noStrike" kern="1200" dirty="0">
                          <a:solidFill>
                            <a:srgbClr val="000000"/>
                          </a:solidFill>
                          <a:effectLst/>
                          <a:latin typeface="Arial"/>
                          <a:ea typeface="+mn-ea"/>
                          <a:cs typeface="Arial"/>
                        </a:rPr>
                        <a:t>21/04/2026, se identificó en el seguimiento de un compromiso registra con errores</a:t>
                      </a:r>
                      <a:r>
                        <a:rPr lang="es-MX" sz="1300" b="0" i="0" u="none" strike="noStrike" kern="1200" dirty="0">
                          <a:solidFill>
                            <a:srgbClr val="000000"/>
                          </a:solidFill>
                          <a:effectLst/>
                          <a:latin typeface="Arial"/>
                          <a:ea typeface="+mn-ea"/>
                          <a:cs typeface="Arial"/>
                        </a:rPr>
                        <a:t>.</a:t>
                      </a:r>
                      <a:endParaRPr lang="es-ES" sz="1300" b="0" i="0" u="none" strike="noStrike" kern="1200" dirty="0">
                        <a:solidFill>
                          <a:srgbClr val="000000"/>
                        </a:solidFill>
                        <a:effectLst/>
                        <a:latin typeface="Arial"/>
                        <a:ea typeface="+mn-ea"/>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s-MX" sz="1300" b="0" i="0" u="none" strike="noStrike" dirty="0">
                          <a:solidFill>
                            <a:srgbClr val="000000"/>
                          </a:solidFill>
                          <a:effectLst/>
                          <a:latin typeface="Arial"/>
                          <a:cs typeface="Arial"/>
                        </a:rPr>
                        <a:t>No se generaron hallazgos.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Tree>
    <p:extLst>
      <p:ext uri="{BB962C8B-B14F-4D97-AF65-F5344CB8AC3E}">
        <p14:creationId xmlns:p14="http://schemas.microsoft.com/office/powerpoint/2010/main" val="1825870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nvGraphicFramePr>
        <p:xfrm>
          <a:off x="497036" y="829994"/>
          <a:ext cx="11291686" cy="5711483"/>
        </p:xfrm>
        <a:graphic>
          <a:graphicData uri="http://schemas.openxmlformats.org/drawingml/2006/table">
            <a:tbl>
              <a:tblPr firstRow="1">
                <a:tableStyleId>{5C22544A-7EE6-4342-B048-85BDC9FD1C3A}</a:tableStyleId>
              </a:tblPr>
              <a:tblGrid>
                <a:gridCol w="1866336">
                  <a:extLst>
                    <a:ext uri="{9D8B030D-6E8A-4147-A177-3AD203B41FA5}">
                      <a16:colId xmlns:a16="http://schemas.microsoft.com/office/drawing/2014/main" val="3635719841"/>
                    </a:ext>
                  </a:extLst>
                </a:gridCol>
                <a:gridCol w="1525047">
                  <a:extLst>
                    <a:ext uri="{9D8B030D-6E8A-4147-A177-3AD203B41FA5}">
                      <a16:colId xmlns:a16="http://schemas.microsoft.com/office/drawing/2014/main" val="69206567"/>
                    </a:ext>
                  </a:extLst>
                </a:gridCol>
                <a:gridCol w="1970843">
                  <a:extLst>
                    <a:ext uri="{9D8B030D-6E8A-4147-A177-3AD203B41FA5}">
                      <a16:colId xmlns:a16="http://schemas.microsoft.com/office/drawing/2014/main" val="1262692757"/>
                    </a:ext>
                  </a:extLst>
                </a:gridCol>
                <a:gridCol w="1580225">
                  <a:extLst>
                    <a:ext uri="{9D8B030D-6E8A-4147-A177-3AD203B41FA5}">
                      <a16:colId xmlns:a16="http://schemas.microsoft.com/office/drawing/2014/main" val="915372651"/>
                    </a:ext>
                  </a:extLst>
                </a:gridCol>
                <a:gridCol w="4349235">
                  <a:extLst>
                    <a:ext uri="{9D8B030D-6E8A-4147-A177-3AD203B41FA5}">
                      <a16:colId xmlns:a16="http://schemas.microsoft.com/office/drawing/2014/main" val="3212456081"/>
                    </a:ext>
                  </a:extLst>
                </a:gridCol>
              </a:tblGrid>
              <a:tr h="436345">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528497">
                <a:tc vMerge="1">
                  <a:txBody>
                    <a:bodyPr/>
                    <a:lstStyle/>
                    <a:p>
                      <a:endParaRPr 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CENTRO</a:t>
                      </a:r>
                      <a:r>
                        <a:rPr lang="es-MX" sz="1300" b="1" i="0" u="none" strike="noStrike" baseline="0">
                          <a:solidFill>
                            <a:schemeClr val="bg1"/>
                          </a:solidFill>
                          <a:effectLst/>
                          <a:latin typeface="Arial" panose="020B0604020202020204" pitchFamily="34" charset="0"/>
                          <a:cs typeface="Arial" panose="020B0604020202020204" pitchFamily="34" charset="0"/>
                        </a:rPr>
                        <a:t> ORIENTE</a:t>
                      </a:r>
                      <a:endParaRPr lang="es-MX"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 OCCIDENTE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es-MX" sz="1300" b="1" i="0" u="none" strike="noStrike">
                          <a:solidFill>
                            <a:schemeClr val="bg1"/>
                          </a:solidFill>
                          <a:effectLst/>
                          <a:latin typeface="Arial" panose="020B0604020202020204" pitchFamily="34" charset="0"/>
                          <a:cs typeface="Arial" panose="020B0604020202020204" pitchFamily="34" charset="0"/>
                        </a:rPr>
                        <a:t>NORTE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9262282"/>
                  </a:ext>
                </a:extLst>
              </a:tr>
              <a:tr h="4746641">
                <a:tc>
                  <a:txBody>
                    <a:bodyPr/>
                    <a:lstStyle/>
                    <a:p>
                      <a:pPr algn="just" fontAlgn="ctr"/>
                      <a:r>
                        <a:rPr lang="es-ES" sz="1300" b="1" i="0" u="none" strike="noStrike">
                          <a:solidFill>
                            <a:srgbClr val="000000"/>
                          </a:solidFill>
                          <a:effectLst/>
                          <a:latin typeface="Arial"/>
                          <a:cs typeface="Arial"/>
                        </a:rPr>
                        <a:t>216</a:t>
                      </a:r>
                      <a:r>
                        <a:rPr lang="es-ES" sz="1300" b="1" i="0" u="none" strike="noStrike" baseline="0">
                          <a:solidFill>
                            <a:srgbClr val="000000"/>
                          </a:solidFill>
                          <a:effectLst/>
                          <a:latin typeface="Arial"/>
                          <a:cs typeface="Arial"/>
                        </a:rPr>
                        <a:t> </a:t>
                      </a:r>
                      <a:r>
                        <a:rPr lang="es-ES" sz="1300" b="1" i="0" u="none" strike="noStrike">
                          <a:solidFill>
                            <a:srgbClr val="000000"/>
                          </a:solidFill>
                          <a:effectLst/>
                          <a:latin typeface="Arial"/>
                          <a:cs typeface="Arial"/>
                        </a:rPr>
                        <a:t>- Implementación de los componentes delito asociado, morbimortalidad, consumo de SPA, respuesta social del Centro Distrital de Monitoreo de las Drogas - CEMID.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300" b="0" i="0" u="none" strike="noStrike">
                          <a:solidFill>
                            <a:srgbClr val="000000"/>
                          </a:solidFill>
                          <a:effectLst/>
                          <a:latin typeface="Arial"/>
                          <a:cs typeface="Arial"/>
                        </a:rPr>
                        <a:t>No</a:t>
                      </a:r>
                      <a:r>
                        <a:rPr lang="es-MX" sz="1300" b="0" i="0" u="none" strike="noStrike" baseline="0">
                          <a:solidFill>
                            <a:srgbClr val="000000"/>
                          </a:solidFill>
                          <a:effectLst/>
                          <a:latin typeface="Arial"/>
                          <a:cs typeface="Arial"/>
                        </a:rPr>
                        <a:t> aplica.</a:t>
                      </a:r>
                      <a:endParaRPr lang="es-MX" sz="1300" b="0" i="0" u="none" strike="noStrike">
                        <a:solidFill>
                          <a:srgbClr val="000000"/>
                        </a:solidFill>
                        <a:effectLst/>
                        <a:latin typeface="Arial"/>
                        <a:cs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0" lang="es-MX" sz="1300" b="0" i="0" u="none" strike="noStrike" kern="1200" cap="none" spc="0" normalizeH="0" baseline="0" noProof="0">
                          <a:ln>
                            <a:noFill/>
                          </a:ln>
                          <a:solidFill>
                            <a:srgbClr val="000000"/>
                          </a:solidFill>
                          <a:effectLst/>
                          <a:uLnTx/>
                          <a:uFillTx/>
                          <a:latin typeface="Arial"/>
                          <a:ea typeface="+mn-ea"/>
                          <a:cs typeface="Arial"/>
                        </a:rPr>
                        <a:t>No aplica.</a:t>
                      </a:r>
                      <a:endParaRPr lang="es-ES" sz="1300" b="0" i="0" u="none" strike="noStrike">
                        <a:solidFill>
                          <a:srgbClr val="000000"/>
                        </a:solidFill>
                        <a:effectLst/>
                        <a:latin typeface="Arial"/>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0" lang="es-MX" sz="1300" b="0" i="0" u="none" strike="noStrike" kern="1200" cap="none" spc="0" normalizeH="0" baseline="0" noProof="0">
                          <a:ln>
                            <a:noFill/>
                          </a:ln>
                          <a:solidFill>
                            <a:srgbClr val="000000"/>
                          </a:solidFill>
                          <a:effectLst/>
                          <a:uLnTx/>
                          <a:uFillTx/>
                          <a:latin typeface="Arial"/>
                          <a:ea typeface="+mn-ea"/>
                          <a:cs typeface="Arial"/>
                        </a:rPr>
                        <a:t>No aplica.</a:t>
                      </a:r>
                      <a:endParaRPr lang="es-ES" sz="1300" b="0" i="0" u="none" strike="noStrike">
                        <a:solidFill>
                          <a:srgbClr val="000000"/>
                        </a:solidFill>
                        <a:effectLst/>
                        <a:latin typeface="Arial"/>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300" b="0" i="0" u="none" strike="noStrike">
                          <a:solidFill>
                            <a:srgbClr val="000000"/>
                          </a:solidFill>
                          <a:effectLst/>
                          <a:latin typeface="Arial"/>
                          <a:cs typeface="Arial"/>
                        </a:rPr>
                        <a:t>No se generaron hallazgos.</a:t>
                      </a:r>
                      <a:endParaRPr lang="es-ES" sz="1300" b="0"/>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
        <p:nvSpPr>
          <p:cNvPr id="6" name="Title 3">
            <a:extLst>
              <a:ext uri="{FF2B5EF4-FFF2-40B4-BE49-F238E27FC236}">
                <a16:creationId xmlns:a16="http://schemas.microsoft.com/office/drawing/2014/main" id="{390537AE-5D23-03DE-0469-6BD82B475FE6}"/>
              </a:ext>
            </a:extLst>
          </p:cNvPr>
          <p:cNvSpPr>
            <a:spLocks noGrp="1"/>
          </p:cNvSpPr>
          <p:nvPr>
            <p:ph type="title"/>
          </p:nvPr>
        </p:nvSpPr>
        <p:spPr>
          <a:xfrm>
            <a:off x="445474" y="256693"/>
            <a:ext cx="11343250" cy="625941"/>
          </a:xfrm>
        </p:spPr>
        <p:txBody>
          <a:bodyPr/>
          <a:lstStyle/>
          <a:p>
            <a:pPr algn="ctr"/>
            <a:r>
              <a:rPr lang="es-ES" sz="1900">
                <a:latin typeface="Aptos"/>
              </a:rPr>
              <a:t>GESTIÓN, ANÁLISIS Y DIVULGACIÓN  DE INFORMACIÓN DE LA VIGILANCIA EN SALUD PÚBLICA</a:t>
            </a:r>
          </a:p>
        </p:txBody>
      </p:sp>
    </p:spTree>
    <p:extLst>
      <p:ext uri="{BB962C8B-B14F-4D97-AF65-F5344CB8AC3E}">
        <p14:creationId xmlns:p14="http://schemas.microsoft.com/office/powerpoint/2010/main" val="51087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nvGraphicFramePr>
        <p:xfrm>
          <a:off x="133165" y="625941"/>
          <a:ext cx="11931589" cy="5912970"/>
        </p:xfrm>
        <a:graphic>
          <a:graphicData uri="http://schemas.openxmlformats.org/drawingml/2006/table">
            <a:tbl>
              <a:tblPr firstRow="1">
                <a:tableStyleId>{5C22544A-7EE6-4342-B048-85BDC9FD1C3A}</a:tableStyleId>
              </a:tblPr>
              <a:tblGrid>
                <a:gridCol w="967666">
                  <a:extLst>
                    <a:ext uri="{9D8B030D-6E8A-4147-A177-3AD203B41FA5}">
                      <a16:colId xmlns:a16="http://schemas.microsoft.com/office/drawing/2014/main" val="3635719841"/>
                    </a:ext>
                  </a:extLst>
                </a:gridCol>
                <a:gridCol w="3719744">
                  <a:extLst>
                    <a:ext uri="{9D8B030D-6E8A-4147-A177-3AD203B41FA5}">
                      <a16:colId xmlns:a16="http://schemas.microsoft.com/office/drawing/2014/main" val="915372651"/>
                    </a:ext>
                  </a:extLst>
                </a:gridCol>
                <a:gridCol w="7244179">
                  <a:extLst>
                    <a:ext uri="{9D8B030D-6E8A-4147-A177-3AD203B41FA5}">
                      <a16:colId xmlns:a16="http://schemas.microsoft.com/office/drawing/2014/main" val="3212456081"/>
                    </a:ext>
                  </a:extLst>
                </a:gridCol>
              </a:tblGrid>
              <a:tr h="441877">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523808">
                <a:tc vMerge="1">
                  <a:txBody>
                    <a:bodyPr/>
                    <a:lstStyle/>
                    <a:p>
                      <a:endParaRPr lang="en-US"/>
                    </a:p>
                  </a:txBody>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300" b="1" i="0" u="none" strike="noStrike" kern="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a:rPr>
                        <a:t>CENTRO ORIENTE </a:t>
                      </a:r>
                    </a:p>
                  </a:txBody>
                  <a:tcPr marL="36000" marR="3600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300" b="1" i="0" u="none" strike="noStrike">
                          <a:solidFill>
                            <a:schemeClr val="bg1"/>
                          </a:solidFill>
                          <a:effectLst/>
                          <a:latin typeface="Arial" panose="020B0604020202020204" pitchFamily="34" charset="0"/>
                          <a:cs typeface="Arial" panose="020B0604020202020204" pitchFamily="34" charset="0"/>
                        </a:rPr>
                        <a:t>SUR </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139763663"/>
                  </a:ext>
                </a:extLst>
              </a:tr>
              <a:tr h="4521507">
                <a:tc>
                  <a:txBody>
                    <a:bodyPr/>
                    <a:lstStyle/>
                    <a:p>
                      <a:pPr algn="just" fontAlgn="ctr"/>
                      <a:r>
                        <a:rPr lang="es-ES" sz="1300" b="1" i="0" u="none" strike="noStrike">
                          <a:solidFill>
                            <a:srgbClr val="000000"/>
                          </a:solidFill>
                          <a:effectLst/>
                          <a:latin typeface="Arial" panose="020B0604020202020204" pitchFamily="34" charset="0"/>
                          <a:cs typeface="Arial" panose="020B0604020202020204" pitchFamily="34" charset="0"/>
                        </a:rPr>
                        <a:t>215 - Investigaciones epidemiológicas de eventos prioritarios en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a:ea typeface="+mn-ea"/>
                          <a:cs typeface="Arial"/>
                        </a:rPr>
                        <a:t>Criterio de glosa: G3 Mes: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a:ea typeface="+mn-ea"/>
                          <a:cs typeface="Arial"/>
                        </a:rPr>
                        <a:t>Marzo (6) IEC y Abril (4) IEC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a:ea typeface="+mn-ea"/>
                        <a:cs typeface="Arial"/>
                      </a:endParaRPr>
                    </a:p>
                    <a:p>
                      <a:pPr algn="just" fontAlgn="ctr"/>
                      <a:r>
                        <a:rPr lang="es-MX" sz="1200" dirty="0">
                          <a:latin typeface="Arial" panose="020B0604020202020204" pitchFamily="34" charset="0"/>
                          <a:cs typeface="Arial" panose="020B0604020202020204" pitchFamily="34" charset="0"/>
                        </a:rPr>
                        <a:t>SISVECOS</a:t>
                      </a:r>
                      <a:r>
                        <a:rPr lang="es-MX" sz="1200" baseline="0" dirty="0">
                          <a:latin typeface="Arial" panose="020B0604020202020204" pitchFamily="34" charset="0"/>
                          <a:cs typeface="Arial" panose="020B0604020202020204" pitchFamily="34" charset="0"/>
                        </a:rPr>
                        <a:t> 5; SIVIM 5; SIVELCE 0; VESPA 0</a:t>
                      </a:r>
                    </a:p>
                    <a:p>
                      <a:pPr algn="just" fontAlgn="ctr"/>
                      <a:endParaRPr lang="es-MX" sz="1200" baseline="0" dirty="0">
                        <a:latin typeface="Arial" panose="020B0604020202020204" pitchFamily="34" charset="0"/>
                        <a:cs typeface="Arial" panose="020B0604020202020204" pitchFamily="34" charset="0"/>
                      </a:endParaRPr>
                    </a:p>
                    <a:p>
                      <a:pPr algn="just" fontAlgn="ctr"/>
                      <a:endParaRPr lang="es-MX" sz="1200" baseline="0" dirty="0">
                        <a:latin typeface="Arial" panose="020B0604020202020204" pitchFamily="34" charset="0"/>
                        <a:cs typeface="Arial" panose="020B0604020202020204" pitchFamily="34" charset="0"/>
                      </a:endParaRPr>
                    </a:p>
                    <a:p>
                      <a:pPr algn="just" fontAlgn="ctr"/>
                      <a:r>
                        <a:rPr lang="es-MX" sz="1200" baseline="0" dirty="0">
                          <a:latin typeface="Arial" panose="020B0604020202020204" pitchFamily="34" charset="0"/>
                          <a:cs typeface="Arial" panose="020B0604020202020204" pitchFamily="34" charset="0"/>
                        </a:rPr>
                        <a:t>SISVECOS: </a:t>
                      </a:r>
                      <a:r>
                        <a:rPr lang="es-MX" sz="1200" b="1" baseline="0" dirty="0">
                          <a:latin typeface="Arial" panose="020B0604020202020204" pitchFamily="34" charset="0"/>
                          <a:cs typeface="Arial" panose="020B0604020202020204" pitchFamily="34" charset="0"/>
                        </a:rPr>
                        <a:t>Diligenciamiento incompleto e inconsistente de los instrumentos de valoración</a:t>
                      </a:r>
                      <a:r>
                        <a:rPr lang="es-MX" sz="1200" baseline="0" dirty="0">
                          <a:latin typeface="Arial" panose="020B0604020202020204" pitchFamily="34" charset="0"/>
                          <a:cs typeface="Arial" panose="020B0604020202020204" pitchFamily="34" charset="0"/>
                        </a:rPr>
                        <a:t>, con falta de concordancia entre el Test de Riesgo Suicida, Y la escala SAD PERSONS. Asimismo, se evidencia </a:t>
                      </a:r>
                      <a:r>
                        <a:rPr lang="es-MX" sz="1200" b="1" baseline="0" dirty="0">
                          <a:latin typeface="Arial" panose="020B0604020202020204" pitchFamily="34" charset="0"/>
                          <a:cs typeface="Arial" panose="020B0604020202020204" pitchFamily="34" charset="0"/>
                        </a:rPr>
                        <a:t>insuficiente identificación y documentación de los factores</a:t>
                      </a:r>
                      <a:r>
                        <a:rPr lang="es-MX" sz="1200" baseline="0" dirty="0">
                          <a:latin typeface="Arial" panose="020B0604020202020204" pitchFamily="34" charset="0"/>
                          <a:cs typeface="Arial" panose="020B0604020202020204" pitchFamily="34" charset="0"/>
                        </a:rPr>
                        <a:t> de riesgo, factores protectores y desencadenantes del evento, junto con </a:t>
                      </a:r>
                      <a:r>
                        <a:rPr lang="es-MX" sz="1200" b="1" baseline="0" dirty="0">
                          <a:latin typeface="Arial" panose="020B0604020202020204" pitchFamily="34" charset="0"/>
                          <a:cs typeface="Arial" panose="020B0604020202020204" pitchFamily="34" charset="0"/>
                        </a:rPr>
                        <a:t>debilidades en la valoración del contexto familiar y social (APGAR y genograma</a:t>
                      </a:r>
                      <a:r>
                        <a:rPr lang="es-MX" sz="1200" baseline="0" dirty="0">
                          <a:latin typeface="Arial" panose="020B0604020202020204" pitchFamily="34" charset="0"/>
                          <a:cs typeface="Arial" panose="020B0604020202020204" pitchFamily="34" charset="0"/>
                        </a:rPr>
                        <a:t>) y en la formulación de planes de acción y canalizaciones intersectoriales acordes con las necesidades identificadas.</a:t>
                      </a:r>
                    </a:p>
                    <a:p>
                      <a:pPr algn="just" fontAlgn="ctr"/>
                      <a:endParaRPr lang="es-MX" sz="1200" dirty="0">
                        <a:latin typeface="Arial" panose="020B0604020202020204" pitchFamily="34" charset="0"/>
                        <a:cs typeface="Arial" panose="020B0604020202020204" pitchFamily="34" charset="0"/>
                      </a:endParaRPr>
                    </a:p>
                    <a:p>
                      <a:pPr algn="just" fontAlgn="ctr"/>
                      <a:r>
                        <a:rPr lang="es-MX" sz="1200" dirty="0">
                          <a:latin typeface="Arial" panose="020B0604020202020204" pitchFamily="34" charset="0"/>
                          <a:cs typeface="Arial" panose="020B0604020202020204" pitchFamily="34" charset="0"/>
                        </a:rPr>
                        <a:t>SIVIM:</a:t>
                      </a:r>
                      <a:r>
                        <a:rPr lang="es-MX" sz="1200" baseline="0" dirty="0">
                          <a:latin typeface="Arial" panose="020B0604020202020204" pitchFamily="34" charset="0"/>
                          <a:cs typeface="Arial" panose="020B0604020202020204" pitchFamily="34" charset="0"/>
                        </a:rPr>
                        <a:t> </a:t>
                      </a:r>
                      <a:r>
                        <a:rPr lang="es-MX" sz="1200" b="1" baseline="0" dirty="0">
                          <a:latin typeface="Arial" panose="020B0604020202020204" pitchFamily="34" charset="0"/>
                          <a:cs typeface="Arial" panose="020B0604020202020204" pitchFamily="34" charset="0"/>
                        </a:rPr>
                        <a:t>Debilidades en el diligenciamiento </a:t>
                      </a:r>
                      <a:r>
                        <a:rPr lang="es-MX" sz="1200" baseline="0" dirty="0">
                          <a:latin typeface="Arial" panose="020B0604020202020204" pitchFamily="34" charset="0"/>
                          <a:cs typeface="Arial" panose="020B0604020202020204" pitchFamily="34" charset="0"/>
                        </a:rPr>
                        <a:t>y soporte documental de la ficha IEC, evidenciadas por inconsistencias en los registros y variables obligatorias, así como </a:t>
                      </a:r>
                      <a:r>
                        <a:rPr lang="es-MX" sz="1200" b="1" baseline="0" dirty="0">
                          <a:latin typeface="Arial" panose="020B0604020202020204" pitchFamily="34" charset="0"/>
                          <a:cs typeface="Arial" panose="020B0604020202020204" pitchFamily="34" charset="0"/>
                        </a:rPr>
                        <a:t>falta de evidencia de las acciones de seguimiento y del proceso de canalización a las rutas de atención</a:t>
                      </a:r>
                      <a:r>
                        <a:rPr lang="es-MX" sz="1200" baseline="0" dirty="0">
                          <a:latin typeface="Arial" panose="020B0604020202020204" pitchFamily="34" charset="0"/>
                          <a:cs typeface="Arial" panose="020B0604020202020204" pitchFamily="34" charset="0"/>
                        </a:rPr>
                        <a:t>, debido a la ausencia o insuficiencia de soportes que permitan verificar su ejecución.</a:t>
                      </a:r>
                      <a:endParaRPr lang="es-MX" sz="1200" dirty="0">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a:ea typeface="+mn-ea"/>
                          <a:cs typeface="Arial"/>
                        </a:rPr>
                        <a:t>Criterio de glosa: G3 Mes: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a:ea typeface="+mn-ea"/>
                          <a:cs typeface="Arial"/>
                        </a:rPr>
                        <a:t>Marzo (7) IEC y Abril (3) IEC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a:ea typeface="+mn-ea"/>
                        <a:cs typeface="Arial"/>
                      </a:endParaRPr>
                    </a:p>
                    <a:p>
                      <a:pPr algn="just" fontAlgn="ctr"/>
                      <a:r>
                        <a:rPr lang="es-MX" sz="1200" dirty="0">
                          <a:latin typeface="Arial" panose="020B0604020202020204" pitchFamily="34" charset="0"/>
                          <a:cs typeface="Arial" panose="020B0604020202020204" pitchFamily="34" charset="0"/>
                        </a:rPr>
                        <a:t>SISVECOS</a:t>
                      </a:r>
                      <a:r>
                        <a:rPr lang="es-MX" sz="1200" baseline="0" dirty="0">
                          <a:latin typeface="Arial" panose="020B0604020202020204" pitchFamily="34" charset="0"/>
                          <a:cs typeface="Arial" panose="020B0604020202020204" pitchFamily="34" charset="0"/>
                        </a:rPr>
                        <a:t> 4; SIVIM 4; SIVELCE 0, VESPA 2</a:t>
                      </a:r>
                    </a:p>
                    <a:p>
                      <a:pPr algn="just" fontAlgn="ctr"/>
                      <a:endParaRPr lang="es-MX" sz="1200" baseline="0" dirty="0">
                        <a:latin typeface="Arial" panose="020B0604020202020204" pitchFamily="34" charset="0"/>
                        <a:cs typeface="Arial" panose="020B0604020202020204" pitchFamily="34" charset="0"/>
                      </a:endParaRPr>
                    </a:p>
                    <a:p>
                      <a:pPr algn="just" fontAlgn="ctr"/>
                      <a:endParaRPr lang="es-MX" sz="1200" baseline="0" dirty="0">
                        <a:latin typeface="Arial" panose="020B0604020202020204" pitchFamily="34" charset="0"/>
                        <a:cs typeface="Arial" panose="020B0604020202020204" pitchFamily="34" charset="0"/>
                      </a:endParaRPr>
                    </a:p>
                    <a:p>
                      <a:pPr algn="just" fontAlgn="ctr"/>
                      <a:r>
                        <a:rPr lang="es-MX" sz="1200" baseline="0" dirty="0">
                          <a:latin typeface="Arial" panose="020B0604020202020204" pitchFamily="34" charset="0"/>
                          <a:cs typeface="Arial" panose="020B0604020202020204" pitchFamily="34" charset="0"/>
                        </a:rPr>
                        <a:t>SISVECOS: </a:t>
                      </a:r>
                      <a:r>
                        <a:rPr lang="es-MX" sz="1200" b="1" baseline="0" dirty="0">
                          <a:latin typeface="Arial" panose="020B0604020202020204" pitchFamily="34" charset="0"/>
                          <a:cs typeface="Arial" panose="020B0604020202020204" pitchFamily="34" charset="0"/>
                        </a:rPr>
                        <a:t>inconsistencias en el diligenciamiento de los instrumentos de valoración</a:t>
                      </a:r>
                      <a:r>
                        <a:rPr lang="es-MX" sz="1200" baseline="0" dirty="0">
                          <a:latin typeface="Arial" panose="020B0604020202020204" pitchFamily="34" charset="0"/>
                          <a:cs typeface="Arial" panose="020B0604020202020204" pitchFamily="34" charset="0"/>
                        </a:rPr>
                        <a:t>, especialmente en el genograma y el Test de Riesgo Suicida/SAD PERSONS, </a:t>
                      </a:r>
                      <a:r>
                        <a:rPr lang="es-MX" sz="1200" b="1" baseline="0" dirty="0">
                          <a:latin typeface="Arial" panose="020B0604020202020204" pitchFamily="34" charset="0"/>
                          <a:cs typeface="Arial" panose="020B0604020202020204" pitchFamily="34" charset="0"/>
                        </a:rPr>
                        <a:t>por registros incompletos</a:t>
                      </a:r>
                      <a:r>
                        <a:rPr lang="es-MX" sz="1200" baseline="0" dirty="0">
                          <a:latin typeface="Arial" panose="020B0604020202020204" pitchFamily="34" charset="0"/>
                          <a:cs typeface="Arial" panose="020B0604020202020204" pitchFamily="34" charset="0"/>
                        </a:rPr>
                        <a:t>, errores en la representación de la estructura familiar y omisión o selección inadecuada de criterios de riesgo. Asimismo, se evidencian </a:t>
                      </a:r>
                      <a:r>
                        <a:rPr lang="es-MX" sz="1200" b="1" baseline="0" dirty="0">
                          <a:latin typeface="Arial" panose="020B0604020202020204" pitchFamily="34" charset="0"/>
                          <a:cs typeface="Arial" panose="020B0604020202020204" pitchFamily="34" charset="0"/>
                        </a:rPr>
                        <a:t>falta de concordancia entre los diagnósticos, los factores de riesgo </a:t>
                      </a:r>
                      <a:r>
                        <a:rPr lang="es-MX" sz="1200" baseline="0" dirty="0">
                          <a:latin typeface="Arial" panose="020B0604020202020204" pitchFamily="34" charset="0"/>
                          <a:cs typeface="Arial" panose="020B0604020202020204" pitchFamily="34" charset="0"/>
                        </a:rPr>
                        <a:t>y los registros de seguimiento, además de deficiencias en la organización metodológica del seguimiento de la IEC y en el </a:t>
                      </a:r>
                      <a:r>
                        <a:rPr lang="es-MX" sz="1200" b="1" baseline="0" dirty="0">
                          <a:latin typeface="Arial" panose="020B0604020202020204" pitchFamily="34" charset="0"/>
                          <a:cs typeface="Arial" panose="020B0604020202020204" pitchFamily="34" charset="0"/>
                        </a:rPr>
                        <a:t>desarrollo de la psicoeducación dirigida al usuario y su familia.</a:t>
                      </a:r>
                    </a:p>
                    <a:p>
                      <a:pPr algn="just" fontAlgn="ctr"/>
                      <a:endParaRPr lang="es-MX" sz="1200" dirty="0">
                        <a:latin typeface="Arial" panose="020B0604020202020204" pitchFamily="34" charset="0"/>
                        <a:cs typeface="Arial" panose="020B0604020202020204" pitchFamily="34" charset="0"/>
                      </a:endParaRPr>
                    </a:p>
                    <a:p>
                      <a:pPr algn="just" fontAlgn="ctr"/>
                      <a:r>
                        <a:rPr lang="es-MX" sz="1200" dirty="0">
                          <a:latin typeface="Arial" panose="020B0604020202020204" pitchFamily="34" charset="0"/>
                          <a:cs typeface="Arial" panose="020B0604020202020204" pitchFamily="34" charset="0"/>
                        </a:rPr>
                        <a:t>SIVIM:</a:t>
                      </a:r>
                      <a:r>
                        <a:rPr lang="es-MX" sz="1200" baseline="0" dirty="0">
                          <a:latin typeface="Arial" panose="020B0604020202020204" pitchFamily="34" charset="0"/>
                          <a:cs typeface="Arial" panose="020B0604020202020204" pitchFamily="34" charset="0"/>
                        </a:rPr>
                        <a:t> Debilidades en el análisis y documentación de la investigación epidemiológica de campo (IEC), evidenciadas por información incompleta sobre el genograma, las condiciones familiares, los factores de riesgo, protectores y socioculturales, así como por falta de seguimiento a las atenciones en salud y a la efectividad de las canalizaciones. Adicionalmente, se identifican inconsistencias en los registros y soportes documentales, que afectan la coherencia y trazabilidad de la intervención.</a:t>
                      </a:r>
                    </a:p>
                    <a:p>
                      <a:pPr algn="just" fontAlgn="ctr"/>
                      <a:endParaRPr lang="es-MX" sz="1200" b="0" i="0" u="none" strike="noStrike" baseline="0" noProof="0" dirty="0">
                        <a:solidFill>
                          <a:srgbClr val="000000"/>
                        </a:solidFill>
                        <a:effectLst/>
                        <a:latin typeface="Arial" panose="020B0604020202020204" pitchFamily="34" charset="0"/>
                        <a:cs typeface="Arial" panose="020B0604020202020204" pitchFamily="34" charset="0"/>
                      </a:endParaRPr>
                    </a:p>
                    <a:p>
                      <a:pPr algn="just" fontAlgn="ctr"/>
                      <a:r>
                        <a:rPr lang="es-MX" sz="1200" b="0" i="0" u="none" strike="noStrike" baseline="0" noProof="0" dirty="0">
                          <a:solidFill>
                            <a:srgbClr val="000000"/>
                          </a:solidFill>
                          <a:effectLst/>
                          <a:latin typeface="Arial" panose="020B0604020202020204" pitchFamily="34" charset="0"/>
                          <a:cs typeface="Arial" panose="020B0604020202020204" pitchFamily="34" charset="0"/>
                        </a:rPr>
                        <a:t>VESPA deficiencias en el abordaje integral y el seguimiento de los casos, evidenciadas por la ausencia de seguimiento a las necesidades en salud, a las atenciones recibidas y a las acciones definidas en el plan de trabajo. Asimismo, se identifican inconsistencias en la caracterización y el registro de la información, así como falta de soportes de las canalizaciones y de las acciones realizadas durante el proceso de intervención y cierre del caso.</a:t>
                      </a:r>
                      <a:endParaRPr lang="es-MX" sz="1200" b="0" i="0" u="none" strike="noStrike" noProof="0" dirty="0">
                        <a:solidFill>
                          <a:srgbClr val="000000"/>
                        </a:solidFill>
                        <a:effectLst/>
                        <a:latin typeface="Arial" panose="020B0604020202020204" pitchFamily="34" charset="0"/>
                        <a:cs typeface="Arial" panose="020B0604020202020204" pitchFamily="34" charset="0"/>
                      </a:endParaRPr>
                    </a:p>
                  </a:txBody>
                  <a:tcPr marL="6810" marR="6810" marT="68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
        <p:nvSpPr>
          <p:cNvPr id="7" name="Title 3">
            <a:extLst>
              <a:ext uri="{FF2B5EF4-FFF2-40B4-BE49-F238E27FC236}">
                <a16:creationId xmlns:a16="http://schemas.microsoft.com/office/drawing/2014/main" id="{390537AE-5D23-03DE-0469-6BD82B475FE6}"/>
              </a:ext>
            </a:extLst>
          </p:cNvPr>
          <p:cNvSpPr>
            <a:spLocks noGrp="1"/>
          </p:cNvSpPr>
          <p:nvPr>
            <p:ph type="title"/>
          </p:nvPr>
        </p:nvSpPr>
        <p:spPr>
          <a:xfrm>
            <a:off x="445474" y="0"/>
            <a:ext cx="11343250" cy="625941"/>
          </a:xfrm>
        </p:spPr>
        <p:txBody>
          <a:bodyPr/>
          <a:lstStyle/>
          <a:p>
            <a:pPr algn="ctr"/>
            <a:r>
              <a:rPr lang="es-ES" sz="1900"/>
              <a:t>INTERVENCIÓN INTEGRAL EN BROTES, ALERTAS Y SITUACIONES DE EMERGENCIA EN SALUD PÚBLICA</a:t>
            </a:r>
            <a:endParaRPr lang="es-ES" sz="1900">
              <a:latin typeface="Aptos"/>
            </a:endParaRPr>
          </a:p>
        </p:txBody>
      </p:sp>
    </p:spTree>
    <p:extLst>
      <p:ext uri="{BB962C8B-B14F-4D97-AF65-F5344CB8AC3E}">
        <p14:creationId xmlns:p14="http://schemas.microsoft.com/office/powerpoint/2010/main" val="3555689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extLst>
              <p:ext uri="{D42A27DB-BD31-4B8C-83A1-F6EECF244321}">
                <p14:modId xmlns:p14="http://schemas.microsoft.com/office/powerpoint/2010/main" val="3882751859"/>
              </p:ext>
            </p:extLst>
          </p:nvPr>
        </p:nvGraphicFramePr>
        <p:xfrm>
          <a:off x="0" y="559662"/>
          <a:ext cx="12192001" cy="6261382"/>
        </p:xfrm>
        <a:graphic>
          <a:graphicData uri="http://schemas.openxmlformats.org/drawingml/2006/table">
            <a:tbl>
              <a:tblPr firstRow="1">
                <a:tableStyleId>{5C22544A-7EE6-4342-B048-85BDC9FD1C3A}</a:tableStyleId>
              </a:tblPr>
              <a:tblGrid>
                <a:gridCol w="1083076">
                  <a:extLst>
                    <a:ext uri="{9D8B030D-6E8A-4147-A177-3AD203B41FA5}">
                      <a16:colId xmlns:a16="http://schemas.microsoft.com/office/drawing/2014/main" val="3635719841"/>
                    </a:ext>
                  </a:extLst>
                </a:gridCol>
                <a:gridCol w="4350058">
                  <a:extLst>
                    <a:ext uri="{9D8B030D-6E8A-4147-A177-3AD203B41FA5}">
                      <a16:colId xmlns:a16="http://schemas.microsoft.com/office/drawing/2014/main" val="915372651"/>
                    </a:ext>
                  </a:extLst>
                </a:gridCol>
                <a:gridCol w="6758867">
                  <a:extLst>
                    <a:ext uri="{9D8B030D-6E8A-4147-A177-3AD203B41FA5}">
                      <a16:colId xmlns:a16="http://schemas.microsoft.com/office/drawing/2014/main" val="3212456081"/>
                    </a:ext>
                  </a:extLst>
                </a:gridCol>
              </a:tblGrid>
              <a:tr h="461943">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458629">
                <a:tc vMerge="1">
                  <a:txBody>
                    <a:bodyPr/>
                    <a:lstStyle/>
                    <a:p>
                      <a:endParaRPr lang="en-US"/>
                    </a:p>
                  </a:txBody>
                  <a:tcPr/>
                </a:tc>
                <a:tc gridSpan="2">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MX" sz="1300" b="1" i="0" u="none" strike="noStrike" kern="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sym typeface="Arial"/>
                        </a:rPr>
                        <a:t>SUR OCCIDENTE </a:t>
                      </a:r>
                    </a:p>
                  </a:txBody>
                  <a:tcPr marL="36000" marR="3600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hMerge="1">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lang="es-MX"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139763663"/>
                  </a:ext>
                </a:extLst>
              </a:tr>
              <a:tr h="4743013">
                <a:tc>
                  <a:txBody>
                    <a:bodyPr/>
                    <a:lstStyle/>
                    <a:p>
                      <a:pPr algn="just" fontAlgn="ctr"/>
                      <a:r>
                        <a:rPr lang="es-ES" sz="1300" b="1" i="0" u="none" strike="noStrike">
                          <a:solidFill>
                            <a:srgbClr val="000000"/>
                          </a:solidFill>
                          <a:effectLst/>
                          <a:latin typeface="Arial" panose="020B0604020202020204" pitchFamily="34" charset="0"/>
                          <a:cs typeface="Arial" panose="020B0604020202020204" pitchFamily="34" charset="0"/>
                        </a:rPr>
                        <a:t>215 - Investigaciones epidemiológicas de eventos prioritarios en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400" b="1" i="0" u="none" strike="noStrike" kern="1200" dirty="0">
                          <a:solidFill>
                            <a:srgbClr val="000000"/>
                          </a:solidFill>
                          <a:effectLst/>
                          <a:latin typeface="Arial"/>
                          <a:ea typeface="+mn-ea"/>
                          <a:cs typeface="Arial"/>
                        </a:rPr>
                        <a:t>Criterio de glosa: G3 Mes: Marzo (6) IEC Abril (7) IEC</a:t>
                      </a: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400" b="1" i="0" u="none" strike="noStrike" kern="1200" dirty="0">
                          <a:solidFill>
                            <a:srgbClr val="000000"/>
                          </a:solidFill>
                          <a:effectLst/>
                          <a:latin typeface="Arial"/>
                          <a:ea typeface="+mn-ea"/>
                          <a:cs typeface="Arial"/>
                        </a:rPr>
                        <a:t>SISVECOS 3; SIVIM</a:t>
                      </a:r>
                      <a:r>
                        <a:rPr lang="es-MX" sz="1400" b="1" i="0" u="none" strike="noStrike" kern="1200" baseline="0" dirty="0">
                          <a:solidFill>
                            <a:srgbClr val="000000"/>
                          </a:solidFill>
                          <a:effectLst/>
                          <a:latin typeface="Arial"/>
                          <a:ea typeface="+mn-ea"/>
                          <a:cs typeface="Arial"/>
                        </a:rPr>
                        <a:t> 4; SIVELCE 2; VESPA 4.</a:t>
                      </a:r>
                      <a:endParaRPr lang="es-MX" sz="1400" b="1" i="0" u="none" strike="noStrike" kern="1200" dirty="0">
                        <a:solidFill>
                          <a:srgbClr val="000000"/>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400" b="0" i="0" u="none" strike="noStrike" kern="1200" dirty="0">
                        <a:solidFill>
                          <a:srgbClr val="000000"/>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400" b="0" i="0" u="none" strike="noStrike" kern="1200" dirty="0">
                          <a:solidFill>
                            <a:srgbClr val="000000"/>
                          </a:solidFill>
                          <a:effectLst/>
                          <a:latin typeface="Arial"/>
                          <a:ea typeface="+mn-ea"/>
                          <a:cs typeface="Arial"/>
                        </a:rPr>
                        <a:t>SISVECOS:</a:t>
                      </a:r>
                      <a:r>
                        <a:rPr lang="es-MX" sz="1400" b="0" i="0" u="none" strike="noStrike" kern="1200" baseline="0" dirty="0">
                          <a:solidFill>
                            <a:srgbClr val="000000"/>
                          </a:solidFill>
                          <a:effectLst/>
                          <a:latin typeface="Arial"/>
                          <a:ea typeface="+mn-ea"/>
                          <a:cs typeface="Arial"/>
                        </a:rPr>
                        <a:t> inconsistencias y omisiones en el diligenciamiento de los instrumentos de valoración, especialmente en la escala SAD PERSONS y el Test de Riesgo Suicida, por registros incompletos, falta de selección de variables obligatorias y discrepancias entre instrumentos. Asimismo, se evidencian errores en el diligenciamiento del genograma y otros formatos, así como registros incompletos en el seguimiento y la clasificación del caso, afectando la consistencia, completitud y trazabilidad de la información.</a:t>
                      </a:r>
                      <a:endParaRPr lang="es-MX" sz="1400" b="0" i="0" u="none" strike="noStrike" kern="1200" dirty="0">
                        <a:solidFill>
                          <a:srgbClr val="000000"/>
                        </a:solidFill>
                        <a:effectLst/>
                        <a:latin typeface="Arial"/>
                        <a:ea typeface="+mn-ea"/>
                        <a:cs typeface="Arial"/>
                      </a:endParaRPr>
                    </a:p>
                    <a:p>
                      <a:pPr lvl="0" algn="just">
                        <a:buNone/>
                      </a:pPr>
                      <a:endParaRPr lang="es-MX" sz="1400" b="0" i="0" u="none" strike="noStrike" kern="1200" dirty="0">
                        <a:solidFill>
                          <a:srgbClr val="000000"/>
                        </a:solidFill>
                        <a:effectLst/>
                        <a:latin typeface="Arial"/>
                        <a:ea typeface="+mn-ea"/>
                        <a:cs typeface="Arial"/>
                      </a:endParaRPr>
                    </a:p>
                    <a:p>
                      <a:pPr lvl="0" algn="just">
                        <a:buNone/>
                      </a:pPr>
                      <a:r>
                        <a:rPr lang="es-MX" sz="1400" b="0" i="0" u="none" strike="noStrike" kern="1200" dirty="0">
                          <a:solidFill>
                            <a:srgbClr val="000000"/>
                          </a:solidFill>
                          <a:effectLst/>
                          <a:latin typeface="Arial"/>
                          <a:ea typeface="+mn-ea"/>
                          <a:cs typeface="Arial"/>
                        </a:rPr>
                        <a:t>SIVIM Debilidades en el abordaje integral de los casos, evidenciadas por la ausencia de información sobre las condiciones de vida, las necesidades en salud, las barreras de acceso y el seguimiento a las atenciones en salud. Asimismo, se identifican inconsistencias e incompletitud en el diligenciamiento de los instrumentos y soportes documentales, afectando la calidad, coherencia y verificabilidad de la información registrada. </a:t>
                      </a:r>
                    </a:p>
                    <a:p>
                      <a:pPr lvl="0" algn="just">
                        <a:buNone/>
                      </a:pPr>
                      <a:endParaRPr lang="es-MX" sz="1400" b="0" i="0" u="none" strike="noStrike" kern="1200" dirty="0">
                        <a:solidFill>
                          <a:srgbClr val="000000"/>
                        </a:solidFill>
                        <a:effectLst/>
                        <a:latin typeface="Arial"/>
                        <a:ea typeface="+mn-ea"/>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400" b="0" i="0" u="none" strike="noStrike" kern="1200" dirty="0">
                          <a:solidFill>
                            <a:srgbClr val="000000"/>
                          </a:solidFill>
                          <a:effectLst/>
                          <a:latin typeface="Arial"/>
                          <a:ea typeface="+mn-ea"/>
                          <a:cs typeface="Arial"/>
                        </a:rPr>
                        <a:t>SIVELCE: </a:t>
                      </a:r>
                      <a:r>
                        <a:rPr lang="es-MX" sz="1400" b="0" i="0" u="none" strike="noStrike" noProof="0" dirty="0">
                          <a:solidFill>
                            <a:srgbClr val="333333"/>
                          </a:solidFill>
                          <a:effectLst/>
                          <a:latin typeface="Arial" panose="020B0604020202020204" pitchFamily="34" charset="0"/>
                          <a:cs typeface="Arial" panose="020B0604020202020204" pitchFamily="34" charset="0"/>
                        </a:rPr>
                        <a:t>Inconsistencias en el diligenciamiento y completitud de los instrumentos, relacionadas con el uso de formatos desactualizados, registros con errores de digitación, enmendaduras, información ilegible y ausencia de secciones obligatorias, lo que afecta la calidad y trazabilidad de la información. Asimismo, se identificó omisión de variables obligatorias, incluida la clasificación del riesgo y el cierre del caso, así como registros incompletos del cuidador. Adicionalmente, se evidenciaron deficiencias en el análisis de los determinantes sociales de la salud, al no abordarse de manera integral en los niveles macro, intermedio y micro, y errores en la caracterización de la estructura familiar dentro del genograma.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400" b="0" i="0" u="none" strike="noStrike" noProof="0" dirty="0">
                        <a:solidFill>
                          <a:srgbClr val="333333"/>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400" b="0" i="0" u="none" strike="noStrike" noProof="0" dirty="0">
                        <a:solidFill>
                          <a:srgbClr val="333333"/>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400" b="0" i="0" u="none" strike="noStrike" noProof="0" dirty="0">
                        <a:solidFill>
                          <a:srgbClr val="333333"/>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400" b="0" i="0" u="none" strike="noStrike" noProof="0" dirty="0">
                          <a:solidFill>
                            <a:srgbClr val="333333"/>
                          </a:solidFill>
                          <a:effectLst/>
                          <a:latin typeface="Arial" panose="020B0604020202020204" pitchFamily="34" charset="0"/>
                          <a:cs typeface="Arial" panose="020B0604020202020204" pitchFamily="34" charset="0"/>
                        </a:rPr>
                        <a:t>VESPA: </a:t>
                      </a:r>
                      <a:r>
                        <a:rPr lang="es-MX" sz="1400" b="0" i="0" u="none" strike="noStrike" noProof="0" dirty="0">
                          <a:solidFill>
                            <a:schemeClr val="tx1"/>
                          </a:solidFill>
                          <a:effectLst/>
                          <a:latin typeface="Arial" panose="020B0604020202020204" pitchFamily="34" charset="0"/>
                          <a:cs typeface="Arial" panose="020B0604020202020204" pitchFamily="34" charset="0"/>
                        </a:rPr>
                        <a:t>Se evidenciaron inconsistencias en la calidad, completitud y coherencia de los registros de la IEC, reflejadas en errores de redacción, información desactualizada, registros incompletos, enmendaduras y discrepancias entre los diferentes soportes, incluidas inconsistencias cronológicas en las fechas de seguimiento y cierre. Asimismo, se identificaron deficiencias en el abordaje integral del grupo familiar, falta de justificación y de soportes oportunos para las canalizaciones a las rutas de atención, así como falencias en el diligenciamiento del consentimiento informado y del plan de trabajo, afectando la trazabilidad y verificación de las acciones realizadas.</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
        <p:nvSpPr>
          <p:cNvPr id="6" name="Title 3">
            <a:extLst>
              <a:ext uri="{FF2B5EF4-FFF2-40B4-BE49-F238E27FC236}">
                <a16:creationId xmlns:a16="http://schemas.microsoft.com/office/drawing/2014/main" id="{390537AE-5D23-03DE-0469-6BD82B475FE6}"/>
              </a:ext>
            </a:extLst>
          </p:cNvPr>
          <p:cNvSpPr>
            <a:spLocks noGrp="1"/>
          </p:cNvSpPr>
          <p:nvPr>
            <p:ph type="title"/>
          </p:nvPr>
        </p:nvSpPr>
        <p:spPr>
          <a:xfrm>
            <a:off x="0" y="0"/>
            <a:ext cx="12192000" cy="625941"/>
          </a:xfrm>
        </p:spPr>
        <p:txBody>
          <a:bodyPr/>
          <a:lstStyle/>
          <a:p>
            <a:pPr algn="ctr"/>
            <a:r>
              <a:rPr lang="es-ES" sz="1900"/>
              <a:t>INTERVENCIÓN INTEGRAL EN BROTES, ALERTAS Y SITUACIONES DE EMERGENCIA EN SALUD PÚBLICA</a:t>
            </a:r>
            <a:endParaRPr lang="es-ES" sz="1900">
              <a:latin typeface="Aptos"/>
            </a:endParaRPr>
          </a:p>
        </p:txBody>
      </p:sp>
    </p:spTree>
    <p:extLst>
      <p:ext uri="{BB962C8B-B14F-4D97-AF65-F5344CB8AC3E}">
        <p14:creationId xmlns:p14="http://schemas.microsoft.com/office/powerpoint/2010/main" val="2451505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C0FC7C-EEC3-F6BD-019F-52021C3D102F}"/>
              </a:ext>
            </a:extLst>
          </p:cNvPr>
          <p:cNvGraphicFramePr>
            <a:graphicFrameLocks noGrp="1"/>
          </p:cNvGraphicFramePr>
          <p:nvPr>
            <p:extLst>
              <p:ext uri="{D42A27DB-BD31-4B8C-83A1-F6EECF244321}">
                <p14:modId xmlns:p14="http://schemas.microsoft.com/office/powerpoint/2010/main" val="4131669422"/>
              </p:ext>
            </p:extLst>
          </p:nvPr>
        </p:nvGraphicFramePr>
        <p:xfrm>
          <a:off x="0" y="559662"/>
          <a:ext cx="12192001" cy="6078502"/>
        </p:xfrm>
        <a:graphic>
          <a:graphicData uri="http://schemas.openxmlformats.org/drawingml/2006/table">
            <a:tbl>
              <a:tblPr firstRow="1">
                <a:tableStyleId>{5C22544A-7EE6-4342-B048-85BDC9FD1C3A}</a:tableStyleId>
              </a:tblPr>
              <a:tblGrid>
                <a:gridCol w="1322923">
                  <a:extLst>
                    <a:ext uri="{9D8B030D-6E8A-4147-A177-3AD203B41FA5}">
                      <a16:colId xmlns:a16="http://schemas.microsoft.com/office/drawing/2014/main" val="3635719841"/>
                    </a:ext>
                  </a:extLst>
                </a:gridCol>
                <a:gridCol w="4722770">
                  <a:extLst>
                    <a:ext uri="{9D8B030D-6E8A-4147-A177-3AD203B41FA5}">
                      <a16:colId xmlns:a16="http://schemas.microsoft.com/office/drawing/2014/main" val="915372651"/>
                    </a:ext>
                  </a:extLst>
                </a:gridCol>
                <a:gridCol w="6146308">
                  <a:extLst>
                    <a:ext uri="{9D8B030D-6E8A-4147-A177-3AD203B41FA5}">
                      <a16:colId xmlns:a16="http://schemas.microsoft.com/office/drawing/2014/main" val="3212456081"/>
                    </a:ext>
                  </a:extLst>
                </a:gridCol>
              </a:tblGrid>
              <a:tr h="461943">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u="none" strike="noStrike">
                          <a:solidFill>
                            <a:schemeClr val="bg1"/>
                          </a:solidFill>
                          <a:effectLst/>
                          <a:latin typeface="Arial" panose="020B0604020202020204" pitchFamily="34" charset="0"/>
                          <a:cs typeface="Arial" panose="020B0604020202020204" pitchFamily="34" charset="0"/>
                        </a:rPr>
                        <a:t>ACCION DE BIENESTAR </a:t>
                      </a:r>
                      <a:endParaRPr lang="es-CO"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300" b="1" i="0" u="none" strike="noStrike">
                          <a:solidFill>
                            <a:schemeClr val="bg1"/>
                          </a:solidFill>
                          <a:effectLst/>
                          <a:latin typeface="Arial" panose="020B0604020202020204" pitchFamily="34" charset="0"/>
                          <a:cs typeface="Arial" panose="020B0604020202020204" pitchFamily="34" charset="0"/>
                        </a:rPr>
                        <a:t>SUBRED INTEGRADA DE SERVICIOS DE SALUD E.S.E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0" fontAlgn="b"/>
                      <a:endParaRPr lang="es-CO" sz="1200" b="1"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54073"/>
                  </a:ext>
                </a:extLst>
              </a:tr>
              <a:tr h="458629">
                <a:tc vMerge="1">
                  <a:txBody>
                    <a:bodyPr/>
                    <a:lstStyle/>
                    <a:p>
                      <a:endParaRPr lang="en-US"/>
                    </a:p>
                  </a:txBody>
                  <a:tcPr/>
                </a:tc>
                <a:tc gridSpan="2">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MX" sz="1300" b="1" i="0" u="none" strike="noStrike">
                          <a:solidFill>
                            <a:schemeClr val="bg1"/>
                          </a:solidFill>
                          <a:effectLst/>
                          <a:latin typeface="Arial" panose="020B0604020202020204" pitchFamily="34" charset="0"/>
                          <a:cs typeface="Arial" panose="020B0604020202020204" pitchFamily="34" charset="0"/>
                        </a:rPr>
                        <a:t>NORTE</a:t>
                      </a:r>
                    </a:p>
                  </a:txBody>
                  <a:tcPr marL="36000" marR="3600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hMerge="1">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lang="es-MX" sz="1300" b="1" i="0" u="none" strike="noStrike">
                        <a:solidFill>
                          <a:schemeClr val="bg1"/>
                        </a:solidFill>
                        <a:effectLst/>
                        <a:latin typeface="Arial" panose="020B0604020202020204" pitchFamily="34" charset="0"/>
                        <a:cs typeface="Arial" panose="020B0604020202020204" pitchFamily="34" charset="0"/>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2139763663"/>
                  </a:ext>
                </a:extLst>
              </a:tr>
              <a:tr h="4743013">
                <a:tc>
                  <a:txBody>
                    <a:bodyPr/>
                    <a:lstStyle/>
                    <a:p>
                      <a:pPr algn="just" fontAlgn="ctr"/>
                      <a:r>
                        <a:rPr lang="es-ES" sz="1300" b="1" i="0" u="none" strike="noStrike">
                          <a:solidFill>
                            <a:srgbClr val="000000"/>
                          </a:solidFill>
                          <a:effectLst/>
                          <a:latin typeface="Arial" panose="020B0604020202020204" pitchFamily="34" charset="0"/>
                          <a:cs typeface="Arial" panose="020B0604020202020204" pitchFamily="34" charset="0"/>
                        </a:rPr>
                        <a:t>215 - Investigaciones epidemiológicas de eventos prioritarios en salud mental.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1" i="0" u="none" strike="noStrike" kern="1200" dirty="0">
                          <a:solidFill>
                            <a:schemeClr val="tx1"/>
                          </a:solidFill>
                          <a:effectLst/>
                          <a:latin typeface="Arial"/>
                          <a:ea typeface="+mn-ea"/>
                          <a:cs typeface="Arial"/>
                        </a:rPr>
                        <a:t>Criterio de glosa: mes de marzo G10 </a:t>
                      </a:r>
                      <a:r>
                        <a:rPr lang="es-MX" sz="1300" b="0" i="0" u="none" strike="noStrike" kern="1200" dirty="0">
                          <a:solidFill>
                            <a:schemeClr val="tx1"/>
                          </a:solidFill>
                          <a:effectLst/>
                          <a:latin typeface="Arial"/>
                          <a:ea typeface="+mn-ea"/>
                          <a:cs typeface="Arial"/>
                        </a:rPr>
                        <a:t>glosa por ausencia de soportes</a:t>
                      </a:r>
                      <a:r>
                        <a:rPr lang="es-MX" sz="1300" b="0" i="0" u="none" strike="noStrike" kern="1200" baseline="0" dirty="0">
                          <a:solidFill>
                            <a:schemeClr val="tx1"/>
                          </a:solidFill>
                          <a:effectLst/>
                          <a:latin typeface="Arial"/>
                          <a:ea typeface="+mn-ea"/>
                          <a:cs typeface="Arial"/>
                        </a:rPr>
                        <a:t> por</a:t>
                      </a:r>
                      <a:r>
                        <a:rPr lang="es-MX" sz="1300" b="0" i="0" u="none" strike="noStrike" kern="1200" dirty="0">
                          <a:solidFill>
                            <a:schemeClr val="tx1"/>
                          </a:solidFill>
                          <a:effectLst/>
                          <a:latin typeface="Arial"/>
                          <a:ea typeface="+mn-ea"/>
                          <a:cs typeface="Arial"/>
                        </a:rPr>
                        <a:t> (10) IEC:</a:t>
                      </a:r>
                      <a:r>
                        <a:rPr lang="es-MX" sz="1300" b="0" i="0" u="none" strike="noStrike" kern="1200" baseline="0" dirty="0">
                          <a:solidFill>
                            <a:schemeClr val="tx1"/>
                          </a:solidFill>
                          <a:effectLst/>
                          <a:latin typeface="Arial"/>
                          <a:ea typeface="+mn-ea"/>
                          <a:cs typeface="Arial"/>
                        </a:rPr>
                        <a:t> E</a:t>
                      </a:r>
                      <a:r>
                        <a:rPr lang="es-MX" sz="1300" b="0" i="0" u="none" strike="noStrike" kern="1200" dirty="0">
                          <a:solidFill>
                            <a:schemeClr val="tx1"/>
                          </a:solidFill>
                          <a:effectLst/>
                          <a:latin typeface="Arial"/>
                          <a:ea typeface="+mn-ea"/>
                          <a:cs typeface="Arial"/>
                        </a:rPr>
                        <a:t>n el informe de gestión se reportaron como ejecutadas (980); sin embargo, presentaron soportes correspondientes a (970)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smtClean="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smtClean="0">
                          <a:solidFill>
                            <a:schemeClr val="tx1"/>
                          </a:solidFill>
                          <a:effectLst/>
                          <a:latin typeface="Arial"/>
                          <a:ea typeface="+mn-ea"/>
                          <a:cs typeface="Arial"/>
                        </a:rPr>
                        <a:t>Criterio de glosa: G1  marzo</a:t>
                      </a:r>
                      <a:r>
                        <a:rPr lang="es-MX" sz="1300" b="0" i="0" u="none" strike="noStrike" kern="1200" baseline="0" dirty="0" smtClean="0">
                          <a:solidFill>
                            <a:schemeClr val="tx1"/>
                          </a:solidFill>
                          <a:effectLst/>
                          <a:latin typeface="Arial"/>
                          <a:ea typeface="+mn-ea"/>
                          <a:cs typeface="Arial"/>
                        </a:rPr>
                        <a:t> y abril.</a:t>
                      </a:r>
                      <a:endParaRPr lang="es-MX" sz="1300" b="0" i="0" u="none" strike="noStrike" kern="1200" dirty="0" smtClean="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smtClean="0">
                          <a:solidFill>
                            <a:schemeClr val="tx1"/>
                          </a:solidFill>
                          <a:effectLst/>
                          <a:latin typeface="Arial"/>
                          <a:ea typeface="+mn-ea"/>
                          <a:cs typeface="Arial"/>
                        </a:rPr>
                        <a:t>diferencia entre el valor mensual reconocido por la Subred y el valor definido por la SDS, de acuerdo con el valor establecido en la columna “1 VALOR BASE 184 HORAS MES”, debido a que se evidenció el pago superior de 0,0532319391634981 hora, en el perfil profesional universitario 1 Andrea Bonilla González.</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smtClean="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1" i="0" u="none" strike="noStrike" kern="1200" dirty="0">
                          <a:solidFill>
                            <a:schemeClr val="tx1"/>
                          </a:solidFill>
                          <a:effectLst/>
                          <a:latin typeface="Arial"/>
                          <a:ea typeface="+mn-ea"/>
                          <a:cs typeface="Arial"/>
                        </a:rPr>
                        <a:t>Criterio de glosa: G3 Mes: Marzo </a:t>
                      </a:r>
                      <a:r>
                        <a:rPr lang="es-MX" sz="1300" b="0" i="0" u="none" strike="noStrike" kern="1200" dirty="0">
                          <a:solidFill>
                            <a:schemeClr val="tx1"/>
                          </a:solidFill>
                          <a:effectLst/>
                          <a:latin typeface="Arial"/>
                          <a:ea typeface="+mn-ea"/>
                          <a:cs typeface="Arial"/>
                        </a:rPr>
                        <a:t>(9) IEC;  Abril (8) IEC</a:t>
                      </a: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a:solidFill>
                            <a:schemeClr val="tx1"/>
                          </a:solidFill>
                          <a:effectLst/>
                          <a:latin typeface="Arial"/>
                          <a:ea typeface="+mn-ea"/>
                          <a:cs typeface="Arial"/>
                        </a:rPr>
                        <a:t>Distribuidas: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a:solidFill>
                            <a:schemeClr val="tx1"/>
                          </a:solidFill>
                          <a:effectLst/>
                          <a:latin typeface="Arial"/>
                          <a:ea typeface="+mn-ea"/>
                          <a:cs typeface="Arial"/>
                        </a:rPr>
                        <a:t>SISVECOS 2; SIVIM</a:t>
                      </a:r>
                      <a:r>
                        <a:rPr lang="es-MX" sz="1300" b="0" i="0" u="none" strike="noStrike" kern="1200" baseline="0" dirty="0">
                          <a:solidFill>
                            <a:schemeClr val="tx1"/>
                          </a:solidFill>
                          <a:effectLst/>
                          <a:latin typeface="Arial"/>
                          <a:ea typeface="+mn-ea"/>
                          <a:cs typeface="Arial"/>
                        </a:rPr>
                        <a:t> 9; SIVELCE 1; VESPA 5.</a:t>
                      </a: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a:solidFill>
                            <a:schemeClr val="tx1"/>
                          </a:solidFill>
                          <a:effectLst/>
                          <a:latin typeface="Arial"/>
                          <a:ea typeface="+mn-ea"/>
                          <a:cs typeface="Arial"/>
                        </a:rPr>
                        <a:t>SISVECOS: Debilidades en la</a:t>
                      </a:r>
                      <a:r>
                        <a:rPr lang="es-MX" sz="1300" b="0" i="0" u="none" strike="noStrike" kern="1200" baseline="0" dirty="0">
                          <a:solidFill>
                            <a:schemeClr val="tx1"/>
                          </a:solidFill>
                          <a:effectLst/>
                          <a:latin typeface="Arial"/>
                          <a:ea typeface="+mn-ea"/>
                          <a:cs typeface="Arial"/>
                        </a:rPr>
                        <a:t> en la psicoeducación sobre la impresión diagnóstica, el consentimiento informado, el diligenciamiento del genograma, la evaluación del estado mental y el plan de acción. </a:t>
                      </a:r>
                      <a:endParaRPr lang="es-MX" sz="1300" b="0" i="0" u="none" strike="noStrike" kern="1200" dirty="0">
                        <a:solidFill>
                          <a:schemeClr val="tx1"/>
                        </a:solidFill>
                        <a:effectLst/>
                        <a:latin typeface="Arial"/>
                        <a:ea typeface="+mn-ea"/>
                        <a:cs typeface="Arial"/>
                      </a:endParaRPr>
                    </a:p>
                    <a:p>
                      <a:pPr lvl="0" algn="just">
                        <a:buNone/>
                      </a:pPr>
                      <a:endParaRPr lang="es-MX" sz="1300" b="0" i="0" u="none" strike="noStrike" kern="1200" dirty="0">
                        <a:solidFill>
                          <a:schemeClr val="tx1"/>
                        </a:solidFill>
                        <a:effectLst/>
                        <a:latin typeface="Arial"/>
                        <a:ea typeface="+mn-ea"/>
                        <a:cs typeface="Arial"/>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a:solidFill>
                            <a:schemeClr val="tx1"/>
                          </a:solidFill>
                          <a:effectLst/>
                          <a:latin typeface="Arial"/>
                          <a:ea typeface="+mn-ea"/>
                          <a:cs typeface="Arial"/>
                        </a:rPr>
                        <a:t>SIVIM  calidad del registro, consistencia de la información y documentación de las IEC, incluyendo ausencia de contacto con las víctimas, inconsistencias en datos de identificación, genogramas y condiciones de vida, falta de aplicación de instrumentos, omisión del seguimiento integral y de la valoración de riesgo suicida cuando correspondía, así como incumplimiento en la oportunidad y soporte de las canalizaciones.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kern="1200" dirty="0">
                          <a:solidFill>
                            <a:schemeClr val="tx1"/>
                          </a:solidFill>
                          <a:effectLst/>
                          <a:latin typeface="Arial"/>
                          <a:ea typeface="+mn-ea"/>
                          <a:cs typeface="Arial"/>
                        </a:rPr>
                        <a:t>SIVELCE: No diligenciamiento en la matriz haddon</a:t>
                      </a:r>
                      <a:r>
                        <a:rPr lang="es-MX" sz="1300" b="0" i="0" u="none" strike="noStrike" kern="1200" baseline="0" dirty="0">
                          <a:solidFill>
                            <a:schemeClr val="tx1"/>
                          </a:solidFill>
                          <a:effectLst/>
                          <a:latin typeface="Arial"/>
                          <a:ea typeface="+mn-ea"/>
                          <a:cs typeface="Arial"/>
                        </a:rPr>
                        <a:t> de los determinantes en salud y omisión de variables. </a:t>
                      </a:r>
                      <a:endParaRPr lang="es-MX" sz="1300" b="0" i="0" u="none" strike="noStrike" kern="1200" dirty="0">
                        <a:solidFill>
                          <a:schemeClr val="tx1"/>
                        </a:solidFill>
                        <a:effectLst/>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300" b="0" i="0" u="none" strike="noStrike" noProof="0" dirty="0">
                        <a:solidFill>
                          <a:schemeClr val="tx1"/>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300" b="0" i="0" u="none" strike="noStrike" noProof="0" dirty="0">
                          <a:solidFill>
                            <a:schemeClr val="tx1"/>
                          </a:solidFill>
                          <a:effectLst/>
                          <a:latin typeface="Arial" panose="020B0604020202020204" pitchFamily="34" charset="0"/>
                          <a:cs typeface="Arial" panose="020B0604020202020204" pitchFamily="34" charset="0"/>
                        </a:rPr>
                        <a:t>VESPA: Se evidencian inconsistencias en los datos de identificación y ubicación, deficiencias en el diligenciamiento del consentimiento informado, falta de abordaje integral del grupo familiar, ausencia de análisis de condiciones clínicas relevantes y fallas en la oportunidad y calidad de las canalizaciones.</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8174125"/>
                  </a:ext>
                </a:extLst>
              </a:tr>
            </a:tbl>
          </a:graphicData>
        </a:graphic>
      </p:graphicFrame>
      <p:sp>
        <p:nvSpPr>
          <p:cNvPr id="6" name="Title 3">
            <a:extLst>
              <a:ext uri="{FF2B5EF4-FFF2-40B4-BE49-F238E27FC236}">
                <a16:creationId xmlns:a16="http://schemas.microsoft.com/office/drawing/2014/main" id="{390537AE-5D23-03DE-0469-6BD82B475FE6}"/>
              </a:ext>
            </a:extLst>
          </p:cNvPr>
          <p:cNvSpPr>
            <a:spLocks noGrp="1"/>
          </p:cNvSpPr>
          <p:nvPr>
            <p:ph type="title"/>
          </p:nvPr>
        </p:nvSpPr>
        <p:spPr>
          <a:xfrm>
            <a:off x="0" y="0"/>
            <a:ext cx="12192000" cy="625941"/>
          </a:xfrm>
        </p:spPr>
        <p:txBody>
          <a:bodyPr/>
          <a:lstStyle/>
          <a:p>
            <a:pPr algn="ctr"/>
            <a:r>
              <a:rPr lang="es-ES" sz="1900"/>
              <a:t>INTERVENCIÓN INTEGRAL EN BROTES, ALERTAS Y SITUACIONES DE EMERGENCIA EN SALUD PÚBLICA</a:t>
            </a:r>
            <a:endParaRPr lang="es-ES" sz="1900">
              <a:latin typeface="Aptos"/>
            </a:endParaRPr>
          </a:p>
        </p:txBody>
      </p:sp>
    </p:spTree>
    <p:extLst>
      <p:ext uri="{BB962C8B-B14F-4D97-AF65-F5344CB8AC3E}">
        <p14:creationId xmlns:p14="http://schemas.microsoft.com/office/powerpoint/2010/main" val="219257085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TotalTime>
  <Words>3970</Words>
  <Application>Microsoft Office PowerPoint</Application>
  <PresentationFormat>Panorámica</PresentationFormat>
  <Paragraphs>391</Paragraphs>
  <Slides>28</Slides>
  <Notes>1</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28</vt:i4>
      </vt:variant>
    </vt:vector>
  </HeadingPairs>
  <TitlesOfParts>
    <vt:vector size="35" baseType="lpstr">
      <vt:lpstr>Aptos</vt:lpstr>
      <vt:lpstr>Arial</vt:lpstr>
      <vt:lpstr>Calibri</vt:lpstr>
      <vt:lpstr>Oswald</vt:lpstr>
      <vt:lpstr>Times New Roman</vt:lpstr>
      <vt:lpstr>Office Theme</vt:lpstr>
      <vt:lpstr>Tema de Office</vt:lpstr>
      <vt:lpstr>Presentación de PowerPoint</vt:lpstr>
      <vt:lpstr>Presentación de PowerPoint</vt:lpstr>
      <vt:lpstr>Presentación de PowerPoint</vt:lpstr>
      <vt:lpstr>GESTIÓN, ANÁLISIS Y DIVULGACIÓN  DE INFORMACIÓN DE LA VIGILANCIA EN SALUD PÚBLICA</vt:lpstr>
      <vt:lpstr>GESTIÓN, ANÁLISIS Y DIVULGACIÓN  DE INFORMACIÓN DE LA VIGILANCIA EN SALUD PÚBLICA</vt:lpstr>
      <vt:lpstr>GESTIÓN, ANÁLISIS Y DIVULGACIÓN  DE INFORMACIÓN DE LA VIGILANCIA EN SALUD PÚBLICA</vt:lpstr>
      <vt:lpstr>INTERVENCIÓN INTEGRAL EN BROTES, ALERTAS Y SITUACIONES DE EMERGENCIA EN SALUD PÚBLICA</vt:lpstr>
      <vt:lpstr>INTERVENCIÓN INTEGRAL EN BROTES, ALERTAS Y SITUACIONES DE EMERGENCIA EN SALUD PÚBLICA</vt:lpstr>
      <vt:lpstr>INTERVENCIÓN INTEGRAL EN BROTES, ALERTAS Y SITUACIONES DE EMERGENCIA EN SALUD PÚBLICA</vt:lpstr>
      <vt:lpstr>INTERVENCIÓN INTEGRAL EN BROTES, ALERTAS Y SITUACIONES DE EMERGENCIA EN SALUD PÚBLICA</vt:lpstr>
      <vt:lpstr>Presentación de PowerPoint</vt:lpstr>
      <vt:lpstr>SOCIALIZACIÓN SEGUIMIENTOS EN CAMPO MAYO A JUNIO 2026</vt:lpstr>
      <vt:lpstr>SOCIALIZACIÓN SEGUIMIENTOS EN CAMPO MAYO A JUNIO 2026</vt:lpstr>
      <vt:lpstr>SOCIALIZACIÓN SEGUIMIENTOS EN CAMPO MAYO A JUNIO 2026</vt:lpstr>
      <vt:lpstr>SOCIALIZACIÓN SEGUIMIENTOS EN CAMPO MAYO A JUNIO 2026</vt:lpstr>
      <vt:lpstr>SOCIALIZACIÓN SEGUIMIENTOS EN CAMPO MAYO A JULIO 2026</vt:lpstr>
      <vt:lpstr>SOCIALIZACIÓN SEGUIMIENTOS EN CAMPO MAYO A JUNIO 2026</vt:lpstr>
      <vt:lpstr>SOCIALIZACIÓN SEGUIMIENTOS EN CAMPO MAYO A JUNIO 2026</vt:lpstr>
      <vt:lpstr>Presentación de PowerPoint</vt:lpstr>
      <vt:lpstr>SOCIALIZACIÓN PLANES DE MEJORA</vt:lpstr>
      <vt:lpstr>SOCIALIZACIÓN PLANES DE MEJORA</vt:lpstr>
      <vt:lpstr>SOCIALIZACIÓN PLANES DE MEJORA</vt:lpstr>
      <vt:lpstr>SOCIALIZACIÓN PLANES DE MEJORA</vt:lpstr>
      <vt:lpstr>SOCIALIZACIÓN PLANES DE MEJORA</vt:lpstr>
      <vt:lpstr>SOCIALIZACIÓN PLANES DE MEJORA</vt:lpstr>
      <vt:lpstr>SOCIALIZACIÓN PLANES DE MEJORA</vt:lpstr>
      <vt:lpstr>SOCIALIZACIÓN PLANES DE MEJORA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Andrea del Pilar, Corredor Avellaneda</dc:creator>
  <cp:lastModifiedBy>DELL</cp:lastModifiedBy>
  <cp:revision>11</cp:revision>
  <dcterms:modified xsi:type="dcterms:W3CDTF">2026-07-11T02:28:24Z</dcterms:modified>
</cp:coreProperties>
</file>