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7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  <p:sldMasterId id="2147483746" r:id="rId8"/>
  </p:sldMasterIdLst>
  <p:notesMasterIdLst>
    <p:notesMasterId r:id="rId18"/>
  </p:notesMasterIdLst>
  <p:sldIdLst>
    <p:sldId id="293" r:id="rId9"/>
    <p:sldId id="330" r:id="rId10"/>
    <p:sldId id="278" r:id="rId11"/>
    <p:sldId id="2145706018" r:id="rId12"/>
    <p:sldId id="2145706020" r:id="rId13"/>
    <p:sldId id="2145706021" r:id="rId14"/>
    <p:sldId id="2145706106" r:id="rId15"/>
    <p:sldId id="2145706010" r:id="rId16"/>
    <p:sldId id="268" r:id="rId17"/>
  </p:sldIdLst>
  <p:sldSz cx="12192000" cy="6858000"/>
  <p:notesSz cx="6858000" cy="9144000"/>
  <p:embeddedFontLst>
    <p:embeddedFont>
      <p:font typeface="Oswald" panose="00000500000000000000" pitchFamily="2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RNADO PEÑA DIAZ" initials="FPD" lastIdx="16" clrIdx="0">
    <p:extLst>
      <p:ext uri="{19B8F6BF-5375-455C-9EA6-DF929625EA0E}">
        <p15:presenceInfo xmlns:p15="http://schemas.microsoft.com/office/powerpoint/2012/main" userId="562ca86c701907d4" providerId="Windows Live"/>
      </p:ext>
    </p:extLst>
  </p:cmAuthor>
  <p:cmAuthor id="2" name="Natalia, Baquero Molina" initials="" lastIdx="13" clrIdx="1">
    <p:extLst>
      <p:ext uri="{19B8F6BF-5375-455C-9EA6-DF929625EA0E}">
        <p15:presenceInfo xmlns:p15="http://schemas.microsoft.com/office/powerpoint/2012/main" userId="S::NBaquero@saludcapital.gov.co::df59b6e7-5de3-4e73-b0f3-76c6c6ff31e8" providerId="AD"/>
      </p:ext>
    </p:extLst>
  </p:cmAuthor>
  <p:cmAuthor id="3" name="Luis Gerardo Cano V." initials="LC" lastIdx="2" clrIdx="2">
    <p:extLst>
      <p:ext uri="{19B8F6BF-5375-455C-9EA6-DF929625EA0E}">
        <p15:presenceInfo xmlns:p15="http://schemas.microsoft.com/office/powerpoint/2012/main" userId="abc4c9057012d3eb" providerId="Windows Live"/>
      </p:ext>
    </p:extLst>
  </p:cmAuthor>
  <p:cmAuthor id="4" name="Luis Gerardo, Cano Villate" initials="LGCV" lastIdx="0" clrIdx="3">
    <p:extLst>
      <p:ext uri="{19B8F6BF-5375-455C-9EA6-DF929625EA0E}">
        <p15:presenceInfo xmlns:p15="http://schemas.microsoft.com/office/powerpoint/2012/main" userId="S-1-5-21-1497825296-2059143019-9522986-175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C0E3"/>
    <a:srgbClr val="36A9CA"/>
    <a:srgbClr val="338BA4"/>
    <a:srgbClr val="285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3" autoAdjust="0"/>
    <p:restoredTop sz="64774" autoAdjust="0"/>
  </p:normalViewPr>
  <p:slideViewPr>
    <p:cSldViewPr snapToGrid="0">
      <p:cViewPr varScale="1">
        <p:scale>
          <a:sx n="69" d="100"/>
          <a:sy n="69" d="100"/>
        </p:scale>
        <p:origin x="7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50C2F6-C313-40A4-700A-C845E1929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82A007A-2334-8CDD-FBD6-443AD94C3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C1061DB-A194-0A2D-B250-D3E6BBCC3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2080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50C2F6-C313-40A4-700A-C845E1929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82A007A-2334-8CDD-FBD6-443AD94C3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C1061DB-A194-0A2D-B250-D3E6BBCC3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6694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50C2F6-C313-40A4-700A-C845E1929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82A007A-2334-8CDD-FBD6-443AD94C3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C1061DB-A194-0A2D-B250-D3E6BBCC3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8735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50C2F6-C313-40A4-700A-C845E1929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82A007A-2334-8CDD-FBD6-443AD94C3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C1061DB-A194-0A2D-B250-D3E6BBCC3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9066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50C2F6-C313-40A4-700A-C845E1929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82A007A-2334-8CDD-FBD6-443AD94C3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C1061DB-A194-0A2D-B250-D3E6BBCC3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7398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50C2F6-C313-40A4-700A-C845E1929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582A007A-2334-8CDD-FBD6-443AD94C31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C1061DB-A194-0A2D-B250-D3E6BBCC3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3074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8757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3E715-5B18-5137-59B9-34CA8109C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E286939-A34C-DDB7-57CA-ED1C95DEF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D8CC7D-3EAF-2054-BC18-9AE6920CA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C8B3A5-24A6-3BF7-E02C-E3EFE860D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2BBF3A-71FD-68BB-21C5-D1F41D92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132681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56378E-B436-3843-6BFA-EDD770F90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0A88E9-723A-7241-412D-13978DBDA5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D90BA-25F4-465D-29EA-2F3D5BCC0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E61CBC-8A6E-4E10-3D84-2431E889C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B8C7A3-E5AA-39F5-4FC7-350009AB2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175991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0EDFBE-8A3B-E4C7-8CD3-8D20B52E1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FFE555-6168-931D-66FD-30FB65E26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8BD03CF-367D-5ED3-F865-4560019C8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D91FCF-7BAA-9FD3-275E-AEBE4523C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AEC94E-BBC1-9815-509C-D56993882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4545296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1CB7BF-E1BC-B6B9-54BD-C7C6C5EF7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5DC4AE-94FD-3864-69FF-1B152F9612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31FA248-9298-C53D-BE3A-455CBBAD4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9F499AC-4495-CA19-E000-21E9A4B78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32F74EB-8B7E-D245-BE43-9066A8586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5D0E0ED-3ED2-3468-CC25-EB047898D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533454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E5FE7C-4117-EB98-DD24-D9312EBB3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3F2851-F9BA-BCF9-183E-4B0637981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08C148F-1064-4B2B-5D94-9D9AABC5C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10B70E0-FD42-FCD1-09DD-2D42C23CA8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EAA22A2-CC91-AD15-B149-ACC324FF22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500C8BE-69FB-B8B3-C185-37DD44734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C7D1A85-DE12-B241-E459-9DA98E27E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7D4EE1A-EF16-39DA-2F00-F489803B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80338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0;p15">
            <a:extLst>
              <a:ext uri="{FF2B5EF4-FFF2-40B4-BE49-F238E27FC236}">
                <a16:creationId xmlns:a16="http://schemas.microsoft.com/office/drawing/2014/main" id="{90F7A091-4C89-4367-BEAA-059CF89094F3}"/>
              </a:ext>
            </a:extLst>
          </p:cNvPr>
          <p:cNvSpPr txBox="1"/>
          <p:nvPr userDrawn="1"/>
        </p:nvSpPr>
        <p:spPr>
          <a:xfrm>
            <a:off x="2419735" y="1641737"/>
            <a:ext cx="6729000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0016648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1DF51A-2589-F5AA-FD4D-7F3832517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E487A1D-2265-816F-F61F-348284B7C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BFD8663-6ECF-4B50-3062-193665176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C82F9C-06EE-43E2-9847-12C87BFF7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9184677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B033A7E-7E0B-7081-7B15-F25AE8B7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165822C-9324-52D3-C284-C11E8C170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AE018F1-D674-0AB3-FF6A-ABD09B48D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06871556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ACC12F-7925-5D2D-4FAD-AB943424C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84C0829-63A2-3476-DF19-FA432D7DF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A240E9-1533-2110-6906-F1630E9296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22F40AA-8989-ED4A-5E56-AD0374136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AF9E1D8-F103-D0E3-0C4E-559F0AAC6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164F239-7531-56C9-BA24-3846C34BB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596232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97D793-1809-0B29-DA1E-E863F1DFE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1CEAA0A-A922-E83A-E57C-6D8ABB4BA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DC32B7-4A6A-0043-29C7-8F55E19293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8A5A719-489F-FE8B-8910-FB7AD52C6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2103B15-9B7B-1BAA-E377-2E37BA3F5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F1EA43-705A-3FDC-E88E-7DC663B8A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049505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77D110-8F16-0538-9323-19D4FCA74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7F5A892-A594-E1BF-DAE3-707050C20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87FE9F-C8FA-30E8-5584-663DC6A66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211130-CAE5-CC86-C877-6A47D07C5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297D07-D620-D871-968B-26891329B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2228016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75871E-2571-4EBF-4561-65B23A8108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05D5C28-7EEC-8D36-2441-580067D742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98F1E-DEB8-D301-890A-FC1647DD8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EC6DEB-F281-294F-5E1C-B9D0AD89F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E6DAF6E-DCFD-7341-DF0D-734F36480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52148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8/07/2025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58" r:id="rId7"/>
    <p:sldLayoutId id="21474837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3B8FBF5-0E8F-B69E-C0EF-4E38272DD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95B93D9-0394-BA0D-4B4E-D5DE5700A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4A6703-1ED5-20A0-D577-A93094A0AE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5BE779-9E6D-4F30-BCD7-C944E9764F8C}" type="datetimeFigureOut">
              <a:rPr lang="es-419" smtClean="0"/>
              <a:t>8/7/2025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1142E5-A7EA-9A88-2B88-CF48109B5F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0C5FAA-F613-673E-DA7A-98D9D57884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F681D-1046-4BA8-93DD-DDD146C06D1D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2326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1043731" y="352671"/>
            <a:ext cx="10533924" cy="1487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M</a:t>
            </a:r>
            <a:r>
              <a:rPr lang="es-ES" sz="4267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ODELO DE </a:t>
            </a:r>
            <a:r>
              <a:rPr lang="es-ES" sz="48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</a:t>
            </a:r>
            <a:r>
              <a:rPr lang="es-ES" sz="4267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TENCIÓN EN </a:t>
            </a:r>
            <a:r>
              <a:rPr lang="es-ES" sz="48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S</a:t>
            </a:r>
            <a:r>
              <a:rPr lang="es-ES" sz="4267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ALUD</a:t>
            </a:r>
          </a:p>
          <a:p>
            <a:pPr algn="ctr"/>
            <a:r>
              <a:rPr lang="es-ES" sz="4267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+ BIEN-ESTAR</a:t>
            </a:r>
            <a:endParaRPr lang="es-CO" sz="3733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8C34C4D-5D21-418A-3F46-22F4D47A6B3D}"/>
              </a:ext>
            </a:extLst>
          </p:cNvPr>
          <p:cNvSpPr txBox="1"/>
          <p:nvPr/>
        </p:nvSpPr>
        <p:spPr>
          <a:xfrm>
            <a:off x="3485292" y="4644789"/>
            <a:ext cx="4995133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67" b="1" dirty="0">
                <a:solidFill>
                  <a:schemeClr val="bg1"/>
                </a:solidFill>
                <a:latin typeface="Oswald" panose="00000500000000000000" pitchFamily="2" charset="0"/>
                <a:cs typeface="Arial" panose="020B0604020202020204" pitchFamily="34" charset="0"/>
              </a:rPr>
              <a:t>2025 </a:t>
            </a:r>
            <a:endParaRPr lang="es-CO" sz="1867" dirty="0">
              <a:solidFill>
                <a:schemeClr val="bg1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065826" y="2827025"/>
            <a:ext cx="8753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CO" sz="2400" b="1" dirty="0">
              <a:solidFill>
                <a:schemeClr val="bg1"/>
              </a:solidFill>
            </a:endParaRPr>
          </a:p>
          <a:p>
            <a:pPr algn="ctr"/>
            <a:r>
              <a:rPr lang="es-CO" sz="2400" b="1" dirty="0">
                <a:solidFill>
                  <a:schemeClr val="bg1"/>
                </a:solidFill>
              </a:rPr>
              <a:t> SUBSECRETARÍA DE SERVICIOS DE SALUD Y ASEGURAMIENTO</a:t>
            </a:r>
          </a:p>
        </p:txBody>
      </p:sp>
    </p:spTree>
    <p:extLst>
      <p:ext uri="{BB962C8B-B14F-4D97-AF65-F5344CB8AC3E}">
        <p14:creationId xmlns:p14="http://schemas.microsoft.com/office/powerpoint/2010/main" val="216032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70A1295-61BC-4214-AA3E-D39667302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139475-2B26-4CA9-9413-DE741E49F7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2941813"/>
            <a:ext cx="12188952" cy="1828800"/>
            <a:chOff x="-305" y="3144820"/>
            <a:chExt cx="9182100" cy="1551136"/>
          </a:xfrm>
        </p:grpSpPr>
        <p:sp useBgFill="1">
          <p:nvSpPr>
            <p:cNvPr id="12" name="Freeform: Shape 11">
              <a:extLst>
                <a:ext uri="{FF2B5EF4-FFF2-40B4-BE49-F238E27FC236}">
                  <a16:creationId xmlns:a16="http://schemas.microsoft.com/office/drawing/2014/main" id="{16C6BF63-6277-4C39-BE5D-3C341662C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76854"/>
              <a:ext cx="9182100" cy="1019102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EA3BAD9-C130-4A9C-9086-20D132A6CF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44820"/>
              <a:ext cx="9182100" cy="932744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587D38B-9E07-4A8B-B285-5FEBF6A60D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80789"/>
              <a:ext cx="9182100" cy="544245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EF4DD4B-217B-4346-A2B8-432793639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324550"/>
              <a:ext cx="9182100" cy="765639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320FCD69-D21C-2C26-0977-DF27348B4ED2}"/>
              </a:ext>
            </a:extLst>
          </p:cNvPr>
          <p:cNvSpPr txBox="1"/>
          <p:nvPr/>
        </p:nvSpPr>
        <p:spPr>
          <a:xfrm>
            <a:off x="3345518" y="3972548"/>
            <a:ext cx="67763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​3. ¿CUAL ES LA PROPUESTA?</a:t>
            </a:r>
            <a:endParaRPr kumimoji="0" lang="es-419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3286F245-59F4-CCA6-E046-29A15AA7E1B3}"/>
              </a:ext>
            </a:extLst>
          </p:cNvPr>
          <p:cNvGrpSpPr/>
          <p:nvPr/>
        </p:nvGrpSpPr>
        <p:grpSpPr>
          <a:xfrm>
            <a:off x="10946681" y="-52"/>
            <a:ext cx="1245319" cy="6857697"/>
            <a:chOff x="10943664" y="-52"/>
            <a:chExt cx="1245319" cy="6857697"/>
          </a:xfrm>
        </p:grpSpPr>
        <p:sp>
          <p:nvSpPr>
            <p:cNvPr id="8" name="Google Shape;140;p18">
              <a:extLst>
                <a:ext uri="{FF2B5EF4-FFF2-40B4-BE49-F238E27FC236}">
                  <a16:creationId xmlns:a16="http://schemas.microsoft.com/office/drawing/2014/main" id="{5DD747ED-8095-45CC-D0C9-26BEC56A20AC}"/>
                </a:ext>
              </a:extLst>
            </p:cNvPr>
            <p:cNvSpPr/>
            <p:nvPr/>
          </p:nvSpPr>
          <p:spPr>
            <a:xfrm flipH="1">
              <a:off x="10943664" y="2532197"/>
              <a:ext cx="1245319" cy="4325448"/>
            </a:xfrm>
            <a:prstGeom prst="rtTriangle">
              <a:avLst/>
            </a:prstGeom>
            <a:solidFill>
              <a:srgbClr val="4FC0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41;p18">
              <a:extLst>
                <a:ext uri="{FF2B5EF4-FFF2-40B4-BE49-F238E27FC236}">
                  <a16:creationId xmlns:a16="http://schemas.microsoft.com/office/drawing/2014/main" id="{D620193E-95DF-0747-0670-B878AEAB9171}"/>
                </a:ext>
              </a:extLst>
            </p:cNvPr>
            <p:cNvSpPr/>
            <p:nvPr/>
          </p:nvSpPr>
          <p:spPr>
            <a:xfrm rot="10800000">
              <a:off x="10943664" y="-52"/>
              <a:ext cx="1245319" cy="2532249"/>
            </a:xfrm>
            <a:prstGeom prst="rtTriangle">
              <a:avLst/>
            </a:prstGeom>
            <a:solidFill>
              <a:srgbClr val="338B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O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EB553984-CB79-53D3-FE40-48FA4CF10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205" y="6530567"/>
              <a:ext cx="1052711" cy="242571"/>
            </a:xfrm>
            <a:prstGeom prst="rect">
              <a:avLst/>
            </a:prstGeom>
          </p:spPr>
        </p:pic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ABD4649F-34F0-A7B7-BA43-84460FC4A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53" y="4409318"/>
            <a:ext cx="1246420" cy="1230481"/>
          </a:xfrm>
          <a:prstGeom prst="ellipse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212180E-559E-D7C3-CC12-A320C04CE9BC}"/>
              </a:ext>
            </a:extLst>
          </p:cNvPr>
          <p:cNvSpPr txBox="1"/>
          <p:nvPr/>
        </p:nvSpPr>
        <p:spPr>
          <a:xfrm>
            <a:off x="2084273" y="4730218"/>
            <a:ext cx="92988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00"/>
              </a:spcBef>
            </a:pPr>
            <a:r>
              <a:rPr lang="es-CO" sz="2800" b="1" spc="-11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Modelo Médico G</a:t>
            </a:r>
            <a:r>
              <a:rPr lang="es-CO" sz="2800" b="1" spc="-11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eneral </a:t>
            </a:r>
            <a:r>
              <a:rPr lang="es-CO" sz="2800" b="1" spc="-110" dirty="0">
                <a:solidFill>
                  <a:schemeClr val="tx2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con énfasis en familia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AD7F4721-13E4-F15D-182B-9F80BE5AEB16}"/>
              </a:ext>
            </a:extLst>
          </p:cNvPr>
          <p:cNvGrpSpPr/>
          <p:nvPr/>
        </p:nvGrpSpPr>
        <p:grpSpPr>
          <a:xfrm>
            <a:off x="1582464" y="161925"/>
            <a:ext cx="8726855" cy="4085468"/>
            <a:chOff x="1343025" y="207359"/>
            <a:chExt cx="8726855" cy="4543177"/>
          </a:xfrm>
        </p:grpSpPr>
        <p:pic>
          <p:nvPicPr>
            <p:cNvPr id="22" name="Gráfico 21" descr="Escena suburbana con relleno sólido">
              <a:extLst>
                <a:ext uri="{FF2B5EF4-FFF2-40B4-BE49-F238E27FC236}">
                  <a16:creationId xmlns:a16="http://schemas.microsoft.com/office/drawing/2014/main" id="{715A52DF-68F2-0F3B-BA02-8F579E320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43025" y="207359"/>
              <a:ext cx="8726855" cy="4543177"/>
            </a:xfrm>
            <a:prstGeom prst="rect">
              <a:avLst/>
            </a:prstGeom>
          </p:spPr>
        </p:pic>
        <p:pic>
          <p:nvPicPr>
            <p:cNvPr id="24" name="Gráfico 23" descr="Familia con dos niños contorno">
              <a:extLst>
                <a:ext uri="{FF2B5EF4-FFF2-40B4-BE49-F238E27FC236}">
                  <a16:creationId xmlns:a16="http://schemas.microsoft.com/office/drawing/2014/main" id="{83CB8DF9-447B-BCE4-3A81-1C0A2E5387F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943474" y="2856771"/>
              <a:ext cx="981075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850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4">
          <a:extLst>
            <a:ext uri="{FF2B5EF4-FFF2-40B4-BE49-F238E27FC236}">
              <a16:creationId xmlns:a16="http://schemas.microsoft.com/office/drawing/2014/main" id="{899088F8-DBEC-67BA-6467-E418EAB7D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>
            <a:cxnSpLocks/>
          </p:cNvCxnSpPr>
          <p:nvPr/>
        </p:nvCxnSpPr>
        <p:spPr>
          <a:xfrm>
            <a:off x="978808" y="1145891"/>
            <a:ext cx="11094348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8EA162E1-26ED-AD6E-D861-778EB2378D08}"/>
              </a:ext>
            </a:extLst>
          </p:cNvPr>
          <p:cNvCxnSpPr>
            <a:cxnSpLocks/>
          </p:cNvCxnSpPr>
          <p:nvPr/>
        </p:nvCxnSpPr>
        <p:spPr>
          <a:xfrm>
            <a:off x="4312288" y="1748943"/>
            <a:ext cx="0" cy="4958304"/>
          </a:xfrm>
          <a:prstGeom prst="line">
            <a:avLst/>
          </a:prstGeom>
          <a:ln w="28575">
            <a:solidFill>
              <a:srgbClr val="285B6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6" y="-35195"/>
            <a:ext cx="1246420" cy="1230481"/>
          </a:xfrm>
          <a:prstGeom prst="ellipse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DC34020-5516-B420-1526-99BDD4B35659}"/>
              </a:ext>
            </a:extLst>
          </p:cNvPr>
          <p:cNvSpPr txBox="1"/>
          <p:nvPr/>
        </p:nvSpPr>
        <p:spPr>
          <a:xfrm>
            <a:off x="1136101" y="164140"/>
            <a:ext cx="10870836" cy="10772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Salud +MÁS Bienestar - </a:t>
            </a:r>
            <a:r>
              <a:rPr lang="es-CO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prestación de servicios de medicina general con énfasis en familia - Diagrama general  </a:t>
            </a:r>
          </a:p>
          <a:p>
            <a:pPr algn="ctr"/>
            <a:endParaRPr lang="es-CO" sz="2400" b="1" kern="1200" dirty="0">
              <a:solidFill>
                <a:schemeClr val="tx2">
                  <a:lumMod val="75000"/>
                  <a:lumOff val="25000"/>
                </a:schemeClr>
              </a:solidFill>
              <a:ea typeface="+mj-ea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B5988E39-875B-2B6E-B04C-EA71622F4AE8}"/>
              </a:ext>
            </a:extLst>
          </p:cNvPr>
          <p:cNvGrpSpPr/>
          <p:nvPr/>
        </p:nvGrpSpPr>
        <p:grpSpPr>
          <a:xfrm>
            <a:off x="92496" y="945743"/>
            <a:ext cx="11953875" cy="5761504"/>
            <a:chOff x="0" y="1096497"/>
            <a:chExt cx="11953875" cy="5761504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42473E9A-94BA-4AAC-BB99-957769005FB5}"/>
                </a:ext>
              </a:extLst>
            </p:cNvPr>
            <p:cNvPicPr/>
            <p:nvPr/>
          </p:nvPicPr>
          <p:blipFill rotWithShape="1">
            <a:blip r:embed="rId4"/>
            <a:srcRect l="2619" t="21423" r="1732" b="25095"/>
            <a:stretch/>
          </p:blipFill>
          <p:spPr bwMode="auto">
            <a:xfrm>
              <a:off x="185057" y="1244681"/>
              <a:ext cx="11768818" cy="5613320"/>
            </a:xfrm>
            <a:prstGeom prst="rect">
              <a:avLst/>
            </a:prstGeom>
            <a:ln w="57150"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FF71E2-145D-455F-90EF-E5B42927C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096497"/>
              <a:ext cx="2855167" cy="457128"/>
            </a:xfrm>
            <a:prstGeom prst="rect">
              <a:avLst/>
            </a:prstGeom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631E1C89-20E4-19E4-CD17-E07B62BD9828}"/>
                </a:ext>
              </a:extLst>
            </p:cNvPr>
            <p:cNvSpPr/>
            <p:nvPr/>
          </p:nvSpPr>
          <p:spPr>
            <a:xfrm>
              <a:off x="3038477" y="1847268"/>
              <a:ext cx="2389714" cy="997903"/>
            </a:xfrm>
            <a:prstGeom prst="rect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8C04464A-91FA-C8BC-C3B7-5D61D9EDD5A9}"/>
              </a:ext>
            </a:extLst>
          </p:cNvPr>
          <p:cNvCxnSpPr>
            <a:cxnSpLocks/>
          </p:cNvCxnSpPr>
          <p:nvPr/>
        </p:nvCxnSpPr>
        <p:spPr>
          <a:xfrm>
            <a:off x="11953875" y="2057400"/>
            <a:ext cx="0" cy="4448175"/>
          </a:xfrm>
          <a:prstGeom prst="line">
            <a:avLst/>
          </a:prstGeom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247B00A5-C10D-42BB-87C0-FB1463C87300}"/>
              </a:ext>
            </a:extLst>
          </p:cNvPr>
          <p:cNvSpPr txBox="1"/>
          <p:nvPr/>
        </p:nvSpPr>
        <p:spPr>
          <a:xfrm>
            <a:off x="4962241" y="1518722"/>
            <a:ext cx="251669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/>
              <a:t>UNIDAD PRIMARIA RESOLUTIVA</a:t>
            </a:r>
            <a:endParaRPr lang="es-CO" sz="1000" b="1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5353A0A-724D-D1B4-4349-25AEBF13F476}"/>
              </a:ext>
            </a:extLst>
          </p:cNvPr>
          <p:cNvSpPr txBox="1"/>
          <p:nvPr/>
        </p:nvSpPr>
        <p:spPr>
          <a:xfrm>
            <a:off x="6907144" y="3811153"/>
            <a:ext cx="11435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 dirty="0">
                <a:solidFill>
                  <a:schemeClr val="bg2">
                    <a:lumMod val="25000"/>
                  </a:schemeClr>
                </a:solidFill>
              </a:rPr>
              <a:t>- Medicina familiar</a:t>
            </a:r>
          </a:p>
        </p:txBody>
      </p:sp>
    </p:spTree>
    <p:extLst>
      <p:ext uri="{BB962C8B-B14F-4D97-AF65-F5344CB8AC3E}">
        <p14:creationId xmlns:p14="http://schemas.microsoft.com/office/powerpoint/2010/main" val="115647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899088F8-DBEC-67BA-6467-E418EAB7D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>
            <a:cxnSpLocks/>
          </p:cNvCxnSpPr>
          <p:nvPr/>
        </p:nvCxnSpPr>
        <p:spPr>
          <a:xfrm>
            <a:off x="272860" y="974855"/>
            <a:ext cx="11094348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6" y="-35194"/>
            <a:ext cx="859016" cy="848031"/>
          </a:xfrm>
          <a:prstGeom prst="ellipse">
            <a:avLst/>
          </a:prstGeom>
        </p:spPr>
      </p:pic>
      <p:sp>
        <p:nvSpPr>
          <p:cNvPr id="9" name="Diagrama de flujo: terminador 8">
            <a:extLst>
              <a:ext uri="{FF2B5EF4-FFF2-40B4-BE49-F238E27FC236}">
                <a16:creationId xmlns:a16="http://schemas.microsoft.com/office/drawing/2014/main" id="{22DFACD7-132F-B249-0389-D88F98EEBD4E}"/>
              </a:ext>
            </a:extLst>
          </p:cNvPr>
          <p:cNvSpPr/>
          <p:nvPr/>
        </p:nvSpPr>
        <p:spPr>
          <a:xfrm>
            <a:off x="990903" y="5364723"/>
            <a:ext cx="1818975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PROMOTOR DE SALUD Y EQUIPO EXTRAMURAL </a:t>
            </a:r>
          </a:p>
        </p:txBody>
      </p:sp>
      <p:sp>
        <p:nvSpPr>
          <p:cNvPr id="12" name="Diagrama de flujo: disco magnético 11">
            <a:extLst>
              <a:ext uri="{FF2B5EF4-FFF2-40B4-BE49-F238E27FC236}">
                <a16:creationId xmlns:a16="http://schemas.microsoft.com/office/drawing/2014/main" id="{56FB99D0-8037-2076-AF6B-A1357898B263}"/>
              </a:ext>
            </a:extLst>
          </p:cNvPr>
          <p:cNvSpPr/>
          <p:nvPr/>
        </p:nvSpPr>
        <p:spPr>
          <a:xfrm>
            <a:off x="8521156" y="5584467"/>
            <a:ext cx="1194844" cy="1162050"/>
          </a:xfrm>
          <a:prstGeom prst="flowChartMagneticDis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APLICATIVO INTEROPERABILIDAD DE DATOS  INFORMACIÓN</a:t>
            </a: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9ADB5EA8-63AF-C1A7-EC3F-2256FB633909}"/>
              </a:ext>
            </a:extLst>
          </p:cNvPr>
          <p:cNvCxnSpPr>
            <a:cxnSpLocks/>
          </p:cNvCxnSpPr>
          <p:nvPr/>
        </p:nvCxnSpPr>
        <p:spPr>
          <a:xfrm>
            <a:off x="872207" y="1578823"/>
            <a:ext cx="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Diagrama de flujo: terminador 110">
            <a:extLst>
              <a:ext uri="{FF2B5EF4-FFF2-40B4-BE49-F238E27FC236}">
                <a16:creationId xmlns:a16="http://schemas.microsoft.com/office/drawing/2014/main" id="{783DB313-42D4-44C8-C3D5-415327F71D72}"/>
              </a:ext>
            </a:extLst>
          </p:cNvPr>
          <p:cNvSpPr/>
          <p:nvPr/>
        </p:nvSpPr>
        <p:spPr>
          <a:xfrm>
            <a:off x="4848746" y="2230641"/>
            <a:ext cx="2413829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AUXILIAR DE ENFERMERÍA UNIDAD PRIMARIA</a:t>
            </a:r>
          </a:p>
        </p:txBody>
      </p:sp>
      <p:sp>
        <p:nvSpPr>
          <p:cNvPr id="219" name="Diagrama de flujo: proceso 218">
            <a:extLst>
              <a:ext uri="{FF2B5EF4-FFF2-40B4-BE49-F238E27FC236}">
                <a16:creationId xmlns:a16="http://schemas.microsoft.com/office/drawing/2014/main" id="{67547BAF-40C5-EFC8-50AD-2AF73680B413}"/>
              </a:ext>
            </a:extLst>
          </p:cNvPr>
          <p:cNvSpPr/>
          <p:nvPr/>
        </p:nvSpPr>
        <p:spPr>
          <a:xfrm>
            <a:off x="3487340" y="2380867"/>
            <a:ext cx="1028393" cy="30912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Solicitud CVI</a:t>
            </a:r>
            <a:endParaRPr lang="es-CO" dirty="0"/>
          </a:p>
        </p:txBody>
      </p:sp>
      <p:sp>
        <p:nvSpPr>
          <p:cNvPr id="258" name="Diagrama de flujo: terminador 257">
            <a:extLst>
              <a:ext uri="{FF2B5EF4-FFF2-40B4-BE49-F238E27FC236}">
                <a16:creationId xmlns:a16="http://schemas.microsoft.com/office/drawing/2014/main" id="{B93F2F92-0347-4FDF-47FA-A5792EA1917B}"/>
              </a:ext>
            </a:extLst>
          </p:cNvPr>
          <p:cNvSpPr/>
          <p:nvPr/>
        </p:nvSpPr>
        <p:spPr>
          <a:xfrm>
            <a:off x="8521156" y="2226602"/>
            <a:ext cx="2331676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CO" sz="1000" b="1" dirty="0"/>
              <a:t>ATENCIÓN VALORACIÓN INTEGRAL Y RESOLUTIVA</a:t>
            </a:r>
          </a:p>
          <a:p>
            <a:pPr algn="ctr"/>
            <a:r>
              <a:rPr lang="es-CO" sz="1000" b="1" dirty="0"/>
              <a:t>MÉDICO GENERAL (si aplica)</a:t>
            </a:r>
          </a:p>
        </p:txBody>
      </p:sp>
      <p:sp>
        <p:nvSpPr>
          <p:cNvPr id="263" name="Diagrama de flujo: terminador 262">
            <a:extLst>
              <a:ext uri="{FF2B5EF4-FFF2-40B4-BE49-F238E27FC236}">
                <a16:creationId xmlns:a16="http://schemas.microsoft.com/office/drawing/2014/main" id="{760EFD8A-8A27-BD1E-9027-2F121A8C6B8F}"/>
              </a:ext>
            </a:extLst>
          </p:cNvPr>
          <p:cNvSpPr/>
          <p:nvPr/>
        </p:nvSpPr>
        <p:spPr>
          <a:xfrm>
            <a:off x="6938722" y="3537720"/>
            <a:ext cx="2460559" cy="48006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LABORATORIO CLÍNICO  IMAGENOLOGÍA, PATOLOGÍA </a:t>
            </a:r>
          </a:p>
        </p:txBody>
      </p:sp>
      <p:sp>
        <p:nvSpPr>
          <p:cNvPr id="342" name="Diagrama de flujo: proceso 341">
            <a:extLst>
              <a:ext uri="{FF2B5EF4-FFF2-40B4-BE49-F238E27FC236}">
                <a16:creationId xmlns:a16="http://schemas.microsoft.com/office/drawing/2014/main" id="{080A16DD-5FC5-DC34-7282-770A15FFE0EF}"/>
              </a:ext>
            </a:extLst>
          </p:cNvPr>
          <p:cNvSpPr/>
          <p:nvPr/>
        </p:nvSpPr>
        <p:spPr>
          <a:xfrm>
            <a:off x="7447010" y="2282796"/>
            <a:ext cx="934693" cy="50526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Apoyo aplicación instrumentos</a:t>
            </a:r>
          </a:p>
        </p:txBody>
      </p:sp>
      <p:sp>
        <p:nvSpPr>
          <p:cNvPr id="357" name="Diagrama de flujo: terminador 356">
            <a:extLst>
              <a:ext uri="{FF2B5EF4-FFF2-40B4-BE49-F238E27FC236}">
                <a16:creationId xmlns:a16="http://schemas.microsoft.com/office/drawing/2014/main" id="{CB7FF27B-C273-342A-72C5-24CFB57761D6}"/>
              </a:ext>
            </a:extLst>
          </p:cNvPr>
          <p:cNvSpPr/>
          <p:nvPr/>
        </p:nvSpPr>
        <p:spPr>
          <a:xfrm>
            <a:off x="8479202" y="4484030"/>
            <a:ext cx="2331676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CO" sz="1000" b="1" dirty="0"/>
              <a:t>ATENCIÓN VALORACIÓN ENFERMERÍA</a:t>
            </a:r>
          </a:p>
        </p:txBody>
      </p:sp>
      <p:sp>
        <p:nvSpPr>
          <p:cNvPr id="364" name="CuadroTexto 363">
            <a:extLst>
              <a:ext uri="{FF2B5EF4-FFF2-40B4-BE49-F238E27FC236}">
                <a16:creationId xmlns:a16="http://schemas.microsoft.com/office/drawing/2014/main" id="{9DF63BA5-BFD3-EFE2-62D4-4DC47949C0D4}"/>
              </a:ext>
            </a:extLst>
          </p:cNvPr>
          <p:cNvSpPr txBox="1"/>
          <p:nvPr/>
        </p:nvSpPr>
        <p:spPr>
          <a:xfrm>
            <a:off x="548181" y="974855"/>
            <a:ext cx="471447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/>
              <a:t>Las gestiones y acompañamiento del promotor de salud y  la auxiliar de enfermería se realizan ante las instancias técnicas, operativas y administrativas correspondientes, de acuerdo con los procedimientos  institucionales, en el marco de las intervenciones programáticas definidas explícitamente</a:t>
            </a:r>
          </a:p>
        </p:txBody>
      </p:sp>
      <p:sp>
        <p:nvSpPr>
          <p:cNvPr id="506" name="Rectángulo 505">
            <a:extLst>
              <a:ext uri="{FF2B5EF4-FFF2-40B4-BE49-F238E27FC236}">
                <a16:creationId xmlns:a16="http://schemas.microsoft.com/office/drawing/2014/main" id="{16330A4B-4E58-7780-BED0-34C9F6252DA6}"/>
              </a:ext>
            </a:extLst>
          </p:cNvPr>
          <p:cNvSpPr/>
          <p:nvPr/>
        </p:nvSpPr>
        <p:spPr>
          <a:xfrm>
            <a:off x="1224620" y="6258252"/>
            <a:ext cx="6334011" cy="382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 , Datos interoperables historia clínica, Resultados de exámenes de tamizaje y diagnósticos </a:t>
            </a:r>
          </a:p>
          <a:p>
            <a:pPr algn="ctr"/>
            <a:r>
              <a:rPr lang="es-CO" sz="1000" dirty="0"/>
              <a:t>Alertas interoperables, Intervenciones programáticas. Agendas, Procesos técnicos y administrativos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BCB01DE-A300-4F8B-1AFF-3FDC5D99CC45}"/>
              </a:ext>
            </a:extLst>
          </p:cNvPr>
          <p:cNvSpPr txBox="1"/>
          <p:nvPr/>
        </p:nvSpPr>
        <p:spPr>
          <a:xfrm>
            <a:off x="660581" y="165149"/>
            <a:ext cx="10870836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Salud +MÁS Bienestar - </a:t>
            </a:r>
            <a:r>
              <a:rPr lang="es-CO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prestación de servicios de medicina general con énfasis en familia - Diagrama Consulta de Valoración Integral </a:t>
            </a:r>
          </a:p>
        </p:txBody>
      </p:sp>
      <p:sp>
        <p:nvSpPr>
          <p:cNvPr id="479" name="Diagrama de flujo: proceso 478">
            <a:extLst>
              <a:ext uri="{FF2B5EF4-FFF2-40B4-BE49-F238E27FC236}">
                <a16:creationId xmlns:a16="http://schemas.microsoft.com/office/drawing/2014/main" id="{2BE5BD20-B0C1-1EAF-CDA2-B0F183D07265}"/>
              </a:ext>
            </a:extLst>
          </p:cNvPr>
          <p:cNvSpPr/>
          <p:nvPr/>
        </p:nvSpPr>
        <p:spPr>
          <a:xfrm>
            <a:off x="611291" y="4594640"/>
            <a:ext cx="2581726" cy="538994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Caracterización, acompañamiento,</a:t>
            </a:r>
          </a:p>
          <a:p>
            <a:pPr algn="ctr"/>
            <a:r>
              <a:rPr lang="es-CO" sz="1000" dirty="0"/>
              <a:t>Aplicación instrumentos  CVI, </a:t>
            </a:r>
          </a:p>
          <a:p>
            <a:pPr algn="ctr"/>
            <a:r>
              <a:rPr lang="es-CO" sz="1000" dirty="0"/>
              <a:t>Educación individual, grupal, familiar</a:t>
            </a:r>
          </a:p>
        </p:txBody>
      </p:sp>
      <p:grpSp>
        <p:nvGrpSpPr>
          <p:cNvPr id="56" name="Grupo 55">
            <a:extLst>
              <a:ext uri="{FF2B5EF4-FFF2-40B4-BE49-F238E27FC236}">
                <a16:creationId xmlns:a16="http://schemas.microsoft.com/office/drawing/2014/main" id="{7AD046FF-5A47-0E1C-222A-840E9E2F6802}"/>
              </a:ext>
            </a:extLst>
          </p:cNvPr>
          <p:cNvGrpSpPr/>
          <p:nvPr/>
        </p:nvGrpSpPr>
        <p:grpSpPr>
          <a:xfrm>
            <a:off x="681190" y="3818058"/>
            <a:ext cx="2438400" cy="503508"/>
            <a:chOff x="763293" y="2851750"/>
            <a:chExt cx="2438400" cy="515561"/>
          </a:xfrm>
        </p:grpSpPr>
        <p:sp>
          <p:nvSpPr>
            <p:cNvPr id="44" name="Diagrama de flujo: terminador 43">
              <a:extLst>
                <a:ext uri="{FF2B5EF4-FFF2-40B4-BE49-F238E27FC236}">
                  <a16:creationId xmlns:a16="http://schemas.microsoft.com/office/drawing/2014/main" id="{36981C96-DB51-C069-9317-5FA97D9AA305}"/>
                </a:ext>
              </a:extLst>
            </p:cNvPr>
            <p:cNvSpPr/>
            <p:nvPr/>
          </p:nvSpPr>
          <p:spPr>
            <a:xfrm>
              <a:off x="763293" y="2851750"/>
              <a:ext cx="2438400" cy="507873"/>
            </a:xfrm>
            <a:prstGeom prst="flowChartTerminator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HOGAR</a:t>
              </a:r>
            </a:p>
          </p:txBody>
        </p:sp>
        <p:sp>
          <p:nvSpPr>
            <p:cNvPr id="3" name="Estrella: 6 puntas 2">
              <a:extLst>
                <a:ext uri="{FF2B5EF4-FFF2-40B4-BE49-F238E27FC236}">
                  <a16:creationId xmlns:a16="http://schemas.microsoft.com/office/drawing/2014/main" id="{EF502399-E41F-35B0-8932-237A631D85B5}"/>
                </a:ext>
              </a:extLst>
            </p:cNvPr>
            <p:cNvSpPr/>
            <p:nvPr/>
          </p:nvSpPr>
          <p:spPr>
            <a:xfrm>
              <a:off x="827917" y="2856138"/>
              <a:ext cx="792406" cy="511173"/>
            </a:xfrm>
            <a:prstGeom prst="star6">
              <a:avLst/>
            </a:prstGeom>
            <a:solidFill>
              <a:srgbClr val="338BA4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800" b="1" dirty="0"/>
                <a:t>INICIO</a:t>
              </a:r>
              <a:endParaRPr lang="es-CO" dirty="0"/>
            </a:p>
          </p:txBody>
        </p:sp>
      </p:grpSp>
      <p:sp>
        <p:nvSpPr>
          <p:cNvPr id="4" name="Diagrama de flujo: terminador 3">
            <a:extLst>
              <a:ext uri="{FF2B5EF4-FFF2-40B4-BE49-F238E27FC236}">
                <a16:creationId xmlns:a16="http://schemas.microsoft.com/office/drawing/2014/main" id="{AE4F7087-9B37-58D1-7AAD-3899D61A1050}"/>
              </a:ext>
            </a:extLst>
          </p:cNvPr>
          <p:cNvSpPr/>
          <p:nvPr/>
        </p:nvSpPr>
        <p:spPr>
          <a:xfrm>
            <a:off x="5111152" y="5377490"/>
            <a:ext cx="1889015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EQUIPO EXTRAMURAL </a:t>
            </a:r>
          </a:p>
        </p:txBody>
      </p:sp>
      <p:sp>
        <p:nvSpPr>
          <p:cNvPr id="16" name="Diagrama de flujo: proceso 15">
            <a:extLst>
              <a:ext uri="{FF2B5EF4-FFF2-40B4-BE49-F238E27FC236}">
                <a16:creationId xmlns:a16="http://schemas.microsoft.com/office/drawing/2014/main" id="{C3862E75-2F1F-933A-096D-DCACCB47CC39}"/>
              </a:ext>
            </a:extLst>
          </p:cNvPr>
          <p:cNvSpPr/>
          <p:nvPr/>
        </p:nvSpPr>
        <p:spPr>
          <a:xfrm>
            <a:off x="3149163" y="5432477"/>
            <a:ext cx="1512144" cy="47652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Atención: limitación movilidad, dificultades de adherencia </a:t>
            </a:r>
          </a:p>
        </p:txBody>
      </p:sp>
      <p:cxnSp>
        <p:nvCxnSpPr>
          <p:cNvPr id="60" name="Conector recto de flecha 59">
            <a:extLst>
              <a:ext uri="{FF2B5EF4-FFF2-40B4-BE49-F238E27FC236}">
                <a16:creationId xmlns:a16="http://schemas.microsoft.com/office/drawing/2014/main" id="{7DCF4CC7-EA3E-3277-ED07-41E2AA516011}"/>
              </a:ext>
            </a:extLst>
          </p:cNvPr>
          <p:cNvCxnSpPr>
            <a:cxnSpLocks/>
            <a:stCxn id="479" idx="0"/>
            <a:endCxn id="44" idx="2"/>
          </p:cNvCxnSpPr>
          <p:nvPr/>
        </p:nvCxnSpPr>
        <p:spPr>
          <a:xfrm flipH="1" flipV="1">
            <a:off x="1900390" y="4314058"/>
            <a:ext cx="1764" cy="2805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8" name="Conector recto de flecha 447">
            <a:extLst>
              <a:ext uri="{FF2B5EF4-FFF2-40B4-BE49-F238E27FC236}">
                <a16:creationId xmlns:a16="http://schemas.microsoft.com/office/drawing/2014/main" id="{88EA2E31-E6F3-DBF4-A4A1-CCE1A9B4C7F3}"/>
              </a:ext>
            </a:extLst>
          </p:cNvPr>
          <p:cNvCxnSpPr>
            <a:cxnSpLocks/>
            <a:stCxn id="479" idx="2"/>
            <a:endCxn id="9" idx="0"/>
          </p:cNvCxnSpPr>
          <p:nvPr/>
        </p:nvCxnSpPr>
        <p:spPr>
          <a:xfrm flipH="1">
            <a:off x="1900391" y="5133634"/>
            <a:ext cx="1763" cy="2310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2" name="Conector recto de flecha 451">
            <a:extLst>
              <a:ext uri="{FF2B5EF4-FFF2-40B4-BE49-F238E27FC236}">
                <a16:creationId xmlns:a16="http://schemas.microsoft.com/office/drawing/2014/main" id="{3D777849-D8E0-3080-210A-914F0B965BCB}"/>
              </a:ext>
            </a:extLst>
          </p:cNvPr>
          <p:cNvCxnSpPr>
            <a:cxnSpLocks/>
            <a:stCxn id="454" idx="2"/>
            <a:endCxn id="44" idx="0"/>
          </p:cNvCxnSpPr>
          <p:nvPr/>
        </p:nvCxnSpPr>
        <p:spPr>
          <a:xfrm flipH="1">
            <a:off x="1900390" y="3568602"/>
            <a:ext cx="3116" cy="2494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4" name="Diagrama de flujo: proceso 453">
            <a:extLst>
              <a:ext uri="{FF2B5EF4-FFF2-40B4-BE49-F238E27FC236}">
                <a16:creationId xmlns:a16="http://schemas.microsoft.com/office/drawing/2014/main" id="{53210426-8F33-D194-2721-748A574D6D6A}"/>
              </a:ext>
            </a:extLst>
          </p:cNvPr>
          <p:cNvSpPr/>
          <p:nvPr/>
        </p:nvSpPr>
        <p:spPr>
          <a:xfrm>
            <a:off x="1312956" y="3146127"/>
            <a:ext cx="1181100" cy="42247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Demanda inducida</a:t>
            </a:r>
          </a:p>
        </p:txBody>
      </p:sp>
      <p:cxnSp>
        <p:nvCxnSpPr>
          <p:cNvPr id="471" name="Conector: angular 470">
            <a:extLst>
              <a:ext uri="{FF2B5EF4-FFF2-40B4-BE49-F238E27FC236}">
                <a16:creationId xmlns:a16="http://schemas.microsoft.com/office/drawing/2014/main" id="{A50A0493-C552-5260-8A02-EF3707E039FB}"/>
              </a:ext>
            </a:extLst>
          </p:cNvPr>
          <p:cNvCxnSpPr>
            <a:cxnSpLocks/>
            <a:stCxn id="9" idx="3"/>
            <a:endCxn id="16" idx="1"/>
          </p:cNvCxnSpPr>
          <p:nvPr/>
        </p:nvCxnSpPr>
        <p:spPr>
          <a:xfrm>
            <a:off x="2809878" y="5669513"/>
            <a:ext cx="339285" cy="122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3" name="Conector recto de flecha 472">
            <a:extLst>
              <a:ext uri="{FF2B5EF4-FFF2-40B4-BE49-F238E27FC236}">
                <a16:creationId xmlns:a16="http://schemas.microsoft.com/office/drawing/2014/main" id="{25DB7A69-18CA-26E1-ED91-88561CB0F8B6}"/>
              </a:ext>
            </a:extLst>
          </p:cNvPr>
          <p:cNvCxnSpPr>
            <a:cxnSpLocks/>
            <a:stCxn id="16" idx="3"/>
            <a:endCxn id="4" idx="1"/>
          </p:cNvCxnSpPr>
          <p:nvPr/>
        </p:nvCxnSpPr>
        <p:spPr>
          <a:xfrm>
            <a:off x="4661307" y="5670741"/>
            <a:ext cx="449845" cy="115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76" name="Imagen 475">
            <a:extLst>
              <a:ext uri="{FF2B5EF4-FFF2-40B4-BE49-F238E27FC236}">
                <a16:creationId xmlns:a16="http://schemas.microsoft.com/office/drawing/2014/main" id="{1EA89FCE-7738-58B2-CC54-8B0FD2F350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748" y="2230941"/>
            <a:ext cx="2481287" cy="627942"/>
          </a:xfrm>
          <a:prstGeom prst="rect">
            <a:avLst/>
          </a:prstGeom>
        </p:spPr>
      </p:pic>
      <p:cxnSp>
        <p:nvCxnSpPr>
          <p:cNvPr id="84" name="Conector recto de flecha 83">
            <a:extLst>
              <a:ext uri="{FF2B5EF4-FFF2-40B4-BE49-F238E27FC236}">
                <a16:creationId xmlns:a16="http://schemas.microsoft.com/office/drawing/2014/main" id="{CF2356D1-58C2-D44F-5776-6F14828A233A}"/>
              </a:ext>
            </a:extLst>
          </p:cNvPr>
          <p:cNvCxnSpPr>
            <a:cxnSpLocks/>
            <a:stCxn id="219" idx="3"/>
            <a:endCxn id="111" idx="1"/>
          </p:cNvCxnSpPr>
          <p:nvPr/>
        </p:nvCxnSpPr>
        <p:spPr>
          <a:xfrm>
            <a:off x="4515733" y="2535431"/>
            <a:ext cx="33301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cto 98">
            <a:extLst>
              <a:ext uri="{FF2B5EF4-FFF2-40B4-BE49-F238E27FC236}">
                <a16:creationId xmlns:a16="http://schemas.microsoft.com/office/drawing/2014/main" id="{3608423C-E7D5-42E6-03DC-A40DF5F5052C}"/>
              </a:ext>
            </a:extLst>
          </p:cNvPr>
          <p:cNvCxnSpPr>
            <a:cxnSpLocks/>
            <a:stCxn id="476" idx="3"/>
            <a:endCxn id="219" idx="1"/>
          </p:cNvCxnSpPr>
          <p:nvPr/>
        </p:nvCxnSpPr>
        <p:spPr>
          <a:xfrm flipV="1">
            <a:off x="3141035" y="2535431"/>
            <a:ext cx="346305" cy="948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6" name="Conector: angular 525">
            <a:extLst>
              <a:ext uri="{FF2B5EF4-FFF2-40B4-BE49-F238E27FC236}">
                <a16:creationId xmlns:a16="http://schemas.microsoft.com/office/drawing/2014/main" id="{DF9AA06D-C637-B317-E203-3332BE4FFA3D}"/>
              </a:ext>
            </a:extLst>
          </p:cNvPr>
          <p:cNvCxnSpPr>
            <a:cxnSpLocks/>
            <a:stCxn id="44" idx="3"/>
            <a:endCxn id="219" idx="2"/>
          </p:cNvCxnSpPr>
          <p:nvPr/>
        </p:nvCxnSpPr>
        <p:spPr>
          <a:xfrm flipV="1">
            <a:off x="3119590" y="2689995"/>
            <a:ext cx="881947" cy="1376063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5" name="Diagrama de flujo: proceso 544">
            <a:extLst>
              <a:ext uri="{FF2B5EF4-FFF2-40B4-BE49-F238E27FC236}">
                <a16:creationId xmlns:a16="http://schemas.microsoft.com/office/drawing/2014/main" id="{0100518A-A44B-6510-2401-A70FF07B3827}"/>
              </a:ext>
            </a:extLst>
          </p:cNvPr>
          <p:cNvSpPr/>
          <p:nvPr/>
        </p:nvSpPr>
        <p:spPr>
          <a:xfrm>
            <a:off x="3340173" y="1737917"/>
            <a:ext cx="1247444" cy="30912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Solicitud Atencion resolutiva</a:t>
            </a:r>
            <a:endParaRPr lang="es-CO" dirty="0"/>
          </a:p>
        </p:txBody>
      </p:sp>
      <p:cxnSp>
        <p:nvCxnSpPr>
          <p:cNvPr id="547" name="Conector: angular 546">
            <a:extLst>
              <a:ext uri="{FF2B5EF4-FFF2-40B4-BE49-F238E27FC236}">
                <a16:creationId xmlns:a16="http://schemas.microsoft.com/office/drawing/2014/main" id="{568B1397-5446-6CBB-8541-4463BCE209EA}"/>
              </a:ext>
            </a:extLst>
          </p:cNvPr>
          <p:cNvCxnSpPr>
            <a:stCxn id="476" idx="0"/>
            <a:endCxn id="545" idx="1"/>
          </p:cNvCxnSpPr>
          <p:nvPr/>
        </p:nvCxnSpPr>
        <p:spPr>
          <a:xfrm rot="5400000" flipH="1" flipV="1">
            <a:off x="2451052" y="1341821"/>
            <a:ext cx="338460" cy="1439781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9" name="Conector: angular 548">
            <a:extLst>
              <a:ext uri="{FF2B5EF4-FFF2-40B4-BE49-F238E27FC236}">
                <a16:creationId xmlns:a16="http://schemas.microsoft.com/office/drawing/2014/main" id="{74313344-B974-770A-E6EF-7D2E2FEAE9B9}"/>
              </a:ext>
            </a:extLst>
          </p:cNvPr>
          <p:cNvCxnSpPr>
            <a:cxnSpLocks/>
            <a:stCxn id="545" idx="3"/>
            <a:endCxn id="111" idx="0"/>
          </p:cNvCxnSpPr>
          <p:nvPr/>
        </p:nvCxnSpPr>
        <p:spPr>
          <a:xfrm>
            <a:off x="4587617" y="1892481"/>
            <a:ext cx="1468044" cy="33816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6" name="Diagrama de flujo: proceso 555">
            <a:extLst>
              <a:ext uri="{FF2B5EF4-FFF2-40B4-BE49-F238E27FC236}">
                <a16:creationId xmlns:a16="http://schemas.microsoft.com/office/drawing/2014/main" id="{41A57922-514C-43C9-44B9-C5E55B8F0678}"/>
              </a:ext>
            </a:extLst>
          </p:cNvPr>
          <p:cNvSpPr/>
          <p:nvPr/>
        </p:nvSpPr>
        <p:spPr>
          <a:xfrm>
            <a:off x="5414362" y="3467495"/>
            <a:ext cx="1263694" cy="60455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Solicitud tamizajes, toma muestras acompañamiento</a:t>
            </a:r>
            <a:endParaRPr lang="es-CO" dirty="0"/>
          </a:p>
        </p:txBody>
      </p:sp>
      <p:cxnSp>
        <p:nvCxnSpPr>
          <p:cNvPr id="573" name="Conector recto 572">
            <a:extLst>
              <a:ext uri="{FF2B5EF4-FFF2-40B4-BE49-F238E27FC236}">
                <a16:creationId xmlns:a16="http://schemas.microsoft.com/office/drawing/2014/main" id="{D590F423-3255-604E-1DC5-C7F3474B2354}"/>
              </a:ext>
            </a:extLst>
          </p:cNvPr>
          <p:cNvCxnSpPr>
            <a:cxnSpLocks/>
            <a:stCxn id="111" idx="3"/>
            <a:endCxn id="342" idx="1"/>
          </p:cNvCxnSpPr>
          <p:nvPr/>
        </p:nvCxnSpPr>
        <p:spPr>
          <a:xfrm>
            <a:off x="7262575" y="2535431"/>
            <a:ext cx="18443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Conector recto de flecha 127">
            <a:extLst>
              <a:ext uri="{FF2B5EF4-FFF2-40B4-BE49-F238E27FC236}">
                <a16:creationId xmlns:a16="http://schemas.microsoft.com/office/drawing/2014/main" id="{B1A4D0DD-C85B-5C49-64D8-503469264AF1}"/>
              </a:ext>
            </a:extLst>
          </p:cNvPr>
          <p:cNvCxnSpPr>
            <a:cxnSpLocks/>
            <a:stCxn id="342" idx="3"/>
            <a:endCxn id="258" idx="1"/>
          </p:cNvCxnSpPr>
          <p:nvPr/>
        </p:nvCxnSpPr>
        <p:spPr>
          <a:xfrm flipV="1">
            <a:off x="8381703" y="2531392"/>
            <a:ext cx="139453" cy="40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Conector recto 165">
            <a:extLst>
              <a:ext uri="{FF2B5EF4-FFF2-40B4-BE49-F238E27FC236}">
                <a16:creationId xmlns:a16="http://schemas.microsoft.com/office/drawing/2014/main" id="{EF2099E5-41FF-8DFD-032F-4B8778B5131B}"/>
              </a:ext>
            </a:extLst>
          </p:cNvPr>
          <p:cNvCxnSpPr>
            <a:cxnSpLocks/>
            <a:stCxn id="4" idx="0"/>
            <a:endCxn id="556" idx="2"/>
          </p:cNvCxnSpPr>
          <p:nvPr/>
        </p:nvCxnSpPr>
        <p:spPr>
          <a:xfrm flipH="1" flipV="1">
            <a:off x="6046209" y="4072054"/>
            <a:ext cx="9451" cy="13054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ector recto de flecha 171">
            <a:extLst>
              <a:ext uri="{FF2B5EF4-FFF2-40B4-BE49-F238E27FC236}">
                <a16:creationId xmlns:a16="http://schemas.microsoft.com/office/drawing/2014/main" id="{25F2F15A-E19D-AD49-7FF8-60FD6099A57C}"/>
              </a:ext>
            </a:extLst>
          </p:cNvPr>
          <p:cNvCxnSpPr>
            <a:cxnSpLocks/>
            <a:stCxn id="556" idx="3"/>
            <a:endCxn id="263" idx="1"/>
          </p:cNvCxnSpPr>
          <p:nvPr/>
        </p:nvCxnSpPr>
        <p:spPr>
          <a:xfrm>
            <a:off x="6678056" y="3769775"/>
            <a:ext cx="260666" cy="79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4" name="Conector recto 183">
            <a:extLst>
              <a:ext uri="{FF2B5EF4-FFF2-40B4-BE49-F238E27FC236}">
                <a16:creationId xmlns:a16="http://schemas.microsoft.com/office/drawing/2014/main" id="{2B625D84-E653-FBEE-39C7-89A9C387CFD9}"/>
              </a:ext>
            </a:extLst>
          </p:cNvPr>
          <p:cNvCxnSpPr>
            <a:cxnSpLocks/>
            <a:stCxn id="111" idx="2"/>
            <a:endCxn id="556" idx="0"/>
          </p:cNvCxnSpPr>
          <p:nvPr/>
        </p:nvCxnSpPr>
        <p:spPr>
          <a:xfrm flipH="1">
            <a:off x="6046209" y="2840220"/>
            <a:ext cx="9452" cy="6272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4" name="Diagrama de flujo: proceso 233">
            <a:extLst>
              <a:ext uri="{FF2B5EF4-FFF2-40B4-BE49-F238E27FC236}">
                <a16:creationId xmlns:a16="http://schemas.microsoft.com/office/drawing/2014/main" id="{07B5D187-136F-E02D-95F8-2EF31F574AE5}"/>
              </a:ext>
            </a:extLst>
          </p:cNvPr>
          <p:cNvSpPr/>
          <p:nvPr/>
        </p:nvSpPr>
        <p:spPr>
          <a:xfrm>
            <a:off x="7484322" y="1400606"/>
            <a:ext cx="1472672" cy="42346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Acompañamiento, gestión  a las personas </a:t>
            </a:r>
            <a:endParaRPr lang="es-CO" dirty="0"/>
          </a:p>
        </p:txBody>
      </p:sp>
      <p:cxnSp>
        <p:nvCxnSpPr>
          <p:cNvPr id="665" name="Conector: angular 664">
            <a:extLst>
              <a:ext uri="{FF2B5EF4-FFF2-40B4-BE49-F238E27FC236}">
                <a16:creationId xmlns:a16="http://schemas.microsoft.com/office/drawing/2014/main" id="{B639CEBE-6FA3-9830-0E98-07F169E9A893}"/>
              </a:ext>
            </a:extLst>
          </p:cNvPr>
          <p:cNvCxnSpPr>
            <a:stCxn id="111" idx="0"/>
            <a:endCxn id="234" idx="1"/>
          </p:cNvCxnSpPr>
          <p:nvPr/>
        </p:nvCxnSpPr>
        <p:spPr>
          <a:xfrm rot="5400000" flipH="1" flipV="1">
            <a:off x="6460841" y="1207161"/>
            <a:ext cx="618300" cy="142866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9" name="Grupo 318">
            <a:extLst>
              <a:ext uri="{FF2B5EF4-FFF2-40B4-BE49-F238E27FC236}">
                <a16:creationId xmlns:a16="http://schemas.microsoft.com/office/drawing/2014/main" id="{17BE406E-D9A3-1934-B061-EF30EC7197E6}"/>
              </a:ext>
            </a:extLst>
          </p:cNvPr>
          <p:cNvGrpSpPr/>
          <p:nvPr/>
        </p:nvGrpSpPr>
        <p:grpSpPr>
          <a:xfrm>
            <a:off x="8956994" y="1612341"/>
            <a:ext cx="1895838" cy="3176479"/>
            <a:chOff x="8956994" y="1612341"/>
            <a:chExt cx="1895838" cy="3176479"/>
          </a:xfrm>
        </p:grpSpPr>
        <p:cxnSp>
          <p:nvCxnSpPr>
            <p:cNvPr id="667" name="Conector: angular 666">
              <a:extLst>
                <a:ext uri="{FF2B5EF4-FFF2-40B4-BE49-F238E27FC236}">
                  <a16:creationId xmlns:a16="http://schemas.microsoft.com/office/drawing/2014/main" id="{898D9D8D-E6FF-3B08-97D3-1A5218471C6C}"/>
                </a:ext>
              </a:extLst>
            </p:cNvPr>
            <p:cNvCxnSpPr>
              <a:cxnSpLocks/>
              <a:stCxn id="234" idx="3"/>
              <a:endCxn id="258" idx="3"/>
            </p:cNvCxnSpPr>
            <p:nvPr/>
          </p:nvCxnSpPr>
          <p:spPr>
            <a:xfrm>
              <a:off x="8956994" y="1612341"/>
              <a:ext cx="1895838" cy="919051"/>
            </a:xfrm>
            <a:prstGeom prst="bentConnector3">
              <a:avLst>
                <a:gd name="adj1" fmla="val 110910"/>
              </a:avLst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9" name="Conector: angular 668">
              <a:extLst>
                <a:ext uri="{FF2B5EF4-FFF2-40B4-BE49-F238E27FC236}">
                  <a16:creationId xmlns:a16="http://schemas.microsoft.com/office/drawing/2014/main" id="{76ECBCA1-F8D4-D710-6C8D-BBB0536BFD37}"/>
                </a:ext>
              </a:extLst>
            </p:cNvPr>
            <p:cNvCxnSpPr>
              <a:cxnSpLocks/>
              <a:stCxn id="234" idx="3"/>
              <a:endCxn id="357" idx="3"/>
            </p:cNvCxnSpPr>
            <p:nvPr/>
          </p:nvCxnSpPr>
          <p:spPr>
            <a:xfrm>
              <a:off x="8956994" y="1612341"/>
              <a:ext cx="1853884" cy="3176479"/>
            </a:xfrm>
            <a:prstGeom prst="bentConnector3">
              <a:avLst>
                <a:gd name="adj1" fmla="val 114093"/>
              </a:avLst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9" name="Diagrama de flujo: proceso 328">
            <a:extLst>
              <a:ext uri="{FF2B5EF4-FFF2-40B4-BE49-F238E27FC236}">
                <a16:creationId xmlns:a16="http://schemas.microsoft.com/office/drawing/2014/main" id="{E7D6BE2D-3315-54C7-CEE1-61121C4486B1}"/>
              </a:ext>
            </a:extLst>
          </p:cNvPr>
          <p:cNvSpPr/>
          <p:nvPr/>
        </p:nvSpPr>
        <p:spPr>
          <a:xfrm>
            <a:off x="9659947" y="3615210"/>
            <a:ext cx="1028393" cy="30912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Resultados tamizajes</a:t>
            </a:r>
            <a:endParaRPr lang="es-CO" dirty="0"/>
          </a:p>
        </p:txBody>
      </p:sp>
      <p:cxnSp>
        <p:nvCxnSpPr>
          <p:cNvPr id="333" name="Conector: angular 332">
            <a:extLst>
              <a:ext uri="{FF2B5EF4-FFF2-40B4-BE49-F238E27FC236}">
                <a16:creationId xmlns:a16="http://schemas.microsoft.com/office/drawing/2014/main" id="{75DB3CD6-24BC-00C2-8495-5D0329248EDA}"/>
              </a:ext>
            </a:extLst>
          </p:cNvPr>
          <p:cNvCxnSpPr>
            <a:cxnSpLocks/>
            <a:stCxn id="329" idx="0"/>
            <a:endCxn id="258" idx="2"/>
          </p:cNvCxnSpPr>
          <p:nvPr/>
        </p:nvCxnSpPr>
        <p:spPr>
          <a:xfrm rot="16200000" flipV="1">
            <a:off x="9541055" y="2982121"/>
            <a:ext cx="779029" cy="487150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7" name="Conector: angular 336">
            <a:extLst>
              <a:ext uri="{FF2B5EF4-FFF2-40B4-BE49-F238E27FC236}">
                <a16:creationId xmlns:a16="http://schemas.microsoft.com/office/drawing/2014/main" id="{E3306298-44DB-9640-BD12-3B04FDE4310B}"/>
              </a:ext>
            </a:extLst>
          </p:cNvPr>
          <p:cNvCxnSpPr>
            <a:stCxn id="329" idx="2"/>
            <a:endCxn id="357" idx="0"/>
          </p:cNvCxnSpPr>
          <p:nvPr/>
        </p:nvCxnSpPr>
        <p:spPr>
          <a:xfrm rot="5400000">
            <a:off x="9629746" y="3939632"/>
            <a:ext cx="559692" cy="529104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9" name="Conector recto 338">
            <a:extLst>
              <a:ext uri="{FF2B5EF4-FFF2-40B4-BE49-F238E27FC236}">
                <a16:creationId xmlns:a16="http://schemas.microsoft.com/office/drawing/2014/main" id="{0FAAE458-3C04-0C52-FE16-34D73DA1085F}"/>
              </a:ext>
            </a:extLst>
          </p:cNvPr>
          <p:cNvCxnSpPr>
            <a:stCxn id="263" idx="3"/>
            <a:endCxn id="329" idx="1"/>
          </p:cNvCxnSpPr>
          <p:nvPr/>
        </p:nvCxnSpPr>
        <p:spPr>
          <a:xfrm flipV="1">
            <a:off x="9399281" y="3769774"/>
            <a:ext cx="260666" cy="79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2" name="Conector: angular 381">
            <a:extLst>
              <a:ext uri="{FF2B5EF4-FFF2-40B4-BE49-F238E27FC236}">
                <a16:creationId xmlns:a16="http://schemas.microsoft.com/office/drawing/2014/main" id="{06FA038E-4E23-268C-16AA-BCEC195AB97E}"/>
              </a:ext>
            </a:extLst>
          </p:cNvPr>
          <p:cNvCxnSpPr>
            <a:stCxn id="506" idx="3"/>
            <a:endCxn id="12" idx="2"/>
          </p:cNvCxnSpPr>
          <p:nvPr/>
        </p:nvCxnSpPr>
        <p:spPr>
          <a:xfrm flipV="1">
            <a:off x="7558631" y="6165492"/>
            <a:ext cx="962525" cy="283948"/>
          </a:xfrm>
          <a:prstGeom prst="bentConnector3">
            <a:avLst>
              <a:gd name="adj1" fmla="val 63195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6" name="Conector: angular 385">
            <a:extLst>
              <a:ext uri="{FF2B5EF4-FFF2-40B4-BE49-F238E27FC236}">
                <a16:creationId xmlns:a16="http://schemas.microsoft.com/office/drawing/2014/main" id="{1277A68F-4436-A45A-B469-18513B30FD80}"/>
              </a:ext>
            </a:extLst>
          </p:cNvPr>
          <p:cNvCxnSpPr>
            <a:cxnSpLocks/>
            <a:stCxn id="506" idx="0"/>
            <a:endCxn id="16" idx="2"/>
          </p:cNvCxnSpPr>
          <p:nvPr/>
        </p:nvCxnSpPr>
        <p:spPr>
          <a:xfrm rot="16200000" flipV="1">
            <a:off x="3973808" y="5840433"/>
            <a:ext cx="349247" cy="486391"/>
          </a:xfrm>
          <a:prstGeom prst="bentConnector3">
            <a:avLst>
              <a:gd name="adj1" fmla="val 40303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8" name="Conector: angular 387">
            <a:extLst>
              <a:ext uri="{FF2B5EF4-FFF2-40B4-BE49-F238E27FC236}">
                <a16:creationId xmlns:a16="http://schemas.microsoft.com/office/drawing/2014/main" id="{40F4F30C-1E5B-FA21-F892-43AA36676A7C}"/>
              </a:ext>
            </a:extLst>
          </p:cNvPr>
          <p:cNvCxnSpPr>
            <a:cxnSpLocks/>
            <a:stCxn id="506" idx="1"/>
            <a:endCxn id="479" idx="1"/>
          </p:cNvCxnSpPr>
          <p:nvPr/>
        </p:nvCxnSpPr>
        <p:spPr>
          <a:xfrm rot="10800000">
            <a:off x="611292" y="4864138"/>
            <a:ext cx="613329" cy="1585303"/>
          </a:xfrm>
          <a:prstGeom prst="bentConnector3">
            <a:avLst>
              <a:gd name="adj1" fmla="val 127609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0" name="Conector: angular 389">
            <a:extLst>
              <a:ext uri="{FF2B5EF4-FFF2-40B4-BE49-F238E27FC236}">
                <a16:creationId xmlns:a16="http://schemas.microsoft.com/office/drawing/2014/main" id="{B5691CB6-CFA7-CD98-1676-108EC1ACE63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-1397939" y="4391754"/>
            <a:ext cx="3892240" cy="22313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5" name="Conector: angular 394">
            <a:extLst>
              <a:ext uri="{FF2B5EF4-FFF2-40B4-BE49-F238E27FC236}">
                <a16:creationId xmlns:a16="http://schemas.microsoft.com/office/drawing/2014/main" id="{1B912382-5FB7-AA02-F91B-B7CAFF3BB7B5}"/>
              </a:ext>
            </a:extLst>
          </p:cNvPr>
          <p:cNvCxnSpPr>
            <a:cxnSpLocks/>
            <a:stCxn id="12" idx="2"/>
            <a:endCxn id="263" idx="2"/>
          </p:cNvCxnSpPr>
          <p:nvPr/>
        </p:nvCxnSpPr>
        <p:spPr>
          <a:xfrm rot="10800000">
            <a:off x="8169002" y="4017782"/>
            <a:ext cx="352154" cy="214771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4" name="Conector: angular 413">
            <a:extLst>
              <a:ext uri="{FF2B5EF4-FFF2-40B4-BE49-F238E27FC236}">
                <a16:creationId xmlns:a16="http://schemas.microsoft.com/office/drawing/2014/main" id="{DB736A9F-1C56-A169-742D-4B22F078FC62}"/>
              </a:ext>
            </a:extLst>
          </p:cNvPr>
          <p:cNvCxnSpPr>
            <a:stCxn id="12" idx="4"/>
            <a:endCxn id="357" idx="2"/>
          </p:cNvCxnSpPr>
          <p:nvPr/>
        </p:nvCxnSpPr>
        <p:spPr>
          <a:xfrm flipH="1" flipV="1">
            <a:off x="9645040" y="5093609"/>
            <a:ext cx="70960" cy="1071883"/>
          </a:xfrm>
          <a:prstGeom prst="bentConnector4">
            <a:avLst>
              <a:gd name="adj1" fmla="val -322153"/>
              <a:gd name="adj2" fmla="val 65255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6" name="Conector: angular 415">
            <a:extLst>
              <a:ext uri="{FF2B5EF4-FFF2-40B4-BE49-F238E27FC236}">
                <a16:creationId xmlns:a16="http://schemas.microsoft.com/office/drawing/2014/main" id="{2C6F6444-6D08-F0A1-7C4F-E67C3CAD9E14}"/>
              </a:ext>
            </a:extLst>
          </p:cNvPr>
          <p:cNvCxnSpPr>
            <a:stCxn id="12" idx="4"/>
            <a:endCxn id="329" idx="3"/>
          </p:cNvCxnSpPr>
          <p:nvPr/>
        </p:nvCxnSpPr>
        <p:spPr>
          <a:xfrm flipV="1">
            <a:off x="9716000" y="3769774"/>
            <a:ext cx="972340" cy="2395718"/>
          </a:xfrm>
          <a:prstGeom prst="bentConnector3">
            <a:avLst>
              <a:gd name="adj1" fmla="val 167048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20" name="Conector: angular 419">
            <a:extLst>
              <a:ext uri="{FF2B5EF4-FFF2-40B4-BE49-F238E27FC236}">
                <a16:creationId xmlns:a16="http://schemas.microsoft.com/office/drawing/2014/main" id="{252F6378-D43A-D10F-3B4D-305C15398AD0}"/>
              </a:ext>
            </a:extLst>
          </p:cNvPr>
          <p:cNvCxnSpPr>
            <a:stCxn id="12" idx="4"/>
            <a:endCxn id="258" idx="3"/>
          </p:cNvCxnSpPr>
          <p:nvPr/>
        </p:nvCxnSpPr>
        <p:spPr>
          <a:xfrm flipV="1">
            <a:off x="9716000" y="2531392"/>
            <a:ext cx="1136832" cy="3634100"/>
          </a:xfrm>
          <a:prstGeom prst="bentConnector3">
            <a:avLst>
              <a:gd name="adj1" fmla="val 143197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25" name="Conector: angular 424">
            <a:extLst>
              <a:ext uri="{FF2B5EF4-FFF2-40B4-BE49-F238E27FC236}">
                <a16:creationId xmlns:a16="http://schemas.microsoft.com/office/drawing/2014/main" id="{D402F813-72A7-0FF8-4C24-1DA0313A266B}"/>
              </a:ext>
            </a:extLst>
          </p:cNvPr>
          <p:cNvCxnSpPr>
            <a:cxnSpLocks/>
            <a:stCxn id="479" idx="3"/>
            <a:endCxn id="219" idx="2"/>
          </p:cNvCxnSpPr>
          <p:nvPr/>
        </p:nvCxnSpPr>
        <p:spPr>
          <a:xfrm flipV="1">
            <a:off x="3193017" y="2689995"/>
            <a:ext cx="808520" cy="2174142"/>
          </a:xfrm>
          <a:prstGeom prst="bentConnector2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7" name="Conector recto 436">
            <a:extLst>
              <a:ext uri="{FF2B5EF4-FFF2-40B4-BE49-F238E27FC236}">
                <a16:creationId xmlns:a16="http://schemas.microsoft.com/office/drawing/2014/main" id="{89073F73-8E8F-1B65-695F-DB19A66E0B73}"/>
              </a:ext>
            </a:extLst>
          </p:cNvPr>
          <p:cNvCxnSpPr>
            <a:stCxn id="476" idx="2"/>
            <a:endCxn id="454" idx="0"/>
          </p:cNvCxnSpPr>
          <p:nvPr/>
        </p:nvCxnSpPr>
        <p:spPr>
          <a:xfrm>
            <a:off x="1900392" y="2858883"/>
            <a:ext cx="3114" cy="2872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3" name="Conector: angular 442">
            <a:extLst>
              <a:ext uri="{FF2B5EF4-FFF2-40B4-BE49-F238E27FC236}">
                <a16:creationId xmlns:a16="http://schemas.microsoft.com/office/drawing/2014/main" id="{3EE2EB08-4D2A-61BE-727E-A051D3E77D58}"/>
              </a:ext>
            </a:extLst>
          </p:cNvPr>
          <p:cNvCxnSpPr>
            <a:stCxn id="454" idx="1"/>
            <a:endCxn id="506" idx="1"/>
          </p:cNvCxnSpPr>
          <p:nvPr/>
        </p:nvCxnSpPr>
        <p:spPr>
          <a:xfrm rot="10800000" flipV="1">
            <a:off x="1224620" y="3357364"/>
            <a:ext cx="88336" cy="3092075"/>
          </a:xfrm>
          <a:prstGeom prst="bentConnector3">
            <a:avLst>
              <a:gd name="adj1" fmla="val 9722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386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899088F8-DBEC-67BA-6467-E418EAB7D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>
            <a:cxnSpLocks/>
          </p:cNvCxnSpPr>
          <p:nvPr/>
        </p:nvCxnSpPr>
        <p:spPr>
          <a:xfrm>
            <a:off x="834244" y="941102"/>
            <a:ext cx="11094348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6" y="-35194"/>
            <a:ext cx="859016" cy="848031"/>
          </a:xfrm>
          <a:prstGeom prst="ellipse">
            <a:avLst/>
          </a:prstGeom>
        </p:spPr>
      </p:pic>
      <p:sp>
        <p:nvSpPr>
          <p:cNvPr id="9" name="Diagrama de flujo: terminador 8">
            <a:extLst>
              <a:ext uri="{FF2B5EF4-FFF2-40B4-BE49-F238E27FC236}">
                <a16:creationId xmlns:a16="http://schemas.microsoft.com/office/drawing/2014/main" id="{22DFACD7-132F-B249-0389-D88F98EEBD4E}"/>
              </a:ext>
            </a:extLst>
          </p:cNvPr>
          <p:cNvSpPr/>
          <p:nvPr/>
        </p:nvSpPr>
        <p:spPr>
          <a:xfrm>
            <a:off x="2739866" y="1461471"/>
            <a:ext cx="2413829" cy="559743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PROMOTOR DE SALUD Y EQUIPO EXTRAMURAL </a:t>
            </a:r>
          </a:p>
        </p:txBody>
      </p:sp>
      <p:sp>
        <p:nvSpPr>
          <p:cNvPr id="12" name="Diagrama de flujo: disco magnético 11">
            <a:extLst>
              <a:ext uri="{FF2B5EF4-FFF2-40B4-BE49-F238E27FC236}">
                <a16:creationId xmlns:a16="http://schemas.microsoft.com/office/drawing/2014/main" id="{56FB99D0-8037-2076-AF6B-A1357898B263}"/>
              </a:ext>
            </a:extLst>
          </p:cNvPr>
          <p:cNvSpPr/>
          <p:nvPr/>
        </p:nvSpPr>
        <p:spPr>
          <a:xfrm>
            <a:off x="236822" y="5648218"/>
            <a:ext cx="1194844" cy="1162050"/>
          </a:xfrm>
          <a:prstGeom prst="flowChartMagneticDis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APLICATIVO INTEROPERABILIDAD DE DATOS  INFORMACIÓN</a:t>
            </a: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9ADB5EA8-63AF-C1A7-EC3F-2256FB633909}"/>
              </a:ext>
            </a:extLst>
          </p:cNvPr>
          <p:cNvCxnSpPr>
            <a:cxnSpLocks/>
          </p:cNvCxnSpPr>
          <p:nvPr/>
        </p:nvCxnSpPr>
        <p:spPr>
          <a:xfrm>
            <a:off x="872207" y="1578823"/>
            <a:ext cx="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Diagrama de flujo: terminador 110">
            <a:extLst>
              <a:ext uri="{FF2B5EF4-FFF2-40B4-BE49-F238E27FC236}">
                <a16:creationId xmlns:a16="http://schemas.microsoft.com/office/drawing/2014/main" id="{783DB313-42D4-44C8-C3D5-415327F71D72}"/>
              </a:ext>
            </a:extLst>
          </p:cNvPr>
          <p:cNvSpPr/>
          <p:nvPr/>
        </p:nvSpPr>
        <p:spPr>
          <a:xfrm>
            <a:off x="2142277" y="3499540"/>
            <a:ext cx="2413829" cy="49600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AUXILIAR DE ENFERMERÍA UNIDAD PRIMARIA</a:t>
            </a:r>
          </a:p>
        </p:txBody>
      </p:sp>
      <p:sp>
        <p:nvSpPr>
          <p:cNvPr id="219" name="Diagrama de flujo: proceso 218">
            <a:extLst>
              <a:ext uri="{FF2B5EF4-FFF2-40B4-BE49-F238E27FC236}">
                <a16:creationId xmlns:a16="http://schemas.microsoft.com/office/drawing/2014/main" id="{67547BAF-40C5-EFC8-50AD-2AF73680B413}"/>
              </a:ext>
            </a:extLst>
          </p:cNvPr>
          <p:cNvSpPr/>
          <p:nvPr/>
        </p:nvSpPr>
        <p:spPr>
          <a:xfrm>
            <a:off x="3432584" y="2411444"/>
            <a:ext cx="1028393" cy="30912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Solicitud atención </a:t>
            </a:r>
            <a:endParaRPr lang="es-CO" dirty="0"/>
          </a:p>
        </p:txBody>
      </p:sp>
      <p:sp>
        <p:nvSpPr>
          <p:cNvPr id="263" name="Diagrama de flujo: terminador 262">
            <a:extLst>
              <a:ext uri="{FF2B5EF4-FFF2-40B4-BE49-F238E27FC236}">
                <a16:creationId xmlns:a16="http://schemas.microsoft.com/office/drawing/2014/main" id="{760EFD8A-8A27-BD1E-9027-2F121A8C6B8F}"/>
              </a:ext>
            </a:extLst>
          </p:cNvPr>
          <p:cNvSpPr/>
          <p:nvPr/>
        </p:nvSpPr>
        <p:spPr>
          <a:xfrm>
            <a:off x="4490317" y="5268878"/>
            <a:ext cx="2460559" cy="48006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LABORATORIO CLÍNICO  IMAGENOLOGÍA, PATOLOGÍA </a:t>
            </a:r>
          </a:p>
        </p:txBody>
      </p:sp>
      <p:sp>
        <p:nvSpPr>
          <p:cNvPr id="357" name="Diagrama de flujo: terminador 356">
            <a:extLst>
              <a:ext uri="{FF2B5EF4-FFF2-40B4-BE49-F238E27FC236}">
                <a16:creationId xmlns:a16="http://schemas.microsoft.com/office/drawing/2014/main" id="{CB7FF27B-C273-342A-72C5-24CFB57761D6}"/>
              </a:ext>
            </a:extLst>
          </p:cNvPr>
          <p:cNvSpPr/>
          <p:nvPr/>
        </p:nvSpPr>
        <p:spPr>
          <a:xfrm>
            <a:off x="7212420" y="4308820"/>
            <a:ext cx="2331676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ATENCION  PRIORITARIA  O RESOLUTIVA </a:t>
            </a:r>
          </a:p>
          <a:p>
            <a:pPr algn="ctr"/>
            <a:r>
              <a:rPr lang="es-CO" sz="1000" b="1" dirty="0"/>
              <a:t>MEDICO GENERAL</a:t>
            </a:r>
          </a:p>
        </p:txBody>
      </p:sp>
      <p:sp>
        <p:nvSpPr>
          <p:cNvPr id="506" name="Rectángulo 505">
            <a:extLst>
              <a:ext uri="{FF2B5EF4-FFF2-40B4-BE49-F238E27FC236}">
                <a16:creationId xmlns:a16="http://schemas.microsoft.com/office/drawing/2014/main" id="{16330A4B-4E58-7780-BED0-34C9F6252DA6}"/>
              </a:ext>
            </a:extLst>
          </p:cNvPr>
          <p:cNvSpPr/>
          <p:nvPr/>
        </p:nvSpPr>
        <p:spPr>
          <a:xfrm>
            <a:off x="2009853" y="6234507"/>
            <a:ext cx="7430712" cy="5375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 , Datos interoperables historia clínica, Resultados de exámenes de tamizaje y diagnósticos </a:t>
            </a:r>
          </a:p>
          <a:p>
            <a:pPr algn="ctr"/>
            <a:r>
              <a:rPr lang="es-CO" sz="1000" dirty="0"/>
              <a:t>Alertas interoperables, Intervenciones programáticas. Agendas, Procesos técnicos y administrativos</a:t>
            </a:r>
            <a:r>
              <a:rPr lang="es-CO" sz="1000" b="1" dirty="0"/>
              <a:t>, </a:t>
            </a:r>
            <a:r>
              <a:rPr lang="es-CO" sz="1000" b="1" u="sng" dirty="0"/>
              <a:t>cohortes.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BCB01DE-A300-4F8B-1AFF-3FDC5D99CC45}"/>
              </a:ext>
            </a:extLst>
          </p:cNvPr>
          <p:cNvSpPr txBox="1"/>
          <p:nvPr/>
        </p:nvSpPr>
        <p:spPr>
          <a:xfrm>
            <a:off x="660581" y="165149"/>
            <a:ext cx="10870836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Salud +MÁS Bienestar - </a:t>
            </a:r>
            <a:r>
              <a:rPr lang="es-CO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prestación de servicios de medicina general con énfasis en familia - Diagrama Consulta de Resolutiva</a:t>
            </a:r>
          </a:p>
        </p:txBody>
      </p:sp>
      <p:sp>
        <p:nvSpPr>
          <p:cNvPr id="44" name="Diagrama de flujo: terminador 43">
            <a:extLst>
              <a:ext uri="{FF2B5EF4-FFF2-40B4-BE49-F238E27FC236}">
                <a16:creationId xmlns:a16="http://schemas.microsoft.com/office/drawing/2014/main" id="{36981C96-DB51-C069-9317-5FA97D9AA305}"/>
              </a:ext>
            </a:extLst>
          </p:cNvPr>
          <p:cNvSpPr/>
          <p:nvPr/>
        </p:nvSpPr>
        <p:spPr>
          <a:xfrm>
            <a:off x="389643" y="1993495"/>
            <a:ext cx="2438400" cy="496000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PERSONAS</a:t>
            </a:r>
          </a:p>
        </p:txBody>
      </p:sp>
      <p:sp>
        <p:nvSpPr>
          <p:cNvPr id="3" name="Estrella: 6 puntas 2">
            <a:extLst>
              <a:ext uri="{FF2B5EF4-FFF2-40B4-BE49-F238E27FC236}">
                <a16:creationId xmlns:a16="http://schemas.microsoft.com/office/drawing/2014/main" id="{EF502399-E41F-35B0-8932-237A631D85B5}"/>
              </a:ext>
            </a:extLst>
          </p:cNvPr>
          <p:cNvSpPr/>
          <p:nvPr/>
        </p:nvSpPr>
        <p:spPr>
          <a:xfrm>
            <a:off x="606957" y="3166517"/>
            <a:ext cx="792406" cy="499223"/>
          </a:xfrm>
          <a:prstGeom prst="star6">
            <a:avLst/>
          </a:prstGeom>
          <a:solidFill>
            <a:srgbClr val="338BA4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INICIO</a:t>
            </a:r>
            <a:endParaRPr lang="es-CO" dirty="0"/>
          </a:p>
        </p:txBody>
      </p:sp>
      <p:sp>
        <p:nvSpPr>
          <p:cNvPr id="4" name="Diagrama de flujo: terminador 3">
            <a:extLst>
              <a:ext uri="{FF2B5EF4-FFF2-40B4-BE49-F238E27FC236}">
                <a16:creationId xmlns:a16="http://schemas.microsoft.com/office/drawing/2014/main" id="{AE4F7087-9B37-58D1-7AAD-3899D61A1050}"/>
              </a:ext>
            </a:extLst>
          </p:cNvPr>
          <p:cNvSpPr/>
          <p:nvPr/>
        </p:nvSpPr>
        <p:spPr>
          <a:xfrm>
            <a:off x="5455145" y="1053317"/>
            <a:ext cx="2385562" cy="56499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EQUIPO EXTRAMURAL </a:t>
            </a:r>
          </a:p>
        </p:txBody>
      </p:sp>
      <p:sp>
        <p:nvSpPr>
          <p:cNvPr id="329" name="Diagrama de flujo: proceso 328">
            <a:extLst>
              <a:ext uri="{FF2B5EF4-FFF2-40B4-BE49-F238E27FC236}">
                <a16:creationId xmlns:a16="http://schemas.microsoft.com/office/drawing/2014/main" id="{E7D6BE2D-3315-54C7-CEE1-61121C4486B1}"/>
              </a:ext>
            </a:extLst>
          </p:cNvPr>
          <p:cNvSpPr/>
          <p:nvPr/>
        </p:nvSpPr>
        <p:spPr>
          <a:xfrm>
            <a:off x="7261422" y="5283087"/>
            <a:ext cx="1428356" cy="43278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Solicitud, Resultados  P Diagnosticas</a:t>
            </a:r>
            <a:endParaRPr lang="es-CO" dirty="0"/>
          </a:p>
        </p:txBody>
      </p:sp>
      <p:sp>
        <p:nvSpPr>
          <p:cNvPr id="11" name="Diagrama de flujo: terminador 10">
            <a:extLst>
              <a:ext uri="{FF2B5EF4-FFF2-40B4-BE49-F238E27FC236}">
                <a16:creationId xmlns:a16="http://schemas.microsoft.com/office/drawing/2014/main" id="{E2A28B3B-071E-38E1-C541-8636074035A8}"/>
              </a:ext>
            </a:extLst>
          </p:cNvPr>
          <p:cNvSpPr/>
          <p:nvPr/>
        </p:nvSpPr>
        <p:spPr>
          <a:xfrm>
            <a:off x="355436" y="4067054"/>
            <a:ext cx="2438400" cy="496000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SERVICIO DE URGENCIAS</a:t>
            </a:r>
          </a:p>
        </p:txBody>
      </p:sp>
      <p:sp>
        <p:nvSpPr>
          <p:cNvPr id="13" name="Diagrama de flujo: terminador 12">
            <a:extLst>
              <a:ext uri="{FF2B5EF4-FFF2-40B4-BE49-F238E27FC236}">
                <a16:creationId xmlns:a16="http://schemas.microsoft.com/office/drawing/2014/main" id="{F2723B70-D7D2-C8B7-ACC9-3398523C271F}"/>
              </a:ext>
            </a:extLst>
          </p:cNvPr>
          <p:cNvSpPr/>
          <p:nvPr/>
        </p:nvSpPr>
        <p:spPr>
          <a:xfrm>
            <a:off x="340657" y="4656200"/>
            <a:ext cx="2438400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PRESTADORES COMPLEMENTARIOS, SUB RED ALTA COMPLEJIDAD  </a:t>
            </a:r>
            <a:r>
              <a:rPr lang="es-CO" sz="1200" b="1" dirty="0"/>
              <a:t> </a:t>
            </a:r>
          </a:p>
        </p:txBody>
      </p:sp>
      <p:sp>
        <p:nvSpPr>
          <p:cNvPr id="24" name="Diagrama de flujo: terminador 23">
            <a:extLst>
              <a:ext uri="{FF2B5EF4-FFF2-40B4-BE49-F238E27FC236}">
                <a16:creationId xmlns:a16="http://schemas.microsoft.com/office/drawing/2014/main" id="{3F7D1FBB-3FE3-1CB8-4828-C4D24A27914D}"/>
              </a:ext>
            </a:extLst>
          </p:cNvPr>
          <p:cNvSpPr/>
          <p:nvPr/>
        </p:nvSpPr>
        <p:spPr>
          <a:xfrm>
            <a:off x="391192" y="2620895"/>
            <a:ext cx="2438400" cy="496000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EAPB</a:t>
            </a:r>
          </a:p>
        </p:txBody>
      </p:sp>
      <p:sp>
        <p:nvSpPr>
          <p:cNvPr id="32" name="Diagrama de flujo: proceso 31">
            <a:extLst>
              <a:ext uri="{FF2B5EF4-FFF2-40B4-BE49-F238E27FC236}">
                <a16:creationId xmlns:a16="http://schemas.microsoft.com/office/drawing/2014/main" id="{2323F4C7-60CA-6C78-5776-514CE23A7F9F}"/>
              </a:ext>
            </a:extLst>
          </p:cNvPr>
          <p:cNvSpPr/>
          <p:nvPr/>
        </p:nvSpPr>
        <p:spPr>
          <a:xfrm>
            <a:off x="3069188" y="4495821"/>
            <a:ext cx="1305406" cy="45632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Referencia contrarreferencia </a:t>
            </a:r>
            <a:endParaRPr lang="es-CO" dirty="0"/>
          </a:p>
        </p:txBody>
      </p:sp>
      <p:cxnSp>
        <p:nvCxnSpPr>
          <p:cNvPr id="36" name="Conector: angular 35">
            <a:extLst>
              <a:ext uri="{FF2B5EF4-FFF2-40B4-BE49-F238E27FC236}">
                <a16:creationId xmlns:a16="http://schemas.microsoft.com/office/drawing/2014/main" id="{3034C662-A248-FBF5-B292-7EF97276C441}"/>
              </a:ext>
            </a:extLst>
          </p:cNvPr>
          <p:cNvCxnSpPr>
            <a:cxnSpLocks/>
            <a:stCxn id="13" idx="3"/>
            <a:endCxn id="32" idx="1"/>
          </p:cNvCxnSpPr>
          <p:nvPr/>
        </p:nvCxnSpPr>
        <p:spPr>
          <a:xfrm flipV="1">
            <a:off x="2779057" y="4723986"/>
            <a:ext cx="290131" cy="293828"/>
          </a:xfrm>
          <a:prstGeom prst="bentConnector3">
            <a:avLst>
              <a:gd name="adj1" fmla="val 53752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: angular 42">
            <a:extLst>
              <a:ext uri="{FF2B5EF4-FFF2-40B4-BE49-F238E27FC236}">
                <a16:creationId xmlns:a16="http://schemas.microsoft.com/office/drawing/2014/main" id="{3CDD175C-550D-B733-DBDF-733B66C1D180}"/>
              </a:ext>
            </a:extLst>
          </p:cNvPr>
          <p:cNvCxnSpPr>
            <a:cxnSpLocks/>
            <a:stCxn id="11" idx="3"/>
            <a:endCxn id="32" idx="1"/>
          </p:cNvCxnSpPr>
          <p:nvPr/>
        </p:nvCxnSpPr>
        <p:spPr>
          <a:xfrm>
            <a:off x="2793836" y="4315054"/>
            <a:ext cx="275352" cy="408932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A2FAA74E-5AEC-DEFF-6C1F-38312E5453DC}"/>
              </a:ext>
            </a:extLst>
          </p:cNvPr>
          <p:cNvCxnSpPr>
            <a:cxnSpLocks/>
            <a:stCxn id="44" idx="3"/>
            <a:endCxn id="219" idx="1"/>
          </p:cNvCxnSpPr>
          <p:nvPr/>
        </p:nvCxnSpPr>
        <p:spPr>
          <a:xfrm>
            <a:off x="2828043" y="2241495"/>
            <a:ext cx="604541" cy="324513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ector: angular 57">
            <a:extLst>
              <a:ext uri="{FF2B5EF4-FFF2-40B4-BE49-F238E27FC236}">
                <a16:creationId xmlns:a16="http://schemas.microsoft.com/office/drawing/2014/main" id="{2619DF71-E14F-024D-7A40-2073CD77AF1C}"/>
              </a:ext>
            </a:extLst>
          </p:cNvPr>
          <p:cNvCxnSpPr>
            <a:cxnSpLocks/>
            <a:stCxn id="24" idx="3"/>
            <a:endCxn id="219" idx="1"/>
          </p:cNvCxnSpPr>
          <p:nvPr/>
        </p:nvCxnSpPr>
        <p:spPr>
          <a:xfrm flipV="1">
            <a:off x="2829592" y="2566008"/>
            <a:ext cx="602992" cy="302887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3" name="Conector recto 452">
            <a:extLst>
              <a:ext uri="{FF2B5EF4-FFF2-40B4-BE49-F238E27FC236}">
                <a16:creationId xmlns:a16="http://schemas.microsoft.com/office/drawing/2014/main" id="{F882D5F3-0E0B-4FC2-57D0-0474798173E3}"/>
              </a:ext>
            </a:extLst>
          </p:cNvPr>
          <p:cNvCxnSpPr>
            <a:cxnSpLocks/>
            <a:stCxn id="9" idx="2"/>
            <a:endCxn id="219" idx="0"/>
          </p:cNvCxnSpPr>
          <p:nvPr/>
        </p:nvCxnSpPr>
        <p:spPr>
          <a:xfrm>
            <a:off x="3946781" y="2021214"/>
            <a:ext cx="0" cy="3902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" name="Diagrama de flujo: proceso 490">
            <a:extLst>
              <a:ext uri="{FF2B5EF4-FFF2-40B4-BE49-F238E27FC236}">
                <a16:creationId xmlns:a16="http://schemas.microsoft.com/office/drawing/2014/main" id="{F5DB5811-0901-170C-8BDA-0E414F50D407}"/>
              </a:ext>
            </a:extLst>
          </p:cNvPr>
          <p:cNvSpPr/>
          <p:nvPr/>
        </p:nvSpPr>
        <p:spPr>
          <a:xfrm>
            <a:off x="5582765" y="1853063"/>
            <a:ext cx="980351" cy="403637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Coordinación, gestión</a:t>
            </a:r>
            <a:r>
              <a:rPr lang="es-CO" dirty="0"/>
              <a:t> </a:t>
            </a:r>
          </a:p>
        </p:txBody>
      </p:sp>
      <p:grpSp>
        <p:nvGrpSpPr>
          <p:cNvPr id="146" name="Grupo 145">
            <a:extLst>
              <a:ext uri="{FF2B5EF4-FFF2-40B4-BE49-F238E27FC236}">
                <a16:creationId xmlns:a16="http://schemas.microsoft.com/office/drawing/2014/main" id="{8232CF37-4282-BC7A-1BA4-CF8E0E96AB91}"/>
              </a:ext>
            </a:extLst>
          </p:cNvPr>
          <p:cNvGrpSpPr/>
          <p:nvPr/>
        </p:nvGrpSpPr>
        <p:grpSpPr>
          <a:xfrm>
            <a:off x="4730062" y="2935442"/>
            <a:ext cx="2221785" cy="1616331"/>
            <a:chOff x="5595486" y="2910044"/>
            <a:chExt cx="2299175" cy="1616331"/>
          </a:xfrm>
        </p:grpSpPr>
        <p:grpSp>
          <p:nvGrpSpPr>
            <p:cNvPr id="145" name="Grupo 144">
              <a:extLst>
                <a:ext uri="{FF2B5EF4-FFF2-40B4-BE49-F238E27FC236}">
                  <a16:creationId xmlns:a16="http://schemas.microsoft.com/office/drawing/2014/main" id="{8AD2134B-B6FC-15C0-A3FA-13880E687B96}"/>
                </a:ext>
              </a:extLst>
            </p:cNvPr>
            <p:cNvGrpSpPr/>
            <p:nvPr/>
          </p:nvGrpSpPr>
          <p:grpSpPr>
            <a:xfrm>
              <a:off x="5595486" y="2910044"/>
              <a:ext cx="2299175" cy="1616331"/>
              <a:chOff x="5595486" y="2910044"/>
              <a:chExt cx="2299175" cy="1616331"/>
            </a:xfrm>
          </p:grpSpPr>
          <p:grpSp>
            <p:nvGrpSpPr>
              <p:cNvPr id="511" name="Grupo 510">
                <a:extLst>
                  <a:ext uri="{FF2B5EF4-FFF2-40B4-BE49-F238E27FC236}">
                    <a16:creationId xmlns:a16="http://schemas.microsoft.com/office/drawing/2014/main" id="{BEF7BCD5-F07E-4F9D-0089-38EDF9324CEA}"/>
                  </a:ext>
                </a:extLst>
              </p:cNvPr>
              <p:cNvGrpSpPr/>
              <p:nvPr/>
            </p:nvGrpSpPr>
            <p:grpSpPr>
              <a:xfrm>
                <a:off x="5595486" y="2910044"/>
                <a:ext cx="2044424" cy="1616331"/>
                <a:chOff x="5477121" y="3086915"/>
                <a:chExt cx="1991630" cy="1616331"/>
              </a:xfrm>
            </p:grpSpPr>
            <p:grpSp>
              <p:nvGrpSpPr>
                <p:cNvPr id="510" name="Grupo 509">
                  <a:extLst>
                    <a:ext uri="{FF2B5EF4-FFF2-40B4-BE49-F238E27FC236}">
                      <a16:creationId xmlns:a16="http://schemas.microsoft.com/office/drawing/2014/main" id="{BA24738B-0726-CFA6-2F72-D41FC92BF0BF}"/>
                    </a:ext>
                  </a:extLst>
                </p:cNvPr>
                <p:cNvGrpSpPr/>
                <p:nvPr/>
              </p:nvGrpSpPr>
              <p:grpSpPr>
                <a:xfrm>
                  <a:off x="5477121" y="3086915"/>
                  <a:ext cx="1991630" cy="1616331"/>
                  <a:chOff x="5477121" y="3086915"/>
                  <a:chExt cx="1991630" cy="1616331"/>
                </a:xfrm>
              </p:grpSpPr>
              <p:sp>
                <p:nvSpPr>
                  <p:cNvPr id="501" name="Diagrama de flujo: decisión 500">
                    <a:extLst>
                      <a:ext uri="{FF2B5EF4-FFF2-40B4-BE49-F238E27FC236}">
                        <a16:creationId xmlns:a16="http://schemas.microsoft.com/office/drawing/2014/main" id="{F5A710FF-7CA1-D54D-615D-554FBA4C8B6F}"/>
                      </a:ext>
                    </a:extLst>
                  </p:cNvPr>
                  <p:cNvSpPr/>
                  <p:nvPr/>
                </p:nvSpPr>
                <p:spPr>
                  <a:xfrm>
                    <a:off x="5477121" y="3086915"/>
                    <a:ext cx="1991630" cy="1616331"/>
                  </a:xfrm>
                  <a:prstGeom prst="flowChartDecision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solidFill>
                      <a:schemeClr val="accent6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s-CO" sz="900" b="1" dirty="0">
                        <a:solidFill>
                          <a:schemeClr val="tx1"/>
                        </a:solidFill>
                      </a:rPr>
                      <a:t>Alertas interoperables, CVI, estado de salud,</a:t>
                    </a:r>
                  </a:p>
                  <a:p>
                    <a:pPr algn="ctr"/>
                    <a:r>
                      <a:rPr lang="es-CO" sz="900" b="1" dirty="0">
                        <a:solidFill>
                          <a:schemeClr val="tx1"/>
                        </a:solidFill>
                      </a:rPr>
                      <a:t>Intervenciones programáticas</a:t>
                    </a:r>
                  </a:p>
                </p:txBody>
              </p:sp>
              <p:sp>
                <p:nvSpPr>
                  <p:cNvPr id="505" name="CuadroTexto 504">
                    <a:extLst>
                      <a:ext uri="{FF2B5EF4-FFF2-40B4-BE49-F238E27FC236}">
                        <a16:creationId xmlns:a16="http://schemas.microsoft.com/office/drawing/2014/main" id="{DBC60D9D-EA69-5AD1-48AE-F2F280709A0A}"/>
                      </a:ext>
                    </a:extLst>
                  </p:cNvPr>
                  <p:cNvSpPr txBox="1"/>
                  <p:nvPr/>
                </p:nvSpPr>
                <p:spPr>
                  <a:xfrm>
                    <a:off x="6306325" y="3141117"/>
                    <a:ext cx="380083" cy="230832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 rtlCol="0" anchor="t">
                    <a:spAutoFit/>
                  </a:bodyPr>
                  <a:lstStyle/>
                  <a:p>
                    <a:r>
                      <a:rPr lang="es-CO" sz="900" b="1" dirty="0">
                        <a:solidFill>
                          <a:schemeClr val="tx1"/>
                        </a:solidFill>
                      </a:rPr>
                      <a:t>CVI</a:t>
                    </a:r>
                  </a:p>
                </p:txBody>
              </p:sp>
            </p:grpSp>
            <p:sp>
              <p:nvSpPr>
                <p:cNvPr id="504" name="Rectángulo 503">
                  <a:extLst>
                    <a:ext uri="{FF2B5EF4-FFF2-40B4-BE49-F238E27FC236}">
                      <a16:creationId xmlns:a16="http://schemas.microsoft.com/office/drawing/2014/main" id="{FE6AA341-5B78-EC9A-7D40-0D7DD9B06F7F}"/>
                    </a:ext>
                  </a:extLst>
                </p:cNvPr>
                <p:cNvSpPr/>
                <p:nvPr/>
              </p:nvSpPr>
              <p:spPr>
                <a:xfrm>
                  <a:off x="6030596" y="3457182"/>
                  <a:ext cx="903091" cy="88922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>
                    <a:noFill/>
                  </a:endParaRPr>
                </a:p>
              </p:txBody>
            </p:sp>
          </p:grpSp>
          <p:sp>
            <p:nvSpPr>
              <p:cNvPr id="503" name="CuadroTexto 502">
                <a:extLst>
                  <a:ext uri="{FF2B5EF4-FFF2-40B4-BE49-F238E27FC236}">
                    <a16:creationId xmlns:a16="http://schemas.microsoft.com/office/drawing/2014/main" id="{2E9A057B-51AC-68CF-09A1-26A03ED84CCE}"/>
                  </a:ext>
                </a:extLst>
              </p:cNvPr>
              <p:cNvSpPr txBox="1"/>
              <p:nvPr/>
            </p:nvSpPr>
            <p:spPr>
              <a:xfrm>
                <a:off x="6987844" y="3411446"/>
                <a:ext cx="906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800" b="1" dirty="0">
                    <a:solidFill>
                      <a:schemeClr val="tx1"/>
                    </a:solidFill>
                  </a:rPr>
                  <a:t>CONSULTA PRIORITARIA </a:t>
                </a:r>
              </a:p>
              <a:p>
                <a:pPr algn="ctr"/>
                <a:r>
                  <a:rPr lang="es-CO" sz="800" b="1" dirty="0">
                    <a:solidFill>
                      <a:schemeClr val="tx1"/>
                    </a:solidFill>
                  </a:rPr>
                  <a:t> RESOLUTIVA</a:t>
                </a:r>
              </a:p>
            </p:txBody>
          </p:sp>
        </p:grpSp>
        <p:sp>
          <p:nvSpPr>
            <p:cNvPr id="502" name="CuadroTexto 501">
              <a:extLst>
                <a:ext uri="{FF2B5EF4-FFF2-40B4-BE49-F238E27FC236}">
                  <a16:creationId xmlns:a16="http://schemas.microsoft.com/office/drawing/2014/main" id="{6F44B60B-25EE-F5E5-CF17-E8E34A7C5646}"/>
                </a:ext>
              </a:extLst>
            </p:cNvPr>
            <p:cNvSpPr txBox="1"/>
            <p:nvPr/>
          </p:nvSpPr>
          <p:spPr>
            <a:xfrm>
              <a:off x="5737563" y="4173342"/>
              <a:ext cx="17602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800" b="1" dirty="0"/>
                <a:t>INTERVENCIONES PROGRAMÁTICAS</a:t>
              </a:r>
            </a:p>
          </p:txBody>
        </p:sp>
      </p:grpSp>
      <p:sp>
        <p:nvSpPr>
          <p:cNvPr id="67" name="Diagrama de flujo: proceso 66">
            <a:extLst>
              <a:ext uri="{FF2B5EF4-FFF2-40B4-BE49-F238E27FC236}">
                <a16:creationId xmlns:a16="http://schemas.microsoft.com/office/drawing/2014/main" id="{FB874124-1DF7-C643-FE33-B0E3C74C327A}"/>
              </a:ext>
            </a:extLst>
          </p:cNvPr>
          <p:cNvSpPr/>
          <p:nvPr/>
        </p:nvSpPr>
        <p:spPr>
          <a:xfrm>
            <a:off x="4816401" y="4663199"/>
            <a:ext cx="1800761" cy="456330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Gestión pruebas diagnósticas, toma muestras, acompañamiento</a:t>
            </a:r>
            <a:endParaRPr lang="es-CO" dirty="0"/>
          </a:p>
        </p:txBody>
      </p:sp>
      <p:cxnSp>
        <p:nvCxnSpPr>
          <p:cNvPr id="72" name="Conector: angular 71">
            <a:extLst>
              <a:ext uri="{FF2B5EF4-FFF2-40B4-BE49-F238E27FC236}">
                <a16:creationId xmlns:a16="http://schemas.microsoft.com/office/drawing/2014/main" id="{1DA83CA3-083C-5590-6260-1F87E9B13ECB}"/>
              </a:ext>
            </a:extLst>
          </p:cNvPr>
          <p:cNvCxnSpPr>
            <a:cxnSpLocks/>
            <a:stCxn id="111" idx="3"/>
            <a:endCxn id="501" idx="1"/>
          </p:cNvCxnSpPr>
          <p:nvPr/>
        </p:nvCxnSpPr>
        <p:spPr>
          <a:xfrm flipV="1">
            <a:off x="4556106" y="3743608"/>
            <a:ext cx="173956" cy="3933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Conector recto de flecha 81">
            <a:extLst>
              <a:ext uri="{FF2B5EF4-FFF2-40B4-BE49-F238E27FC236}">
                <a16:creationId xmlns:a16="http://schemas.microsoft.com/office/drawing/2014/main" id="{85891E46-1024-C7F2-2C52-F5190CC5D889}"/>
              </a:ext>
            </a:extLst>
          </p:cNvPr>
          <p:cNvCxnSpPr>
            <a:cxnSpLocks/>
            <a:stCxn id="67" idx="2"/>
            <a:endCxn id="263" idx="0"/>
          </p:cNvCxnSpPr>
          <p:nvPr/>
        </p:nvCxnSpPr>
        <p:spPr>
          <a:xfrm>
            <a:off x="5716782" y="5119529"/>
            <a:ext cx="3815" cy="14934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Conector recto de flecha 119">
            <a:extLst>
              <a:ext uri="{FF2B5EF4-FFF2-40B4-BE49-F238E27FC236}">
                <a16:creationId xmlns:a16="http://schemas.microsoft.com/office/drawing/2014/main" id="{AD31839B-F9BC-E97E-393D-6543F2CFACD5}"/>
              </a:ext>
            </a:extLst>
          </p:cNvPr>
          <p:cNvCxnSpPr>
            <a:cxnSpLocks/>
            <a:stCxn id="329" idx="1"/>
            <a:endCxn id="263" idx="3"/>
          </p:cNvCxnSpPr>
          <p:nvPr/>
        </p:nvCxnSpPr>
        <p:spPr>
          <a:xfrm flipH="1">
            <a:off x="6950876" y="5499480"/>
            <a:ext cx="310546" cy="94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8" name="Conector: angular 517">
            <a:extLst>
              <a:ext uri="{FF2B5EF4-FFF2-40B4-BE49-F238E27FC236}">
                <a16:creationId xmlns:a16="http://schemas.microsoft.com/office/drawing/2014/main" id="{CB82934B-D7E6-3A93-2744-3C0D1DFCD509}"/>
              </a:ext>
            </a:extLst>
          </p:cNvPr>
          <p:cNvCxnSpPr>
            <a:cxnSpLocks/>
            <a:stCxn id="503" idx="3"/>
            <a:endCxn id="357" idx="1"/>
          </p:cNvCxnSpPr>
          <p:nvPr/>
        </p:nvCxnSpPr>
        <p:spPr>
          <a:xfrm>
            <a:off x="6951847" y="3667677"/>
            <a:ext cx="260573" cy="94593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0" name="Conector: angular 529">
            <a:extLst>
              <a:ext uri="{FF2B5EF4-FFF2-40B4-BE49-F238E27FC236}">
                <a16:creationId xmlns:a16="http://schemas.microsoft.com/office/drawing/2014/main" id="{6CDD3725-4811-5685-AD73-FAD946278D53}"/>
              </a:ext>
            </a:extLst>
          </p:cNvPr>
          <p:cNvCxnSpPr>
            <a:cxnSpLocks/>
            <a:stCxn id="501" idx="0"/>
            <a:endCxn id="531" idx="1"/>
          </p:cNvCxnSpPr>
          <p:nvPr/>
        </p:nvCxnSpPr>
        <p:spPr>
          <a:xfrm rot="5400000" flipH="1" flipV="1">
            <a:off x="5949011" y="2526706"/>
            <a:ext cx="177592" cy="639880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1" name="Diagrama de flujo: proceso 530">
            <a:extLst>
              <a:ext uri="{FF2B5EF4-FFF2-40B4-BE49-F238E27FC236}">
                <a16:creationId xmlns:a16="http://schemas.microsoft.com/office/drawing/2014/main" id="{C1FBDAC0-42A0-7CCF-BAC6-D3183A410736}"/>
              </a:ext>
            </a:extLst>
          </p:cNvPr>
          <p:cNvSpPr/>
          <p:nvPr/>
        </p:nvSpPr>
        <p:spPr>
          <a:xfrm>
            <a:off x="6357747" y="2505215"/>
            <a:ext cx="934693" cy="50526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Apoyo aplicación instrumentos</a:t>
            </a:r>
          </a:p>
        </p:txBody>
      </p:sp>
      <p:grpSp>
        <p:nvGrpSpPr>
          <p:cNvPr id="789" name="Grupo 788">
            <a:extLst>
              <a:ext uri="{FF2B5EF4-FFF2-40B4-BE49-F238E27FC236}">
                <a16:creationId xmlns:a16="http://schemas.microsoft.com/office/drawing/2014/main" id="{C880840C-8029-6E39-83D2-9FF67DEE990A}"/>
              </a:ext>
            </a:extLst>
          </p:cNvPr>
          <p:cNvGrpSpPr/>
          <p:nvPr/>
        </p:nvGrpSpPr>
        <p:grpSpPr>
          <a:xfrm>
            <a:off x="7677626" y="2833551"/>
            <a:ext cx="1447149" cy="1185475"/>
            <a:chOff x="7677626" y="2833551"/>
            <a:chExt cx="1447149" cy="1185475"/>
          </a:xfrm>
        </p:grpSpPr>
        <p:grpSp>
          <p:nvGrpSpPr>
            <p:cNvPr id="527" name="Grupo 526">
              <a:extLst>
                <a:ext uri="{FF2B5EF4-FFF2-40B4-BE49-F238E27FC236}">
                  <a16:creationId xmlns:a16="http://schemas.microsoft.com/office/drawing/2014/main" id="{13904B63-CBED-5FA9-E359-E299B9CD5755}"/>
                </a:ext>
              </a:extLst>
            </p:cNvPr>
            <p:cNvGrpSpPr/>
            <p:nvPr/>
          </p:nvGrpSpPr>
          <p:grpSpPr>
            <a:xfrm>
              <a:off x="7701450" y="2833551"/>
              <a:ext cx="1339037" cy="1185475"/>
              <a:chOff x="9252794" y="2927881"/>
              <a:chExt cx="1339037" cy="1185475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524" name="Diagrama de flujo: decisión 523">
                <a:extLst>
                  <a:ext uri="{FF2B5EF4-FFF2-40B4-BE49-F238E27FC236}">
                    <a16:creationId xmlns:a16="http://schemas.microsoft.com/office/drawing/2014/main" id="{E368A205-F228-E1B6-7908-0E654F54FCC7}"/>
                  </a:ext>
                </a:extLst>
              </p:cNvPr>
              <p:cNvSpPr/>
              <p:nvPr/>
            </p:nvSpPr>
            <p:spPr>
              <a:xfrm>
                <a:off x="9252794" y="2927881"/>
                <a:ext cx="1339037" cy="1185475"/>
              </a:xfrm>
              <a:prstGeom prst="flowChartDecision">
                <a:avLst/>
              </a:prstGeom>
              <a:grp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dirty="0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rPr>
                  <a:t>CVI</a:t>
                </a:r>
              </a:p>
            </p:txBody>
          </p:sp>
          <p:sp>
            <p:nvSpPr>
              <p:cNvPr id="525" name="Rectángulo 524">
                <a:extLst>
                  <a:ext uri="{FF2B5EF4-FFF2-40B4-BE49-F238E27FC236}">
                    <a16:creationId xmlns:a16="http://schemas.microsoft.com/office/drawing/2014/main" id="{6D9FE94B-18E9-DB6C-0545-8CA7AD2ED2A9}"/>
                  </a:ext>
                </a:extLst>
              </p:cNvPr>
              <p:cNvSpPr/>
              <p:nvPr/>
            </p:nvSpPr>
            <p:spPr>
              <a:xfrm>
                <a:off x="9610001" y="3215618"/>
                <a:ext cx="600799" cy="60005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dirty="0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rPr>
                  <a:t>CVI</a:t>
                </a:r>
              </a:p>
            </p:txBody>
          </p:sp>
        </p:grpSp>
        <p:sp>
          <p:nvSpPr>
            <p:cNvPr id="528" name="CuadroTexto 527">
              <a:extLst>
                <a:ext uri="{FF2B5EF4-FFF2-40B4-BE49-F238E27FC236}">
                  <a16:creationId xmlns:a16="http://schemas.microsoft.com/office/drawing/2014/main" id="{558781B3-5AF3-FA53-C4B0-8BBD3462DB1F}"/>
                </a:ext>
              </a:extLst>
            </p:cNvPr>
            <p:cNvSpPr txBox="1"/>
            <p:nvPr/>
          </p:nvSpPr>
          <p:spPr>
            <a:xfrm>
              <a:off x="7677626" y="3253553"/>
              <a:ext cx="3416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/>
                <a:t>si</a:t>
              </a:r>
            </a:p>
          </p:txBody>
        </p:sp>
        <p:sp>
          <p:nvSpPr>
            <p:cNvPr id="535" name="CuadroTexto 534">
              <a:extLst>
                <a:ext uri="{FF2B5EF4-FFF2-40B4-BE49-F238E27FC236}">
                  <a16:creationId xmlns:a16="http://schemas.microsoft.com/office/drawing/2014/main" id="{3FEC0BB4-E2EA-FF41-D90D-C93F356B7B1D}"/>
                </a:ext>
              </a:extLst>
            </p:cNvPr>
            <p:cNvSpPr txBox="1"/>
            <p:nvPr/>
          </p:nvSpPr>
          <p:spPr>
            <a:xfrm>
              <a:off x="8741337" y="3316908"/>
              <a:ext cx="38343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800" dirty="0"/>
                <a:t>NO</a:t>
              </a:r>
            </a:p>
          </p:txBody>
        </p:sp>
      </p:grpSp>
      <p:sp>
        <p:nvSpPr>
          <p:cNvPr id="536" name="Diagrama de flujo: terminador 535">
            <a:extLst>
              <a:ext uri="{FF2B5EF4-FFF2-40B4-BE49-F238E27FC236}">
                <a16:creationId xmlns:a16="http://schemas.microsoft.com/office/drawing/2014/main" id="{C63703DE-696B-6627-8249-586DEDAE67AC}"/>
              </a:ext>
            </a:extLst>
          </p:cNvPr>
          <p:cNvSpPr/>
          <p:nvPr/>
        </p:nvSpPr>
        <p:spPr>
          <a:xfrm>
            <a:off x="7082133" y="1799451"/>
            <a:ext cx="2331676" cy="446805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VALORACIÓN INTEGRAL MEDICO GENERAL </a:t>
            </a:r>
          </a:p>
        </p:txBody>
      </p:sp>
      <p:cxnSp>
        <p:nvCxnSpPr>
          <p:cNvPr id="538" name="Conector: angular 537">
            <a:extLst>
              <a:ext uri="{FF2B5EF4-FFF2-40B4-BE49-F238E27FC236}">
                <a16:creationId xmlns:a16="http://schemas.microsoft.com/office/drawing/2014/main" id="{927D641D-CC87-992F-CDA3-CDA384AD834E}"/>
              </a:ext>
            </a:extLst>
          </p:cNvPr>
          <p:cNvCxnSpPr>
            <a:cxnSpLocks/>
            <a:stCxn id="531" idx="0"/>
            <a:endCxn id="536" idx="1"/>
          </p:cNvCxnSpPr>
          <p:nvPr/>
        </p:nvCxnSpPr>
        <p:spPr>
          <a:xfrm rot="5400000" flipH="1" flipV="1">
            <a:off x="6712433" y="2135516"/>
            <a:ext cx="482361" cy="25703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2" name="Estrella: 6 puntas 191">
            <a:extLst>
              <a:ext uri="{FF2B5EF4-FFF2-40B4-BE49-F238E27FC236}">
                <a16:creationId xmlns:a16="http://schemas.microsoft.com/office/drawing/2014/main" id="{9F9FEDF3-75C6-257C-0E3A-F6507E397A5F}"/>
              </a:ext>
            </a:extLst>
          </p:cNvPr>
          <p:cNvSpPr/>
          <p:nvPr/>
        </p:nvSpPr>
        <p:spPr>
          <a:xfrm>
            <a:off x="10175138" y="4505683"/>
            <a:ext cx="674175" cy="456037"/>
          </a:xfrm>
          <a:prstGeom prst="star6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dirty="0"/>
              <a:t>FIN</a:t>
            </a:r>
          </a:p>
        </p:txBody>
      </p:sp>
      <p:cxnSp>
        <p:nvCxnSpPr>
          <p:cNvPr id="220" name="Conector: angular 219">
            <a:extLst>
              <a:ext uri="{FF2B5EF4-FFF2-40B4-BE49-F238E27FC236}">
                <a16:creationId xmlns:a16="http://schemas.microsoft.com/office/drawing/2014/main" id="{917B726D-8B68-560D-1BDB-77C5F0862AB7}"/>
              </a:ext>
            </a:extLst>
          </p:cNvPr>
          <p:cNvCxnSpPr>
            <a:stCxn id="4" idx="2"/>
            <a:endCxn id="491" idx="0"/>
          </p:cNvCxnSpPr>
          <p:nvPr/>
        </p:nvCxnSpPr>
        <p:spPr>
          <a:xfrm rot="5400000">
            <a:off x="6243061" y="1448197"/>
            <a:ext cx="234747" cy="574985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1" name="Grupo 320">
            <a:extLst>
              <a:ext uri="{FF2B5EF4-FFF2-40B4-BE49-F238E27FC236}">
                <a16:creationId xmlns:a16="http://schemas.microsoft.com/office/drawing/2014/main" id="{A2E1E443-5250-1FE2-1881-7174C5DFB953}"/>
              </a:ext>
            </a:extLst>
          </p:cNvPr>
          <p:cNvGrpSpPr/>
          <p:nvPr/>
        </p:nvGrpSpPr>
        <p:grpSpPr>
          <a:xfrm>
            <a:off x="9193789" y="2453729"/>
            <a:ext cx="2844843" cy="1800595"/>
            <a:chOff x="9193789" y="2453729"/>
            <a:chExt cx="2844843" cy="1800595"/>
          </a:xfrm>
        </p:grpSpPr>
        <p:grpSp>
          <p:nvGrpSpPr>
            <p:cNvPr id="240" name="Grupo 239">
              <a:extLst>
                <a:ext uri="{FF2B5EF4-FFF2-40B4-BE49-F238E27FC236}">
                  <a16:creationId xmlns:a16="http://schemas.microsoft.com/office/drawing/2014/main" id="{3F2BFF4B-FB16-DC27-2EDB-F11105ABDDB9}"/>
                </a:ext>
              </a:extLst>
            </p:cNvPr>
            <p:cNvGrpSpPr/>
            <p:nvPr/>
          </p:nvGrpSpPr>
          <p:grpSpPr>
            <a:xfrm>
              <a:off x="9193789" y="2614805"/>
              <a:ext cx="2844843" cy="1639519"/>
              <a:chOff x="5595486" y="2910044"/>
              <a:chExt cx="2958332" cy="1639519"/>
            </a:xfrm>
          </p:grpSpPr>
          <p:grpSp>
            <p:nvGrpSpPr>
              <p:cNvPr id="241" name="Grupo 240">
                <a:extLst>
                  <a:ext uri="{FF2B5EF4-FFF2-40B4-BE49-F238E27FC236}">
                    <a16:creationId xmlns:a16="http://schemas.microsoft.com/office/drawing/2014/main" id="{8A51C862-89A6-7D20-9EE3-B7C1F521E074}"/>
                  </a:ext>
                </a:extLst>
              </p:cNvPr>
              <p:cNvGrpSpPr/>
              <p:nvPr/>
            </p:nvGrpSpPr>
            <p:grpSpPr>
              <a:xfrm>
                <a:off x="5595486" y="2910044"/>
                <a:ext cx="2299175" cy="1639519"/>
                <a:chOff x="5595486" y="2910044"/>
                <a:chExt cx="2299175" cy="1639519"/>
              </a:xfrm>
            </p:grpSpPr>
            <p:grpSp>
              <p:nvGrpSpPr>
                <p:cNvPr id="243" name="Grupo 242">
                  <a:extLst>
                    <a:ext uri="{FF2B5EF4-FFF2-40B4-BE49-F238E27FC236}">
                      <a16:creationId xmlns:a16="http://schemas.microsoft.com/office/drawing/2014/main" id="{F07BB2FB-3BF9-7B84-96D0-057F504C9023}"/>
                    </a:ext>
                  </a:extLst>
                </p:cNvPr>
                <p:cNvGrpSpPr/>
                <p:nvPr/>
              </p:nvGrpSpPr>
              <p:grpSpPr>
                <a:xfrm>
                  <a:off x="5595486" y="2910044"/>
                  <a:ext cx="2044424" cy="1639519"/>
                  <a:chOff x="5477121" y="3086915"/>
                  <a:chExt cx="1991630" cy="1639519"/>
                </a:xfrm>
              </p:grpSpPr>
              <p:grpSp>
                <p:nvGrpSpPr>
                  <p:cNvPr id="245" name="Grupo 244">
                    <a:extLst>
                      <a:ext uri="{FF2B5EF4-FFF2-40B4-BE49-F238E27FC236}">
                        <a16:creationId xmlns:a16="http://schemas.microsoft.com/office/drawing/2014/main" id="{D6A5DA97-48E3-EF93-257F-5EDFC7A315F6}"/>
                      </a:ext>
                    </a:extLst>
                  </p:cNvPr>
                  <p:cNvGrpSpPr/>
                  <p:nvPr/>
                </p:nvGrpSpPr>
                <p:grpSpPr>
                  <a:xfrm>
                    <a:off x="5477121" y="3086915"/>
                    <a:ext cx="1991630" cy="1639519"/>
                    <a:chOff x="5477121" y="3086915"/>
                    <a:chExt cx="1991630" cy="1639519"/>
                  </a:xfrm>
                </p:grpSpPr>
                <p:sp>
                  <p:nvSpPr>
                    <p:cNvPr id="247" name="Diagrama de flujo: decisión 246">
                      <a:extLst>
                        <a:ext uri="{FF2B5EF4-FFF2-40B4-BE49-F238E27FC236}">
                          <a16:creationId xmlns:a16="http://schemas.microsoft.com/office/drawing/2014/main" id="{C09005ED-42FB-5CBF-5FE1-93C5CCB4E7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77121" y="3086915"/>
                      <a:ext cx="1991630" cy="1616331"/>
                    </a:xfrm>
                    <a:prstGeom prst="flowChartDecision">
                      <a:avLst/>
                    </a:prstGeom>
                    <a:solidFill>
                      <a:schemeClr val="accent6">
                        <a:lumMod val="40000"/>
                        <a:lumOff val="60000"/>
                      </a:schemeClr>
                    </a:solidFill>
                    <a:ln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s-CO" sz="900" b="1" dirty="0">
                          <a:solidFill>
                            <a:schemeClr val="tx1"/>
                          </a:solidFill>
                        </a:rPr>
                        <a:t>DEFINICIÓN CONDUTA </a:t>
                      </a:r>
                    </a:p>
                  </p:txBody>
                </p:sp>
                <p:sp>
                  <p:nvSpPr>
                    <p:cNvPr id="248" name="CuadroTexto 247">
                      <a:extLst>
                        <a:ext uri="{FF2B5EF4-FFF2-40B4-BE49-F238E27FC236}">
                          <a16:creationId xmlns:a16="http://schemas.microsoft.com/office/drawing/2014/main" id="{1E21D46E-E04A-0695-625E-F537A0264FF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029948" y="4510990"/>
                      <a:ext cx="934154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CO" sz="800" b="1" dirty="0">
                          <a:solidFill>
                            <a:schemeClr val="tx1"/>
                          </a:solidFill>
                        </a:rPr>
                        <a:t>TRATAMIENTO </a:t>
                      </a:r>
                    </a:p>
                  </p:txBody>
                </p:sp>
              </p:grpSp>
              <p:sp>
                <p:nvSpPr>
                  <p:cNvPr id="246" name="Rectángulo 245">
                    <a:extLst>
                      <a:ext uri="{FF2B5EF4-FFF2-40B4-BE49-F238E27FC236}">
                        <a16:creationId xmlns:a16="http://schemas.microsoft.com/office/drawing/2014/main" id="{AA6F8C2F-5769-503B-5FF3-D33A1BD4E4E0}"/>
                      </a:ext>
                    </a:extLst>
                  </p:cNvPr>
                  <p:cNvSpPr/>
                  <p:nvPr/>
                </p:nvSpPr>
                <p:spPr>
                  <a:xfrm>
                    <a:off x="6030596" y="3457182"/>
                    <a:ext cx="903091" cy="889226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>
                      <a:noFill/>
                    </a:endParaRPr>
                  </a:p>
                </p:txBody>
              </p:sp>
            </p:grpSp>
            <p:sp>
              <p:nvSpPr>
                <p:cNvPr id="244" name="CuadroTexto 243">
                  <a:extLst>
                    <a:ext uri="{FF2B5EF4-FFF2-40B4-BE49-F238E27FC236}">
                      <a16:creationId xmlns:a16="http://schemas.microsoft.com/office/drawing/2014/main" id="{DCBFD188-9FD7-55EC-5EF5-DF354F24EE66}"/>
                    </a:ext>
                  </a:extLst>
                </p:cNvPr>
                <p:cNvSpPr txBox="1"/>
                <p:nvPr/>
              </p:nvSpPr>
              <p:spPr>
                <a:xfrm>
                  <a:off x="6987844" y="3411446"/>
                  <a:ext cx="906817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endParaRPr lang="es-CO" sz="8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2" name="CuadroTexto 241">
                <a:extLst>
                  <a:ext uri="{FF2B5EF4-FFF2-40B4-BE49-F238E27FC236}">
                    <a16:creationId xmlns:a16="http://schemas.microsoft.com/office/drawing/2014/main" id="{1849A0B7-D9FB-6476-3ADA-8BCC23BF8501}"/>
                  </a:ext>
                </a:extLst>
              </p:cNvPr>
              <p:cNvSpPr txBox="1"/>
              <p:nvPr/>
            </p:nvSpPr>
            <p:spPr>
              <a:xfrm>
                <a:off x="6793548" y="3511222"/>
                <a:ext cx="1760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800" b="1" dirty="0"/>
                  <a:t>TELEEXPERTICIA INTERCONSULTA </a:t>
                </a:r>
              </a:p>
              <a:p>
                <a:pPr algn="ctr"/>
                <a:r>
                  <a:rPr lang="es-CO" sz="800" b="1" dirty="0"/>
                  <a:t>REFERENCIA </a:t>
                </a:r>
              </a:p>
            </p:txBody>
          </p:sp>
        </p:grpSp>
        <p:sp>
          <p:nvSpPr>
            <p:cNvPr id="252" name="CuadroTexto 251">
              <a:extLst>
                <a:ext uri="{FF2B5EF4-FFF2-40B4-BE49-F238E27FC236}">
                  <a16:creationId xmlns:a16="http://schemas.microsoft.com/office/drawing/2014/main" id="{64783C72-6253-AB8E-F368-B53B373A51EF}"/>
                </a:ext>
              </a:extLst>
            </p:cNvPr>
            <p:cNvSpPr txBox="1"/>
            <p:nvPr/>
          </p:nvSpPr>
          <p:spPr>
            <a:xfrm>
              <a:off x="9751111" y="2453729"/>
              <a:ext cx="8451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800" dirty="0"/>
                <a:t>ORDEN DE SERVICIOS U.P.R (A NECESIDAD)</a:t>
              </a:r>
            </a:p>
          </p:txBody>
        </p:sp>
      </p:grpSp>
      <p:sp>
        <p:nvSpPr>
          <p:cNvPr id="253" name="Diagrama de flujo: terminador 252">
            <a:extLst>
              <a:ext uri="{FF2B5EF4-FFF2-40B4-BE49-F238E27FC236}">
                <a16:creationId xmlns:a16="http://schemas.microsoft.com/office/drawing/2014/main" id="{FEFF2A12-93C6-47CC-F0ED-575D7B8B45AB}"/>
              </a:ext>
            </a:extLst>
          </p:cNvPr>
          <p:cNvSpPr/>
          <p:nvPr/>
        </p:nvSpPr>
        <p:spPr>
          <a:xfrm>
            <a:off x="9126690" y="1087710"/>
            <a:ext cx="2438400" cy="701017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dirty="0"/>
              <a:t>OTROS PROFESIONALES NO ESPECIALIZADOS  ESPECIALIZADOS  U.P.R</a:t>
            </a:r>
          </a:p>
        </p:txBody>
      </p:sp>
      <p:cxnSp>
        <p:nvCxnSpPr>
          <p:cNvPr id="657" name="Conector: angular 656">
            <a:extLst>
              <a:ext uri="{FF2B5EF4-FFF2-40B4-BE49-F238E27FC236}">
                <a16:creationId xmlns:a16="http://schemas.microsoft.com/office/drawing/2014/main" id="{AAEADF4E-6136-C9D2-33D3-F1A77ABAF220}"/>
              </a:ext>
            </a:extLst>
          </p:cNvPr>
          <p:cNvCxnSpPr>
            <a:stCxn id="219" idx="2"/>
            <a:endCxn id="111" idx="0"/>
          </p:cNvCxnSpPr>
          <p:nvPr/>
        </p:nvCxnSpPr>
        <p:spPr>
          <a:xfrm rot="5400000">
            <a:off x="3258503" y="2811262"/>
            <a:ext cx="778968" cy="59758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9" name="Conector: angular 658">
            <a:extLst>
              <a:ext uri="{FF2B5EF4-FFF2-40B4-BE49-F238E27FC236}">
                <a16:creationId xmlns:a16="http://schemas.microsoft.com/office/drawing/2014/main" id="{92602F70-75C4-0758-023E-AC29ABC10A6E}"/>
              </a:ext>
            </a:extLst>
          </p:cNvPr>
          <p:cNvCxnSpPr>
            <a:stCxn id="32" idx="0"/>
            <a:endCxn id="111" idx="2"/>
          </p:cNvCxnSpPr>
          <p:nvPr/>
        </p:nvCxnSpPr>
        <p:spPr>
          <a:xfrm rot="16200000" flipV="1">
            <a:off x="3285402" y="4059331"/>
            <a:ext cx="500280" cy="37269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5" name="Conector: angular 694">
            <a:extLst>
              <a:ext uri="{FF2B5EF4-FFF2-40B4-BE49-F238E27FC236}">
                <a16:creationId xmlns:a16="http://schemas.microsoft.com/office/drawing/2014/main" id="{A76F5340-3CA6-1F82-2B04-E7F1FDCA5C24}"/>
              </a:ext>
            </a:extLst>
          </p:cNvPr>
          <p:cNvCxnSpPr>
            <a:cxnSpLocks/>
            <a:stCxn id="528" idx="1"/>
          </p:cNvCxnSpPr>
          <p:nvPr/>
        </p:nvCxnSpPr>
        <p:spPr>
          <a:xfrm rot="10800000" flipH="1">
            <a:off x="7677626" y="2107016"/>
            <a:ext cx="619364" cy="1300426"/>
          </a:xfrm>
          <a:prstGeom prst="bentConnector4">
            <a:avLst>
              <a:gd name="adj1" fmla="val -36909"/>
              <a:gd name="adj2" fmla="val 5591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8" name="Conector recto 697">
            <a:extLst>
              <a:ext uri="{FF2B5EF4-FFF2-40B4-BE49-F238E27FC236}">
                <a16:creationId xmlns:a16="http://schemas.microsoft.com/office/drawing/2014/main" id="{E2A8731C-3D09-A8A0-2057-948297F7CB61}"/>
              </a:ext>
            </a:extLst>
          </p:cNvPr>
          <p:cNvCxnSpPr>
            <a:stCxn id="357" idx="0"/>
            <a:endCxn id="524" idx="2"/>
          </p:cNvCxnSpPr>
          <p:nvPr/>
        </p:nvCxnSpPr>
        <p:spPr>
          <a:xfrm flipH="1" flipV="1">
            <a:off x="8370969" y="4019026"/>
            <a:ext cx="7289" cy="2897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Conector: angular 282">
            <a:extLst>
              <a:ext uri="{FF2B5EF4-FFF2-40B4-BE49-F238E27FC236}">
                <a16:creationId xmlns:a16="http://schemas.microsoft.com/office/drawing/2014/main" id="{8FBBE970-2A35-5B92-FB32-881A92A52B40}"/>
              </a:ext>
            </a:extLst>
          </p:cNvPr>
          <p:cNvCxnSpPr>
            <a:stCxn id="329" idx="3"/>
            <a:endCxn id="357" idx="3"/>
          </p:cNvCxnSpPr>
          <p:nvPr/>
        </p:nvCxnSpPr>
        <p:spPr>
          <a:xfrm flipV="1">
            <a:off x="8689778" y="4613610"/>
            <a:ext cx="854318" cy="885870"/>
          </a:xfrm>
          <a:prstGeom prst="bentConnector3">
            <a:avLst>
              <a:gd name="adj1" fmla="val 15240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Conector: angular 299">
            <a:extLst>
              <a:ext uri="{FF2B5EF4-FFF2-40B4-BE49-F238E27FC236}">
                <a16:creationId xmlns:a16="http://schemas.microsoft.com/office/drawing/2014/main" id="{06DF01C0-01D3-2703-553F-5C3C0DC3F197}"/>
              </a:ext>
            </a:extLst>
          </p:cNvPr>
          <p:cNvCxnSpPr>
            <a:stCxn id="242" idx="2"/>
            <a:endCxn id="329" idx="3"/>
          </p:cNvCxnSpPr>
          <p:nvPr/>
        </p:nvCxnSpPr>
        <p:spPr>
          <a:xfrm rot="5400000">
            <a:off x="9030104" y="3337323"/>
            <a:ext cx="1821832" cy="2502483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2" name="Conector recto 301">
            <a:extLst>
              <a:ext uri="{FF2B5EF4-FFF2-40B4-BE49-F238E27FC236}">
                <a16:creationId xmlns:a16="http://schemas.microsoft.com/office/drawing/2014/main" id="{1D9A86A9-E8B8-D92D-7B6A-6013C3F03371}"/>
              </a:ext>
            </a:extLst>
          </p:cNvPr>
          <p:cNvCxnSpPr>
            <a:stCxn id="524" idx="3"/>
            <a:endCxn id="247" idx="1"/>
          </p:cNvCxnSpPr>
          <p:nvPr/>
        </p:nvCxnSpPr>
        <p:spPr>
          <a:xfrm flipV="1">
            <a:off x="9040487" y="3422971"/>
            <a:ext cx="153302" cy="33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7" name="Diagrama de flujo: proceso 306">
            <a:extLst>
              <a:ext uri="{FF2B5EF4-FFF2-40B4-BE49-F238E27FC236}">
                <a16:creationId xmlns:a16="http://schemas.microsoft.com/office/drawing/2014/main" id="{C7DC4084-9BA1-D6D4-3F38-C26BCE37F506}"/>
              </a:ext>
            </a:extLst>
          </p:cNvPr>
          <p:cNvSpPr/>
          <p:nvPr/>
        </p:nvSpPr>
        <p:spPr>
          <a:xfrm>
            <a:off x="2824299" y="5473486"/>
            <a:ext cx="1008989" cy="43278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Resultados  P Diagnosticas</a:t>
            </a:r>
            <a:endParaRPr lang="es-CO" dirty="0"/>
          </a:p>
        </p:txBody>
      </p:sp>
      <p:cxnSp>
        <p:nvCxnSpPr>
          <p:cNvPr id="309" name="Conector: angular 308">
            <a:extLst>
              <a:ext uri="{FF2B5EF4-FFF2-40B4-BE49-F238E27FC236}">
                <a16:creationId xmlns:a16="http://schemas.microsoft.com/office/drawing/2014/main" id="{1B3EB40C-87D7-E17D-2F3E-F3E14C33A746}"/>
              </a:ext>
            </a:extLst>
          </p:cNvPr>
          <p:cNvCxnSpPr>
            <a:cxnSpLocks/>
            <a:stCxn id="307" idx="1"/>
            <a:endCxn id="13" idx="2"/>
          </p:cNvCxnSpPr>
          <p:nvPr/>
        </p:nvCxnSpPr>
        <p:spPr>
          <a:xfrm rot="10800000">
            <a:off x="1559857" y="5379429"/>
            <a:ext cx="1264442" cy="31045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3" name="Conector: angular 312">
            <a:extLst>
              <a:ext uri="{FF2B5EF4-FFF2-40B4-BE49-F238E27FC236}">
                <a16:creationId xmlns:a16="http://schemas.microsoft.com/office/drawing/2014/main" id="{9BDAF572-5103-4C1E-070D-9BECF9568DE4}"/>
              </a:ext>
            </a:extLst>
          </p:cNvPr>
          <p:cNvCxnSpPr>
            <a:stCxn id="263" idx="1"/>
            <a:endCxn id="307" idx="3"/>
          </p:cNvCxnSpPr>
          <p:nvPr/>
        </p:nvCxnSpPr>
        <p:spPr>
          <a:xfrm rot="10800000" flipV="1">
            <a:off x="3833289" y="5508909"/>
            <a:ext cx="657029" cy="180970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ector: angular 314">
            <a:extLst>
              <a:ext uri="{FF2B5EF4-FFF2-40B4-BE49-F238E27FC236}">
                <a16:creationId xmlns:a16="http://schemas.microsoft.com/office/drawing/2014/main" id="{06E72410-4416-E23F-4C43-D0C3BE39495C}"/>
              </a:ext>
            </a:extLst>
          </p:cNvPr>
          <p:cNvCxnSpPr>
            <a:cxnSpLocks/>
            <a:endCxn id="13" idx="2"/>
          </p:cNvCxnSpPr>
          <p:nvPr/>
        </p:nvCxnSpPr>
        <p:spPr>
          <a:xfrm rot="10800000" flipV="1">
            <a:off x="1559858" y="4069260"/>
            <a:ext cx="9637767" cy="1310168"/>
          </a:xfrm>
          <a:prstGeom prst="bentConnector4">
            <a:avLst>
              <a:gd name="adj1" fmla="val 91"/>
              <a:gd name="adj2" fmla="val 14870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3" name="Conector: angular 322">
            <a:extLst>
              <a:ext uri="{FF2B5EF4-FFF2-40B4-BE49-F238E27FC236}">
                <a16:creationId xmlns:a16="http://schemas.microsoft.com/office/drawing/2014/main" id="{949530A6-32B9-8D44-A880-3BFEF139E898}"/>
              </a:ext>
            </a:extLst>
          </p:cNvPr>
          <p:cNvCxnSpPr>
            <a:stCxn id="252" idx="0"/>
            <a:endCxn id="253" idx="2"/>
          </p:cNvCxnSpPr>
          <p:nvPr/>
        </p:nvCxnSpPr>
        <p:spPr>
          <a:xfrm rot="5400000" flipH="1" flipV="1">
            <a:off x="9927295" y="2035134"/>
            <a:ext cx="665002" cy="172188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5" name="Conector: angular 324">
            <a:extLst>
              <a:ext uri="{FF2B5EF4-FFF2-40B4-BE49-F238E27FC236}">
                <a16:creationId xmlns:a16="http://schemas.microsoft.com/office/drawing/2014/main" id="{9D8B114C-589F-ED49-D5B6-EEF64AF57FAB}"/>
              </a:ext>
            </a:extLst>
          </p:cNvPr>
          <p:cNvCxnSpPr>
            <a:stCxn id="248" idx="2"/>
            <a:endCxn id="192" idx="5"/>
          </p:cNvCxnSpPr>
          <p:nvPr/>
        </p:nvCxnSpPr>
        <p:spPr>
          <a:xfrm rot="16200000" flipH="1">
            <a:off x="10230716" y="4224172"/>
            <a:ext cx="251359" cy="31166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5" name="Conector: angular 334">
            <a:extLst>
              <a:ext uri="{FF2B5EF4-FFF2-40B4-BE49-F238E27FC236}">
                <a16:creationId xmlns:a16="http://schemas.microsoft.com/office/drawing/2014/main" id="{70AE724F-F2EE-828B-4953-89043E64D635}"/>
              </a:ext>
            </a:extLst>
          </p:cNvPr>
          <p:cNvCxnSpPr>
            <a:cxnSpLocks/>
            <a:stCxn id="506" idx="1"/>
            <a:endCxn id="12" idx="4"/>
          </p:cNvCxnSpPr>
          <p:nvPr/>
        </p:nvCxnSpPr>
        <p:spPr>
          <a:xfrm rot="10800000">
            <a:off x="1431667" y="6229244"/>
            <a:ext cx="578187" cy="274057"/>
          </a:xfrm>
          <a:prstGeom prst="bentConnector3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0" name="Conector: angular 339">
            <a:extLst>
              <a:ext uri="{FF2B5EF4-FFF2-40B4-BE49-F238E27FC236}">
                <a16:creationId xmlns:a16="http://schemas.microsoft.com/office/drawing/2014/main" id="{D434F570-143B-6ED0-0251-F12884CD6B7B}"/>
              </a:ext>
            </a:extLst>
          </p:cNvPr>
          <p:cNvCxnSpPr>
            <a:cxnSpLocks/>
            <a:stCxn id="12" idx="2"/>
            <a:endCxn id="13" idx="1"/>
          </p:cNvCxnSpPr>
          <p:nvPr/>
        </p:nvCxnSpPr>
        <p:spPr>
          <a:xfrm rot="10800000" flipH="1">
            <a:off x="236821" y="5017815"/>
            <a:ext cx="103835" cy="1211429"/>
          </a:xfrm>
          <a:prstGeom prst="bentConnector3">
            <a:avLst>
              <a:gd name="adj1" fmla="val -91732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5" name="Conector: angular 344">
            <a:extLst>
              <a:ext uri="{FF2B5EF4-FFF2-40B4-BE49-F238E27FC236}">
                <a16:creationId xmlns:a16="http://schemas.microsoft.com/office/drawing/2014/main" id="{FCF2F775-529A-289D-C3F3-3BEDF059FB6B}"/>
              </a:ext>
            </a:extLst>
          </p:cNvPr>
          <p:cNvCxnSpPr>
            <a:stCxn id="12" idx="2"/>
            <a:endCxn id="11" idx="1"/>
          </p:cNvCxnSpPr>
          <p:nvPr/>
        </p:nvCxnSpPr>
        <p:spPr>
          <a:xfrm rot="10800000" flipH="1">
            <a:off x="236822" y="4315055"/>
            <a:ext cx="118614" cy="1914189"/>
          </a:xfrm>
          <a:prstGeom prst="bentConnector3">
            <a:avLst>
              <a:gd name="adj1" fmla="val -85656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8" name="Conector: angular 347">
            <a:extLst>
              <a:ext uri="{FF2B5EF4-FFF2-40B4-BE49-F238E27FC236}">
                <a16:creationId xmlns:a16="http://schemas.microsoft.com/office/drawing/2014/main" id="{FC9804A5-CF73-3105-F711-1DD921A9A0DD}"/>
              </a:ext>
            </a:extLst>
          </p:cNvPr>
          <p:cNvCxnSpPr>
            <a:cxnSpLocks/>
            <a:stCxn id="12" idx="2"/>
            <a:endCxn id="24" idx="1"/>
          </p:cNvCxnSpPr>
          <p:nvPr/>
        </p:nvCxnSpPr>
        <p:spPr>
          <a:xfrm rot="10800000" flipH="1">
            <a:off x="236822" y="2868895"/>
            <a:ext cx="154370" cy="3360348"/>
          </a:xfrm>
          <a:prstGeom prst="bentConnector3">
            <a:avLst>
              <a:gd name="adj1" fmla="val -65816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3" name="Conector: angular 352">
            <a:extLst>
              <a:ext uri="{FF2B5EF4-FFF2-40B4-BE49-F238E27FC236}">
                <a16:creationId xmlns:a16="http://schemas.microsoft.com/office/drawing/2014/main" id="{6AC40A98-B91A-ADD3-40AA-1C0B252DAC02}"/>
              </a:ext>
            </a:extLst>
          </p:cNvPr>
          <p:cNvCxnSpPr>
            <a:stCxn id="12" idx="2"/>
            <a:endCxn id="44" idx="1"/>
          </p:cNvCxnSpPr>
          <p:nvPr/>
        </p:nvCxnSpPr>
        <p:spPr>
          <a:xfrm rot="10800000" flipH="1">
            <a:off x="236821" y="2241495"/>
            <a:ext cx="152821" cy="3987748"/>
          </a:xfrm>
          <a:prstGeom prst="bentConnector3">
            <a:avLst>
              <a:gd name="adj1" fmla="val -49862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0" name="Conector: angular 359">
            <a:extLst>
              <a:ext uri="{FF2B5EF4-FFF2-40B4-BE49-F238E27FC236}">
                <a16:creationId xmlns:a16="http://schemas.microsoft.com/office/drawing/2014/main" id="{FAD66573-9BB7-A356-1D5C-76E772553074}"/>
              </a:ext>
            </a:extLst>
          </p:cNvPr>
          <p:cNvCxnSpPr>
            <a:stCxn id="12" idx="2"/>
            <a:endCxn id="111" idx="1"/>
          </p:cNvCxnSpPr>
          <p:nvPr/>
        </p:nvCxnSpPr>
        <p:spPr>
          <a:xfrm rot="10800000" flipH="1">
            <a:off x="236821" y="3747541"/>
            <a:ext cx="1905455" cy="2481702"/>
          </a:xfrm>
          <a:prstGeom prst="bentConnector3">
            <a:avLst>
              <a:gd name="adj1" fmla="val -5331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5" name="Conector: angular 364">
            <a:extLst>
              <a:ext uri="{FF2B5EF4-FFF2-40B4-BE49-F238E27FC236}">
                <a16:creationId xmlns:a16="http://schemas.microsoft.com/office/drawing/2014/main" id="{4E39D5D3-ED52-8B37-B246-0E7867F31D50}"/>
              </a:ext>
            </a:extLst>
          </p:cNvPr>
          <p:cNvCxnSpPr>
            <a:stCxn id="12" idx="2"/>
            <a:endCxn id="9" idx="1"/>
          </p:cNvCxnSpPr>
          <p:nvPr/>
        </p:nvCxnSpPr>
        <p:spPr>
          <a:xfrm rot="10800000" flipH="1">
            <a:off x="236822" y="1741343"/>
            <a:ext cx="2503044" cy="4487900"/>
          </a:xfrm>
          <a:prstGeom prst="bentConnector3">
            <a:avLst>
              <a:gd name="adj1" fmla="val -4059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8" name="Conector: angular 367">
            <a:extLst>
              <a:ext uri="{FF2B5EF4-FFF2-40B4-BE49-F238E27FC236}">
                <a16:creationId xmlns:a16="http://schemas.microsoft.com/office/drawing/2014/main" id="{728CD562-EE73-2ED6-5ABA-1FA4A811395D}"/>
              </a:ext>
            </a:extLst>
          </p:cNvPr>
          <p:cNvCxnSpPr>
            <a:stCxn id="12" idx="2"/>
            <a:endCxn id="4" idx="1"/>
          </p:cNvCxnSpPr>
          <p:nvPr/>
        </p:nvCxnSpPr>
        <p:spPr>
          <a:xfrm rot="10800000" flipH="1">
            <a:off x="236821" y="1335817"/>
            <a:ext cx="5218323" cy="4893426"/>
          </a:xfrm>
          <a:prstGeom prst="bentConnector3">
            <a:avLst>
              <a:gd name="adj1" fmla="val -1704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7" name="Conector: angular 376">
            <a:extLst>
              <a:ext uri="{FF2B5EF4-FFF2-40B4-BE49-F238E27FC236}">
                <a16:creationId xmlns:a16="http://schemas.microsoft.com/office/drawing/2014/main" id="{E40217A5-F04A-5F0B-CFCA-368B363AFC4C}"/>
              </a:ext>
            </a:extLst>
          </p:cNvPr>
          <p:cNvCxnSpPr>
            <a:stCxn id="506" idx="3"/>
            <a:endCxn id="253" idx="3"/>
          </p:cNvCxnSpPr>
          <p:nvPr/>
        </p:nvCxnSpPr>
        <p:spPr>
          <a:xfrm flipV="1">
            <a:off x="9440565" y="1438219"/>
            <a:ext cx="2124525" cy="5065081"/>
          </a:xfrm>
          <a:prstGeom prst="bentConnector3">
            <a:avLst>
              <a:gd name="adj1" fmla="val 110760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3" name="Conector: angular 382">
            <a:extLst>
              <a:ext uri="{FF2B5EF4-FFF2-40B4-BE49-F238E27FC236}">
                <a16:creationId xmlns:a16="http://schemas.microsoft.com/office/drawing/2014/main" id="{72EBA420-92CD-0262-4A1C-A4716C6C4736}"/>
              </a:ext>
            </a:extLst>
          </p:cNvPr>
          <p:cNvCxnSpPr>
            <a:stCxn id="506" idx="3"/>
            <a:endCxn id="536" idx="0"/>
          </p:cNvCxnSpPr>
          <p:nvPr/>
        </p:nvCxnSpPr>
        <p:spPr>
          <a:xfrm flipH="1" flipV="1">
            <a:off x="8247971" y="1799451"/>
            <a:ext cx="1192594" cy="4703849"/>
          </a:xfrm>
          <a:prstGeom prst="bentConnector4">
            <a:avLst>
              <a:gd name="adj1" fmla="val -197273"/>
              <a:gd name="adj2" fmla="val 116605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9" name="Conector: angular 388">
            <a:extLst>
              <a:ext uri="{FF2B5EF4-FFF2-40B4-BE49-F238E27FC236}">
                <a16:creationId xmlns:a16="http://schemas.microsoft.com/office/drawing/2014/main" id="{AA93A2D0-3D79-6105-5956-93E05DDD9144}"/>
              </a:ext>
            </a:extLst>
          </p:cNvPr>
          <p:cNvCxnSpPr>
            <a:stCxn id="506" idx="0"/>
            <a:endCxn id="263" idx="2"/>
          </p:cNvCxnSpPr>
          <p:nvPr/>
        </p:nvCxnSpPr>
        <p:spPr>
          <a:xfrm rot="16200000" flipV="1">
            <a:off x="5480119" y="5989417"/>
            <a:ext cx="485568" cy="461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7" name="Conector: angular 396">
            <a:extLst>
              <a:ext uri="{FF2B5EF4-FFF2-40B4-BE49-F238E27FC236}">
                <a16:creationId xmlns:a16="http://schemas.microsoft.com/office/drawing/2014/main" id="{C986DF32-C034-FA76-B293-938E00298A82}"/>
              </a:ext>
            </a:extLst>
          </p:cNvPr>
          <p:cNvCxnSpPr>
            <a:stCxn id="491" idx="1"/>
            <a:endCxn id="9" idx="3"/>
          </p:cNvCxnSpPr>
          <p:nvPr/>
        </p:nvCxnSpPr>
        <p:spPr>
          <a:xfrm rot="10800000">
            <a:off x="5153695" y="1741344"/>
            <a:ext cx="429070" cy="31353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7" name="Conector: angular 706">
            <a:extLst>
              <a:ext uri="{FF2B5EF4-FFF2-40B4-BE49-F238E27FC236}">
                <a16:creationId xmlns:a16="http://schemas.microsoft.com/office/drawing/2014/main" id="{414735A0-F5F0-9E05-4B87-5B7AFF301199}"/>
              </a:ext>
            </a:extLst>
          </p:cNvPr>
          <p:cNvCxnSpPr>
            <a:cxnSpLocks/>
            <a:stCxn id="506" idx="3"/>
            <a:endCxn id="357" idx="2"/>
          </p:cNvCxnSpPr>
          <p:nvPr/>
        </p:nvCxnSpPr>
        <p:spPr>
          <a:xfrm flipH="1" flipV="1">
            <a:off x="8378258" y="4918399"/>
            <a:ext cx="1062307" cy="1584901"/>
          </a:xfrm>
          <a:prstGeom prst="bentConnector4">
            <a:avLst>
              <a:gd name="adj1" fmla="val -19726"/>
              <a:gd name="adj2" fmla="val 86726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62" name="Conector recto 761">
            <a:extLst>
              <a:ext uri="{FF2B5EF4-FFF2-40B4-BE49-F238E27FC236}">
                <a16:creationId xmlns:a16="http://schemas.microsoft.com/office/drawing/2014/main" id="{B6BD9CC4-228C-E7AF-A9AB-A117ACE18ABB}"/>
              </a:ext>
            </a:extLst>
          </p:cNvPr>
          <p:cNvCxnSpPr>
            <a:cxnSpLocks/>
            <a:stCxn id="502" idx="2"/>
            <a:endCxn id="67" idx="0"/>
          </p:cNvCxnSpPr>
          <p:nvPr/>
        </p:nvCxnSpPr>
        <p:spPr>
          <a:xfrm flipH="1">
            <a:off x="5716782" y="4537294"/>
            <a:ext cx="1085" cy="1259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59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899088F8-DBEC-67BA-6467-E418EAB7D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>
            <a:cxnSpLocks/>
          </p:cNvCxnSpPr>
          <p:nvPr/>
        </p:nvCxnSpPr>
        <p:spPr>
          <a:xfrm>
            <a:off x="834244" y="941102"/>
            <a:ext cx="11094348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6" y="-35194"/>
            <a:ext cx="859016" cy="848031"/>
          </a:xfrm>
          <a:prstGeom prst="ellipse">
            <a:avLst/>
          </a:prstGeom>
        </p:spPr>
      </p:pic>
      <p:sp>
        <p:nvSpPr>
          <p:cNvPr id="9" name="Diagrama de flujo: terminador 8">
            <a:extLst>
              <a:ext uri="{FF2B5EF4-FFF2-40B4-BE49-F238E27FC236}">
                <a16:creationId xmlns:a16="http://schemas.microsoft.com/office/drawing/2014/main" id="{22DFACD7-132F-B249-0389-D88F98EEBD4E}"/>
              </a:ext>
            </a:extLst>
          </p:cNvPr>
          <p:cNvSpPr/>
          <p:nvPr/>
        </p:nvSpPr>
        <p:spPr>
          <a:xfrm>
            <a:off x="2764330" y="1782778"/>
            <a:ext cx="2413829" cy="559743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PROMOTOR DE SALUD Y EQUIPO EXTRAMURAL </a:t>
            </a:r>
          </a:p>
        </p:txBody>
      </p:sp>
      <p:sp>
        <p:nvSpPr>
          <p:cNvPr id="12" name="Diagrama de flujo: disco magnético 11">
            <a:extLst>
              <a:ext uri="{FF2B5EF4-FFF2-40B4-BE49-F238E27FC236}">
                <a16:creationId xmlns:a16="http://schemas.microsoft.com/office/drawing/2014/main" id="{56FB99D0-8037-2076-AF6B-A1357898B263}"/>
              </a:ext>
            </a:extLst>
          </p:cNvPr>
          <p:cNvSpPr/>
          <p:nvPr/>
        </p:nvSpPr>
        <p:spPr>
          <a:xfrm>
            <a:off x="660581" y="5570205"/>
            <a:ext cx="1194844" cy="1162050"/>
          </a:xfrm>
          <a:prstGeom prst="flowChartMagneticDis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APLICATIVO INTEROPERABILIDAD DE DATOS  INFORMACIÓN</a:t>
            </a: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9ADB5EA8-63AF-C1A7-EC3F-2256FB633909}"/>
              </a:ext>
            </a:extLst>
          </p:cNvPr>
          <p:cNvCxnSpPr>
            <a:cxnSpLocks/>
          </p:cNvCxnSpPr>
          <p:nvPr/>
        </p:nvCxnSpPr>
        <p:spPr>
          <a:xfrm>
            <a:off x="872207" y="1578823"/>
            <a:ext cx="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Diagrama de flujo: terminador 110">
            <a:extLst>
              <a:ext uri="{FF2B5EF4-FFF2-40B4-BE49-F238E27FC236}">
                <a16:creationId xmlns:a16="http://schemas.microsoft.com/office/drawing/2014/main" id="{783DB313-42D4-44C8-C3D5-415327F71D72}"/>
              </a:ext>
            </a:extLst>
          </p:cNvPr>
          <p:cNvSpPr/>
          <p:nvPr/>
        </p:nvSpPr>
        <p:spPr>
          <a:xfrm>
            <a:off x="2777905" y="3422529"/>
            <a:ext cx="2413829" cy="49600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AUXILIAR DE ENFERMERÍA UNIDAD PRIMARIA</a:t>
            </a:r>
          </a:p>
        </p:txBody>
      </p:sp>
      <p:sp>
        <p:nvSpPr>
          <p:cNvPr id="263" name="Diagrama de flujo: terminador 262">
            <a:extLst>
              <a:ext uri="{FF2B5EF4-FFF2-40B4-BE49-F238E27FC236}">
                <a16:creationId xmlns:a16="http://schemas.microsoft.com/office/drawing/2014/main" id="{760EFD8A-8A27-BD1E-9027-2F121A8C6B8F}"/>
              </a:ext>
            </a:extLst>
          </p:cNvPr>
          <p:cNvSpPr/>
          <p:nvPr/>
        </p:nvSpPr>
        <p:spPr>
          <a:xfrm>
            <a:off x="9471191" y="3442365"/>
            <a:ext cx="2460559" cy="48006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LABORATORIO CLÍNICO  IMAGENOLOGÍA, PATOLOGÍA </a:t>
            </a:r>
          </a:p>
        </p:txBody>
      </p:sp>
      <p:sp>
        <p:nvSpPr>
          <p:cNvPr id="357" name="Diagrama de flujo: terminador 356">
            <a:extLst>
              <a:ext uri="{FF2B5EF4-FFF2-40B4-BE49-F238E27FC236}">
                <a16:creationId xmlns:a16="http://schemas.microsoft.com/office/drawing/2014/main" id="{CB7FF27B-C273-342A-72C5-24CFB57761D6}"/>
              </a:ext>
            </a:extLst>
          </p:cNvPr>
          <p:cNvSpPr/>
          <p:nvPr/>
        </p:nvSpPr>
        <p:spPr>
          <a:xfrm>
            <a:off x="5151881" y="5025032"/>
            <a:ext cx="2331676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ATENCION  PRIORITARIA  O RESOLUTIVA </a:t>
            </a:r>
          </a:p>
          <a:p>
            <a:pPr algn="ctr"/>
            <a:r>
              <a:rPr lang="es-CO" sz="1000" b="1" dirty="0"/>
              <a:t>MEDICO GENERAL</a:t>
            </a:r>
          </a:p>
        </p:txBody>
      </p:sp>
      <p:sp>
        <p:nvSpPr>
          <p:cNvPr id="506" name="Rectángulo 505">
            <a:extLst>
              <a:ext uri="{FF2B5EF4-FFF2-40B4-BE49-F238E27FC236}">
                <a16:creationId xmlns:a16="http://schemas.microsoft.com/office/drawing/2014/main" id="{16330A4B-4E58-7780-BED0-34C9F6252DA6}"/>
              </a:ext>
            </a:extLst>
          </p:cNvPr>
          <p:cNvSpPr/>
          <p:nvPr/>
        </p:nvSpPr>
        <p:spPr>
          <a:xfrm>
            <a:off x="2908776" y="5994974"/>
            <a:ext cx="7244613" cy="5375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 , Datos interoperables historia clínica, Resultados de exámenes de tamizaje y diagnósticos </a:t>
            </a:r>
          </a:p>
          <a:p>
            <a:pPr algn="ctr"/>
            <a:r>
              <a:rPr lang="es-CO" sz="1000" dirty="0"/>
              <a:t>Alertas interoperables, Intervenciones programáticas. Agendas, Procesos técnicos y administrativos</a:t>
            </a:r>
            <a:r>
              <a:rPr lang="es-CO" sz="1000" b="1" dirty="0"/>
              <a:t>, </a:t>
            </a:r>
            <a:r>
              <a:rPr lang="es-CO" sz="1000" b="1" u="sng" dirty="0"/>
              <a:t>cohortes.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BCB01DE-A300-4F8B-1AFF-3FDC5D99CC45}"/>
              </a:ext>
            </a:extLst>
          </p:cNvPr>
          <p:cNvSpPr txBox="1"/>
          <p:nvPr/>
        </p:nvSpPr>
        <p:spPr>
          <a:xfrm>
            <a:off x="660581" y="165149"/>
            <a:ext cx="10870836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Salud +MÁS Bienestar - </a:t>
            </a:r>
            <a:r>
              <a:rPr lang="es-CO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prestación de servicios de medicina general con énfasis en familia - Diagrama Evento Crónico</a:t>
            </a:r>
          </a:p>
        </p:txBody>
      </p:sp>
      <p:sp>
        <p:nvSpPr>
          <p:cNvPr id="4" name="Diagrama de flujo: terminador 3">
            <a:extLst>
              <a:ext uri="{FF2B5EF4-FFF2-40B4-BE49-F238E27FC236}">
                <a16:creationId xmlns:a16="http://schemas.microsoft.com/office/drawing/2014/main" id="{AE4F7087-9B37-58D1-7AAD-3899D61A1050}"/>
              </a:ext>
            </a:extLst>
          </p:cNvPr>
          <p:cNvSpPr/>
          <p:nvPr/>
        </p:nvSpPr>
        <p:spPr>
          <a:xfrm>
            <a:off x="8940619" y="1776760"/>
            <a:ext cx="2385562" cy="56499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EQUIPO EXTRAMURAL </a:t>
            </a:r>
          </a:p>
        </p:txBody>
      </p:sp>
      <p:sp>
        <p:nvSpPr>
          <p:cNvPr id="329" name="Diagrama de flujo: proceso 328">
            <a:extLst>
              <a:ext uri="{FF2B5EF4-FFF2-40B4-BE49-F238E27FC236}">
                <a16:creationId xmlns:a16="http://schemas.microsoft.com/office/drawing/2014/main" id="{E7D6BE2D-3315-54C7-CEE1-61121C4486B1}"/>
              </a:ext>
            </a:extLst>
          </p:cNvPr>
          <p:cNvSpPr/>
          <p:nvPr/>
        </p:nvSpPr>
        <p:spPr>
          <a:xfrm>
            <a:off x="8038456" y="3474592"/>
            <a:ext cx="1073484" cy="43278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Resultados, </a:t>
            </a:r>
          </a:p>
          <a:p>
            <a:pPr algn="ctr"/>
            <a:r>
              <a:rPr lang="es-CO" sz="1000" dirty="0"/>
              <a:t>  P Diagnosticas</a:t>
            </a:r>
            <a:endParaRPr lang="es-CO" dirty="0"/>
          </a:p>
        </p:txBody>
      </p:sp>
      <p:sp>
        <p:nvSpPr>
          <p:cNvPr id="13" name="Diagrama de flujo: terminador 12">
            <a:extLst>
              <a:ext uri="{FF2B5EF4-FFF2-40B4-BE49-F238E27FC236}">
                <a16:creationId xmlns:a16="http://schemas.microsoft.com/office/drawing/2014/main" id="{F2723B70-D7D2-C8B7-ACC9-3398523C271F}"/>
              </a:ext>
            </a:extLst>
          </p:cNvPr>
          <p:cNvSpPr/>
          <p:nvPr/>
        </p:nvSpPr>
        <p:spPr>
          <a:xfrm>
            <a:off x="470376" y="4325107"/>
            <a:ext cx="2438400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PRESTADORES COMPLEMENTARIOS, SUB RED ALTA COMPLEJIDAD  </a:t>
            </a:r>
            <a:r>
              <a:rPr lang="es-CO" sz="1200" b="1" dirty="0"/>
              <a:t> </a:t>
            </a:r>
          </a:p>
        </p:txBody>
      </p:sp>
      <p:sp>
        <p:nvSpPr>
          <p:cNvPr id="32" name="Diagrama de flujo: proceso 31">
            <a:extLst>
              <a:ext uri="{FF2B5EF4-FFF2-40B4-BE49-F238E27FC236}">
                <a16:creationId xmlns:a16="http://schemas.microsoft.com/office/drawing/2014/main" id="{2323F4C7-60CA-6C78-5776-514CE23A7F9F}"/>
              </a:ext>
            </a:extLst>
          </p:cNvPr>
          <p:cNvSpPr/>
          <p:nvPr/>
        </p:nvSpPr>
        <p:spPr>
          <a:xfrm>
            <a:off x="1036873" y="3442365"/>
            <a:ext cx="1305406" cy="45632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Referencia contrarreferencia</a:t>
            </a:r>
          </a:p>
          <a:p>
            <a:pPr algn="ctr"/>
            <a:r>
              <a:rPr lang="es-CO" sz="1000" dirty="0"/>
              <a:t>Orden de servicios  </a:t>
            </a:r>
            <a:endParaRPr lang="es-CO" dirty="0"/>
          </a:p>
        </p:txBody>
      </p:sp>
      <p:sp>
        <p:nvSpPr>
          <p:cNvPr id="491" name="Diagrama de flujo: proceso 490">
            <a:extLst>
              <a:ext uri="{FF2B5EF4-FFF2-40B4-BE49-F238E27FC236}">
                <a16:creationId xmlns:a16="http://schemas.microsoft.com/office/drawing/2014/main" id="{F5DB5811-0901-170C-8BDA-0E414F50D407}"/>
              </a:ext>
            </a:extLst>
          </p:cNvPr>
          <p:cNvSpPr/>
          <p:nvPr/>
        </p:nvSpPr>
        <p:spPr>
          <a:xfrm>
            <a:off x="3457618" y="2731850"/>
            <a:ext cx="1054403" cy="403637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Coordinación, gestión</a:t>
            </a:r>
            <a:r>
              <a:rPr lang="es-CO" dirty="0"/>
              <a:t> </a:t>
            </a:r>
          </a:p>
        </p:txBody>
      </p:sp>
      <p:grpSp>
        <p:nvGrpSpPr>
          <p:cNvPr id="146" name="Grupo 145">
            <a:extLst>
              <a:ext uri="{FF2B5EF4-FFF2-40B4-BE49-F238E27FC236}">
                <a16:creationId xmlns:a16="http://schemas.microsoft.com/office/drawing/2014/main" id="{8232CF37-4282-BC7A-1BA4-CF8E0E96AB91}"/>
              </a:ext>
            </a:extLst>
          </p:cNvPr>
          <p:cNvGrpSpPr/>
          <p:nvPr/>
        </p:nvGrpSpPr>
        <p:grpSpPr>
          <a:xfrm>
            <a:off x="5317576" y="2861447"/>
            <a:ext cx="2527840" cy="1787960"/>
            <a:chOff x="1721250" y="2235302"/>
            <a:chExt cx="2615890" cy="1787960"/>
          </a:xfrm>
        </p:grpSpPr>
        <p:grpSp>
          <p:nvGrpSpPr>
            <p:cNvPr id="145" name="Grupo 144">
              <a:extLst>
                <a:ext uri="{FF2B5EF4-FFF2-40B4-BE49-F238E27FC236}">
                  <a16:creationId xmlns:a16="http://schemas.microsoft.com/office/drawing/2014/main" id="{8AD2134B-B6FC-15C0-A3FA-13880E687B96}"/>
                </a:ext>
              </a:extLst>
            </p:cNvPr>
            <p:cNvGrpSpPr/>
            <p:nvPr/>
          </p:nvGrpSpPr>
          <p:grpSpPr>
            <a:xfrm>
              <a:off x="1721250" y="2235302"/>
              <a:ext cx="2044424" cy="1787960"/>
              <a:chOff x="1721250" y="2235302"/>
              <a:chExt cx="2044424" cy="1787960"/>
            </a:xfrm>
          </p:grpSpPr>
          <p:grpSp>
            <p:nvGrpSpPr>
              <p:cNvPr id="511" name="Grupo 510">
                <a:extLst>
                  <a:ext uri="{FF2B5EF4-FFF2-40B4-BE49-F238E27FC236}">
                    <a16:creationId xmlns:a16="http://schemas.microsoft.com/office/drawing/2014/main" id="{BEF7BCD5-F07E-4F9D-0089-38EDF9324CEA}"/>
                  </a:ext>
                </a:extLst>
              </p:cNvPr>
              <p:cNvGrpSpPr/>
              <p:nvPr/>
            </p:nvGrpSpPr>
            <p:grpSpPr>
              <a:xfrm>
                <a:off x="1721250" y="2235302"/>
                <a:ext cx="2044424" cy="1616331"/>
                <a:chOff x="1702931" y="2412173"/>
                <a:chExt cx="1991630" cy="1616331"/>
              </a:xfrm>
            </p:grpSpPr>
            <p:sp>
              <p:nvSpPr>
                <p:cNvPr id="501" name="Diagrama de flujo: decisión 500">
                  <a:extLst>
                    <a:ext uri="{FF2B5EF4-FFF2-40B4-BE49-F238E27FC236}">
                      <a16:creationId xmlns:a16="http://schemas.microsoft.com/office/drawing/2014/main" id="{F5A710FF-7CA1-D54D-615D-554FBA4C8B6F}"/>
                    </a:ext>
                  </a:extLst>
                </p:cNvPr>
                <p:cNvSpPr/>
                <p:nvPr/>
              </p:nvSpPr>
              <p:spPr>
                <a:xfrm>
                  <a:off x="1702931" y="2412173"/>
                  <a:ext cx="1991630" cy="1616331"/>
                </a:xfrm>
                <a:prstGeom prst="flowChartDecision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CO" sz="900" b="1" dirty="0">
                      <a:solidFill>
                        <a:schemeClr val="tx1"/>
                      </a:solidFill>
                    </a:rPr>
                    <a:t>Alertas interoperables, CVI, estado de salud,</a:t>
                  </a:r>
                </a:p>
                <a:p>
                  <a:pPr algn="ctr"/>
                  <a:r>
                    <a:rPr lang="es-CO" sz="900" b="1" dirty="0">
                      <a:solidFill>
                        <a:schemeClr val="tx1"/>
                      </a:solidFill>
                    </a:rPr>
                    <a:t>Intervenciones programáticas</a:t>
                  </a:r>
                </a:p>
              </p:txBody>
            </p:sp>
            <p:sp>
              <p:nvSpPr>
                <p:cNvPr id="504" name="Rectángulo 503">
                  <a:extLst>
                    <a:ext uri="{FF2B5EF4-FFF2-40B4-BE49-F238E27FC236}">
                      <a16:creationId xmlns:a16="http://schemas.microsoft.com/office/drawing/2014/main" id="{FE6AA341-5B78-EC9A-7D40-0D7DD9B06F7F}"/>
                    </a:ext>
                  </a:extLst>
                </p:cNvPr>
                <p:cNvSpPr/>
                <p:nvPr/>
              </p:nvSpPr>
              <p:spPr>
                <a:xfrm>
                  <a:off x="2259639" y="2807548"/>
                  <a:ext cx="903091" cy="88922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>
                    <a:noFill/>
                  </a:endParaRPr>
                </a:p>
              </p:txBody>
            </p:sp>
          </p:grpSp>
          <p:sp>
            <p:nvSpPr>
              <p:cNvPr id="503" name="CuadroTexto 502">
                <a:extLst>
                  <a:ext uri="{FF2B5EF4-FFF2-40B4-BE49-F238E27FC236}">
                    <a16:creationId xmlns:a16="http://schemas.microsoft.com/office/drawing/2014/main" id="{2E9A057B-51AC-68CF-09A1-26A03ED84CCE}"/>
                  </a:ext>
                </a:extLst>
              </p:cNvPr>
              <p:cNvSpPr txBox="1"/>
              <p:nvPr/>
            </p:nvSpPr>
            <p:spPr>
              <a:xfrm>
                <a:off x="2290053" y="3561597"/>
                <a:ext cx="9068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800" b="1" dirty="0">
                    <a:solidFill>
                      <a:schemeClr val="tx1"/>
                    </a:solidFill>
                  </a:rPr>
                  <a:t>CONSULTA PRIORITARIA RESOLUTIVA</a:t>
                </a:r>
              </a:p>
            </p:txBody>
          </p:sp>
        </p:grpSp>
        <p:sp>
          <p:nvSpPr>
            <p:cNvPr id="502" name="CuadroTexto 501">
              <a:extLst>
                <a:ext uri="{FF2B5EF4-FFF2-40B4-BE49-F238E27FC236}">
                  <a16:creationId xmlns:a16="http://schemas.microsoft.com/office/drawing/2014/main" id="{6F44B60B-25EE-F5E5-CF17-E8E34A7C5646}"/>
                </a:ext>
              </a:extLst>
            </p:cNvPr>
            <p:cNvSpPr txBox="1"/>
            <p:nvPr/>
          </p:nvSpPr>
          <p:spPr>
            <a:xfrm>
              <a:off x="3144668" y="2895563"/>
              <a:ext cx="11924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800" b="1" dirty="0"/>
                <a:t>INTERVENCIONES PROGRAMÁTICAS</a:t>
              </a:r>
            </a:p>
          </p:txBody>
        </p:sp>
      </p:grpSp>
      <p:sp>
        <p:nvSpPr>
          <p:cNvPr id="67" name="Diagrama de flujo: proceso 66">
            <a:extLst>
              <a:ext uri="{FF2B5EF4-FFF2-40B4-BE49-F238E27FC236}">
                <a16:creationId xmlns:a16="http://schemas.microsoft.com/office/drawing/2014/main" id="{FB874124-1DF7-C643-FE33-B0E3C74C327A}"/>
              </a:ext>
            </a:extLst>
          </p:cNvPr>
          <p:cNvSpPr/>
          <p:nvPr/>
        </p:nvSpPr>
        <p:spPr>
          <a:xfrm>
            <a:off x="6452910" y="1838160"/>
            <a:ext cx="1800761" cy="456330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Gestión pruebas diagnósticas, acompañamiento</a:t>
            </a:r>
            <a:endParaRPr lang="es-CO" dirty="0"/>
          </a:p>
        </p:txBody>
      </p:sp>
      <p:sp>
        <p:nvSpPr>
          <p:cNvPr id="253" name="Diagrama de flujo: terminador 252">
            <a:extLst>
              <a:ext uri="{FF2B5EF4-FFF2-40B4-BE49-F238E27FC236}">
                <a16:creationId xmlns:a16="http://schemas.microsoft.com/office/drawing/2014/main" id="{FEFF2A12-93C6-47CC-F0ED-575D7B8B45AB}"/>
              </a:ext>
            </a:extLst>
          </p:cNvPr>
          <p:cNvSpPr/>
          <p:nvPr/>
        </p:nvSpPr>
        <p:spPr>
          <a:xfrm>
            <a:off x="465545" y="2394074"/>
            <a:ext cx="2443231" cy="600302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dirty="0"/>
              <a:t>OTROS PROFESIONALES NO ESPECIALIZADOS Y ESPECIALIZADOS  U.P.R</a:t>
            </a:r>
          </a:p>
        </p:txBody>
      </p:sp>
      <p:sp>
        <p:nvSpPr>
          <p:cNvPr id="307" name="Diagrama de flujo: proceso 306">
            <a:extLst>
              <a:ext uri="{FF2B5EF4-FFF2-40B4-BE49-F238E27FC236}">
                <a16:creationId xmlns:a16="http://schemas.microsoft.com/office/drawing/2014/main" id="{C7DC4084-9BA1-D6D4-3F38-C26BCE37F506}"/>
              </a:ext>
            </a:extLst>
          </p:cNvPr>
          <p:cNvSpPr/>
          <p:nvPr/>
        </p:nvSpPr>
        <p:spPr>
          <a:xfrm>
            <a:off x="9626368" y="2670691"/>
            <a:ext cx="1008989" cy="43278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Resultados  P Diagnosticas</a:t>
            </a:r>
            <a:endParaRPr lang="es-CO" dirty="0"/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A4CAE78A-5685-8774-6446-4608B80FF6AD}"/>
              </a:ext>
            </a:extLst>
          </p:cNvPr>
          <p:cNvCxnSpPr>
            <a:cxnSpLocks/>
            <a:stCxn id="253" idx="2"/>
            <a:endCxn id="32" idx="0"/>
          </p:cNvCxnSpPr>
          <p:nvPr/>
        </p:nvCxnSpPr>
        <p:spPr>
          <a:xfrm>
            <a:off x="1687161" y="2994376"/>
            <a:ext cx="2415" cy="4479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DD5E72F7-A2A5-183C-4B3E-B2DE04BEAA1F}"/>
              </a:ext>
            </a:extLst>
          </p:cNvPr>
          <p:cNvCxnSpPr>
            <a:cxnSpLocks/>
            <a:stCxn id="32" idx="2"/>
            <a:endCxn id="13" idx="0"/>
          </p:cNvCxnSpPr>
          <p:nvPr/>
        </p:nvCxnSpPr>
        <p:spPr>
          <a:xfrm>
            <a:off x="1689576" y="3898694"/>
            <a:ext cx="0" cy="4264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4220ED45-20EA-7B51-A833-4627B95D6C1B}"/>
              </a:ext>
            </a:extLst>
          </p:cNvPr>
          <p:cNvCxnSpPr>
            <a:stCxn id="32" idx="3"/>
            <a:endCxn id="111" idx="1"/>
          </p:cNvCxnSpPr>
          <p:nvPr/>
        </p:nvCxnSpPr>
        <p:spPr>
          <a:xfrm>
            <a:off x="2342279" y="3670530"/>
            <a:ext cx="43562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Diagrama de flujo: terminador 52">
            <a:extLst>
              <a:ext uri="{FF2B5EF4-FFF2-40B4-BE49-F238E27FC236}">
                <a16:creationId xmlns:a16="http://schemas.microsoft.com/office/drawing/2014/main" id="{C78B5C99-70B2-9A4B-B7E2-F67614AC50BE}"/>
              </a:ext>
            </a:extLst>
          </p:cNvPr>
          <p:cNvSpPr/>
          <p:nvPr/>
        </p:nvSpPr>
        <p:spPr>
          <a:xfrm>
            <a:off x="6134091" y="1062887"/>
            <a:ext cx="2438400" cy="496000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HOGAR</a:t>
            </a:r>
          </a:p>
        </p:txBody>
      </p:sp>
      <p:cxnSp>
        <p:nvCxnSpPr>
          <p:cNvPr id="455" name="Conector recto de flecha 454">
            <a:extLst>
              <a:ext uri="{FF2B5EF4-FFF2-40B4-BE49-F238E27FC236}">
                <a16:creationId xmlns:a16="http://schemas.microsoft.com/office/drawing/2014/main" id="{729E4509-86DB-C207-0D1B-788FD01F739E}"/>
              </a:ext>
            </a:extLst>
          </p:cNvPr>
          <p:cNvCxnSpPr>
            <a:stCxn id="491" idx="2"/>
            <a:endCxn id="111" idx="0"/>
          </p:cNvCxnSpPr>
          <p:nvPr/>
        </p:nvCxnSpPr>
        <p:spPr>
          <a:xfrm>
            <a:off x="3984820" y="3135487"/>
            <a:ext cx="0" cy="2870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8" name="Conector recto de flecha 457">
            <a:extLst>
              <a:ext uri="{FF2B5EF4-FFF2-40B4-BE49-F238E27FC236}">
                <a16:creationId xmlns:a16="http://schemas.microsoft.com/office/drawing/2014/main" id="{1F483393-9417-C384-1207-1DCCA273EE94}"/>
              </a:ext>
            </a:extLst>
          </p:cNvPr>
          <p:cNvCxnSpPr>
            <a:stCxn id="491" idx="0"/>
            <a:endCxn id="9" idx="2"/>
          </p:cNvCxnSpPr>
          <p:nvPr/>
        </p:nvCxnSpPr>
        <p:spPr>
          <a:xfrm flipH="1" flipV="1">
            <a:off x="3971245" y="2342521"/>
            <a:ext cx="13575" cy="3893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9" name="Diagrama de flujo: proceso 458">
            <a:extLst>
              <a:ext uri="{FF2B5EF4-FFF2-40B4-BE49-F238E27FC236}">
                <a16:creationId xmlns:a16="http://schemas.microsoft.com/office/drawing/2014/main" id="{39FD442C-9939-06EA-EEF8-38CE0CCFE968}"/>
              </a:ext>
            </a:extLst>
          </p:cNvPr>
          <p:cNvSpPr/>
          <p:nvPr/>
        </p:nvSpPr>
        <p:spPr>
          <a:xfrm>
            <a:off x="2680381" y="1087031"/>
            <a:ext cx="2581726" cy="45534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Educación individual, grupal, familiar</a:t>
            </a:r>
          </a:p>
          <a:p>
            <a:pPr algn="ctr"/>
            <a:r>
              <a:rPr lang="es-CO" sz="1000" dirty="0"/>
              <a:t>Acompañamiento</a:t>
            </a:r>
            <a:endParaRPr lang="es-CO" dirty="0"/>
          </a:p>
        </p:txBody>
      </p:sp>
      <p:cxnSp>
        <p:nvCxnSpPr>
          <p:cNvPr id="478" name="Conector recto de flecha 477">
            <a:extLst>
              <a:ext uri="{FF2B5EF4-FFF2-40B4-BE49-F238E27FC236}">
                <a16:creationId xmlns:a16="http://schemas.microsoft.com/office/drawing/2014/main" id="{7FF982ED-4549-A517-9186-52EAFD5E4FD6}"/>
              </a:ext>
            </a:extLst>
          </p:cNvPr>
          <p:cNvCxnSpPr>
            <a:stCxn id="459" idx="2"/>
            <a:endCxn id="9" idx="0"/>
          </p:cNvCxnSpPr>
          <p:nvPr/>
        </p:nvCxnSpPr>
        <p:spPr>
          <a:xfrm>
            <a:off x="3971244" y="1542380"/>
            <a:ext cx="1" cy="2403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1" name="Conector recto de flecha 480">
            <a:extLst>
              <a:ext uri="{FF2B5EF4-FFF2-40B4-BE49-F238E27FC236}">
                <a16:creationId xmlns:a16="http://schemas.microsoft.com/office/drawing/2014/main" id="{8AB5BF20-A582-8CEA-12A5-87D228DC949E}"/>
              </a:ext>
            </a:extLst>
          </p:cNvPr>
          <p:cNvCxnSpPr>
            <a:stCxn id="459" idx="3"/>
            <a:endCxn id="53" idx="1"/>
          </p:cNvCxnSpPr>
          <p:nvPr/>
        </p:nvCxnSpPr>
        <p:spPr>
          <a:xfrm flipV="1">
            <a:off x="5262107" y="1310887"/>
            <a:ext cx="871984" cy="381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2" name="Diagrama de flujo: proceso 491">
            <a:extLst>
              <a:ext uri="{FF2B5EF4-FFF2-40B4-BE49-F238E27FC236}">
                <a16:creationId xmlns:a16="http://schemas.microsoft.com/office/drawing/2014/main" id="{E9CAE521-AA54-2FDE-0787-33F938D4852A}"/>
              </a:ext>
            </a:extLst>
          </p:cNvPr>
          <p:cNvSpPr/>
          <p:nvPr/>
        </p:nvSpPr>
        <p:spPr>
          <a:xfrm>
            <a:off x="9374790" y="1077858"/>
            <a:ext cx="1512144" cy="47652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Atención: limitación movilidad, dificultades de adherencia </a:t>
            </a:r>
          </a:p>
        </p:txBody>
      </p:sp>
      <p:cxnSp>
        <p:nvCxnSpPr>
          <p:cNvPr id="69" name="Conector recto de flecha 68">
            <a:extLst>
              <a:ext uri="{FF2B5EF4-FFF2-40B4-BE49-F238E27FC236}">
                <a16:creationId xmlns:a16="http://schemas.microsoft.com/office/drawing/2014/main" id="{266C27FA-A2E3-FA95-0302-3DECB477575F}"/>
              </a:ext>
            </a:extLst>
          </p:cNvPr>
          <p:cNvCxnSpPr>
            <a:stCxn id="67" idx="1"/>
            <a:endCxn id="9" idx="3"/>
          </p:cNvCxnSpPr>
          <p:nvPr/>
        </p:nvCxnSpPr>
        <p:spPr>
          <a:xfrm flipH="1" flipV="1">
            <a:off x="5178159" y="2062650"/>
            <a:ext cx="1274751" cy="36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Conector recto de flecha 72">
            <a:extLst>
              <a:ext uri="{FF2B5EF4-FFF2-40B4-BE49-F238E27FC236}">
                <a16:creationId xmlns:a16="http://schemas.microsoft.com/office/drawing/2014/main" id="{835F6BCD-B5A6-21E2-9DDC-B1FE86D746C7}"/>
              </a:ext>
            </a:extLst>
          </p:cNvPr>
          <p:cNvCxnSpPr>
            <a:stCxn id="67" idx="0"/>
            <a:endCxn id="53" idx="2"/>
          </p:cNvCxnSpPr>
          <p:nvPr/>
        </p:nvCxnSpPr>
        <p:spPr>
          <a:xfrm flipV="1">
            <a:off x="7353291" y="1558887"/>
            <a:ext cx="0" cy="2792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Conector recto de flecha 80">
            <a:extLst>
              <a:ext uri="{FF2B5EF4-FFF2-40B4-BE49-F238E27FC236}">
                <a16:creationId xmlns:a16="http://schemas.microsoft.com/office/drawing/2014/main" id="{7188BB8F-6578-C5CF-DE58-E729C31F00A8}"/>
              </a:ext>
            </a:extLst>
          </p:cNvPr>
          <p:cNvCxnSpPr>
            <a:stCxn id="67" idx="3"/>
            <a:endCxn id="4" idx="1"/>
          </p:cNvCxnSpPr>
          <p:nvPr/>
        </p:nvCxnSpPr>
        <p:spPr>
          <a:xfrm flipV="1">
            <a:off x="8253671" y="2059260"/>
            <a:ext cx="686948" cy="70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Conector recto 83">
            <a:extLst>
              <a:ext uri="{FF2B5EF4-FFF2-40B4-BE49-F238E27FC236}">
                <a16:creationId xmlns:a16="http://schemas.microsoft.com/office/drawing/2014/main" id="{21C7F16C-0141-B360-85D4-6A9FC2D726F6}"/>
              </a:ext>
            </a:extLst>
          </p:cNvPr>
          <p:cNvCxnSpPr>
            <a:stCxn id="111" idx="3"/>
            <a:endCxn id="501" idx="1"/>
          </p:cNvCxnSpPr>
          <p:nvPr/>
        </p:nvCxnSpPr>
        <p:spPr>
          <a:xfrm flipV="1">
            <a:off x="5191734" y="3669613"/>
            <a:ext cx="125842" cy="9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7" name="Conector recto de flecha 516">
            <a:extLst>
              <a:ext uri="{FF2B5EF4-FFF2-40B4-BE49-F238E27FC236}">
                <a16:creationId xmlns:a16="http://schemas.microsoft.com/office/drawing/2014/main" id="{CC15E091-ADAC-E74F-E387-32809D9819EF}"/>
              </a:ext>
            </a:extLst>
          </p:cNvPr>
          <p:cNvCxnSpPr>
            <a:stCxn id="502" idx="3"/>
            <a:endCxn id="329" idx="1"/>
          </p:cNvCxnSpPr>
          <p:nvPr/>
        </p:nvCxnSpPr>
        <p:spPr>
          <a:xfrm>
            <a:off x="7845416" y="3690985"/>
            <a:ext cx="19304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0" name="Conector recto de flecha 519">
            <a:extLst>
              <a:ext uri="{FF2B5EF4-FFF2-40B4-BE49-F238E27FC236}">
                <a16:creationId xmlns:a16="http://schemas.microsoft.com/office/drawing/2014/main" id="{077AC648-D4E5-E8AC-79A6-3C4F5B3924FF}"/>
              </a:ext>
            </a:extLst>
          </p:cNvPr>
          <p:cNvCxnSpPr>
            <a:stCxn id="329" idx="3"/>
            <a:endCxn id="263" idx="1"/>
          </p:cNvCxnSpPr>
          <p:nvPr/>
        </p:nvCxnSpPr>
        <p:spPr>
          <a:xfrm flipV="1">
            <a:off x="9111940" y="3682396"/>
            <a:ext cx="359251" cy="85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3" name="Conector recto de flecha 522">
            <a:extLst>
              <a:ext uri="{FF2B5EF4-FFF2-40B4-BE49-F238E27FC236}">
                <a16:creationId xmlns:a16="http://schemas.microsoft.com/office/drawing/2014/main" id="{8260F23C-53A0-0BF2-8DEE-6DCA1F9CA068}"/>
              </a:ext>
            </a:extLst>
          </p:cNvPr>
          <p:cNvCxnSpPr>
            <a:cxnSpLocks/>
            <a:stCxn id="503" idx="2"/>
            <a:endCxn id="357" idx="0"/>
          </p:cNvCxnSpPr>
          <p:nvPr/>
        </p:nvCxnSpPr>
        <p:spPr>
          <a:xfrm>
            <a:off x="6305380" y="4649407"/>
            <a:ext cx="12339" cy="3756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9" name="Diagrama de flujo: proceso 538">
            <a:extLst>
              <a:ext uri="{FF2B5EF4-FFF2-40B4-BE49-F238E27FC236}">
                <a16:creationId xmlns:a16="http://schemas.microsoft.com/office/drawing/2014/main" id="{46158E25-05B8-5DBC-AFB3-7EA696236707}"/>
              </a:ext>
            </a:extLst>
          </p:cNvPr>
          <p:cNvSpPr/>
          <p:nvPr/>
        </p:nvSpPr>
        <p:spPr>
          <a:xfrm>
            <a:off x="8410047" y="5114328"/>
            <a:ext cx="1061144" cy="43278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Resultados  P Diagnosticas</a:t>
            </a:r>
            <a:endParaRPr lang="es-CO" dirty="0"/>
          </a:p>
        </p:txBody>
      </p:sp>
      <p:cxnSp>
        <p:nvCxnSpPr>
          <p:cNvPr id="541" name="Conector recto de flecha 540">
            <a:extLst>
              <a:ext uri="{FF2B5EF4-FFF2-40B4-BE49-F238E27FC236}">
                <a16:creationId xmlns:a16="http://schemas.microsoft.com/office/drawing/2014/main" id="{2122FC6E-9D20-3DB4-0CD9-38CA143A92AF}"/>
              </a:ext>
            </a:extLst>
          </p:cNvPr>
          <p:cNvCxnSpPr>
            <a:stCxn id="539" idx="1"/>
            <a:endCxn id="357" idx="3"/>
          </p:cNvCxnSpPr>
          <p:nvPr/>
        </p:nvCxnSpPr>
        <p:spPr>
          <a:xfrm flipH="1" flipV="1">
            <a:off x="7483557" y="5329822"/>
            <a:ext cx="926490" cy="8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4" name="Conector: angular 543">
            <a:extLst>
              <a:ext uri="{FF2B5EF4-FFF2-40B4-BE49-F238E27FC236}">
                <a16:creationId xmlns:a16="http://schemas.microsoft.com/office/drawing/2014/main" id="{C658CB34-0E54-4DE5-5020-4E51738EC806}"/>
              </a:ext>
            </a:extLst>
          </p:cNvPr>
          <p:cNvCxnSpPr>
            <a:stCxn id="263" idx="2"/>
            <a:endCxn id="539" idx="3"/>
          </p:cNvCxnSpPr>
          <p:nvPr/>
        </p:nvCxnSpPr>
        <p:spPr>
          <a:xfrm rot="5400000">
            <a:off x="9382184" y="4011433"/>
            <a:ext cx="1408295" cy="1230280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7" name="CuadroTexto 546">
            <a:extLst>
              <a:ext uri="{FF2B5EF4-FFF2-40B4-BE49-F238E27FC236}">
                <a16:creationId xmlns:a16="http://schemas.microsoft.com/office/drawing/2014/main" id="{E4376D2E-BC8B-CEE6-2FE6-691AF474B74A}"/>
              </a:ext>
            </a:extLst>
          </p:cNvPr>
          <p:cNvSpPr txBox="1"/>
          <p:nvPr/>
        </p:nvSpPr>
        <p:spPr>
          <a:xfrm>
            <a:off x="3393162" y="5151953"/>
            <a:ext cx="115233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800" b="1" dirty="0"/>
              <a:t>INTERVENCIONES PROGRAMÁTICAS</a:t>
            </a:r>
          </a:p>
        </p:txBody>
      </p:sp>
      <p:cxnSp>
        <p:nvCxnSpPr>
          <p:cNvPr id="549" name="Conector recto de flecha 548">
            <a:extLst>
              <a:ext uri="{FF2B5EF4-FFF2-40B4-BE49-F238E27FC236}">
                <a16:creationId xmlns:a16="http://schemas.microsoft.com/office/drawing/2014/main" id="{B2F0D91C-2FF2-5AE6-C40C-E8C017101FB6}"/>
              </a:ext>
            </a:extLst>
          </p:cNvPr>
          <p:cNvCxnSpPr>
            <a:cxnSpLocks/>
            <a:stCxn id="547" idx="3"/>
            <a:endCxn id="357" idx="1"/>
          </p:cNvCxnSpPr>
          <p:nvPr/>
        </p:nvCxnSpPr>
        <p:spPr>
          <a:xfrm>
            <a:off x="4545496" y="5321230"/>
            <a:ext cx="606385" cy="859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1" name="Conector recto de flecha 550">
            <a:extLst>
              <a:ext uri="{FF2B5EF4-FFF2-40B4-BE49-F238E27FC236}">
                <a16:creationId xmlns:a16="http://schemas.microsoft.com/office/drawing/2014/main" id="{09AB4657-B47D-122B-2363-9D4E75C8BBA2}"/>
              </a:ext>
            </a:extLst>
          </p:cNvPr>
          <p:cNvCxnSpPr>
            <a:stCxn id="547" idx="0"/>
            <a:endCxn id="111" idx="2"/>
          </p:cNvCxnSpPr>
          <p:nvPr/>
        </p:nvCxnSpPr>
        <p:spPr>
          <a:xfrm flipV="1">
            <a:off x="3969329" y="3918530"/>
            <a:ext cx="15491" cy="12334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6" name="Conector: angular 555">
            <a:extLst>
              <a:ext uri="{FF2B5EF4-FFF2-40B4-BE49-F238E27FC236}">
                <a16:creationId xmlns:a16="http://schemas.microsoft.com/office/drawing/2014/main" id="{684C6562-AACA-8640-D640-E10B5FEFE509}"/>
              </a:ext>
            </a:extLst>
          </p:cNvPr>
          <p:cNvCxnSpPr>
            <a:stCxn id="547" idx="1"/>
            <a:endCxn id="13" idx="3"/>
          </p:cNvCxnSpPr>
          <p:nvPr/>
        </p:nvCxnSpPr>
        <p:spPr>
          <a:xfrm rot="10800000">
            <a:off x="2908776" y="4686722"/>
            <a:ext cx="484386" cy="63450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8" name="Conector recto de flecha 557">
            <a:extLst>
              <a:ext uri="{FF2B5EF4-FFF2-40B4-BE49-F238E27FC236}">
                <a16:creationId xmlns:a16="http://schemas.microsoft.com/office/drawing/2014/main" id="{34F9CE99-C193-72B3-7E09-5ABE254CAC6E}"/>
              </a:ext>
            </a:extLst>
          </p:cNvPr>
          <p:cNvCxnSpPr>
            <a:stCxn id="492" idx="1"/>
            <a:endCxn id="53" idx="3"/>
          </p:cNvCxnSpPr>
          <p:nvPr/>
        </p:nvCxnSpPr>
        <p:spPr>
          <a:xfrm flipH="1" flipV="1">
            <a:off x="8572491" y="1310887"/>
            <a:ext cx="802299" cy="52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2" name="Conector: angular 561">
            <a:extLst>
              <a:ext uri="{FF2B5EF4-FFF2-40B4-BE49-F238E27FC236}">
                <a16:creationId xmlns:a16="http://schemas.microsoft.com/office/drawing/2014/main" id="{5E5D256A-68F1-7894-5646-9038336688D8}"/>
              </a:ext>
            </a:extLst>
          </p:cNvPr>
          <p:cNvCxnSpPr>
            <a:stCxn id="307" idx="2"/>
            <a:endCxn id="263" idx="0"/>
          </p:cNvCxnSpPr>
          <p:nvPr/>
        </p:nvCxnSpPr>
        <p:spPr>
          <a:xfrm rot="16200000" flipH="1">
            <a:off x="10246723" y="2987616"/>
            <a:ext cx="338889" cy="570608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9" name="Conector recto de flecha 568">
            <a:extLst>
              <a:ext uri="{FF2B5EF4-FFF2-40B4-BE49-F238E27FC236}">
                <a16:creationId xmlns:a16="http://schemas.microsoft.com/office/drawing/2014/main" id="{2D0D34BD-C93C-9479-3197-10A10E6E1B6E}"/>
              </a:ext>
            </a:extLst>
          </p:cNvPr>
          <p:cNvCxnSpPr>
            <a:stCxn id="307" idx="0"/>
            <a:endCxn id="4" idx="2"/>
          </p:cNvCxnSpPr>
          <p:nvPr/>
        </p:nvCxnSpPr>
        <p:spPr>
          <a:xfrm flipV="1">
            <a:off x="10130863" y="2341759"/>
            <a:ext cx="2537" cy="3289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3" name="Conector recto 572">
            <a:extLst>
              <a:ext uri="{FF2B5EF4-FFF2-40B4-BE49-F238E27FC236}">
                <a16:creationId xmlns:a16="http://schemas.microsoft.com/office/drawing/2014/main" id="{E52E710C-55EB-423B-90D6-5D43A9BECCD8}"/>
              </a:ext>
            </a:extLst>
          </p:cNvPr>
          <p:cNvCxnSpPr>
            <a:stCxn id="4" idx="0"/>
            <a:endCxn id="492" idx="2"/>
          </p:cNvCxnSpPr>
          <p:nvPr/>
        </p:nvCxnSpPr>
        <p:spPr>
          <a:xfrm flipH="1" flipV="1">
            <a:off x="10130862" y="1554386"/>
            <a:ext cx="2538" cy="2223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Conector: angular 128">
            <a:extLst>
              <a:ext uri="{FF2B5EF4-FFF2-40B4-BE49-F238E27FC236}">
                <a16:creationId xmlns:a16="http://schemas.microsoft.com/office/drawing/2014/main" id="{DF955E01-12AF-9C48-3624-7F47FE92AE60}"/>
              </a:ext>
            </a:extLst>
          </p:cNvPr>
          <p:cNvCxnSpPr>
            <a:stCxn id="67" idx="2"/>
            <a:endCxn id="263" idx="0"/>
          </p:cNvCxnSpPr>
          <p:nvPr/>
        </p:nvCxnSpPr>
        <p:spPr>
          <a:xfrm rot="16200000" flipH="1">
            <a:off x="8453444" y="1194337"/>
            <a:ext cx="1147875" cy="3348180"/>
          </a:xfrm>
          <a:prstGeom prst="bentConnector3">
            <a:avLst>
              <a:gd name="adj1" fmla="val 8429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Estrella: 6 puntas 2">
            <a:extLst>
              <a:ext uri="{FF2B5EF4-FFF2-40B4-BE49-F238E27FC236}">
                <a16:creationId xmlns:a16="http://schemas.microsoft.com/office/drawing/2014/main" id="{EF502399-E41F-35B0-8932-237A631D85B5}"/>
              </a:ext>
            </a:extLst>
          </p:cNvPr>
          <p:cNvSpPr/>
          <p:nvPr/>
        </p:nvSpPr>
        <p:spPr>
          <a:xfrm>
            <a:off x="301264" y="3032302"/>
            <a:ext cx="792406" cy="600302"/>
          </a:xfrm>
          <a:prstGeom prst="star6">
            <a:avLst/>
          </a:prstGeom>
          <a:solidFill>
            <a:srgbClr val="338BA4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INICIO</a:t>
            </a:r>
            <a:endParaRPr lang="es-CO" dirty="0"/>
          </a:p>
        </p:txBody>
      </p:sp>
      <p:cxnSp>
        <p:nvCxnSpPr>
          <p:cNvPr id="138" name="Conector: angular 137">
            <a:extLst>
              <a:ext uri="{FF2B5EF4-FFF2-40B4-BE49-F238E27FC236}">
                <a16:creationId xmlns:a16="http://schemas.microsoft.com/office/drawing/2014/main" id="{65FADB54-4A43-511B-D987-8E25228FCA0F}"/>
              </a:ext>
            </a:extLst>
          </p:cNvPr>
          <p:cNvCxnSpPr>
            <a:cxnSpLocks/>
            <a:stCxn id="12" idx="2"/>
            <a:endCxn id="459" idx="1"/>
          </p:cNvCxnSpPr>
          <p:nvPr/>
        </p:nvCxnSpPr>
        <p:spPr>
          <a:xfrm rot="10800000" flipH="1">
            <a:off x="660581" y="1314706"/>
            <a:ext cx="2019800" cy="4836524"/>
          </a:xfrm>
          <a:prstGeom prst="bentConnector3">
            <a:avLst>
              <a:gd name="adj1" fmla="val -20750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0" name="Conector: angular 149">
            <a:extLst>
              <a:ext uri="{FF2B5EF4-FFF2-40B4-BE49-F238E27FC236}">
                <a16:creationId xmlns:a16="http://schemas.microsoft.com/office/drawing/2014/main" id="{143F5B96-4375-DD60-F47E-BDCDD0414293}"/>
              </a:ext>
            </a:extLst>
          </p:cNvPr>
          <p:cNvCxnSpPr>
            <a:cxnSpLocks/>
            <a:endCxn id="547" idx="2"/>
          </p:cNvCxnSpPr>
          <p:nvPr/>
        </p:nvCxnSpPr>
        <p:spPr>
          <a:xfrm rot="10800000">
            <a:off x="3969330" y="5490508"/>
            <a:ext cx="2561753" cy="389971"/>
          </a:xfrm>
          <a:prstGeom prst="bentConnector2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8" name="Conector: angular 167">
            <a:extLst>
              <a:ext uri="{FF2B5EF4-FFF2-40B4-BE49-F238E27FC236}">
                <a16:creationId xmlns:a16="http://schemas.microsoft.com/office/drawing/2014/main" id="{73490189-80ED-27C9-5312-A0D2C7756AF3}"/>
              </a:ext>
            </a:extLst>
          </p:cNvPr>
          <p:cNvCxnSpPr>
            <a:cxnSpLocks/>
            <a:stCxn id="12" idx="2"/>
            <a:endCxn id="32" idx="1"/>
          </p:cNvCxnSpPr>
          <p:nvPr/>
        </p:nvCxnSpPr>
        <p:spPr>
          <a:xfrm rot="10800000" flipH="1">
            <a:off x="660581" y="3670530"/>
            <a:ext cx="376292" cy="2480700"/>
          </a:xfrm>
          <a:prstGeom prst="bentConnector3">
            <a:avLst>
              <a:gd name="adj1" fmla="val -111377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8" name="Conector: angular 177">
            <a:extLst>
              <a:ext uri="{FF2B5EF4-FFF2-40B4-BE49-F238E27FC236}">
                <a16:creationId xmlns:a16="http://schemas.microsoft.com/office/drawing/2014/main" id="{9A5A94CE-214C-87E4-90E9-161D33511B55}"/>
              </a:ext>
            </a:extLst>
          </p:cNvPr>
          <p:cNvCxnSpPr>
            <a:stCxn id="506" idx="0"/>
            <a:endCxn id="539" idx="2"/>
          </p:cNvCxnSpPr>
          <p:nvPr/>
        </p:nvCxnSpPr>
        <p:spPr>
          <a:xfrm rot="5400000" flipH="1" flipV="1">
            <a:off x="7511921" y="4566276"/>
            <a:ext cx="447861" cy="2409536"/>
          </a:xfrm>
          <a:prstGeom prst="bentConnector3">
            <a:avLst>
              <a:gd name="adj1" fmla="val 24478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4" name="Conector: angular 183">
            <a:extLst>
              <a:ext uri="{FF2B5EF4-FFF2-40B4-BE49-F238E27FC236}">
                <a16:creationId xmlns:a16="http://schemas.microsoft.com/office/drawing/2014/main" id="{F25B4E01-9B40-C8C1-EAB4-03279475F567}"/>
              </a:ext>
            </a:extLst>
          </p:cNvPr>
          <p:cNvCxnSpPr>
            <a:cxnSpLocks/>
            <a:stCxn id="506" idx="3"/>
            <a:endCxn id="307" idx="3"/>
          </p:cNvCxnSpPr>
          <p:nvPr/>
        </p:nvCxnSpPr>
        <p:spPr>
          <a:xfrm flipV="1">
            <a:off x="10153389" y="2887084"/>
            <a:ext cx="481968" cy="3376683"/>
          </a:xfrm>
          <a:prstGeom prst="bentConnector3">
            <a:avLst>
              <a:gd name="adj1" fmla="val 389854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7" name="Conector: angular 186">
            <a:extLst>
              <a:ext uri="{FF2B5EF4-FFF2-40B4-BE49-F238E27FC236}">
                <a16:creationId xmlns:a16="http://schemas.microsoft.com/office/drawing/2014/main" id="{B0E5DFF4-6149-27AA-6067-E8893070A0D3}"/>
              </a:ext>
            </a:extLst>
          </p:cNvPr>
          <p:cNvCxnSpPr>
            <a:cxnSpLocks/>
            <a:stCxn id="506" idx="1"/>
            <a:endCxn id="12" idx="4"/>
          </p:cNvCxnSpPr>
          <p:nvPr/>
        </p:nvCxnSpPr>
        <p:spPr>
          <a:xfrm rot="10800000">
            <a:off x="1855426" y="6151231"/>
            <a:ext cx="1053351" cy="112537"/>
          </a:xfrm>
          <a:prstGeom prst="bentConnector3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6" name="Conector: angular 195">
            <a:extLst>
              <a:ext uri="{FF2B5EF4-FFF2-40B4-BE49-F238E27FC236}">
                <a16:creationId xmlns:a16="http://schemas.microsoft.com/office/drawing/2014/main" id="{9B071A63-8DA8-525B-DCCD-6A86A0D6AB0C}"/>
              </a:ext>
            </a:extLst>
          </p:cNvPr>
          <p:cNvCxnSpPr>
            <a:cxnSpLocks/>
            <a:stCxn id="506" idx="3"/>
            <a:endCxn id="492" idx="3"/>
          </p:cNvCxnSpPr>
          <p:nvPr/>
        </p:nvCxnSpPr>
        <p:spPr>
          <a:xfrm flipV="1">
            <a:off x="10153389" y="1316122"/>
            <a:ext cx="733545" cy="4947645"/>
          </a:xfrm>
          <a:prstGeom prst="bentConnector3">
            <a:avLst>
              <a:gd name="adj1" fmla="val 255819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8" name="Conector: angular 217">
            <a:extLst>
              <a:ext uri="{FF2B5EF4-FFF2-40B4-BE49-F238E27FC236}">
                <a16:creationId xmlns:a16="http://schemas.microsoft.com/office/drawing/2014/main" id="{5D29AEE0-FAAD-8663-9964-67C7305BE455}"/>
              </a:ext>
            </a:extLst>
          </p:cNvPr>
          <p:cNvCxnSpPr>
            <a:endCxn id="357" idx="2"/>
          </p:cNvCxnSpPr>
          <p:nvPr/>
        </p:nvCxnSpPr>
        <p:spPr>
          <a:xfrm rot="16200000" flipV="1">
            <a:off x="6301467" y="5650864"/>
            <a:ext cx="245869" cy="213363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267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899088F8-DBEC-67BA-6467-E418EAB7D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>
            <a:cxnSpLocks/>
          </p:cNvCxnSpPr>
          <p:nvPr/>
        </p:nvCxnSpPr>
        <p:spPr>
          <a:xfrm>
            <a:off x="834244" y="880142"/>
            <a:ext cx="11094348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6" y="-35194"/>
            <a:ext cx="859016" cy="848031"/>
          </a:xfrm>
          <a:prstGeom prst="ellipse">
            <a:avLst/>
          </a:prstGeom>
        </p:spPr>
      </p:pic>
      <p:sp>
        <p:nvSpPr>
          <p:cNvPr id="12" name="Diagrama de flujo: disco magnético 11">
            <a:extLst>
              <a:ext uri="{FF2B5EF4-FFF2-40B4-BE49-F238E27FC236}">
                <a16:creationId xmlns:a16="http://schemas.microsoft.com/office/drawing/2014/main" id="{56FB99D0-8037-2076-AF6B-A1357898B263}"/>
              </a:ext>
            </a:extLst>
          </p:cNvPr>
          <p:cNvSpPr/>
          <p:nvPr/>
        </p:nvSpPr>
        <p:spPr>
          <a:xfrm>
            <a:off x="10019709" y="4609986"/>
            <a:ext cx="1194844" cy="1162050"/>
          </a:xfrm>
          <a:prstGeom prst="flowChartMagneticDis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APLICATIVO INTEROPERABILIDAD DE DATOS  INFORMACIÓN</a:t>
            </a: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9ADB5EA8-63AF-C1A7-EC3F-2256FB633909}"/>
              </a:ext>
            </a:extLst>
          </p:cNvPr>
          <p:cNvCxnSpPr>
            <a:cxnSpLocks/>
          </p:cNvCxnSpPr>
          <p:nvPr/>
        </p:nvCxnSpPr>
        <p:spPr>
          <a:xfrm>
            <a:off x="872207" y="1578823"/>
            <a:ext cx="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1BCB01DE-A300-4F8B-1AFF-3FDC5D99CC45}"/>
              </a:ext>
            </a:extLst>
          </p:cNvPr>
          <p:cNvSpPr txBox="1"/>
          <p:nvPr/>
        </p:nvSpPr>
        <p:spPr>
          <a:xfrm>
            <a:off x="660581" y="104189"/>
            <a:ext cx="10870836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Salud +MÁS Bienestar - </a:t>
            </a:r>
            <a:r>
              <a:rPr lang="es-CO" sz="2000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prestación de servicios de medicina general con énfasis en familia - Diagrama de manejo riesgo y evento</a:t>
            </a:r>
          </a:p>
        </p:txBody>
      </p:sp>
      <p:sp>
        <p:nvSpPr>
          <p:cNvPr id="329" name="Diagrama de flujo: proceso 328">
            <a:extLst>
              <a:ext uri="{FF2B5EF4-FFF2-40B4-BE49-F238E27FC236}">
                <a16:creationId xmlns:a16="http://schemas.microsoft.com/office/drawing/2014/main" id="{E7D6BE2D-3315-54C7-CEE1-61121C4486B1}"/>
              </a:ext>
            </a:extLst>
          </p:cNvPr>
          <p:cNvSpPr/>
          <p:nvPr/>
        </p:nvSpPr>
        <p:spPr>
          <a:xfrm>
            <a:off x="1293261" y="2740683"/>
            <a:ext cx="1073484" cy="43278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Demanda inducida, RPMS </a:t>
            </a:r>
          </a:p>
        </p:txBody>
      </p:sp>
      <p:sp>
        <p:nvSpPr>
          <p:cNvPr id="13" name="Diagrama de flujo: terminador 12">
            <a:extLst>
              <a:ext uri="{FF2B5EF4-FFF2-40B4-BE49-F238E27FC236}">
                <a16:creationId xmlns:a16="http://schemas.microsoft.com/office/drawing/2014/main" id="{F2723B70-D7D2-C8B7-ACC9-3398523C271F}"/>
              </a:ext>
            </a:extLst>
          </p:cNvPr>
          <p:cNvSpPr/>
          <p:nvPr/>
        </p:nvSpPr>
        <p:spPr>
          <a:xfrm>
            <a:off x="260531" y="1415146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TAMIZAJES </a:t>
            </a:r>
            <a:endParaRPr lang="es-CO" sz="1200" b="1" dirty="0"/>
          </a:p>
        </p:txBody>
      </p:sp>
      <p:sp>
        <p:nvSpPr>
          <p:cNvPr id="253" name="Diagrama de flujo: terminador 252">
            <a:extLst>
              <a:ext uri="{FF2B5EF4-FFF2-40B4-BE49-F238E27FC236}">
                <a16:creationId xmlns:a16="http://schemas.microsoft.com/office/drawing/2014/main" id="{FEFF2A12-93C6-47CC-F0ED-575D7B8B45AB}"/>
              </a:ext>
            </a:extLst>
          </p:cNvPr>
          <p:cNvSpPr/>
          <p:nvPr/>
        </p:nvSpPr>
        <p:spPr>
          <a:xfrm>
            <a:off x="910278" y="3447093"/>
            <a:ext cx="1856120" cy="60028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dirty="0"/>
              <a:t>PERSONAS</a:t>
            </a:r>
          </a:p>
          <a:p>
            <a:pPr algn="ctr"/>
            <a:r>
              <a:rPr lang="es-CO" sz="1000" dirty="0"/>
              <a:t>FAMILIA</a:t>
            </a:r>
          </a:p>
          <a:p>
            <a:pPr algn="ctr"/>
            <a:r>
              <a:rPr lang="es-CO" sz="1000" dirty="0"/>
              <a:t>SIN SINTOMATOLOGÍA   </a:t>
            </a:r>
          </a:p>
        </p:txBody>
      </p:sp>
      <p:sp>
        <p:nvSpPr>
          <p:cNvPr id="492" name="Diagrama de flujo: proceso 491">
            <a:extLst>
              <a:ext uri="{FF2B5EF4-FFF2-40B4-BE49-F238E27FC236}">
                <a16:creationId xmlns:a16="http://schemas.microsoft.com/office/drawing/2014/main" id="{E9CAE521-AA54-2FDE-0787-33F938D4852A}"/>
              </a:ext>
            </a:extLst>
          </p:cNvPr>
          <p:cNvSpPr/>
          <p:nvPr/>
        </p:nvSpPr>
        <p:spPr>
          <a:xfrm>
            <a:off x="9871602" y="5889411"/>
            <a:ext cx="1512144" cy="47652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PLAN DE GESTION DEL RIESGO Y CUIDADO</a:t>
            </a:r>
          </a:p>
        </p:txBody>
      </p:sp>
      <p:sp>
        <p:nvSpPr>
          <p:cNvPr id="547" name="CuadroTexto 546">
            <a:extLst>
              <a:ext uri="{FF2B5EF4-FFF2-40B4-BE49-F238E27FC236}">
                <a16:creationId xmlns:a16="http://schemas.microsoft.com/office/drawing/2014/main" id="{E4376D2E-BC8B-CEE6-2FE6-691AF474B74A}"/>
              </a:ext>
            </a:extLst>
          </p:cNvPr>
          <p:cNvSpPr txBox="1"/>
          <p:nvPr/>
        </p:nvSpPr>
        <p:spPr>
          <a:xfrm>
            <a:off x="3338407" y="6001788"/>
            <a:ext cx="115233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800" b="1" dirty="0"/>
              <a:t>INTERVENCIONES PROGRAMÁTICAS O POR EVENTO</a:t>
            </a:r>
          </a:p>
        </p:txBody>
      </p:sp>
      <p:sp>
        <p:nvSpPr>
          <p:cNvPr id="3" name="Estrella: 6 puntas 2">
            <a:extLst>
              <a:ext uri="{FF2B5EF4-FFF2-40B4-BE49-F238E27FC236}">
                <a16:creationId xmlns:a16="http://schemas.microsoft.com/office/drawing/2014/main" id="{EF502399-E41F-35B0-8932-237A631D85B5}"/>
              </a:ext>
            </a:extLst>
          </p:cNvPr>
          <p:cNvSpPr/>
          <p:nvPr/>
        </p:nvSpPr>
        <p:spPr>
          <a:xfrm>
            <a:off x="260530" y="3010129"/>
            <a:ext cx="792406" cy="600302"/>
          </a:xfrm>
          <a:prstGeom prst="star6">
            <a:avLst/>
          </a:prstGeom>
          <a:solidFill>
            <a:srgbClr val="338BA4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INICIO</a:t>
            </a:r>
            <a:endParaRPr lang="es-CO" dirty="0"/>
          </a:p>
        </p:txBody>
      </p:sp>
      <p:sp>
        <p:nvSpPr>
          <p:cNvPr id="14" name="Diagrama de flujo: terminador 13">
            <a:extLst>
              <a:ext uri="{FF2B5EF4-FFF2-40B4-BE49-F238E27FC236}">
                <a16:creationId xmlns:a16="http://schemas.microsoft.com/office/drawing/2014/main" id="{7FC1DBED-D624-ACB2-AEBB-C56C6C20EDA1}"/>
              </a:ext>
            </a:extLst>
          </p:cNvPr>
          <p:cNvSpPr/>
          <p:nvPr/>
        </p:nvSpPr>
        <p:spPr>
          <a:xfrm>
            <a:off x="2789023" y="1415146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INSTRUMENTOS ESCALAS</a:t>
            </a:r>
            <a:endParaRPr lang="es-CO" sz="1200" b="1" dirty="0"/>
          </a:p>
        </p:txBody>
      </p:sp>
      <p:sp>
        <p:nvSpPr>
          <p:cNvPr id="15" name="Diagrama de flujo: terminador 14">
            <a:extLst>
              <a:ext uri="{FF2B5EF4-FFF2-40B4-BE49-F238E27FC236}">
                <a16:creationId xmlns:a16="http://schemas.microsoft.com/office/drawing/2014/main" id="{0288277F-E5B4-2C15-5C71-6A6F42891DB4}"/>
              </a:ext>
            </a:extLst>
          </p:cNvPr>
          <p:cNvSpPr/>
          <p:nvPr/>
        </p:nvSpPr>
        <p:spPr>
          <a:xfrm>
            <a:off x="5317513" y="5191068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CONSULTA, EVALUACIÓN BÁSICA O ESPECIALIZADA</a:t>
            </a:r>
            <a:endParaRPr lang="es-CO" sz="1200" b="1" dirty="0"/>
          </a:p>
        </p:txBody>
      </p:sp>
      <p:sp>
        <p:nvSpPr>
          <p:cNvPr id="16" name="Diagrama de flujo: terminador 15">
            <a:extLst>
              <a:ext uri="{FF2B5EF4-FFF2-40B4-BE49-F238E27FC236}">
                <a16:creationId xmlns:a16="http://schemas.microsoft.com/office/drawing/2014/main" id="{0569C7DC-F87E-B403-DBD2-CB568CBCD337}"/>
              </a:ext>
            </a:extLst>
          </p:cNvPr>
          <p:cNvSpPr/>
          <p:nvPr/>
        </p:nvSpPr>
        <p:spPr>
          <a:xfrm>
            <a:off x="2789022" y="5174338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APOYO DIAGNOSTICO</a:t>
            </a:r>
            <a:endParaRPr lang="es-CO" sz="1200" b="1" dirty="0"/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401D1D4D-9C16-1EB6-403A-F9228CAC4145}"/>
              </a:ext>
            </a:extLst>
          </p:cNvPr>
          <p:cNvCxnSpPr>
            <a:stCxn id="253" idx="0"/>
            <a:endCxn id="329" idx="2"/>
          </p:cNvCxnSpPr>
          <p:nvPr/>
        </p:nvCxnSpPr>
        <p:spPr>
          <a:xfrm flipH="1" flipV="1">
            <a:off x="1830003" y="3173468"/>
            <a:ext cx="8335" cy="2736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: angular 25">
            <a:extLst>
              <a:ext uri="{FF2B5EF4-FFF2-40B4-BE49-F238E27FC236}">
                <a16:creationId xmlns:a16="http://schemas.microsoft.com/office/drawing/2014/main" id="{A4EFA964-66CB-A3BD-2764-F37C74457175}"/>
              </a:ext>
            </a:extLst>
          </p:cNvPr>
          <p:cNvCxnSpPr>
            <a:stCxn id="329" idx="0"/>
            <a:endCxn id="13" idx="2"/>
          </p:cNvCxnSpPr>
          <p:nvPr/>
        </p:nvCxnSpPr>
        <p:spPr>
          <a:xfrm rot="16200000" flipV="1">
            <a:off x="1306889" y="2217569"/>
            <a:ext cx="602309" cy="443920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: angular 27">
            <a:extLst>
              <a:ext uri="{FF2B5EF4-FFF2-40B4-BE49-F238E27FC236}">
                <a16:creationId xmlns:a16="http://schemas.microsoft.com/office/drawing/2014/main" id="{631E28C5-6BD8-5BAA-B37E-448AB2F80E35}"/>
              </a:ext>
            </a:extLst>
          </p:cNvPr>
          <p:cNvCxnSpPr>
            <a:stCxn id="329" idx="0"/>
            <a:endCxn id="14" idx="2"/>
          </p:cNvCxnSpPr>
          <p:nvPr/>
        </p:nvCxnSpPr>
        <p:spPr>
          <a:xfrm rot="5400000" flipH="1" flipV="1">
            <a:off x="2571135" y="1397243"/>
            <a:ext cx="602309" cy="2084572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Grupo 50">
            <a:extLst>
              <a:ext uri="{FF2B5EF4-FFF2-40B4-BE49-F238E27FC236}">
                <a16:creationId xmlns:a16="http://schemas.microsoft.com/office/drawing/2014/main" id="{C735AAB1-229F-2779-1757-3A174F5FF123}"/>
              </a:ext>
            </a:extLst>
          </p:cNvPr>
          <p:cNvGrpSpPr/>
          <p:nvPr/>
        </p:nvGrpSpPr>
        <p:grpSpPr>
          <a:xfrm>
            <a:off x="4870370" y="2938250"/>
            <a:ext cx="2157631" cy="1616331"/>
            <a:chOff x="4817769" y="3049733"/>
            <a:chExt cx="2157631" cy="1616331"/>
          </a:xfrm>
        </p:grpSpPr>
        <p:grpSp>
          <p:nvGrpSpPr>
            <p:cNvPr id="146" name="Grupo 145">
              <a:extLst>
                <a:ext uri="{FF2B5EF4-FFF2-40B4-BE49-F238E27FC236}">
                  <a16:creationId xmlns:a16="http://schemas.microsoft.com/office/drawing/2014/main" id="{8232CF37-4282-BC7A-1BA4-CF8E0E96AB91}"/>
                </a:ext>
              </a:extLst>
            </p:cNvPr>
            <p:cNvGrpSpPr/>
            <p:nvPr/>
          </p:nvGrpSpPr>
          <p:grpSpPr>
            <a:xfrm>
              <a:off x="4908917" y="3049733"/>
              <a:ext cx="2066483" cy="1616331"/>
              <a:chOff x="1721250" y="2235302"/>
              <a:chExt cx="2138462" cy="1616331"/>
            </a:xfrm>
          </p:grpSpPr>
          <p:grpSp>
            <p:nvGrpSpPr>
              <p:cNvPr id="145" name="Grupo 144">
                <a:extLst>
                  <a:ext uri="{FF2B5EF4-FFF2-40B4-BE49-F238E27FC236}">
                    <a16:creationId xmlns:a16="http://schemas.microsoft.com/office/drawing/2014/main" id="{8AD2134B-B6FC-15C0-A3FA-13880E687B96}"/>
                  </a:ext>
                </a:extLst>
              </p:cNvPr>
              <p:cNvGrpSpPr/>
              <p:nvPr/>
            </p:nvGrpSpPr>
            <p:grpSpPr>
              <a:xfrm>
                <a:off x="1721250" y="2235302"/>
                <a:ext cx="2044424" cy="1616331"/>
                <a:chOff x="1721250" y="2235302"/>
                <a:chExt cx="2044424" cy="1616331"/>
              </a:xfrm>
            </p:grpSpPr>
            <p:grpSp>
              <p:nvGrpSpPr>
                <p:cNvPr id="511" name="Grupo 510">
                  <a:extLst>
                    <a:ext uri="{FF2B5EF4-FFF2-40B4-BE49-F238E27FC236}">
                      <a16:creationId xmlns:a16="http://schemas.microsoft.com/office/drawing/2014/main" id="{BEF7BCD5-F07E-4F9D-0089-38EDF9324CEA}"/>
                    </a:ext>
                  </a:extLst>
                </p:cNvPr>
                <p:cNvGrpSpPr/>
                <p:nvPr/>
              </p:nvGrpSpPr>
              <p:grpSpPr>
                <a:xfrm>
                  <a:off x="1721250" y="2235302"/>
                  <a:ext cx="2044424" cy="1616331"/>
                  <a:chOff x="1702931" y="2412173"/>
                  <a:chExt cx="1991630" cy="1616331"/>
                </a:xfrm>
              </p:grpSpPr>
              <p:sp>
                <p:nvSpPr>
                  <p:cNvPr id="501" name="Diagrama de flujo: decisión 500">
                    <a:extLst>
                      <a:ext uri="{FF2B5EF4-FFF2-40B4-BE49-F238E27FC236}">
                        <a16:creationId xmlns:a16="http://schemas.microsoft.com/office/drawing/2014/main" id="{F5A710FF-7CA1-D54D-615D-554FBA4C8B6F}"/>
                      </a:ext>
                    </a:extLst>
                  </p:cNvPr>
                  <p:cNvSpPr/>
                  <p:nvPr/>
                </p:nvSpPr>
                <p:spPr>
                  <a:xfrm>
                    <a:off x="1702931" y="2412173"/>
                    <a:ext cx="1991630" cy="1616331"/>
                  </a:xfrm>
                  <a:prstGeom prst="flowChartDecision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solidFill>
                      <a:schemeClr val="accent6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s-CO" sz="900" b="1" dirty="0">
                        <a:solidFill>
                          <a:schemeClr val="tx1"/>
                        </a:solidFill>
                      </a:rPr>
                      <a:t>DETECCION DE RIESGO O EVENTO </a:t>
                    </a:r>
                  </a:p>
                </p:txBody>
              </p:sp>
              <p:sp>
                <p:nvSpPr>
                  <p:cNvPr id="504" name="Rectángulo 503">
                    <a:extLst>
                      <a:ext uri="{FF2B5EF4-FFF2-40B4-BE49-F238E27FC236}">
                        <a16:creationId xmlns:a16="http://schemas.microsoft.com/office/drawing/2014/main" id="{FE6AA341-5B78-EC9A-7D40-0D7DD9B06F7F}"/>
                      </a:ext>
                    </a:extLst>
                  </p:cNvPr>
                  <p:cNvSpPr/>
                  <p:nvPr/>
                </p:nvSpPr>
                <p:spPr>
                  <a:xfrm>
                    <a:off x="2259639" y="2807548"/>
                    <a:ext cx="903091" cy="889226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>
                      <a:noFill/>
                    </a:endParaRPr>
                  </a:p>
                </p:txBody>
              </p:sp>
            </p:grpSp>
            <p:sp>
              <p:nvSpPr>
                <p:cNvPr id="503" name="CuadroTexto 502">
                  <a:extLst>
                    <a:ext uri="{FF2B5EF4-FFF2-40B4-BE49-F238E27FC236}">
                      <a16:creationId xmlns:a16="http://schemas.microsoft.com/office/drawing/2014/main" id="{2E9A057B-51AC-68CF-09A1-26A03ED84CCE}"/>
                    </a:ext>
                  </a:extLst>
                </p:cNvPr>
                <p:cNvSpPr txBox="1"/>
                <p:nvPr/>
              </p:nvSpPr>
              <p:spPr>
                <a:xfrm>
                  <a:off x="2290053" y="3561597"/>
                  <a:ext cx="906817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800" b="1" dirty="0">
                      <a:solidFill>
                        <a:schemeClr val="tx1"/>
                      </a:solidFill>
                    </a:rPr>
                    <a:t>EVENTO</a:t>
                  </a:r>
                </a:p>
              </p:txBody>
            </p:sp>
          </p:grpSp>
          <p:sp>
            <p:nvSpPr>
              <p:cNvPr id="502" name="CuadroTexto 501">
                <a:extLst>
                  <a:ext uri="{FF2B5EF4-FFF2-40B4-BE49-F238E27FC236}">
                    <a16:creationId xmlns:a16="http://schemas.microsoft.com/office/drawing/2014/main" id="{6F44B60B-25EE-F5E5-CF17-E8E34A7C5646}"/>
                  </a:ext>
                </a:extLst>
              </p:cNvPr>
              <p:cNvSpPr txBox="1"/>
              <p:nvPr/>
            </p:nvSpPr>
            <p:spPr>
              <a:xfrm>
                <a:off x="3192804" y="2952476"/>
                <a:ext cx="66690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800" b="1" dirty="0"/>
                  <a:t>RIESGO</a:t>
                </a:r>
              </a:p>
            </p:txBody>
          </p:sp>
        </p:grp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57A181C5-18B3-0AA2-C7CB-5A11ACBCDDE8}"/>
                </a:ext>
              </a:extLst>
            </p:cNvPr>
            <p:cNvSpPr txBox="1"/>
            <p:nvPr/>
          </p:nvSpPr>
          <p:spPr>
            <a:xfrm>
              <a:off x="4817769" y="3584156"/>
              <a:ext cx="7098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800" b="1" dirty="0"/>
                <a:t>NO RIESGO O EVENTO </a:t>
              </a:r>
            </a:p>
          </p:txBody>
        </p:sp>
      </p:grpSp>
      <p:sp>
        <p:nvSpPr>
          <p:cNvPr id="34" name="Diagrama de flujo: proceso 33">
            <a:extLst>
              <a:ext uri="{FF2B5EF4-FFF2-40B4-BE49-F238E27FC236}">
                <a16:creationId xmlns:a16="http://schemas.microsoft.com/office/drawing/2014/main" id="{D12B76AC-8442-CB2C-064E-B9E718B4E2CE}"/>
              </a:ext>
            </a:extLst>
          </p:cNvPr>
          <p:cNvSpPr/>
          <p:nvPr/>
        </p:nvSpPr>
        <p:spPr>
          <a:xfrm>
            <a:off x="3143076" y="3519954"/>
            <a:ext cx="1222254" cy="46166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Educación en Salud individual o familiar, Entornos</a:t>
            </a:r>
          </a:p>
        </p:txBody>
      </p: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742C3D1D-AD84-2661-8EBF-C018268CF063}"/>
              </a:ext>
            </a:extLst>
          </p:cNvPr>
          <p:cNvCxnSpPr>
            <a:cxnSpLocks/>
            <a:stCxn id="34" idx="1"/>
            <a:endCxn id="253" idx="3"/>
          </p:cNvCxnSpPr>
          <p:nvPr/>
        </p:nvCxnSpPr>
        <p:spPr>
          <a:xfrm flipH="1" flipV="1">
            <a:off x="2766398" y="3747237"/>
            <a:ext cx="376678" cy="35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05FABAE9-62F9-BEC7-87CF-7CA1A4320A66}"/>
              </a:ext>
            </a:extLst>
          </p:cNvPr>
          <p:cNvCxnSpPr>
            <a:cxnSpLocks/>
            <a:stCxn id="34" idx="3"/>
            <a:endCxn id="501" idx="1"/>
          </p:cNvCxnSpPr>
          <p:nvPr/>
        </p:nvCxnSpPr>
        <p:spPr>
          <a:xfrm flipV="1">
            <a:off x="4365330" y="3746416"/>
            <a:ext cx="596188" cy="4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Diagrama de flujo: proceso 40">
            <a:extLst>
              <a:ext uri="{FF2B5EF4-FFF2-40B4-BE49-F238E27FC236}">
                <a16:creationId xmlns:a16="http://schemas.microsoft.com/office/drawing/2014/main" id="{CFF7D0C5-FC56-EED9-155C-64781397DE48}"/>
              </a:ext>
            </a:extLst>
          </p:cNvPr>
          <p:cNvSpPr/>
          <p:nvPr/>
        </p:nvSpPr>
        <p:spPr>
          <a:xfrm>
            <a:off x="1236296" y="4299649"/>
            <a:ext cx="1187413" cy="43278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Orientación Referencia Contrarreferencia</a:t>
            </a:r>
          </a:p>
        </p:txBody>
      </p:sp>
      <p:cxnSp>
        <p:nvCxnSpPr>
          <p:cNvPr id="45" name="Conector: angular 44">
            <a:extLst>
              <a:ext uri="{FF2B5EF4-FFF2-40B4-BE49-F238E27FC236}">
                <a16:creationId xmlns:a16="http://schemas.microsoft.com/office/drawing/2014/main" id="{6EAEF575-3D98-4408-F10A-3F33C9686941}"/>
              </a:ext>
            </a:extLst>
          </p:cNvPr>
          <p:cNvCxnSpPr>
            <a:cxnSpLocks/>
            <a:stCxn id="41" idx="2"/>
            <a:endCxn id="15" idx="0"/>
          </p:cNvCxnSpPr>
          <p:nvPr/>
        </p:nvCxnSpPr>
        <p:spPr>
          <a:xfrm rot="16200000" flipH="1">
            <a:off x="3907217" y="2655220"/>
            <a:ext cx="458634" cy="461306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80CA93C1-D10D-C542-F6EC-1B4FA0D53FF3}"/>
              </a:ext>
            </a:extLst>
          </p:cNvPr>
          <p:cNvCxnSpPr>
            <a:stCxn id="253" idx="2"/>
            <a:endCxn id="41" idx="0"/>
          </p:cNvCxnSpPr>
          <p:nvPr/>
        </p:nvCxnSpPr>
        <p:spPr>
          <a:xfrm flipH="1">
            <a:off x="1830003" y="4047381"/>
            <a:ext cx="8335" cy="2522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ector: angular 53">
            <a:extLst>
              <a:ext uri="{FF2B5EF4-FFF2-40B4-BE49-F238E27FC236}">
                <a16:creationId xmlns:a16="http://schemas.microsoft.com/office/drawing/2014/main" id="{8264246A-C778-6D04-681B-5F8CA5493EBC}"/>
              </a:ext>
            </a:extLst>
          </p:cNvPr>
          <p:cNvCxnSpPr>
            <a:stCxn id="13" idx="0"/>
            <a:endCxn id="501" idx="0"/>
          </p:cNvCxnSpPr>
          <p:nvPr/>
        </p:nvCxnSpPr>
        <p:spPr>
          <a:xfrm rot="16200000" flipH="1">
            <a:off x="2906151" y="-104922"/>
            <a:ext cx="1523104" cy="4563240"/>
          </a:xfrm>
          <a:prstGeom prst="bentConnector3">
            <a:avLst>
              <a:gd name="adj1" fmla="val -1500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: angular 55">
            <a:extLst>
              <a:ext uri="{FF2B5EF4-FFF2-40B4-BE49-F238E27FC236}">
                <a16:creationId xmlns:a16="http://schemas.microsoft.com/office/drawing/2014/main" id="{027586BF-7A50-1820-8088-54C689F0642F}"/>
              </a:ext>
            </a:extLst>
          </p:cNvPr>
          <p:cNvCxnSpPr>
            <a:stCxn id="14" idx="0"/>
            <a:endCxn id="501" idx="0"/>
          </p:cNvCxnSpPr>
          <p:nvPr/>
        </p:nvCxnSpPr>
        <p:spPr>
          <a:xfrm rot="16200000" flipH="1">
            <a:off x="4170397" y="1159324"/>
            <a:ext cx="1523104" cy="2034748"/>
          </a:xfrm>
          <a:prstGeom prst="bentConnector3">
            <a:avLst>
              <a:gd name="adj1" fmla="val -1500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7" name="Diagrama de flujo: terminador 456">
            <a:extLst>
              <a:ext uri="{FF2B5EF4-FFF2-40B4-BE49-F238E27FC236}">
                <a16:creationId xmlns:a16="http://schemas.microsoft.com/office/drawing/2014/main" id="{F4BB7557-9B00-FF05-A594-3C932865DAD2}"/>
              </a:ext>
            </a:extLst>
          </p:cNvPr>
          <p:cNvSpPr/>
          <p:nvPr/>
        </p:nvSpPr>
        <p:spPr>
          <a:xfrm>
            <a:off x="269532" y="5191011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APOYO TERAPÉUTICO</a:t>
            </a:r>
            <a:endParaRPr lang="es-CO" sz="1200" b="1" dirty="0"/>
          </a:p>
        </p:txBody>
      </p:sp>
      <p:cxnSp>
        <p:nvCxnSpPr>
          <p:cNvPr id="480" name="Conector: angular 479">
            <a:extLst>
              <a:ext uri="{FF2B5EF4-FFF2-40B4-BE49-F238E27FC236}">
                <a16:creationId xmlns:a16="http://schemas.microsoft.com/office/drawing/2014/main" id="{B6416B24-716F-B8DF-4DAF-6358F8E1761A}"/>
              </a:ext>
            </a:extLst>
          </p:cNvPr>
          <p:cNvCxnSpPr>
            <a:cxnSpLocks/>
            <a:stCxn id="501" idx="2"/>
            <a:endCxn id="15" idx="0"/>
          </p:cNvCxnSpPr>
          <p:nvPr/>
        </p:nvCxnSpPr>
        <p:spPr>
          <a:xfrm rot="16200000" flipH="1">
            <a:off x="5877951" y="4625953"/>
            <a:ext cx="636487" cy="493742"/>
          </a:xfrm>
          <a:prstGeom prst="bentConnector3">
            <a:avLst>
              <a:gd name="adj1" fmla="val 6346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8" name="Conector: angular 487">
            <a:extLst>
              <a:ext uri="{FF2B5EF4-FFF2-40B4-BE49-F238E27FC236}">
                <a16:creationId xmlns:a16="http://schemas.microsoft.com/office/drawing/2014/main" id="{77EA54F0-AC17-559A-FF65-87F80899A680}"/>
              </a:ext>
            </a:extLst>
          </p:cNvPr>
          <p:cNvCxnSpPr>
            <a:stCxn id="547" idx="1"/>
            <a:endCxn id="457" idx="2"/>
          </p:cNvCxnSpPr>
          <p:nvPr/>
        </p:nvCxnSpPr>
        <p:spPr>
          <a:xfrm rot="10800000">
            <a:off x="1395085" y="5914239"/>
            <a:ext cx="1943323" cy="318382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4" name="Conector: angular 493">
            <a:extLst>
              <a:ext uri="{FF2B5EF4-FFF2-40B4-BE49-F238E27FC236}">
                <a16:creationId xmlns:a16="http://schemas.microsoft.com/office/drawing/2014/main" id="{DFC2C190-2390-4991-07CC-F9E692288EC0}"/>
              </a:ext>
            </a:extLst>
          </p:cNvPr>
          <p:cNvCxnSpPr>
            <a:cxnSpLocks/>
            <a:stCxn id="547" idx="3"/>
            <a:endCxn id="15" idx="2"/>
          </p:cNvCxnSpPr>
          <p:nvPr/>
        </p:nvCxnSpPr>
        <p:spPr>
          <a:xfrm flipV="1">
            <a:off x="4490741" y="5914296"/>
            <a:ext cx="1952324" cy="318325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ector: angular 94">
            <a:extLst>
              <a:ext uri="{FF2B5EF4-FFF2-40B4-BE49-F238E27FC236}">
                <a16:creationId xmlns:a16="http://schemas.microsoft.com/office/drawing/2014/main" id="{2E212078-9414-3A19-8045-898A6EC09D8F}"/>
              </a:ext>
            </a:extLst>
          </p:cNvPr>
          <p:cNvCxnSpPr>
            <a:stCxn id="41" idx="2"/>
            <a:endCxn id="457" idx="0"/>
          </p:cNvCxnSpPr>
          <p:nvPr/>
        </p:nvCxnSpPr>
        <p:spPr>
          <a:xfrm rot="5400000">
            <a:off x="1383256" y="4744263"/>
            <a:ext cx="458577" cy="43491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Conector: angular 96">
            <a:extLst>
              <a:ext uri="{FF2B5EF4-FFF2-40B4-BE49-F238E27FC236}">
                <a16:creationId xmlns:a16="http://schemas.microsoft.com/office/drawing/2014/main" id="{D835E85F-FD97-81B0-0B13-B2836D7DA655}"/>
              </a:ext>
            </a:extLst>
          </p:cNvPr>
          <p:cNvCxnSpPr>
            <a:stCxn id="41" idx="2"/>
            <a:endCxn id="16" idx="0"/>
          </p:cNvCxnSpPr>
          <p:nvPr/>
        </p:nvCxnSpPr>
        <p:spPr>
          <a:xfrm rot="16200000" flipH="1">
            <a:off x="2651336" y="3911100"/>
            <a:ext cx="441904" cy="208457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ector recto 102">
            <a:extLst>
              <a:ext uri="{FF2B5EF4-FFF2-40B4-BE49-F238E27FC236}">
                <a16:creationId xmlns:a16="http://schemas.microsoft.com/office/drawing/2014/main" id="{7C4688E5-63B9-1DE7-EB1F-CBEA94986EB8}"/>
              </a:ext>
            </a:extLst>
          </p:cNvPr>
          <p:cNvCxnSpPr>
            <a:stCxn id="16" idx="2"/>
            <a:endCxn id="547" idx="0"/>
          </p:cNvCxnSpPr>
          <p:nvPr/>
        </p:nvCxnSpPr>
        <p:spPr>
          <a:xfrm>
            <a:off x="3914574" y="5897566"/>
            <a:ext cx="0" cy="1042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Diagrama de flujo: terminador 103">
            <a:extLst>
              <a:ext uri="{FF2B5EF4-FFF2-40B4-BE49-F238E27FC236}">
                <a16:creationId xmlns:a16="http://schemas.microsoft.com/office/drawing/2014/main" id="{64F5A458-4296-657E-389F-385FB48D03B1}"/>
              </a:ext>
            </a:extLst>
          </p:cNvPr>
          <p:cNvSpPr/>
          <p:nvPr/>
        </p:nvSpPr>
        <p:spPr>
          <a:xfrm>
            <a:off x="9478140" y="1293185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EDUCACIÓN PARA LA SALUD GRUPAL, FAMILIAR O INDIVIDUAL</a:t>
            </a:r>
            <a:endParaRPr lang="es-CO" sz="1200" b="1" dirty="0"/>
          </a:p>
        </p:txBody>
      </p:sp>
      <p:sp>
        <p:nvSpPr>
          <p:cNvPr id="105" name="Diagrama de flujo: terminador 104">
            <a:extLst>
              <a:ext uri="{FF2B5EF4-FFF2-40B4-BE49-F238E27FC236}">
                <a16:creationId xmlns:a16="http://schemas.microsoft.com/office/drawing/2014/main" id="{092DD2D4-82E9-ADA6-2EAA-C95D20FADBEF}"/>
              </a:ext>
            </a:extLst>
          </p:cNvPr>
          <p:cNvSpPr/>
          <p:nvPr/>
        </p:nvSpPr>
        <p:spPr>
          <a:xfrm>
            <a:off x="9478140" y="3800213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INTERVENCIONES COLECTIVAS Y POBLACIONALES</a:t>
            </a:r>
            <a:endParaRPr lang="es-CO" sz="1200" b="1" dirty="0"/>
          </a:p>
        </p:txBody>
      </p:sp>
      <p:sp>
        <p:nvSpPr>
          <p:cNvPr id="106" name="Diagrama de flujo: terminador 105">
            <a:extLst>
              <a:ext uri="{FF2B5EF4-FFF2-40B4-BE49-F238E27FC236}">
                <a16:creationId xmlns:a16="http://schemas.microsoft.com/office/drawing/2014/main" id="{977EE139-B349-F25A-0D3D-8CA347D9788D}"/>
              </a:ext>
            </a:extLst>
          </p:cNvPr>
          <p:cNvSpPr/>
          <p:nvPr/>
        </p:nvSpPr>
        <p:spPr>
          <a:xfrm>
            <a:off x="9502123" y="2932196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APOYO TERAPÉUTICO</a:t>
            </a:r>
            <a:endParaRPr lang="es-CO" sz="1200" b="1" dirty="0"/>
          </a:p>
        </p:txBody>
      </p:sp>
      <p:sp>
        <p:nvSpPr>
          <p:cNvPr id="107" name="Diagrama de flujo: terminador 106">
            <a:extLst>
              <a:ext uri="{FF2B5EF4-FFF2-40B4-BE49-F238E27FC236}">
                <a16:creationId xmlns:a16="http://schemas.microsoft.com/office/drawing/2014/main" id="{F92A2B40-9945-163E-9BEC-4E8EC05A3B5D}"/>
              </a:ext>
            </a:extLst>
          </p:cNvPr>
          <p:cNvSpPr/>
          <p:nvPr/>
        </p:nvSpPr>
        <p:spPr>
          <a:xfrm>
            <a:off x="9491580" y="2113540"/>
            <a:ext cx="2251103" cy="723228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APOYO DIAGNOSTICO</a:t>
            </a:r>
          </a:p>
        </p:txBody>
      </p: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E1E3557B-9800-BF02-6D67-C7F2265A04E7}"/>
              </a:ext>
            </a:extLst>
          </p:cNvPr>
          <p:cNvSpPr txBox="1"/>
          <p:nvPr/>
        </p:nvSpPr>
        <p:spPr>
          <a:xfrm>
            <a:off x="7568616" y="1315746"/>
            <a:ext cx="115233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800" b="1" dirty="0"/>
              <a:t>INTERVENCIONES PROGRAMÁTICAS</a:t>
            </a:r>
          </a:p>
        </p:txBody>
      </p:sp>
      <p:cxnSp>
        <p:nvCxnSpPr>
          <p:cNvPr id="110" name="Conector: angular 109">
            <a:extLst>
              <a:ext uri="{FF2B5EF4-FFF2-40B4-BE49-F238E27FC236}">
                <a16:creationId xmlns:a16="http://schemas.microsoft.com/office/drawing/2014/main" id="{EA4BC5A7-852F-A8CB-7C8F-686847CF34D9}"/>
              </a:ext>
            </a:extLst>
          </p:cNvPr>
          <p:cNvCxnSpPr>
            <a:cxnSpLocks/>
            <a:stCxn id="501" idx="3"/>
            <a:endCxn id="108" idx="1"/>
          </p:cNvCxnSpPr>
          <p:nvPr/>
        </p:nvCxnSpPr>
        <p:spPr>
          <a:xfrm flipV="1">
            <a:off x="6937128" y="1485023"/>
            <a:ext cx="631488" cy="2261393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5" name="Conector: angular 534">
            <a:extLst>
              <a:ext uri="{FF2B5EF4-FFF2-40B4-BE49-F238E27FC236}">
                <a16:creationId xmlns:a16="http://schemas.microsoft.com/office/drawing/2014/main" id="{890D58B5-CCCD-5B3A-0631-7E5ED206191A}"/>
              </a:ext>
            </a:extLst>
          </p:cNvPr>
          <p:cNvCxnSpPr>
            <a:cxnSpLocks/>
            <a:stCxn id="108" idx="3"/>
            <a:endCxn id="107" idx="1"/>
          </p:cNvCxnSpPr>
          <p:nvPr/>
        </p:nvCxnSpPr>
        <p:spPr>
          <a:xfrm>
            <a:off x="8720950" y="1485023"/>
            <a:ext cx="770630" cy="99013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7" name="Conector: angular 536">
            <a:extLst>
              <a:ext uri="{FF2B5EF4-FFF2-40B4-BE49-F238E27FC236}">
                <a16:creationId xmlns:a16="http://schemas.microsoft.com/office/drawing/2014/main" id="{A7423E48-9C3C-9C4C-BEF7-783C94DA0600}"/>
              </a:ext>
            </a:extLst>
          </p:cNvPr>
          <p:cNvCxnSpPr>
            <a:stCxn id="108" idx="3"/>
            <a:endCxn id="104" idx="1"/>
          </p:cNvCxnSpPr>
          <p:nvPr/>
        </p:nvCxnSpPr>
        <p:spPr>
          <a:xfrm>
            <a:off x="8720950" y="1485023"/>
            <a:ext cx="757190" cy="169776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2" name="Conector: angular 541">
            <a:extLst>
              <a:ext uri="{FF2B5EF4-FFF2-40B4-BE49-F238E27FC236}">
                <a16:creationId xmlns:a16="http://schemas.microsoft.com/office/drawing/2014/main" id="{49476205-97A1-E658-DC1D-1BDC634C0796}"/>
              </a:ext>
            </a:extLst>
          </p:cNvPr>
          <p:cNvCxnSpPr>
            <a:stCxn id="108" idx="3"/>
            <a:endCxn id="106" idx="1"/>
          </p:cNvCxnSpPr>
          <p:nvPr/>
        </p:nvCxnSpPr>
        <p:spPr>
          <a:xfrm>
            <a:off x="8720950" y="1485023"/>
            <a:ext cx="781173" cy="1808787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5" name="Conector: angular 544">
            <a:extLst>
              <a:ext uri="{FF2B5EF4-FFF2-40B4-BE49-F238E27FC236}">
                <a16:creationId xmlns:a16="http://schemas.microsoft.com/office/drawing/2014/main" id="{9AEBDAA7-6BDE-7D9C-2C68-B8FE7ABD0221}"/>
              </a:ext>
            </a:extLst>
          </p:cNvPr>
          <p:cNvCxnSpPr>
            <a:stCxn id="108" idx="3"/>
            <a:endCxn id="105" idx="1"/>
          </p:cNvCxnSpPr>
          <p:nvPr/>
        </p:nvCxnSpPr>
        <p:spPr>
          <a:xfrm>
            <a:off x="8720950" y="1485023"/>
            <a:ext cx="757190" cy="2676804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8" name="Conector: angular 547">
            <a:extLst>
              <a:ext uri="{FF2B5EF4-FFF2-40B4-BE49-F238E27FC236}">
                <a16:creationId xmlns:a16="http://schemas.microsoft.com/office/drawing/2014/main" id="{D60DDD74-04D4-9244-0887-40A3AB34E3C6}"/>
              </a:ext>
            </a:extLst>
          </p:cNvPr>
          <p:cNvCxnSpPr>
            <a:stCxn id="108" idx="3"/>
            <a:endCxn id="15" idx="3"/>
          </p:cNvCxnSpPr>
          <p:nvPr/>
        </p:nvCxnSpPr>
        <p:spPr>
          <a:xfrm flipH="1">
            <a:off x="7568616" y="1485023"/>
            <a:ext cx="1152334" cy="4067659"/>
          </a:xfrm>
          <a:prstGeom prst="bentConnector3">
            <a:avLst>
              <a:gd name="adj1" fmla="val -1983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9" name="Conector recto 558">
            <a:extLst>
              <a:ext uri="{FF2B5EF4-FFF2-40B4-BE49-F238E27FC236}">
                <a16:creationId xmlns:a16="http://schemas.microsoft.com/office/drawing/2014/main" id="{DE118B44-5CA3-8105-60F6-61912E538B0A}"/>
              </a:ext>
            </a:extLst>
          </p:cNvPr>
          <p:cNvCxnSpPr>
            <a:stCxn id="12" idx="3"/>
            <a:endCxn id="492" idx="0"/>
          </p:cNvCxnSpPr>
          <p:nvPr/>
        </p:nvCxnSpPr>
        <p:spPr>
          <a:xfrm>
            <a:off x="10617131" y="5772036"/>
            <a:ext cx="10543" cy="1173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1" name="Conector: angular 570">
            <a:extLst>
              <a:ext uri="{FF2B5EF4-FFF2-40B4-BE49-F238E27FC236}">
                <a16:creationId xmlns:a16="http://schemas.microsoft.com/office/drawing/2014/main" id="{B0BB30C4-3CFA-318F-F5FB-344540E9A765}"/>
              </a:ext>
            </a:extLst>
          </p:cNvPr>
          <p:cNvCxnSpPr>
            <a:cxnSpLocks/>
            <a:stCxn id="492" idx="2"/>
            <a:endCxn id="547" idx="2"/>
          </p:cNvCxnSpPr>
          <p:nvPr/>
        </p:nvCxnSpPr>
        <p:spPr>
          <a:xfrm rot="5400000">
            <a:off x="7222367" y="3058146"/>
            <a:ext cx="97514" cy="6713100"/>
          </a:xfrm>
          <a:prstGeom prst="bentConnector3">
            <a:avLst>
              <a:gd name="adj1" fmla="val 295357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9" name="Conector: angular 138">
            <a:extLst>
              <a:ext uri="{FF2B5EF4-FFF2-40B4-BE49-F238E27FC236}">
                <a16:creationId xmlns:a16="http://schemas.microsoft.com/office/drawing/2014/main" id="{3461A6A5-00EE-7960-625C-B05C68018AB2}"/>
              </a:ext>
            </a:extLst>
          </p:cNvPr>
          <p:cNvCxnSpPr>
            <a:stCxn id="492" idx="2"/>
            <a:endCxn id="41" idx="1"/>
          </p:cNvCxnSpPr>
          <p:nvPr/>
        </p:nvCxnSpPr>
        <p:spPr>
          <a:xfrm rot="5400000" flipH="1">
            <a:off x="5007036" y="745302"/>
            <a:ext cx="1849897" cy="9391378"/>
          </a:xfrm>
          <a:prstGeom prst="bentConnector4">
            <a:avLst>
              <a:gd name="adj1" fmla="val -15446"/>
              <a:gd name="adj2" fmla="val 111258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3" name="Conector: angular 142">
            <a:extLst>
              <a:ext uri="{FF2B5EF4-FFF2-40B4-BE49-F238E27FC236}">
                <a16:creationId xmlns:a16="http://schemas.microsoft.com/office/drawing/2014/main" id="{3B796286-643D-BE78-0FC1-F468A51B542B}"/>
              </a:ext>
            </a:extLst>
          </p:cNvPr>
          <p:cNvCxnSpPr>
            <a:cxnSpLocks/>
            <a:stCxn id="492" idx="3"/>
            <a:endCxn id="13" idx="1"/>
          </p:cNvCxnSpPr>
          <p:nvPr/>
        </p:nvCxnSpPr>
        <p:spPr>
          <a:xfrm flipH="1" flipV="1">
            <a:off x="260531" y="1776760"/>
            <a:ext cx="11123215" cy="4350915"/>
          </a:xfrm>
          <a:prstGeom prst="bentConnector5">
            <a:avLst>
              <a:gd name="adj1" fmla="val -5480"/>
              <a:gd name="adj2" fmla="val 117323"/>
              <a:gd name="adj3" fmla="val 101284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5" name="Conector: angular 154">
            <a:extLst>
              <a:ext uri="{FF2B5EF4-FFF2-40B4-BE49-F238E27FC236}">
                <a16:creationId xmlns:a16="http://schemas.microsoft.com/office/drawing/2014/main" id="{A5BE2921-0353-2F3B-E25A-B22F33EC8BB3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rot="10800000" flipH="1">
            <a:off x="260530" y="1776760"/>
            <a:ext cx="4779595" cy="12700"/>
          </a:xfrm>
          <a:prstGeom prst="bentConnector5">
            <a:avLst>
              <a:gd name="adj1" fmla="val -2790"/>
              <a:gd name="adj2" fmla="val 6072354"/>
              <a:gd name="adj3" fmla="val 104783"/>
            </a:avLst>
          </a:prstGeom>
          <a:ln>
            <a:headEnd type="triangle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5" name="Conector: angular 164">
            <a:extLst>
              <a:ext uri="{FF2B5EF4-FFF2-40B4-BE49-F238E27FC236}">
                <a16:creationId xmlns:a16="http://schemas.microsoft.com/office/drawing/2014/main" id="{D516C293-7B7B-5328-AFE3-AE1AF71B1953}"/>
              </a:ext>
            </a:extLst>
          </p:cNvPr>
          <p:cNvCxnSpPr>
            <a:stCxn id="492" idx="3"/>
            <a:endCxn id="108" idx="0"/>
          </p:cNvCxnSpPr>
          <p:nvPr/>
        </p:nvCxnSpPr>
        <p:spPr>
          <a:xfrm flipH="1" flipV="1">
            <a:off x="8144783" y="1315746"/>
            <a:ext cx="3238963" cy="4811929"/>
          </a:xfrm>
          <a:prstGeom prst="bentConnector4">
            <a:avLst>
              <a:gd name="adj1" fmla="val -19115"/>
              <a:gd name="adj2" fmla="val 105939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1" name="Conector: angular 180">
            <a:extLst>
              <a:ext uri="{FF2B5EF4-FFF2-40B4-BE49-F238E27FC236}">
                <a16:creationId xmlns:a16="http://schemas.microsoft.com/office/drawing/2014/main" id="{BE8C205F-08A0-F5B0-3BB9-118FC4432DFD}"/>
              </a:ext>
            </a:extLst>
          </p:cNvPr>
          <p:cNvCxnSpPr>
            <a:stCxn id="41" idx="1"/>
            <a:endCxn id="253" idx="1"/>
          </p:cNvCxnSpPr>
          <p:nvPr/>
        </p:nvCxnSpPr>
        <p:spPr>
          <a:xfrm rot="10800000">
            <a:off x="910278" y="3747238"/>
            <a:ext cx="326018" cy="768805"/>
          </a:xfrm>
          <a:prstGeom prst="bentConnector3">
            <a:avLst>
              <a:gd name="adj1" fmla="val 324965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6" name="Conector: angular 185">
            <a:extLst>
              <a:ext uri="{FF2B5EF4-FFF2-40B4-BE49-F238E27FC236}">
                <a16:creationId xmlns:a16="http://schemas.microsoft.com/office/drawing/2014/main" id="{0BFC3403-C1EB-028E-1AC2-D4B84888BF97}"/>
              </a:ext>
            </a:extLst>
          </p:cNvPr>
          <p:cNvCxnSpPr>
            <a:stCxn id="492" idx="3"/>
            <a:endCxn id="105" idx="3"/>
          </p:cNvCxnSpPr>
          <p:nvPr/>
        </p:nvCxnSpPr>
        <p:spPr>
          <a:xfrm flipV="1">
            <a:off x="11383746" y="4161827"/>
            <a:ext cx="345497" cy="1965848"/>
          </a:xfrm>
          <a:prstGeom prst="bentConnector3">
            <a:avLst>
              <a:gd name="adj1" fmla="val 174437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0" name="Conector: angular 189">
            <a:extLst>
              <a:ext uri="{FF2B5EF4-FFF2-40B4-BE49-F238E27FC236}">
                <a16:creationId xmlns:a16="http://schemas.microsoft.com/office/drawing/2014/main" id="{459C4457-E8A2-4382-27DB-7CCBD00532B9}"/>
              </a:ext>
            </a:extLst>
          </p:cNvPr>
          <p:cNvCxnSpPr>
            <a:cxnSpLocks/>
            <a:stCxn id="492" idx="3"/>
            <a:endCxn id="106" idx="3"/>
          </p:cNvCxnSpPr>
          <p:nvPr/>
        </p:nvCxnSpPr>
        <p:spPr>
          <a:xfrm flipV="1">
            <a:off x="11383746" y="3293810"/>
            <a:ext cx="369480" cy="2833865"/>
          </a:xfrm>
          <a:prstGeom prst="bentConnector3">
            <a:avLst>
              <a:gd name="adj1" fmla="val 161871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0" name="Conector: angular 199">
            <a:extLst>
              <a:ext uri="{FF2B5EF4-FFF2-40B4-BE49-F238E27FC236}">
                <a16:creationId xmlns:a16="http://schemas.microsoft.com/office/drawing/2014/main" id="{85D87664-5C5C-2A46-35D8-179EFDDDEC71}"/>
              </a:ext>
            </a:extLst>
          </p:cNvPr>
          <p:cNvCxnSpPr>
            <a:stCxn id="492" idx="3"/>
            <a:endCxn id="107" idx="3"/>
          </p:cNvCxnSpPr>
          <p:nvPr/>
        </p:nvCxnSpPr>
        <p:spPr>
          <a:xfrm flipV="1">
            <a:off x="11383746" y="2475154"/>
            <a:ext cx="358937" cy="3652521"/>
          </a:xfrm>
          <a:prstGeom prst="bentConnector3">
            <a:avLst>
              <a:gd name="adj1" fmla="val 168995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3" name="Conector: angular 202">
            <a:extLst>
              <a:ext uri="{FF2B5EF4-FFF2-40B4-BE49-F238E27FC236}">
                <a16:creationId xmlns:a16="http://schemas.microsoft.com/office/drawing/2014/main" id="{7E6F2EB6-DC21-D066-554F-BDB7B156838A}"/>
              </a:ext>
            </a:extLst>
          </p:cNvPr>
          <p:cNvCxnSpPr>
            <a:stCxn id="492" idx="3"/>
            <a:endCxn id="104" idx="3"/>
          </p:cNvCxnSpPr>
          <p:nvPr/>
        </p:nvCxnSpPr>
        <p:spPr>
          <a:xfrm flipV="1">
            <a:off x="11383746" y="1654799"/>
            <a:ext cx="345497" cy="4472876"/>
          </a:xfrm>
          <a:prstGeom prst="bentConnector3">
            <a:avLst>
              <a:gd name="adj1" fmla="val 177194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3" name="Conector: angular 212">
            <a:extLst>
              <a:ext uri="{FF2B5EF4-FFF2-40B4-BE49-F238E27FC236}">
                <a16:creationId xmlns:a16="http://schemas.microsoft.com/office/drawing/2014/main" id="{472A012F-9957-03DC-031E-4F04AC75943A}"/>
              </a:ext>
            </a:extLst>
          </p:cNvPr>
          <p:cNvCxnSpPr>
            <a:stCxn id="108" idx="3"/>
            <a:endCxn id="15" idx="3"/>
          </p:cNvCxnSpPr>
          <p:nvPr/>
        </p:nvCxnSpPr>
        <p:spPr>
          <a:xfrm flipH="1">
            <a:off x="7568616" y="1485023"/>
            <a:ext cx="1152334" cy="4067659"/>
          </a:xfrm>
          <a:prstGeom prst="bentConnector3">
            <a:avLst>
              <a:gd name="adj1" fmla="val -1983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063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899088F8-DBEC-67BA-6467-E418EAB7D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>
            <a:cxnSpLocks/>
          </p:cNvCxnSpPr>
          <p:nvPr/>
        </p:nvCxnSpPr>
        <p:spPr>
          <a:xfrm>
            <a:off x="712507" y="241767"/>
            <a:ext cx="11094348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6" y="-35194"/>
            <a:ext cx="859016" cy="848031"/>
          </a:xfrm>
          <a:prstGeom prst="ellipse">
            <a:avLst/>
          </a:prstGeom>
        </p:spPr>
      </p:pic>
      <p:sp>
        <p:nvSpPr>
          <p:cNvPr id="9" name="Diagrama de flujo: terminador 8">
            <a:extLst>
              <a:ext uri="{FF2B5EF4-FFF2-40B4-BE49-F238E27FC236}">
                <a16:creationId xmlns:a16="http://schemas.microsoft.com/office/drawing/2014/main" id="{22DFACD7-132F-B249-0389-D88F98EEBD4E}"/>
              </a:ext>
            </a:extLst>
          </p:cNvPr>
          <p:cNvSpPr/>
          <p:nvPr/>
        </p:nvSpPr>
        <p:spPr>
          <a:xfrm>
            <a:off x="2123463" y="1621204"/>
            <a:ext cx="1818975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PROMOTOR DE SALUD Y EQUIPO EXTRAMURAL </a:t>
            </a:r>
          </a:p>
        </p:txBody>
      </p:sp>
      <p:sp>
        <p:nvSpPr>
          <p:cNvPr id="10" name="Diagrama de flujo: decisión 9">
            <a:extLst>
              <a:ext uri="{FF2B5EF4-FFF2-40B4-BE49-F238E27FC236}">
                <a16:creationId xmlns:a16="http://schemas.microsoft.com/office/drawing/2014/main" id="{C374C53A-B56B-0F00-7D4F-75D5F89EF832}"/>
              </a:ext>
            </a:extLst>
          </p:cNvPr>
          <p:cNvSpPr/>
          <p:nvPr/>
        </p:nvSpPr>
        <p:spPr>
          <a:xfrm>
            <a:off x="1762094" y="3047839"/>
            <a:ext cx="2242971" cy="1179655"/>
          </a:xfrm>
          <a:prstGeom prst="flowChartDecisi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>
                <a:solidFill>
                  <a:schemeClr val="tx1"/>
                </a:solidFill>
              </a:rPr>
              <a:t>Alertas interoperables, alteración estado de salud de las personas</a:t>
            </a:r>
          </a:p>
        </p:txBody>
      </p:sp>
      <p:sp>
        <p:nvSpPr>
          <p:cNvPr id="12" name="Diagrama de flujo: disco magnético 11">
            <a:extLst>
              <a:ext uri="{FF2B5EF4-FFF2-40B4-BE49-F238E27FC236}">
                <a16:creationId xmlns:a16="http://schemas.microsoft.com/office/drawing/2014/main" id="{56FB99D0-8037-2076-AF6B-A1357898B263}"/>
              </a:ext>
            </a:extLst>
          </p:cNvPr>
          <p:cNvSpPr/>
          <p:nvPr/>
        </p:nvSpPr>
        <p:spPr>
          <a:xfrm>
            <a:off x="193082" y="3605546"/>
            <a:ext cx="1194844" cy="1162050"/>
          </a:xfrm>
          <a:prstGeom prst="flowChartMagneticDis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APLICATIVO INTEROPERABILIDAD DE DATOS  INFORMACIÓN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EC115E6-DE43-E90B-3BB6-48B657139D30}"/>
              </a:ext>
            </a:extLst>
          </p:cNvPr>
          <p:cNvSpPr txBox="1"/>
          <p:nvPr/>
        </p:nvSpPr>
        <p:spPr>
          <a:xfrm>
            <a:off x="1705031" y="3529944"/>
            <a:ext cx="4328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800" b="1" dirty="0">
                <a:solidFill>
                  <a:schemeClr val="tx1"/>
                </a:solidFill>
              </a:rPr>
              <a:t>NO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C9697C3-7B59-B142-40CA-D68F81BDB8FC}"/>
              </a:ext>
            </a:extLst>
          </p:cNvPr>
          <p:cNvSpPr/>
          <p:nvPr/>
        </p:nvSpPr>
        <p:spPr>
          <a:xfrm>
            <a:off x="1190294" y="2604156"/>
            <a:ext cx="1472672" cy="4752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Alertas interoperables,</a:t>
            </a:r>
          </a:p>
          <a:p>
            <a:pPr algn="ctr"/>
            <a:r>
              <a:rPr lang="es-CO" sz="1000" dirty="0"/>
              <a:t>intervenciones programáticas</a:t>
            </a: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9ADB5EA8-63AF-C1A7-EC3F-2256FB633909}"/>
              </a:ext>
            </a:extLst>
          </p:cNvPr>
          <p:cNvCxnSpPr>
            <a:cxnSpLocks/>
          </p:cNvCxnSpPr>
          <p:nvPr/>
        </p:nvCxnSpPr>
        <p:spPr>
          <a:xfrm>
            <a:off x="872207" y="1578823"/>
            <a:ext cx="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CuadroTexto 52">
            <a:extLst>
              <a:ext uri="{FF2B5EF4-FFF2-40B4-BE49-F238E27FC236}">
                <a16:creationId xmlns:a16="http://schemas.microsoft.com/office/drawing/2014/main" id="{4D868F7B-6F84-DF23-F7AA-270C8F72AF30}"/>
              </a:ext>
            </a:extLst>
          </p:cNvPr>
          <p:cNvSpPr txBox="1"/>
          <p:nvPr/>
        </p:nvSpPr>
        <p:spPr>
          <a:xfrm>
            <a:off x="2731689" y="4023144"/>
            <a:ext cx="3019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SÍ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FDD1C48F-5B95-874F-255D-EF5C4418F6D1}"/>
              </a:ext>
            </a:extLst>
          </p:cNvPr>
          <p:cNvSpPr txBox="1"/>
          <p:nvPr/>
        </p:nvSpPr>
        <p:spPr>
          <a:xfrm>
            <a:off x="3453055" y="3460023"/>
            <a:ext cx="464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800" b="1" dirty="0">
                <a:solidFill>
                  <a:schemeClr val="tx1"/>
                </a:solidFill>
              </a:rPr>
              <a:t>NO</a:t>
            </a:r>
            <a:r>
              <a:rPr lang="es-CO" sz="800" b="1" dirty="0">
                <a:solidFill>
                  <a:schemeClr val="bg1"/>
                </a:solidFill>
              </a:rPr>
              <a:t> </a:t>
            </a:r>
            <a:r>
              <a:rPr lang="es-CO" sz="800" b="1" dirty="0">
                <a:solidFill>
                  <a:schemeClr val="tx1"/>
                </a:solidFill>
              </a:rPr>
              <a:t>CVI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6CB1B65F-AAF8-95A0-3DDD-7861375791A8}"/>
              </a:ext>
            </a:extLst>
          </p:cNvPr>
          <p:cNvSpPr/>
          <p:nvPr/>
        </p:nvSpPr>
        <p:spPr>
          <a:xfrm>
            <a:off x="2965246" y="4641216"/>
            <a:ext cx="2145709" cy="612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Solicitud promotor capa extramural </a:t>
            </a:r>
            <a:r>
              <a:rPr lang="es-MX" sz="1000" dirty="0"/>
              <a:t>Orden de servicios, canalización, Alerta programática</a:t>
            </a:r>
            <a:endParaRPr lang="es-CO" sz="1000" dirty="0"/>
          </a:p>
        </p:txBody>
      </p:sp>
      <p:cxnSp>
        <p:nvCxnSpPr>
          <p:cNvPr id="66" name="Conector recto 65">
            <a:extLst>
              <a:ext uri="{FF2B5EF4-FFF2-40B4-BE49-F238E27FC236}">
                <a16:creationId xmlns:a16="http://schemas.microsoft.com/office/drawing/2014/main" id="{D8012656-4CB5-C7E6-4D59-591065AB9B76}"/>
              </a:ext>
            </a:extLst>
          </p:cNvPr>
          <p:cNvCxnSpPr>
            <a:cxnSpLocks/>
            <a:endCxn id="102" idx="1"/>
          </p:cNvCxnSpPr>
          <p:nvPr/>
        </p:nvCxnSpPr>
        <p:spPr>
          <a:xfrm flipH="1" flipV="1">
            <a:off x="4492484" y="3634349"/>
            <a:ext cx="285454" cy="884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Diagrama de flujo: proceso 72">
            <a:extLst>
              <a:ext uri="{FF2B5EF4-FFF2-40B4-BE49-F238E27FC236}">
                <a16:creationId xmlns:a16="http://schemas.microsoft.com/office/drawing/2014/main" id="{791CED46-2B1F-65FD-D7A2-AAF87888D2BB}"/>
              </a:ext>
            </a:extLst>
          </p:cNvPr>
          <p:cNvSpPr/>
          <p:nvPr/>
        </p:nvSpPr>
        <p:spPr>
          <a:xfrm>
            <a:off x="865018" y="1719271"/>
            <a:ext cx="1116969" cy="42247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</a:t>
            </a:r>
          </a:p>
        </p:txBody>
      </p:sp>
      <p:sp>
        <p:nvSpPr>
          <p:cNvPr id="81" name="Diagrama de flujo: proceso 80">
            <a:extLst>
              <a:ext uri="{FF2B5EF4-FFF2-40B4-BE49-F238E27FC236}">
                <a16:creationId xmlns:a16="http://schemas.microsoft.com/office/drawing/2014/main" id="{AF22944D-5C34-70B3-C6E3-3C007671B8AF}"/>
              </a:ext>
            </a:extLst>
          </p:cNvPr>
          <p:cNvSpPr/>
          <p:nvPr/>
        </p:nvSpPr>
        <p:spPr>
          <a:xfrm>
            <a:off x="1027088" y="4831711"/>
            <a:ext cx="1181100" cy="42247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</a:t>
            </a:r>
          </a:p>
        </p:txBody>
      </p:sp>
      <p:sp>
        <p:nvSpPr>
          <p:cNvPr id="102" name="Diagrama de flujo: proceso 101">
            <a:extLst>
              <a:ext uri="{FF2B5EF4-FFF2-40B4-BE49-F238E27FC236}">
                <a16:creationId xmlns:a16="http://schemas.microsoft.com/office/drawing/2014/main" id="{2B8AD981-2EB4-C054-9EFE-D722FE016D81}"/>
              </a:ext>
            </a:extLst>
          </p:cNvPr>
          <p:cNvSpPr/>
          <p:nvPr/>
        </p:nvSpPr>
        <p:spPr>
          <a:xfrm>
            <a:off x="4492484" y="3460023"/>
            <a:ext cx="1016432" cy="348651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Coordinación CVI</a:t>
            </a:r>
          </a:p>
        </p:txBody>
      </p:sp>
      <p:sp>
        <p:nvSpPr>
          <p:cNvPr id="111" name="Diagrama de flujo: terminador 110">
            <a:extLst>
              <a:ext uri="{FF2B5EF4-FFF2-40B4-BE49-F238E27FC236}">
                <a16:creationId xmlns:a16="http://schemas.microsoft.com/office/drawing/2014/main" id="{783DB313-42D4-44C8-C3D5-415327F71D72}"/>
              </a:ext>
            </a:extLst>
          </p:cNvPr>
          <p:cNvSpPr/>
          <p:nvPr/>
        </p:nvSpPr>
        <p:spPr>
          <a:xfrm>
            <a:off x="5341042" y="1296292"/>
            <a:ext cx="1889015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AUXILIAR DE ENFERMERÍA UNIDAD PRIMARIA</a:t>
            </a:r>
          </a:p>
        </p:txBody>
      </p:sp>
      <p:cxnSp>
        <p:nvCxnSpPr>
          <p:cNvPr id="127" name="Conector recto 126">
            <a:extLst>
              <a:ext uri="{FF2B5EF4-FFF2-40B4-BE49-F238E27FC236}">
                <a16:creationId xmlns:a16="http://schemas.microsoft.com/office/drawing/2014/main" id="{C5CBB525-3460-C82C-F9A0-7502AF682FC2}"/>
              </a:ext>
            </a:extLst>
          </p:cNvPr>
          <p:cNvCxnSpPr>
            <a:cxnSpLocks/>
            <a:stCxn id="10" idx="3"/>
            <a:endCxn id="102" idx="1"/>
          </p:cNvCxnSpPr>
          <p:nvPr/>
        </p:nvCxnSpPr>
        <p:spPr>
          <a:xfrm flipV="1">
            <a:off x="4005065" y="3634349"/>
            <a:ext cx="487419" cy="33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7" name="Diagrama de flujo: proceso 136">
            <a:extLst>
              <a:ext uri="{FF2B5EF4-FFF2-40B4-BE49-F238E27FC236}">
                <a16:creationId xmlns:a16="http://schemas.microsoft.com/office/drawing/2014/main" id="{B84211A7-EF67-6F77-70FB-7B4A15FB3022}"/>
              </a:ext>
            </a:extLst>
          </p:cNvPr>
          <p:cNvSpPr/>
          <p:nvPr/>
        </p:nvSpPr>
        <p:spPr>
          <a:xfrm>
            <a:off x="4121006" y="1697529"/>
            <a:ext cx="980351" cy="45534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Coordinación, gestión</a:t>
            </a:r>
            <a:r>
              <a:rPr lang="es-CO" dirty="0"/>
              <a:t> </a:t>
            </a:r>
          </a:p>
        </p:txBody>
      </p:sp>
      <p:cxnSp>
        <p:nvCxnSpPr>
          <p:cNvPr id="193" name="Conector recto 192">
            <a:extLst>
              <a:ext uri="{FF2B5EF4-FFF2-40B4-BE49-F238E27FC236}">
                <a16:creationId xmlns:a16="http://schemas.microsoft.com/office/drawing/2014/main" id="{23054FFB-47A8-57D6-7BF8-F4F5A533CC2C}"/>
              </a:ext>
            </a:extLst>
          </p:cNvPr>
          <p:cNvCxnSpPr>
            <a:cxnSpLocks/>
            <a:stCxn id="102" idx="3"/>
          </p:cNvCxnSpPr>
          <p:nvPr/>
        </p:nvCxnSpPr>
        <p:spPr>
          <a:xfrm>
            <a:off x="5508916" y="3634349"/>
            <a:ext cx="221797" cy="165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" name="Diagrama de flujo: terminador 203">
            <a:extLst>
              <a:ext uri="{FF2B5EF4-FFF2-40B4-BE49-F238E27FC236}">
                <a16:creationId xmlns:a16="http://schemas.microsoft.com/office/drawing/2014/main" id="{96F7DA30-FB11-C062-4726-1E4D14953DCF}"/>
              </a:ext>
            </a:extLst>
          </p:cNvPr>
          <p:cNvSpPr/>
          <p:nvPr/>
        </p:nvSpPr>
        <p:spPr>
          <a:xfrm>
            <a:off x="9231587" y="1013843"/>
            <a:ext cx="2460559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EAPB, </a:t>
            </a:r>
            <a:r>
              <a:rPr lang="es-CO" sz="1000" b="1" dirty="0">
                <a:solidFill>
                  <a:srgbClr val="FFFF00"/>
                </a:solidFill>
              </a:rPr>
              <a:t>PERSONAS</a:t>
            </a:r>
            <a:endParaRPr lang="es-CO" sz="1000" b="1" dirty="0"/>
          </a:p>
        </p:txBody>
      </p:sp>
      <p:sp>
        <p:nvSpPr>
          <p:cNvPr id="219" name="Diagrama de flujo: proceso 218">
            <a:extLst>
              <a:ext uri="{FF2B5EF4-FFF2-40B4-BE49-F238E27FC236}">
                <a16:creationId xmlns:a16="http://schemas.microsoft.com/office/drawing/2014/main" id="{67547BAF-40C5-EFC8-50AD-2AF73680B413}"/>
              </a:ext>
            </a:extLst>
          </p:cNvPr>
          <p:cNvSpPr/>
          <p:nvPr/>
        </p:nvSpPr>
        <p:spPr>
          <a:xfrm>
            <a:off x="7469742" y="1087577"/>
            <a:ext cx="1247444" cy="45534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Demanda inducida Solicitud servicios</a:t>
            </a:r>
            <a:endParaRPr lang="es-CO" dirty="0"/>
          </a:p>
        </p:txBody>
      </p:sp>
      <p:sp>
        <p:nvSpPr>
          <p:cNvPr id="258" name="Diagrama de flujo: terminador 257">
            <a:extLst>
              <a:ext uri="{FF2B5EF4-FFF2-40B4-BE49-F238E27FC236}">
                <a16:creationId xmlns:a16="http://schemas.microsoft.com/office/drawing/2014/main" id="{B93F2F92-0347-4FDF-47FA-A5792EA1917B}"/>
              </a:ext>
            </a:extLst>
          </p:cNvPr>
          <p:cNvSpPr/>
          <p:nvPr/>
        </p:nvSpPr>
        <p:spPr>
          <a:xfrm>
            <a:off x="9308420" y="2052568"/>
            <a:ext cx="2331676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VALORACIÓN RIESGO</a:t>
            </a:r>
          </a:p>
          <a:p>
            <a:pPr algn="ctr"/>
            <a:r>
              <a:rPr lang="es-CO" sz="1000" b="1" dirty="0"/>
              <a:t>MEDICO GENERAL, </a:t>
            </a:r>
          </a:p>
          <a:p>
            <a:pPr algn="ctr"/>
            <a:r>
              <a:rPr lang="es-CO" sz="1000" b="1" dirty="0"/>
              <a:t>PROFESIONAL ENFERMERÍA </a:t>
            </a:r>
          </a:p>
        </p:txBody>
      </p:sp>
      <p:sp>
        <p:nvSpPr>
          <p:cNvPr id="259" name="Diagrama de flujo: decisión 258">
            <a:extLst>
              <a:ext uri="{FF2B5EF4-FFF2-40B4-BE49-F238E27FC236}">
                <a16:creationId xmlns:a16="http://schemas.microsoft.com/office/drawing/2014/main" id="{FA59E95D-2922-B30C-A34E-FE49E5ABFCA1}"/>
              </a:ext>
            </a:extLst>
          </p:cNvPr>
          <p:cNvSpPr/>
          <p:nvPr/>
        </p:nvSpPr>
        <p:spPr>
          <a:xfrm>
            <a:off x="5943776" y="2480255"/>
            <a:ext cx="1991630" cy="1616331"/>
          </a:xfrm>
          <a:prstGeom prst="flowChartDecisi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>
                <a:solidFill>
                  <a:schemeClr val="tx1"/>
                </a:solidFill>
              </a:rPr>
              <a:t>Alertas interoperables, CVI, estado de salud,</a:t>
            </a:r>
          </a:p>
          <a:p>
            <a:pPr algn="ctr"/>
            <a:r>
              <a:rPr lang="es-CO" sz="900" b="1" dirty="0">
                <a:solidFill>
                  <a:schemeClr val="tx1"/>
                </a:solidFill>
              </a:rPr>
              <a:t>Intervenciones programáticas</a:t>
            </a:r>
          </a:p>
        </p:txBody>
      </p:sp>
      <p:sp>
        <p:nvSpPr>
          <p:cNvPr id="263" name="Diagrama de flujo: terminador 262">
            <a:extLst>
              <a:ext uri="{FF2B5EF4-FFF2-40B4-BE49-F238E27FC236}">
                <a16:creationId xmlns:a16="http://schemas.microsoft.com/office/drawing/2014/main" id="{760EFD8A-8A27-BD1E-9027-2F121A8C6B8F}"/>
              </a:ext>
            </a:extLst>
          </p:cNvPr>
          <p:cNvSpPr/>
          <p:nvPr/>
        </p:nvSpPr>
        <p:spPr>
          <a:xfrm>
            <a:off x="5709311" y="5377709"/>
            <a:ext cx="2460559" cy="48006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LABORATORIO CLÍNICO  IMAGENOLOGÍA, PATOLOGÍA </a:t>
            </a:r>
          </a:p>
        </p:txBody>
      </p:sp>
      <p:sp>
        <p:nvSpPr>
          <p:cNvPr id="316" name="CuadroTexto 315">
            <a:extLst>
              <a:ext uri="{FF2B5EF4-FFF2-40B4-BE49-F238E27FC236}">
                <a16:creationId xmlns:a16="http://schemas.microsoft.com/office/drawing/2014/main" id="{ED5C9A84-BE74-772B-6926-F1F7D3CB4D16}"/>
              </a:ext>
            </a:extLst>
          </p:cNvPr>
          <p:cNvSpPr txBox="1"/>
          <p:nvPr/>
        </p:nvSpPr>
        <p:spPr>
          <a:xfrm>
            <a:off x="6035382" y="3801172"/>
            <a:ext cx="1760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800" b="1" dirty="0"/>
              <a:t>INTERVENCIONES PROGRAMÁTICAS</a:t>
            </a:r>
          </a:p>
        </p:txBody>
      </p:sp>
      <p:sp>
        <p:nvSpPr>
          <p:cNvPr id="334" name="CuadroTexto 333">
            <a:extLst>
              <a:ext uri="{FF2B5EF4-FFF2-40B4-BE49-F238E27FC236}">
                <a16:creationId xmlns:a16="http://schemas.microsoft.com/office/drawing/2014/main" id="{7D413235-A11C-A280-8842-465DAA6FDC92}"/>
              </a:ext>
            </a:extLst>
          </p:cNvPr>
          <p:cNvSpPr txBox="1"/>
          <p:nvPr/>
        </p:nvSpPr>
        <p:spPr>
          <a:xfrm>
            <a:off x="6763406" y="2506487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800" b="1" dirty="0">
                <a:solidFill>
                  <a:schemeClr val="tx1"/>
                </a:solidFill>
              </a:rPr>
              <a:t>CVI</a:t>
            </a:r>
          </a:p>
        </p:txBody>
      </p:sp>
      <p:sp>
        <p:nvSpPr>
          <p:cNvPr id="342" name="Diagrama de flujo: proceso 341">
            <a:extLst>
              <a:ext uri="{FF2B5EF4-FFF2-40B4-BE49-F238E27FC236}">
                <a16:creationId xmlns:a16="http://schemas.microsoft.com/office/drawing/2014/main" id="{080A16DD-5FC5-DC34-7282-770A15FFE0EF}"/>
              </a:ext>
            </a:extLst>
          </p:cNvPr>
          <p:cNvSpPr/>
          <p:nvPr/>
        </p:nvSpPr>
        <p:spPr>
          <a:xfrm>
            <a:off x="7461414" y="2125838"/>
            <a:ext cx="1019172" cy="45534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Apoyo aplicación instrumentos</a:t>
            </a:r>
            <a:endParaRPr lang="es-CO" dirty="0"/>
          </a:p>
        </p:txBody>
      </p:sp>
      <p:cxnSp>
        <p:nvCxnSpPr>
          <p:cNvPr id="351" name="Conector recto de flecha 350">
            <a:extLst>
              <a:ext uri="{FF2B5EF4-FFF2-40B4-BE49-F238E27FC236}">
                <a16:creationId xmlns:a16="http://schemas.microsoft.com/office/drawing/2014/main" id="{0202C7F6-6FCE-3CB8-6262-851376DC02DD}"/>
              </a:ext>
            </a:extLst>
          </p:cNvPr>
          <p:cNvCxnSpPr>
            <a:cxnSpLocks/>
            <a:stCxn id="342" idx="3"/>
            <a:endCxn id="258" idx="1"/>
          </p:cNvCxnSpPr>
          <p:nvPr/>
        </p:nvCxnSpPr>
        <p:spPr>
          <a:xfrm>
            <a:off x="8480586" y="2353513"/>
            <a:ext cx="827834" cy="38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5" name="CuadroTexto 354">
            <a:extLst>
              <a:ext uri="{FF2B5EF4-FFF2-40B4-BE49-F238E27FC236}">
                <a16:creationId xmlns:a16="http://schemas.microsoft.com/office/drawing/2014/main" id="{4AE14C16-5D5C-FF73-D5B2-5407650A51F3}"/>
              </a:ext>
            </a:extLst>
          </p:cNvPr>
          <p:cNvSpPr txBox="1"/>
          <p:nvPr/>
        </p:nvSpPr>
        <p:spPr>
          <a:xfrm>
            <a:off x="7339844" y="3002511"/>
            <a:ext cx="906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800" b="1" dirty="0">
                <a:solidFill>
                  <a:schemeClr val="tx1"/>
                </a:solidFill>
              </a:rPr>
              <a:t>CONSULTA PRIORITARIA  RESOLUTIVA</a:t>
            </a:r>
          </a:p>
        </p:txBody>
      </p:sp>
      <p:sp>
        <p:nvSpPr>
          <p:cNvPr id="357" name="Diagrama de flujo: terminador 356">
            <a:extLst>
              <a:ext uri="{FF2B5EF4-FFF2-40B4-BE49-F238E27FC236}">
                <a16:creationId xmlns:a16="http://schemas.microsoft.com/office/drawing/2014/main" id="{CB7FF27B-C273-342A-72C5-24CFB57761D6}"/>
              </a:ext>
            </a:extLst>
          </p:cNvPr>
          <p:cNvSpPr/>
          <p:nvPr/>
        </p:nvSpPr>
        <p:spPr>
          <a:xfrm>
            <a:off x="9308420" y="2975191"/>
            <a:ext cx="2331676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ATENCION RESOLUTIVA</a:t>
            </a:r>
          </a:p>
          <a:p>
            <a:pPr algn="ctr"/>
            <a:r>
              <a:rPr lang="es-CO" sz="1000" b="1" dirty="0"/>
              <a:t>MEDICO GENERAL</a:t>
            </a:r>
          </a:p>
        </p:txBody>
      </p:sp>
      <p:sp>
        <p:nvSpPr>
          <p:cNvPr id="364" name="CuadroTexto 363">
            <a:extLst>
              <a:ext uri="{FF2B5EF4-FFF2-40B4-BE49-F238E27FC236}">
                <a16:creationId xmlns:a16="http://schemas.microsoft.com/office/drawing/2014/main" id="{9DF63BA5-BFD3-EFE2-62D4-4DC47949C0D4}"/>
              </a:ext>
            </a:extLst>
          </p:cNvPr>
          <p:cNvSpPr txBox="1"/>
          <p:nvPr/>
        </p:nvSpPr>
        <p:spPr>
          <a:xfrm>
            <a:off x="4366922" y="6150050"/>
            <a:ext cx="471447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CO" sz="900" b="1" dirty="0"/>
              <a:t>Las gestiones y acompañamiento del promotor de salud y  la auxiliar de enfermería se realizan ante las instancias técnicas, operativas y administrativas correspondientes, de acuerdo con los procedimientos  institucionales, en el marco de las intervenciones programáticas definidas explícitamente</a:t>
            </a:r>
          </a:p>
        </p:txBody>
      </p:sp>
      <p:cxnSp>
        <p:nvCxnSpPr>
          <p:cNvPr id="366" name="Conector recto de flecha 365">
            <a:extLst>
              <a:ext uri="{FF2B5EF4-FFF2-40B4-BE49-F238E27FC236}">
                <a16:creationId xmlns:a16="http://schemas.microsoft.com/office/drawing/2014/main" id="{1850C4A7-F31E-D79F-D3F8-326199AE20E6}"/>
              </a:ext>
            </a:extLst>
          </p:cNvPr>
          <p:cNvCxnSpPr>
            <a:cxnSpLocks/>
            <a:stCxn id="258" idx="2"/>
            <a:endCxn id="357" idx="0"/>
          </p:cNvCxnSpPr>
          <p:nvPr/>
        </p:nvCxnSpPr>
        <p:spPr>
          <a:xfrm>
            <a:off x="10474258" y="2662147"/>
            <a:ext cx="0" cy="3130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0" name="Diagrama de flujo: terminador 369">
            <a:extLst>
              <a:ext uri="{FF2B5EF4-FFF2-40B4-BE49-F238E27FC236}">
                <a16:creationId xmlns:a16="http://schemas.microsoft.com/office/drawing/2014/main" id="{C4A66E2B-F6E1-F185-AFD0-34BE9D9BFB68}"/>
              </a:ext>
            </a:extLst>
          </p:cNvPr>
          <p:cNvSpPr/>
          <p:nvPr/>
        </p:nvSpPr>
        <p:spPr>
          <a:xfrm>
            <a:off x="9242817" y="4647340"/>
            <a:ext cx="2487745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ATENCION RESOLUTIVA ESPECIALIDADES UNIDAD BÁSICA </a:t>
            </a:r>
          </a:p>
          <a:p>
            <a:pPr algn="ctr"/>
            <a:r>
              <a:rPr lang="es-CO" sz="1000" b="1" dirty="0"/>
              <a:t>CONSULTA Y O PROCEDIMIENTOS</a:t>
            </a:r>
          </a:p>
        </p:txBody>
      </p:sp>
      <p:cxnSp>
        <p:nvCxnSpPr>
          <p:cNvPr id="444" name="Conector recto de flecha 443">
            <a:extLst>
              <a:ext uri="{FF2B5EF4-FFF2-40B4-BE49-F238E27FC236}">
                <a16:creationId xmlns:a16="http://schemas.microsoft.com/office/drawing/2014/main" id="{0EBE66C5-0CC4-88A4-349A-6D07722FA7B5}"/>
              </a:ext>
            </a:extLst>
          </p:cNvPr>
          <p:cNvCxnSpPr>
            <a:cxnSpLocks/>
            <a:stCxn id="357" idx="2"/>
            <a:endCxn id="15" idx="0"/>
          </p:cNvCxnSpPr>
          <p:nvPr/>
        </p:nvCxnSpPr>
        <p:spPr>
          <a:xfrm>
            <a:off x="10474258" y="3584770"/>
            <a:ext cx="13646" cy="23170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0" name="Rectángulo 459">
            <a:extLst>
              <a:ext uri="{FF2B5EF4-FFF2-40B4-BE49-F238E27FC236}">
                <a16:creationId xmlns:a16="http://schemas.microsoft.com/office/drawing/2014/main" id="{0D1786F9-F6C8-336F-4393-9F45BC3606AE}"/>
              </a:ext>
            </a:extLst>
          </p:cNvPr>
          <p:cNvSpPr/>
          <p:nvPr/>
        </p:nvSpPr>
        <p:spPr>
          <a:xfrm>
            <a:off x="9663257" y="5462732"/>
            <a:ext cx="1647747" cy="4425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s-CO" sz="1000" dirty="0"/>
              <a:t>Contrarreferencia, referencia</a:t>
            </a:r>
          </a:p>
          <a:p>
            <a:pPr algn="ctr"/>
            <a:r>
              <a:rPr lang="es-CO" sz="1000" dirty="0"/>
              <a:t>Interconsulta</a:t>
            </a:r>
          </a:p>
        </p:txBody>
      </p:sp>
      <p:sp>
        <p:nvSpPr>
          <p:cNvPr id="506" name="Rectángulo 505">
            <a:extLst>
              <a:ext uri="{FF2B5EF4-FFF2-40B4-BE49-F238E27FC236}">
                <a16:creationId xmlns:a16="http://schemas.microsoft.com/office/drawing/2014/main" id="{16330A4B-4E58-7780-BED0-34C9F6252DA6}"/>
              </a:ext>
            </a:extLst>
          </p:cNvPr>
          <p:cNvSpPr/>
          <p:nvPr/>
        </p:nvSpPr>
        <p:spPr>
          <a:xfrm>
            <a:off x="1066593" y="5442370"/>
            <a:ext cx="3063052" cy="12016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 </a:t>
            </a:r>
          </a:p>
          <a:p>
            <a:pPr algn="ctr"/>
            <a:r>
              <a:rPr lang="es-CO" sz="1000" dirty="0"/>
              <a:t>Datos interoperables historia clínica, </a:t>
            </a:r>
          </a:p>
          <a:p>
            <a:pPr algn="ctr"/>
            <a:r>
              <a:rPr lang="es-CO" sz="1000" dirty="0"/>
              <a:t>Resultados de exámenes de tamizaje y diagnósticos  </a:t>
            </a:r>
          </a:p>
          <a:p>
            <a:pPr algn="ctr"/>
            <a:r>
              <a:rPr lang="es-CO" sz="1000" dirty="0"/>
              <a:t>Alertas interoperables, </a:t>
            </a:r>
          </a:p>
          <a:p>
            <a:pPr algn="ctr"/>
            <a:r>
              <a:rPr lang="es-CO" sz="1000" dirty="0"/>
              <a:t>Intervenciones programáticas</a:t>
            </a:r>
          </a:p>
          <a:p>
            <a:pPr algn="ctr"/>
            <a:r>
              <a:rPr lang="es-CO" sz="1000" dirty="0"/>
              <a:t>Agendas </a:t>
            </a:r>
          </a:p>
          <a:p>
            <a:pPr algn="ctr"/>
            <a:r>
              <a:rPr lang="es-CO" sz="1000" dirty="0"/>
              <a:t>Procesos técnicos y administrativos</a:t>
            </a:r>
          </a:p>
          <a:p>
            <a:pPr algn="ctr"/>
            <a:r>
              <a:rPr lang="es-CO" sz="1000" dirty="0"/>
              <a:t>Cohortes </a:t>
            </a:r>
          </a:p>
        </p:txBody>
      </p:sp>
      <p:cxnSp>
        <p:nvCxnSpPr>
          <p:cNvPr id="553" name="Conector recto de flecha 552">
            <a:extLst>
              <a:ext uri="{FF2B5EF4-FFF2-40B4-BE49-F238E27FC236}">
                <a16:creationId xmlns:a16="http://schemas.microsoft.com/office/drawing/2014/main" id="{B65C0431-76C5-B916-C367-6ECCC163F100}"/>
              </a:ext>
            </a:extLst>
          </p:cNvPr>
          <p:cNvCxnSpPr>
            <a:cxnSpLocks/>
            <a:endCxn id="370" idx="1"/>
          </p:cNvCxnSpPr>
          <p:nvPr/>
        </p:nvCxnSpPr>
        <p:spPr>
          <a:xfrm>
            <a:off x="8799482" y="4952130"/>
            <a:ext cx="443335" cy="0"/>
          </a:xfrm>
          <a:prstGeom prst="straightConnector1">
            <a:avLst/>
          </a:prstGeom>
          <a:ln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5" name="Conector recto de flecha 564">
            <a:extLst>
              <a:ext uri="{FF2B5EF4-FFF2-40B4-BE49-F238E27FC236}">
                <a16:creationId xmlns:a16="http://schemas.microsoft.com/office/drawing/2014/main" id="{DD9B8FD5-83D7-D9AD-F5E5-CF0C3E630310}"/>
              </a:ext>
            </a:extLst>
          </p:cNvPr>
          <p:cNvCxnSpPr>
            <a:cxnSpLocks/>
          </p:cNvCxnSpPr>
          <p:nvPr/>
        </p:nvCxnSpPr>
        <p:spPr>
          <a:xfrm>
            <a:off x="8805944" y="3287099"/>
            <a:ext cx="502476" cy="1"/>
          </a:xfrm>
          <a:prstGeom prst="straightConnector1">
            <a:avLst/>
          </a:prstGeom>
          <a:ln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5" name="Conector recto de flecha 574">
            <a:extLst>
              <a:ext uri="{FF2B5EF4-FFF2-40B4-BE49-F238E27FC236}">
                <a16:creationId xmlns:a16="http://schemas.microsoft.com/office/drawing/2014/main" id="{C156E0D4-F8FE-2396-A6FA-09ABDA52407E}"/>
              </a:ext>
            </a:extLst>
          </p:cNvPr>
          <p:cNvCxnSpPr/>
          <p:nvPr/>
        </p:nvCxnSpPr>
        <p:spPr>
          <a:xfrm>
            <a:off x="11191875" y="5908184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3" name="Conector recto de flecha 652">
            <a:extLst>
              <a:ext uri="{FF2B5EF4-FFF2-40B4-BE49-F238E27FC236}">
                <a16:creationId xmlns:a16="http://schemas.microsoft.com/office/drawing/2014/main" id="{4E33C0C6-2E78-8D1F-6B8D-0721AEC3EBA6}"/>
              </a:ext>
            </a:extLst>
          </p:cNvPr>
          <p:cNvCxnSpPr>
            <a:cxnSpLocks/>
            <a:endCxn id="258" idx="3"/>
          </p:cNvCxnSpPr>
          <p:nvPr/>
        </p:nvCxnSpPr>
        <p:spPr>
          <a:xfrm flipH="1">
            <a:off x="11640096" y="2357358"/>
            <a:ext cx="294414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0" name="Conector recto de flecha 659">
            <a:extLst>
              <a:ext uri="{FF2B5EF4-FFF2-40B4-BE49-F238E27FC236}">
                <a16:creationId xmlns:a16="http://schemas.microsoft.com/office/drawing/2014/main" id="{191C9EDD-9A60-2608-E196-5D10332C8A70}"/>
              </a:ext>
            </a:extLst>
          </p:cNvPr>
          <p:cNvCxnSpPr>
            <a:cxnSpLocks/>
            <a:endCxn id="357" idx="3"/>
          </p:cNvCxnSpPr>
          <p:nvPr/>
        </p:nvCxnSpPr>
        <p:spPr>
          <a:xfrm flipH="1" flipV="1">
            <a:off x="11640096" y="3279981"/>
            <a:ext cx="298644" cy="14977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3" name="Conector recto de flecha 662">
            <a:extLst>
              <a:ext uri="{FF2B5EF4-FFF2-40B4-BE49-F238E27FC236}">
                <a16:creationId xmlns:a16="http://schemas.microsoft.com/office/drawing/2014/main" id="{AC5D84D9-EADB-B593-2615-C31D1853B997}"/>
              </a:ext>
            </a:extLst>
          </p:cNvPr>
          <p:cNvCxnSpPr>
            <a:cxnSpLocks/>
            <a:endCxn id="370" idx="3"/>
          </p:cNvCxnSpPr>
          <p:nvPr/>
        </p:nvCxnSpPr>
        <p:spPr>
          <a:xfrm flipH="1">
            <a:off x="11730562" y="4952130"/>
            <a:ext cx="152586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Diagrama de flujo: proceso 13">
            <a:extLst>
              <a:ext uri="{FF2B5EF4-FFF2-40B4-BE49-F238E27FC236}">
                <a16:creationId xmlns:a16="http://schemas.microsoft.com/office/drawing/2014/main" id="{2BCC10A3-393A-3CB4-F39B-AFD97222D734}"/>
              </a:ext>
            </a:extLst>
          </p:cNvPr>
          <p:cNvSpPr/>
          <p:nvPr/>
        </p:nvSpPr>
        <p:spPr>
          <a:xfrm>
            <a:off x="5891300" y="4724455"/>
            <a:ext cx="2096581" cy="45534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Gestión, acompañamiento</a:t>
            </a:r>
          </a:p>
          <a:p>
            <a:pPr algn="ctr"/>
            <a:r>
              <a:rPr lang="es-CO" sz="1000" dirty="0"/>
              <a:t>Tamizajes y estudios diagnósticos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BCB01DE-A300-4F8B-1AFF-3FDC5D99CC45}"/>
              </a:ext>
            </a:extLst>
          </p:cNvPr>
          <p:cNvSpPr txBox="1"/>
          <p:nvPr/>
        </p:nvSpPr>
        <p:spPr>
          <a:xfrm>
            <a:off x="712507" y="-22258"/>
            <a:ext cx="10870836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Salud +MÁS Bienestar - </a:t>
            </a:r>
            <a:r>
              <a:rPr lang="es-CO" b="1" kern="1200" dirty="0">
                <a:solidFill>
                  <a:schemeClr val="tx2">
                    <a:lumMod val="75000"/>
                    <a:lumOff val="25000"/>
                  </a:schemeClr>
                </a:solidFill>
                <a:ea typeface="+mj-ea"/>
              </a:rPr>
              <a:t>Modelo de prestación de servicios de medicina general con énfasis en familia - Diagrama general</a:t>
            </a:r>
          </a:p>
        </p:txBody>
      </p:sp>
      <p:sp>
        <p:nvSpPr>
          <p:cNvPr id="44" name="Diagrama de flujo: terminador 43">
            <a:extLst>
              <a:ext uri="{FF2B5EF4-FFF2-40B4-BE49-F238E27FC236}">
                <a16:creationId xmlns:a16="http://schemas.microsoft.com/office/drawing/2014/main" id="{36981C96-DB51-C069-9317-5FA97D9AA305}"/>
              </a:ext>
            </a:extLst>
          </p:cNvPr>
          <p:cNvSpPr/>
          <p:nvPr/>
        </p:nvSpPr>
        <p:spPr>
          <a:xfrm>
            <a:off x="92496" y="1029845"/>
            <a:ext cx="2438400" cy="507873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HOGAR</a:t>
            </a:r>
          </a:p>
        </p:txBody>
      </p:sp>
      <p:cxnSp>
        <p:nvCxnSpPr>
          <p:cNvPr id="458" name="Conector: angular 457">
            <a:extLst>
              <a:ext uri="{FF2B5EF4-FFF2-40B4-BE49-F238E27FC236}">
                <a16:creationId xmlns:a16="http://schemas.microsoft.com/office/drawing/2014/main" id="{964BAEB0-A355-F0A5-74AF-1D8B20B4E0C0}"/>
              </a:ext>
            </a:extLst>
          </p:cNvPr>
          <p:cNvCxnSpPr>
            <a:cxnSpLocks/>
            <a:stCxn id="137" idx="3"/>
            <a:endCxn id="111" idx="1"/>
          </p:cNvCxnSpPr>
          <p:nvPr/>
        </p:nvCxnSpPr>
        <p:spPr>
          <a:xfrm flipV="1">
            <a:off x="5101357" y="1601082"/>
            <a:ext cx="239685" cy="324122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1" name="Conector: angular 460">
            <a:extLst>
              <a:ext uri="{FF2B5EF4-FFF2-40B4-BE49-F238E27FC236}">
                <a16:creationId xmlns:a16="http://schemas.microsoft.com/office/drawing/2014/main" id="{474AF9DE-A70F-4E0B-BE90-012F219BA9F8}"/>
              </a:ext>
            </a:extLst>
          </p:cNvPr>
          <p:cNvCxnSpPr>
            <a:cxnSpLocks/>
            <a:stCxn id="137" idx="1"/>
            <a:endCxn id="9" idx="3"/>
          </p:cNvCxnSpPr>
          <p:nvPr/>
        </p:nvCxnSpPr>
        <p:spPr>
          <a:xfrm rot="10800000" flipV="1">
            <a:off x="3942438" y="1925204"/>
            <a:ext cx="178568" cy="790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9" name="Diagrama de flujo: proceso 478">
            <a:extLst>
              <a:ext uri="{FF2B5EF4-FFF2-40B4-BE49-F238E27FC236}">
                <a16:creationId xmlns:a16="http://schemas.microsoft.com/office/drawing/2014/main" id="{2BE5BD20-B0C1-1EAF-CDA2-B0F183D07265}"/>
              </a:ext>
            </a:extLst>
          </p:cNvPr>
          <p:cNvSpPr/>
          <p:nvPr/>
        </p:nvSpPr>
        <p:spPr>
          <a:xfrm>
            <a:off x="2699492" y="872236"/>
            <a:ext cx="2581726" cy="455349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Caracterización, Educación individual, grupal, familiar</a:t>
            </a:r>
          </a:p>
          <a:p>
            <a:pPr algn="ctr"/>
            <a:r>
              <a:rPr lang="es-CO" sz="1000" dirty="0"/>
              <a:t>Acompañamiento, gestión intervenciones</a:t>
            </a:r>
            <a:endParaRPr lang="es-CO" dirty="0"/>
          </a:p>
        </p:txBody>
      </p:sp>
      <p:cxnSp>
        <p:nvCxnSpPr>
          <p:cNvPr id="75" name="Conector recto de flecha 74">
            <a:extLst>
              <a:ext uri="{FF2B5EF4-FFF2-40B4-BE49-F238E27FC236}">
                <a16:creationId xmlns:a16="http://schemas.microsoft.com/office/drawing/2014/main" id="{5035A005-4565-5D2B-FE69-B24E8EEC1879}"/>
              </a:ext>
            </a:extLst>
          </p:cNvPr>
          <p:cNvCxnSpPr>
            <a:stCxn id="14" idx="2"/>
            <a:endCxn id="263" idx="0"/>
          </p:cNvCxnSpPr>
          <p:nvPr/>
        </p:nvCxnSpPr>
        <p:spPr>
          <a:xfrm>
            <a:off x="6939591" y="5179804"/>
            <a:ext cx="0" cy="19790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Conector: angular 99">
            <a:extLst>
              <a:ext uri="{FF2B5EF4-FFF2-40B4-BE49-F238E27FC236}">
                <a16:creationId xmlns:a16="http://schemas.microsoft.com/office/drawing/2014/main" id="{E827EC3C-3EE5-A561-DD8F-DDC8FBD6C6E1}"/>
              </a:ext>
            </a:extLst>
          </p:cNvPr>
          <p:cNvCxnSpPr>
            <a:cxnSpLocks/>
            <a:stCxn id="53" idx="2"/>
            <a:endCxn id="59" idx="1"/>
          </p:cNvCxnSpPr>
          <p:nvPr/>
        </p:nvCxnSpPr>
        <p:spPr>
          <a:xfrm rot="16200000" flipH="1">
            <a:off x="2569403" y="4551857"/>
            <a:ext cx="709113" cy="82573"/>
          </a:xfrm>
          <a:prstGeom prst="bentConnector2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22" name="Diagrama de flujo: terminador 521">
            <a:extLst>
              <a:ext uri="{FF2B5EF4-FFF2-40B4-BE49-F238E27FC236}">
                <a16:creationId xmlns:a16="http://schemas.microsoft.com/office/drawing/2014/main" id="{FE0311BF-E555-F680-3941-6ED1593F362B}"/>
              </a:ext>
            </a:extLst>
          </p:cNvPr>
          <p:cNvSpPr/>
          <p:nvPr/>
        </p:nvSpPr>
        <p:spPr>
          <a:xfrm>
            <a:off x="9178802" y="6209671"/>
            <a:ext cx="2616657" cy="48006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dirty="0"/>
              <a:t>SUBRED DE URGENCIAS </a:t>
            </a:r>
          </a:p>
          <a:p>
            <a:pPr algn="ctr"/>
            <a:r>
              <a:rPr lang="es-CO" sz="1000" dirty="0"/>
              <a:t>PRESTADOR COMPLEMENTARIO</a:t>
            </a:r>
          </a:p>
          <a:p>
            <a:pPr algn="ctr"/>
            <a:r>
              <a:rPr lang="es-CO" sz="1000" dirty="0"/>
              <a:t> SUBRED ALTA COMPLEJIDAD</a:t>
            </a:r>
            <a:endParaRPr lang="es-CO" sz="1000" b="1" dirty="0"/>
          </a:p>
        </p:txBody>
      </p:sp>
      <p:cxnSp>
        <p:nvCxnSpPr>
          <p:cNvPr id="559" name="Conector: angular 558">
            <a:extLst>
              <a:ext uri="{FF2B5EF4-FFF2-40B4-BE49-F238E27FC236}">
                <a16:creationId xmlns:a16="http://schemas.microsoft.com/office/drawing/2014/main" id="{02DD5E71-7BDF-DFA7-98EF-E355D4FBDD4F}"/>
              </a:ext>
            </a:extLst>
          </p:cNvPr>
          <p:cNvCxnSpPr>
            <a:cxnSpLocks/>
            <a:stCxn id="111" idx="2"/>
            <a:endCxn id="259" idx="1"/>
          </p:cNvCxnSpPr>
          <p:nvPr/>
        </p:nvCxnSpPr>
        <p:spPr>
          <a:xfrm rot="5400000">
            <a:off x="5423388" y="2426259"/>
            <a:ext cx="1382550" cy="341774"/>
          </a:xfrm>
          <a:prstGeom prst="bentConnector4">
            <a:avLst>
              <a:gd name="adj1" fmla="val 20773"/>
              <a:gd name="adj2" fmla="val 119508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Diagrama de flujo: terminador 14">
            <a:extLst>
              <a:ext uri="{FF2B5EF4-FFF2-40B4-BE49-F238E27FC236}">
                <a16:creationId xmlns:a16="http://schemas.microsoft.com/office/drawing/2014/main" id="{A45B2CA8-758B-9204-5DCA-51E17668D9D8}"/>
              </a:ext>
            </a:extLst>
          </p:cNvPr>
          <p:cNvSpPr/>
          <p:nvPr/>
        </p:nvSpPr>
        <p:spPr>
          <a:xfrm>
            <a:off x="9322066" y="3816473"/>
            <a:ext cx="2331676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ATENCION OTRAS PROFESIONES NO ESPECIALIZADAS </a:t>
            </a:r>
          </a:p>
        </p:txBody>
      </p: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7C061875-CA47-8907-03F8-5213439A6F93}"/>
              </a:ext>
            </a:extLst>
          </p:cNvPr>
          <p:cNvCxnSpPr>
            <a:cxnSpLocks/>
            <a:stCxn id="15" idx="2"/>
            <a:endCxn id="370" idx="0"/>
          </p:cNvCxnSpPr>
          <p:nvPr/>
        </p:nvCxnSpPr>
        <p:spPr>
          <a:xfrm flipH="1">
            <a:off x="10486690" y="4426052"/>
            <a:ext cx="1214" cy="22128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E4B92A8E-8FDD-EE2E-9786-7D5FAF32025B}"/>
              </a:ext>
            </a:extLst>
          </p:cNvPr>
          <p:cNvCxnSpPr>
            <a:cxnSpLocks/>
          </p:cNvCxnSpPr>
          <p:nvPr/>
        </p:nvCxnSpPr>
        <p:spPr>
          <a:xfrm>
            <a:off x="8840727" y="4146434"/>
            <a:ext cx="481339" cy="0"/>
          </a:xfrm>
          <a:prstGeom prst="straightConnector1">
            <a:avLst/>
          </a:prstGeom>
          <a:ln>
            <a:solidFill>
              <a:schemeClr val="tx2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632470CD-8AB0-0D98-D6B4-6619231D3A2E}"/>
              </a:ext>
            </a:extLst>
          </p:cNvPr>
          <p:cNvCxnSpPr>
            <a:cxnSpLocks/>
            <a:endCxn id="15" idx="3"/>
          </p:cNvCxnSpPr>
          <p:nvPr/>
        </p:nvCxnSpPr>
        <p:spPr>
          <a:xfrm flipH="1">
            <a:off x="11653742" y="4121263"/>
            <a:ext cx="280768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9" name="Conector: angular 448">
            <a:extLst>
              <a:ext uri="{FF2B5EF4-FFF2-40B4-BE49-F238E27FC236}">
                <a16:creationId xmlns:a16="http://schemas.microsoft.com/office/drawing/2014/main" id="{29218ADE-CBFE-0A96-3B15-B62162123EC2}"/>
              </a:ext>
            </a:extLst>
          </p:cNvPr>
          <p:cNvCxnSpPr>
            <a:cxnSpLocks/>
            <a:stCxn id="12" idx="1"/>
            <a:endCxn id="21" idx="1"/>
          </p:cNvCxnSpPr>
          <p:nvPr/>
        </p:nvCxnSpPr>
        <p:spPr>
          <a:xfrm rot="5400000" flipH="1" flipV="1">
            <a:off x="608513" y="3023765"/>
            <a:ext cx="763772" cy="399790"/>
          </a:xfrm>
          <a:prstGeom prst="bentConnector2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9" name="Conector: angular 488">
            <a:extLst>
              <a:ext uri="{FF2B5EF4-FFF2-40B4-BE49-F238E27FC236}">
                <a16:creationId xmlns:a16="http://schemas.microsoft.com/office/drawing/2014/main" id="{98C13E9B-4987-969E-DB7E-057FD1689FCC}"/>
              </a:ext>
            </a:extLst>
          </p:cNvPr>
          <p:cNvCxnSpPr>
            <a:cxnSpLocks/>
            <a:stCxn id="9" idx="0"/>
            <a:endCxn id="479" idx="2"/>
          </p:cNvCxnSpPr>
          <p:nvPr/>
        </p:nvCxnSpPr>
        <p:spPr>
          <a:xfrm rot="5400000" flipH="1" flipV="1">
            <a:off x="3364844" y="995693"/>
            <a:ext cx="293619" cy="957404"/>
          </a:xfrm>
          <a:prstGeom prst="bentConnector3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1" name="Conector: angular 490">
            <a:extLst>
              <a:ext uri="{FF2B5EF4-FFF2-40B4-BE49-F238E27FC236}">
                <a16:creationId xmlns:a16="http://schemas.microsoft.com/office/drawing/2014/main" id="{9201ECD7-F0C7-C5FE-880B-BD5735BA55F6}"/>
              </a:ext>
            </a:extLst>
          </p:cNvPr>
          <p:cNvCxnSpPr>
            <a:cxnSpLocks/>
            <a:stCxn id="479" idx="1"/>
            <a:endCxn id="44" idx="3"/>
          </p:cNvCxnSpPr>
          <p:nvPr/>
        </p:nvCxnSpPr>
        <p:spPr>
          <a:xfrm rot="10800000" flipV="1">
            <a:off x="2530896" y="1099910"/>
            <a:ext cx="168596" cy="18387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7" name="Diagrama de flujo: proceso 506">
            <a:extLst>
              <a:ext uri="{FF2B5EF4-FFF2-40B4-BE49-F238E27FC236}">
                <a16:creationId xmlns:a16="http://schemas.microsoft.com/office/drawing/2014/main" id="{8A6B75BA-E886-B2AE-87E2-E3711997C849}"/>
              </a:ext>
            </a:extLst>
          </p:cNvPr>
          <p:cNvSpPr/>
          <p:nvPr/>
        </p:nvSpPr>
        <p:spPr>
          <a:xfrm rot="16200000">
            <a:off x="-517118" y="2337719"/>
            <a:ext cx="1654262" cy="490196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Alertas interoperables, solicitudes, agendas, datos de, historia clínica, </a:t>
            </a:r>
          </a:p>
        </p:txBody>
      </p:sp>
      <p:cxnSp>
        <p:nvCxnSpPr>
          <p:cNvPr id="78" name="Conector: angular 77">
            <a:extLst>
              <a:ext uri="{FF2B5EF4-FFF2-40B4-BE49-F238E27FC236}">
                <a16:creationId xmlns:a16="http://schemas.microsoft.com/office/drawing/2014/main" id="{F5AFFE0C-EA22-8021-19FA-D2AB6EA50F6A}"/>
              </a:ext>
            </a:extLst>
          </p:cNvPr>
          <p:cNvCxnSpPr>
            <a:stCxn id="81" idx="1"/>
            <a:endCxn id="12" idx="3"/>
          </p:cNvCxnSpPr>
          <p:nvPr/>
        </p:nvCxnSpPr>
        <p:spPr>
          <a:xfrm rot="10800000">
            <a:off x="790504" y="4767597"/>
            <a:ext cx="236584" cy="27535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ector: angular 100">
            <a:extLst>
              <a:ext uri="{FF2B5EF4-FFF2-40B4-BE49-F238E27FC236}">
                <a16:creationId xmlns:a16="http://schemas.microsoft.com/office/drawing/2014/main" id="{F38A12E3-3F31-22B6-CB18-550798BC28B3}"/>
              </a:ext>
            </a:extLst>
          </p:cNvPr>
          <p:cNvCxnSpPr>
            <a:stCxn id="9" idx="2"/>
            <a:endCxn id="10" idx="0"/>
          </p:cNvCxnSpPr>
          <p:nvPr/>
        </p:nvCxnSpPr>
        <p:spPr>
          <a:xfrm rot="5400000">
            <a:off x="2549738" y="2564626"/>
            <a:ext cx="817056" cy="149371"/>
          </a:xfrm>
          <a:prstGeom prst="bentConnector3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9" name="Conector: angular 108">
            <a:extLst>
              <a:ext uri="{FF2B5EF4-FFF2-40B4-BE49-F238E27FC236}">
                <a16:creationId xmlns:a16="http://schemas.microsoft.com/office/drawing/2014/main" id="{56467C6D-6859-BE2D-6CAB-451A81996C74}"/>
              </a:ext>
            </a:extLst>
          </p:cNvPr>
          <p:cNvCxnSpPr>
            <a:stCxn id="21" idx="0"/>
          </p:cNvCxnSpPr>
          <p:nvPr/>
        </p:nvCxnSpPr>
        <p:spPr>
          <a:xfrm rot="5400000" flipH="1" flipV="1">
            <a:off x="2245304" y="2090144"/>
            <a:ext cx="195338" cy="832686"/>
          </a:xfrm>
          <a:prstGeom prst="bentConnector2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Conector recto de flecha 111">
            <a:extLst>
              <a:ext uri="{FF2B5EF4-FFF2-40B4-BE49-F238E27FC236}">
                <a16:creationId xmlns:a16="http://schemas.microsoft.com/office/drawing/2014/main" id="{EF5E50E6-661C-5DCB-C7FD-3EB9F0545D7C}"/>
              </a:ext>
            </a:extLst>
          </p:cNvPr>
          <p:cNvCxnSpPr>
            <a:cxnSpLocks/>
          </p:cNvCxnSpPr>
          <p:nvPr/>
        </p:nvCxnSpPr>
        <p:spPr>
          <a:xfrm flipV="1">
            <a:off x="2763727" y="2255849"/>
            <a:ext cx="0" cy="165716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Conector recto 116">
            <a:extLst>
              <a:ext uri="{FF2B5EF4-FFF2-40B4-BE49-F238E27FC236}">
                <a16:creationId xmlns:a16="http://schemas.microsoft.com/office/drawing/2014/main" id="{76E2D611-7BCA-44D2-0A3C-E8CA1FB31EF4}"/>
              </a:ext>
            </a:extLst>
          </p:cNvPr>
          <p:cNvCxnSpPr>
            <a:stCxn id="9" idx="1"/>
            <a:endCxn id="73" idx="3"/>
          </p:cNvCxnSpPr>
          <p:nvPr/>
        </p:nvCxnSpPr>
        <p:spPr>
          <a:xfrm flipH="1">
            <a:off x="1981987" y="1925994"/>
            <a:ext cx="141476" cy="45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Conector: angular 119">
            <a:extLst>
              <a:ext uri="{FF2B5EF4-FFF2-40B4-BE49-F238E27FC236}">
                <a16:creationId xmlns:a16="http://schemas.microsoft.com/office/drawing/2014/main" id="{C1E04CAD-930D-C491-B80C-AEDE728D4216}"/>
              </a:ext>
            </a:extLst>
          </p:cNvPr>
          <p:cNvCxnSpPr>
            <a:cxnSpLocks/>
            <a:stCxn id="73" idx="1"/>
          </p:cNvCxnSpPr>
          <p:nvPr/>
        </p:nvCxnSpPr>
        <p:spPr>
          <a:xfrm rot="10800000" flipV="1">
            <a:off x="661566" y="1930508"/>
            <a:ext cx="203453" cy="165426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Conector: angular 122">
            <a:extLst>
              <a:ext uri="{FF2B5EF4-FFF2-40B4-BE49-F238E27FC236}">
                <a16:creationId xmlns:a16="http://schemas.microsoft.com/office/drawing/2014/main" id="{8796B4D0-71FF-B850-4257-D8AC61E3062D}"/>
              </a:ext>
            </a:extLst>
          </p:cNvPr>
          <p:cNvCxnSpPr>
            <a:cxnSpLocks/>
            <a:stCxn id="507" idx="3"/>
            <a:endCxn id="44" idx="2"/>
          </p:cNvCxnSpPr>
          <p:nvPr/>
        </p:nvCxnSpPr>
        <p:spPr>
          <a:xfrm rot="5400000" flipH="1" flipV="1">
            <a:off x="701870" y="1145861"/>
            <a:ext cx="217968" cy="1001683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3" name="Conector: angular 512">
            <a:extLst>
              <a:ext uri="{FF2B5EF4-FFF2-40B4-BE49-F238E27FC236}">
                <a16:creationId xmlns:a16="http://schemas.microsoft.com/office/drawing/2014/main" id="{755ED7A5-D917-3887-99EC-DE2F9FA27AD6}"/>
              </a:ext>
            </a:extLst>
          </p:cNvPr>
          <p:cNvCxnSpPr>
            <a:cxnSpLocks/>
            <a:stCxn id="507" idx="1"/>
            <a:endCxn id="12" idx="2"/>
          </p:cNvCxnSpPr>
          <p:nvPr/>
        </p:nvCxnSpPr>
        <p:spPr>
          <a:xfrm rot="5400000">
            <a:off x="-136763" y="3739794"/>
            <a:ext cx="776623" cy="116931"/>
          </a:xfrm>
          <a:prstGeom prst="bentConnector4">
            <a:avLst>
              <a:gd name="adj1" fmla="val 20630"/>
              <a:gd name="adj2" fmla="val 181458"/>
            </a:avLst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2" name="Conector: angular 551">
            <a:extLst>
              <a:ext uri="{FF2B5EF4-FFF2-40B4-BE49-F238E27FC236}">
                <a16:creationId xmlns:a16="http://schemas.microsoft.com/office/drawing/2014/main" id="{BF317082-D56C-CBE7-80E8-6E02399E9986}"/>
              </a:ext>
            </a:extLst>
          </p:cNvPr>
          <p:cNvCxnSpPr>
            <a:cxnSpLocks/>
            <a:stCxn id="59" idx="3"/>
          </p:cNvCxnSpPr>
          <p:nvPr/>
        </p:nvCxnSpPr>
        <p:spPr>
          <a:xfrm flipV="1">
            <a:off x="5110955" y="1943761"/>
            <a:ext cx="619758" cy="300394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Conector: angular 131">
            <a:extLst>
              <a:ext uri="{FF2B5EF4-FFF2-40B4-BE49-F238E27FC236}">
                <a16:creationId xmlns:a16="http://schemas.microsoft.com/office/drawing/2014/main" id="{5C473215-7EA7-E917-31CE-DB7BFD9271CB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2662966" y="1941237"/>
            <a:ext cx="2928438" cy="900537"/>
          </a:xfrm>
          <a:prstGeom prst="bentConnector3">
            <a:avLst>
              <a:gd name="adj1" fmla="val 100090"/>
            </a:avLst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3" name="Conector: angular 142">
            <a:extLst>
              <a:ext uri="{FF2B5EF4-FFF2-40B4-BE49-F238E27FC236}">
                <a16:creationId xmlns:a16="http://schemas.microsoft.com/office/drawing/2014/main" id="{CDFC3C0C-F779-4E29-B91C-C68F98043B38}"/>
              </a:ext>
            </a:extLst>
          </p:cNvPr>
          <p:cNvCxnSpPr>
            <a:cxnSpLocks/>
            <a:stCxn id="506" idx="1"/>
          </p:cNvCxnSpPr>
          <p:nvPr/>
        </p:nvCxnSpPr>
        <p:spPr>
          <a:xfrm rot="10800000">
            <a:off x="556187" y="4635762"/>
            <a:ext cx="510406" cy="1407446"/>
          </a:xfrm>
          <a:prstGeom prst="bentConnector2">
            <a:avLst/>
          </a:prstGeom>
          <a:ln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Estrella: 6 puntas 2">
            <a:extLst>
              <a:ext uri="{FF2B5EF4-FFF2-40B4-BE49-F238E27FC236}">
                <a16:creationId xmlns:a16="http://schemas.microsoft.com/office/drawing/2014/main" id="{EF502399-E41F-35B0-8932-237A631D85B5}"/>
              </a:ext>
            </a:extLst>
          </p:cNvPr>
          <p:cNvSpPr/>
          <p:nvPr/>
        </p:nvSpPr>
        <p:spPr>
          <a:xfrm>
            <a:off x="159106" y="1025459"/>
            <a:ext cx="792406" cy="511173"/>
          </a:xfrm>
          <a:prstGeom prst="star6">
            <a:avLst/>
          </a:prstGeom>
          <a:solidFill>
            <a:srgbClr val="338BA4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 dirty="0"/>
              <a:t>INICIO</a:t>
            </a:r>
            <a:endParaRPr lang="es-CO" dirty="0"/>
          </a:p>
        </p:txBody>
      </p:sp>
      <p:cxnSp>
        <p:nvCxnSpPr>
          <p:cNvPr id="28" name="Conector: angular 27">
            <a:extLst>
              <a:ext uri="{FF2B5EF4-FFF2-40B4-BE49-F238E27FC236}">
                <a16:creationId xmlns:a16="http://schemas.microsoft.com/office/drawing/2014/main" id="{07064B07-B901-CD8C-388E-31FF65969271}"/>
              </a:ext>
            </a:extLst>
          </p:cNvPr>
          <p:cNvCxnSpPr>
            <a:stCxn id="204" idx="1"/>
            <a:endCxn id="14" idx="3"/>
          </p:cNvCxnSpPr>
          <p:nvPr/>
        </p:nvCxnSpPr>
        <p:spPr>
          <a:xfrm rot="10800000" flipV="1">
            <a:off x="7987881" y="1318632"/>
            <a:ext cx="1243706" cy="3633497"/>
          </a:xfrm>
          <a:prstGeom prst="bentConnector3">
            <a:avLst>
              <a:gd name="adj1" fmla="val 3025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ector: angular 50">
            <a:extLst>
              <a:ext uri="{FF2B5EF4-FFF2-40B4-BE49-F238E27FC236}">
                <a16:creationId xmlns:a16="http://schemas.microsoft.com/office/drawing/2014/main" id="{9DB2DD7D-6B31-C308-FC83-1EB6167CBC62}"/>
              </a:ext>
            </a:extLst>
          </p:cNvPr>
          <p:cNvCxnSpPr>
            <a:cxnSpLocks/>
            <a:stCxn id="506" idx="3"/>
            <a:endCxn id="204" idx="3"/>
          </p:cNvCxnSpPr>
          <p:nvPr/>
        </p:nvCxnSpPr>
        <p:spPr>
          <a:xfrm flipV="1">
            <a:off x="4129645" y="1318633"/>
            <a:ext cx="7562501" cy="4724575"/>
          </a:xfrm>
          <a:prstGeom prst="bentConnector3">
            <a:avLst>
              <a:gd name="adj1" fmla="val 103023"/>
            </a:avLst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1" name="Conector: angular 480">
            <a:extLst>
              <a:ext uri="{FF2B5EF4-FFF2-40B4-BE49-F238E27FC236}">
                <a16:creationId xmlns:a16="http://schemas.microsoft.com/office/drawing/2014/main" id="{24DE5146-E0F3-698B-AF5E-80834CBD3947}"/>
              </a:ext>
            </a:extLst>
          </p:cNvPr>
          <p:cNvCxnSpPr>
            <a:cxnSpLocks/>
            <a:endCxn id="460" idx="1"/>
          </p:cNvCxnSpPr>
          <p:nvPr/>
        </p:nvCxnSpPr>
        <p:spPr>
          <a:xfrm>
            <a:off x="8840727" y="4952129"/>
            <a:ext cx="822530" cy="731891"/>
          </a:xfrm>
          <a:prstGeom prst="bentConnector3">
            <a:avLst>
              <a:gd name="adj1" fmla="val 1694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6" name="Conector recto 485">
            <a:extLst>
              <a:ext uri="{FF2B5EF4-FFF2-40B4-BE49-F238E27FC236}">
                <a16:creationId xmlns:a16="http://schemas.microsoft.com/office/drawing/2014/main" id="{207F10F6-F7E0-0E62-F4AD-0B9050B6D27D}"/>
              </a:ext>
            </a:extLst>
          </p:cNvPr>
          <p:cNvCxnSpPr>
            <a:stCxn id="370" idx="2"/>
            <a:endCxn id="460" idx="0"/>
          </p:cNvCxnSpPr>
          <p:nvPr/>
        </p:nvCxnSpPr>
        <p:spPr>
          <a:xfrm>
            <a:off x="10486690" y="5256919"/>
            <a:ext cx="441" cy="2058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3" name="Conector recto de flecha 492">
            <a:extLst>
              <a:ext uri="{FF2B5EF4-FFF2-40B4-BE49-F238E27FC236}">
                <a16:creationId xmlns:a16="http://schemas.microsoft.com/office/drawing/2014/main" id="{5643FB6D-7F44-79DE-41D8-461B7BF8D737}"/>
              </a:ext>
            </a:extLst>
          </p:cNvPr>
          <p:cNvCxnSpPr>
            <a:stCxn id="460" idx="2"/>
            <a:endCxn id="522" idx="0"/>
          </p:cNvCxnSpPr>
          <p:nvPr/>
        </p:nvCxnSpPr>
        <p:spPr>
          <a:xfrm>
            <a:off x="10487131" y="5905307"/>
            <a:ext cx="0" cy="3043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6" name="Conector recto 495">
            <a:extLst>
              <a:ext uri="{FF2B5EF4-FFF2-40B4-BE49-F238E27FC236}">
                <a16:creationId xmlns:a16="http://schemas.microsoft.com/office/drawing/2014/main" id="{4FCADBEB-78EC-2956-4C95-FFB9FAFE5EBE}"/>
              </a:ext>
            </a:extLst>
          </p:cNvPr>
          <p:cNvCxnSpPr>
            <a:cxnSpLocks/>
            <a:stCxn id="263" idx="2"/>
          </p:cNvCxnSpPr>
          <p:nvPr/>
        </p:nvCxnSpPr>
        <p:spPr>
          <a:xfrm>
            <a:off x="6939591" y="5857770"/>
            <a:ext cx="0" cy="17671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0" name="Conector recto 499">
            <a:extLst>
              <a:ext uri="{FF2B5EF4-FFF2-40B4-BE49-F238E27FC236}">
                <a16:creationId xmlns:a16="http://schemas.microsoft.com/office/drawing/2014/main" id="{141655E5-6462-4EA0-FE85-52DF30AF8179}"/>
              </a:ext>
            </a:extLst>
          </p:cNvPr>
          <p:cNvCxnSpPr>
            <a:cxnSpLocks/>
          </p:cNvCxnSpPr>
          <p:nvPr/>
        </p:nvCxnSpPr>
        <p:spPr>
          <a:xfrm flipV="1">
            <a:off x="7831669" y="3287469"/>
            <a:ext cx="969997" cy="74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Conector recto 91">
            <a:extLst>
              <a:ext uri="{FF2B5EF4-FFF2-40B4-BE49-F238E27FC236}">
                <a16:creationId xmlns:a16="http://schemas.microsoft.com/office/drawing/2014/main" id="{2250AA42-9EA4-95E8-C6DB-7CEE7A3C9FAE}"/>
              </a:ext>
            </a:extLst>
          </p:cNvPr>
          <p:cNvCxnSpPr>
            <a:cxnSpLocks/>
            <a:stCxn id="259" idx="2"/>
            <a:endCxn id="14" idx="0"/>
          </p:cNvCxnSpPr>
          <p:nvPr/>
        </p:nvCxnSpPr>
        <p:spPr>
          <a:xfrm>
            <a:off x="6939591" y="4096586"/>
            <a:ext cx="0" cy="6278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ector: angular 94">
            <a:extLst>
              <a:ext uri="{FF2B5EF4-FFF2-40B4-BE49-F238E27FC236}">
                <a16:creationId xmlns:a16="http://schemas.microsoft.com/office/drawing/2014/main" id="{949274B0-1EF8-AE64-692F-759C71867881}"/>
              </a:ext>
            </a:extLst>
          </p:cNvPr>
          <p:cNvCxnSpPr>
            <a:stCxn id="334" idx="0"/>
            <a:endCxn id="342" idx="1"/>
          </p:cNvCxnSpPr>
          <p:nvPr/>
        </p:nvCxnSpPr>
        <p:spPr>
          <a:xfrm rot="5400000" flipH="1" flipV="1">
            <a:off x="7124970" y="2170043"/>
            <a:ext cx="152974" cy="519914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Conector: angular 130">
            <a:extLst>
              <a:ext uri="{FF2B5EF4-FFF2-40B4-BE49-F238E27FC236}">
                <a16:creationId xmlns:a16="http://schemas.microsoft.com/office/drawing/2014/main" id="{28DB8D28-0226-9C78-CD13-106E8100E85C}"/>
              </a:ext>
            </a:extLst>
          </p:cNvPr>
          <p:cNvCxnSpPr>
            <a:cxnSpLocks/>
            <a:stCxn id="13" idx="1"/>
            <a:endCxn id="81" idx="0"/>
          </p:cNvCxnSpPr>
          <p:nvPr/>
        </p:nvCxnSpPr>
        <p:spPr>
          <a:xfrm rot="10800000" flipV="1">
            <a:off x="1617639" y="3637665"/>
            <a:ext cx="87393" cy="1194045"/>
          </a:xfrm>
          <a:prstGeom prst="bentConnector2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2" name="Conector recto 141">
            <a:extLst>
              <a:ext uri="{FF2B5EF4-FFF2-40B4-BE49-F238E27FC236}">
                <a16:creationId xmlns:a16="http://schemas.microsoft.com/office/drawing/2014/main" id="{228C1F7F-DAEE-0EDA-BEB6-ED9613772672}"/>
              </a:ext>
            </a:extLst>
          </p:cNvPr>
          <p:cNvCxnSpPr>
            <a:cxnSpLocks/>
            <a:endCxn id="219" idx="3"/>
          </p:cNvCxnSpPr>
          <p:nvPr/>
        </p:nvCxnSpPr>
        <p:spPr>
          <a:xfrm flipH="1">
            <a:off x="8717186" y="1315252"/>
            <a:ext cx="16534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1" name="Conector: angular 150">
            <a:extLst>
              <a:ext uri="{FF2B5EF4-FFF2-40B4-BE49-F238E27FC236}">
                <a16:creationId xmlns:a16="http://schemas.microsoft.com/office/drawing/2014/main" id="{6394C006-1881-353E-7326-2F3D2F59049D}"/>
              </a:ext>
            </a:extLst>
          </p:cNvPr>
          <p:cNvCxnSpPr>
            <a:cxnSpLocks/>
            <a:stCxn id="219" idx="1"/>
            <a:endCxn id="111" idx="3"/>
          </p:cNvCxnSpPr>
          <p:nvPr/>
        </p:nvCxnSpPr>
        <p:spPr>
          <a:xfrm rot="10800000" flipV="1">
            <a:off x="7230058" y="1315252"/>
            <a:ext cx="239685" cy="28583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" name="Rectángulo 152">
            <a:extLst>
              <a:ext uri="{FF2B5EF4-FFF2-40B4-BE49-F238E27FC236}">
                <a16:creationId xmlns:a16="http://schemas.microsoft.com/office/drawing/2014/main" id="{C7783ED4-13FB-04D3-DFF7-F5A4A41C81D6}"/>
              </a:ext>
            </a:extLst>
          </p:cNvPr>
          <p:cNvSpPr/>
          <p:nvPr/>
        </p:nvSpPr>
        <p:spPr>
          <a:xfrm>
            <a:off x="2406595" y="3279981"/>
            <a:ext cx="955981" cy="7178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noFill/>
            </a:endParaRPr>
          </a:p>
        </p:txBody>
      </p:sp>
      <p:sp>
        <p:nvSpPr>
          <p:cNvPr id="154" name="Rectángulo 153">
            <a:extLst>
              <a:ext uri="{FF2B5EF4-FFF2-40B4-BE49-F238E27FC236}">
                <a16:creationId xmlns:a16="http://schemas.microsoft.com/office/drawing/2014/main" id="{88DC9F73-EBA3-0702-4F14-71E35EB14CF0}"/>
              </a:ext>
            </a:extLst>
          </p:cNvPr>
          <p:cNvSpPr/>
          <p:nvPr/>
        </p:nvSpPr>
        <p:spPr>
          <a:xfrm>
            <a:off x="6498613" y="2848673"/>
            <a:ext cx="903091" cy="88922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noFill/>
            </a:endParaRPr>
          </a:p>
        </p:txBody>
      </p:sp>
      <p:sp>
        <p:nvSpPr>
          <p:cNvPr id="4" name="Diagrama de flujo: terminador 3">
            <a:extLst>
              <a:ext uri="{FF2B5EF4-FFF2-40B4-BE49-F238E27FC236}">
                <a16:creationId xmlns:a16="http://schemas.microsoft.com/office/drawing/2014/main" id="{AE4F7087-9B37-58D1-7AAD-3899D61A1050}"/>
              </a:ext>
            </a:extLst>
          </p:cNvPr>
          <p:cNvSpPr/>
          <p:nvPr/>
        </p:nvSpPr>
        <p:spPr>
          <a:xfrm>
            <a:off x="5342468" y="309792"/>
            <a:ext cx="1889015" cy="609579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/>
              <a:t>EQUIPO EXTRAMURAL </a:t>
            </a:r>
          </a:p>
        </p:txBody>
      </p:sp>
      <p:sp>
        <p:nvSpPr>
          <p:cNvPr id="16" name="Diagrama de flujo: proceso 15">
            <a:extLst>
              <a:ext uri="{FF2B5EF4-FFF2-40B4-BE49-F238E27FC236}">
                <a16:creationId xmlns:a16="http://schemas.microsoft.com/office/drawing/2014/main" id="{C3862E75-2F1F-933A-096D-DCACCB47CC39}"/>
              </a:ext>
            </a:extLst>
          </p:cNvPr>
          <p:cNvSpPr/>
          <p:nvPr/>
        </p:nvSpPr>
        <p:spPr>
          <a:xfrm>
            <a:off x="1705031" y="453999"/>
            <a:ext cx="3314586" cy="323102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000" dirty="0"/>
              <a:t>Atención: limitación movilidad, dificultades de adherencia </a:t>
            </a:r>
          </a:p>
        </p:txBody>
      </p:sp>
      <p:cxnSp>
        <p:nvCxnSpPr>
          <p:cNvPr id="23" name="Conector: angular 22">
            <a:extLst>
              <a:ext uri="{FF2B5EF4-FFF2-40B4-BE49-F238E27FC236}">
                <a16:creationId xmlns:a16="http://schemas.microsoft.com/office/drawing/2014/main" id="{995B479B-4B05-F8E1-0106-9B29C5359C6C}"/>
              </a:ext>
            </a:extLst>
          </p:cNvPr>
          <p:cNvCxnSpPr>
            <a:cxnSpLocks/>
            <a:endCxn id="4" idx="3"/>
          </p:cNvCxnSpPr>
          <p:nvPr/>
        </p:nvCxnSpPr>
        <p:spPr>
          <a:xfrm rot="10800000">
            <a:off x="7231483" y="614582"/>
            <a:ext cx="1609244" cy="700670"/>
          </a:xfrm>
          <a:prstGeom prst="bentConnector3">
            <a:avLst>
              <a:gd name="adj1" fmla="val -141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: angular 25">
            <a:extLst>
              <a:ext uri="{FF2B5EF4-FFF2-40B4-BE49-F238E27FC236}">
                <a16:creationId xmlns:a16="http://schemas.microsoft.com/office/drawing/2014/main" id="{3CFE8CDA-D9FC-DE44-D78B-7350EDED929E}"/>
              </a:ext>
            </a:extLst>
          </p:cNvPr>
          <p:cNvCxnSpPr>
            <a:cxnSpLocks/>
            <a:stCxn id="4" idx="1"/>
            <a:endCxn id="16" idx="3"/>
          </p:cNvCxnSpPr>
          <p:nvPr/>
        </p:nvCxnSpPr>
        <p:spPr>
          <a:xfrm rot="10800000" flipV="1">
            <a:off x="5019618" y="614582"/>
            <a:ext cx="322851" cy="96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Conector: angular 28">
            <a:extLst>
              <a:ext uri="{FF2B5EF4-FFF2-40B4-BE49-F238E27FC236}">
                <a16:creationId xmlns:a16="http://schemas.microsoft.com/office/drawing/2014/main" id="{422AFDC6-5047-94CE-71EC-FF879F7DBFAC}"/>
              </a:ext>
            </a:extLst>
          </p:cNvPr>
          <p:cNvCxnSpPr>
            <a:cxnSpLocks/>
            <a:stCxn id="16" idx="1"/>
            <a:endCxn id="44" idx="0"/>
          </p:cNvCxnSpPr>
          <p:nvPr/>
        </p:nvCxnSpPr>
        <p:spPr>
          <a:xfrm rot="10800000" flipV="1">
            <a:off x="1311697" y="615549"/>
            <a:ext cx="393335" cy="414295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ector: angular 31">
            <a:extLst>
              <a:ext uri="{FF2B5EF4-FFF2-40B4-BE49-F238E27FC236}">
                <a16:creationId xmlns:a16="http://schemas.microsoft.com/office/drawing/2014/main" id="{CBBD2ADE-20E3-382F-9DE9-F796B2761D2C}"/>
              </a:ext>
            </a:extLst>
          </p:cNvPr>
          <p:cNvCxnSpPr>
            <a:cxnSpLocks/>
          </p:cNvCxnSpPr>
          <p:nvPr/>
        </p:nvCxnSpPr>
        <p:spPr>
          <a:xfrm rot="10800000">
            <a:off x="7215172" y="455180"/>
            <a:ext cx="4682755" cy="870833"/>
          </a:xfrm>
          <a:prstGeom prst="bentConnector3">
            <a:avLst>
              <a:gd name="adj1" fmla="val -282"/>
            </a:avLst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ector: angular 49">
            <a:extLst>
              <a:ext uri="{FF2B5EF4-FFF2-40B4-BE49-F238E27FC236}">
                <a16:creationId xmlns:a16="http://schemas.microsoft.com/office/drawing/2014/main" id="{B1650A6B-A9B3-F52A-0245-43290E29198F}"/>
              </a:ext>
            </a:extLst>
          </p:cNvPr>
          <p:cNvCxnSpPr>
            <a:stCxn id="4" idx="2"/>
            <a:endCxn id="111" idx="0"/>
          </p:cNvCxnSpPr>
          <p:nvPr/>
        </p:nvCxnSpPr>
        <p:spPr>
          <a:xfrm rot="5400000">
            <a:off x="6097803" y="1107118"/>
            <a:ext cx="376921" cy="1426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id="{5643D345-EA95-26D7-9933-A9FB124CD416}"/>
              </a:ext>
            </a:extLst>
          </p:cNvPr>
          <p:cNvCxnSpPr>
            <a:cxnSpLocks/>
            <a:stCxn id="479" idx="3"/>
          </p:cNvCxnSpPr>
          <p:nvPr/>
        </p:nvCxnSpPr>
        <p:spPr>
          <a:xfrm flipV="1">
            <a:off x="5281218" y="1087577"/>
            <a:ext cx="1004331" cy="123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780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20">
            <a:extLst>
              <a:ext uri="{FF2B5EF4-FFF2-40B4-BE49-F238E27FC236}">
                <a16:creationId xmlns:a16="http://schemas.microsoft.com/office/drawing/2014/main" id="{2D8974A3-AA74-6A2F-AFBC-1C94E95B47E0}"/>
              </a:ext>
            </a:extLst>
          </p:cNvPr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203304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10134</TotalTime>
  <Words>934</Words>
  <Application>Microsoft Office PowerPoint</Application>
  <PresentationFormat>Panorámica</PresentationFormat>
  <Paragraphs>187</Paragraphs>
  <Slides>9</Slides>
  <Notes>7</Notes>
  <HiddenSlides>2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8</vt:i4>
      </vt:variant>
      <vt:variant>
        <vt:lpstr>Títulos de diapositiva</vt:lpstr>
      </vt:variant>
      <vt:variant>
        <vt:i4>9</vt:i4>
      </vt:variant>
    </vt:vector>
  </HeadingPairs>
  <TitlesOfParts>
    <vt:vector size="22" baseType="lpstr">
      <vt:lpstr>Aptos</vt:lpstr>
      <vt:lpstr>Oswald</vt:lpstr>
      <vt:lpstr>Arial</vt:lpstr>
      <vt:lpstr>Aptos Display</vt:lpstr>
      <vt:lpstr>Calibri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Olivia Pedraza</cp:lastModifiedBy>
  <cp:revision>346</cp:revision>
  <dcterms:modified xsi:type="dcterms:W3CDTF">2025-07-08T16:23:31Z</dcterms:modified>
</cp:coreProperties>
</file>