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7"/>
  </p:notesMasterIdLst>
  <p:sldIdLst>
    <p:sldId id="2145706541" r:id="rId5"/>
    <p:sldId id="2145706598" r:id="rId6"/>
    <p:sldId id="257" r:id="rId7"/>
    <p:sldId id="258" r:id="rId8"/>
    <p:sldId id="2145706596" r:id="rId9"/>
    <p:sldId id="2145706597" r:id="rId10"/>
    <p:sldId id="2145706586" r:id="rId11"/>
    <p:sldId id="2145706588" r:id="rId12"/>
    <p:sldId id="2145706590" r:id="rId13"/>
    <p:sldId id="256" r:id="rId14"/>
    <p:sldId id="2145706600" r:id="rId15"/>
    <p:sldId id="2145706548" r:id="rId16"/>
  </p:sldIdLst>
  <p:sldSz cx="12192000" cy="6858000"/>
  <p:notesSz cx="6858000" cy="9144000"/>
  <p:defaultTextStyle>
    <a:defPPr>
      <a:defRPr lang="en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5B6A"/>
    <a:srgbClr val="38A9CA"/>
    <a:srgbClr val="72CA8B"/>
    <a:srgbClr val="50C0E3"/>
    <a:srgbClr val="328AA4"/>
    <a:srgbClr val="ED0000"/>
    <a:srgbClr val="725EB1"/>
    <a:srgbClr val="FB8AD8"/>
    <a:srgbClr val="FB8A60"/>
    <a:srgbClr val="E337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C82D03-D92A-F68C-BEAF-E08BCFDF2AC8}" v="86" dt="2025-07-19T15:09:47.249"/>
    <p1510:client id="{A706A56F-A795-2A2D-0CD8-1F7051105376}" v="80" dt="2025-07-18T16:43:31.468"/>
    <p1510:client id="{F9BBD905-C558-45BB-8876-CB3F9A6382EB}" v="8" dt="2025-07-19T15:44:41.2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6" d="100"/>
          <a:sy n="56" d="100"/>
        </p:scale>
        <p:origin x="97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saludcapitalgovco-my.sharepoint.com/personal/sisvandistrital_saludcapital_gov_co/Documents/6.%20INDICADORES/3.%20Consolidado%20indicadores%20GRAFICAS%20INDICADORES%2002072025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D:\backup\Downloads\JULIO%202025\2025_07_EVIDENCIAS_PAGO07_7255281_2025\OBLIGACION%2003\1.%20Graficas%20ASIS%2002072025%20tendencias%20en%20l&#237;nea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backup\Downloads\bases%20sisvan%20a%20mayo%202025\ENE_MAYO_2025_%20M5%20A&#209;O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backup\Downloads\JULIO%202025\2025_07_EVIDENCIAS_PAGO07_7255281_2025\OBLIGACION%2003\1.%20Graficas%20ASIS%2002072025%20tendencias%20en%20l&#237;nea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backup\Downloads\JULIO%202025\2025_07_EVIDENCIAS_PAGO07_7255281_2025\OBLIGACION%2003\3.%20Consolidado%20indicadores%20GRAFICAS%20INDICADORES%2002072025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backup\Downloads\JULIO%202025\1.%20Graficas%20ASIS%2002072025%20tendencias%20en%20l&#237;nea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backup\Downloads\JULIO%202025\2025_07_EVIDENCIAS_PAGO07_7255281_2025\OBLIGACION%2003\1.%20Graficas%20ASIS%2002072025%20tendencias%20en%20l&#237;nea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D:\backup\Downloads\JULIO%202025\1.%20Graficas%20ASIS%2002072025%20tendencias%20en%20l&#237;nea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D:\backup\Downloads\JULIO%202025\2025_07_EVIDENCIAS_PAGO07_7255281_2025\OBLIGACION%2003\1.%20Graficas%20ASIS%2002072025%20tendencias%20en%20l&#237;nea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D:\backup\Downloads\JULIO%202025\1.%20Graficas%20ASIS%2002072025%20tendencias%20en%20l&#237;nea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1"/>
          <c:order val="1"/>
          <c:tx>
            <c:strRef>
              <c:f>'M5 2005 - 2020 UNIFICADA'!$B$42</c:f>
              <c:strCache>
                <c:ptCount val="1"/>
                <c:pt idx="0">
                  <c:v>3. Sobrepeso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'M5 2005 - 2020 UNIFICADA'!$C$28:$W$28</c:f>
              <c:numCache>
                <c:formatCode>0</c:formatCode>
                <c:ptCount val="6"/>
                <c:pt idx="0">
                  <c:v>2020</c:v>
                </c:pt>
                <c:pt idx="1">
                  <c:v>2021</c:v>
                </c:pt>
                <c:pt idx="2" formatCode="General">
                  <c:v>2022</c:v>
                </c:pt>
                <c:pt idx="3" formatCode="General">
                  <c:v>2023</c:v>
                </c:pt>
                <c:pt idx="4" formatCode="General">
                  <c:v>2024</c:v>
                </c:pt>
                <c:pt idx="5" formatCode="General">
                  <c:v>2025</c:v>
                </c:pt>
              </c:numCache>
              <c:extLst/>
            </c:numRef>
          </c:cat>
          <c:val>
            <c:numRef>
              <c:f>'M5 2005 - 2020 UNIFICADA'!$C$42:$W$42</c:f>
              <c:numCache>
                <c:formatCode>0.00%</c:formatCode>
                <c:ptCount val="6"/>
                <c:pt idx="0" formatCode="0.0%">
                  <c:v>3.9649525998276355E-2</c:v>
                </c:pt>
                <c:pt idx="1">
                  <c:v>3.4670846394984328E-2</c:v>
                </c:pt>
                <c:pt idx="2">
                  <c:v>3.3403011816902008E-2</c:v>
                </c:pt>
                <c:pt idx="3">
                  <c:v>3.0904923953052294E-2</c:v>
                </c:pt>
                <c:pt idx="4">
                  <c:v>3.0763874736770599E-2</c:v>
                </c:pt>
                <c:pt idx="5">
                  <c:v>3.287058525676189E-2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1-0A7A-49E1-9C11-A3F04157D25A}"/>
            </c:ext>
          </c:extLst>
        </c:ser>
        <c:ser>
          <c:idx val="2"/>
          <c:order val="2"/>
          <c:tx>
            <c:strRef>
              <c:f>'M5 2005 - 2020 UNIFICADA'!$B$43</c:f>
              <c:strCache>
                <c:ptCount val="1"/>
                <c:pt idx="0">
                  <c:v>4. Obesidad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'M5 2005 - 2020 UNIFICADA'!$C$28:$W$28</c:f>
              <c:numCache>
                <c:formatCode>0</c:formatCode>
                <c:ptCount val="6"/>
                <c:pt idx="0">
                  <c:v>2020</c:v>
                </c:pt>
                <c:pt idx="1">
                  <c:v>2021</c:v>
                </c:pt>
                <c:pt idx="2" formatCode="General">
                  <c:v>2022</c:v>
                </c:pt>
                <c:pt idx="3" formatCode="General">
                  <c:v>2023</c:v>
                </c:pt>
                <c:pt idx="4" formatCode="General">
                  <c:v>2024</c:v>
                </c:pt>
                <c:pt idx="5" formatCode="General">
                  <c:v>2025</c:v>
                </c:pt>
              </c:numCache>
              <c:extLst/>
            </c:numRef>
          </c:cat>
          <c:val>
            <c:numRef>
              <c:f>'M5 2005 - 2020 UNIFICADA'!$C$43:$W$43</c:f>
              <c:numCache>
                <c:formatCode>0.00%</c:formatCode>
                <c:ptCount val="6"/>
                <c:pt idx="0" formatCode="0.0%">
                  <c:v>1.1117494972708992E-2</c:v>
                </c:pt>
                <c:pt idx="1">
                  <c:v>9.8484848484848477E-3</c:v>
                </c:pt>
                <c:pt idx="2">
                  <c:v>8.9415980546904989E-3</c:v>
                </c:pt>
                <c:pt idx="3">
                  <c:v>6.4996343700338671E-3</c:v>
                </c:pt>
                <c:pt idx="4">
                  <c:v>6.6359282657428168E-3</c:v>
                </c:pt>
                <c:pt idx="5">
                  <c:v>6.9341885030310699E-3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2-0A7A-49E1-9C11-A3F04157D25A}"/>
            </c:ext>
          </c:extLst>
        </c:ser>
        <c:ser>
          <c:idx val="3"/>
          <c:order val="3"/>
          <c:tx>
            <c:strRef>
              <c:f>'M5 2005 - 2020 UNIFICADA'!$B$44</c:f>
              <c:strCache>
                <c:ptCount val="1"/>
                <c:pt idx="0">
                  <c:v>5. Exceso de Peso (Sob + Obesidad)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'M5 2005 - 2020 UNIFICADA'!$C$28:$W$28</c:f>
              <c:numCache>
                <c:formatCode>0</c:formatCode>
                <c:ptCount val="6"/>
                <c:pt idx="0">
                  <c:v>2020</c:v>
                </c:pt>
                <c:pt idx="1">
                  <c:v>2021</c:v>
                </c:pt>
                <c:pt idx="2" formatCode="General">
                  <c:v>2022</c:v>
                </c:pt>
                <c:pt idx="3" formatCode="General">
                  <c:v>2023</c:v>
                </c:pt>
                <c:pt idx="4" formatCode="General">
                  <c:v>2024</c:v>
                </c:pt>
                <c:pt idx="5" formatCode="General">
                  <c:v>2025</c:v>
                </c:pt>
              </c:numCache>
              <c:extLst/>
            </c:numRef>
          </c:cat>
          <c:val>
            <c:numRef>
              <c:f>'M5 2005 - 2020 UNIFICADA'!$C$44:$W$44</c:f>
              <c:numCache>
                <c:formatCode>0.0%</c:formatCode>
                <c:ptCount val="6"/>
                <c:pt idx="0">
                  <c:v>5.0767020970985344E-2</c:v>
                </c:pt>
                <c:pt idx="1">
                  <c:v>4.4499999999999998E-2</c:v>
                </c:pt>
                <c:pt idx="2" formatCode="0.00%">
                  <c:v>4.2344609871592505E-2</c:v>
                </c:pt>
                <c:pt idx="3" formatCode="0.00%">
                  <c:v>3.7404558323086159E-2</c:v>
                </c:pt>
                <c:pt idx="4">
                  <c:v>3.7399803002513415E-2</c:v>
                </c:pt>
                <c:pt idx="5">
                  <c:v>3.9804773759792959E-2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3-0A7A-49E1-9C11-A3F04157D25A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2009733344"/>
        <c:axId val="-2009745792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'M5 2005 - 2020 UNIFICADA'!$B$41</c15:sqref>
                        </c15:formulaRef>
                      </c:ext>
                    </c:extLst>
                    <c:strCache>
                      <c:ptCount val="1"/>
                      <c:pt idx="0">
                        <c:v>2. Riesgo de sobrepeso</c:v>
                      </c:pt>
                    </c:strCache>
                  </c:strRef>
                </c:tx>
                <c:spPr>
                  <a:ln w="28575" cap="rnd">
                    <a:solidFill>
                      <a:schemeClr val="accent1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1"/>
                    </a:solidFill>
                    <a:ln w="9525">
                      <a:solidFill>
                        <a:schemeClr val="accent1"/>
                      </a:solidFill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s-CO"/>
                    </a:p>
                  </c:txPr>
                  <c:dLblPos val="b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numRef>
                    <c:extLst>
                      <c:ext uri="{02D57815-91ED-43cb-92C2-25804820EDAC}">
                        <c15:formulaRef>
                          <c15:sqref>'M5 2005 - 2020 UNIFICADA'!$C$28:$W$28</c15:sqref>
                        </c15:formulaRef>
                      </c:ext>
                    </c:extLst>
                    <c:numCache>
                      <c:formatCode>0</c:formatCode>
                      <c:ptCount val="6"/>
                      <c:pt idx="0">
                        <c:v>2020</c:v>
                      </c:pt>
                      <c:pt idx="1">
                        <c:v>2021</c:v>
                      </c:pt>
                      <c:pt idx="2" formatCode="General">
                        <c:v>2022</c:v>
                      </c:pt>
                      <c:pt idx="3" formatCode="General">
                        <c:v>2023</c:v>
                      </c:pt>
                      <c:pt idx="4" formatCode="General">
                        <c:v>2024</c:v>
                      </c:pt>
                      <c:pt idx="5" formatCode="General">
                        <c:v>2025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'M5 2005 - 2020 UNIFICADA'!$C$41:$W$41</c15:sqref>
                        </c15:formulaRef>
                      </c:ext>
                    </c:extLst>
                    <c:numCache>
                      <c:formatCode>0.0%</c:formatCode>
                      <c:ptCount val="6"/>
                      <c:pt idx="0">
                        <c:v>0.15116920425165181</c:v>
                      </c:pt>
                      <c:pt idx="1">
                        <c:v>0.13641588296760709</c:v>
                      </c:pt>
                      <c:pt idx="2" formatCode="0.00%">
                        <c:v>0.1353824495541999</c:v>
                      </c:pt>
                      <c:pt idx="3" formatCode="0.00%">
                        <c:v>0.14010368367084317</c:v>
                      </c:pt>
                      <c:pt idx="4" formatCode="0.00%">
                        <c:v>0.14267882616670063</c:v>
                      </c:pt>
                      <c:pt idx="5" formatCode="0.00%">
                        <c:v>0.14713701000042195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0-0A7A-49E1-9C11-A3F04157D25A}"/>
                  </c:ext>
                </c:extLst>
              </c15:ser>
            </c15:filteredLineSeries>
          </c:ext>
        </c:extLst>
      </c:lineChart>
      <c:catAx>
        <c:axId val="-2009733344"/>
        <c:scaling>
          <c:orientation val="minMax"/>
        </c:scaling>
        <c:delete val="0"/>
        <c:axPos val="b"/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-2009745792"/>
        <c:crosses val="autoZero"/>
        <c:auto val="1"/>
        <c:lblAlgn val="ctr"/>
        <c:lblOffset val="100"/>
        <c:noMultiLvlLbl val="0"/>
      </c:catAx>
      <c:valAx>
        <c:axId val="-20097457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-20097333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'26. Exceso EG'!$A$8</c:f>
              <c:strCache>
                <c:ptCount val="1"/>
                <c:pt idx="0">
                  <c:v>N casos</c:v>
                </c:pt>
              </c:strCache>
            </c:strRef>
          </c:tx>
          <c:spPr>
            <a:solidFill>
              <a:schemeClr val="tx2"/>
            </a:solidFill>
            <a:effectLst/>
          </c:spPr>
          <c:invertIfNegative val="0"/>
          <c:dLbls>
            <c:spPr>
              <a:solidFill>
                <a:schemeClr val="bg2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'26. Exceso EG'!$L$6:$U$7</c:f>
              <c:strCach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strCache>
              <c:extLst/>
            </c:strRef>
          </c:cat>
          <c:val>
            <c:numRef>
              <c:f>'26. Exceso EG'!$L$8:$U$8</c:f>
              <c:numCache>
                <c:formatCode>#,##0</c:formatCode>
                <c:ptCount val="6"/>
                <c:pt idx="0" formatCode="General">
                  <c:v>22225</c:v>
                </c:pt>
                <c:pt idx="1">
                  <c:v>24656</c:v>
                </c:pt>
                <c:pt idx="2" formatCode="General">
                  <c:v>31989</c:v>
                </c:pt>
                <c:pt idx="3" formatCode="General">
                  <c:v>30970</c:v>
                </c:pt>
                <c:pt idx="4">
                  <c:v>34870</c:v>
                </c:pt>
                <c:pt idx="5" formatCode="General">
                  <c:v>20944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8A55-4F70-80C2-D7EF7979449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13331344"/>
        <c:axId val="413342712"/>
      </c:barChart>
      <c:lineChart>
        <c:grouping val="standard"/>
        <c:varyColors val="0"/>
        <c:ser>
          <c:idx val="1"/>
          <c:order val="1"/>
          <c:tx>
            <c:strRef>
              <c:f>'26. Exceso EG'!$A$9</c:f>
              <c:strCache>
                <c:ptCount val="1"/>
                <c:pt idx="0">
                  <c:v>Exceso peso EG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solidFill>
                <a:schemeClr val="bg2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'26. Exceso EG'!$L$6:$U$7</c:f>
              <c:strCach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strCache>
              <c:extLst/>
            </c:strRef>
          </c:cat>
          <c:val>
            <c:numRef>
              <c:f>'26. Exceso EG'!$L$9:$U$9</c:f>
              <c:numCache>
                <c:formatCode>0.0%</c:formatCode>
                <c:ptCount val="6"/>
                <c:pt idx="0">
                  <c:v>0.44059631663461729</c:v>
                </c:pt>
                <c:pt idx="1">
                  <c:v>0.47341640905512566</c:v>
                </c:pt>
                <c:pt idx="2">
                  <c:v>0.47099999999999997</c:v>
                </c:pt>
                <c:pt idx="3">
                  <c:v>0.49309999999999998</c:v>
                </c:pt>
                <c:pt idx="4">
                  <c:v>0.51180000000000003</c:v>
                </c:pt>
                <c:pt idx="5">
                  <c:v>0.52895999999999999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1-8A55-4F70-80C2-D7EF797944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54002847"/>
        <c:axId val="2114246031"/>
      </c:lineChart>
      <c:valAx>
        <c:axId val="413342712"/>
        <c:scaling>
          <c:orientation val="minMax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/>
                  <a:t>prevalencia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413331344"/>
        <c:crosses val="max"/>
        <c:crossBetween val="between"/>
      </c:valAx>
      <c:catAx>
        <c:axId val="41333134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413342712"/>
        <c:crosses val="autoZero"/>
        <c:auto val="1"/>
        <c:lblAlgn val="ctr"/>
        <c:lblOffset val="100"/>
        <c:noMultiLvlLbl val="0"/>
      </c:catAx>
      <c:valAx>
        <c:axId val="2114246031"/>
        <c:scaling>
          <c:orientation val="minMax"/>
        </c:scaling>
        <c:delete val="0"/>
        <c:axPos val="l"/>
        <c:numFmt formatCode="0.0%" sourceLinked="1"/>
        <c:majorTickMark val="out"/>
        <c:minorTickMark val="none"/>
        <c:tickLblPos val="nextTo"/>
        <c:crossAx val="354002847"/>
        <c:crosses val="autoZero"/>
        <c:crossBetween val="between"/>
      </c:valAx>
      <c:catAx>
        <c:axId val="354002847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114246031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</c:dTable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CO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8551004378094636E-2"/>
          <c:y val="3.3794162826420893E-2"/>
          <c:w val="0.93396436798625559"/>
          <c:h val="0.6418713789808532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tx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TD!$F$253:$F$274</c:f>
              <c:strCache>
                <c:ptCount val="22"/>
                <c:pt idx="0">
                  <c:v>01. USAQUÉN</c:v>
                </c:pt>
                <c:pt idx="1">
                  <c:v>02. CHAPINERO</c:v>
                </c:pt>
                <c:pt idx="2">
                  <c:v>03. SANTAFE</c:v>
                </c:pt>
                <c:pt idx="3">
                  <c:v>04. SAN CRISTOBAL</c:v>
                </c:pt>
                <c:pt idx="4">
                  <c:v>05. USME</c:v>
                </c:pt>
                <c:pt idx="5">
                  <c:v>06. TUNJUELITO</c:v>
                </c:pt>
                <c:pt idx="6">
                  <c:v>07. BOSA</c:v>
                </c:pt>
                <c:pt idx="7">
                  <c:v>08. KENNEDY</c:v>
                </c:pt>
                <c:pt idx="8">
                  <c:v>09. FONTIBON</c:v>
                </c:pt>
                <c:pt idx="9">
                  <c:v>10. ENGATIVÁ</c:v>
                </c:pt>
                <c:pt idx="10">
                  <c:v>11. SUBA</c:v>
                </c:pt>
                <c:pt idx="11">
                  <c:v>12. BARRIOS UNIDOS</c:v>
                </c:pt>
                <c:pt idx="12">
                  <c:v>13. TEUSAQUILLO</c:v>
                </c:pt>
                <c:pt idx="13">
                  <c:v>14. LOS MARTIRES</c:v>
                </c:pt>
                <c:pt idx="14">
                  <c:v>15. ANTONIO NARIÑO</c:v>
                </c:pt>
                <c:pt idx="15">
                  <c:v>16. PUENTE ARANDA</c:v>
                </c:pt>
                <c:pt idx="16">
                  <c:v>17. CANDELARIA</c:v>
                </c:pt>
                <c:pt idx="17">
                  <c:v>18. RAFAEL URIBE URIBE</c:v>
                </c:pt>
                <c:pt idx="18">
                  <c:v>19. CIUDAD BOLIVAR</c:v>
                </c:pt>
                <c:pt idx="19">
                  <c:v>20. SUMAPAZ</c:v>
                </c:pt>
                <c:pt idx="20">
                  <c:v>22. DESCONOCIDA</c:v>
                </c:pt>
                <c:pt idx="21">
                  <c:v>BOGOTÁ</c:v>
                </c:pt>
              </c:strCache>
            </c:strRef>
          </c:cat>
          <c:val>
            <c:numRef>
              <c:f>TD!$G$253:$G$274</c:f>
              <c:numCache>
                <c:formatCode>0.0%</c:formatCode>
                <c:ptCount val="22"/>
                <c:pt idx="0">
                  <c:v>4.0747028862478774E-2</c:v>
                </c:pt>
                <c:pt idx="1">
                  <c:v>3.3018867924528301E-2</c:v>
                </c:pt>
                <c:pt idx="2">
                  <c:v>3.6979166666666667E-2</c:v>
                </c:pt>
                <c:pt idx="3">
                  <c:v>3.959208158368327E-2</c:v>
                </c:pt>
                <c:pt idx="4">
                  <c:v>4.1301169590643276E-2</c:v>
                </c:pt>
                <c:pt idx="5">
                  <c:v>3.9630512514898686E-2</c:v>
                </c:pt>
                <c:pt idx="6">
                  <c:v>4.2327675788015239E-2</c:v>
                </c:pt>
                <c:pt idx="7">
                  <c:v>4.3688786178056563E-2</c:v>
                </c:pt>
                <c:pt idx="8">
                  <c:v>3.8046924540266328E-2</c:v>
                </c:pt>
                <c:pt idx="9">
                  <c:v>3.576821442053605E-2</c:v>
                </c:pt>
                <c:pt idx="10">
                  <c:v>3.762104161214342E-2</c:v>
                </c:pt>
                <c:pt idx="11">
                  <c:v>3.9563437926330144E-2</c:v>
                </c:pt>
                <c:pt idx="12">
                  <c:v>3.9755351681957186E-2</c:v>
                </c:pt>
                <c:pt idx="13">
                  <c:v>3.787878787878788E-2</c:v>
                </c:pt>
                <c:pt idx="14">
                  <c:v>3.5204991087344026E-2</c:v>
                </c:pt>
                <c:pt idx="15">
                  <c:v>4.0732265446224256E-2</c:v>
                </c:pt>
                <c:pt idx="16">
                  <c:v>4.9098196392785579E-2</c:v>
                </c:pt>
                <c:pt idx="17">
                  <c:v>4.0852575488454709E-2</c:v>
                </c:pt>
                <c:pt idx="18">
                  <c:v>3.919699767677369E-2</c:v>
                </c:pt>
                <c:pt idx="19">
                  <c:v>1.2345679012345678E-2</c:v>
                </c:pt>
                <c:pt idx="20">
                  <c:v>3.9521502119927318E-2</c:v>
                </c:pt>
                <c:pt idx="21">
                  <c:v>3.9804773759792959E-2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9AC-4BF2-99A2-B8C49F53FB9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437614607"/>
        <c:axId val="1437606447"/>
      </c:barChart>
      <c:catAx>
        <c:axId val="14376146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437606447"/>
        <c:crosses val="autoZero"/>
        <c:auto val="1"/>
        <c:lblAlgn val="ctr"/>
        <c:lblOffset val="100"/>
        <c:noMultiLvlLbl val="0"/>
      </c:catAx>
      <c:valAx>
        <c:axId val="1437606447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Porcentaje</a:t>
                </a:r>
                <a:endParaRPr lang="es-CO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43761460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tx2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2E7C-411F-8FD7-FFEF540B9E0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'5. Exceso Peso 5-17 IPS'!$A$37:$A$58</c:f>
              <c:strCache>
                <c:ptCount val="22"/>
                <c:pt idx="0">
                  <c:v>BOGOTA</c:v>
                </c:pt>
                <c:pt idx="1">
                  <c:v>01. USAQUÉN</c:v>
                </c:pt>
                <c:pt idx="2">
                  <c:v>02. CHAPINERO</c:v>
                </c:pt>
                <c:pt idx="3">
                  <c:v>03. SANTAFE</c:v>
                </c:pt>
                <c:pt idx="4">
                  <c:v>04. SAN CRISTOBAL</c:v>
                </c:pt>
                <c:pt idx="5">
                  <c:v>05. USME</c:v>
                </c:pt>
                <c:pt idx="6">
                  <c:v>06. TUNJUELITO</c:v>
                </c:pt>
                <c:pt idx="7">
                  <c:v>07. BOSA</c:v>
                </c:pt>
                <c:pt idx="8">
                  <c:v>08. KENNEDY</c:v>
                </c:pt>
                <c:pt idx="9">
                  <c:v>09. FONTIBON</c:v>
                </c:pt>
                <c:pt idx="10">
                  <c:v>10. ENGATIVÁ</c:v>
                </c:pt>
                <c:pt idx="11">
                  <c:v>11. SUBA</c:v>
                </c:pt>
                <c:pt idx="12">
                  <c:v>12. BARRIOS UNIDOS</c:v>
                </c:pt>
                <c:pt idx="13">
                  <c:v>13. TEUSAQUILLO</c:v>
                </c:pt>
                <c:pt idx="14">
                  <c:v>14. LOS MARTIRES</c:v>
                </c:pt>
                <c:pt idx="15">
                  <c:v>15. ANTONIO NARIÑO</c:v>
                </c:pt>
                <c:pt idx="16">
                  <c:v>16. PUENTE ARANDA</c:v>
                </c:pt>
                <c:pt idx="17">
                  <c:v>17. CANDELARIA</c:v>
                </c:pt>
                <c:pt idx="18">
                  <c:v>18. RAFAEL URIBE URIBE</c:v>
                </c:pt>
                <c:pt idx="19">
                  <c:v>19. CIUDAD BOLIVAR</c:v>
                </c:pt>
                <c:pt idx="20">
                  <c:v>20. SUMAPAZ</c:v>
                </c:pt>
                <c:pt idx="21">
                  <c:v>22. DESCONOCIDA</c:v>
                </c:pt>
              </c:strCache>
            </c:strRef>
          </c:cat>
          <c:val>
            <c:numRef>
              <c:f>'5. Exceso Peso 5-17 IPS'!$B$37:$B$58</c:f>
              <c:numCache>
                <c:formatCode>0.0%</c:formatCode>
                <c:ptCount val="22"/>
                <c:pt idx="0">
                  <c:v>0.24379999999999999</c:v>
                </c:pt>
                <c:pt idx="1">
                  <c:v>0.2347693092021412</c:v>
                </c:pt>
                <c:pt idx="2">
                  <c:v>0.24365057214624616</c:v>
                </c:pt>
                <c:pt idx="3">
                  <c:v>0.24971836274877957</c:v>
                </c:pt>
                <c:pt idx="4">
                  <c:v>0.24480185466927479</c:v>
                </c:pt>
                <c:pt idx="5">
                  <c:v>0.24293863920968414</c:v>
                </c:pt>
                <c:pt idx="6">
                  <c:v>0.2621059473513162</c:v>
                </c:pt>
                <c:pt idx="7">
                  <c:v>0.24821631447398318</c:v>
                </c:pt>
                <c:pt idx="8">
                  <c:v>0.24652411870687019</c:v>
                </c:pt>
                <c:pt idx="9">
                  <c:v>0.24157357940747937</c:v>
                </c:pt>
                <c:pt idx="10">
                  <c:v>0.24393545028630922</c:v>
                </c:pt>
                <c:pt idx="11">
                  <c:v>0.236224530246571</c:v>
                </c:pt>
                <c:pt idx="12">
                  <c:v>0.24380847550908091</c:v>
                </c:pt>
                <c:pt idx="13">
                  <c:v>0.23143138219380227</c:v>
                </c:pt>
                <c:pt idx="14">
                  <c:v>0.24806949806949807</c:v>
                </c:pt>
                <c:pt idx="15">
                  <c:v>0.24549549549549549</c:v>
                </c:pt>
                <c:pt idx="16">
                  <c:v>0.23962536023054753</c:v>
                </c:pt>
                <c:pt idx="17">
                  <c:v>0.20491803278688525</c:v>
                </c:pt>
                <c:pt idx="18">
                  <c:v>0.26334248246416592</c:v>
                </c:pt>
                <c:pt idx="19">
                  <c:v>0.24128272345315471</c:v>
                </c:pt>
                <c:pt idx="20">
                  <c:v>0.29166666666666669</c:v>
                </c:pt>
                <c:pt idx="21">
                  <c:v>0.23167351619994264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E7C-411F-8FD7-FFEF540B9E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409102080"/>
        <c:axId val="409096984"/>
      </c:barChart>
      <c:catAx>
        <c:axId val="409102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409096984"/>
        <c:crosses val="autoZero"/>
        <c:auto val="1"/>
        <c:lblAlgn val="ctr"/>
        <c:lblOffset val="100"/>
        <c:noMultiLvlLbl val="0"/>
      </c:catAx>
      <c:valAx>
        <c:axId val="4090969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ES_tradnl"/>
                  <a:t>Porcentaje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409102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CO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128186377729702E-2"/>
          <c:y val="0.15850311850311799"/>
          <c:w val="0.95309403652885205"/>
          <c:h val="0.6165967665491997"/>
        </c:manualLayout>
      </c:layout>
      <c:lineChart>
        <c:grouping val="standard"/>
        <c:varyColors val="0"/>
        <c:ser>
          <c:idx val="3"/>
          <c:order val="3"/>
          <c:tx>
            <c:strRef>
              <c:f>'518 años'!$B$24</c:f>
              <c:strCache>
                <c:ptCount val="1"/>
                <c:pt idx="0">
                  <c:v>4. Sobrepeso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'518 años'!$Q$20:$V$20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  <c:extLst/>
            </c:numRef>
          </c:cat>
          <c:val>
            <c:numRef>
              <c:f>'518 años'!$Q$24:$V$24</c:f>
              <c:numCache>
                <c:formatCode>0.00%</c:formatCode>
                <c:ptCount val="6"/>
                <c:pt idx="0" formatCode="0.0%">
                  <c:v>0.19990411479773182</c:v>
                </c:pt>
                <c:pt idx="1">
                  <c:v>0.20275765815626728</c:v>
                </c:pt>
                <c:pt idx="2">
                  <c:v>0.17740237591155023</c:v>
                </c:pt>
                <c:pt idx="3">
                  <c:v>0.16462268115506995</c:v>
                </c:pt>
                <c:pt idx="4">
                  <c:v>0.16853559847868951</c:v>
                </c:pt>
                <c:pt idx="5">
                  <c:v>0.17630293687087872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0-3D66-443B-BBD1-BD959ECC3C31}"/>
            </c:ext>
          </c:extLst>
        </c:ser>
        <c:ser>
          <c:idx val="4"/>
          <c:order val="4"/>
          <c:tx>
            <c:strRef>
              <c:f>'518 años'!$B$25</c:f>
              <c:strCache>
                <c:ptCount val="1"/>
                <c:pt idx="0">
                  <c:v>5. Obesidad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2.1692277468327699E-2"/>
                  <c:y val="1.39153658842944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D66-443B-BBD1-BD959ECC3C3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'518 años'!$Q$20:$V$20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  <c:extLst/>
            </c:numRef>
          </c:cat>
          <c:val>
            <c:numRef>
              <c:f>'518 años'!$Q$25:$V$25</c:f>
              <c:numCache>
                <c:formatCode>0.00%</c:formatCode>
                <c:ptCount val="6"/>
                <c:pt idx="0" formatCode="0.0%">
                  <c:v>8.7602704623981217E-2</c:v>
                </c:pt>
                <c:pt idx="1">
                  <c:v>9.3907163654739279E-2</c:v>
                </c:pt>
                <c:pt idx="2">
                  <c:v>6.7248882615855099E-2</c:v>
                </c:pt>
                <c:pt idx="3">
                  <c:v>5.3332532869064059E-2</c:v>
                </c:pt>
                <c:pt idx="4">
                  <c:v>5.8876024408249468E-2</c:v>
                </c:pt>
                <c:pt idx="5">
                  <c:v>6.7451732283124538E-2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2-3D66-443B-BBD1-BD959ECC3C31}"/>
            </c:ext>
          </c:extLst>
        </c:ser>
        <c:ser>
          <c:idx val="6"/>
          <c:order val="6"/>
          <c:tx>
            <c:strRef>
              <c:f>'518 años'!$B$27</c:f>
              <c:strCache>
                <c:ptCount val="1"/>
                <c:pt idx="0">
                  <c:v>6, Exceso de Peso (Sob+Obs)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60000"/>
                </a:schemeClr>
              </a:solidFill>
              <a:ln w="9525">
                <a:solidFill>
                  <a:schemeClr val="accent1">
                    <a:lumMod val="60000"/>
                  </a:schemeClr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Lit>
              <c:ptCount val="6"/>
              <c:pt idx="0">
                <c:v>2020</c:v>
              </c:pt>
              <c:pt idx="1">
                <c:v>2021</c:v>
              </c:pt>
              <c:pt idx="2">
                <c:v>2022</c:v>
              </c:pt>
              <c:pt idx="3">
                <c:v>2023</c:v>
              </c:pt>
              <c:pt idx="4">
                <c:v>2024</c:v>
              </c:pt>
              <c:pt idx="5">
                <c:v>2025</c:v>
              </c:pt>
              <c:extLst>
                <c:ext xmlns:c15="http://schemas.microsoft.com/office/drawing/2012/chart" uri="{02D57815-91ED-43cb-92C2-25804820EDAC}">
                  <c15:autoCat val="1"/>
                </c:ext>
              </c:extLst>
            </c:strLit>
          </c:cat>
          <c:val>
            <c:numRef>
              <c:f>'518 años'!$Q$27:$V$27</c:f>
              <c:numCache>
                <c:formatCode>0.00%</c:formatCode>
                <c:ptCount val="6"/>
                <c:pt idx="0" formatCode="0.0%">
                  <c:v>0.28750681942171302</c:v>
                </c:pt>
                <c:pt idx="1">
                  <c:v>0.29670000000000002</c:v>
                </c:pt>
                <c:pt idx="2">
                  <c:v>0.24465125852740532</c:v>
                </c:pt>
                <c:pt idx="3">
                  <c:v>0.21795521402413401</c:v>
                </c:pt>
                <c:pt idx="4">
                  <c:v>0.22741162288693897</c:v>
                </c:pt>
                <c:pt idx="5">
                  <c:v>0.24375466915400326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3-3D66-443B-BBD1-BD959ECC3C31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1969753904"/>
        <c:axId val="-1969754656"/>
        <c:extLst>
          <c:ext xmlns:c15="http://schemas.microsoft.com/office/drawing/2012/chart" uri="{02D57815-91ED-43cb-92C2-25804820EDAC}">
            <c15:filteredLineSeries>
              <c15:ser>
                <c:idx val="1"/>
                <c:order val="0"/>
                <c:tx>
                  <c:strRef>
                    <c:extLst>
                      <c:ext uri="{02D57815-91ED-43cb-92C2-25804820EDAC}">
                        <c15:formulaRef>
                          <c15:sqref>'518 años'!$B$22</c15:sqref>
                        </c15:formulaRef>
                      </c:ext>
                    </c:extLst>
                    <c:strCache>
                      <c:ptCount val="1"/>
                      <c:pt idx="0">
                        <c:v>2. Riesgo de delgadez</c:v>
                      </c:pt>
                    </c:strCache>
                  </c:strRef>
                </c:tx>
                <c:spPr>
                  <a:ln w="28575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2"/>
                    </a:solidFill>
                    <a:ln w="9525">
                      <a:solidFill>
                        <a:schemeClr val="accent2"/>
                      </a:solidFill>
                    </a:ln>
                    <a:effectLst/>
                  </c:spPr>
                </c:marker>
                <c:dLbls>
                  <c:dLbl>
                    <c:idx val="4"/>
                    <c:layout>
                      <c:manualLayout>
                        <c:x val="-8.1025273868310602E-3"/>
                        <c:y val="-2.5747460186008798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04-3D66-443B-BBD1-BD959ECC3C31}"/>
                      </c:ext>
                    </c:extLst>
                  </c:dLbl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s-CO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numRef>
                    <c:extLst>
                      <c:ext uri="{02D57815-91ED-43cb-92C2-25804820EDAC}">
                        <c15:formulaRef>
                          <c15:sqref>'518 años'!$Q$20:$V$20</c15:sqref>
                        </c15:formulaRef>
                      </c:ext>
                    </c:extLst>
                    <c:numCache>
                      <c:formatCode>General</c:formatCode>
                      <c:ptCount val="6"/>
                      <c:pt idx="0">
                        <c:v>2020</c:v>
                      </c:pt>
                      <c:pt idx="1">
                        <c:v>2021</c:v>
                      </c:pt>
                      <c:pt idx="2">
                        <c:v>2022</c:v>
                      </c:pt>
                      <c:pt idx="3">
                        <c:v>2023</c:v>
                      </c:pt>
                      <c:pt idx="4">
                        <c:v>2024</c:v>
                      </c:pt>
                      <c:pt idx="5">
                        <c:v>2025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'518 años'!$Q$22:$V$22</c15:sqref>
                        </c15:formulaRef>
                      </c:ext>
                    </c:extLst>
                    <c:numCache>
                      <c:formatCode>0.00%</c:formatCode>
                      <c:ptCount val="6"/>
                      <c:pt idx="0" formatCode="0.0%">
                        <c:v>9.5141265354031307E-2</c:v>
                      </c:pt>
                      <c:pt idx="1">
                        <c:v>0.10417418645875945</c:v>
                      </c:pt>
                      <c:pt idx="2">
                        <c:v>0.11382321806633733</c:v>
                      </c:pt>
                      <c:pt idx="3">
                        <c:v>0.12814312301134659</c:v>
                      </c:pt>
                      <c:pt idx="4">
                        <c:v>0.12377701774550756</c:v>
                      </c:pt>
                      <c:pt idx="5">
                        <c:v>0.11965125467994973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5-3D66-443B-BBD1-BD959ECC3C31}"/>
                  </c:ext>
                </c:extLst>
              </c15:ser>
            </c15:filteredLineSeries>
            <c15:filteredLineSeries>
              <c15:ser>
                <c:idx val="0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'518 años'!$B$21</c15:sqref>
                        </c15:formulaRef>
                      </c:ext>
                    </c:extLst>
                    <c:strCache>
                      <c:ptCount val="1"/>
                      <c:pt idx="0">
                        <c:v>1. Delgadez</c:v>
                      </c:pt>
                    </c:strCache>
                  </c:strRef>
                </c:tx>
                <c:spPr>
                  <a:ln w="28575" cap="rnd">
                    <a:solidFill>
                      <a:schemeClr val="accent1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1"/>
                    </a:solidFill>
                    <a:ln w="9525">
                      <a:solidFill>
                        <a:schemeClr val="accent1"/>
                      </a:solidFill>
                    </a:ln>
                    <a:effectLst/>
                  </c:spPr>
                </c:marker>
                <c:dLbls>
                  <c:numFmt formatCode="0.0%" sourceLinked="0"/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s-CO"/>
                    </a:p>
                  </c:txPr>
                  <c:dLblPos val="b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'518 años'!$Q$20:$V$20</c15:sqref>
                        </c15:formulaRef>
                      </c:ext>
                    </c:extLst>
                    <c:numCache>
                      <c:formatCode>General</c:formatCode>
                      <c:ptCount val="6"/>
                      <c:pt idx="0">
                        <c:v>2020</c:v>
                      </c:pt>
                      <c:pt idx="1">
                        <c:v>2021</c:v>
                      </c:pt>
                      <c:pt idx="2">
                        <c:v>2022</c:v>
                      </c:pt>
                      <c:pt idx="3">
                        <c:v>2023</c:v>
                      </c:pt>
                      <c:pt idx="4">
                        <c:v>2024</c:v>
                      </c:pt>
                      <c:pt idx="5">
                        <c:v>2025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'518 años'!$Q$21:$V$21</c15:sqref>
                        </c15:formulaRef>
                      </c:ext>
                    </c:extLst>
                    <c:numCache>
                      <c:formatCode>0.00%</c:formatCode>
                      <c:ptCount val="6"/>
                      <c:pt idx="0" formatCode="0.0%">
                        <c:v>2.3723321595662022E-2</c:v>
                      </c:pt>
                      <c:pt idx="1">
                        <c:v>2.3995155248614352E-2</c:v>
                      </c:pt>
                      <c:pt idx="2">
                        <c:v>2.6846624323688544E-2</c:v>
                      </c:pt>
                      <c:pt idx="3">
                        <c:v>2.7870564927658041E-2</c:v>
                      </c:pt>
                      <c:pt idx="4">
                        <c:v>2.8115742947118574E-2</c:v>
                      </c:pt>
                      <c:pt idx="5">
                        <c:v>2.6833870960776947E-2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6-3D66-443B-BBD1-BD959ECC3C31}"/>
                  </c:ext>
                </c:extLst>
              </c15:ser>
            </c15:filteredLineSeries>
            <c15:filteredLine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'518 años'!$B$23</c15:sqref>
                        </c15:formulaRef>
                      </c:ext>
                    </c:extLst>
                    <c:strCache>
                      <c:ptCount val="1"/>
                      <c:pt idx="0">
                        <c:v>3. IMC Adecuado para la Edad</c:v>
                      </c:pt>
                    </c:strCache>
                  </c:strRef>
                </c:tx>
                <c:spPr>
                  <a:ln w="28575" cap="rnd">
                    <a:solidFill>
                      <a:schemeClr val="accent3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3"/>
                    </a:solidFill>
                    <a:ln w="9525">
                      <a:solidFill>
                        <a:schemeClr val="accent3"/>
                      </a:solidFill>
                    </a:ln>
                    <a:effectLst/>
                  </c:spPr>
                </c:marker>
                <c:dLbls>
                  <c:numFmt formatCode="0.0%" sourceLinked="0"/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s-CO"/>
                    </a:p>
                  </c:txPr>
                  <c:dLblPos val="b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trendline>
                  <c:spPr>
                    <a:ln w="19050" cap="rnd">
                      <a:solidFill>
                        <a:schemeClr val="accent3"/>
                      </a:solidFill>
                      <a:prstDash val="sysDot"/>
                    </a:ln>
                    <a:effectLst/>
                  </c:spPr>
                  <c:trendlineType val="linear"/>
                  <c:dispRSqr val="0"/>
                  <c:dispEq val="0"/>
                </c:trendline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'518 años'!$Q$20:$V$20</c15:sqref>
                        </c15:formulaRef>
                      </c:ext>
                    </c:extLst>
                    <c:numCache>
                      <c:formatCode>General</c:formatCode>
                      <c:ptCount val="6"/>
                      <c:pt idx="0">
                        <c:v>2020</c:v>
                      </c:pt>
                      <c:pt idx="1">
                        <c:v>2021</c:v>
                      </c:pt>
                      <c:pt idx="2">
                        <c:v>2022</c:v>
                      </c:pt>
                      <c:pt idx="3">
                        <c:v>2023</c:v>
                      </c:pt>
                      <c:pt idx="4">
                        <c:v>2024</c:v>
                      </c:pt>
                      <c:pt idx="5">
                        <c:v>2025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'518 años'!$Q$23:$U$23</c15:sqref>
                        </c15:formulaRef>
                      </c:ext>
                    </c:extLst>
                    <c:numCache>
                      <c:formatCode>0.00%</c:formatCode>
                      <c:ptCount val="5"/>
                      <c:pt idx="0" formatCode="0.0%">
                        <c:v>0.59362859362859366</c:v>
                      </c:pt>
                      <c:pt idx="1">
                        <c:v>0.57516583648161967</c:v>
                      </c:pt>
                      <c:pt idx="2">
                        <c:v>0.61467889908256879</c:v>
                      </c:pt>
                      <c:pt idx="3">
                        <c:v>0.62603109803686141</c:v>
                      </c:pt>
                      <c:pt idx="4">
                        <c:v>0.62069561642043491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8-3D66-443B-BBD1-BD959ECC3C31}"/>
                  </c:ext>
                </c:extLst>
              </c15:ser>
            </c15:filteredLineSeries>
            <c15:filteredLineSeries>
              <c15:ser>
                <c:idx val="5"/>
                <c:order val="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'518 años'!$B$26</c15:sqref>
                        </c15:formulaRef>
                      </c:ext>
                    </c:extLst>
                    <c:strCache>
                      <c:ptCount val="1"/>
                      <c:pt idx="0">
                        <c:v>6. IMC inadecuado para la Edad</c:v>
                      </c:pt>
                    </c:strCache>
                  </c:strRef>
                </c:tx>
                <c:spPr>
                  <a:ln w="28575" cap="rnd">
                    <a:solidFill>
                      <a:schemeClr val="accent6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6"/>
                    </a:solidFill>
                    <a:ln w="9525">
                      <a:solidFill>
                        <a:schemeClr val="accent6"/>
                      </a:solidFill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s-CO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'518 años'!$Q$20:$V$20</c15:sqref>
                        </c15:formulaRef>
                      </c:ext>
                    </c:extLst>
                    <c:numCache>
                      <c:formatCode>General</c:formatCode>
                      <c:ptCount val="6"/>
                      <c:pt idx="0">
                        <c:v>2020</c:v>
                      </c:pt>
                      <c:pt idx="1">
                        <c:v>2021</c:v>
                      </c:pt>
                      <c:pt idx="2">
                        <c:v>2022</c:v>
                      </c:pt>
                      <c:pt idx="3">
                        <c:v>2023</c:v>
                      </c:pt>
                      <c:pt idx="4">
                        <c:v>2024</c:v>
                      </c:pt>
                      <c:pt idx="5">
                        <c:v>2025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'518 años'!$Q$26:$V$26</c15:sqref>
                        </c15:formulaRef>
                      </c:ext>
                    </c:extLst>
                    <c:numCache>
                      <c:formatCode>0.0%</c:formatCode>
                      <c:ptCount val="6"/>
                      <c:pt idx="0">
                        <c:v>0.4063714063714064</c:v>
                      </c:pt>
                      <c:pt idx="1">
                        <c:v>0.42483416351838033</c:v>
                      </c:pt>
                      <c:pt idx="2">
                        <c:v>0.38532110091743116</c:v>
                      </c:pt>
                      <c:pt idx="3">
                        <c:v>0.37396890196313859</c:v>
                      </c:pt>
                      <c:pt idx="4">
                        <c:v>0.37930438357956509</c:v>
                      </c:pt>
                      <c:pt idx="5">
                        <c:v>0.39023979479472992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9-3D66-443B-BBD1-BD959ECC3C31}"/>
                  </c:ext>
                </c:extLst>
              </c15:ser>
            </c15:filteredLineSeries>
          </c:ext>
        </c:extLst>
      </c:lineChart>
      <c:catAx>
        <c:axId val="-1969753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-1969754656"/>
        <c:crosses val="autoZero"/>
        <c:auto val="1"/>
        <c:lblAlgn val="ctr"/>
        <c:lblOffset val="100"/>
        <c:noMultiLvlLbl val="0"/>
      </c:catAx>
      <c:valAx>
        <c:axId val="-19697546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-19697539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tx2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8917-4A4A-941C-E16537E0BBC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'Exceso 18a64'!$A$37:$A$57</c:f>
              <c:strCache>
                <c:ptCount val="21"/>
                <c:pt idx="0">
                  <c:v>BOGOTA</c:v>
                </c:pt>
                <c:pt idx="1">
                  <c:v>01. USAQUÉN</c:v>
                </c:pt>
                <c:pt idx="2">
                  <c:v>02. CHAPINERO</c:v>
                </c:pt>
                <c:pt idx="3">
                  <c:v>03. SANTAFE</c:v>
                </c:pt>
                <c:pt idx="4">
                  <c:v>04. SAN CRISTOBAL</c:v>
                </c:pt>
                <c:pt idx="5">
                  <c:v>05. USME</c:v>
                </c:pt>
                <c:pt idx="6">
                  <c:v>06. TUNJUELITO</c:v>
                </c:pt>
                <c:pt idx="7">
                  <c:v>07. BOSA</c:v>
                </c:pt>
                <c:pt idx="8">
                  <c:v>08. KENNEDY</c:v>
                </c:pt>
                <c:pt idx="9">
                  <c:v>09. FONTIBON</c:v>
                </c:pt>
                <c:pt idx="10">
                  <c:v>10. ENGATIVÁ</c:v>
                </c:pt>
                <c:pt idx="11">
                  <c:v>11. SUBA</c:v>
                </c:pt>
                <c:pt idx="12">
                  <c:v>12. BARRIOS UNIDOS</c:v>
                </c:pt>
                <c:pt idx="13">
                  <c:v>13. TEUSAQUILLO</c:v>
                </c:pt>
                <c:pt idx="14">
                  <c:v>14. LOS MARTIRES</c:v>
                </c:pt>
                <c:pt idx="15">
                  <c:v>15. ANTONIO NARIÑO</c:v>
                </c:pt>
                <c:pt idx="16">
                  <c:v>16. PUENTE ARANDA</c:v>
                </c:pt>
                <c:pt idx="17">
                  <c:v>17. LA CANDELARIA</c:v>
                </c:pt>
                <c:pt idx="18">
                  <c:v>18. RAFAEL URIBE URIBE</c:v>
                </c:pt>
                <c:pt idx="19">
                  <c:v>19. CIUDAD BOLIVAR</c:v>
                </c:pt>
                <c:pt idx="20">
                  <c:v>20. SUMAPAZ</c:v>
                </c:pt>
              </c:strCache>
            </c:strRef>
          </c:cat>
          <c:val>
            <c:numRef>
              <c:f>'Exceso 18a64'!$B$37:$B$57</c:f>
              <c:numCache>
                <c:formatCode>0.0%</c:formatCode>
                <c:ptCount val="21"/>
                <c:pt idx="0">
                  <c:v>0.61619999999999997</c:v>
                </c:pt>
                <c:pt idx="1">
                  <c:v>0.60838235294117649</c:v>
                </c:pt>
                <c:pt idx="2">
                  <c:v>0.59728981773069956</c:v>
                </c:pt>
                <c:pt idx="3">
                  <c:v>0.61165831461321352</c:v>
                </c:pt>
                <c:pt idx="4">
                  <c:v>0.62174422979043575</c:v>
                </c:pt>
                <c:pt idx="5">
                  <c:v>0.63652026400190842</c:v>
                </c:pt>
                <c:pt idx="6">
                  <c:v>0.61707945522427299</c:v>
                </c:pt>
                <c:pt idx="7">
                  <c:v>0.61902444502676601</c:v>
                </c:pt>
                <c:pt idx="8">
                  <c:v>0.61896196995380492</c:v>
                </c:pt>
                <c:pt idx="9">
                  <c:v>0.61490743906608702</c:v>
                </c:pt>
                <c:pt idx="10">
                  <c:v>0.61270491803278693</c:v>
                </c:pt>
                <c:pt idx="11">
                  <c:v>0.59697355803964325</c:v>
                </c:pt>
                <c:pt idx="12">
                  <c:v>0.59811651335961458</c:v>
                </c:pt>
                <c:pt idx="13">
                  <c:v>0.59239041877138665</c:v>
                </c:pt>
                <c:pt idx="14">
                  <c:v>0.60207221994255233</c:v>
                </c:pt>
                <c:pt idx="15">
                  <c:v>0.62590429704523665</c:v>
                </c:pt>
                <c:pt idx="16">
                  <c:v>0.60673006583760059</c:v>
                </c:pt>
                <c:pt idx="17">
                  <c:v>0.61596495497687997</c:v>
                </c:pt>
                <c:pt idx="18">
                  <c:v>0.62916275535291222</c:v>
                </c:pt>
                <c:pt idx="19">
                  <c:v>0.63444823030387321</c:v>
                </c:pt>
                <c:pt idx="20">
                  <c:v>0.60869565217391308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917-4A4A-941C-E16537E0BB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413335264"/>
        <c:axId val="413338792"/>
      </c:barChart>
      <c:catAx>
        <c:axId val="413335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413338792"/>
        <c:crosses val="autoZero"/>
        <c:auto val="1"/>
        <c:lblAlgn val="ctr"/>
        <c:lblOffset val="100"/>
        <c:noMultiLvlLbl val="0"/>
      </c:catAx>
      <c:valAx>
        <c:axId val="4133387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ES_tradnl"/>
                  <a:t>Porcentaje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413335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CO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'Exceso 18a64'!$A$8</c:f>
              <c:strCache>
                <c:ptCount val="1"/>
                <c:pt idx="0">
                  <c:v>N casos</c:v>
                </c:pt>
              </c:strCache>
            </c:strRef>
          </c:tx>
          <c:spPr>
            <a:solidFill>
              <a:schemeClr val="tx2"/>
            </a:solidFill>
            <a:ln>
              <a:solidFill>
                <a:schemeClr val="tx2"/>
              </a:solidFill>
            </a:ln>
            <a:effectLst/>
          </c:spPr>
          <c:invertIfNegative val="0"/>
          <c:dLbls>
            <c:spPr>
              <a:solidFill>
                <a:schemeClr val="bg2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'Exceso 18a64'!$J$6:$P$7</c:f>
              <c:strCach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strCache>
              <c:extLst/>
            </c:strRef>
          </c:cat>
          <c:val>
            <c:numRef>
              <c:f>'Exceso 18a64'!$J$8:$P$8</c:f>
              <c:numCache>
                <c:formatCode>General</c:formatCode>
                <c:ptCount val="6"/>
                <c:pt idx="0">
                  <c:v>63817</c:v>
                </c:pt>
                <c:pt idx="1">
                  <c:v>124661</c:v>
                </c:pt>
                <c:pt idx="2">
                  <c:v>492723</c:v>
                </c:pt>
                <c:pt idx="3">
                  <c:v>601000</c:v>
                </c:pt>
                <c:pt idx="4">
                  <c:v>649581</c:v>
                </c:pt>
                <c:pt idx="5">
                  <c:v>407593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4B27-467B-BAC6-F5E4CCA6D11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13338400"/>
        <c:axId val="413337224"/>
      </c:barChart>
      <c:lineChart>
        <c:grouping val="standard"/>
        <c:varyColors val="0"/>
        <c:ser>
          <c:idx val="1"/>
          <c:order val="1"/>
          <c:tx>
            <c:strRef>
              <c:f>'Exceso 18a64'!$A$9</c:f>
              <c:strCache>
                <c:ptCount val="1"/>
                <c:pt idx="0">
                  <c:v>Prevalencia exceso en peso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solidFill>
                <a:schemeClr val="bg2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'Exceso 18a64'!$J$6:$P$7</c:f>
              <c:strCach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strCache>
              <c:extLst/>
            </c:strRef>
          </c:cat>
          <c:val>
            <c:numRef>
              <c:f>'Exceso 18a64'!$J$9:$P$9</c:f>
              <c:numCache>
                <c:formatCode>0.0%</c:formatCode>
                <c:ptCount val="6"/>
                <c:pt idx="0">
                  <c:v>0.68158709815230156</c:v>
                </c:pt>
                <c:pt idx="1">
                  <c:v>0.66200000000000003</c:v>
                </c:pt>
                <c:pt idx="2">
                  <c:v>0.58099999999999996</c:v>
                </c:pt>
                <c:pt idx="3">
                  <c:v>0.57799999999999996</c:v>
                </c:pt>
                <c:pt idx="4">
                  <c:v>0.58440000000000003</c:v>
                </c:pt>
                <c:pt idx="5">
                  <c:v>0.61619999999999997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1-4B27-467B-BAC6-F5E4CCA6D1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54016847"/>
        <c:axId val="2114248111"/>
      </c:lineChart>
      <c:valAx>
        <c:axId val="413337224"/>
        <c:scaling>
          <c:orientation val="minMax"/>
          <c:min val="0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413338400"/>
        <c:crosses val="max"/>
        <c:crossBetween val="between"/>
      </c:valAx>
      <c:catAx>
        <c:axId val="41333840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413337224"/>
        <c:crosses val="autoZero"/>
        <c:auto val="1"/>
        <c:lblAlgn val="ctr"/>
        <c:lblOffset val="100"/>
        <c:noMultiLvlLbl val="0"/>
      </c:catAx>
      <c:valAx>
        <c:axId val="2114248111"/>
        <c:scaling>
          <c:orientation val="minMax"/>
        </c:scaling>
        <c:delete val="0"/>
        <c:axPos val="l"/>
        <c:numFmt formatCode="0.0%" sourceLinked="1"/>
        <c:majorTickMark val="out"/>
        <c:minorTickMark val="none"/>
        <c:tickLblPos val="nextTo"/>
        <c:crossAx val="354016847"/>
        <c:crosses val="autoZero"/>
        <c:crossBetween val="between"/>
      </c:valAx>
      <c:catAx>
        <c:axId val="354016847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114248111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</c:dTable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CO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tx2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14B2-4AD7-996A-6CBD75E520D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'Exceso&gt;65'!$A$37:$A$57</c:f>
              <c:strCache>
                <c:ptCount val="21"/>
                <c:pt idx="0">
                  <c:v>BOGOTA</c:v>
                </c:pt>
                <c:pt idx="1">
                  <c:v>01. USAQUÉN</c:v>
                </c:pt>
                <c:pt idx="2">
                  <c:v>02. CHAPINERO</c:v>
                </c:pt>
                <c:pt idx="3">
                  <c:v>03. SANTAFE</c:v>
                </c:pt>
                <c:pt idx="4">
                  <c:v>04. SAN CRISTOBAL</c:v>
                </c:pt>
                <c:pt idx="5">
                  <c:v>05. USME</c:v>
                </c:pt>
                <c:pt idx="6">
                  <c:v>06. TUNJUELITO</c:v>
                </c:pt>
                <c:pt idx="7">
                  <c:v>07. BOSA</c:v>
                </c:pt>
                <c:pt idx="8">
                  <c:v>08. KENNEDY</c:v>
                </c:pt>
                <c:pt idx="9">
                  <c:v>09. FONTIBON</c:v>
                </c:pt>
                <c:pt idx="10">
                  <c:v>10. ENGATIVÁ</c:v>
                </c:pt>
                <c:pt idx="11">
                  <c:v>11. SUBA</c:v>
                </c:pt>
                <c:pt idx="12">
                  <c:v>12. BARRIOS UNIDOS</c:v>
                </c:pt>
                <c:pt idx="13">
                  <c:v>13. TEUSAQUILLO</c:v>
                </c:pt>
                <c:pt idx="14">
                  <c:v>14. LOS MARTIRES</c:v>
                </c:pt>
                <c:pt idx="15">
                  <c:v>15. ANTONIO NARIÑO</c:v>
                </c:pt>
                <c:pt idx="16">
                  <c:v>16. PUENTE ARANDA</c:v>
                </c:pt>
                <c:pt idx="17">
                  <c:v>17. LA CANDELARIA</c:v>
                </c:pt>
                <c:pt idx="18">
                  <c:v>18. RAFAEL URIBE URIBE</c:v>
                </c:pt>
                <c:pt idx="19">
                  <c:v>19. CIUDAD BOLIVAR</c:v>
                </c:pt>
                <c:pt idx="20">
                  <c:v>20. SUMAPAZ</c:v>
                </c:pt>
              </c:strCache>
            </c:strRef>
          </c:cat>
          <c:val>
            <c:numRef>
              <c:f>'Exceso&gt;65'!$B$37:$B$57</c:f>
              <c:numCache>
                <c:formatCode>0.0%</c:formatCode>
                <c:ptCount val="21"/>
                <c:pt idx="0">
                  <c:v>0.43359999999999999</c:v>
                </c:pt>
                <c:pt idx="1">
                  <c:v>0.41124218305855598</c:v>
                </c:pt>
                <c:pt idx="2">
                  <c:v>0.40845771144278609</c:v>
                </c:pt>
                <c:pt idx="3">
                  <c:v>0.42679757435749349</c:v>
                </c:pt>
                <c:pt idx="4">
                  <c:v>0.4525535685516352</c:v>
                </c:pt>
                <c:pt idx="5">
                  <c:v>0.44598523820174457</c:v>
                </c:pt>
                <c:pt idx="6">
                  <c:v>0.43741588156123823</c:v>
                </c:pt>
                <c:pt idx="7">
                  <c:v>0.44486942759166448</c:v>
                </c:pt>
                <c:pt idx="8">
                  <c:v>0.44123236971091329</c:v>
                </c:pt>
                <c:pt idx="9">
                  <c:v>0.43896588486140725</c:v>
                </c:pt>
                <c:pt idx="10">
                  <c:v>0.41742650813334303</c:v>
                </c:pt>
                <c:pt idx="11">
                  <c:v>0.41436655502944914</c:v>
                </c:pt>
                <c:pt idx="12">
                  <c:v>0.41259209645010048</c:v>
                </c:pt>
                <c:pt idx="13">
                  <c:v>0.41088825214899716</c:v>
                </c:pt>
                <c:pt idx="14">
                  <c:v>0.40469208211143692</c:v>
                </c:pt>
                <c:pt idx="15">
                  <c:v>0.42219466831990082</c:v>
                </c:pt>
                <c:pt idx="16">
                  <c:v>0.43147778332501252</c:v>
                </c:pt>
                <c:pt idx="17">
                  <c:v>0.4</c:v>
                </c:pt>
                <c:pt idx="18">
                  <c:v>0.43943360304616852</c:v>
                </c:pt>
                <c:pt idx="19">
                  <c:v>0.46531758988572081</c:v>
                </c:pt>
                <c:pt idx="20">
                  <c:v>0.33175355450236965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4B2-4AD7-996A-6CBD75E520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413335264"/>
        <c:axId val="413338792"/>
      </c:barChart>
      <c:catAx>
        <c:axId val="413335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413338792"/>
        <c:crosses val="autoZero"/>
        <c:auto val="1"/>
        <c:lblAlgn val="ctr"/>
        <c:lblOffset val="100"/>
        <c:noMultiLvlLbl val="0"/>
      </c:catAx>
      <c:valAx>
        <c:axId val="4133387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ES_tradnl"/>
                  <a:t>Porcentaje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413335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CO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'Exceso&gt;65'!$A$8</c:f>
              <c:strCache>
                <c:ptCount val="1"/>
                <c:pt idx="0">
                  <c:v>N casos</c:v>
                </c:pt>
              </c:strCache>
            </c:strRef>
          </c:tx>
          <c:spPr>
            <a:solidFill>
              <a:schemeClr val="tx2"/>
            </a:solidFill>
            <a:effectLst/>
          </c:spPr>
          <c:invertIfNegative val="0"/>
          <c:dLbls>
            <c:spPr>
              <a:solidFill>
                <a:schemeClr val="bg2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'Exceso&gt;65'!$G$6:$P$7</c:f>
              <c:strCach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strCache>
              <c:extLst/>
            </c:strRef>
          </c:cat>
          <c:val>
            <c:numRef>
              <c:f>'Exceso&gt;65'!$G$8:$P$8</c:f>
              <c:numCache>
                <c:formatCode>General</c:formatCode>
                <c:ptCount val="6"/>
                <c:pt idx="0">
                  <c:v>45281</c:v>
                </c:pt>
                <c:pt idx="1">
                  <c:v>86740</c:v>
                </c:pt>
                <c:pt idx="2" formatCode="#,##0">
                  <c:v>128844</c:v>
                </c:pt>
                <c:pt idx="3">
                  <c:v>156375</c:v>
                </c:pt>
                <c:pt idx="4">
                  <c:v>162701</c:v>
                </c:pt>
                <c:pt idx="5" formatCode="#,##0">
                  <c:v>111753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DCE0-4E70-967E-635433A2F6F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13338400"/>
        <c:axId val="413337224"/>
      </c:barChart>
      <c:lineChart>
        <c:grouping val="standard"/>
        <c:varyColors val="0"/>
        <c:ser>
          <c:idx val="1"/>
          <c:order val="1"/>
          <c:tx>
            <c:strRef>
              <c:f>'Exceso&gt;65'!$A$9</c:f>
              <c:strCache>
                <c:ptCount val="1"/>
                <c:pt idx="0">
                  <c:v>Prevalencia exceso en peso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solidFill>
                <a:schemeClr val="bg2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'Exceso&gt;65'!$G$6:$P$7</c:f>
              <c:strCach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strCache>
              <c:extLst/>
            </c:strRef>
          </c:cat>
          <c:val>
            <c:numRef>
              <c:f>'Exceso&gt;65'!$G$9:$P$9</c:f>
              <c:numCache>
                <c:formatCode>0.0%</c:formatCode>
                <c:ptCount val="6"/>
                <c:pt idx="0">
                  <c:v>0.44469999999999998</c:v>
                </c:pt>
                <c:pt idx="1">
                  <c:v>0.45800000000000002</c:v>
                </c:pt>
                <c:pt idx="2">
                  <c:v>0.436</c:v>
                </c:pt>
                <c:pt idx="3">
                  <c:v>0.42499999999999999</c:v>
                </c:pt>
                <c:pt idx="4">
                  <c:v>0.42499999999999999</c:v>
                </c:pt>
                <c:pt idx="5">
                  <c:v>0.43359999999999999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1-DCE0-4E70-967E-635433A2F6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50135599"/>
        <c:axId val="68116351"/>
      </c:lineChart>
      <c:valAx>
        <c:axId val="413337224"/>
        <c:scaling>
          <c:orientation val="minMax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/>
                  <a:t>prevalencia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413338400"/>
        <c:crosses val="max"/>
        <c:crossBetween val="between"/>
      </c:valAx>
      <c:catAx>
        <c:axId val="41333840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413337224"/>
        <c:crosses val="autoZero"/>
        <c:auto val="1"/>
        <c:lblAlgn val="ctr"/>
        <c:lblOffset val="100"/>
        <c:noMultiLvlLbl val="0"/>
      </c:catAx>
      <c:valAx>
        <c:axId val="68116351"/>
        <c:scaling>
          <c:orientation val="minMax"/>
        </c:scaling>
        <c:delete val="0"/>
        <c:axPos val="l"/>
        <c:numFmt formatCode="0.0%" sourceLinked="1"/>
        <c:majorTickMark val="out"/>
        <c:minorTickMark val="none"/>
        <c:tickLblPos val="nextTo"/>
        <c:crossAx val="350135599"/>
        <c:crosses val="autoZero"/>
        <c:crossBetween val="between"/>
      </c:valAx>
      <c:catAx>
        <c:axId val="350135599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68116351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</c:dTable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CO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tx2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9B46-4700-A2AF-A20340DDE7D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'26. Exceso EG'!$A$37:$A$57</c:f>
              <c:strCache>
                <c:ptCount val="21"/>
                <c:pt idx="0">
                  <c:v>BOGOTA</c:v>
                </c:pt>
                <c:pt idx="1">
                  <c:v>01. USAQUÉN</c:v>
                </c:pt>
                <c:pt idx="2">
                  <c:v>02. CHAPINERO</c:v>
                </c:pt>
                <c:pt idx="3">
                  <c:v>03. SANTAFE</c:v>
                </c:pt>
                <c:pt idx="4">
                  <c:v>04. SAN CRISTOBAL</c:v>
                </c:pt>
                <c:pt idx="5">
                  <c:v>05. USME</c:v>
                </c:pt>
                <c:pt idx="6">
                  <c:v>06. TUNJUELITO</c:v>
                </c:pt>
                <c:pt idx="7">
                  <c:v>07. BOSA</c:v>
                </c:pt>
                <c:pt idx="8">
                  <c:v>08. KENNEDY</c:v>
                </c:pt>
                <c:pt idx="9">
                  <c:v>09. FONTIBON</c:v>
                </c:pt>
                <c:pt idx="10">
                  <c:v>10. ENGATIVÁ</c:v>
                </c:pt>
                <c:pt idx="11">
                  <c:v>11. SUBA</c:v>
                </c:pt>
                <c:pt idx="12">
                  <c:v>12. BARRIOS UNIDOS</c:v>
                </c:pt>
                <c:pt idx="13">
                  <c:v>13. TEUSAQUILLO</c:v>
                </c:pt>
                <c:pt idx="14">
                  <c:v>14. LOS MARTIRES</c:v>
                </c:pt>
                <c:pt idx="15">
                  <c:v>15. ANTONIO NARIÑO</c:v>
                </c:pt>
                <c:pt idx="16">
                  <c:v>16. PUENTE ARANDA</c:v>
                </c:pt>
                <c:pt idx="17">
                  <c:v>17. CANDELARIA</c:v>
                </c:pt>
                <c:pt idx="18">
                  <c:v>18. RAFAEL URIBE URIBE</c:v>
                </c:pt>
                <c:pt idx="19">
                  <c:v>19. CIUDAD BOLIVAR</c:v>
                </c:pt>
                <c:pt idx="20">
                  <c:v>20. SUMAPAZ</c:v>
                </c:pt>
              </c:strCache>
            </c:strRef>
          </c:cat>
          <c:val>
            <c:numRef>
              <c:f>'26. Exceso EG'!$B$37:$B$57</c:f>
              <c:numCache>
                <c:formatCode>0.0%</c:formatCode>
                <c:ptCount val="21"/>
                <c:pt idx="0">
                  <c:v>0.47118241235888292</c:v>
                </c:pt>
                <c:pt idx="1">
                  <c:v>0.49503546099290779</c:v>
                </c:pt>
                <c:pt idx="2">
                  <c:v>0.49876948318293679</c:v>
                </c:pt>
                <c:pt idx="3">
                  <c:v>0.53984238178633981</c:v>
                </c:pt>
                <c:pt idx="4">
                  <c:v>0.5481444332998997</c:v>
                </c:pt>
                <c:pt idx="5">
                  <c:v>0.51931818181818179</c:v>
                </c:pt>
                <c:pt idx="6">
                  <c:v>0.55266990291262141</c:v>
                </c:pt>
                <c:pt idx="7">
                  <c:v>0.54957666980244591</c:v>
                </c:pt>
                <c:pt idx="8">
                  <c:v>0.52762119503945881</c:v>
                </c:pt>
                <c:pt idx="9">
                  <c:v>0.5401069518716578</c:v>
                </c:pt>
                <c:pt idx="10">
                  <c:v>0.49560439560439562</c:v>
                </c:pt>
                <c:pt idx="11">
                  <c:v>0.48097412480974122</c:v>
                </c:pt>
                <c:pt idx="12">
                  <c:v>0.50201342281879191</c:v>
                </c:pt>
                <c:pt idx="13">
                  <c:v>0.49297573435504471</c:v>
                </c:pt>
                <c:pt idx="14">
                  <c:v>0.54360135900339746</c:v>
                </c:pt>
                <c:pt idx="15">
                  <c:v>0.50555144337527758</c:v>
                </c:pt>
                <c:pt idx="16">
                  <c:v>0.54385964912280704</c:v>
                </c:pt>
                <c:pt idx="17">
                  <c:v>0.54126213592233008</c:v>
                </c:pt>
                <c:pt idx="18">
                  <c:v>0.54568273092369479</c:v>
                </c:pt>
                <c:pt idx="19">
                  <c:v>0.5</c:v>
                </c:pt>
                <c:pt idx="20">
                  <c:v>0.5412429378531074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B46-4700-A2AF-A20340DDE7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413334480"/>
        <c:axId val="413331736"/>
      </c:barChart>
      <c:catAx>
        <c:axId val="413334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413331736"/>
        <c:crosses val="autoZero"/>
        <c:auto val="1"/>
        <c:lblAlgn val="ctr"/>
        <c:lblOffset val="100"/>
        <c:noMultiLvlLbl val="0"/>
      </c:catAx>
      <c:valAx>
        <c:axId val="4133317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ES_tradnl"/>
                  <a:t>Porcentaje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413334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CO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E8E904-1C21-DB4E-A263-78898B7AB3EC}" type="datetimeFigureOut">
              <a:rPr lang="en-CO" smtClean="0"/>
              <a:t>07/19/2025</a:t>
            </a:fld>
            <a:endParaRPr lang="en-C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01B790-843C-0548-8062-239BD2CF5E87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919296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01B790-843C-0548-8062-239BD2CF5E87}" type="slidenum">
              <a:rPr lang="en-CO" smtClean="0"/>
              <a:t>6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983508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31783" y="1907526"/>
            <a:ext cx="7723531" cy="1514230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lvl1pPr>
              <a:defRPr lang="en-CO" sz="4800" b="1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</a:defRPr>
            </a:lvl1pPr>
          </a:lstStyle>
          <a:p>
            <a:pPr marL="0" lvl="0"/>
            <a:r>
              <a:rPr lang="en-US" err="1"/>
              <a:t>Título</a:t>
            </a:r>
            <a:br>
              <a:rPr lang="en-US"/>
            </a:br>
            <a:r>
              <a:rPr lang="en-US" err="1"/>
              <a:t>presentación</a:t>
            </a:r>
            <a:endParaRPr lang="en-C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31783" y="3502152"/>
            <a:ext cx="7723531" cy="677354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indent="0">
              <a:buNone/>
              <a:defRPr lang="en-CO" sz="2000" spc="300">
                <a:solidFill>
                  <a:schemeClr val="bg1"/>
                </a:solidFill>
                <a:ea typeface="+mn-lt"/>
                <a:cs typeface="+mn-lt"/>
              </a:defRPr>
            </a:lvl1pPr>
          </a:lstStyle>
          <a:p>
            <a:pPr marL="0" lvl="0"/>
            <a:r>
              <a:rPr lang="en-US" err="1"/>
              <a:t>Subtítulo</a:t>
            </a:r>
            <a:r>
              <a:rPr lang="en-US"/>
              <a:t> / </a:t>
            </a:r>
            <a:r>
              <a:rPr lang="en-US" err="1"/>
              <a:t>fecha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07/19/2025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5" y="5744658"/>
            <a:ext cx="2755777" cy="63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491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07/19/2025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5" y="5744658"/>
            <a:ext cx="2755777" cy="635000"/>
          </a:xfrm>
          <a:prstGeom prst="rect">
            <a:avLst/>
          </a:prstGeom>
        </p:spPr>
      </p:pic>
      <p:sp>
        <p:nvSpPr>
          <p:cNvPr id="7" name="Google Shape;88;p13">
            <a:extLst>
              <a:ext uri="{FF2B5EF4-FFF2-40B4-BE49-F238E27FC236}">
                <a16:creationId xmlns:a16="http://schemas.microsoft.com/office/drawing/2014/main" id="{52A3E154-587D-9517-4F28-3205BFD42D8D}"/>
              </a:ext>
            </a:extLst>
          </p:cNvPr>
          <p:cNvSpPr txBox="1"/>
          <p:nvPr userDrawn="1"/>
        </p:nvSpPr>
        <p:spPr>
          <a:xfrm>
            <a:off x="1134479" y="2789289"/>
            <a:ext cx="7476122" cy="12002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MX" sz="6600" b="1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  <a:sym typeface="Oswald"/>
              </a:rPr>
              <a:t>Gracias</a:t>
            </a:r>
            <a:endParaRPr lang="es-CO" sz="6600" b="1">
              <a:solidFill>
                <a:schemeClr val="lt1"/>
              </a:solidFill>
              <a:latin typeface="Aptos" panose="020B0004020202020204" pitchFamily="34" charset="0"/>
              <a:ea typeface="+mn-lt"/>
              <a:cs typeface="+mn-lt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728031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07/19/2025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41838387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07/19/2025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870213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36519"/>
            <a:ext cx="10515600" cy="510524"/>
          </a:xfrm>
          <a:noFill/>
        </p:spPr>
        <p:txBody>
          <a:bodyPr wrap="square" lIns="91440" tIns="45720" rIns="91440" bIns="45720" anchor="t">
            <a:spAutoFit/>
          </a:bodyPr>
          <a:lstStyle>
            <a:lvl1pPr>
              <a:defRPr lang="en-CO" sz="3000" b="1">
                <a:solidFill>
                  <a:srgbClr val="38A9CA"/>
                </a:solidFill>
                <a:latin typeface="Aptos" panose="020B0004020202020204" pitchFamily="34" charset="0"/>
                <a:ea typeface="+mn-ea"/>
                <a:cs typeface="Arial"/>
              </a:defRPr>
            </a:lvl1pPr>
          </a:lstStyle>
          <a:p>
            <a:pPr marL="0" lvl="0"/>
            <a:r>
              <a:rPr lang="en-US" err="1"/>
              <a:t>Título</a:t>
            </a:r>
            <a:r>
              <a:rPr lang="en-US"/>
              <a:t> </a:t>
            </a:r>
            <a:r>
              <a:rPr lang="en-US" err="1"/>
              <a:t>diapositiva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199" y="1825625"/>
            <a:ext cx="10515599" cy="3813736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</a:defRPr>
            </a:lvl1pPr>
            <a:lvl2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lang="en-US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lang="en-CO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marL="0" lvl="0"/>
            <a:r>
              <a:rPr lang="en-US" err="1"/>
              <a:t>Texto</a:t>
            </a:r>
            <a:r>
              <a:rPr lang="en-US"/>
              <a:t> de </a:t>
            </a:r>
            <a:r>
              <a:rPr lang="en-US" err="1"/>
              <a:t>contenido</a:t>
            </a:r>
            <a:endParaRPr lang="en-US"/>
          </a:p>
          <a:p>
            <a:pPr marL="0" lvl="0"/>
            <a:endParaRPr lang="en-US"/>
          </a:p>
          <a:p>
            <a:pPr marL="0" lvl="0"/>
            <a:endParaRPr lang="en-US"/>
          </a:p>
          <a:p>
            <a:pPr marL="0" lvl="0"/>
            <a:endParaRPr lang="en-US"/>
          </a:p>
          <a:p>
            <a:pPr marL="0" lvl="0"/>
            <a:endParaRPr lang="en-US"/>
          </a:p>
          <a:p>
            <a:pPr marL="0" lvl="0"/>
            <a:endParaRPr lang="en-US"/>
          </a:p>
          <a:p>
            <a:pPr marL="0" lvl="0"/>
            <a:endParaRPr lang="en-US"/>
          </a:p>
          <a:p>
            <a:pPr marL="0" lvl="0"/>
            <a:endParaRPr lang="en-US"/>
          </a:p>
          <a:p>
            <a:pPr marL="0" lvl="0"/>
            <a:endParaRPr lang="en-US"/>
          </a:p>
          <a:p>
            <a:pPr marL="0" lvl="0"/>
            <a:endParaRPr lang="en-US"/>
          </a:p>
          <a:p>
            <a:pPr marL="0" lvl="0"/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07/19/2025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683023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597922" y="1865656"/>
            <a:ext cx="1668463" cy="2646878"/>
          </a:xfrm>
          <a:noFill/>
        </p:spPr>
        <p:txBody>
          <a:bodyPr wrap="square" anchor="b">
            <a:spAutoFit/>
          </a:bodyPr>
          <a:lstStyle>
            <a:lvl1pPr marL="0" indent="0" algn="r">
              <a:buNone/>
              <a:defRPr kumimoji="0" lang="en-US" sz="16600" b="0" i="0" u="none" strike="noStrike" cap="none" spc="0" normalizeH="0" baseline="0">
                <a:ln>
                  <a:noFill/>
                </a:ln>
                <a:solidFill>
                  <a:srgbClr val="285B6A"/>
                </a:solidFill>
                <a:effectLst/>
                <a:uLnTx/>
                <a:uFillTx/>
                <a:latin typeface="Aptos" panose="020B0004020202020204" pitchFamily="34" charset="0"/>
                <a:ea typeface="Calibri" panose="020F0502020204030204" pitchFamily="34" charset="0"/>
                <a:cs typeface="Times New Roman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/>
              <a:t>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24385" y="2511798"/>
            <a:ext cx="6623050" cy="1325563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kumimoji="0" lang="en-CO" sz="360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err="1"/>
              <a:t>Capítulo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07/19/2025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C839CA3-0EDE-1974-CD92-F099DD6BFF95}"/>
              </a:ext>
            </a:extLst>
          </p:cNvPr>
          <p:cNvCxnSpPr>
            <a:cxnSpLocks/>
          </p:cNvCxnSpPr>
          <p:nvPr userDrawn="1"/>
        </p:nvCxnSpPr>
        <p:spPr>
          <a:xfrm>
            <a:off x="4294961" y="2411682"/>
            <a:ext cx="9584" cy="1554827"/>
          </a:xfrm>
          <a:prstGeom prst="line">
            <a:avLst/>
          </a:prstGeom>
          <a:ln>
            <a:solidFill>
              <a:srgbClr val="285B6A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Imagen 3">
            <a:extLst>
              <a:ext uri="{FF2B5EF4-FFF2-40B4-BE49-F238E27FC236}">
                <a16:creationId xmlns:a16="http://schemas.microsoft.com/office/drawing/2014/main" id="{D7892C39-A9C5-F747-FA95-4934D789DD6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3812" y="5887208"/>
            <a:ext cx="2160000" cy="49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292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err="1"/>
              <a:t>Título</a:t>
            </a:r>
            <a:r>
              <a:rPr lang="en-US"/>
              <a:t> </a:t>
            </a:r>
            <a:r>
              <a:rPr lang="en-US" err="1"/>
              <a:t>diapositiva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07/19/2025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984151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668337"/>
            <a:ext cx="10515600" cy="510524"/>
          </a:xfrm>
        </p:spPr>
        <p:txBody>
          <a:bodyPr anchor="ctr"/>
          <a:lstStyle/>
          <a:p>
            <a:r>
              <a:rPr lang="en-US" err="1"/>
              <a:t>Título</a:t>
            </a:r>
            <a:r>
              <a:rPr lang="en-US"/>
              <a:t> </a:t>
            </a:r>
            <a:r>
              <a:rPr lang="en-US" err="1"/>
              <a:t>diapositiva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err="1"/>
              <a:t>Subítulo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19363"/>
            <a:ext cx="5157787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err="1"/>
              <a:t>Subtítulo</a:t>
            </a:r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19363"/>
            <a:ext cx="5183188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07/19/2025</a:t>
            </a:fld>
            <a:endParaRPr lang="en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601706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err="1"/>
              <a:t>Título</a:t>
            </a:r>
            <a:r>
              <a:rPr lang="en-US"/>
              <a:t> </a:t>
            </a:r>
            <a:r>
              <a:rPr lang="en-US" err="1"/>
              <a:t>diapositiva</a:t>
            </a:r>
            <a:endParaRPr lang="en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07/19/2025</a:t>
            </a:fld>
            <a:endParaRPr lang="en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810163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07/19/2025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3958619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07/19/2025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7391115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331CD72A-EC0F-4368-5813-9F7A2EC2C359}"/>
              </a:ext>
            </a:extLst>
          </p:cNvPr>
          <p:cNvSpPr/>
          <p:nvPr userDrawn="1"/>
        </p:nvSpPr>
        <p:spPr>
          <a:xfrm rot="10800000">
            <a:off x="6377384" y="0"/>
            <a:ext cx="5848350" cy="6356350"/>
          </a:xfrm>
          <a:prstGeom prst="round1Rect">
            <a:avLst>
              <a:gd name="adj" fmla="val 19984"/>
            </a:avLst>
          </a:prstGeom>
          <a:solidFill>
            <a:srgbClr val="328AA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C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590296"/>
            <a:ext cx="4989512" cy="53841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err="1"/>
              <a:t>Título</a:t>
            </a:r>
            <a:r>
              <a:rPr lang="en-US"/>
              <a:t> </a:t>
            </a:r>
            <a:r>
              <a:rPr lang="en-US" err="1"/>
              <a:t>diapositiva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1843088"/>
            <a:ext cx="4989512" cy="39004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err="1"/>
              <a:t>Contenido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07/19/2025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1319" y="785814"/>
            <a:ext cx="4500563" cy="4957761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pic>
        <p:nvPicPr>
          <p:cNvPr id="9" name="Picture 8" descr="A black and white sign&#10;&#10;Description automatically generated">
            <a:extLst>
              <a:ext uri="{FF2B5EF4-FFF2-40B4-BE49-F238E27FC236}">
                <a16:creationId xmlns:a16="http://schemas.microsoft.com/office/drawing/2014/main" id="{A786B5E7-174C-ABDA-D19A-B966DE243F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712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920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24" y="640250"/>
            <a:ext cx="10515600" cy="51052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lvl="0"/>
            <a:r>
              <a:rPr lang="en-US" err="1"/>
              <a:t>Título</a:t>
            </a:r>
            <a:r>
              <a:rPr lang="en-US"/>
              <a:t> </a:t>
            </a:r>
            <a:r>
              <a:rPr lang="en-US" err="1"/>
              <a:t>diapositiva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en-CO" smtClean="0"/>
              <a:t>07/19/2025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428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3" r:id="rId8"/>
    <p:sldLayoutId id="2147483656" r:id="rId9"/>
    <p:sldLayoutId id="2147483664" r:id="rId10"/>
    <p:sldLayoutId id="2147483657" r:id="rId11"/>
    <p:sldLayoutId id="214748365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CO" sz="3000" b="1" kern="1200">
          <a:solidFill>
            <a:srgbClr val="38A9CA"/>
          </a:solidFill>
          <a:latin typeface="Aptos" panose="020B0004020202020204" pitchFamily="34" charset="0"/>
          <a:ea typeface="+mn-ea"/>
          <a:cs typeface="Arial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753C5A60-03B6-437A-A813-A3319E82C3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9815" y="2423923"/>
            <a:ext cx="8804185" cy="3412082"/>
          </a:xfrm>
        </p:spPr>
        <p:txBody>
          <a:bodyPr/>
          <a:lstStyle/>
          <a:p>
            <a:pPr algn="ctr">
              <a:spcBef>
                <a:spcPts val="0"/>
              </a:spcBef>
            </a:pPr>
            <a:r>
              <a:rPr lang="es-MX" dirty="0">
                <a:latin typeface="Oswald"/>
                <a:ea typeface="Oswald"/>
                <a:cs typeface="Oswald"/>
              </a:rPr>
              <a:t>Caracterización de la obesidad en Colombia y Bogotá</a:t>
            </a:r>
          </a:p>
        </p:txBody>
      </p:sp>
    </p:spTree>
    <p:extLst>
      <p:ext uri="{BB962C8B-B14F-4D97-AF65-F5344CB8AC3E}">
        <p14:creationId xmlns:p14="http://schemas.microsoft.com/office/powerpoint/2010/main" val="5978152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7252699" y="1539288"/>
            <a:ext cx="963112" cy="950923"/>
          </a:xfrm>
          <a:custGeom>
            <a:avLst/>
            <a:gdLst/>
            <a:ahLst/>
            <a:cxnLst/>
            <a:rect l="0" t="0" r="0" b="0"/>
            <a:pathLst>
              <a:path w="642551" h="642551">
                <a:moveTo>
                  <a:pt x="642551" y="321275"/>
                </a:moveTo>
                <a:cubicBezTo>
                  <a:pt x="642551" y="498713"/>
                  <a:pt x="498713" y="642551"/>
                  <a:pt x="321275" y="642551"/>
                </a:cubicBezTo>
                <a:cubicBezTo>
                  <a:pt x="143837" y="642551"/>
                  <a:pt x="0" y="498713"/>
                  <a:pt x="0" y="321275"/>
                </a:cubicBezTo>
                <a:cubicBezTo>
                  <a:pt x="0" y="143837"/>
                  <a:pt x="143837" y="0"/>
                  <a:pt x="321275" y="0"/>
                </a:cubicBezTo>
                <a:cubicBezTo>
                  <a:pt x="498713" y="0"/>
                  <a:pt x="642551" y="143837"/>
                  <a:pt x="642551" y="321275"/>
                </a:cubicBezTo>
                <a:close/>
              </a:path>
            </a:pathLst>
          </a:custGeom>
          <a:solidFill>
            <a:srgbClr val="4E88E7"/>
          </a:solidFill>
          <a:ln>
            <a:noFill/>
          </a:ln>
        </p:spPr>
        <p:txBody>
          <a:bodyPr rtlCol="0" anchor="ctr"/>
          <a:lstStyle/>
          <a:p>
            <a:pPr algn="ctr"/>
            <a:endParaRPr sz="1400"/>
          </a:p>
        </p:txBody>
      </p:sp>
      <p:sp>
        <p:nvSpPr>
          <p:cNvPr id="3" name="Rounded Rectangle 2"/>
          <p:cNvSpPr/>
          <p:nvPr/>
        </p:nvSpPr>
        <p:spPr>
          <a:xfrm>
            <a:off x="5797003" y="1168834"/>
            <a:ext cx="2768949" cy="1723648"/>
          </a:xfrm>
          <a:custGeom>
            <a:avLst/>
            <a:gdLst/>
            <a:ahLst/>
            <a:cxnLst/>
            <a:rect l="0" t="0" r="0" b="0"/>
            <a:pathLst>
              <a:path w="1847335" h="1164691">
                <a:moveTo>
                  <a:pt x="682710" y="1164691"/>
                </a:moveTo>
                <a:lnTo>
                  <a:pt x="887590" y="959878"/>
                </a:lnTo>
                <a:cubicBezTo>
                  <a:pt x="989328" y="1061615"/>
                  <a:pt x="1129886" y="1124531"/>
                  <a:pt x="1285169" y="1124531"/>
                </a:cubicBezTo>
                <a:cubicBezTo>
                  <a:pt x="1593393" y="1124531"/>
                  <a:pt x="1843720" y="876413"/>
                  <a:pt x="1847335" y="568992"/>
                </a:cubicBezTo>
                <a:cubicBezTo>
                  <a:pt x="1847335" y="566783"/>
                  <a:pt x="1847335" y="551121"/>
                  <a:pt x="1847335" y="548912"/>
                </a:cubicBezTo>
                <a:moveTo>
                  <a:pt x="722870" y="548912"/>
                </a:moveTo>
                <a:cubicBezTo>
                  <a:pt x="722870" y="551121"/>
                  <a:pt x="722870" y="560090"/>
                  <a:pt x="722870" y="562299"/>
                </a:cubicBezTo>
                <a:lnTo>
                  <a:pt x="0" y="562299"/>
                </a:lnTo>
                <a:moveTo>
                  <a:pt x="722870" y="548912"/>
                </a:moveTo>
                <a:cubicBezTo>
                  <a:pt x="726417" y="245173"/>
                  <a:pt x="974536" y="0"/>
                  <a:pt x="1285035" y="0"/>
                </a:cubicBezTo>
                <a:cubicBezTo>
                  <a:pt x="1595535" y="0"/>
                  <a:pt x="1847268" y="242027"/>
                  <a:pt x="1847268" y="548845"/>
                </a:cubicBezTo>
                <a:moveTo>
                  <a:pt x="963827" y="562299"/>
                </a:moveTo>
                <a:cubicBezTo>
                  <a:pt x="963827" y="384861"/>
                  <a:pt x="1107664" y="241023"/>
                  <a:pt x="1285102" y="241023"/>
                </a:cubicBezTo>
                <a:cubicBezTo>
                  <a:pt x="1462540" y="241023"/>
                  <a:pt x="1606378" y="384861"/>
                  <a:pt x="1606378" y="562299"/>
                </a:cubicBezTo>
                <a:cubicBezTo>
                  <a:pt x="1606378" y="739737"/>
                  <a:pt x="1462540" y="883575"/>
                  <a:pt x="1285102" y="883575"/>
                </a:cubicBezTo>
                <a:cubicBezTo>
                  <a:pt x="1107664" y="883575"/>
                  <a:pt x="963827" y="739737"/>
                  <a:pt x="963827" y="562299"/>
                </a:cubicBezTo>
                <a:close/>
              </a:path>
            </a:pathLst>
          </a:custGeom>
          <a:noFill/>
          <a:ln w="10039">
            <a:solidFill>
              <a:srgbClr val="484848"/>
            </a:solidFill>
          </a:ln>
        </p:spPr>
        <p:txBody>
          <a:bodyPr rtlCol="0" anchor="ctr"/>
          <a:lstStyle/>
          <a:p>
            <a:pPr algn="ctr"/>
            <a:endParaRPr sz="1400"/>
          </a:p>
        </p:txBody>
      </p:sp>
      <p:sp>
        <p:nvSpPr>
          <p:cNvPr id="4" name="Rounded Rectangle 3"/>
          <p:cNvSpPr/>
          <p:nvPr/>
        </p:nvSpPr>
        <p:spPr>
          <a:xfrm>
            <a:off x="7132309" y="1426364"/>
            <a:ext cx="1203891" cy="1188655"/>
          </a:xfrm>
          <a:custGeom>
            <a:avLst/>
            <a:gdLst/>
            <a:ahLst/>
            <a:cxnLst/>
            <a:rect l="0" t="0" r="0" b="0"/>
            <a:pathLst>
              <a:path w="803189" h="803189">
                <a:moveTo>
                  <a:pt x="803189" y="401594"/>
                </a:moveTo>
                <a:cubicBezTo>
                  <a:pt x="803189" y="623408"/>
                  <a:pt x="623408" y="803189"/>
                  <a:pt x="401594" y="803189"/>
                </a:cubicBezTo>
                <a:cubicBezTo>
                  <a:pt x="179780" y="803189"/>
                  <a:pt x="0" y="623408"/>
                  <a:pt x="0" y="401594"/>
                </a:cubicBezTo>
                <a:cubicBezTo>
                  <a:pt x="0" y="179780"/>
                  <a:pt x="179780" y="0"/>
                  <a:pt x="401594" y="0"/>
                </a:cubicBezTo>
                <a:cubicBezTo>
                  <a:pt x="623408" y="0"/>
                  <a:pt x="803189" y="179780"/>
                  <a:pt x="803189" y="401594"/>
                </a:cubicBezTo>
                <a:close/>
              </a:path>
            </a:pathLst>
          </a:custGeom>
          <a:noFill/>
          <a:ln w="10039">
            <a:solidFill>
              <a:srgbClr val="484848"/>
            </a:solidFill>
            <a:prstDash val="dash"/>
          </a:ln>
        </p:spPr>
        <p:txBody>
          <a:bodyPr rtlCol="0" anchor="ctr"/>
          <a:lstStyle/>
          <a:p>
            <a:pPr algn="ctr"/>
            <a:endParaRPr sz="1400"/>
          </a:p>
        </p:txBody>
      </p:sp>
      <p:grpSp>
        <p:nvGrpSpPr>
          <p:cNvPr id="7" name="Group 6"/>
          <p:cNvGrpSpPr/>
          <p:nvPr/>
        </p:nvGrpSpPr>
        <p:grpSpPr>
          <a:xfrm>
            <a:off x="2528620" y="856792"/>
            <a:ext cx="3978069" cy="1603248"/>
            <a:chOff x="1465766" y="836655"/>
            <a:chExt cx="2168689" cy="1211477"/>
          </a:xfrm>
        </p:grpSpPr>
        <p:sp>
          <p:nvSpPr>
            <p:cNvPr id="5" name="Rounded Rectangle 4"/>
            <p:cNvSpPr/>
            <p:nvPr/>
          </p:nvSpPr>
          <p:spPr>
            <a:xfrm>
              <a:off x="1465766" y="836655"/>
              <a:ext cx="2168689" cy="1211477"/>
            </a:xfrm>
            <a:custGeom>
              <a:avLst/>
              <a:gdLst/>
              <a:ahLst/>
              <a:cxnLst/>
              <a:rect l="0" t="0" r="0" b="0"/>
              <a:pathLst>
                <a:path w="2168689" h="1211477">
                  <a:moveTo>
                    <a:pt x="66" y="859412"/>
                  </a:moveTo>
                  <a:lnTo>
                    <a:pt x="66" y="850041"/>
                  </a:lnTo>
                  <a:lnTo>
                    <a:pt x="2168677" y="850041"/>
                  </a:lnTo>
                  <a:lnTo>
                    <a:pt x="2168677" y="859413"/>
                  </a:lnTo>
                  <a:cubicBezTo>
                    <a:pt x="2168677" y="1053851"/>
                    <a:pt x="2011051" y="1211477"/>
                    <a:pt x="1816613" y="1211477"/>
                  </a:cubicBezTo>
                  <a:lnTo>
                    <a:pt x="352064" y="1211477"/>
                  </a:lnTo>
                  <a:cubicBezTo>
                    <a:pt x="157625" y="1211477"/>
                    <a:pt x="0" y="1053851"/>
                    <a:pt x="0" y="859412"/>
                  </a:cubicBezTo>
                  <a:close/>
                  <a:moveTo>
                    <a:pt x="78" y="361435"/>
                  </a:moveTo>
                  <a:lnTo>
                    <a:pt x="2168689" y="361435"/>
                  </a:lnTo>
                  <a:lnTo>
                    <a:pt x="2168689" y="850041"/>
                  </a:lnTo>
                  <a:lnTo>
                    <a:pt x="78" y="850041"/>
                  </a:lnTo>
                  <a:close/>
                  <a:moveTo>
                    <a:pt x="0" y="361435"/>
                  </a:moveTo>
                  <a:lnTo>
                    <a:pt x="0" y="352064"/>
                  </a:lnTo>
                  <a:cubicBezTo>
                    <a:pt x="0" y="157625"/>
                    <a:pt x="157625" y="0"/>
                    <a:pt x="352064" y="0"/>
                  </a:cubicBezTo>
                  <a:lnTo>
                    <a:pt x="1816613" y="0"/>
                  </a:lnTo>
                  <a:cubicBezTo>
                    <a:pt x="2011051" y="0"/>
                    <a:pt x="2168677" y="157625"/>
                    <a:pt x="2168677" y="352064"/>
                  </a:cubicBezTo>
                  <a:lnTo>
                    <a:pt x="2168677" y="361435"/>
                  </a:lnTo>
                  <a:close/>
                </a:path>
              </a:pathLst>
            </a:custGeom>
            <a:solidFill>
              <a:srgbClr val="4E88E7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 sz="1400"/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1465766" y="836655"/>
              <a:ext cx="2168689" cy="1211477"/>
            </a:xfrm>
            <a:custGeom>
              <a:avLst/>
              <a:gdLst/>
              <a:ahLst/>
              <a:cxnLst/>
              <a:rect l="0" t="0" r="0" b="0"/>
              <a:pathLst>
                <a:path w="2168689" h="1211477">
                  <a:moveTo>
                    <a:pt x="2168677" y="850041"/>
                  </a:moveTo>
                  <a:lnTo>
                    <a:pt x="2168677" y="859413"/>
                  </a:lnTo>
                  <a:cubicBezTo>
                    <a:pt x="2168677" y="1053851"/>
                    <a:pt x="2011051" y="1211477"/>
                    <a:pt x="1816613" y="1211477"/>
                  </a:cubicBezTo>
                  <a:lnTo>
                    <a:pt x="352064" y="1211477"/>
                  </a:lnTo>
                  <a:cubicBezTo>
                    <a:pt x="157625" y="1211477"/>
                    <a:pt x="0" y="1053851"/>
                    <a:pt x="0" y="859412"/>
                  </a:cubicBezTo>
                  <a:lnTo>
                    <a:pt x="66" y="859412"/>
                  </a:lnTo>
                  <a:lnTo>
                    <a:pt x="66" y="850041"/>
                  </a:lnTo>
                  <a:moveTo>
                    <a:pt x="78" y="361435"/>
                  </a:moveTo>
                  <a:lnTo>
                    <a:pt x="78" y="850041"/>
                  </a:lnTo>
                  <a:moveTo>
                    <a:pt x="2168689" y="361435"/>
                  </a:moveTo>
                  <a:lnTo>
                    <a:pt x="2168689" y="850041"/>
                  </a:lnTo>
                  <a:moveTo>
                    <a:pt x="0" y="361435"/>
                  </a:moveTo>
                  <a:lnTo>
                    <a:pt x="0" y="352064"/>
                  </a:lnTo>
                  <a:cubicBezTo>
                    <a:pt x="0" y="157625"/>
                    <a:pt x="157626" y="0"/>
                    <a:pt x="352064" y="0"/>
                  </a:cubicBezTo>
                  <a:lnTo>
                    <a:pt x="1816613" y="0"/>
                  </a:lnTo>
                  <a:cubicBezTo>
                    <a:pt x="2011051" y="0"/>
                    <a:pt x="2168677" y="157625"/>
                    <a:pt x="2168677" y="352064"/>
                  </a:cubicBezTo>
                  <a:lnTo>
                    <a:pt x="2168677" y="361435"/>
                  </a:lnTo>
                  <a:lnTo>
                    <a:pt x="2168610" y="361435"/>
                  </a:lnTo>
                </a:path>
              </a:pathLst>
            </a:custGeom>
            <a:noFill/>
            <a:ln w="10039">
              <a:solidFill>
                <a:srgbClr val="FFFFFF"/>
              </a:solidFill>
            </a:ln>
          </p:spPr>
          <p:txBody>
            <a:bodyPr rtlCol="0" anchor="ctr"/>
            <a:lstStyle/>
            <a:p>
              <a:pPr algn="ctr"/>
              <a:endParaRPr sz="1400"/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6123299" y="2678642"/>
            <a:ext cx="963112" cy="950923"/>
          </a:xfrm>
          <a:custGeom>
            <a:avLst/>
            <a:gdLst/>
            <a:ahLst/>
            <a:cxnLst/>
            <a:rect l="0" t="0" r="0" b="0"/>
            <a:pathLst>
              <a:path w="642551" h="642551">
                <a:moveTo>
                  <a:pt x="642551" y="321275"/>
                </a:moveTo>
                <a:cubicBezTo>
                  <a:pt x="642551" y="498713"/>
                  <a:pt x="498713" y="642551"/>
                  <a:pt x="321275" y="642551"/>
                </a:cubicBezTo>
                <a:cubicBezTo>
                  <a:pt x="143837" y="642551"/>
                  <a:pt x="0" y="498713"/>
                  <a:pt x="0" y="321275"/>
                </a:cubicBezTo>
                <a:cubicBezTo>
                  <a:pt x="0" y="143837"/>
                  <a:pt x="143837" y="0"/>
                  <a:pt x="321275" y="0"/>
                </a:cubicBezTo>
                <a:cubicBezTo>
                  <a:pt x="498713" y="0"/>
                  <a:pt x="642551" y="143837"/>
                  <a:pt x="642551" y="321275"/>
                </a:cubicBezTo>
                <a:close/>
              </a:path>
            </a:pathLst>
          </a:custGeom>
          <a:solidFill>
            <a:srgbClr val="1EABDA"/>
          </a:solidFill>
          <a:ln>
            <a:noFill/>
          </a:ln>
        </p:spPr>
        <p:txBody>
          <a:bodyPr rtlCol="0" anchor="ctr"/>
          <a:lstStyle/>
          <a:p>
            <a:pPr algn="ctr"/>
            <a:endParaRPr sz="1400"/>
          </a:p>
        </p:txBody>
      </p:sp>
      <p:sp>
        <p:nvSpPr>
          <p:cNvPr id="9" name="Rounded Rectangle 8"/>
          <p:cNvSpPr/>
          <p:nvPr/>
        </p:nvSpPr>
        <p:spPr>
          <a:xfrm>
            <a:off x="4652458" y="2313378"/>
            <a:ext cx="2768949" cy="1723648"/>
          </a:xfrm>
          <a:custGeom>
            <a:avLst/>
            <a:gdLst/>
            <a:ahLst/>
            <a:cxnLst/>
            <a:rect l="0" t="0" r="0" b="0"/>
            <a:pathLst>
              <a:path w="1847335" h="1164691">
                <a:moveTo>
                  <a:pt x="682710" y="1164691"/>
                </a:moveTo>
                <a:lnTo>
                  <a:pt x="887590" y="959878"/>
                </a:lnTo>
                <a:cubicBezTo>
                  <a:pt x="989328" y="1061615"/>
                  <a:pt x="1129886" y="1124531"/>
                  <a:pt x="1285169" y="1124531"/>
                </a:cubicBezTo>
                <a:cubicBezTo>
                  <a:pt x="1593393" y="1124531"/>
                  <a:pt x="1843720" y="876413"/>
                  <a:pt x="1847335" y="568992"/>
                </a:cubicBezTo>
                <a:cubicBezTo>
                  <a:pt x="1847335" y="566783"/>
                  <a:pt x="1847335" y="551121"/>
                  <a:pt x="1847335" y="548912"/>
                </a:cubicBezTo>
                <a:moveTo>
                  <a:pt x="722870" y="548912"/>
                </a:moveTo>
                <a:cubicBezTo>
                  <a:pt x="722870" y="551121"/>
                  <a:pt x="722870" y="560090"/>
                  <a:pt x="722870" y="562299"/>
                </a:cubicBezTo>
                <a:lnTo>
                  <a:pt x="0" y="562299"/>
                </a:lnTo>
                <a:moveTo>
                  <a:pt x="722870" y="548912"/>
                </a:moveTo>
                <a:cubicBezTo>
                  <a:pt x="726417" y="245173"/>
                  <a:pt x="974536" y="0"/>
                  <a:pt x="1285035" y="0"/>
                </a:cubicBezTo>
                <a:cubicBezTo>
                  <a:pt x="1595535" y="0"/>
                  <a:pt x="1847268" y="242027"/>
                  <a:pt x="1847268" y="548845"/>
                </a:cubicBezTo>
                <a:moveTo>
                  <a:pt x="963827" y="562299"/>
                </a:moveTo>
                <a:cubicBezTo>
                  <a:pt x="963827" y="384861"/>
                  <a:pt x="1107664" y="241023"/>
                  <a:pt x="1285102" y="241023"/>
                </a:cubicBezTo>
                <a:cubicBezTo>
                  <a:pt x="1462540" y="241023"/>
                  <a:pt x="1606378" y="384861"/>
                  <a:pt x="1606378" y="562299"/>
                </a:cubicBezTo>
                <a:cubicBezTo>
                  <a:pt x="1606378" y="739737"/>
                  <a:pt x="1462540" y="883575"/>
                  <a:pt x="1285102" y="883575"/>
                </a:cubicBezTo>
                <a:cubicBezTo>
                  <a:pt x="1107664" y="883575"/>
                  <a:pt x="963827" y="739737"/>
                  <a:pt x="963827" y="562299"/>
                </a:cubicBezTo>
                <a:close/>
              </a:path>
            </a:pathLst>
          </a:custGeom>
          <a:noFill/>
          <a:ln w="10039">
            <a:solidFill>
              <a:srgbClr val="484848"/>
            </a:solidFill>
          </a:ln>
        </p:spPr>
        <p:txBody>
          <a:bodyPr rtlCol="0" anchor="ctr"/>
          <a:lstStyle/>
          <a:p>
            <a:pPr algn="ctr"/>
            <a:endParaRPr sz="1400"/>
          </a:p>
        </p:txBody>
      </p:sp>
      <p:sp>
        <p:nvSpPr>
          <p:cNvPr id="10" name="Rounded Rectangle 9"/>
          <p:cNvSpPr/>
          <p:nvPr/>
        </p:nvSpPr>
        <p:spPr>
          <a:xfrm>
            <a:off x="5968489" y="2580874"/>
            <a:ext cx="1203891" cy="1188655"/>
          </a:xfrm>
          <a:custGeom>
            <a:avLst/>
            <a:gdLst/>
            <a:ahLst/>
            <a:cxnLst/>
            <a:rect l="0" t="0" r="0" b="0"/>
            <a:pathLst>
              <a:path w="803189" h="803189">
                <a:moveTo>
                  <a:pt x="803189" y="401594"/>
                </a:moveTo>
                <a:cubicBezTo>
                  <a:pt x="803189" y="623408"/>
                  <a:pt x="623408" y="803189"/>
                  <a:pt x="401594" y="803189"/>
                </a:cubicBezTo>
                <a:cubicBezTo>
                  <a:pt x="179780" y="803189"/>
                  <a:pt x="0" y="623408"/>
                  <a:pt x="0" y="401594"/>
                </a:cubicBezTo>
                <a:cubicBezTo>
                  <a:pt x="0" y="179780"/>
                  <a:pt x="179780" y="0"/>
                  <a:pt x="401594" y="0"/>
                </a:cubicBezTo>
                <a:cubicBezTo>
                  <a:pt x="623408" y="0"/>
                  <a:pt x="803189" y="179780"/>
                  <a:pt x="803189" y="401594"/>
                </a:cubicBezTo>
                <a:close/>
              </a:path>
            </a:pathLst>
          </a:custGeom>
          <a:noFill/>
          <a:ln w="10039">
            <a:solidFill>
              <a:srgbClr val="484848"/>
            </a:solidFill>
            <a:prstDash val="dash"/>
          </a:ln>
        </p:spPr>
        <p:txBody>
          <a:bodyPr rtlCol="0" anchor="ctr"/>
          <a:lstStyle/>
          <a:p>
            <a:pPr algn="ctr"/>
            <a:endParaRPr sz="1400"/>
          </a:p>
        </p:txBody>
      </p:sp>
      <p:grpSp>
        <p:nvGrpSpPr>
          <p:cNvPr id="13" name="Group 12"/>
          <p:cNvGrpSpPr/>
          <p:nvPr/>
        </p:nvGrpSpPr>
        <p:grpSpPr>
          <a:xfrm>
            <a:off x="1006315" y="2343401"/>
            <a:ext cx="3792087" cy="1497637"/>
            <a:chOff x="321222" y="1981200"/>
            <a:chExt cx="2168689" cy="1211477"/>
          </a:xfrm>
        </p:grpSpPr>
        <p:sp>
          <p:nvSpPr>
            <p:cNvPr id="11" name="Rounded Rectangle 10"/>
            <p:cNvSpPr/>
            <p:nvPr/>
          </p:nvSpPr>
          <p:spPr>
            <a:xfrm>
              <a:off x="321222" y="1981200"/>
              <a:ext cx="2168689" cy="1211477"/>
            </a:xfrm>
            <a:custGeom>
              <a:avLst/>
              <a:gdLst/>
              <a:ahLst/>
              <a:cxnLst/>
              <a:rect l="0" t="0" r="0" b="0"/>
              <a:pathLst>
                <a:path w="2168689" h="1211477">
                  <a:moveTo>
                    <a:pt x="66" y="859412"/>
                  </a:moveTo>
                  <a:lnTo>
                    <a:pt x="66" y="850041"/>
                  </a:lnTo>
                  <a:lnTo>
                    <a:pt x="2168677" y="850041"/>
                  </a:lnTo>
                  <a:lnTo>
                    <a:pt x="2168677" y="859413"/>
                  </a:lnTo>
                  <a:cubicBezTo>
                    <a:pt x="2168677" y="1053851"/>
                    <a:pt x="2011051" y="1211477"/>
                    <a:pt x="1816613" y="1211477"/>
                  </a:cubicBezTo>
                  <a:lnTo>
                    <a:pt x="352064" y="1211477"/>
                  </a:lnTo>
                  <a:cubicBezTo>
                    <a:pt x="157625" y="1211477"/>
                    <a:pt x="0" y="1053851"/>
                    <a:pt x="0" y="859412"/>
                  </a:cubicBezTo>
                  <a:close/>
                  <a:moveTo>
                    <a:pt x="78" y="361435"/>
                  </a:moveTo>
                  <a:lnTo>
                    <a:pt x="2168689" y="361435"/>
                  </a:lnTo>
                  <a:lnTo>
                    <a:pt x="2168689" y="850041"/>
                  </a:lnTo>
                  <a:lnTo>
                    <a:pt x="78" y="850041"/>
                  </a:lnTo>
                  <a:close/>
                  <a:moveTo>
                    <a:pt x="0" y="361435"/>
                  </a:moveTo>
                  <a:lnTo>
                    <a:pt x="0" y="352064"/>
                  </a:lnTo>
                  <a:cubicBezTo>
                    <a:pt x="0" y="157625"/>
                    <a:pt x="157625" y="0"/>
                    <a:pt x="352064" y="0"/>
                  </a:cubicBezTo>
                  <a:lnTo>
                    <a:pt x="1816613" y="0"/>
                  </a:lnTo>
                  <a:cubicBezTo>
                    <a:pt x="2011051" y="0"/>
                    <a:pt x="2168677" y="157625"/>
                    <a:pt x="2168677" y="352064"/>
                  </a:cubicBezTo>
                  <a:lnTo>
                    <a:pt x="2168677" y="361435"/>
                  </a:lnTo>
                  <a:close/>
                </a:path>
              </a:pathLst>
            </a:custGeom>
            <a:solidFill>
              <a:srgbClr val="1EABDA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 sz="1400"/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321222" y="1981200"/>
              <a:ext cx="2168689" cy="1211477"/>
            </a:xfrm>
            <a:custGeom>
              <a:avLst/>
              <a:gdLst/>
              <a:ahLst/>
              <a:cxnLst/>
              <a:rect l="0" t="0" r="0" b="0"/>
              <a:pathLst>
                <a:path w="2168689" h="1211477">
                  <a:moveTo>
                    <a:pt x="2168677" y="850041"/>
                  </a:moveTo>
                  <a:lnTo>
                    <a:pt x="2168677" y="859413"/>
                  </a:lnTo>
                  <a:cubicBezTo>
                    <a:pt x="2168677" y="1053851"/>
                    <a:pt x="2011051" y="1211477"/>
                    <a:pt x="1816613" y="1211477"/>
                  </a:cubicBezTo>
                  <a:lnTo>
                    <a:pt x="352064" y="1211477"/>
                  </a:lnTo>
                  <a:cubicBezTo>
                    <a:pt x="157625" y="1211477"/>
                    <a:pt x="0" y="1053851"/>
                    <a:pt x="0" y="859412"/>
                  </a:cubicBezTo>
                  <a:lnTo>
                    <a:pt x="66" y="859412"/>
                  </a:lnTo>
                  <a:lnTo>
                    <a:pt x="66" y="850041"/>
                  </a:lnTo>
                  <a:moveTo>
                    <a:pt x="78" y="361435"/>
                  </a:moveTo>
                  <a:lnTo>
                    <a:pt x="78" y="850041"/>
                  </a:lnTo>
                  <a:moveTo>
                    <a:pt x="2168689" y="361435"/>
                  </a:moveTo>
                  <a:lnTo>
                    <a:pt x="2168689" y="850041"/>
                  </a:lnTo>
                  <a:moveTo>
                    <a:pt x="0" y="361435"/>
                  </a:moveTo>
                  <a:lnTo>
                    <a:pt x="0" y="352064"/>
                  </a:lnTo>
                  <a:cubicBezTo>
                    <a:pt x="0" y="157625"/>
                    <a:pt x="157626" y="0"/>
                    <a:pt x="352064" y="0"/>
                  </a:cubicBezTo>
                  <a:lnTo>
                    <a:pt x="1816613" y="0"/>
                  </a:lnTo>
                  <a:cubicBezTo>
                    <a:pt x="2011051" y="0"/>
                    <a:pt x="2168677" y="157625"/>
                    <a:pt x="2168677" y="352064"/>
                  </a:cubicBezTo>
                  <a:lnTo>
                    <a:pt x="2168677" y="361435"/>
                  </a:lnTo>
                  <a:lnTo>
                    <a:pt x="2168610" y="361435"/>
                  </a:lnTo>
                </a:path>
              </a:pathLst>
            </a:custGeom>
            <a:noFill/>
            <a:ln w="10039">
              <a:solidFill>
                <a:srgbClr val="FFFFFF"/>
              </a:solidFill>
            </a:ln>
          </p:spPr>
          <p:txBody>
            <a:bodyPr rtlCol="0" anchor="ctr"/>
            <a:lstStyle/>
            <a:p>
              <a:pPr algn="ctr"/>
              <a:endParaRPr sz="1400"/>
            </a:p>
          </p:txBody>
        </p:sp>
      </p:grpSp>
      <p:sp>
        <p:nvSpPr>
          <p:cNvPr id="14" name="Rounded Rectangle 13"/>
          <p:cNvSpPr/>
          <p:nvPr/>
        </p:nvSpPr>
        <p:spPr>
          <a:xfrm>
            <a:off x="4641492" y="3801211"/>
            <a:ext cx="963112" cy="941018"/>
          </a:xfrm>
          <a:custGeom>
            <a:avLst/>
            <a:gdLst/>
            <a:ahLst/>
            <a:cxnLst/>
            <a:rect l="0" t="0" r="0" b="0"/>
            <a:pathLst>
              <a:path w="642551" h="635858">
                <a:moveTo>
                  <a:pt x="642551" y="317929"/>
                </a:moveTo>
                <a:cubicBezTo>
                  <a:pt x="642551" y="493518"/>
                  <a:pt x="498713" y="635858"/>
                  <a:pt x="321275" y="635858"/>
                </a:cubicBezTo>
                <a:cubicBezTo>
                  <a:pt x="143837" y="635858"/>
                  <a:pt x="0" y="493518"/>
                  <a:pt x="0" y="317929"/>
                </a:cubicBezTo>
                <a:cubicBezTo>
                  <a:pt x="0" y="142339"/>
                  <a:pt x="143837" y="0"/>
                  <a:pt x="321275" y="0"/>
                </a:cubicBezTo>
                <a:cubicBezTo>
                  <a:pt x="498713" y="0"/>
                  <a:pt x="642551" y="142339"/>
                  <a:pt x="642551" y="31792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sz="1400"/>
          </a:p>
        </p:txBody>
      </p:sp>
      <p:sp>
        <p:nvSpPr>
          <p:cNvPr id="15" name="Rounded Rectangle 14"/>
          <p:cNvSpPr/>
          <p:nvPr/>
        </p:nvSpPr>
        <p:spPr>
          <a:xfrm>
            <a:off x="4530952" y="3687620"/>
            <a:ext cx="1203891" cy="1178748"/>
          </a:xfrm>
          <a:custGeom>
            <a:avLst/>
            <a:gdLst/>
            <a:ahLst/>
            <a:cxnLst/>
            <a:rect l="0" t="0" r="0" b="0"/>
            <a:pathLst>
              <a:path w="803189" h="796495">
                <a:moveTo>
                  <a:pt x="803175" y="401594"/>
                </a:moveTo>
                <a:cubicBezTo>
                  <a:pt x="803175" y="619711"/>
                  <a:pt x="623397" y="796495"/>
                  <a:pt x="401587" y="796495"/>
                </a:cubicBezTo>
                <a:cubicBezTo>
                  <a:pt x="179777" y="796495"/>
                  <a:pt x="0" y="619711"/>
                  <a:pt x="0" y="401594"/>
                </a:cubicBezTo>
                <a:cubicBezTo>
                  <a:pt x="0" y="179780"/>
                  <a:pt x="179780" y="0"/>
                  <a:pt x="401594" y="0"/>
                </a:cubicBezTo>
                <a:cubicBezTo>
                  <a:pt x="623408" y="0"/>
                  <a:pt x="803189" y="179780"/>
                  <a:pt x="803189" y="401594"/>
                </a:cubicBezTo>
              </a:path>
            </a:pathLst>
          </a:custGeom>
          <a:noFill/>
          <a:ln w="10039">
            <a:solidFill>
              <a:srgbClr val="484848"/>
            </a:solidFill>
            <a:prstDash val="dash"/>
          </a:ln>
        </p:spPr>
        <p:txBody>
          <a:bodyPr rtlCol="0" anchor="ctr"/>
          <a:lstStyle/>
          <a:p>
            <a:pPr algn="ctr"/>
            <a:endParaRPr sz="1400"/>
          </a:p>
        </p:txBody>
      </p:sp>
      <p:sp>
        <p:nvSpPr>
          <p:cNvPr id="16" name="Rounded Rectangle 15"/>
          <p:cNvSpPr/>
          <p:nvPr/>
        </p:nvSpPr>
        <p:spPr>
          <a:xfrm>
            <a:off x="4264250" y="3424455"/>
            <a:ext cx="2768949" cy="1664115"/>
          </a:xfrm>
          <a:custGeom>
            <a:avLst/>
            <a:gdLst/>
            <a:ahLst/>
            <a:cxnLst/>
            <a:rect l="0" t="0" r="0" b="0"/>
            <a:pathLst>
              <a:path w="1847335" h="1124464">
                <a:moveTo>
                  <a:pt x="1124464" y="575618"/>
                </a:moveTo>
                <a:cubicBezTo>
                  <a:pt x="1124464" y="573410"/>
                  <a:pt x="1124464" y="564441"/>
                  <a:pt x="1124464" y="562232"/>
                </a:cubicBezTo>
                <a:lnTo>
                  <a:pt x="1847335" y="562232"/>
                </a:lnTo>
                <a:moveTo>
                  <a:pt x="1124464" y="575618"/>
                </a:moveTo>
                <a:cubicBezTo>
                  <a:pt x="1120917" y="879321"/>
                  <a:pt x="872784" y="1124464"/>
                  <a:pt x="562265" y="1124464"/>
                </a:cubicBezTo>
                <a:cubicBezTo>
                  <a:pt x="251747" y="1124464"/>
                  <a:pt x="0" y="882466"/>
                  <a:pt x="0" y="575685"/>
                </a:cubicBezTo>
                <a:moveTo>
                  <a:pt x="959744" y="164653"/>
                </a:moveTo>
                <a:cubicBezTo>
                  <a:pt x="858006" y="62916"/>
                  <a:pt x="717448" y="0"/>
                  <a:pt x="562165" y="0"/>
                </a:cubicBezTo>
                <a:cubicBezTo>
                  <a:pt x="253941" y="0"/>
                  <a:pt x="3614" y="248118"/>
                  <a:pt x="0" y="555539"/>
                </a:cubicBezTo>
                <a:cubicBezTo>
                  <a:pt x="0" y="557747"/>
                  <a:pt x="0" y="573410"/>
                  <a:pt x="0" y="575618"/>
                </a:cubicBezTo>
                <a:moveTo>
                  <a:pt x="883495" y="562232"/>
                </a:moveTo>
                <a:cubicBezTo>
                  <a:pt x="883495" y="736713"/>
                  <a:pt x="739660" y="878153"/>
                  <a:pt x="562225" y="878153"/>
                </a:cubicBezTo>
                <a:cubicBezTo>
                  <a:pt x="384790" y="878153"/>
                  <a:pt x="240956" y="736713"/>
                  <a:pt x="240956" y="562232"/>
                </a:cubicBezTo>
                <a:cubicBezTo>
                  <a:pt x="240956" y="384794"/>
                  <a:pt x="384794" y="240956"/>
                  <a:pt x="562232" y="240956"/>
                </a:cubicBezTo>
                <a:cubicBezTo>
                  <a:pt x="739670" y="240956"/>
                  <a:pt x="883508" y="384794"/>
                  <a:pt x="883508" y="562232"/>
                </a:cubicBezTo>
              </a:path>
            </a:pathLst>
          </a:custGeom>
          <a:noFill/>
          <a:ln w="10039">
            <a:solidFill>
              <a:srgbClr val="484848"/>
            </a:solidFill>
          </a:ln>
        </p:spPr>
        <p:txBody>
          <a:bodyPr rtlCol="0" anchor="ctr"/>
          <a:lstStyle/>
          <a:p>
            <a:pPr algn="ctr"/>
            <a:endParaRPr sz="1400"/>
          </a:p>
        </p:txBody>
      </p:sp>
      <p:grpSp>
        <p:nvGrpSpPr>
          <p:cNvPr id="19" name="Group 18"/>
          <p:cNvGrpSpPr/>
          <p:nvPr/>
        </p:nvGrpSpPr>
        <p:grpSpPr>
          <a:xfrm>
            <a:off x="6920635" y="3487886"/>
            <a:ext cx="3758707" cy="1707931"/>
            <a:chOff x="3948987" y="3018652"/>
            <a:chExt cx="2168703" cy="1366090"/>
          </a:xfrm>
          <a:solidFill>
            <a:schemeClr val="accent1">
              <a:lumMod val="75000"/>
            </a:schemeClr>
          </a:solidFill>
        </p:grpSpPr>
        <p:sp>
          <p:nvSpPr>
            <p:cNvPr id="17" name="Rounded Rectangle 16"/>
            <p:cNvSpPr/>
            <p:nvPr/>
          </p:nvSpPr>
          <p:spPr>
            <a:xfrm>
              <a:off x="3948987" y="3018652"/>
              <a:ext cx="2168703" cy="1366090"/>
            </a:xfrm>
            <a:custGeom>
              <a:avLst/>
              <a:gdLst/>
              <a:ahLst/>
              <a:cxnLst/>
              <a:rect l="0" t="0" r="0" b="0"/>
              <a:pathLst>
                <a:path w="2168703" h="1366090">
                  <a:moveTo>
                    <a:pt x="2168636" y="352064"/>
                  </a:moveTo>
                  <a:lnTo>
                    <a:pt x="2168636" y="361435"/>
                  </a:lnTo>
                  <a:lnTo>
                    <a:pt x="26" y="361435"/>
                  </a:lnTo>
                  <a:lnTo>
                    <a:pt x="26" y="352064"/>
                  </a:lnTo>
                  <a:cubicBezTo>
                    <a:pt x="26" y="157625"/>
                    <a:pt x="157652" y="0"/>
                    <a:pt x="352090" y="0"/>
                  </a:cubicBezTo>
                  <a:lnTo>
                    <a:pt x="1816639" y="0"/>
                  </a:lnTo>
                  <a:cubicBezTo>
                    <a:pt x="2011078" y="0"/>
                    <a:pt x="2168703" y="157625"/>
                    <a:pt x="2168703" y="352064"/>
                  </a:cubicBezTo>
                  <a:close/>
                  <a:moveTo>
                    <a:pt x="2168636" y="1010679"/>
                  </a:moveTo>
                  <a:lnTo>
                    <a:pt x="26" y="1010679"/>
                  </a:lnTo>
                  <a:lnTo>
                    <a:pt x="26" y="361435"/>
                  </a:lnTo>
                  <a:lnTo>
                    <a:pt x="2168636" y="361435"/>
                  </a:lnTo>
                  <a:close/>
                  <a:moveTo>
                    <a:pt x="2168640" y="1010679"/>
                  </a:moveTo>
                  <a:lnTo>
                    <a:pt x="2168640" y="1019894"/>
                  </a:lnTo>
                  <a:cubicBezTo>
                    <a:pt x="2168640" y="1211092"/>
                    <a:pt x="2011016" y="1366090"/>
                    <a:pt x="1816581" y="1366090"/>
                  </a:cubicBezTo>
                  <a:lnTo>
                    <a:pt x="352058" y="1366090"/>
                  </a:lnTo>
                  <a:cubicBezTo>
                    <a:pt x="157623" y="1366090"/>
                    <a:pt x="0" y="1211092"/>
                    <a:pt x="0" y="1019894"/>
                  </a:cubicBezTo>
                  <a:lnTo>
                    <a:pt x="0" y="10106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rtlCol="0" anchor="ctr"/>
            <a:lstStyle/>
            <a:p>
              <a:pPr algn="ctr"/>
              <a:endParaRPr sz="1400"/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3948987" y="3018652"/>
              <a:ext cx="2168703" cy="1366090"/>
            </a:xfrm>
            <a:custGeom>
              <a:avLst/>
              <a:gdLst/>
              <a:ahLst/>
              <a:cxnLst/>
              <a:rect l="0" t="0" r="0" b="0"/>
              <a:pathLst>
                <a:path w="2168703" h="1366090">
                  <a:moveTo>
                    <a:pt x="26" y="361435"/>
                  </a:moveTo>
                  <a:lnTo>
                    <a:pt x="26" y="352064"/>
                  </a:lnTo>
                  <a:cubicBezTo>
                    <a:pt x="26" y="157625"/>
                    <a:pt x="157652" y="0"/>
                    <a:pt x="352090" y="0"/>
                  </a:cubicBezTo>
                  <a:lnTo>
                    <a:pt x="1816639" y="0"/>
                  </a:lnTo>
                  <a:cubicBezTo>
                    <a:pt x="2011078" y="0"/>
                    <a:pt x="2168703" y="157625"/>
                    <a:pt x="2168703" y="352064"/>
                  </a:cubicBezTo>
                  <a:lnTo>
                    <a:pt x="2168636" y="352064"/>
                  </a:lnTo>
                  <a:lnTo>
                    <a:pt x="2168636" y="361435"/>
                  </a:lnTo>
                  <a:moveTo>
                    <a:pt x="2168636" y="361435"/>
                  </a:moveTo>
                  <a:lnTo>
                    <a:pt x="2168636" y="1010679"/>
                  </a:lnTo>
                  <a:moveTo>
                    <a:pt x="26" y="1010679"/>
                  </a:moveTo>
                  <a:lnTo>
                    <a:pt x="26" y="361435"/>
                  </a:lnTo>
                  <a:moveTo>
                    <a:pt x="2168640" y="1010679"/>
                  </a:moveTo>
                  <a:lnTo>
                    <a:pt x="2168640" y="1019894"/>
                  </a:lnTo>
                  <a:cubicBezTo>
                    <a:pt x="2168640" y="1211092"/>
                    <a:pt x="2011016" y="1366090"/>
                    <a:pt x="1816581" y="1366090"/>
                  </a:cubicBezTo>
                  <a:lnTo>
                    <a:pt x="352058" y="1366090"/>
                  </a:lnTo>
                  <a:cubicBezTo>
                    <a:pt x="157623" y="1366090"/>
                    <a:pt x="0" y="1211092"/>
                    <a:pt x="0" y="1019894"/>
                  </a:cubicBezTo>
                  <a:lnTo>
                    <a:pt x="0" y="1010679"/>
                  </a:lnTo>
                  <a:lnTo>
                    <a:pt x="66" y="1010679"/>
                  </a:lnTo>
                </a:path>
              </a:pathLst>
            </a:custGeom>
            <a:grpFill/>
            <a:ln w="10039">
              <a:solidFill>
                <a:srgbClr val="FFFFFF"/>
              </a:solidFill>
            </a:ln>
          </p:spPr>
          <p:txBody>
            <a:bodyPr rtlCol="0" anchor="ctr"/>
            <a:lstStyle/>
            <a:p>
              <a:pPr algn="ctr"/>
              <a:endParaRPr sz="1400"/>
            </a:p>
          </p:txBody>
        </p:sp>
      </p:grpSp>
      <p:sp>
        <p:nvSpPr>
          <p:cNvPr id="20" name="Rounded Rectangle 19"/>
          <p:cNvSpPr/>
          <p:nvPr/>
        </p:nvSpPr>
        <p:spPr>
          <a:xfrm>
            <a:off x="3536946" y="4933953"/>
            <a:ext cx="963112" cy="941018"/>
          </a:xfrm>
          <a:custGeom>
            <a:avLst/>
            <a:gdLst/>
            <a:ahLst/>
            <a:cxnLst/>
            <a:rect l="0" t="0" r="0" b="0"/>
            <a:pathLst>
              <a:path w="642551" h="635858">
                <a:moveTo>
                  <a:pt x="642551" y="317929"/>
                </a:moveTo>
                <a:cubicBezTo>
                  <a:pt x="642551" y="493518"/>
                  <a:pt x="498713" y="635858"/>
                  <a:pt x="321275" y="635858"/>
                </a:cubicBezTo>
                <a:cubicBezTo>
                  <a:pt x="143837" y="635858"/>
                  <a:pt x="0" y="493518"/>
                  <a:pt x="0" y="317929"/>
                </a:cubicBezTo>
                <a:cubicBezTo>
                  <a:pt x="0" y="142339"/>
                  <a:pt x="143837" y="0"/>
                  <a:pt x="321275" y="0"/>
                </a:cubicBezTo>
                <a:cubicBezTo>
                  <a:pt x="498713" y="0"/>
                  <a:pt x="642551" y="142339"/>
                  <a:pt x="642551" y="317929"/>
                </a:cubicBezTo>
                <a:close/>
              </a:path>
            </a:pathLst>
          </a:custGeom>
          <a:solidFill>
            <a:srgbClr val="285B6A"/>
          </a:solidFill>
          <a:ln>
            <a:noFill/>
          </a:ln>
        </p:spPr>
        <p:txBody>
          <a:bodyPr rtlCol="0" anchor="ctr"/>
          <a:lstStyle/>
          <a:p>
            <a:pPr algn="ctr"/>
            <a:endParaRPr sz="1400"/>
          </a:p>
        </p:txBody>
      </p:sp>
      <p:sp>
        <p:nvSpPr>
          <p:cNvPr id="21" name="Rounded Rectangle 20"/>
          <p:cNvSpPr/>
          <p:nvPr/>
        </p:nvSpPr>
        <p:spPr>
          <a:xfrm>
            <a:off x="3393475" y="4802393"/>
            <a:ext cx="1203891" cy="1178748"/>
          </a:xfrm>
          <a:custGeom>
            <a:avLst/>
            <a:gdLst/>
            <a:ahLst/>
            <a:cxnLst/>
            <a:rect l="0" t="0" r="0" b="0"/>
            <a:pathLst>
              <a:path w="803189" h="796495">
                <a:moveTo>
                  <a:pt x="803175" y="401594"/>
                </a:moveTo>
                <a:cubicBezTo>
                  <a:pt x="803175" y="619711"/>
                  <a:pt x="623397" y="796495"/>
                  <a:pt x="401587" y="796495"/>
                </a:cubicBezTo>
                <a:cubicBezTo>
                  <a:pt x="179777" y="796495"/>
                  <a:pt x="0" y="619711"/>
                  <a:pt x="0" y="401594"/>
                </a:cubicBezTo>
                <a:cubicBezTo>
                  <a:pt x="0" y="179780"/>
                  <a:pt x="179780" y="0"/>
                  <a:pt x="401594" y="0"/>
                </a:cubicBezTo>
                <a:cubicBezTo>
                  <a:pt x="623408" y="0"/>
                  <a:pt x="803189" y="179780"/>
                  <a:pt x="803189" y="401594"/>
                </a:cubicBezTo>
              </a:path>
            </a:pathLst>
          </a:custGeom>
          <a:noFill/>
          <a:ln w="10039">
            <a:solidFill>
              <a:srgbClr val="484848"/>
            </a:solidFill>
            <a:prstDash val="dash"/>
          </a:ln>
        </p:spPr>
        <p:txBody>
          <a:bodyPr rtlCol="0" anchor="ctr"/>
          <a:lstStyle/>
          <a:p>
            <a:pPr algn="ctr"/>
            <a:endParaRPr sz="1400"/>
          </a:p>
        </p:txBody>
      </p:sp>
      <p:sp>
        <p:nvSpPr>
          <p:cNvPr id="22" name="Rounded Rectangle 21"/>
          <p:cNvSpPr/>
          <p:nvPr/>
        </p:nvSpPr>
        <p:spPr>
          <a:xfrm>
            <a:off x="3146478" y="4502067"/>
            <a:ext cx="2768949" cy="1723549"/>
          </a:xfrm>
          <a:custGeom>
            <a:avLst/>
            <a:gdLst/>
            <a:ahLst/>
            <a:cxnLst/>
            <a:rect l="0" t="0" r="0" b="0"/>
            <a:pathLst>
              <a:path w="1847335" h="1164624">
                <a:moveTo>
                  <a:pt x="1164624" y="0"/>
                </a:moveTo>
                <a:lnTo>
                  <a:pt x="959744" y="204813"/>
                </a:lnTo>
                <a:cubicBezTo>
                  <a:pt x="858006" y="103075"/>
                  <a:pt x="717448" y="40159"/>
                  <a:pt x="562165" y="40159"/>
                </a:cubicBezTo>
                <a:cubicBezTo>
                  <a:pt x="253941" y="40159"/>
                  <a:pt x="3614" y="288277"/>
                  <a:pt x="0" y="595698"/>
                </a:cubicBezTo>
                <a:cubicBezTo>
                  <a:pt x="0" y="597907"/>
                  <a:pt x="0" y="613569"/>
                  <a:pt x="0" y="615778"/>
                </a:cubicBezTo>
                <a:moveTo>
                  <a:pt x="1124464" y="615778"/>
                </a:moveTo>
                <a:cubicBezTo>
                  <a:pt x="1124464" y="613569"/>
                  <a:pt x="1124464" y="604600"/>
                  <a:pt x="1124464" y="602391"/>
                </a:cubicBezTo>
                <a:lnTo>
                  <a:pt x="1847335" y="602391"/>
                </a:lnTo>
                <a:moveTo>
                  <a:pt x="1124464" y="615778"/>
                </a:moveTo>
                <a:cubicBezTo>
                  <a:pt x="1120917" y="919480"/>
                  <a:pt x="872784" y="1164624"/>
                  <a:pt x="562265" y="1164624"/>
                </a:cubicBezTo>
                <a:cubicBezTo>
                  <a:pt x="251747" y="1164624"/>
                  <a:pt x="0" y="922626"/>
                  <a:pt x="0" y="615845"/>
                </a:cubicBezTo>
                <a:moveTo>
                  <a:pt x="883495" y="602391"/>
                </a:moveTo>
                <a:cubicBezTo>
                  <a:pt x="883495" y="776872"/>
                  <a:pt x="739660" y="918312"/>
                  <a:pt x="562225" y="918312"/>
                </a:cubicBezTo>
                <a:cubicBezTo>
                  <a:pt x="384790" y="918312"/>
                  <a:pt x="240956" y="776872"/>
                  <a:pt x="240956" y="602391"/>
                </a:cubicBezTo>
                <a:cubicBezTo>
                  <a:pt x="240956" y="424954"/>
                  <a:pt x="384794" y="281116"/>
                  <a:pt x="562232" y="281116"/>
                </a:cubicBezTo>
                <a:cubicBezTo>
                  <a:pt x="739670" y="281116"/>
                  <a:pt x="883508" y="424954"/>
                  <a:pt x="883508" y="602391"/>
                </a:cubicBezTo>
              </a:path>
            </a:pathLst>
          </a:custGeom>
          <a:noFill/>
          <a:ln w="10039">
            <a:solidFill>
              <a:srgbClr val="484848"/>
            </a:solidFill>
          </a:ln>
        </p:spPr>
        <p:txBody>
          <a:bodyPr rtlCol="0" anchor="ctr"/>
          <a:lstStyle/>
          <a:p>
            <a:pPr algn="ctr"/>
            <a:endParaRPr sz="1400"/>
          </a:p>
        </p:txBody>
      </p:sp>
      <p:grpSp>
        <p:nvGrpSpPr>
          <p:cNvPr id="25" name="Group 24"/>
          <p:cNvGrpSpPr/>
          <p:nvPr/>
        </p:nvGrpSpPr>
        <p:grpSpPr>
          <a:xfrm>
            <a:off x="5662504" y="5057531"/>
            <a:ext cx="3940065" cy="1537425"/>
            <a:chOff x="2831215" y="4216743"/>
            <a:chExt cx="2168703" cy="1205453"/>
          </a:xfrm>
          <a:solidFill>
            <a:srgbClr val="285B6A"/>
          </a:solidFill>
        </p:grpSpPr>
        <p:sp>
          <p:nvSpPr>
            <p:cNvPr id="23" name="Rounded Rectangle 22"/>
            <p:cNvSpPr/>
            <p:nvPr/>
          </p:nvSpPr>
          <p:spPr>
            <a:xfrm>
              <a:off x="2831215" y="4216743"/>
              <a:ext cx="2168703" cy="1205453"/>
            </a:xfrm>
            <a:custGeom>
              <a:avLst/>
              <a:gdLst/>
              <a:ahLst/>
              <a:cxnLst/>
              <a:rect l="0" t="0" r="0" b="0"/>
              <a:pathLst>
                <a:path w="2168703" h="1205453">
                  <a:moveTo>
                    <a:pt x="2168636" y="352064"/>
                  </a:moveTo>
                  <a:lnTo>
                    <a:pt x="2168636" y="361435"/>
                  </a:lnTo>
                  <a:lnTo>
                    <a:pt x="26" y="361435"/>
                  </a:lnTo>
                  <a:lnTo>
                    <a:pt x="26" y="352064"/>
                  </a:lnTo>
                  <a:cubicBezTo>
                    <a:pt x="26" y="157625"/>
                    <a:pt x="157652" y="0"/>
                    <a:pt x="352090" y="0"/>
                  </a:cubicBezTo>
                  <a:lnTo>
                    <a:pt x="1816639" y="0"/>
                  </a:lnTo>
                  <a:cubicBezTo>
                    <a:pt x="2011078" y="0"/>
                    <a:pt x="2168703" y="157625"/>
                    <a:pt x="2168703" y="352064"/>
                  </a:cubicBezTo>
                  <a:close/>
                  <a:moveTo>
                    <a:pt x="2168636" y="850041"/>
                  </a:moveTo>
                  <a:lnTo>
                    <a:pt x="26" y="850041"/>
                  </a:lnTo>
                  <a:lnTo>
                    <a:pt x="26" y="361435"/>
                  </a:lnTo>
                  <a:lnTo>
                    <a:pt x="2168636" y="361435"/>
                  </a:lnTo>
                  <a:close/>
                  <a:moveTo>
                    <a:pt x="2168640" y="850041"/>
                  </a:moveTo>
                  <a:lnTo>
                    <a:pt x="2168640" y="859256"/>
                  </a:lnTo>
                  <a:cubicBezTo>
                    <a:pt x="2168640" y="1050454"/>
                    <a:pt x="2011016" y="1205453"/>
                    <a:pt x="1816581" y="1205453"/>
                  </a:cubicBezTo>
                  <a:lnTo>
                    <a:pt x="352058" y="1205453"/>
                  </a:lnTo>
                  <a:cubicBezTo>
                    <a:pt x="157623" y="1205453"/>
                    <a:pt x="0" y="1050454"/>
                    <a:pt x="0" y="859256"/>
                  </a:cubicBezTo>
                  <a:lnTo>
                    <a:pt x="0" y="8500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rtlCol="0" anchor="ctr"/>
            <a:lstStyle/>
            <a:p>
              <a:pPr algn="ctr"/>
              <a:endParaRPr sz="1400"/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2831215" y="4216743"/>
              <a:ext cx="2168703" cy="1205453"/>
            </a:xfrm>
            <a:custGeom>
              <a:avLst/>
              <a:gdLst/>
              <a:ahLst/>
              <a:cxnLst/>
              <a:rect l="0" t="0" r="0" b="0"/>
              <a:pathLst>
                <a:path w="2168703" h="1205453">
                  <a:moveTo>
                    <a:pt x="26" y="361435"/>
                  </a:moveTo>
                  <a:lnTo>
                    <a:pt x="26" y="352064"/>
                  </a:lnTo>
                  <a:cubicBezTo>
                    <a:pt x="26" y="157625"/>
                    <a:pt x="157652" y="0"/>
                    <a:pt x="352090" y="0"/>
                  </a:cubicBezTo>
                  <a:lnTo>
                    <a:pt x="1816639" y="0"/>
                  </a:lnTo>
                  <a:cubicBezTo>
                    <a:pt x="2011078" y="0"/>
                    <a:pt x="2168703" y="157625"/>
                    <a:pt x="2168703" y="352064"/>
                  </a:cubicBezTo>
                  <a:lnTo>
                    <a:pt x="2168636" y="352064"/>
                  </a:lnTo>
                  <a:lnTo>
                    <a:pt x="2168636" y="361435"/>
                  </a:lnTo>
                  <a:moveTo>
                    <a:pt x="2168636" y="361435"/>
                  </a:moveTo>
                  <a:lnTo>
                    <a:pt x="2168636" y="850041"/>
                  </a:lnTo>
                  <a:moveTo>
                    <a:pt x="26" y="850041"/>
                  </a:moveTo>
                  <a:lnTo>
                    <a:pt x="26" y="361435"/>
                  </a:lnTo>
                  <a:moveTo>
                    <a:pt x="2168640" y="850041"/>
                  </a:moveTo>
                  <a:lnTo>
                    <a:pt x="2168640" y="859256"/>
                  </a:lnTo>
                  <a:cubicBezTo>
                    <a:pt x="2168640" y="1050454"/>
                    <a:pt x="2011016" y="1205453"/>
                    <a:pt x="1816581" y="1205453"/>
                  </a:cubicBezTo>
                  <a:lnTo>
                    <a:pt x="352058" y="1205453"/>
                  </a:lnTo>
                  <a:cubicBezTo>
                    <a:pt x="157623" y="1205453"/>
                    <a:pt x="0" y="1050454"/>
                    <a:pt x="0" y="859256"/>
                  </a:cubicBezTo>
                  <a:lnTo>
                    <a:pt x="0" y="850041"/>
                  </a:lnTo>
                  <a:lnTo>
                    <a:pt x="66" y="850041"/>
                  </a:lnTo>
                </a:path>
              </a:pathLst>
            </a:custGeom>
            <a:grpFill/>
            <a:ln w="10039">
              <a:solidFill>
                <a:srgbClr val="FFFFFF"/>
              </a:solidFill>
            </a:ln>
          </p:spPr>
          <p:txBody>
            <a:bodyPr rtlCol="0" anchor="ctr"/>
            <a:lstStyle/>
            <a:p>
              <a:pPr algn="ctr"/>
              <a:endParaRPr sz="1400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1771650" y="2422118"/>
            <a:ext cx="2335694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r"/>
            <a:r>
              <a:rPr sz="1600" b="1" dirty="0" err="1">
                <a:solidFill>
                  <a:srgbClr val="FFFFFF"/>
                </a:solidFill>
              </a:rPr>
              <a:t>Políticas</a:t>
            </a:r>
            <a:r>
              <a:rPr sz="1600" b="1" dirty="0">
                <a:solidFill>
                  <a:srgbClr val="FFFFFF"/>
                </a:solidFill>
              </a:rPr>
              <a:t> </a:t>
            </a:r>
            <a:r>
              <a:rPr sz="1600" b="1" dirty="0" err="1">
                <a:solidFill>
                  <a:srgbClr val="FFFFFF"/>
                </a:solidFill>
              </a:rPr>
              <a:t>Públicas</a:t>
            </a:r>
            <a:endParaRPr sz="1600" b="1" dirty="0">
              <a:solidFill>
                <a:srgbClr val="FFFFFF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84579" y="2790745"/>
            <a:ext cx="2755331" cy="86177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r"/>
            <a:r>
              <a:rPr sz="1400" dirty="0" err="1">
                <a:solidFill>
                  <a:srgbClr val="FFFFFF"/>
                </a:solidFill>
              </a:rPr>
              <a:t>Diseñar</a:t>
            </a:r>
            <a:r>
              <a:rPr sz="1400" dirty="0">
                <a:solidFill>
                  <a:srgbClr val="FFFFFF"/>
                </a:solidFill>
              </a:rPr>
              <a:t> y </a:t>
            </a:r>
            <a:r>
              <a:rPr sz="1400" dirty="0" err="1">
                <a:solidFill>
                  <a:srgbClr val="FFFFFF"/>
                </a:solidFill>
              </a:rPr>
              <a:t>evaluar</a:t>
            </a:r>
            <a:r>
              <a:rPr sz="1400" dirty="0">
                <a:solidFill>
                  <a:srgbClr val="FFFFFF"/>
                </a:solidFill>
              </a:rPr>
              <a:t> </a:t>
            </a:r>
            <a:r>
              <a:rPr sz="1400" dirty="0" err="1">
                <a:solidFill>
                  <a:srgbClr val="FFFFFF"/>
                </a:solidFill>
              </a:rPr>
              <a:t>políticas</a:t>
            </a:r>
            <a:r>
              <a:rPr lang="es-CO" sz="1400" dirty="0">
                <a:solidFill>
                  <a:srgbClr val="FFFFFF"/>
                </a:solidFill>
              </a:rPr>
              <a:t> </a:t>
            </a:r>
            <a:r>
              <a:rPr sz="1400" dirty="0" err="1">
                <a:solidFill>
                  <a:srgbClr val="FFFFFF"/>
                </a:solidFill>
              </a:rPr>
              <a:t>públicas</a:t>
            </a:r>
            <a:r>
              <a:rPr sz="1400" dirty="0">
                <a:solidFill>
                  <a:srgbClr val="FFFFFF"/>
                </a:solidFill>
              </a:rPr>
              <a:t> </a:t>
            </a:r>
            <a:r>
              <a:rPr sz="1400" dirty="0" err="1">
                <a:solidFill>
                  <a:srgbClr val="FFFFFF"/>
                </a:solidFill>
              </a:rPr>
              <a:t>distritales</a:t>
            </a:r>
            <a:r>
              <a:rPr sz="1400" dirty="0">
                <a:solidFill>
                  <a:srgbClr val="FFFFFF"/>
                </a:solidFill>
              </a:rPr>
              <a:t> </a:t>
            </a:r>
            <a:r>
              <a:rPr sz="1400" dirty="0" err="1">
                <a:solidFill>
                  <a:srgbClr val="FFFFFF"/>
                </a:solidFill>
              </a:rPr>
              <a:t>enfocadas</a:t>
            </a:r>
            <a:r>
              <a:rPr lang="es-CO" sz="1400" dirty="0">
                <a:solidFill>
                  <a:srgbClr val="FFFFFF"/>
                </a:solidFill>
              </a:rPr>
              <a:t> </a:t>
            </a:r>
            <a:r>
              <a:rPr sz="1400" dirty="0" err="1">
                <a:solidFill>
                  <a:srgbClr val="FFFFFF"/>
                </a:solidFill>
              </a:rPr>
              <a:t>en</a:t>
            </a:r>
            <a:r>
              <a:rPr sz="1400" dirty="0">
                <a:solidFill>
                  <a:srgbClr val="FFFFFF"/>
                </a:solidFill>
              </a:rPr>
              <a:t> </a:t>
            </a:r>
            <a:r>
              <a:rPr sz="1400" dirty="0" err="1">
                <a:solidFill>
                  <a:srgbClr val="FFFFFF"/>
                </a:solidFill>
              </a:rPr>
              <a:t>mejorar</a:t>
            </a:r>
            <a:r>
              <a:rPr sz="1400" dirty="0">
                <a:solidFill>
                  <a:srgbClr val="FFFFFF"/>
                </a:solidFill>
              </a:rPr>
              <a:t> </a:t>
            </a:r>
            <a:r>
              <a:rPr sz="1400" dirty="0" err="1">
                <a:solidFill>
                  <a:srgbClr val="FFFFFF"/>
                </a:solidFill>
              </a:rPr>
              <a:t>el</a:t>
            </a:r>
            <a:r>
              <a:rPr sz="1400" dirty="0">
                <a:solidFill>
                  <a:srgbClr val="FFFFFF"/>
                </a:solidFill>
              </a:rPr>
              <a:t> </a:t>
            </a:r>
            <a:r>
              <a:rPr sz="1400" dirty="0" err="1">
                <a:solidFill>
                  <a:srgbClr val="FFFFFF"/>
                </a:solidFill>
              </a:rPr>
              <a:t>entorno</a:t>
            </a:r>
            <a:r>
              <a:rPr lang="es-CO" sz="1400" dirty="0">
                <a:solidFill>
                  <a:srgbClr val="FFFFFF"/>
                </a:solidFill>
              </a:rPr>
              <a:t> </a:t>
            </a:r>
            <a:r>
              <a:rPr sz="1400" dirty="0" err="1">
                <a:solidFill>
                  <a:srgbClr val="FFFFFF"/>
                </a:solidFill>
              </a:rPr>
              <a:t>alimentario</a:t>
            </a:r>
            <a:r>
              <a:rPr sz="1400" dirty="0">
                <a:solidFill>
                  <a:srgbClr val="FFFFFF"/>
                </a:solidFill>
              </a:rPr>
              <a:t> </a:t>
            </a:r>
            <a:r>
              <a:rPr sz="1400" dirty="0" err="1">
                <a:solidFill>
                  <a:srgbClr val="FFFFFF"/>
                </a:solidFill>
              </a:rPr>
              <a:t>urbano</a:t>
            </a:r>
            <a:r>
              <a:rPr sz="1400" dirty="0">
                <a:solidFill>
                  <a:srgbClr val="FFFFFF"/>
                </a:solidFill>
              </a:rPr>
              <a:t> y </a:t>
            </a:r>
            <a:r>
              <a:rPr sz="1400" dirty="0" err="1">
                <a:solidFill>
                  <a:srgbClr val="FFFFFF"/>
                </a:solidFill>
              </a:rPr>
              <a:t>fomentar</a:t>
            </a:r>
            <a:r>
              <a:rPr lang="es-CO" sz="1400" dirty="0">
                <a:solidFill>
                  <a:srgbClr val="FFFFFF"/>
                </a:solidFill>
              </a:rPr>
              <a:t> </a:t>
            </a:r>
            <a:r>
              <a:rPr sz="1400" dirty="0">
                <a:solidFill>
                  <a:srgbClr val="FFFFFF"/>
                </a:solidFill>
              </a:rPr>
              <a:t>la </a:t>
            </a:r>
            <a:r>
              <a:rPr sz="1400" dirty="0" err="1">
                <a:solidFill>
                  <a:srgbClr val="FFFFFF"/>
                </a:solidFill>
              </a:rPr>
              <a:t>actividad</a:t>
            </a:r>
            <a:r>
              <a:rPr lang="es-CO" sz="1400" dirty="0">
                <a:solidFill>
                  <a:srgbClr val="FFFFFF"/>
                </a:solidFill>
              </a:rPr>
              <a:t> </a:t>
            </a:r>
            <a:r>
              <a:rPr sz="1400" dirty="0" err="1">
                <a:solidFill>
                  <a:srgbClr val="FFFFFF"/>
                </a:solidFill>
              </a:rPr>
              <a:t>física</a:t>
            </a:r>
            <a:r>
              <a:rPr sz="1400" dirty="0">
                <a:solidFill>
                  <a:srgbClr val="FFFFFF"/>
                </a:solidFill>
              </a:rPr>
              <a:t>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534459" y="2892482"/>
            <a:ext cx="132151" cy="4924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3200" b="1" dirty="0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632537" y="1743570"/>
            <a:ext cx="132151" cy="4924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3200" b="1" dirty="0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720416" y="1375448"/>
            <a:ext cx="2794123" cy="86177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r"/>
            <a:r>
              <a:rPr sz="1400" dirty="0" err="1">
                <a:solidFill>
                  <a:srgbClr val="FFFFFF"/>
                </a:solidFill>
              </a:rPr>
              <a:t>Implementar</a:t>
            </a:r>
            <a:r>
              <a:rPr sz="1400" dirty="0">
                <a:solidFill>
                  <a:srgbClr val="FFFFFF"/>
                </a:solidFill>
              </a:rPr>
              <a:t> </a:t>
            </a:r>
            <a:r>
              <a:rPr sz="1400" dirty="0" err="1">
                <a:solidFill>
                  <a:srgbClr val="FFFFFF"/>
                </a:solidFill>
              </a:rPr>
              <a:t>programas</a:t>
            </a:r>
            <a:r>
              <a:rPr sz="1400" dirty="0">
                <a:solidFill>
                  <a:srgbClr val="FFFFFF"/>
                </a:solidFill>
              </a:rPr>
              <a:t> de</a:t>
            </a:r>
            <a:r>
              <a:rPr lang="es-CO" sz="1400" dirty="0">
                <a:solidFill>
                  <a:srgbClr val="FFFFFF"/>
                </a:solidFill>
              </a:rPr>
              <a:t> </a:t>
            </a:r>
            <a:r>
              <a:rPr sz="1400" dirty="0" err="1">
                <a:solidFill>
                  <a:srgbClr val="FFFFFF"/>
                </a:solidFill>
              </a:rPr>
              <a:t>detección</a:t>
            </a:r>
            <a:r>
              <a:rPr sz="1400" dirty="0">
                <a:solidFill>
                  <a:srgbClr val="FFFFFF"/>
                </a:solidFill>
              </a:rPr>
              <a:t> </a:t>
            </a:r>
            <a:r>
              <a:rPr sz="1400" dirty="0" err="1">
                <a:solidFill>
                  <a:srgbClr val="FFFFFF"/>
                </a:solidFill>
              </a:rPr>
              <a:t>temprana</a:t>
            </a:r>
            <a:r>
              <a:rPr sz="1400" dirty="0">
                <a:solidFill>
                  <a:srgbClr val="FFFFFF"/>
                </a:solidFill>
              </a:rPr>
              <a:t> y </a:t>
            </a:r>
            <a:r>
              <a:rPr sz="1400" dirty="0" err="1">
                <a:solidFill>
                  <a:srgbClr val="FFFFFF"/>
                </a:solidFill>
              </a:rPr>
              <a:t>manejo</a:t>
            </a:r>
            <a:r>
              <a:rPr lang="es-CO" sz="1400" dirty="0">
                <a:solidFill>
                  <a:srgbClr val="FFFFFF"/>
                </a:solidFill>
              </a:rPr>
              <a:t> </a:t>
            </a:r>
            <a:r>
              <a:rPr sz="1400" dirty="0">
                <a:solidFill>
                  <a:srgbClr val="FFFFFF"/>
                </a:solidFill>
              </a:rPr>
              <a:t>integral del </a:t>
            </a:r>
            <a:r>
              <a:rPr sz="1400" dirty="0" err="1">
                <a:solidFill>
                  <a:srgbClr val="FFFFFF"/>
                </a:solidFill>
              </a:rPr>
              <a:t>exceso</a:t>
            </a:r>
            <a:r>
              <a:rPr sz="1400" dirty="0">
                <a:solidFill>
                  <a:srgbClr val="FFFFFF"/>
                </a:solidFill>
              </a:rPr>
              <a:t> de peso</a:t>
            </a:r>
            <a:r>
              <a:rPr lang="es-CO" sz="1400" dirty="0">
                <a:solidFill>
                  <a:srgbClr val="FFFFFF"/>
                </a:solidFill>
              </a:rPr>
              <a:t> </a:t>
            </a:r>
            <a:r>
              <a:rPr sz="1400" dirty="0" err="1">
                <a:solidFill>
                  <a:srgbClr val="FFFFFF"/>
                </a:solidFill>
              </a:rPr>
              <a:t>en</a:t>
            </a:r>
            <a:r>
              <a:rPr sz="1400" dirty="0">
                <a:solidFill>
                  <a:srgbClr val="FFFFFF"/>
                </a:solidFill>
              </a:rPr>
              <a:t> </a:t>
            </a:r>
            <a:r>
              <a:rPr sz="1400" dirty="0" err="1">
                <a:solidFill>
                  <a:srgbClr val="FFFFFF"/>
                </a:solidFill>
              </a:rPr>
              <a:t>todos</a:t>
            </a:r>
            <a:r>
              <a:rPr sz="1400" dirty="0">
                <a:solidFill>
                  <a:srgbClr val="FFFFFF"/>
                </a:solidFill>
              </a:rPr>
              <a:t> </a:t>
            </a:r>
            <a:r>
              <a:rPr sz="1400" dirty="0" err="1">
                <a:solidFill>
                  <a:srgbClr val="FFFFFF"/>
                </a:solidFill>
              </a:rPr>
              <a:t>los</a:t>
            </a:r>
            <a:r>
              <a:rPr sz="1400" dirty="0">
                <a:solidFill>
                  <a:srgbClr val="FFFFFF"/>
                </a:solidFill>
              </a:rPr>
              <a:t> </a:t>
            </a:r>
            <a:r>
              <a:rPr sz="1400" dirty="0" err="1">
                <a:solidFill>
                  <a:srgbClr val="FFFFFF"/>
                </a:solidFill>
              </a:rPr>
              <a:t>niveles</a:t>
            </a:r>
            <a:r>
              <a:rPr sz="1400" dirty="0">
                <a:solidFill>
                  <a:srgbClr val="FFFFFF"/>
                </a:solidFill>
              </a:rPr>
              <a:t> de</a:t>
            </a:r>
            <a:r>
              <a:rPr lang="es-CO" sz="1400" dirty="0">
                <a:solidFill>
                  <a:srgbClr val="FFFFFF"/>
                </a:solidFill>
              </a:rPr>
              <a:t> </a:t>
            </a:r>
            <a:r>
              <a:rPr sz="1400" dirty="0" err="1">
                <a:solidFill>
                  <a:srgbClr val="FFFFFF"/>
                </a:solidFill>
              </a:rPr>
              <a:t>atención</a:t>
            </a:r>
            <a:r>
              <a:rPr sz="1400" dirty="0">
                <a:solidFill>
                  <a:srgbClr val="FFFFFF"/>
                </a:solidFill>
              </a:rPr>
              <a:t> </a:t>
            </a:r>
            <a:r>
              <a:rPr sz="1400" dirty="0" err="1">
                <a:solidFill>
                  <a:srgbClr val="FFFFFF"/>
                </a:solidFill>
              </a:rPr>
              <a:t>en</a:t>
            </a:r>
            <a:r>
              <a:rPr lang="es-CO" sz="1400" dirty="0">
                <a:solidFill>
                  <a:srgbClr val="FFFFFF"/>
                </a:solidFill>
              </a:rPr>
              <a:t> </a:t>
            </a:r>
            <a:r>
              <a:rPr sz="1400" dirty="0" err="1">
                <a:solidFill>
                  <a:srgbClr val="FFFFFF"/>
                </a:solidFill>
              </a:rPr>
              <a:t>salud</a:t>
            </a:r>
            <a:r>
              <a:rPr sz="1400" dirty="0">
                <a:solidFill>
                  <a:srgbClr val="FFFFFF"/>
                </a:solidFill>
              </a:rPr>
              <a:t>.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774089" y="1015636"/>
            <a:ext cx="3315349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r"/>
            <a:r>
              <a:rPr sz="1600" b="1" dirty="0" err="1">
                <a:solidFill>
                  <a:srgbClr val="FFFFFF"/>
                </a:solidFill>
              </a:rPr>
              <a:t>Detección</a:t>
            </a:r>
            <a:r>
              <a:rPr sz="1600" b="1" dirty="0">
                <a:solidFill>
                  <a:srgbClr val="FFFFFF"/>
                </a:solidFill>
              </a:rPr>
              <a:t> </a:t>
            </a:r>
            <a:r>
              <a:rPr sz="1600" b="1" dirty="0" err="1">
                <a:solidFill>
                  <a:srgbClr val="FFFFFF"/>
                </a:solidFill>
              </a:rPr>
              <a:t>Temprana</a:t>
            </a:r>
            <a:endParaRPr sz="1600" b="1" dirty="0">
              <a:solidFill>
                <a:srgbClr val="FFFFFF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556210" y="3652519"/>
            <a:ext cx="2902240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00" b="1" dirty="0" err="1">
                <a:solidFill>
                  <a:srgbClr val="FFFFFF"/>
                </a:solidFill>
              </a:rPr>
              <a:t>Regulación</a:t>
            </a:r>
            <a:r>
              <a:rPr sz="1600" b="1" dirty="0">
                <a:solidFill>
                  <a:srgbClr val="FFFFFF"/>
                </a:solidFill>
              </a:rPr>
              <a:t> de</a:t>
            </a:r>
            <a:r>
              <a:rPr lang="es-CO" sz="1600" b="1" dirty="0">
                <a:solidFill>
                  <a:srgbClr val="FFFFFF"/>
                </a:solidFill>
              </a:rPr>
              <a:t> </a:t>
            </a:r>
            <a:r>
              <a:rPr sz="1600" b="1" dirty="0" err="1">
                <a:solidFill>
                  <a:srgbClr val="FFFFFF"/>
                </a:solidFill>
              </a:rPr>
              <a:t>Productos</a:t>
            </a:r>
            <a:endParaRPr sz="1600" b="1" dirty="0">
              <a:solidFill>
                <a:srgbClr val="FFFFFF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56972" y="4023325"/>
            <a:ext cx="132151" cy="4924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3200" b="1" dirty="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038407" y="4013782"/>
            <a:ext cx="2754272" cy="86177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r>
              <a:rPr sz="1400" dirty="0" err="1">
                <a:solidFill>
                  <a:srgbClr val="FFFFFF"/>
                </a:solidFill>
              </a:rPr>
              <a:t>Promover</a:t>
            </a:r>
            <a:r>
              <a:rPr sz="1400" dirty="0">
                <a:solidFill>
                  <a:srgbClr val="FFFFFF"/>
                </a:solidFill>
              </a:rPr>
              <a:t> la </a:t>
            </a:r>
            <a:r>
              <a:rPr sz="1400" dirty="0" err="1">
                <a:solidFill>
                  <a:srgbClr val="FFFFFF"/>
                </a:solidFill>
              </a:rPr>
              <a:t>regulación</a:t>
            </a:r>
            <a:r>
              <a:rPr sz="1400" dirty="0">
                <a:solidFill>
                  <a:srgbClr val="FFFFFF"/>
                </a:solidFill>
              </a:rPr>
              <a:t> de</a:t>
            </a:r>
            <a:r>
              <a:rPr lang="es-CO" sz="1400" dirty="0">
                <a:solidFill>
                  <a:srgbClr val="FFFFFF"/>
                </a:solidFill>
              </a:rPr>
              <a:t> </a:t>
            </a:r>
            <a:r>
              <a:rPr sz="1400" dirty="0" err="1">
                <a:solidFill>
                  <a:srgbClr val="FFFFFF"/>
                </a:solidFill>
              </a:rPr>
              <a:t>productos</a:t>
            </a:r>
            <a:r>
              <a:rPr sz="1400" dirty="0">
                <a:solidFill>
                  <a:srgbClr val="FFFFFF"/>
                </a:solidFill>
              </a:rPr>
              <a:t> ultraprocesados y
</a:t>
            </a:r>
            <a:r>
              <a:rPr sz="1400" dirty="0" err="1">
                <a:solidFill>
                  <a:srgbClr val="FFFFFF"/>
                </a:solidFill>
              </a:rPr>
              <a:t>bebidas</a:t>
            </a:r>
            <a:r>
              <a:rPr sz="1400" dirty="0">
                <a:solidFill>
                  <a:srgbClr val="FFFFFF"/>
                </a:solidFill>
              </a:rPr>
              <a:t> </a:t>
            </a:r>
            <a:r>
              <a:rPr sz="1400" dirty="0" err="1">
                <a:solidFill>
                  <a:srgbClr val="FFFFFF"/>
                </a:solidFill>
              </a:rPr>
              <a:t>azucaradas</a:t>
            </a:r>
            <a:r>
              <a:rPr sz="1400" dirty="0">
                <a:solidFill>
                  <a:srgbClr val="FFFFFF"/>
                </a:solidFill>
              </a:rPr>
              <a:t> </a:t>
            </a:r>
            <a:r>
              <a:rPr sz="1400" dirty="0" err="1">
                <a:solidFill>
                  <a:srgbClr val="FFFFFF"/>
                </a:solidFill>
              </a:rPr>
              <a:t>en</a:t>
            </a:r>
            <a:r>
              <a:rPr lang="es-CO" sz="1400" dirty="0">
                <a:solidFill>
                  <a:srgbClr val="FFFFFF"/>
                </a:solidFill>
              </a:rPr>
              <a:t> </a:t>
            </a:r>
            <a:r>
              <a:rPr sz="1400" dirty="0" err="1">
                <a:solidFill>
                  <a:srgbClr val="FFFFFF"/>
                </a:solidFill>
              </a:rPr>
              <a:t>entornos</a:t>
            </a:r>
            <a:r>
              <a:rPr sz="1400" dirty="0">
                <a:solidFill>
                  <a:srgbClr val="FFFFFF"/>
                </a:solidFill>
              </a:rPr>
              <a:t> </a:t>
            </a:r>
            <a:r>
              <a:rPr sz="1400" dirty="0" err="1">
                <a:solidFill>
                  <a:srgbClr val="FFFFFF"/>
                </a:solidFill>
              </a:rPr>
              <a:t>escolares</a:t>
            </a:r>
            <a:r>
              <a:rPr sz="1400" dirty="0">
                <a:solidFill>
                  <a:srgbClr val="FFFFFF"/>
                </a:solidFill>
              </a:rPr>
              <a:t> </a:t>
            </a:r>
            <a:r>
              <a:rPr sz="1400" dirty="0" err="1">
                <a:solidFill>
                  <a:srgbClr val="FFFFFF"/>
                </a:solidFill>
              </a:rPr>
              <a:t>comunitarios</a:t>
            </a:r>
            <a:r>
              <a:rPr sz="1400" dirty="0">
                <a:solidFill>
                  <a:srgbClr val="FFFFFF"/>
                </a:solidFill>
              </a:rPr>
              <a:t>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968489" y="5260463"/>
            <a:ext cx="3758707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00" b="1" dirty="0" err="1">
                <a:solidFill>
                  <a:srgbClr val="FFFFFF"/>
                </a:solidFill>
              </a:rPr>
              <a:t>Intervenciones</a:t>
            </a:r>
            <a:r>
              <a:rPr sz="1600" b="1" dirty="0">
                <a:solidFill>
                  <a:srgbClr val="FFFFFF"/>
                </a:solidFill>
              </a:rPr>
              <a:t> </a:t>
            </a:r>
            <a:r>
              <a:rPr sz="1600" b="1" dirty="0" err="1">
                <a:solidFill>
                  <a:srgbClr val="FFFFFF"/>
                </a:solidFill>
              </a:rPr>
              <a:t>en</a:t>
            </a:r>
            <a:r>
              <a:rPr sz="1600" b="1" dirty="0">
                <a:solidFill>
                  <a:srgbClr val="FFFFFF"/>
                </a:solidFill>
              </a:rPr>
              <a:t> la</a:t>
            </a:r>
            <a:r>
              <a:rPr lang="es-CO" sz="1600" b="1" dirty="0">
                <a:solidFill>
                  <a:srgbClr val="FFFFFF"/>
                </a:solidFill>
              </a:rPr>
              <a:t> </a:t>
            </a:r>
            <a:r>
              <a:rPr sz="1600" b="1" dirty="0">
                <a:solidFill>
                  <a:srgbClr val="FFFFFF"/>
                </a:solidFill>
              </a:rPr>
              <a:t>Primera </a:t>
            </a:r>
            <a:r>
              <a:rPr sz="1600" b="1" dirty="0" err="1">
                <a:solidFill>
                  <a:srgbClr val="FFFFFF"/>
                </a:solidFill>
              </a:rPr>
              <a:t>Infancia</a:t>
            </a:r>
            <a:endParaRPr sz="1600" b="1" dirty="0">
              <a:solidFill>
                <a:srgbClr val="FFFFFF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914998" y="5158240"/>
            <a:ext cx="132151" cy="4924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3200" b="1" dirty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155050" y="5651142"/>
            <a:ext cx="2836545" cy="64633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400" dirty="0" err="1">
                <a:solidFill>
                  <a:srgbClr val="FFFFFF"/>
                </a:solidFill>
              </a:rPr>
              <a:t>Implementar</a:t>
            </a:r>
            <a:r>
              <a:rPr sz="1400" dirty="0">
                <a:solidFill>
                  <a:srgbClr val="FFFFFF"/>
                </a:solidFill>
              </a:rPr>
              <a:t> </a:t>
            </a:r>
            <a:r>
              <a:rPr sz="1400" dirty="0" err="1">
                <a:solidFill>
                  <a:srgbClr val="FFFFFF"/>
                </a:solidFill>
              </a:rPr>
              <a:t>programas</a:t>
            </a:r>
            <a:r>
              <a:rPr sz="1400" dirty="0">
                <a:solidFill>
                  <a:srgbClr val="FFFFFF"/>
                </a:solidFill>
              </a:rPr>
              <a:t> de</a:t>
            </a:r>
            <a:r>
              <a:rPr lang="es-CO" sz="1400" dirty="0">
                <a:solidFill>
                  <a:srgbClr val="FFFFFF"/>
                </a:solidFill>
              </a:rPr>
              <a:t> </a:t>
            </a:r>
            <a:r>
              <a:rPr sz="1400" dirty="0" err="1">
                <a:solidFill>
                  <a:srgbClr val="FFFFFF"/>
                </a:solidFill>
              </a:rPr>
              <a:t>alimentación</a:t>
            </a:r>
            <a:r>
              <a:rPr sz="1400" dirty="0">
                <a:solidFill>
                  <a:srgbClr val="FFFFFF"/>
                </a:solidFill>
              </a:rPr>
              <a:t> </a:t>
            </a:r>
            <a:r>
              <a:rPr sz="1400" dirty="0" err="1">
                <a:solidFill>
                  <a:srgbClr val="FFFFFF"/>
                </a:solidFill>
              </a:rPr>
              <a:t>saludable</a:t>
            </a:r>
            <a:r>
              <a:rPr sz="1400" dirty="0">
                <a:solidFill>
                  <a:srgbClr val="FFFFFF"/>
                </a:solidFill>
              </a:rPr>
              <a:t> </a:t>
            </a:r>
            <a:r>
              <a:rPr sz="1400" dirty="0" err="1">
                <a:solidFill>
                  <a:srgbClr val="FFFFFF"/>
                </a:solidFill>
              </a:rPr>
              <a:t>en</a:t>
            </a:r>
            <a:r>
              <a:rPr sz="1400" dirty="0">
                <a:solidFill>
                  <a:srgbClr val="FFFFFF"/>
                </a:solidFill>
              </a:rPr>
              <a:t> la</a:t>
            </a:r>
            <a:r>
              <a:rPr lang="es-CO" sz="1400" dirty="0">
                <a:solidFill>
                  <a:srgbClr val="FFFFFF"/>
                </a:solidFill>
              </a:rPr>
              <a:t> </a:t>
            </a:r>
            <a:r>
              <a:rPr sz="1400" dirty="0" err="1">
                <a:solidFill>
                  <a:srgbClr val="FFFFFF"/>
                </a:solidFill>
              </a:rPr>
              <a:t>educación</a:t>
            </a:r>
            <a:r>
              <a:rPr sz="1400" dirty="0">
                <a:solidFill>
                  <a:srgbClr val="FFFFFF"/>
                </a:solidFill>
              </a:rPr>
              <a:t> </a:t>
            </a:r>
            <a:r>
              <a:rPr sz="1400" dirty="0" err="1">
                <a:solidFill>
                  <a:srgbClr val="FFFFFF"/>
                </a:solidFill>
              </a:rPr>
              <a:t>inicial</a:t>
            </a:r>
            <a:r>
              <a:rPr sz="1400" dirty="0">
                <a:solidFill>
                  <a:srgbClr val="FFFFFF"/>
                </a:solidFill>
              </a:rPr>
              <a:t> y </a:t>
            </a:r>
            <a:r>
              <a:rPr sz="1400" dirty="0" err="1">
                <a:solidFill>
                  <a:srgbClr val="FFFFFF"/>
                </a:solidFill>
              </a:rPr>
              <a:t>en</a:t>
            </a:r>
            <a:r>
              <a:rPr sz="1400" dirty="0">
                <a:solidFill>
                  <a:srgbClr val="FFFFFF"/>
                </a:solidFill>
              </a:rPr>
              <a:t> </a:t>
            </a:r>
            <a:r>
              <a:rPr sz="1400" dirty="0" err="1">
                <a:solidFill>
                  <a:srgbClr val="FFFFFF"/>
                </a:solidFill>
              </a:rPr>
              <a:t>el</a:t>
            </a:r>
            <a:r>
              <a:rPr lang="es-CO" sz="1400" dirty="0">
                <a:solidFill>
                  <a:srgbClr val="FFFFFF"/>
                </a:solidFill>
              </a:rPr>
              <a:t> </a:t>
            </a:r>
            <a:r>
              <a:rPr sz="1400" dirty="0" err="1">
                <a:solidFill>
                  <a:srgbClr val="FFFFFF"/>
                </a:solidFill>
              </a:rPr>
              <a:t>hogar</a:t>
            </a:r>
            <a:r>
              <a:rPr sz="1400" dirty="0">
                <a:solidFill>
                  <a:srgbClr val="FFFFFF"/>
                </a:solidFill>
              </a:rPr>
              <a:t>.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3950400" y="2743995"/>
            <a:ext cx="626591" cy="755025"/>
          </a:xfrm>
          <a:custGeom>
            <a:avLst/>
            <a:gdLst/>
            <a:ahLst/>
            <a:cxnLst/>
            <a:rect l="0" t="0" r="0" b="0"/>
            <a:pathLst>
              <a:path w="388209" h="388208">
                <a:moveTo>
                  <a:pt x="358090" y="13387"/>
                </a:moveTo>
                <a:cubicBezTo>
                  <a:pt x="374823" y="13387"/>
                  <a:pt x="388209" y="26773"/>
                  <a:pt x="388209" y="43506"/>
                </a:cubicBezTo>
                <a:lnTo>
                  <a:pt x="388209" y="261036"/>
                </a:lnTo>
                <a:cubicBezTo>
                  <a:pt x="388209" y="244303"/>
                  <a:pt x="374823" y="230916"/>
                  <a:pt x="358090" y="230916"/>
                </a:cubicBezTo>
                <a:lnTo>
                  <a:pt x="344703" y="230916"/>
                </a:lnTo>
                <a:cubicBezTo>
                  <a:pt x="334663" y="230916"/>
                  <a:pt x="327970" y="224223"/>
                  <a:pt x="327970" y="214183"/>
                </a:cubicBezTo>
                <a:lnTo>
                  <a:pt x="327970" y="30120"/>
                </a:lnTo>
                <a:cubicBezTo>
                  <a:pt x="327970" y="20080"/>
                  <a:pt x="334663" y="13387"/>
                  <a:pt x="344703" y="13387"/>
                </a:cubicBezTo>
                <a:close/>
                <a:moveTo>
                  <a:pt x="388209" y="261036"/>
                </a:moveTo>
                <a:cubicBezTo>
                  <a:pt x="388209" y="277769"/>
                  <a:pt x="374823" y="291156"/>
                  <a:pt x="358090" y="291156"/>
                </a:cubicBezTo>
                <a:lnTo>
                  <a:pt x="229245" y="291156"/>
                </a:lnTo>
                <a:moveTo>
                  <a:pt x="0" y="0"/>
                </a:moveTo>
                <a:moveTo>
                  <a:pt x="137212" y="71953"/>
                </a:moveTo>
                <a:lnTo>
                  <a:pt x="137212" y="60239"/>
                </a:lnTo>
                <a:cubicBezTo>
                  <a:pt x="137212" y="50199"/>
                  <a:pt x="143905" y="43506"/>
                  <a:pt x="153945" y="43506"/>
                </a:cubicBezTo>
                <a:lnTo>
                  <a:pt x="327970" y="43506"/>
                </a:lnTo>
                <a:moveTo>
                  <a:pt x="118802" y="296176"/>
                </a:moveTo>
                <a:cubicBezTo>
                  <a:pt x="81990" y="296176"/>
                  <a:pt x="51870" y="266056"/>
                  <a:pt x="50197" y="229243"/>
                </a:cubicBezTo>
                <a:lnTo>
                  <a:pt x="50197" y="195777"/>
                </a:lnTo>
                <a:cubicBezTo>
                  <a:pt x="51870" y="158964"/>
                  <a:pt x="81990" y="128844"/>
                  <a:pt x="118802" y="128844"/>
                </a:cubicBezTo>
                <a:cubicBezTo>
                  <a:pt x="157289" y="128844"/>
                  <a:pt x="187409" y="158963"/>
                  <a:pt x="187409" y="197450"/>
                </a:cubicBezTo>
                <a:lnTo>
                  <a:pt x="187409" y="227570"/>
                </a:lnTo>
                <a:cubicBezTo>
                  <a:pt x="187409" y="266056"/>
                  <a:pt x="157289" y="296176"/>
                  <a:pt x="118802" y="296176"/>
                </a:cubicBezTo>
                <a:close/>
                <a:moveTo>
                  <a:pt x="118804" y="112111"/>
                </a:moveTo>
                <a:lnTo>
                  <a:pt x="118804" y="162310"/>
                </a:lnTo>
                <a:moveTo>
                  <a:pt x="26770" y="210837"/>
                </a:moveTo>
                <a:lnTo>
                  <a:pt x="210835" y="210837"/>
                </a:lnTo>
                <a:moveTo>
                  <a:pt x="13385" y="388208"/>
                </a:moveTo>
                <a:cubicBezTo>
                  <a:pt x="28445" y="344702"/>
                  <a:pt x="71951" y="312909"/>
                  <a:pt x="120477" y="312909"/>
                </a:cubicBezTo>
                <a:cubicBezTo>
                  <a:pt x="169002" y="312909"/>
                  <a:pt x="210835" y="344702"/>
                  <a:pt x="225895" y="388208"/>
                </a:cubicBezTo>
              </a:path>
            </a:pathLst>
          </a:custGeom>
          <a:noFill/>
          <a:ln w="10039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 sz="1400"/>
          </a:p>
        </p:txBody>
      </p:sp>
      <p:sp>
        <p:nvSpPr>
          <p:cNvPr id="39" name="Rounded Rectangle 38"/>
          <p:cNvSpPr/>
          <p:nvPr/>
        </p:nvSpPr>
        <p:spPr>
          <a:xfrm>
            <a:off x="5662504" y="1374319"/>
            <a:ext cx="755756" cy="747896"/>
          </a:xfrm>
          <a:custGeom>
            <a:avLst/>
            <a:gdLst/>
            <a:ahLst/>
            <a:cxnLst/>
            <a:rect l="0" t="0" r="0" b="0"/>
            <a:pathLst>
              <a:path w="385372" h="383860">
                <a:moveTo>
                  <a:pt x="384117" y="243787"/>
                </a:moveTo>
                <a:cubicBezTo>
                  <a:pt x="384129" y="274370"/>
                  <a:pt x="365726" y="301952"/>
                  <a:pt x="337482" y="313681"/>
                </a:cubicBezTo>
                <a:moveTo>
                  <a:pt x="233519" y="233262"/>
                </a:moveTo>
                <a:cubicBezTo>
                  <a:pt x="238335" y="199033"/>
                  <a:pt x="265730" y="172417"/>
                  <a:pt x="300084" y="168589"/>
                </a:cubicBezTo>
                <a:moveTo>
                  <a:pt x="171440" y="89357"/>
                </a:moveTo>
                <a:cubicBezTo>
                  <a:pt x="176848" y="112199"/>
                  <a:pt x="169573" y="136186"/>
                  <a:pt x="152387" y="152174"/>
                </a:cubicBezTo>
                <a:cubicBezTo>
                  <a:pt x="135201" y="168162"/>
                  <a:pt x="110752" y="173689"/>
                  <a:pt x="88360" y="166648"/>
                </a:cubicBezTo>
                <a:lnTo>
                  <a:pt x="85247" y="165677"/>
                </a:lnTo>
                <a:moveTo>
                  <a:pt x="171440" y="88855"/>
                </a:moveTo>
                <a:lnTo>
                  <a:pt x="74672" y="89173"/>
                </a:lnTo>
                <a:lnTo>
                  <a:pt x="85030" y="163435"/>
                </a:lnTo>
                <a:cubicBezTo>
                  <a:pt x="86278" y="178357"/>
                  <a:pt x="79474" y="192813"/>
                  <a:pt x="67179" y="201361"/>
                </a:cubicBezTo>
                <a:cubicBezTo>
                  <a:pt x="54883" y="209909"/>
                  <a:pt x="38963" y="211251"/>
                  <a:pt x="25410" y="204883"/>
                </a:cubicBezTo>
                <a:lnTo>
                  <a:pt x="23736" y="204146"/>
                </a:lnTo>
                <a:cubicBezTo>
                  <a:pt x="8895" y="197237"/>
                  <a:pt x="0" y="181743"/>
                  <a:pt x="1515" y="165443"/>
                </a:cubicBezTo>
                <a:lnTo>
                  <a:pt x="9798" y="72440"/>
                </a:lnTo>
                <a:cubicBezTo>
                  <a:pt x="15684" y="29835"/>
                  <a:pt x="54898" y="0"/>
                  <a:pt x="97529" y="5692"/>
                </a:cubicBezTo>
                <a:cubicBezTo>
                  <a:pt x="140508" y="7645"/>
                  <a:pt x="173819" y="43978"/>
                  <a:pt x="172042" y="86964"/>
                </a:cubicBezTo>
                <a:lnTo>
                  <a:pt x="171824" y="89391"/>
                </a:lnTo>
                <a:moveTo>
                  <a:pt x="40854" y="383709"/>
                </a:moveTo>
                <a:lnTo>
                  <a:pt x="57286" y="252321"/>
                </a:lnTo>
                <a:moveTo>
                  <a:pt x="116823" y="208848"/>
                </a:moveTo>
                <a:cubicBezTo>
                  <a:pt x="131959" y="206965"/>
                  <a:pt x="147062" y="212586"/>
                  <a:pt x="157283" y="223908"/>
                </a:cubicBezTo>
                <a:cubicBezTo>
                  <a:pt x="161534" y="228844"/>
                  <a:pt x="183370" y="252790"/>
                  <a:pt x="201911" y="273053"/>
                </a:cubicBezTo>
                <a:lnTo>
                  <a:pt x="268525" y="273555"/>
                </a:lnTo>
                <a:cubicBezTo>
                  <a:pt x="285254" y="273649"/>
                  <a:pt x="298739" y="287289"/>
                  <a:pt x="298642" y="304018"/>
                </a:cubicBezTo>
                <a:cubicBezTo>
                  <a:pt x="298545" y="320747"/>
                  <a:pt x="284903" y="334229"/>
                  <a:pt x="268174" y="334129"/>
                </a:cubicBezTo>
                <a:lnTo>
                  <a:pt x="177815" y="333560"/>
                </a:lnTo>
                <a:cubicBezTo>
                  <a:pt x="169390" y="333506"/>
                  <a:pt x="161365" y="329955"/>
                  <a:pt x="155660" y="323755"/>
                </a:cubicBezTo>
                <a:cubicBezTo>
                  <a:pt x="138442" y="304963"/>
                  <a:pt x="126210" y="291627"/>
                  <a:pt x="117442" y="281922"/>
                </a:cubicBezTo>
                <a:moveTo>
                  <a:pt x="297105" y="313581"/>
                </a:moveTo>
                <a:lnTo>
                  <a:pt x="362766" y="313748"/>
                </a:lnTo>
                <a:cubicBezTo>
                  <a:pt x="372007" y="313748"/>
                  <a:pt x="379499" y="321240"/>
                  <a:pt x="379499" y="330481"/>
                </a:cubicBezTo>
                <a:lnTo>
                  <a:pt x="379499" y="383676"/>
                </a:lnTo>
                <a:moveTo>
                  <a:pt x="359403" y="139105"/>
                </a:moveTo>
                <a:lnTo>
                  <a:pt x="359403" y="191028"/>
                </a:lnTo>
                <a:moveTo>
                  <a:pt x="385372" y="165075"/>
                </a:moveTo>
                <a:lnTo>
                  <a:pt x="333450" y="165075"/>
                </a:lnTo>
                <a:moveTo>
                  <a:pt x="277862" y="111914"/>
                </a:moveTo>
                <a:cubicBezTo>
                  <a:pt x="277862" y="108448"/>
                  <a:pt x="280672" y="105639"/>
                  <a:pt x="284137" y="105639"/>
                </a:cubicBezTo>
                <a:cubicBezTo>
                  <a:pt x="287603" y="105639"/>
                  <a:pt x="290412" y="108448"/>
                  <a:pt x="290412" y="111914"/>
                </a:cubicBezTo>
                <a:cubicBezTo>
                  <a:pt x="290412" y="115379"/>
                  <a:pt x="287603" y="118188"/>
                  <a:pt x="284137" y="118188"/>
                </a:cubicBezTo>
                <a:cubicBezTo>
                  <a:pt x="280672" y="118188"/>
                  <a:pt x="277862" y="115379"/>
                  <a:pt x="277862" y="111914"/>
                </a:cubicBezTo>
                <a:moveTo>
                  <a:pt x="355219" y="54954"/>
                </a:moveTo>
                <a:cubicBezTo>
                  <a:pt x="355219" y="51488"/>
                  <a:pt x="358029" y="48679"/>
                  <a:pt x="361494" y="48679"/>
                </a:cubicBezTo>
                <a:cubicBezTo>
                  <a:pt x="364960" y="48679"/>
                  <a:pt x="367769" y="51488"/>
                  <a:pt x="367769" y="54954"/>
                </a:cubicBezTo>
                <a:cubicBezTo>
                  <a:pt x="367769" y="58420"/>
                  <a:pt x="364960" y="61229"/>
                  <a:pt x="361494" y="61229"/>
                </a:cubicBezTo>
                <a:cubicBezTo>
                  <a:pt x="358029" y="61229"/>
                  <a:pt x="355219" y="58420"/>
                  <a:pt x="355219" y="54954"/>
                </a:cubicBezTo>
                <a:moveTo>
                  <a:pt x="177815" y="333493"/>
                </a:moveTo>
                <a:lnTo>
                  <a:pt x="198648" y="383860"/>
                </a:lnTo>
                <a:moveTo>
                  <a:pt x="19804" y="42572"/>
                </a:moveTo>
                <a:cubicBezTo>
                  <a:pt x="60198" y="56477"/>
                  <a:pt x="131916" y="52427"/>
                  <a:pt x="182115" y="46889"/>
                </a:cubicBezTo>
              </a:path>
            </a:pathLst>
          </a:custGeom>
          <a:noFill/>
          <a:ln w="10039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 sz="1400"/>
          </a:p>
        </p:txBody>
      </p:sp>
      <p:sp>
        <p:nvSpPr>
          <p:cNvPr id="40" name="Rounded Rectangle 39"/>
          <p:cNvSpPr/>
          <p:nvPr/>
        </p:nvSpPr>
        <p:spPr>
          <a:xfrm>
            <a:off x="7132309" y="4028960"/>
            <a:ext cx="731973" cy="639623"/>
          </a:xfrm>
          <a:custGeom>
            <a:avLst/>
            <a:gdLst/>
            <a:ahLst/>
            <a:cxnLst/>
            <a:rect l="0" t="0" r="0" b="0"/>
            <a:pathLst>
              <a:path w="368128" h="355580">
                <a:moveTo>
                  <a:pt x="0" y="150600"/>
                </a:moveTo>
                <a:lnTo>
                  <a:pt x="368128" y="150600"/>
                </a:lnTo>
                <a:lnTo>
                  <a:pt x="368128" y="267731"/>
                </a:lnTo>
                <a:lnTo>
                  <a:pt x="0" y="267731"/>
                </a:lnTo>
                <a:close/>
                <a:moveTo>
                  <a:pt x="150601" y="35861"/>
                </a:moveTo>
                <a:cubicBezTo>
                  <a:pt x="150601" y="16058"/>
                  <a:pt x="166654" y="4"/>
                  <a:pt x="186457" y="2"/>
                </a:cubicBezTo>
                <a:cubicBezTo>
                  <a:pt x="206262" y="0"/>
                  <a:pt x="222319" y="16055"/>
                  <a:pt x="222319" y="35861"/>
                </a:cubicBezTo>
                <a:cubicBezTo>
                  <a:pt x="222319" y="55667"/>
                  <a:pt x="206262" y="71722"/>
                  <a:pt x="186457" y="71720"/>
                </a:cubicBezTo>
                <a:cubicBezTo>
                  <a:pt x="166654" y="71718"/>
                  <a:pt x="150601" y="55664"/>
                  <a:pt x="150601" y="35861"/>
                </a:cubicBezTo>
                <a:close/>
                <a:moveTo>
                  <a:pt x="125330" y="118522"/>
                </a:moveTo>
                <a:cubicBezTo>
                  <a:pt x="137060" y="97037"/>
                  <a:pt x="159585" y="83671"/>
                  <a:pt x="184064" y="83671"/>
                </a:cubicBezTo>
                <a:cubicBezTo>
                  <a:pt x="208542" y="83671"/>
                  <a:pt x="231067" y="97037"/>
                  <a:pt x="242797" y="118522"/>
                </a:cubicBezTo>
                <a:moveTo>
                  <a:pt x="267733" y="35861"/>
                </a:moveTo>
                <a:cubicBezTo>
                  <a:pt x="267733" y="16058"/>
                  <a:pt x="283785" y="4"/>
                  <a:pt x="303588" y="2"/>
                </a:cubicBezTo>
                <a:cubicBezTo>
                  <a:pt x="323394" y="0"/>
                  <a:pt x="339451" y="16055"/>
                  <a:pt x="339451" y="35861"/>
                </a:cubicBezTo>
                <a:cubicBezTo>
                  <a:pt x="339451" y="55667"/>
                  <a:pt x="323394" y="71722"/>
                  <a:pt x="303588" y="71720"/>
                </a:cubicBezTo>
                <a:cubicBezTo>
                  <a:pt x="283785" y="71718"/>
                  <a:pt x="267733" y="55664"/>
                  <a:pt x="267733" y="35861"/>
                </a:cubicBezTo>
                <a:close/>
                <a:moveTo>
                  <a:pt x="234263" y="150600"/>
                </a:moveTo>
                <a:cubicBezTo>
                  <a:pt x="234263" y="113634"/>
                  <a:pt x="264230" y="83667"/>
                  <a:pt x="301195" y="83667"/>
                </a:cubicBezTo>
                <a:cubicBezTo>
                  <a:pt x="338161" y="83667"/>
                  <a:pt x="368128" y="113634"/>
                  <a:pt x="368128" y="150600"/>
                </a:cubicBezTo>
                <a:moveTo>
                  <a:pt x="69325" y="71720"/>
                </a:moveTo>
                <a:cubicBezTo>
                  <a:pt x="49522" y="71718"/>
                  <a:pt x="33470" y="55664"/>
                  <a:pt x="33470" y="35861"/>
                </a:cubicBezTo>
                <a:cubicBezTo>
                  <a:pt x="33470" y="16058"/>
                  <a:pt x="49522" y="4"/>
                  <a:pt x="69325" y="2"/>
                </a:cubicBezTo>
                <a:cubicBezTo>
                  <a:pt x="89131" y="0"/>
                  <a:pt x="105188" y="16055"/>
                  <a:pt x="105188" y="35861"/>
                </a:cubicBezTo>
                <a:cubicBezTo>
                  <a:pt x="105188" y="55667"/>
                  <a:pt x="89131" y="71722"/>
                  <a:pt x="69325" y="71720"/>
                </a:cubicBezTo>
                <a:close/>
                <a:moveTo>
                  <a:pt x="0" y="150600"/>
                </a:moveTo>
                <a:cubicBezTo>
                  <a:pt x="0" y="113634"/>
                  <a:pt x="29966" y="83667"/>
                  <a:pt x="66932" y="83667"/>
                </a:cubicBezTo>
                <a:cubicBezTo>
                  <a:pt x="103898" y="83667"/>
                  <a:pt x="133864" y="113634"/>
                  <a:pt x="133864" y="150600"/>
                </a:cubicBezTo>
                <a:moveTo>
                  <a:pt x="217530" y="305381"/>
                </a:moveTo>
                <a:lnTo>
                  <a:pt x="211355" y="355580"/>
                </a:lnTo>
                <a:lnTo>
                  <a:pt x="157642" y="355580"/>
                </a:lnTo>
                <a:lnTo>
                  <a:pt x="150597" y="305381"/>
                </a:lnTo>
                <a:moveTo>
                  <a:pt x="334662" y="305381"/>
                </a:moveTo>
                <a:lnTo>
                  <a:pt x="328487" y="355580"/>
                </a:lnTo>
                <a:lnTo>
                  <a:pt x="274774" y="355580"/>
                </a:lnTo>
                <a:lnTo>
                  <a:pt x="267729" y="305381"/>
                </a:lnTo>
                <a:moveTo>
                  <a:pt x="100398" y="305381"/>
                </a:moveTo>
                <a:lnTo>
                  <a:pt x="94224" y="355580"/>
                </a:lnTo>
                <a:lnTo>
                  <a:pt x="40510" y="355580"/>
                </a:lnTo>
                <a:lnTo>
                  <a:pt x="33466" y="305381"/>
                </a:lnTo>
              </a:path>
            </a:pathLst>
          </a:custGeom>
          <a:noFill/>
          <a:ln w="10039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 sz="1400"/>
          </a:p>
        </p:txBody>
      </p:sp>
      <p:sp>
        <p:nvSpPr>
          <p:cNvPr id="41" name="Rounded Rectangle 40"/>
          <p:cNvSpPr/>
          <p:nvPr/>
        </p:nvSpPr>
        <p:spPr>
          <a:xfrm>
            <a:off x="5999461" y="5605117"/>
            <a:ext cx="863428" cy="711615"/>
          </a:xfrm>
          <a:custGeom>
            <a:avLst/>
            <a:gdLst/>
            <a:ahLst/>
            <a:cxnLst/>
            <a:rect l="0" t="0" r="0" b="0"/>
            <a:pathLst>
              <a:path w="389044" h="389044">
                <a:moveTo>
                  <a:pt x="138551" y="148616"/>
                </a:moveTo>
                <a:cubicBezTo>
                  <a:pt x="157034" y="148616"/>
                  <a:pt x="172018" y="129886"/>
                  <a:pt x="172018" y="106783"/>
                </a:cubicBezTo>
                <a:cubicBezTo>
                  <a:pt x="172018" y="83679"/>
                  <a:pt x="157034" y="64950"/>
                  <a:pt x="138551" y="64950"/>
                </a:cubicBezTo>
                <a:cubicBezTo>
                  <a:pt x="120068" y="64950"/>
                  <a:pt x="105085" y="83679"/>
                  <a:pt x="105085" y="106783"/>
                </a:cubicBezTo>
                <a:cubicBezTo>
                  <a:pt x="105085" y="129886"/>
                  <a:pt x="120068" y="148616"/>
                  <a:pt x="138551" y="148616"/>
                </a:cubicBezTo>
                <a:close/>
                <a:moveTo>
                  <a:pt x="138551" y="148616"/>
                </a:moveTo>
                <a:lnTo>
                  <a:pt x="138551" y="217222"/>
                </a:lnTo>
                <a:moveTo>
                  <a:pt x="0" y="0"/>
                </a:moveTo>
                <a:moveTo>
                  <a:pt x="280783" y="162002"/>
                </a:moveTo>
                <a:cubicBezTo>
                  <a:pt x="280783" y="135229"/>
                  <a:pt x="280783" y="93397"/>
                  <a:pt x="225563" y="66624"/>
                </a:cubicBezTo>
                <a:lnTo>
                  <a:pt x="225563" y="162002"/>
                </a:lnTo>
                <a:close/>
                <a:moveTo>
                  <a:pt x="305379" y="389044"/>
                </a:moveTo>
                <a:cubicBezTo>
                  <a:pt x="305379" y="389044"/>
                  <a:pt x="297012" y="363945"/>
                  <a:pt x="231753" y="362271"/>
                </a:cubicBezTo>
                <a:cubicBezTo>
                  <a:pt x="226733" y="362271"/>
                  <a:pt x="221713" y="358925"/>
                  <a:pt x="221713" y="353905"/>
                </a:cubicBezTo>
                <a:lnTo>
                  <a:pt x="221713" y="256853"/>
                </a:lnTo>
                <a:cubicBezTo>
                  <a:pt x="221713" y="251833"/>
                  <a:pt x="226733" y="248486"/>
                  <a:pt x="233426" y="248486"/>
                </a:cubicBezTo>
                <a:cubicBezTo>
                  <a:pt x="297012" y="251833"/>
                  <a:pt x="305379" y="275259"/>
                  <a:pt x="305379" y="275259"/>
                </a:cubicBezTo>
                <a:close/>
                <a:moveTo>
                  <a:pt x="305379" y="275259"/>
                </a:moveTo>
                <a:cubicBezTo>
                  <a:pt x="305379" y="275259"/>
                  <a:pt x="313745" y="251833"/>
                  <a:pt x="377331" y="248486"/>
                </a:cubicBezTo>
                <a:cubicBezTo>
                  <a:pt x="384024" y="248486"/>
                  <a:pt x="389044" y="251833"/>
                  <a:pt x="389044" y="256853"/>
                </a:cubicBezTo>
                <a:lnTo>
                  <a:pt x="389044" y="353905"/>
                </a:lnTo>
                <a:cubicBezTo>
                  <a:pt x="389044" y="358925"/>
                  <a:pt x="384024" y="362271"/>
                  <a:pt x="379004" y="362271"/>
                </a:cubicBezTo>
                <a:cubicBezTo>
                  <a:pt x="313745" y="363945"/>
                  <a:pt x="305379" y="389044"/>
                  <a:pt x="305379" y="389044"/>
                </a:cubicBezTo>
                <a:moveTo>
                  <a:pt x="166493" y="288646"/>
                </a:moveTo>
                <a:lnTo>
                  <a:pt x="35975" y="288646"/>
                </a:lnTo>
                <a:cubicBezTo>
                  <a:pt x="22589" y="288646"/>
                  <a:pt x="12549" y="278606"/>
                  <a:pt x="12549" y="265219"/>
                </a:cubicBezTo>
                <a:lnTo>
                  <a:pt x="12549" y="35976"/>
                </a:lnTo>
                <a:cubicBezTo>
                  <a:pt x="12549" y="22589"/>
                  <a:pt x="22589" y="12549"/>
                  <a:pt x="35975" y="12549"/>
                </a:cubicBezTo>
                <a:lnTo>
                  <a:pt x="333825" y="12549"/>
                </a:lnTo>
                <a:cubicBezTo>
                  <a:pt x="347211" y="12549"/>
                  <a:pt x="357251" y="22589"/>
                  <a:pt x="357251" y="35976"/>
                </a:cubicBezTo>
                <a:lnTo>
                  <a:pt x="357251" y="203307"/>
                </a:lnTo>
                <a:moveTo>
                  <a:pt x="0" y="0"/>
                </a:moveTo>
                <a:moveTo>
                  <a:pt x="144740" y="288646"/>
                </a:moveTo>
                <a:lnTo>
                  <a:pt x="133027" y="355578"/>
                </a:lnTo>
                <a:moveTo>
                  <a:pt x="116294" y="355578"/>
                </a:moveTo>
                <a:lnTo>
                  <a:pt x="162310" y="355578"/>
                </a:lnTo>
                <a:moveTo>
                  <a:pt x="225563" y="162624"/>
                </a:moveTo>
                <a:lnTo>
                  <a:pt x="225563" y="198970"/>
                </a:lnTo>
              </a:path>
            </a:pathLst>
          </a:custGeom>
          <a:noFill/>
          <a:ln w="10039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 sz="1400"/>
          </a:p>
        </p:txBody>
      </p:sp>
      <p:sp>
        <p:nvSpPr>
          <p:cNvPr id="42" name="Título 1">
            <a:extLst>
              <a:ext uri="{FF2B5EF4-FFF2-40B4-BE49-F238E27FC236}">
                <a16:creationId xmlns:a16="http://schemas.microsoft.com/office/drawing/2014/main" id="{83888A14-FDC8-26A3-C7F3-4FF2E41A37E5}"/>
              </a:ext>
            </a:extLst>
          </p:cNvPr>
          <p:cNvSpPr txBox="1">
            <a:spLocks/>
          </p:cNvSpPr>
          <p:nvPr/>
        </p:nvSpPr>
        <p:spPr>
          <a:xfrm>
            <a:off x="657627" y="102124"/>
            <a:ext cx="10515600" cy="75924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CO" sz="3000" b="1" kern="1200">
                <a:solidFill>
                  <a:srgbClr val="38A9CA"/>
                </a:solidFill>
                <a:latin typeface="Aptos" panose="020B0004020202020204" pitchFamily="34" charset="0"/>
                <a:ea typeface="+mn-ea"/>
                <a:cs typeface="Arial"/>
              </a:defRPr>
            </a:lvl1pPr>
          </a:lstStyle>
          <a:p>
            <a:pPr algn="ctr"/>
            <a:r>
              <a:rPr lang="es-CO" sz="3200" dirty="0"/>
              <a:t>Recomendaciones estratégicas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70761" y="2470999"/>
            <a:ext cx="3321920" cy="3173181"/>
            <a:chOff x="349623" y="1580589"/>
            <a:chExt cx="3321920" cy="3173181"/>
          </a:xfrm>
          <a:solidFill>
            <a:srgbClr val="285B6A"/>
          </a:solidFill>
        </p:grpSpPr>
        <p:sp>
          <p:nvSpPr>
            <p:cNvPr id="2" name="Rounded Rectangle 1"/>
            <p:cNvSpPr/>
            <p:nvPr/>
          </p:nvSpPr>
          <p:spPr>
            <a:xfrm>
              <a:off x="349623" y="1580589"/>
              <a:ext cx="2782420" cy="2782420"/>
            </a:xfrm>
            <a:custGeom>
              <a:avLst/>
              <a:gdLst/>
              <a:ahLst/>
              <a:cxnLst/>
              <a:rect l="0" t="0" r="0" b="0"/>
              <a:pathLst>
                <a:path w="2782420" h="2782420">
                  <a:moveTo>
                    <a:pt x="2284541" y="478670"/>
                  </a:moveTo>
                  <a:lnTo>
                    <a:pt x="2244558" y="514170"/>
                  </a:lnTo>
                  <a:cubicBezTo>
                    <a:pt x="2024121" y="299652"/>
                    <a:pt x="1723095" y="167527"/>
                    <a:pt x="1391210" y="167527"/>
                  </a:cubicBezTo>
                  <a:cubicBezTo>
                    <a:pt x="715389" y="167527"/>
                    <a:pt x="167527" y="715389"/>
                    <a:pt x="167527" y="1391210"/>
                  </a:cubicBezTo>
                  <a:cubicBezTo>
                    <a:pt x="167527" y="2067031"/>
                    <a:pt x="715389" y="2614892"/>
                    <a:pt x="1391210" y="2614892"/>
                  </a:cubicBezTo>
                  <a:cubicBezTo>
                    <a:pt x="2067031" y="2614892"/>
                    <a:pt x="2614892" y="2067031"/>
                    <a:pt x="2614892" y="1391210"/>
                  </a:cubicBezTo>
                  <a:cubicBezTo>
                    <a:pt x="2614892" y="1110173"/>
                    <a:pt x="2520152" y="851264"/>
                    <a:pt x="2360867" y="644678"/>
                  </a:cubicBezTo>
                  <a:lnTo>
                    <a:pt x="2402017" y="608139"/>
                  </a:lnTo>
                  <a:lnTo>
                    <a:pt x="2568239" y="649205"/>
                  </a:lnTo>
                  <a:cubicBezTo>
                    <a:pt x="2703905" y="863959"/>
                    <a:pt x="2782420" y="1118415"/>
                    <a:pt x="2782420" y="1391210"/>
                  </a:cubicBezTo>
                  <a:cubicBezTo>
                    <a:pt x="2782420" y="2159554"/>
                    <a:pt x="2159554" y="2782420"/>
                    <a:pt x="1391210" y="2782420"/>
                  </a:cubicBezTo>
                  <a:cubicBezTo>
                    <a:pt x="622865" y="2782420"/>
                    <a:pt x="0" y="2159554"/>
                    <a:pt x="0" y="1391210"/>
                  </a:cubicBezTo>
                  <a:cubicBezTo>
                    <a:pt x="0" y="622865"/>
                    <a:pt x="622865" y="0"/>
                    <a:pt x="1391210" y="0"/>
                  </a:cubicBezTo>
                  <a:cubicBezTo>
                    <a:pt x="1720721" y="0"/>
                    <a:pt x="2023476" y="114557"/>
                    <a:pt x="2261820" y="3060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rtlCol="0" anchor="ctr"/>
            <a:lstStyle/>
            <a:p>
              <a:pPr algn="ctr"/>
              <a:endParaRPr sz="2400">
                <a:solidFill>
                  <a:schemeClr val="accent2"/>
                </a:solidFill>
              </a:endParaRPr>
            </a:p>
          </p:txBody>
        </p:sp>
        <p:sp>
          <p:nvSpPr>
            <p:cNvPr id="3" name="Rounded Rectangle 2"/>
            <p:cNvSpPr/>
            <p:nvPr/>
          </p:nvSpPr>
          <p:spPr>
            <a:xfrm>
              <a:off x="3089712" y="4172896"/>
              <a:ext cx="581831" cy="580874"/>
            </a:xfrm>
            <a:custGeom>
              <a:avLst/>
              <a:gdLst/>
              <a:ahLst/>
              <a:cxnLst/>
              <a:rect l="0" t="0" r="0" b="0"/>
              <a:pathLst>
                <a:path w="581831" h="580874">
                  <a:moveTo>
                    <a:pt x="478319" y="477436"/>
                  </a:moveTo>
                  <a:cubicBezTo>
                    <a:pt x="374807" y="580874"/>
                    <a:pt x="207023" y="580874"/>
                    <a:pt x="103511" y="477436"/>
                  </a:cubicBezTo>
                  <a:cubicBezTo>
                    <a:pt x="0" y="373923"/>
                    <a:pt x="0" y="206066"/>
                    <a:pt x="103511" y="102554"/>
                  </a:cubicBezTo>
                  <a:cubicBezTo>
                    <a:pt x="197674" y="8466"/>
                    <a:pt x="344991" y="0"/>
                    <a:pt x="448723" y="77008"/>
                  </a:cubicBezTo>
                  <a:cubicBezTo>
                    <a:pt x="459030" y="84664"/>
                    <a:pt x="468969" y="93205"/>
                    <a:pt x="478319" y="102554"/>
                  </a:cubicBezTo>
                  <a:cubicBezTo>
                    <a:pt x="479718" y="103954"/>
                    <a:pt x="481043" y="105352"/>
                    <a:pt x="482369" y="106751"/>
                  </a:cubicBezTo>
                  <a:cubicBezTo>
                    <a:pt x="581831" y="210484"/>
                    <a:pt x="580432" y="375323"/>
                    <a:pt x="478319" y="4774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rtlCol="0" anchor="ctr"/>
            <a:lstStyle/>
            <a:p>
              <a:pPr algn="ctr"/>
              <a:endParaRPr sz="2400">
                <a:solidFill>
                  <a:schemeClr val="accent2"/>
                </a:solidFill>
              </a:endParaRPr>
            </a:p>
          </p:txBody>
        </p:sp>
        <p:sp>
          <p:nvSpPr>
            <p:cNvPr id="4" name="Rounded Rectangle 3"/>
            <p:cNvSpPr/>
            <p:nvPr/>
          </p:nvSpPr>
          <p:spPr>
            <a:xfrm>
              <a:off x="349623" y="1580589"/>
              <a:ext cx="2782420" cy="2782420"/>
            </a:xfrm>
            <a:custGeom>
              <a:avLst/>
              <a:gdLst/>
              <a:ahLst/>
              <a:cxnLst/>
              <a:rect l="0" t="0" r="0" b="0"/>
              <a:pathLst>
                <a:path w="2782420" h="2782420">
                  <a:moveTo>
                    <a:pt x="2284541" y="478670"/>
                  </a:moveTo>
                  <a:lnTo>
                    <a:pt x="2244558" y="514170"/>
                  </a:lnTo>
                  <a:cubicBezTo>
                    <a:pt x="2024121" y="299652"/>
                    <a:pt x="1723095" y="167527"/>
                    <a:pt x="1391210" y="167527"/>
                  </a:cubicBezTo>
                  <a:cubicBezTo>
                    <a:pt x="715389" y="167527"/>
                    <a:pt x="167527" y="715389"/>
                    <a:pt x="167527" y="1391210"/>
                  </a:cubicBezTo>
                  <a:cubicBezTo>
                    <a:pt x="167527" y="2067031"/>
                    <a:pt x="715389" y="2614892"/>
                    <a:pt x="1391210" y="2614892"/>
                  </a:cubicBezTo>
                  <a:cubicBezTo>
                    <a:pt x="2067031" y="2614892"/>
                    <a:pt x="2614892" y="2067031"/>
                    <a:pt x="2614892" y="1391210"/>
                  </a:cubicBezTo>
                  <a:cubicBezTo>
                    <a:pt x="2614892" y="1110173"/>
                    <a:pt x="2520152" y="851264"/>
                    <a:pt x="2360867" y="644678"/>
                  </a:cubicBezTo>
                  <a:lnTo>
                    <a:pt x="2402017" y="608139"/>
                  </a:lnTo>
                  <a:lnTo>
                    <a:pt x="2568239" y="649205"/>
                  </a:lnTo>
                  <a:cubicBezTo>
                    <a:pt x="2703905" y="863959"/>
                    <a:pt x="2782420" y="1118415"/>
                    <a:pt x="2782420" y="1391210"/>
                  </a:cubicBezTo>
                  <a:cubicBezTo>
                    <a:pt x="2782420" y="2159554"/>
                    <a:pt x="2159554" y="2782420"/>
                    <a:pt x="1391210" y="2782420"/>
                  </a:cubicBezTo>
                  <a:cubicBezTo>
                    <a:pt x="622865" y="2782420"/>
                    <a:pt x="0" y="2159554"/>
                    <a:pt x="0" y="1391210"/>
                  </a:cubicBezTo>
                  <a:cubicBezTo>
                    <a:pt x="0" y="622865"/>
                    <a:pt x="622865" y="0"/>
                    <a:pt x="1391210" y="0"/>
                  </a:cubicBezTo>
                  <a:cubicBezTo>
                    <a:pt x="1720721" y="0"/>
                    <a:pt x="2023476" y="114557"/>
                    <a:pt x="2261820" y="306018"/>
                  </a:cubicBezTo>
                  <a:close/>
                </a:path>
              </a:pathLst>
            </a:custGeom>
            <a:grpFill/>
            <a:ln w="10925">
              <a:solidFill>
                <a:srgbClr val="FFFFFF"/>
              </a:solidFill>
            </a:ln>
          </p:spPr>
          <p:txBody>
            <a:bodyPr rtlCol="0" anchor="ctr"/>
            <a:lstStyle/>
            <a:p>
              <a:pPr algn="ctr"/>
              <a:endParaRPr sz="2400">
                <a:solidFill>
                  <a:schemeClr val="accent2"/>
                </a:solidFill>
              </a:endParaRPr>
            </a:p>
          </p:txBody>
        </p:sp>
        <p:sp>
          <p:nvSpPr>
            <p:cNvPr id="5" name="Rounded Rectangle 4"/>
            <p:cNvSpPr/>
            <p:nvPr/>
          </p:nvSpPr>
          <p:spPr>
            <a:xfrm>
              <a:off x="3089712" y="4172896"/>
              <a:ext cx="581831" cy="580874"/>
            </a:xfrm>
            <a:custGeom>
              <a:avLst/>
              <a:gdLst/>
              <a:ahLst/>
              <a:cxnLst/>
              <a:rect l="0" t="0" r="0" b="0"/>
              <a:pathLst>
                <a:path w="581831" h="580874">
                  <a:moveTo>
                    <a:pt x="478319" y="477436"/>
                  </a:moveTo>
                  <a:cubicBezTo>
                    <a:pt x="374807" y="580874"/>
                    <a:pt x="207023" y="580874"/>
                    <a:pt x="103511" y="477436"/>
                  </a:cubicBezTo>
                  <a:cubicBezTo>
                    <a:pt x="0" y="373923"/>
                    <a:pt x="0" y="206066"/>
                    <a:pt x="103511" y="102554"/>
                  </a:cubicBezTo>
                  <a:cubicBezTo>
                    <a:pt x="197674" y="8466"/>
                    <a:pt x="344991" y="0"/>
                    <a:pt x="448723" y="77008"/>
                  </a:cubicBezTo>
                  <a:cubicBezTo>
                    <a:pt x="459030" y="84664"/>
                    <a:pt x="468969" y="93205"/>
                    <a:pt x="478319" y="102554"/>
                  </a:cubicBezTo>
                  <a:cubicBezTo>
                    <a:pt x="479718" y="103954"/>
                    <a:pt x="481043" y="105352"/>
                    <a:pt x="482369" y="106751"/>
                  </a:cubicBezTo>
                  <a:cubicBezTo>
                    <a:pt x="581831" y="210484"/>
                    <a:pt x="580432" y="375323"/>
                    <a:pt x="478319" y="477436"/>
                  </a:cubicBezTo>
                  <a:close/>
                </a:path>
              </a:pathLst>
            </a:custGeom>
            <a:grpFill/>
            <a:ln w="10925">
              <a:solidFill>
                <a:srgbClr val="FFFFFF"/>
              </a:solidFill>
            </a:ln>
          </p:spPr>
          <p:txBody>
            <a:bodyPr rtlCol="0" anchor="ctr"/>
            <a:lstStyle/>
            <a:p>
              <a:pPr algn="ctr"/>
              <a:endParaRPr sz="2400">
                <a:solidFill>
                  <a:schemeClr val="accent2"/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787913" y="2990182"/>
            <a:ext cx="3394183" cy="1748117"/>
            <a:chOff x="866774" y="2099772"/>
            <a:chExt cx="3394183" cy="1748117"/>
          </a:xfrm>
          <a:solidFill>
            <a:srgbClr val="38A9CA"/>
          </a:solidFill>
        </p:grpSpPr>
        <p:sp>
          <p:nvSpPr>
            <p:cNvPr id="7" name="Rounded Rectangle 6"/>
            <p:cNvSpPr/>
            <p:nvPr/>
          </p:nvSpPr>
          <p:spPr>
            <a:xfrm>
              <a:off x="866774" y="2099772"/>
              <a:ext cx="1748117" cy="1748117"/>
            </a:xfrm>
            <a:custGeom>
              <a:avLst/>
              <a:gdLst/>
              <a:ahLst/>
              <a:cxnLst/>
              <a:rect l="0" t="0" r="0" b="0"/>
              <a:pathLst>
                <a:path w="1748117" h="1748117">
                  <a:moveTo>
                    <a:pt x="1748117" y="874058"/>
                  </a:moveTo>
                  <a:cubicBezTo>
                    <a:pt x="1748117" y="1356757"/>
                    <a:pt x="1356757" y="1748117"/>
                    <a:pt x="874058" y="1748117"/>
                  </a:cubicBezTo>
                  <a:cubicBezTo>
                    <a:pt x="391359" y="1748117"/>
                    <a:pt x="0" y="1356757"/>
                    <a:pt x="0" y="874058"/>
                  </a:cubicBezTo>
                  <a:cubicBezTo>
                    <a:pt x="0" y="391359"/>
                    <a:pt x="391359" y="0"/>
                    <a:pt x="874058" y="0"/>
                  </a:cubicBezTo>
                  <a:cubicBezTo>
                    <a:pt x="1101459" y="0"/>
                    <a:pt x="1308538" y="86823"/>
                    <a:pt x="1463975" y="229149"/>
                  </a:cubicBezTo>
                  <a:lnTo>
                    <a:pt x="1332866" y="346418"/>
                  </a:lnTo>
                  <a:cubicBezTo>
                    <a:pt x="1210134" y="239492"/>
                    <a:pt x="1049671" y="174811"/>
                    <a:pt x="874058" y="174811"/>
                  </a:cubicBezTo>
                  <a:cubicBezTo>
                    <a:pt x="487870" y="174811"/>
                    <a:pt x="174811" y="487870"/>
                    <a:pt x="174811" y="874058"/>
                  </a:cubicBezTo>
                  <a:cubicBezTo>
                    <a:pt x="174811" y="1260247"/>
                    <a:pt x="487870" y="1573305"/>
                    <a:pt x="874058" y="1573305"/>
                  </a:cubicBezTo>
                  <a:cubicBezTo>
                    <a:pt x="1260247" y="1573305"/>
                    <a:pt x="1573305" y="1260247"/>
                    <a:pt x="1573305" y="874058"/>
                  </a:cubicBezTo>
                  <a:cubicBezTo>
                    <a:pt x="1573305" y="726415"/>
                    <a:pt x="1527563" y="589479"/>
                    <a:pt x="1449408" y="476653"/>
                  </a:cubicBezTo>
                  <a:lnTo>
                    <a:pt x="1580516" y="359383"/>
                  </a:lnTo>
                  <a:cubicBezTo>
                    <a:pt x="1685913" y="503749"/>
                    <a:pt x="1748117" y="681620"/>
                    <a:pt x="1748117" y="8740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rtlCol="0" anchor="ctr"/>
            <a:lstStyle/>
            <a:p>
              <a:pPr algn="ctr"/>
              <a:endParaRPr sz="2800">
                <a:solidFill>
                  <a:schemeClr val="accent2"/>
                </a:solidFill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3730882" y="2712385"/>
              <a:ext cx="530075" cy="530075"/>
            </a:xfrm>
            <a:custGeom>
              <a:avLst/>
              <a:gdLst/>
              <a:ahLst/>
              <a:cxnLst/>
              <a:rect l="0" t="0" r="0" b="0"/>
              <a:pathLst>
                <a:path w="530075" h="530075">
                  <a:moveTo>
                    <a:pt x="530075" y="265037"/>
                  </a:moveTo>
                  <a:cubicBezTo>
                    <a:pt x="530075" y="409483"/>
                    <a:pt x="414489" y="526983"/>
                    <a:pt x="270780" y="530001"/>
                  </a:cubicBezTo>
                  <a:cubicBezTo>
                    <a:pt x="268866" y="530075"/>
                    <a:pt x="266952" y="530075"/>
                    <a:pt x="265037" y="530075"/>
                  </a:cubicBezTo>
                  <a:cubicBezTo>
                    <a:pt x="251859" y="530075"/>
                    <a:pt x="238828" y="529118"/>
                    <a:pt x="226165" y="527278"/>
                  </a:cubicBezTo>
                  <a:cubicBezTo>
                    <a:pt x="98211" y="508430"/>
                    <a:pt x="0" y="398219"/>
                    <a:pt x="0" y="265037"/>
                  </a:cubicBezTo>
                  <a:cubicBezTo>
                    <a:pt x="0" y="131856"/>
                    <a:pt x="98505" y="21350"/>
                    <a:pt x="226754" y="2724"/>
                  </a:cubicBezTo>
                  <a:cubicBezTo>
                    <a:pt x="239269" y="957"/>
                    <a:pt x="252006" y="0"/>
                    <a:pt x="265037" y="0"/>
                  </a:cubicBezTo>
                  <a:cubicBezTo>
                    <a:pt x="267025" y="0"/>
                    <a:pt x="268939" y="0"/>
                    <a:pt x="270927" y="73"/>
                  </a:cubicBezTo>
                  <a:cubicBezTo>
                    <a:pt x="414563" y="3165"/>
                    <a:pt x="530075" y="120666"/>
                    <a:pt x="530075" y="2650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rtlCol="0" anchor="ctr"/>
            <a:lstStyle/>
            <a:p>
              <a:pPr algn="ctr"/>
              <a:endParaRPr sz="2800">
                <a:solidFill>
                  <a:schemeClr val="accent2"/>
                </a:solidFill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866774" y="2099772"/>
              <a:ext cx="1748117" cy="1748117"/>
            </a:xfrm>
            <a:custGeom>
              <a:avLst/>
              <a:gdLst/>
              <a:ahLst/>
              <a:cxnLst/>
              <a:rect l="0" t="0" r="0" b="0"/>
              <a:pathLst>
                <a:path w="1748117" h="1748117">
                  <a:moveTo>
                    <a:pt x="1748117" y="874058"/>
                  </a:moveTo>
                  <a:cubicBezTo>
                    <a:pt x="1748117" y="1356757"/>
                    <a:pt x="1356757" y="1748117"/>
                    <a:pt x="874058" y="1748117"/>
                  </a:cubicBezTo>
                  <a:cubicBezTo>
                    <a:pt x="391359" y="1748117"/>
                    <a:pt x="0" y="1356757"/>
                    <a:pt x="0" y="874058"/>
                  </a:cubicBezTo>
                  <a:cubicBezTo>
                    <a:pt x="0" y="391359"/>
                    <a:pt x="391359" y="0"/>
                    <a:pt x="874058" y="0"/>
                  </a:cubicBezTo>
                  <a:cubicBezTo>
                    <a:pt x="1101459" y="0"/>
                    <a:pt x="1308538" y="86823"/>
                    <a:pt x="1463975" y="229149"/>
                  </a:cubicBezTo>
                  <a:lnTo>
                    <a:pt x="1332866" y="346418"/>
                  </a:lnTo>
                  <a:cubicBezTo>
                    <a:pt x="1210134" y="239492"/>
                    <a:pt x="1049671" y="174811"/>
                    <a:pt x="874058" y="174811"/>
                  </a:cubicBezTo>
                  <a:cubicBezTo>
                    <a:pt x="487870" y="174811"/>
                    <a:pt x="174811" y="487870"/>
                    <a:pt x="174811" y="874058"/>
                  </a:cubicBezTo>
                  <a:cubicBezTo>
                    <a:pt x="174811" y="1260247"/>
                    <a:pt x="487870" y="1573305"/>
                    <a:pt x="874058" y="1573305"/>
                  </a:cubicBezTo>
                  <a:cubicBezTo>
                    <a:pt x="1260247" y="1573305"/>
                    <a:pt x="1573305" y="1260247"/>
                    <a:pt x="1573305" y="874058"/>
                  </a:cubicBezTo>
                  <a:cubicBezTo>
                    <a:pt x="1573305" y="726415"/>
                    <a:pt x="1527563" y="589479"/>
                    <a:pt x="1449408" y="476653"/>
                  </a:cubicBezTo>
                  <a:lnTo>
                    <a:pt x="1580516" y="359383"/>
                  </a:lnTo>
                  <a:cubicBezTo>
                    <a:pt x="1685913" y="503749"/>
                    <a:pt x="1748117" y="681620"/>
                    <a:pt x="1748117" y="874058"/>
                  </a:cubicBezTo>
                  <a:close/>
                </a:path>
              </a:pathLst>
            </a:custGeom>
            <a:grpFill/>
            <a:ln w="10925">
              <a:solidFill>
                <a:srgbClr val="FFFFFF"/>
              </a:solidFill>
            </a:ln>
          </p:spPr>
          <p:txBody>
            <a:bodyPr rtlCol="0" anchor="ctr"/>
            <a:lstStyle/>
            <a:p>
              <a:pPr algn="ctr"/>
              <a:endParaRPr sz="2800">
                <a:solidFill>
                  <a:schemeClr val="accent2"/>
                </a:solidFill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3730882" y="2712385"/>
              <a:ext cx="530075" cy="530075"/>
            </a:xfrm>
            <a:custGeom>
              <a:avLst/>
              <a:gdLst/>
              <a:ahLst/>
              <a:cxnLst/>
              <a:rect l="0" t="0" r="0" b="0"/>
              <a:pathLst>
                <a:path w="530075" h="530075">
                  <a:moveTo>
                    <a:pt x="530075" y="265037"/>
                  </a:moveTo>
                  <a:cubicBezTo>
                    <a:pt x="530075" y="409483"/>
                    <a:pt x="414489" y="526983"/>
                    <a:pt x="270780" y="530001"/>
                  </a:cubicBezTo>
                  <a:cubicBezTo>
                    <a:pt x="268866" y="530075"/>
                    <a:pt x="266952" y="530075"/>
                    <a:pt x="265037" y="530075"/>
                  </a:cubicBezTo>
                  <a:cubicBezTo>
                    <a:pt x="251859" y="530075"/>
                    <a:pt x="238828" y="529118"/>
                    <a:pt x="226165" y="527278"/>
                  </a:cubicBezTo>
                  <a:cubicBezTo>
                    <a:pt x="98211" y="508430"/>
                    <a:pt x="0" y="398219"/>
                    <a:pt x="0" y="265037"/>
                  </a:cubicBezTo>
                  <a:cubicBezTo>
                    <a:pt x="0" y="131856"/>
                    <a:pt x="98505" y="21350"/>
                    <a:pt x="226754" y="2724"/>
                  </a:cubicBezTo>
                  <a:cubicBezTo>
                    <a:pt x="239269" y="957"/>
                    <a:pt x="252006" y="0"/>
                    <a:pt x="265037" y="0"/>
                  </a:cubicBezTo>
                  <a:cubicBezTo>
                    <a:pt x="267025" y="0"/>
                    <a:pt x="268939" y="0"/>
                    <a:pt x="270927" y="73"/>
                  </a:cubicBezTo>
                  <a:cubicBezTo>
                    <a:pt x="414563" y="3165"/>
                    <a:pt x="530075" y="120666"/>
                    <a:pt x="530075" y="265037"/>
                  </a:cubicBezTo>
                  <a:close/>
                </a:path>
              </a:pathLst>
            </a:custGeom>
            <a:grpFill/>
            <a:ln w="10925">
              <a:solidFill>
                <a:srgbClr val="FFFFFF"/>
              </a:solidFill>
            </a:ln>
          </p:spPr>
          <p:txBody>
            <a:bodyPr rtlCol="0" anchor="ctr"/>
            <a:lstStyle/>
            <a:p>
              <a:pPr algn="ctr"/>
              <a:endParaRPr sz="2800">
                <a:solidFill>
                  <a:schemeClr val="accent2"/>
                </a:solidFill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525695" y="2727964"/>
            <a:ext cx="3530802" cy="2272552"/>
            <a:chOff x="604557" y="1837555"/>
            <a:chExt cx="3530802" cy="2272552"/>
          </a:xfrm>
          <a:solidFill>
            <a:schemeClr val="tx2">
              <a:lumMod val="75000"/>
            </a:schemeClr>
          </a:solidFill>
        </p:grpSpPr>
        <p:sp>
          <p:nvSpPr>
            <p:cNvPr id="12" name="Rounded Rectangle 11"/>
            <p:cNvSpPr/>
            <p:nvPr/>
          </p:nvSpPr>
          <p:spPr>
            <a:xfrm>
              <a:off x="604557" y="1837555"/>
              <a:ext cx="2272552" cy="2272552"/>
            </a:xfrm>
            <a:custGeom>
              <a:avLst/>
              <a:gdLst/>
              <a:ahLst/>
              <a:cxnLst/>
              <a:rect l="0" t="0" r="0" b="0"/>
              <a:pathLst>
                <a:path w="2272552" h="2272552">
                  <a:moveTo>
                    <a:pt x="2272552" y="1136276"/>
                  </a:moveTo>
                  <a:cubicBezTo>
                    <a:pt x="2272552" y="1763850"/>
                    <a:pt x="1763850" y="2272552"/>
                    <a:pt x="1136276" y="2272552"/>
                  </a:cubicBezTo>
                  <a:cubicBezTo>
                    <a:pt x="508702" y="2272552"/>
                    <a:pt x="0" y="1763923"/>
                    <a:pt x="0" y="1136276"/>
                  </a:cubicBezTo>
                  <a:cubicBezTo>
                    <a:pt x="0" y="508629"/>
                    <a:pt x="508702" y="0"/>
                    <a:pt x="1136276" y="0"/>
                  </a:cubicBezTo>
                  <a:cubicBezTo>
                    <a:pt x="1441323" y="0"/>
                    <a:pt x="1718326" y="120183"/>
                    <a:pt x="1922419" y="315826"/>
                  </a:cubicBezTo>
                  <a:lnTo>
                    <a:pt x="1791674" y="432804"/>
                  </a:lnTo>
                  <a:cubicBezTo>
                    <a:pt x="1619922" y="272779"/>
                    <a:pt x="1389535" y="174811"/>
                    <a:pt x="1136276" y="174811"/>
                  </a:cubicBezTo>
                  <a:cubicBezTo>
                    <a:pt x="605285" y="174811"/>
                    <a:pt x="174811" y="605358"/>
                    <a:pt x="174811" y="1136276"/>
                  </a:cubicBezTo>
                  <a:cubicBezTo>
                    <a:pt x="174811" y="1667194"/>
                    <a:pt x="605285" y="2097741"/>
                    <a:pt x="1136276" y="2097741"/>
                  </a:cubicBezTo>
                  <a:cubicBezTo>
                    <a:pt x="1667267" y="2097741"/>
                    <a:pt x="2097741" y="1667267"/>
                    <a:pt x="2097741" y="1136276"/>
                  </a:cubicBezTo>
                  <a:cubicBezTo>
                    <a:pt x="2097741" y="921476"/>
                    <a:pt x="2027233" y="723137"/>
                    <a:pt x="1908216" y="563039"/>
                  </a:cubicBezTo>
                  <a:lnTo>
                    <a:pt x="2038960" y="446061"/>
                  </a:lnTo>
                  <a:cubicBezTo>
                    <a:pt x="2185511" y="637407"/>
                    <a:pt x="2272552" y="876681"/>
                    <a:pt x="2272552" y="11362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rtlCol="0" anchor="ctr"/>
            <a:lstStyle/>
            <a:p>
              <a:pPr algn="ctr"/>
              <a:endParaRPr sz="2800">
                <a:solidFill>
                  <a:schemeClr val="accent2"/>
                </a:solidFill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3539540" y="3492920"/>
              <a:ext cx="595819" cy="587868"/>
            </a:xfrm>
            <a:custGeom>
              <a:avLst/>
              <a:gdLst/>
              <a:ahLst/>
              <a:cxnLst/>
              <a:rect l="0" t="0" r="0" b="0"/>
              <a:pathLst>
                <a:path w="595819" h="587868">
                  <a:moveTo>
                    <a:pt x="540677" y="390268"/>
                  </a:moveTo>
                  <a:cubicBezTo>
                    <a:pt x="485461" y="523523"/>
                    <a:pt x="334095" y="587868"/>
                    <a:pt x="200251" y="536039"/>
                  </a:cubicBezTo>
                  <a:cubicBezTo>
                    <a:pt x="198263" y="535302"/>
                    <a:pt x="196349" y="534492"/>
                    <a:pt x="194361" y="533682"/>
                  </a:cubicBezTo>
                  <a:cubicBezTo>
                    <a:pt x="182140" y="528603"/>
                    <a:pt x="170507" y="522787"/>
                    <a:pt x="159538" y="516161"/>
                  </a:cubicBezTo>
                  <a:cubicBezTo>
                    <a:pt x="48516" y="449828"/>
                    <a:pt x="0" y="310389"/>
                    <a:pt x="50945" y="187367"/>
                  </a:cubicBezTo>
                  <a:cubicBezTo>
                    <a:pt x="101966" y="64345"/>
                    <a:pt x="234926" y="0"/>
                    <a:pt x="360451" y="31731"/>
                  </a:cubicBezTo>
                  <a:cubicBezTo>
                    <a:pt x="372820" y="34896"/>
                    <a:pt x="385114" y="38945"/>
                    <a:pt x="397189" y="43952"/>
                  </a:cubicBezTo>
                  <a:cubicBezTo>
                    <a:pt x="399250" y="44835"/>
                    <a:pt x="401311" y="45645"/>
                    <a:pt x="403299" y="46602"/>
                  </a:cubicBezTo>
                  <a:cubicBezTo>
                    <a:pt x="534345" y="104690"/>
                    <a:pt x="595819" y="257086"/>
                    <a:pt x="540677" y="3902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rtlCol="0" anchor="ctr"/>
            <a:lstStyle/>
            <a:p>
              <a:pPr algn="ctr"/>
              <a:endParaRPr sz="2800">
                <a:solidFill>
                  <a:schemeClr val="accent2"/>
                </a:solidFill>
              </a:endParaRP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604557" y="1837555"/>
              <a:ext cx="2272552" cy="2272552"/>
            </a:xfrm>
            <a:custGeom>
              <a:avLst/>
              <a:gdLst/>
              <a:ahLst/>
              <a:cxnLst/>
              <a:rect l="0" t="0" r="0" b="0"/>
              <a:pathLst>
                <a:path w="2272552" h="2272552">
                  <a:moveTo>
                    <a:pt x="2272552" y="1136276"/>
                  </a:moveTo>
                  <a:cubicBezTo>
                    <a:pt x="2272552" y="1763850"/>
                    <a:pt x="1763850" y="2272552"/>
                    <a:pt x="1136276" y="2272552"/>
                  </a:cubicBezTo>
                  <a:cubicBezTo>
                    <a:pt x="508702" y="2272552"/>
                    <a:pt x="0" y="1763923"/>
                    <a:pt x="0" y="1136276"/>
                  </a:cubicBezTo>
                  <a:cubicBezTo>
                    <a:pt x="0" y="508629"/>
                    <a:pt x="508702" y="0"/>
                    <a:pt x="1136276" y="0"/>
                  </a:cubicBezTo>
                  <a:cubicBezTo>
                    <a:pt x="1441323" y="0"/>
                    <a:pt x="1718326" y="120183"/>
                    <a:pt x="1922419" y="315826"/>
                  </a:cubicBezTo>
                  <a:lnTo>
                    <a:pt x="1791674" y="432804"/>
                  </a:lnTo>
                  <a:cubicBezTo>
                    <a:pt x="1619922" y="272779"/>
                    <a:pt x="1389535" y="174811"/>
                    <a:pt x="1136276" y="174811"/>
                  </a:cubicBezTo>
                  <a:cubicBezTo>
                    <a:pt x="605285" y="174811"/>
                    <a:pt x="174811" y="605358"/>
                    <a:pt x="174811" y="1136276"/>
                  </a:cubicBezTo>
                  <a:cubicBezTo>
                    <a:pt x="174811" y="1667194"/>
                    <a:pt x="605285" y="2097741"/>
                    <a:pt x="1136276" y="2097741"/>
                  </a:cubicBezTo>
                  <a:cubicBezTo>
                    <a:pt x="1667267" y="2097741"/>
                    <a:pt x="2097741" y="1667267"/>
                    <a:pt x="2097741" y="1136276"/>
                  </a:cubicBezTo>
                  <a:cubicBezTo>
                    <a:pt x="2097741" y="921476"/>
                    <a:pt x="2027233" y="723137"/>
                    <a:pt x="1908216" y="563039"/>
                  </a:cubicBezTo>
                  <a:lnTo>
                    <a:pt x="2038960" y="446061"/>
                  </a:lnTo>
                  <a:cubicBezTo>
                    <a:pt x="2185511" y="637407"/>
                    <a:pt x="2272552" y="876681"/>
                    <a:pt x="2272552" y="1136276"/>
                  </a:cubicBezTo>
                  <a:close/>
                </a:path>
              </a:pathLst>
            </a:custGeom>
            <a:grpFill/>
            <a:ln w="10925">
              <a:solidFill>
                <a:srgbClr val="FFFFFF"/>
              </a:solidFill>
            </a:ln>
          </p:spPr>
          <p:txBody>
            <a:bodyPr rtlCol="0" anchor="ctr"/>
            <a:lstStyle/>
            <a:p>
              <a:pPr algn="ctr"/>
              <a:endParaRPr sz="2800">
                <a:solidFill>
                  <a:schemeClr val="accent2"/>
                </a:solidFill>
              </a:endParaRP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3539540" y="3492920"/>
              <a:ext cx="595819" cy="587868"/>
            </a:xfrm>
            <a:custGeom>
              <a:avLst/>
              <a:gdLst/>
              <a:ahLst/>
              <a:cxnLst/>
              <a:rect l="0" t="0" r="0" b="0"/>
              <a:pathLst>
                <a:path w="595819" h="587868">
                  <a:moveTo>
                    <a:pt x="540677" y="390268"/>
                  </a:moveTo>
                  <a:cubicBezTo>
                    <a:pt x="485461" y="523523"/>
                    <a:pt x="334095" y="587868"/>
                    <a:pt x="200251" y="536039"/>
                  </a:cubicBezTo>
                  <a:cubicBezTo>
                    <a:pt x="198263" y="535302"/>
                    <a:pt x="196349" y="534492"/>
                    <a:pt x="194361" y="533682"/>
                  </a:cubicBezTo>
                  <a:cubicBezTo>
                    <a:pt x="182140" y="528603"/>
                    <a:pt x="170507" y="522787"/>
                    <a:pt x="159538" y="516161"/>
                  </a:cubicBezTo>
                  <a:cubicBezTo>
                    <a:pt x="48516" y="449828"/>
                    <a:pt x="0" y="310389"/>
                    <a:pt x="50945" y="187367"/>
                  </a:cubicBezTo>
                  <a:cubicBezTo>
                    <a:pt x="101966" y="64345"/>
                    <a:pt x="234926" y="0"/>
                    <a:pt x="360451" y="31731"/>
                  </a:cubicBezTo>
                  <a:cubicBezTo>
                    <a:pt x="372820" y="34896"/>
                    <a:pt x="385114" y="38945"/>
                    <a:pt x="397189" y="43952"/>
                  </a:cubicBezTo>
                  <a:cubicBezTo>
                    <a:pt x="399250" y="44835"/>
                    <a:pt x="401311" y="45645"/>
                    <a:pt x="403299" y="46602"/>
                  </a:cubicBezTo>
                  <a:cubicBezTo>
                    <a:pt x="534345" y="104690"/>
                    <a:pt x="595819" y="257086"/>
                    <a:pt x="540677" y="390268"/>
                  </a:cubicBezTo>
                  <a:close/>
                </a:path>
              </a:pathLst>
            </a:custGeom>
            <a:grpFill/>
            <a:ln w="10925">
              <a:solidFill>
                <a:srgbClr val="FFFFFF"/>
              </a:solidFill>
            </a:ln>
          </p:spPr>
          <p:txBody>
            <a:bodyPr rtlCol="0" anchor="ctr"/>
            <a:lstStyle/>
            <a:p>
              <a:pPr algn="ctr"/>
              <a:endParaRPr sz="2800">
                <a:solidFill>
                  <a:schemeClr val="accent2"/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050131" y="2762256"/>
            <a:ext cx="3008723" cy="1713826"/>
            <a:chOff x="1128992" y="1871847"/>
            <a:chExt cx="3008723" cy="1713826"/>
          </a:xfrm>
          <a:solidFill>
            <a:srgbClr val="72CA8B"/>
          </a:solidFill>
        </p:grpSpPr>
        <p:sp>
          <p:nvSpPr>
            <p:cNvPr id="17" name="Rounded Rectangle 16"/>
            <p:cNvSpPr/>
            <p:nvPr/>
          </p:nvSpPr>
          <p:spPr>
            <a:xfrm>
              <a:off x="1128992" y="2361991"/>
              <a:ext cx="1223682" cy="1223682"/>
            </a:xfrm>
            <a:custGeom>
              <a:avLst/>
              <a:gdLst/>
              <a:ahLst/>
              <a:cxnLst/>
              <a:rect l="0" t="0" r="0" b="0"/>
              <a:pathLst>
                <a:path w="1223682" h="1223682">
                  <a:moveTo>
                    <a:pt x="1223682" y="611841"/>
                  </a:moveTo>
                  <a:cubicBezTo>
                    <a:pt x="1223682" y="949737"/>
                    <a:pt x="949737" y="1223682"/>
                    <a:pt x="611841" y="1223682"/>
                  </a:cubicBezTo>
                  <a:cubicBezTo>
                    <a:pt x="273944" y="1223682"/>
                    <a:pt x="0" y="949737"/>
                    <a:pt x="0" y="611841"/>
                  </a:cubicBezTo>
                  <a:cubicBezTo>
                    <a:pt x="0" y="273944"/>
                    <a:pt x="273944" y="0"/>
                    <a:pt x="611841" y="0"/>
                  </a:cubicBezTo>
                  <a:cubicBezTo>
                    <a:pt x="761523" y="0"/>
                    <a:pt x="898605" y="53681"/>
                    <a:pt x="1004949" y="142981"/>
                  </a:cubicBezTo>
                  <a:lnTo>
                    <a:pt x="872747" y="261197"/>
                  </a:lnTo>
                  <a:cubicBezTo>
                    <a:pt x="799909" y="206933"/>
                    <a:pt x="709662" y="174811"/>
                    <a:pt x="611841" y="174811"/>
                  </a:cubicBezTo>
                  <a:cubicBezTo>
                    <a:pt x="370455" y="174811"/>
                    <a:pt x="174811" y="370455"/>
                    <a:pt x="174811" y="611841"/>
                  </a:cubicBezTo>
                  <a:cubicBezTo>
                    <a:pt x="174811" y="853227"/>
                    <a:pt x="370455" y="1048870"/>
                    <a:pt x="611841" y="1048870"/>
                  </a:cubicBezTo>
                  <a:cubicBezTo>
                    <a:pt x="853227" y="1048870"/>
                    <a:pt x="1048870" y="853227"/>
                    <a:pt x="1048870" y="611841"/>
                  </a:cubicBezTo>
                  <a:cubicBezTo>
                    <a:pt x="1048870" y="531427"/>
                    <a:pt x="1027164" y="456113"/>
                    <a:pt x="989288" y="391432"/>
                  </a:cubicBezTo>
                  <a:lnTo>
                    <a:pt x="1121490" y="273216"/>
                  </a:lnTo>
                  <a:cubicBezTo>
                    <a:pt x="1186097" y="370163"/>
                    <a:pt x="1223682" y="486632"/>
                    <a:pt x="1223682" y="6118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rtlCol="0" anchor="ctr"/>
            <a:lstStyle/>
            <a:p>
              <a:pPr algn="ctr"/>
              <a:endParaRPr sz="2800">
                <a:solidFill>
                  <a:schemeClr val="accent2"/>
                </a:solidFill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3541822" y="1871847"/>
              <a:ext cx="595893" cy="588236"/>
            </a:xfrm>
            <a:custGeom>
              <a:avLst/>
              <a:gdLst/>
              <a:ahLst/>
              <a:cxnLst/>
              <a:rect l="0" t="0" r="0" b="0"/>
              <a:pathLst>
                <a:path w="595893" h="588236">
                  <a:moveTo>
                    <a:pt x="401385" y="542664"/>
                  </a:moveTo>
                  <a:cubicBezTo>
                    <a:pt x="399912" y="543327"/>
                    <a:pt x="398514" y="543990"/>
                    <a:pt x="397041" y="544578"/>
                  </a:cubicBezTo>
                  <a:cubicBezTo>
                    <a:pt x="384672" y="549732"/>
                    <a:pt x="372083" y="553855"/>
                    <a:pt x="359420" y="556947"/>
                  </a:cubicBezTo>
                  <a:cubicBezTo>
                    <a:pt x="234190" y="588236"/>
                    <a:pt x="101597" y="524038"/>
                    <a:pt x="50725" y="401163"/>
                  </a:cubicBezTo>
                  <a:cubicBezTo>
                    <a:pt x="0" y="278583"/>
                    <a:pt x="48001" y="139660"/>
                    <a:pt x="158212" y="73032"/>
                  </a:cubicBezTo>
                  <a:cubicBezTo>
                    <a:pt x="169550" y="66185"/>
                    <a:pt x="181550" y="60074"/>
                    <a:pt x="194213" y="54847"/>
                  </a:cubicBezTo>
                  <a:cubicBezTo>
                    <a:pt x="195465" y="54332"/>
                    <a:pt x="196642" y="53817"/>
                    <a:pt x="197894" y="53375"/>
                  </a:cubicBezTo>
                  <a:cubicBezTo>
                    <a:pt x="332254" y="0"/>
                    <a:pt x="484945" y="64345"/>
                    <a:pt x="540456" y="198262"/>
                  </a:cubicBezTo>
                  <a:cubicBezTo>
                    <a:pt x="595893" y="332033"/>
                    <a:pt x="533682" y="485239"/>
                    <a:pt x="401385" y="542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rtlCol="0" anchor="ctr"/>
            <a:lstStyle/>
            <a:p>
              <a:pPr algn="ctr"/>
              <a:endParaRPr sz="2800">
                <a:solidFill>
                  <a:schemeClr val="accent2"/>
                </a:solidFill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1128992" y="2361991"/>
              <a:ext cx="1223682" cy="1223682"/>
            </a:xfrm>
            <a:custGeom>
              <a:avLst/>
              <a:gdLst/>
              <a:ahLst/>
              <a:cxnLst/>
              <a:rect l="0" t="0" r="0" b="0"/>
              <a:pathLst>
                <a:path w="1223682" h="1223682">
                  <a:moveTo>
                    <a:pt x="1223682" y="611841"/>
                  </a:moveTo>
                  <a:cubicBezTo>
                    <a:pt x="1223682" y="949737"/>
                    <a:pt x="949737" y="1223682"/>
                    <a:pt x="611841" y="1223682"/>
                  </a:cubicBezTo>
                  <a:cubicBezTo>
                    <a:pt x="273944" y="1223682"/>
                    <a:pt x="0" y="949737"/>
                    <a:pt x="0" y="611841"/>
                  </a:cubicBezTo>
                  <a:cubicBezTo>
                    <a:pt x="0" y="273944"/>
                    <a:pt x="273944" y="0"/>
                    <a:pt x="611841" y="0"/>
                  </a:cubicBezTo>
                  <a:cubicBezTo>
                    <a:pt x="761523" y="0"/>
                    <a:pt x="898605" y="53681"/>
                    <a:pt x="1004949" y="142981"/>
                  </a:cubicBezTo>
                  <a:lnTo>
                    <a:pt x="872747" y="261197"/>
                  </a:lnTo>
                  <a:cubicBezTo>
                    <a:pt x="799909" y="206933"/>
                    <a:pt x="709662" y="174811"/>
                    <a:pt x="611841" y="174811"/>
                  </a:cubicBezTo>
                  <a:cubicBezTo>
                    <a:pt x="370455" y="174811"/>
                    <a:pt x="174811" y="370455"/>
                    <a:pt x="174811" y="611841"/>
                  </a:cubicBezTo>
                  <a:cubicBezTo>
                    <a:pt x="174811" y="853227"/>
                    <a:pt x="370455" y="1048870"/>
                    <a:pt x="611841" y="1048870"/>
                  </a:cubicBezTo>
                  <a:cubicBezTo>
                    <a:pt x="853227" y="1048870"/>
                    <a:pt x="1048870" y="853227"/>
                    <a:pt x="1048870" y="611841"/>
                  </a:cubicBezTo>
                  <a:cubicBezTo>
                    <a:pt x="1048870" y="531427"/>
                    <a:pt x="1027164" y="456113"/>
                    <a:pt x="989288" y="391432"/>
                  </a:cubicBezTo>
                  <a:lnTo>
                    <a:pt x="1121490" y="273216"/>
                  </a:lnTo>
                  <a:cubicBezTo>
                    <a:pt x="1186097" y="370163"/>
                    <a:pt x="1223682" y="486632"/>
                    <a:pt x="1223682" y="611841"/>
                  </a:cubicBezTo>
                  <a:close/>
                </a:path>
              </a:pathLst>
            </a:custGeom>
            <a:grpFill/>
            <a:ln w="10925">
              <a:solidFill>
                <a:srgbClr val="FFFFFF"/>
              </a:solidFill>
            </a:ln>
          </p:spPr>
          <p:txBody>
            <a:bodyPr rtlCol="0" anchor="ctr"/>
            <a:lstStyle/>
            <a:p>
              <a:pPr algn="ctr"/>
              <a:endParaRPr sz="2800">
                <a:solidFill>
                  <a:schemeClr val="accent2"/>
                </a:solidFill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3541822" y="1871847"/>
              <a:ext cx="595893" cy="588236"/>
            </a:xfrm>
            <a:custGeom>
              <a:avLst/>
              <a:gdLst/>
              <a:ahLst/>
              <a:cxnLst/>
              <a:rect l="0" t="0" r="0" b="0"/>
              <a:pathLst>
                <a:path w="595893" h="588236">
                  <a:moveTo>
                    <a:pt x="401385" y="542664"/>
                  </a:moveTo>
                  <a:cubicBezTo>
                    <a:pt x="399912" y="543327"/>
                    <a:pt x="398514" y="543990"/>
                    <a:pt x="397041" y="544578"/>
                  </a:cubicBezTo>
                  <a:cubicBezTo>
                    <a:pt x="384672" y="549732"/>
                    <a:pt x="372083" y="553855"/>
                    <a:pt x="359420" y="556947"/>
                  </a:cubicBezTo>
                  <a:cubicBezTo>
                    <a:pt x="234190" y="588236"/>
                    <a:pt x="101597" y="524038"/>
                    <a:pt x="50725" y="401163"/>
                  </a:cubicBezTo>
                  <a:cubicBezTo>
                    <a:pt x="0" y="278583"/>
                    <a:pt x="48001" y="139660"/>
                    <a:pt x="158212" y="73032"/>
                  </a:cubicBezTo>
                  <a:cubicBezTo>
                    <a:pt x="169550" y="66185"/>
                    <a:pt x="181550" y="60074"/>
                    <a:pt x="194213" y="54847"/>
                  </a:cubicBezTo>
                  <a:cubicBezTo>
                    <a:pt x="195465" y="54332"/>
                    <a:pt x="196642" y="53817"/>
                    <a:pt x="197894" y="53375"/>
                  </a:cubicBezTo>
                  <a:cubicBezTo>
                    <a:pt x="332254" y="0"/>
                    <a:pt x="484945" y="64345"/>
                    <a:pt x="540456" y="198262"/>
                  </a:cubicBezTo>
                  <a:cubicBezTo>
                    <a:pt x="595893" y="332033"/>
                    <a:pt x="533682" y="485239"/>
                    <a:pt x="401385" y="542664"/>
                  </a:cubicBezTo>
                  <a:close/>
                </a:path>
              </a:pathLst>
            </a:custGeom>
            <a:grpFill/>
            <a:ln w="10925">
              <a:solidFill>
                <a:srgbClr val="FFFFFF"/>
              </a:solidFill>
            </a:ln>
          </p:spPr>
          <p:txBody>
            <a:bodyPr rtlCol="0" anchor="ctr"/>
            <a:lstStyle/>
            <a:p>
              <a:pPr algn="ctr"/>
              <a:endParaRPr sz="2800">
                <a:solidFill>
                  <a:schemeClr val="accent2"/>
                </a:solidFill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312349" y="2091419"/>
            <a:ext cx="2275327" cy="2122449"/>
            <a:chOff x="1391210" y="1201009"/>
            <a:chExt cx="2275327" cy="2122449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2" name="Rounded Rectangle 21"/>
            <p:cNvSpPr/>
            <p:nvPr/>
          </p:nvSpPr>
          <p:spPr>
            <a:xfrm>
              <a:off x="1391210" y="2624211"/>
              <a:ext cx="699247" cy="699247"/>
            </a:xfrm>
            <a:custGeom>
              <a:avLst/>
              <a:gdLst/>
              <a:ahLst/>
              <a:cxnLst/>
              <a:rect l="0" t="0" r="0" b="0"/>
              <a:pathLst>
                <a:path w="699247" h="699247">
                  <a:moveTo>
                    <a:pt x="699247" y="349623"/>
                  </a:moveTo>
                  <a:cubicBezTo>
                    <a:pt x="699247" y="542717"/>
                    <a:pt x="542717" y="699247"/>
                    <a:pt x="349623" y="699247"/>
                  </a:cubicBezTo>
                  <a:cubicBezTo>
                    <a:pt x="156529" y="699247"/>
                    <a:pt x="0" y="542717"/>
                    <a:pt x="0" y="349623"/>
                  </a:cubicBezTo>
                  <a:cubicBezTo>
                    <a:pt x="0" y="156529"/>
                    <a:pt x="156529" y="0"/>
                    <a:pt x="349623" y="0"/>
                  </a:cubicBezTo>
                  <a:cubicBezTo>
                    <a:pt x="421442" y="0"/>
                    <a:pt x="488234" y="21632"/>
                    <a:pt x="543737" y="58780"/>
                  </a:cubicBezTo>
                  <a:lnTo>
                    <a:pt x="404179" y="183552"/>
                  </a:lnTo>
                  <a:cubicBezTo>
                    <a:pt x="386989" y="177870"/>
                    <a:pt x="368707" y="174811"/>
                    <a:pt x="349623" y="174811"/>
                  </a:cubicBezTo>
                  <a:cubicBezTo>
                    <a:pt x="253112" y="174811"/>
                    <a:pt x="174811" y="253112"/>
                    <a:pt x="174811" y="349623"/>
                  </a:cubicBezTo>
                  <a:cubicBezTo>
                    <a:pt x="174811" y="446134"/>
                    <a:pt x="253112" y="524435"/>
                    <a:pt x="349623" y="524435"/>
                  </a:cubicBezTo>
                  <a:cubicBezTo>
                    <a:pt x="446134" y="524435"/>
                    <a:pt x="524435" y="446134"/>
                    <a:pt x="524435" y="349623"/>
                  </a:cubicBezTo>
                  <a:cubicBezTo>
                    <a:pt x="524435" y="337386"/>
                    <a:pt x="523197" y="325368"/>
                    <a:pt x="520720" y="313859"/>
                  </a:cubicBezTo>
                  <a:lnTo>
                    <a:pt x="660278" y="189015"/>
                  </a:lnTo>
                  <a:cubicBezTo>
                    <a:pt x="685189" y="237088"/>
                    <a:pt x="699247" y="291717"/>
                    <a:pt x="699247" y="3496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rtlCol="0" anchor="ctr"/>
            <a:lstStyle/>
            <a:p>
              <a:pPr algn="ctr"/>
              <a:endParaRPr sz="2800">
                <a:solidFill>
                  <a:schemeClr val="accent2"/>
                </a:solidFill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3096706" y="1201009"/>
              <a:ext cx="569831" cy="576604"/>
            </a:xfrm>
            <a:custGeom>
              <a:avLst/>
              <a:gdLst/>
              <a:ahLst/>
              <a:cxnLst/>
              <a:rect l="0" t="0" r="0" b="0"/>
              <a:pathLst>
                <a:path w="569831" h="576604">
                  <a:moveTo>
                    <a:pt x="524480" y="402268"/>
                  </a:moveTo>
                  <a:cubicBezTo>
                    <a:pt x="524186" y="402930"/>
                    <a:pt x="523891" y="403593"/>
                    <a:pt x="523596" y="404182"/>
                  </a:cubicBezTo>
                  <a:cubicBezTo>
                    <a:pt x="511302" y="429066"/>
                    <a:pt x="494811" y="452404"/>
                    <a:pt x="474270" y="473165"/>
                  </a:cubicBezTo>
                  <a:lnTo>
                    <a:pt x="473313" y="474123"/>
                  </a:lnTo>
                  <a:cubicBezTo>
                    <a:pt x="463006" y="484430"/>
                    <a:pt x="452037" y="493706"/>
                    <a:pt x="440625" y="501878"/>
                  </a:cubicBezTo>
                  <a:cubicBezTo>
                    <a:pt x="337113" y="576604"/>
                    <a:pt x="191710" y="567328"/>
                    <a:pt x="98505" y="474123"/>
                  </a:cubicBezTo>
                  <a:cubicBezTo>
                    <a:pt x="17669" y="393286"/>
                    <a:pt x="0" y="273356"/>
                    <a:pt x="45351" y="175366"/>
                  </a:cubicBezTo>
                  <a:cubicBezTo>
                    <a:pt x="45645" y="174703"/>
                    <a:pt x="45939" y="174115"/>
                    <a:pt x="46234" y="173452"/>
                  </a:cubicBezTo>
                  <a:cubicBezTo>
                    <a:pt x="58750" y="148200"/>
                    <a:pt x="75462" y="124567"/>
                    <a:pt x="96517" y="103511"/>
                  </a:cubicBezTo>
                  <a:cubicBezTo>
                    <a:pt x="200030" y="0"/>
                    <a:pt x="367814" y="0"/>
                    <a:pt x="471326" y="103511"/>
                  </a:cubicBezTo>
                  <a:cubicBezTo>
                    <a:pt x="552162" y="184348"/>
                    <a:pt x="569831" y="304278"/>
                    <a:pt x="524480" y="4022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rtlCol="0" anchor="ctr"/>
            <a:lstStyle/>
            <a:p>
              <a:pPr algn="ctr"/>
              <a:endParaRPr sz="2800">
                <a:solidFill>
                  <a:schemeClr val="accent2"/>
                </a:solidFill>
              </a:endParaRP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1391210" y="2624211"/>
              <a:ext cx="699247" cy="699247"/>
            </a:xfrm>
            <a:custGeom>
              <a:avLst/>
              <a:gdLst/>
              <a:ahLst/>
              <a:cxnLst/>
              <a:rect l="0" t="0" r="0" b="0"/>
              <a:pathLst>
                <a:path w="699247" h="699247">
                  <a:moveTo>
                    <a:pt x="699247" y="349623"/>
                  </a:moveTo>
                  <a:cubicBezTo>
                    <a:pt x="699247" y="542717"/>
                    <a:pt x="542717" y="699247"/>
                    <a:pt x="349623" y="699247"/>
                  </a:cubicBezTo>
                  <a:cubicBezTo>
                    <a:pt x="156529" y="699247"/>
                    <a:pt x="0" y="542717"/>
                    <a:pt x="0" y="349623"/>
                  </a:cubicBezTo>
                  <a:cubicBezTo>
                    <a:pt x="0" y="156529"/>
                    <a:pt x="156529" y="0"/>
                    <a:pt x="349623" y="0"/>
                  </a:cubicBezTo>
                  <a:cubicBezTo>
                    <a:pt x="421442" y="0"/>
                    <a:pt x="488234" y="21632"/>
                    <a:pt x="543737" y="58780"/>
                  </a:cubicBezTo>
                  <a:lnTo>
                    <a:pt x="404179" y="183552"/>
                  </a:lnTo>
                  <a:cubicBezTo>
                    <a:pt x="386989" y="177870"/>
                    <a:pt x="368707" y="174811"/>
                    <a:pt x="349623" y="174811"/>
                  </a:cubicBezTo>
                  <a:cubicBezTo>
                    <a:pt x="253112" y="174811"/>
                    <a:pt x="174811" y="253112"/>
                    <a:pt x="174811" y="349623"/>
                  </a:cubicBezTo>
                  <a:cubicBezTo>
                    <a:pt x="174811" y="446134"/>
                    <a:pt x="253112" y="524435"/>
                    <a:pt x="349623" y="524435"/>
                  </a:cubicBezTo>
                  <a:cubicBezTo>
                    <a:pt x="446134" y="524435"/>
                    <a:pt x="524435" y="446134"/>
                    <a:pt x="524435" y="349623"/>
                  </a:cubicBezTo>
                  <a:cubicBezTo>
                    <a:pt x="524435" y="337386"/>
                    <a:pt x="523197" y="325368"/>
                    <a:pt x="520720" y="313859"/>
                  </a:cubicBezTo>
                  <a:lnTo>
                    <a:pt x="660278" y="189015"/>
                  </a:lnTo>
                  <a:cubicBezTo>
                    <a:pt x="685189" y="237088"/>
                    <a:pt x="699247" y="291717"/>
                    <a:pt x="699247" y="349623"/>
                  </a:cubicBezTo>
                  <a:close/>
                </a:path>
              </a:pathLst>
            </a:custGeom>
            <a:grpFill/>
            <a:ln w="10925">
              <a:solidFill>
                <a:srgbClr val="FFFFFF"/>
              </a:solidFill>
            </a:ln>
          </p:spPr>
          <p:txBody>
            <a:bodyPr rtlCol="0" anchor="ctr"/>
            <a:lstStyle/>
            <a:p>
              <a:pPr algn="ctr"/>
              <a:endParaRPr sz="2800">
                <a:solidFill>
                  <a:schemeClr val="accent2"/>
                </a:solidFill>
              </a:endParaRP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3096706" y="1201009"/>
              <a:ext cx="569831" cy="576604"/>
            </a:xfrm>
            <a:custGeom>
              <a:avLst/>
              <a:gdLst/>
              <a:ahLst/>
              <a:cxnLst/>
              <a:rect l="0" t="0" r="0" b="0"/>
              <a:pathLst>
                <a:path w="569831" h="576604">
                  <a:moveTo>
                    <a:pt x="524480" y="402268"/>
                  </a:moveTo>
                  <a:cubicBezTo>
                    <a:pt x="524186" y="402930"/>
                    <a:pt x="523891" y="403593"/>
                    <a:pt x="523596" y="404182"/>
                  </a:cubicBezTo>
                  <a:cubicBezTo>
                    <a:pt x="511302" y="429066"/>
                    <a:pt x="494811" y="452404"/>
                    <a:pt x="474270" y="473165"/>
                  </a:cubicBezTo>
                  <a:lnTo>
                    <a:pt x="473313" y="474123"/>
                  </a:lnTo>
                  <a:cubicBezTo>
                    <a:pt x="463006" y="484430"/>
                    <a:pt x="452037" y="493706"/>
                    <a:pt x="440625" y="501878"/>
                  </a:cubicBezTo>
                  <a:cubicBezTo>
                    <a:pt x="337113" y="576604"/>
                    <a:pt x="191710" y="567328"/>
                    <a:pt x="98505" y="474123"/>
                  </a:cubicBezTo>
                  <a:cubicBezTo>
                    <a:pt x="17669" y="393286"/>
                    <a:pt x="0" y="273356"/>
                    <a:pt x="45351" y="175366"/>
                  </a:cubicBezTo>
                  <a:cubicBezTo>
                    <a:pt x="45645" y="174703"/>
                    <a:pt x="45939" y="174115"/>
                    <a:pt x="46234" y="173452"/>
                  </a:cubicBezTo>
                  <a:cubicBezTo>
                    <a:pt x="58750" y="148200"/>
                    <a:pt x="75462" y="124567"/>
                    <a:pt x="96517" y="103511"/>
                  </a:cubicBezTo>
                  <a:cubicBezTo>
                    <a:pt x="200030" y="0"/>
                    <a:pt x="367814" y="0"/>
                    <a:pt x="471326" y="103511"/>
                  </a:cubicBezTo>
                  <a:cubicBezTo>
                    <a:pt x="552162" y="184348"/>
                    <a:pt x="569831" y="304278"/>
                    <a:pt x="524480" y="402268"/>
                  </a:cubicBezTo>
                  <a:close/>
                </a:path>
              </a:pathLst>
            </a:custGeom>
            <a:grpFill/>
            <a:ln w="10925">
              <a:solidFill>
                <a:srgbClr val="FFFFFF"/>
              </a:solidFill>
            </a:ln>
          </p:spPr>
          <p:txBody>
            <a:bodyPr rtlCol="0" anchor="ctr"/>
            <a:lstStyle/>
            <a:p>
              <a:pPr algn="ctr"/>
              <a:endParaRPr sz="2800">
                <a:solidFill>
                  <a:schemeClr val="accent2"/>
                </a:solidFill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574565" y="2514338"/>
            <a:ext cx="2348382" cy="2655719"/>
            <a:chOff x="1653427" y="1623928"/>
            <a:chExt cx="2348382" cy="2655719"/>
          </a:xfrm>
        </p:grpSpPr>
        <p:sp>
          <p:nvSpPr>
            <p:cNvPr id="27" name="Rounded Rectangle 26"/>
            <p:cNvSpPr/>
            <p:nvPr/>
          </p:nvSpPr>
          <p:spPr>
            <a:xfrm>
              <a:off x="1653427" y="1623928"/>
              <a:ext cx="1565293" cy="1435275"/>
            </a:xfrm>
            <a:custGeom>
              <a:avLst/>
              <a:gdLst/>
              <a:ahLst/>
              <a:cxnLst/>
              <a:rect l="0" t="0" r="0" b="0"/>
              <a:pathLst>
                <a:path w="1565293" h="1435275">
                  <a:moveTo>
                    <a:pt x="1565293" y="286399"/>
                  </a:moveTo>
                  <a:lnTo>
                    <a:pt x="1434986" y="402941"/>
                  </a:lnTo>
                  <a:lnTo>
                    <a:pt x="1261631" y="360112"/>
                  </a:lnTo>
                  <a:lnTo>
                    <a:pt x="1216617" y="400318"/>
                  </a:lnTo>
                  <a:lnTo>
                    <a:pt x="1389972" y="443147"/>
                  </a:lnTo>
                  <a:lnTo>
                    <a:pt x="1259737" y="559688"/>
                  </a:lnTo>
                  <a:lnTo>
                    <a:pt x="1086382" y="516860"/>
                  </a:lnTo>
                  <a:lnTo>
                    <a:pt x="173316" y="1331684"/>
                  </a:lnTo>
                  <a:cubicBezTo>
                    <a:pt x="174298" y="1336929"/>
                    <a:pt x="174811" y="1342340"/>
                    <a:pt x="174811" y="1347870"/>
                  </a:cubicBezTo>
                  <a:cubicBezTo>
                    <a:pt x="174811" y="1396142"/>
                    <a:pt x="135678" y="1435275"/>
                    <a:pt x="87405" y="1435275"/>
                  </a:cubicBezTo>
                  <a:cubicBezTo>
                    <a:pt x="39133" y="1435275"/>
                    <a:pt x="0" y="1396142"/>
                    <a:pt x="0" y="1347870"/>
                  </a:cubicBezTo>
                  <a:cubicBezTo>
                    <a:pt x="0" y="1299597"/>
                    <a:pt x="39133" y="1260464"/>
                    <a:pt x="87405" y="1260464"/>
                  </a:cubicBezTo>
                  <a:cubicBezTo>
                    <a:pt x="97538" y="1260464"/>
                    <a:pt x="107268" y="1262188"/>
                    <a:pt x="116317" y="1265358"/>
                  </a:cubicBezTo>
                  <a:lnTo>
                    <a:pt x="1027091" y="452616"/>
                  </a:lnTo>
                  <a:lnTo>
                    <a:pt x="1003492" y="273289"/>
                  </a:lnTo>
                  <a:lnTo>
                    <a:pt x="1133799" y="156747"/>
                  </a:lnTo>
                  <a:lnTo>
                    <a:pt x="1157399" y="336075"/>
                  </a:lnTo>
                  <a:lnTo>
                    <a:pt x="1202413" y="295796"/>
                  </a:lnTo>
                  <a:lnTo>
                    <a:pt x="1178741" y="116541"/>
                  </a:lnTo>
                  <a:lnTo>
                    <a:pt x="1309048" y="0"/>
                  </a:lnTo>
                  <a:lnTo>
                    <a:pt x="1339422" y="230605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 sz="2800">
                <a:solidFill>
                  <a:schemeClr val="accent2"/>
                </a:solidFill>
              </a:endParaRPr>
            </a:p>
          </p:txBody>
        </p:sp>
        <p:sp>
          <p:nvSpPr>
            <p:cNvPr id="28" name="Rounded Rectangle 27"/>
            <p:cNvSpPr/>
            <p:nvPr/>
          </p:nvSpPr>
          <p:spPr>
            <a:xfrm>
              <a:off x="3537331" y="1674179"/>
              <a:ext cx="464478" cy="2605468"/>
            </a:xfrm>
            <a:custGeom>
              <a:avLst/>
              <a:gdLst/>
              <a:ahLst/>
              <a:cxnLst/>
              <a:rect l="0" t="0" r="0" b="0"/>
              <a:pathLst>
                <a:path w="464478" h="2605468">
                  <a:moveTo>
                    <a:pt x="202385" y="251053"/>
                  </a:moveTo>
                  <a:cubicBezTo>
                    <a:pt x="201134" y="251495"/>
                    <a:pt x="199955" y="252010"/>
                    <a:pt x="198704" y="252525"/>
                  </a:cubicBezTo>
                  <a:cubicBezTo>
                    <a:pt x="186041" y="257753"/>
                    <a:pt x="174041" y="263863"/>
                    <a:pt x="162703" y="270710"/>
                  </a:cubicBezTo>
                  <a:cubicBezTo>
                    <a:pt x="114922" y="187739"/>
                    <a:pt x="61105" y="107491"/>
                    <a:pt x="1398" y="30483"/>
                  </a:cubicBezTo>
                  <a:cubicBezTo>
                    <a:pt x="11631" y="22900"/>
                    <a:pt x="21423" y="14433"/>
                    <a:pt x="30699" y="5157"/>
                  </a:cubicBezTo>
                  <a:cubicBezTo>
                    <a:pt x="32024" y="3832"/>
                    <a:pt x="33276" y="2507"/>
                    <a:pt x="34528" y="1182"/>
                  </a:cubicBezTo>
                  <a:cubicBezTo>
                    <a:pt x="35043" y="1770"/>
                    <a:pt x="35558" y="2433"/>
                    <a:pt x="36001" y="3022"/>
                  </a:cubicBezTo>
                  <a:cubicBezTo>
                    <a:pt x="97695" y="82460"/>
                    <a:pt x="153205" y="165284"/>
                    <a:pt x="202385" y="251053"/>
                  </a:cubicBezTo>
                  <a:close/>
                  <a:moveTo>
                    <a:pt x="1104" y="30111"/>
                  </a:moveTo>
                  <a:cubicBezTo>
                    <a:pt x="736" y="29669"/>
                    <a:pt x="367" y="29154"/>
                    <a:pt x="0" y="28712"/>
                  </a:cubicBezTo>
                  <a:cubicBezTo>
                    <a:pt x="11411" y="20540"/>
                    <a:pt x="22381" y="11264"/>
                    <a:pt x="32688" y="957"/>
                  </a:cubicBezTo>
                  <a:lnTo>
                    <a:pt x="33645" y="0"/>
                  </a:lnTo>
                  <a:cubicBezTo>
                    <a:pt x="33939" y="367"/>
                    <a:pt x="34233" y="813"/>
                    <a:pt x="34528" y="1182"/>
                  </a:cubicBezTo>
                  <a:cubicBezTo>
                    <a:pt x="33276" y="2507"/>
                    <a:pt x="32024" y="3832"/>
                    <a:pt x="30699" y="5157"/>
                  </a:cubicBezTo>
                  <a:cubicBezTo>
                    <a:pt x="21423" y="14433"/>
                    <a:pt x="11631" y="22900"/>
                    <a:pt x="1398" y="30483"/>
                  </a:cubicBezTo>
                  <a:cubicBezTo>
                    <a:pt x="1324" y="30336"/>
                    <a:pt x="1177" y="30258"/>
                    <a:pt x="1104" y="30111"/>
                  </a:cubicBezTo>
                  <a:close/>
                  <a:moveTo>
                    <a:pt x="464478" y="1038285"/>
                  </a:moveTo>
                  <a:cubicBezTo>
                    <a:pt x="462490" y="1038212"/>
                    <a:pt x="460576" y="1038212"/>
                    <a:pt x="458588" y="1038212"/>
                  </a:cubicBezTo>
                  <a:cubicBezTo>
                    <a:pt x="445558" y="1038212"/>
                    <a:pt x="432821" y="1039169"/>
                    <a:pt x="420305" y="1040936"/>
                  </a:cubicBezTo>
                  <a:cubicBezTo>
                    <a:pt x="408232" y="943755"/>
                    <a:pt x="389384" y="848194"/>
                    <a:pt x="363911" y="754621"/>
                  </a:cubicBezTo>
                  <a:cubicBezTo>
                    <a:pt x="376574" y="751529"/>
                    <a:pt x="389163" y="747406"/>
                    <a:pt x="401532" y="742253"/>
                  </a:cubicBezTo>
                  <a:cubicBezTo>
                    <a:pt x="403004" y="741664"/>
                    <a:pt x="404403" y="741001"/>
                    <a:pt x="405875" y="740339"/>
                  </a:cubicBezTo>
                  <a:cubicBezTo>
                    <a:pt x="432453" y="837667"/>
                    <a:pt x="452037" y="937130"/>
                    <a:pt x="464478" y="1038285"/>
                  </a:cubicBezTo>
                  <a:close/>
                  <a:moveTo>
                    <a:pt x="464331" y="1568214"/>
                  </a:moveTo>
                  <a:cubicBezTo>
                    <a:pt x="451963" y="1668855"/>
                    <a:pt x="432305" y="1768023"/>
                    <a:pt x="405507" y="1865351"/>
                  </a:cubicBezTo>
                  <a:cubicBezTo>
                    <a:pt x="403520" y="1864394"/>
                    <a:pt x="401458" y="1863584"/>
                    <a:pt x="399397" y="1862700"/>
                  </a:cubicBezTo>
                  <a:cubicBezTo>
                    <a:pt x="387323" y="1857694"/>
                    <a:pt x="375028" y="1853644"/>
                    <a:pt x="362660" y="1850479"/>
                  </a:cubicBezTo>
                  <a:cubicBezTo>
                    <a:pt x="388280" y="1757200"/>
                    <a:pt x="407348" y="1661934"/>
                    <a:pt x="419716" y="1565490"/>
                  </a:cubicBezTo>
                  <a:cubicBezTo>
                    <a:pt x="432379" y="1567330"/>
                    <a:pt x="445410" y="1568288"/>
                    <a:pt x="458588" y="1568288"/>
                  </a:cubicBezTo>
                  <a:cubicBezTo>
                    <a:pt x="460502" y="1568288"/>
                    <a:pt x="462417" y="1568288"/>
                    <a:pt x="464331" y="1568214"/>
                  </a:cubicBezTo>
                  <a:close/>
                  <a:moveTo>
                    <a:pt x="202459" y="2354786"/>
                  </a:moveTo>
                  <a:cubicBezTo>
                    <a:pt x="152617" y="2442395"/>
                    <a:pt x="96591" y="2526029"/>
                    <a:pt x="34749" y="2605468"/>
                  </a:cubicBezTo>
                  <a:cubicBezTo>
                    <a:pt x="33424" y="2604068"/>
                    <a:pt x="32099" y="2602670"/>
                    <a:pt x="30700" y="2601271"/>
                  </a:cubicBezTo>
                  <a:cubicBezTo>
                    <a:pt x="21350" y="2591921"/>
                    <a:pt x="11411" y="2583381"/>
                    <a:pt x="1104" y="2575724"/>
                  </a:cubicBezTo>
                  <a:cubicBezTo>
                    <a:pt x="60369" y="2499158"/>
                    <a:pt x="114039" y="2418616"/>
                    <a:pt x="161746" y="2334908"/>
                  </a:cubicBezTo>
                  <a:cubicBezTo>
                    <a:pt x="172716" y="2341534"/>
                    <a:pt x="184348" y="2347350"/>
                    <a:pt x="196570" y="2352430"/>
                  </a:cubicBezTo>
                  <a:cubicBezTo>
                    <a:pt x="198557" y="2353240"/>
                    <a:pt x="200471" y="2354050"/>
                    <a:pt x="202459" y="2354786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 sz="2800">
                <a:solidFill>
                  <a:schemeClr val="accent2"/>
                </a:solidFill>
              </a:endParaRPr>
            </a:p>
          </p:txBody>
        </p:sp>
        <p:sp>
          <p:nvSpPr>
            <p:cNvPr id="29" name="Rounded Rectangle 28"/>
            <p:cNvSpPr/>
            <p:nvPr/>
          </p:nvSpPr>
          <p:spPr>
            <a:xfrm>
              <a:off x="1653427" y="1623928"/>
              <a:ext cx="1565293" cy="1435275"/>
            </a:xfrm>
            <a:custGeom>
              <a:avLst/>
              <a:gdLst/>
              <a:ahLst/>
              <a:cxnLst/>
              <a:rect l="0" t="0" r="0" b="0"/>
              <a:pathLst>
                <a:path w="1565293" h="1435275">
                  <a:moveTo>
                    <a:pt x="1565293" y="286399"/>
                  </a:moveTo>
                  <a:lnTo>
                    <a:pt x="1434986" y="402941"/>
                  </a:lnTo>
                  <a:lnTo>
                    <a:pt x="1261631" y="360112"/>
                  </a:lnTo>
                  <a:lnTo>
                    <a:pt x="1216617" y="400318"/>
                  </a:lnTo>
                  <a:lnTo>
                    <a:pt x="1389972" y="443147"/>
                  </a:lnTo>
                  <a:lnTo>
                    <a:pt x="1259737" y="559688"/>
                  </a:lnTo>
                  <a:lnTo>
                    <a:pt x="1086382" y="516860"/>
                  </a:lnTo>
                  <a:lnTo>
                    <a:pt x="173316" y="1331684"/>
                  </a:lnTo>
                  <a:cubicBezTo>
                    <a:pt x="174298" y="1336929"/>
                    <a:pt x="174811" y="1342340"/>
                    <a:pt x="174811" y="1347870"/>
                  </a:cubicBezTo>
                  <a:cubicBezTo>
                    <a:pt x="174811" y="1396142"/>
                    <a:pt x="135678" y="1435275"/>
                    <a:pt x="87405" y="1435275"/>
                  </a:cubicBezTo>
                  <a:cubicBezTo>
                    <a:pt x="39133" y="1435275"/>
                    <a:pt x="0" y="1396142"/>
                    <a:pt x="0" y="1347870"/>
                  </a:cubicBezTo>
                  <a:cubicBezTo>
                    <a:pt x="0" y="1299597"/>
                    <a:pt x="39133" y="1260464"/>
                    <a:pt x="87405" y="1260464"/>
                  </a:cubicBezTo>
                  <a:cubicBezTo>
                    <a:pt x="97538" y="1260464"/>
                    <a:pt x="107268" y="1262188"/>
                    <a:pt x="116317" y="1265358"/>
                  </a:cubicBezTo>
                  <a:lnTo>
                    <a:pt x="1027091" y="452616"/>
                  </a:lnTo>
                  <a:lnTo>
                    <a:pt x="1003492" y="273289"/>
                  </a:lnTo>
                  <a:lnTo>
                    <a:pt x="1133799" y="156747"/>
                  </a:lnTo>
                  <a:lnTo>
                    <a:pt x="1157399" y="336075"/>
                  </a:lnTo>
                  <a:lnTo>
                    <a:pt x="1202413" y="295796"/>
                  </a:lnTo>
                  <a:lnTo>
                    <a:pt x="1178741" y="116541"/>
                  </a:lnTo>
                  <a:lnTo>
                    <a:pt x="1309048" y="0"/>
                  </a:lnTo>
                  <a:lnTo>
                    <a:pt x="1339422" y="230605"/>
                  </a:lnTo>
                  <a:close/>
                </a:path>
              </a:pathLst>
            </a:custGeom>
            <a:noFill/>
            <a:ln w="10925">
              <a:solidFill>
                <a:srgbClr val="FFFFFF"/>
              </a:solidFill>
            </a:ln>
          </p:spPr>
          <p:txBody>
            <a:bodyPr rtlCol="0" anchor="ctr"/>
            <a:lstStyle/>
            <a:p>
              <a:pPr algn="ctr"/>
              <a:endParaRPr sz="2800">
                <a:solidFill>
                  <a:schemeClr val="accent2"/>
                </a:solidFill>
              </a:endParaRPr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3537331" y="1674179"/>
              <a:ext cx="464478" cy="2605468"/>
            </a:xfrm>
            <a:custGeom>
              <a:avLst/>
              <a:gdLst/>
              <a:ahLst/>
              <a:cxnLst/>
              <a:rect l="0" t="0" r="0" b="0"/>
              <a:pathLst>
                <a:path w="464478" h="2605468">
                  <a:moveTo>
                    <a:pt x="202385" y="251053"/>
                  </a:moveTo>
                  <a:cubicBezTo>
                    <a:pt x="201134" y="251495"/>
                    <a:pt x="199955" y="252010"/>
                    <a:pt x="198704" y="252525"/>
                  </a:cubicBezTo>
                  <a:cubicBezTo>
                    <a:pt x="186041" y="257753"/>
                    <a:pt x="174041" y="263863"/>
                    <a:pt x="162703" y="270710"/>
                  </a:cubicBezTo>
                  <a:cubicBezTo>
                    <a:pt x="114922" y="187739"/>
                    <a:pt x="61105" y="107491"/>
                    <a:pt x="1398" y="30483"/>
                  </a:cubicBezTo>
                  <a:cubicBezTo>
                    <a:pt x="11631" y="22900"/>
                    <a:pt x="21423" y="14433"/>
                    <a:pt x="30699" y="5157"/>
                  </a:cubicBezTo>
                  <a:cubicBezTo>
                    <a:pt x="32024" y="3832"/>
                    <a:pt x="33276" y="2507"/>
                    <a:pt x="34528" y="1182"/>
                  </a:cubicBezTo>
                  <a:cubicBezTo>
                    <a:pt x="35043" y="1770"/>
                    <a:pt x="35558" y="2433"/>
                    <a:pt x="36001" y="3022"/>
                  </a:cubicBezTo>
                  <a:cubicBezTo>
                    <a:pt x="97695" y="82460"/>
                    <a:pt x="153205" y="165284"/>
                    <a:pt x="202385" y="251053"/>
                  </a:cubicBezTo>
                  <a:close/>
                  <a:moveTo>
                    <a:pt x="1104" y="30111"/>
                  </a:moveTo>
                  <a:cubicBezTo>
                    <a:pt x="736" y="29669"/>
                    <a:pt x="367" y="29154"/>
                    <a:pt x="0" y="28712"/>
                  </a:cubicBezTo>
                  <a:cubicBezTo>
                    <a:pt x="11411" y="20540"/>
                    <a:pt x="22381" y="11264"/>
                    <a:pt x="32688" y="957"/>
                  </a:cubicBezTo>
                  <a:lnTo>
                    <a:pt x="33645" y="0"/>
                  </a:lnTo>
                  <a:cubicBezTo>
                    <a:pt x="33939" y="367"/>
                    <a:pt x="34233" y="813"/>
                    <a:pt x="34528" y="1182"/>
                  </a:cubicBezTo>
                  <a:cubicBezTo>
                    <a:pt x="33276" y="2507"/>
                    <a:pt x="32024" y="3832"/>
                    <a:pt x="30699" y="5157"/>
                  </a:cubicBezTo>
                  <a:cubicBezTo>
                    <a:pt x="21423" y="14433"/>
                    <a:pt x="11631" y="22900"/>
                    <a:pt x="1398" y="30483"/>
                  </a:cubicBezTo>
                  <a:cubicBezTo>
                    <a:pt x="1324" y="30336"/>
                    <a:pt x="1177" y="30258"/>
                    <a:pt x="1104" y="30111"/>
                  </a:cubicBezTo>
                  <a:close/>
                  <a:moveTo>
                    <a:pt x="464478" y="1038285"/>
                  </a:moveTo>
                  <a:cubicBezTo>
                    <a:pt x="462490" y="1038212"/>
                    <a:pt x="460576" y="1038212"/>
                    <a:pt x="458588" y="1038212"/>
                  </a:cubicBezTo>
                  <a:cubicBezTo>
                    <a:pt x="445558" y="1038212"/>
                    <a:pt x="432821" y="1039169"/>
                    <a:pt x="420305" y="1040936"/>
                  </a:cubicBezTo>
                  <a:cubicBezTo>
                    <a:pt x="408232" y="943755"/>
                    <a:pt x="389384" y="848194"/>
                    <a:pt x="363911" y="754621"/>
                  </a:cubicBezTo>
                  <a:cubicBezTo>
                    <a:pt x="376574" y="751529"/>
                    <a:pt x="389163" y="747406"/>
                    <a:pt x="401532" y="742253"/>
                  </a:cubicBezTo>
                  <a:cubicBezTo>
                    <a:pt x="403004" y="741664"/>
                    <a:pt x="404403" y="741001"/>
                    <a:pt x="405875" y="740339"/>
                  </a:cubicBezTo>
                  <a:cubicBezTo>
                    <a:pt x="432453" y="837667"/>
                    <a:pt x="452037" y="937130"/>
                    <a:pt x="464478" y="1038285"/>
                  </a:cubicBezTo>
                  <a:close/>
                  <a:moveTo>
                    <a:pt x="464331" y="1568214"/>
                  </a:moveTo>
                  <a:cubicBezTo>
                    <a:pt x="451963" y="1668855"/>
                    <a:pt x="432305" y="1768023"/>
                    <a:pt x="405507" y="1865351"/>
                  </a:cubicBezTo>
                  <a:cubicBezTo>
                    <a:pt x="403520" y="1864394"/>
                    <a:pt x="401458" y="1863584"/>
                    <a:pt x="399397" y="1862700"/>
                  </a:cubicBezTo>
                  <a:cubicBezTo>
                    <a:pt x="387323" y="1857694"/>
                    <a:pt x="375028" y="1853644"/>
                    <a:pt x="362660" y="1850479"/>
                  </a:cubicBezTo>
                  <a:cubicBezTo>
                    <a:pt x="388280" y="1757200"/>
                    <a:pt x="407348" y="1661934"/>
                    <a:pt x="419716" y="1565490"/>
                  </a:cubicBezTo>
                  <a:cubicBezTo>
                    <a:pt x="432379" y="1567330"/>
                    <a:pt x="445410" y="1568288"/>
                    <a:pt x="458588" y="1568288"/>
                  </a:cubicBezTo>
                  <a:cubicBezTo>
                    <a:pt x="460502" y="1568288"/>
                    <a:pt x="462417" y="1568288"/>
                    <a:pt x="464331" y="1568214"/>
                  </a:cubicBezTo>
                  <a:close/>
                  <a:moveTo>
                    <a:pt x="202459" y="2354786"/>
                  </a:moveTo>
                  <a:cubicBezTo>
                    <a:pt x="152617" y="2442395"/>
                    <a:pt x="96591" y="2526029"/>
                    <a:pt x="34749" y="2605468"/>
                  </a:cubicBezTo>
                  <a:cubicBezTo>
                    <a:pt x="33424" y="2604068"/>
                    <a:pt x="32099" y="2602670"/>
                    <a:pt x="30700" y="2601271"/>
                  </a:cubicBezTo>
                  <a:cubicBezTo>
                    <a:pt x="21350" y="2591921"/>
                    <a:pt x="11411" y="2583381"/>
                    <a:pt x="1104" y="2575724"/>
                  </a:cubicBezTo>
                  <a:cubicBezTo>
                    <a:pt x="60369" y="2499158"/>
                    <a:pt x="114039" y="2418616"/>
                    <a:pt x="161746" y="2334908"/>
                  </a:cubicBezTo>
                  <a:cubicBezTo>
                    <a:pt x="172716" y="2341534"/>
                    <a:pt x="184348" y="2347350"/>
                    <a:pt x="196570" y="2352430"/>
                  </a:cubicBezTo>
                  <a:cubicBezTo>
                    <a:pt x="198557" y="2353240"/>
                    <a:pt x="200471" y="2354050"/>
                    <a:pt x="202459" y="2354786"/>
                  </a:cubicBezTo>
                  <a:close/>
                </a:path>
              </a:pathLst>
            </a:custGeom>
            <a:noFill/>
            <a:ln w="10925">
              <a:solidFill>
                <a:srgbClr val="FFFFFF"/>
              </a:solidFill>
            </a:ln>
          </p:spPr>
          <p:txBody>
            <a:bodyPr rtlCol="0" anchor="ctr"/>
            <a:lstStyle/>
            <a:p>
              <a:pPr algn="ctr"/>
              <a:endParaRPr sz="2800">
                <a:solidFill>
                  <a:schemeClr val="accent2"/>
                </a:solidFill>
              </a:endParaRPr>
            </a:p>
          </p:txBody>
        </p:sp>
      </p:grpSp>
      <p:sp>
        <p:nvSpPr>
          <p:cNvPr id="32" name="Rounded Rectangle 31"/>
          <p:cNvSpPr/>
          <p:nvPr/>
        </p:nvSpPr>
        <p:spPr>
          <a:xfrm>
            <a:off x="5133342" y="2200975"/>
            <a:ext cx="334925" cy="350144"/>
          </a:xfrm>
          <a:custGeom>
            <a:avLst/>
            <a:gdLst/>
            <a:ahLst/>
            <a:cxnLst/>
            <a:rect l="0" t="0" r="0" b="0"/>
            <a:pathLst>
              <a:path w="334925" h="350144">
                <a:moveTo>
                  <a:pt x="307194" y="330624"/>
                </a:moveTo>
                <a:cubicBezTo>
                  <a:pt x="306004" y="341718"/>
                  <a:pt x="296646" y="350134"/>
                  <a:pt x="285488" y="350144"/>
                </a:cubicBezTo>
                <a:lnTo>
                  <a:pt x="49492" y="350144"/>
                </a:lnTo>
                <a:cubicBezTo>
                  <a:pt x="38334" y="350134"/>
                  <a:pt x="28977" y="341718"/>
                  <a:pt x="27787" y="330624"/>
                </a:cubicBezTo>
                <a:lnTo>
                  <a:pt x="836" y="74525"/>
                </a:lnTo>
                <a:cubicBezTo>
                  <a:pt x="0" y="67160"/>
                  <a:pt x="3030" y="59887"/>
                  <a:pt x="8849" y="55295"/>
                </a:cubicBezTo>
                <a:cubicBezTo>
                  <a:pt x="53860" y="19343"/>
                  <a:pt x="109886" y="0"/>
                  <a:pt x="167490" y="521"/>
                </a:cubicBezTo>
                <a:cubicBezTo>
                  <a:pt x="225095" y="0"/>
                  <a:pt x="281120" y="19343"/>
                  <a:pt x="326132" y="55295"/>
                </a:cubicBezTo>
                <a:cubicBezTo>
                  <a:pt x="331905" y="59921"/>
                  <a:pt x="334925" y="67168"/>
                  <a:pt x="334144" y="74525"/>
                </a:cubicBezTo>
                <a:close/>
                <a:moveTo>
                  <a:pt x="291315" y="79478"/>
                </a:moveTo>
                <a:cubicBezTo>
                  <a:pt x="291311" y="77001"/>
                  <a:pt x="290049" y="74696"/>
                  <a:pt x="287965" y="73359"/>
                </a:cubicBezTo>
                <a:cubicBezTo>
                  <a:pt x="278407" y="66846"/>
                  <a:pt x="268320" y="61145"/>
                  <a:pt x="257810" y="56315"/>
                </a:cubicBezTo>
                <a:cubicBezTo>
                  <a:pt x="255964" y="55447"/>
                  <a:pt x="253828" y="55447"/>
                  <a:pt x="251983" y="56315"/>
                </a:cubicBezTo>
                <a:cubicBezTo>
                  <a:pt x="250101" y="57057"/>
                  <a:pt x="248656" y="58610"/>
                  <a:pt x="248049" y="60540"/>
                </a:cubicBezTo>
                <a:lnTo>
                  <a:pt x="237269" y="90840"/>
                </a:lnTo>
                <a:cubicBezTo>
                  <a:pt x="235721" y="95220"/>
                  <a:pt x="231572" y="98142"/>
                  <a:pt x="226926" y="98124"/>
                </a:cubicBezTo>
                <a:cubicBezTo>
                  <a:pt x="225721" y="98334"/>
                  <a:pt x="224489" y="98334"/>
                  <a:pt x="223284" y="98124"/>
                </a:cubicBezTo>
                <a:cubicBezTo>
                  <a:pt x="220418" y="97143"/>
                  <a:pt x="218078" y="95029"/>
                  <a:pt x="216812" y="92276"/>
                </a:cubicBezTo>
                <a:cubicBezTo>
                  <a:pt x="215546" y="89524"/>
                  <a:pt x="215463" y="86372"/>
                  <a:pt x="216583" y="83557"/>
                </a:cubicBezTo>
                <a:lnTo>
                  <a:pt x="227655" y="51653"/>
                </a:lnTo>
                <a:cubicBezTo>
                  <a:pt x="228316" y="50221"/>
                  <a:pt x="228316" y="48570"/>
                  <a:pt x="227655" y="47137"/>
                </a:cubicBezTo>
                <a:cubicBezTo>
                  <a:pt x="226914" y="45690"/>
                  <a:pt x="225588" y="44629"/>
                  <a:pt x="224013" y="44224"/>
                </a:cubicBezTo>
                <a:cubicBezTo>
                  <a:pt x="211652" y="40969"/>
                  <a:pt x="199025" y="38824"/>
                  <a:pt x="186283" y="37814"/>
                </a:cubicBezTo>
                <a:cubicBezTo>
                  <a:pt x="184249" y="37606"/>
                  <a:pt x="182227" y="38298"/>
                  <a:pt x="180747" y="39708"/>
                </a:cubicBezTo>
                <a:cubicBezTo>
                  <a:pt x="179263" y="41108"/>
                  <a:pt x="178420" y="43057"/>
                  <a:pt x="178416" y="45098"/>
                </a:cubicBezTo>
                <a:lnTo>
                  <a:pt x="178416" y="58792"/>
                </a:lnTo>
                <a:cubicBezTo>
                  <a:pt x="178416" y="64826"/>
                  <a:pt x="173525" y="69717"/>
                  <a:pt x="167490" y="69717"/>
                </a:cubicBezTo>
                <a:cubicBezTo>
                  <a:pt x="161456" y="69717"/>
                  <a:pt x="156565" y="64826"/>
                  <a:pt x="156565" y="58792"/>
                </a:cubicBezTo>
                <a:lnTo>
                  <a:pt x="156565" y="45098"/>
                </a:lnTo>
                <a:cubicBezTo>
                  <a:pt x="156561" y="43057"/>
                  <a:pt x="155718" y="41108"/>
                  <a:pt x="154234" y="39708"/>
                </a:cubicBezTo>
                <a:cubicBezTo>
                  <a:pt x="152754" y="38298"/>
                  <a:pt x="150731" y="37606"/>
                  <a:pt x="148698" y="37814"/>
                </a:cubicBezTo>
                <a:cubicBezTo>
                  <a:pt x="135956" y="38824"/>
                  <a:pt x="123329" y="40969"/>
                  <a:pt x="110968" y="44224"/>
                </a:cubicBezTo>
                <a:cubicBezTo>
                  <a:pt x="109284" y="44552"/>
                  <a:pt x="107839" y="45622"/>
                  <a:pt x="107035" y="47137"/>
                </a:cubicBezTo>
                <a:cubicBezTo>
                  <a:pt x="106374" y="48570"/>
                  <a:pt x="106374" y="50221"/>
                  <a:pt x="107035" y="51653"/>
                </a:cubicBezTo>
                <a:lnTo>
                  <a:pt x="118397" y="83557"/>
                </a:lnTo>
                <a:cubicBezTo>
                  <a:pt x="119518" y="86372"/>
                  <a:pt x="119435" y="89524"/>
                  <a:pt x="118169" y="92276"/>
                </a:cubicBezTo>
                <a:cubicBezTo>
                  <a:pt x="116902" y="95029"/>
                  <a:pt x="114563" y="97143"/>
                  <a:pt x="111696" y="98124"/>
                </a:cubicBezTo>
                <a:cubicBezTo>
                  <a:pt x="110491" y="98334"/>
                  <a:pt x="109259" y="98334"/>
                  <a:pt x="108054" y="98124"/>
                </a:cubicBezTo>
                <a:cubicBezTo>
                  <a:pt x="103409" y="98142"/>
                  <a:pt x="99260" y="95220"/>
                  <a:pt x="97711" y="90840"/>
                </a:cubicBezTo>
                <a:lnTo>
                  <a:pt x="86931" y="60540"/>
                </a:lnTo>
                <a:cubicBezTo>
                  <a:pt x="86325" y="58610"/>
                  <a:pt x="84879" y="57057"/>
                  <a:pt x="82998" y="56315"/>
                </a:cubicBezTo>
                <a:cubicBezTo>
                  <a:pt x="81153" y="55447"/>
                  <a:pt x="79016" y="55447"/>
                  <a:pt x="77171" y="56315"/>
                </a:cubicBezTo>
                <a:cubicBezTo>
                  <a:pt x="66661" y="61145"/>
                  <a:pt x="56574" y="66846"/>
                  <a:pt x="47016" y="73359"/>
                </a:cubicBezTo>
                <a:cubicBezTo>
                  <a:pt x="45134" y="74549"/>
                  <a:pt x="43900" y="76535"/>
                  <a:pt x="43665" y="78749"/>
                </a:cubicBezTo>
                <a:lnTo>
                  <a:pt x="43665" y="124346"/>
                </a:lnTo>
                <a:cubicBezTo>
                  <a:pt x="43665" y="128369"/>
                  <a:pt x="46926" y="131630"/>
                  <a:pt x="50949" y="131630"/>
                </a:cubicBezTo>
                <a:lnTo>
                  <a:pt x="142434" y="131630"/>
                </a:lnTo>
                <a:cubicBezTo>
                  <a:pt x="145553" y="131652"/>
                  <a:pt x="148326" y="129646"/>
                  <a:pt x="149281" y="126677"/>
                </a:cubicBezTo>
                <a:lnTo>
                  <a:pt x="160644" y="92880"/>
                </a:lnTo>
                <a:cubicBezTo>
                  <a:pt x="161804" y="90126"/>
                  <a:pt x="164502" y="88335"/>
                  <a:pt x="167490" y="88335"/>
                </a:cubicBezTo>
                <a:cubicBezTo>
                  <a:pt x="170479" y="88335"/>
                  <a:pt x="173177" y="90126"/>
                  <a:pt x="174337" y="92880"/>
                </a:cubicBezTo>
                <a:lnTo>
                  <a:pt x="185700" y="126677"/>
                </a:lnTo>
                <a:cubicBezTo>
                  <a:pt x="186693" y="129618"/>
                  <a:pt x="189442" y="131607"/>
                  <a:pt x="192547" y="131630"/>
                </a:cubicBezTo>
                <a:lnTo>
                  <a:pt x="284032" y="131630"/>
                </a:lnTo>
                <a:cubicBezTo>
                  <a:pt x="288054" y="131630"/>
                  <a:pt x="291315" y="128369"/>
                  <a:pt x="291315" y="1243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rtlCol="0" anchor="ctr"/>
          <a:lstStyle/>
          <a:p>
            <a:pPr algn="ctr"/>
            <a:endParaRPr sz="2800">
              <a:solidFill>
                <a:schemeClr val="accent2"/>
              </a:solidFill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5584901" y="2886177"/>
            <a:ext cx="351618" cy="350155"/>
          </a:xfrm>
          <a:custGeom>
            <a:avLst/>
            <a:gdLst/>
            <a:ahLst/>
            <a:cxnLst/>
            <a:rect l="0" t="0" r="0" b="0"/>
            <a:pathLst>
              <a:path w="351618" h="350155">
                <a:moveTo>
                  <a:pt x="14567" y="291352"/>
                </a:moveTo>
                <a:lnTo>
                  <a:pt x="43702" y="291352"/>
                </a:lnTo>
                <a:cubicBezTo>
                  <a:pt x="43702" y="291352"/>
                  <a:pt x="58270" y="291352"/>
                  <a:pt x="58270" y="305920"/>
                </a:cubicBezTo>
                <a:lnTo>
                  <a:pt x="58270" y="335055"/>
                </a:lnTo>
                <a:cubicBezTo>
                  <a:pt x="58270" y="335055"/>
                  <a:pt x="58270" y="349623"/>
                  <a:pt x="43702" y="349623"/>
                </a:cubicBezTo>
                <a:lnTo>
                  <a:pt x="14567" y="349623"/>
                </a:lnTo>
                <a:cubicBezTo>
                  <a:pt x="14567" y="349623"/>
                  <a:pt x="0" y="349623"/>
                  <a:pt x="0" y="335055"/>
                </a:cubicBezTo>
                <a:lnTo>
                  <a:pt x="0" y="305920"/>
                </a:lnTo>
                <a:cubicBezTo>
                  <a:pt x="0" y="305920"/>
                  <a:pt x="0" y="291352"/>
                  <a:pt x="14567" y="291352"/>
                </a:cubicBezTo>
                <a:moveTo>
                  <a:pt x="145676" y="291352"/>
                </a:moveTo>
                <a:lnTo>
                  <a:pt x="189379" y="291352"/>
                </a:lnTo>
                <a:cubicBezTo>
                  <a:pt x="189379" y="291352"/>
                  <a:pt x="203947" y="291352"/>
                  <a:pt x="203947" y="305920"/>
                </a:cubicBezTo>
                <a:lnTo>
                  <a:pt x="203947" y="335055"/>
                </a:lnTo>
                <a:cubicBezTo>
                  <a:pt x="203947" y="335055"/>
                  <a:pt x="203947" y="349623"/>
                  <a:pt x="189379" y="349623"/>
                </a:cubicBezTo>
                <a:lnTo>
                  <a:pt x="145676" y="349623"/>
                </a:lnTo>
                <a:cubicBezTo>
                  <a:pt x="145676" y="349623"/>
                  <a:pt x="131108" y="349623"/>
                  <a:pt x="131108" y="335055"/>
                </a:cubicBezTo>
                <a:lnTo>
                  <a:pt x="131108" y="305920"/>
                </a:lnTo>
                <a:cubicBezTo>
                  <a:pt x="131108" y="305920"/>
                  <a:pt x="131108" y="291352"/>
                  <a:pt x="145676" y="291352"/>
                </a:cubicBezTo>
                <a:moveTo>
                  <a:pt x="72838" y="145676"/>
                </a:moveTo>
                <a:lnTo>
                  <a:pt x="116541" y="145676"/>
                </a:lnTo>
                <a:cubicBezTo>
                  <a:pt x="116541" y="145676"/>
                  <a:pt x="131108" y="145676"/>
                  <a:pt x="131108" y="160244"/>
                </a:cubicBezTo>
                <a:lnTo>
                  <a:pt x="131108" y="189379"/>
                </a:lnTo>
                <a:cubicBezTo>
                  <a:pt x="131108" y="189379"/>
                  <a:pt x="131108" y="203947"/>
                  <a:pt x="116541" y="203947"/>
                </a:cubicBezTo>
                <a:lnTo>
                  <a:pt x="72838" y="203947"/>
                </a:lnTo>
                <a:cubicBezTo>
                  <a:pt x="72838" y="203947"/>
                  <a:pt x="58270" y="203947"/>
                  <a:pt x="58270" y="189379"/>
                </a:cubicBezTo>
                <a:lnTo>
                  <a:pt x="58270" y="160244"/>
                </a:lnTo>
                <a:cubicBezTo>
                  <a:pt x="58270" y="160244"/>
                  <a:pt x="58270" y="145676"/>
                  <a:pt x="72838" y="145676"/>
                </a:cubicBezTo>
                <a:moveTo>
                  <a:pt x="58270" y="0"/>
                </a:moveTo>
                <a:lnTo>
                  <a:pt x="101973" y="0"/>
                </a:lnTo>
                <a:cubicBezTo>
                  <a:pt x="101973" y="0"/>
                  <a:pt x="116541" y="0"/>
                  <a:pt x="116541" y="14567"/>
                </a:cubicBezTo>
                <a:lnTo>
                  <a:pt x="116541" y="43702"/>
                </a:lnTo>
                <a:cubicBezTo>
                  <a:pt x="116541" y="43702"/>
                  <a:pt x="116541" y="58270"/>
                  <a:pt x="101973" y="58270"/>
                </a:cubicBezTo>
                <a:lnTo>
                  <a:pt x="58270" y="58270"/>
                </a:lnTo>
                <a:cubicBezTo>
                  <a:pt x="58270" y="58270"/>
                  <a:pt x="43702" y="58270"/>
                  <a:pt x="43702" y="43702"/>
                </a:cubicBezTo>
                <a:lnTo>
                  <a:pt x="43702" y="14567"/>
                </a:lnTo>
                <a:cubicBezTo>
                  <a:pt x="43702" y="14567"/>
                  <a:pt x="43702" y="0"/>
                  <a:pt x="58270" y="0"/>
                </a:cubicBezTo>
                <a:moveTo>
                  <a:pt x="145676" y="0"/>
                </a:moveTo>
                <a:lnTo>
                  <a:pt x="189379" y="0"/>
                </a:lnTo>
                <a:cubicBezTo>
                  <a:pt x="189379" y="0"/>
                  <a:pt x="203947" y="0"/>
                  <a:pt x="203947" y="14567"/>
                </a:cubicBezTo>
                <a:lnTo>
                  <a:pt x="203947" y="43702"/>
                </a:lnTo>
                <a:cubicBezTo>
                  <a:pt x="203947" y="43702"/>
                  <a:pt x="203947" y="58270"/>
                  <a:pt x="189379" y="58270"/>
                </a:cubicBezTo>
                <a:lnTo>
                  <a:pt x="145676" y="58270"/>
                </a:lnTo>
                <a:cubicBezTo>
                  <a:pt x="145676" y="58270"/>
                  <a:pt x="131108" y="58270"/>
                  <a:pt x="131108" y="43702"/>
                </a:cubicBezTo>
                <a:lnTo>
                  <a:pt x="131108" y="14567"/>
                </a:lnTo>
                <a:cubicBezTo>
                  <a:pt x="131108" y="14567"/>
                  <a:pt x="131108" y="0"/>
                  <a:pt x="145676" y="0"/>
                </a:cubicBezTo>
                <a:moveTo>
                  <a:pt x="14567" y="218514"/>
                </a:moveTo>
                <a:lnTo>
                  <a:pt x="189379" y="218514"/>
                </a:lnTo>
                <a:cubicBezTo>
                  <a:pt x="189379" y="218514"/>
                  <a:pt x="203947" y="218514"/>
                  <a:pt x="203947" y="233082"/>
                </a:cubicBezTo>
                <a:lnTo>
                  <a:pt x="203947" y="262217"/>
                </a:lnTo>
                <a:cubicBezTo>
                  <a:pt x="203947" y="262217"/>
                  <a:pt x="203947" y="276785"/>
                  <a:pt x="189379" y="276785"/>
                </a:cubicBezTo>
                <a:lnTo>
                  <a:pt x="14567" y="276785"/>
                </a:lnTo>
                <a:cubicBezTo>
                  <a:pt x="14567" y="276785"/>
                  <a:pt x="0" y="276785"/>
                  <a:pt x="0" y="262217"/>
                </a:cubicBezTo>
                <a:lnTo>
                  <a:pt x="0" y="233082"/>
                </a:lnTo>
                <a:cubicBezTo>
                  <a:pt x="0" y="233082"/>
                  <a:pt x="0" y="218514"/>
                  <a:pt x="14567" y="218514"/>
                </a:cubicBezTo>
                <a:moveTo>
                  <a:pt x="14567" y="72838"/>
                </a:moveTo>
                <a:lnTo>
                  <a:pt x="189379" y="72838"/>
                </a:lnTo>
                <a:cubicBezTo>
                  <a:pt x="189379" y="72838"/>
                  <a:pt x="203947" y="72838"/>
                  <a:pt x="203947" y="87405"/>
                </a:cubicBezTo>
                <a:lnTo>
                  <a:pt x="203947" y="116541"/>
                </a:lnTo>
                <a:cubicBezTo>
                  <a:pt x="203947" y="116541"/>
                  <a:pt x="203947" y="131108"/>
                  <a:pt x="189379" y="131108"/>
                </a:cubicBezTo>
                <a:lnTo>
                  <a:pt x="14567" y="131108"/>
                </a:lnTo>
                <a:cubicBezTo>
                  <a:pt x="14567" y="131108"/>
                  <a:pt x="0" y="131108"/>
                  <a:pt x="0" y="116541"/>
                </a:cubicBezTo>
                <a:lnTo>
                  <a:pt x="0" y="87405"/>
                </a:lnTo>
                <a:cubicBezTo>
                  <a:pt x="0" y="87405"/>
                  <a:pt x="0" y="72838"/>
                  <a:pt x="14567" y="72838"/>
                </a:cubicBezTo>
                <a:moveTo>
                  <a:pt x="0" y="0"/>
                </a:moveTo>
                <a:moveTo>
                  <a:pt x="342776" y="331996"/>
                </a:moveTo>
                <a:lnTo>
                  <a:pt x="318011" y="347438"/>
                </a:lnTo>
                <a:cubicBezTo>
                  <a:pt x="314729" y="349492"/>
                  <a:pt x="310764" y="350155"/>
                  <a:pt x="306992" y="349281"/>
                </a:cubicBezTo>
                <a:cubicBezTo>
                  <a:pt x="303220" y="348406"/>
                  <a:pt x="299951" y="346065"/>
                  <a:pt x="297908" y="342776"/>
                </a:cubicBezTo>
                <a:lnTo>
                  <a:pt x="209482" y="200450"/>
                </a:lnTo>
                <a:cubicBezTo>
                  <a:pt x="207446" y="197141"/>
                  <a:pt x="206817" y="193155"/>
                  <a:pt x="207734" y="189379"/>
                </a:cubicBezTo>
                <a:cubicBezTo>
                  <a:pt x="208598" y="185642"/>
                  <a:pt x="210902" y="182396"/>
                  <a:pt x="214144" y="180347"/>
                </a:cubicBezTo>
                <a:lnTo>
                  <a:pt x="238909" y="165051"/>
                </a:lnTo>
                <a:cubicBezTo>
                  <a:pt x="242191" y="162997"/>
                  <a:pt x="246156" y="162334"/>
                  <a:pt x="249928" y="163208"/>
                </a:cubicBezTo>
                <a:cubicBezTo>
                  <a:pt x="253700" y="164083"/>
                  <a:pt x="256969" y="166423"/>
                  <a:pt x="259012" y="169713"/>
                </a:cubicBezTo>
                <a:lnTo>
                  <a:pt x="347438" y="312038"/>
                </a:lnTo>
                <a:cubicBezTo>
                  <a:pt x="351618" y="318844"/>
                  <a:pt x="349538" y="327746"/>
                  <a:pt x="342776" y="3319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rtlCol="0" anchor="ctr"/>
          <a:lstStyle/>
          <a:p>
            <a:pPr algn="ctr"/>
            <a:endParaRPr sz="2800">
              <a:solidFill>
                <a:schemeClr val="accent2"/>
              </a:solidFill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5765555" y="3682758"/>
            <a:ext cx="350944" cy="351516"/>
          </a:xfrm>
          <a:custGeom>
            <a:avLst/>
            <a:gdLst/>
            <a:ahLst/>
            <a:cxnLst/>
            <a:rect l="0" t="0" r="0" b="0"/>
            <a:pathLst>
              <a:path w="350944" h="351516">
                <a:moveTo>
                  <a:pt x="105333" y="322145"/>
                </a:moveTo>
                <a:cubicBezTo>
                  <a:pt x="105244" y="329654"/>
                  <a:pt x="106889" y="337082"/>
                  <a:pt x="110140" y="343851"/>
                </a:cubicBezTo>
                <a:lnTo>
                  <a:pt x="78674" y="350115"/>
                </a:lnTo>
                <a:cubicBezTo>
                  <a:pt x="71822" y="351516"/>
                  <a:pt x="64695" y="350074"/>
                  <a:pt x="58927" y="346118"/>
                </a:cubicBezTo>
                <a:cubicBezTo>
                  <a:pt x="53158" y="342163"/>
                  <a:pt x="49244" y="336034"/>
                  <a:pt x="48082" y="329138"/>
                </a:cubicBezTo>
                <a:lnTo>
                  <a:pt x="1320" y="98240"/>
                </a:lnTo>
                <a:cubicBezTo>
                  <a:pt x="0" y="91418"/>
                  <a:pt x="1456" y="84351"/>
                  <a:pt x="5368" y="78608"/>
                </a:cubicBezTo>
                <a:cubicBezTo>
                  <a:pt x="9279" y="72864"/>
                  <a:pt x="15320" y="68919"/>
                  <a:pt x="22152" y="67648"/>
                </a:cubicBezTo>
                <a:lnTo>
                  <a:pt x="62359" y="59636"/>
                </a:lnTo>
                <a:lnTo>
                  <a:pt x="63670" y="25548"/>
                </a:lnTo>
                <a:cubicBezTo>
                  <a:pt x="64223" y="11200"/>
                  <a:pt x="76270" y="0"/>
                  <a:pt x="90620" y="491"/>
                </a:cubicBezTo>
                <a:lnTo>
                  <a:pt x="263538" y="7047"/>
                </a:lnTo>
                <a:cubicBezTo>
                  <a:pt x="270455" y="7312"/>
                  <a:pt x="276984" y="10317"/>
                  <a:pt x="281684" y="15400"/>
                </a:cubicBezTo>
                <a:cubicBezTo>
                  <a:pt x="286384" y="20482"/>
                  <a:pt x="288870" y="27225"/>
                  <a:pt x="288594" y="34143"/>
                </a:cubicBezTo>
                <a:lnTo>
                  <a:pt x="284224" y="147916"/>
                </a:lnTo>
                <a:cubicBezTo>
                  <a:pt x="277691" y="144037"/>
                  <a:pt x="270260" y="141928"/>
                  <a:pt x="262664" y="141798"/>
                </a:cubicBezTo>
                <a:lnTo>
                  <a:pt x="267471" y="33997"/>
                </a:lnTo>
                <a:cubicBezTo>
                  <a:pt x="267555" y="31717"/>
                  <a:pt x="265814" y="29783"/>
                  <a:pt x="263538" y="29627"/>
                </a:cubicBezTo>
                <a:lnTo>
                  <a:pt x="89891" y="22197"/>
                </a:lnTo>
                <a:cubicBezTo>
                  <a:pt x="88759" y="22175"/>
                  <a:pt x="87662" y="22593"/>
                  <a:pt x="86832" y="23363"/>
                </a:cubicBezTo>
                <a:cubicBezTo>
                  <a:pt x="86076" y="24097"/>
                  <a:pt x="85610" y="25080"/>
                  <a:pt x="85521" y="26131"/>
                </a:cubicBezTo>
                <a:lnTo>
                  <a:pt x="84501" y="55266"/>
                </a:lnTo>
                <a:lnTo>
                  <a:pt x="191865" y="33997"/>
                </a:lnTo>
                <a:cubicBezTo>
                  <a:pt x="198632" y="32585"/>
                  <a:pt x="205683" y="33949"/>
                  <a:pt x="211435" y="37784"/>
                </a:cubicBezTo>
                <a:cubicBezTo>
                  <a:pt x="217187" y="41618"/>
                  <a:pt x="221158" y="47602"/>
                  <a:pt x="222457" y="54392"/>
                </a:cubicBezTo>
                <a:lnTo>
                  <a:pt x="240084" y="141798"/>
                </a:lnTo>
                <a:lnTo>
                  <a:pt x="217795" y="141798"/>
                </a:lnTo>
                <a:lnTo>
                  <a:pt x="201043" y="58325"/>
                </a:lnTo>
                <a:cubicBezTo>
                  <a:pt x="200535" y="56157"/>
                  <a:pt x="198432" y="54754"/>
                  <a:pt x="196235" y="55120"/>
                </a:cubicBezTo>
                <a:lnTo>
                  <a:pt x="26522" y="89063"/>
                </a:lnTo>
                <a:cubicBezTo>
                  <a:pt x="25428" y="89271"/>
                  <a:pt x="24466" y="89918"/>
                  <a:pt x="23860" y="90854"/>
                </a:cubicBezTo>
                <a:cubicBezTo>
                  <a:pt x="23255" y="91789"/>
                  <a:pt x="23059" y="92932"/>
                  <a:pt x="23317" y="94016"/>
                </a:cubicBezTo>
                <a:lnTo>
                  <a:pt x="69205" y="324913"/>
                </a:lnTo>
                <a:cubicBezTo>
                  <a:pt x="69414" y="326007"/>
                  <a:pt x="70061" y="326969"/>
                  <a:pt x="70996" y="327575"/>
                </a:cubicBezTo>
                <a:cubicBezTo>
                  <a:pt x="71932" y="328180"/>
                  <a:pt x="73074" y="328376"/>
                  <a:pt x="74158" y="328118"/>
                </a:cubicBezTo>
                <a:lnTo>
                  <a:pt x="105333" y="322145"/>
                </a:lnTo>
                <a:close/>
                <a:moveTo>
                  <a:pt x="1320" y="491"/>
                </a:moveTo>
                <a:moveTo>
                  <a:pt x="146997" y="114119"/>
                </a:moveTo>
                <a:cubicBezTo>
                  <a:pt x="141003" y="114882"/>
                  <a:pt x="135526" y="110643"/>
                  <a:pt x="134762" y="104650"/>
                </a:cubicBezTo>
                <a:cubicBezTo>
                  <a:pt x="133998" y="98657"/>
                  <a:pt x="138236" y="93179"/>
                  <a:pt x="144229" y="92413"/>
                </a:cubicBezTo>
                <a:lnTo>
                  <a:pt x="176132" y="86149"/>
                </a:lnTo>
                <a:cubicBezTo>
                  <a:pt x="182046" y="84941"/>
                  <a:pt x="187820" y="88756"/>
                  <a:pt x="189027" y="94671"/>
                </a:cubicBezTo>
                <a:cubicBezTo>
                  <a:pt x="190234" y="100585"/>
                  <a:pt x="186417" y="106358"/>
                  <a:pt x="180502" y="107564"/>
                </a:cubicBezTo>
                <a:lnTo>
                  <a:pt x="148599" y="113973"/>
                </a:lnTo>
                <a:close/>
                <a:moveTo>
                  <a:pt x="194050" y="127667"/>
                </a:moveTo>
                <a:cubicBezTo>
                  <a:pt x="195210" y="133579"/>
                  <a:pt x="191365" y="139314"/>
                  <a:pt x="185455" y="140487"/>
                </a:cubicBezTo>
                <a:lnTo>
                  <a:pt x="152969" y="147042"/>
                </a:lnTo>
                <a:cubicBezTo>
                  <a:pt x="147040" y="148126"/>
                  <a:pt x="141315" y="144330"/>
                  <a:pt x="140004" y="138447"/>
                </a:cubicBezTo>
                <a:cubicBezTo>
                  <a:pt x="138845" y="132535"/>
                  <a:pt x="142690" y="126800"/>
                  <a:pt x="148599" y="125628"/>
                </a:cubicBezTo>
                <a:lnTo>
                  <a:pt x="181230" y="119072"/>
                </a:lnTo>
                <a:cubicBezTo>
                  <a:pt x="187142" y="117913"/>
                  <a:pt x="192877" y="121758"/>
                  <a:pt x="194050" y="127667"/>
                </a:cubicBezTo>
                <a:close/>
                <a:moveTo>
                  <a:pt x="1320" y="491"/>
                </a:moveTo>
                <a:moveTo>
                  <a:pt x="57595" y="114265"/>
                </a:moveTo>
                <a:lnTo>
                  <a:pt x="103017" y="105160"/>
                </a:lnTo>
                <a:cubicBezTo>
                  <a:pt x="103017" y="105160"/>
                  <a:pt x="110446" y="103674"/>
                  <a:pt x="111932" y="111104"/>
                </a:cubicBezTo>
                <a:lnTo>
                  <a:pt x="121037" y="156526"/>
                </a:lnTo>
                <a:cubicBezTo>
                  <a:pt x="121037" y="156526"/>
                  <a:pt x="122523" y="163955"/>
                  <a:pt x="115093" y="165441"/>
                </a:cubicBezTo>
                <a:lnTo>
                  <a:pt x="69671" y="174531"/>
                </a:lnTo>
                <a:cubicBezTo>
                  <a:pt x="69671" y="174531"/>
                  <a:pt x="62242" y="176032"/>
                  <a:pt x="60756" y="168602"/>
                </a:cubicBezTo>
                <a:lnTo>
                  <a:pt x="51651" y="123180"/>
                </a:lnTo>
                <a:cubicBezTo>
                  <a:pt x="51651" y="123180"/>
                  <a:pt x="50165" y="115751"/>
                  <a:pt x="57595" y="114265"/>
                </a:cubicBezTo>
                <a:moveTo>
                  <a:pt x="127185" y="242023"/>
                </a:moveTo>
                <a:lnTo>
                  <a:pt x="127185" y="224979"/>
                </a:lnTo>
                <a:cubicBezTo>
                  <a:pt x="127185" y="209532"/>
                  <a:pt x="139707" y="197009"/>
                  <a:pt x="155154" y="197009"/>
                </a:cubicBezTo>
                <a:lnTo>
                  <a:pt x="188806" y="197009"/>
                </a:lnTo>
                <a:lnTo>
                  <a:pt x="191428" y="181567"/>
                </a:lnTo>
                <a:cubicBezTo>
                  <a:pt x="193417" y="169586"/>
                  <a:pt x="203756" y="160785"/>
                  <a:pt x="215901" y="160736"/>
                </a:cubicBezTo>
                <a:lnTo>
                  <a:pt x="262227" y="160736"/>
                </a:lnTo>
                <a:cubicBezTo>
                  <a:pt x="274163" y="160663"/>
                  <a:pt x="284453" y="169115"/>
                  <a:pt x="286700" y="180839"/>
                </a:cubicBezTo>
                <a:lnTo>
                  <a:pt x="289322" y="196281"/>
                </a:lnTo>
                <a:lnTo>
                  <a:pt x="322974" y="196281"/>
                </a:lnTo>
                <a:cubicBezTo>
                  <a:pt x="338421" y="196281"/>
                  <a:pt x="350944" y="208803"/>
                  <a:pt x="350944" y="224251"/>
                </a:cubicBezTo>
                <a:lnTo>
                  <a:pt x="350944" y="241295"/>
                </a:lnTo>
                <a:close/>
                <a:moveTo>
                  <a:pt x="210948" y="196281"/>
                </a:moveTo>
                <a:lnTo>
                  <a:pt x="267180" y="196281"/>
                </a:lnTo>
                <a:lnTo>
                  <a:pt x="265140" y="184481"/>
                </a:lnTo>
                <a:cubicBezTo>
                  <a:pt x="264990" y="182986"/>
                  <a:pt x="263728" y="181851"/>
                  <a:pt x="262227" y="181859"/>
                </a:cubicBezTo>
                <a:lnTo>
                  <a:pt x="215901" y="181859"/>
                </a:lnTo>
                <a:cubicBezTo>
                  <a:pt x="214424" y="181914"/>
                  <a:pt x="213198" y="183018"/>
                  <a:pt x="212988" y="184481"/>
                </a:cubicBezTo>
                <a:close/>
                <a:moveTo>
                  <a:pt x="350944" y="262709"/>
                </a:moveTo>
                <a:lnTo>
                  <a:pt x="350944" y="322145"/>
                </a:lnTo>
                <a:cubicBezTo>
                  <a:pt x="350944" y="337592"/>
                  <a:pt x="338421" y="350115"/>
                  <a:pt x="322974" y="350115"/>
                </a:cubicBezTo>
                <a:lnTo>
                  <a:pt x="155154" y="350115"/>
                </a:lnTo>
                <a:cubicBezTo>
                  <a:pt x="147530" y="350122"/>
                  <a:pt x="140233" y="347015"/>
                  <a:pt x="134953" y="341515"/>
                </a:cubicBezTo>
                <a:cubicBezTo>
                  <a:pt x="129673" y="336015"/>
                  <a:pt x="126867" y="328597"/>
                  <a:pt x="127185" y="320980"/>
                </a:cubicBezTo>
                <a:lnTo>
                  <a:pt x="127185" y="262709"/>
                </a:lnTo>
                <a:lnTo>
                  <a:pt x="228138" y="262709"/>
                </a:lnTo>
                <a:lnTo>
                  <a:pt x="228138" y="280190"/>
                </a:lnTo>
                <a:cubicBezTo>
                  <a:pt x="228138" y="286224"/>
                  <a:pt x="233030" y="291116"/>
                  <a:pt x="239064" y="291116"/>
                </a:cubicBezTo>
                <a:cubicBezTo>
                  <a:pt x="245098" y="291116"/>
                  <a:pt x="249990" y="286224"/>
                  <a:pt x="249990" y="280190"/>
                </a:cubicBezTo>
                <a:lnTo>
                  <a:pt x="249990" y="26270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rtlCol="0" anchor="ctr"/>
          <a:lstStyle/>
          <a:p>
            <a:pPr algn="ctr"/>
            <a:endParaRPr sz="2000">
              <a:solidFill>
                <a:schemeClr val="accent2"/>
              </a:solidFill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5586111" y="4499543"/>
            <a:ext cx="347215" cy="344058"/>
          </a:xfrm>
          <a:custGeom>
            <a:avLst/>
            <a:gdLst/>
            <a:ahLst/>
            <a:cxnLst/>
            <a:rect l="0" t="0" r="0" b="0"/>
            <a:pathLst>
              <a:path w="347215" h="344058">
                <a:moveTo>
                  <a:pt x="33680" y="209657"/>
                </a:moveTo>
                <a:cubicBezTo>
                  <a:pt x="35659" y="217440"/>
                  <a:pt x="30967" y="225357"/>
                  <a:pt x="23189" y="227357"/>
                </a:cubicBezTo>
                <a:cubicBezTo>
                  <a:pt x="15411" y="229356"/>
                  <a:pt x="7482" y="224684"/>
                  <a:pt x="5462" y="216912"/>
                </a:cubicBezTo>
                <a:cubicBezTo>
                  <a:pt x="1893" y="203043"/>
                  <a:pt x="0" y="188534"/>
                  <a:pt x="0" y="173602"/>
                </a:cubicBezTo>
                <a:cubicBezTo>
                  <a:pt x="0" y="77718"/>
                  <a:pt x="77732" y="0"/>
                  <a:pt x="173602" y="0"/>
                </a:cubicBezTo>
                <a:cubicBezTo>
                  <a:pt x="269457" y="0"/>
                  <a:pt x="347205" y="77718"/>
                  <a:pt x="347205" y="173602"/>
                </a:cubicBezTo>
                <a:cubicBezTo>
                  <a:pt x="347215" y="188210"/>
                  <a:pt x="345384" y="202761"/>
                  <a:pt x="341756" y="216912"/>
                </a:cubicBezTo>
                <a:cubicBezTo>
                  <a:pt x="339753" y="224708"/>
                  <a:pt x="331809" y="229404"/>
                  <a:pt x="324013" y="227400"/>
                </a:cubicBezTo>
                <a:cubicBezTo>
                  <a:pt x="316217" y="225397"/>
                  <a:pt x="311521" y="217453"/>
                  <a:pt x="313524" y="209657"/>
                </a:cubicBezTo>
                <a:cubicBezTo>
                  <a:pt x="316482" y="198149"/>
                  <a:pt x="318070" y="186072"/>
                  <a:pt x="318070" y="173602"/>
                </a:cubicBezTo>
                <a:cubicBezTo>
                  <a:pt x="318070" y="93815"/>
                  <a:pt x="253389" y="29135"/>
                  <a:pt x="173602" y="29135"/>
                </a:cubicBezTo>
                <a:cubicBezTo>
                  <a:pt x="93815" y="29135"/>
                  <a:pt x="29135" y="93815"/>
                  <a:pt x="29135" y="173602"/>
                </a:cubicBezTo>
                <a:cubicBezTo>
                  <a:pt x="29129" y="185764"/>
                  <a:pt x="30656" y="197877"/>
                  <a:pt x="33680" y="209657"/>
                </a:cubicBezTo>
                <a:close/>
                <a:moveTo>
                  <a:pt x="173369" y="104144"/>
                </a:moveTo>
                <a:cubicBezTo>
                  <a:pt x="160304" y="104143"/>
                  <a:pt x="149713" y="93551"/>
                  <a:pt x="149713" y="80486"/>
                </a:cubicBezTo>
                <a:cubicBezTo>
                  <a:pt x="149713" y="67421"/>
                  <a:pt x="160304" y="56829"/>
                  <a:pt x="173369" y="56828"/>
                </a:cubicBezTo>
                <a:cubicBezTo>
                  <a:pt x="186436" y="56827"/>
                  <a:pt x="197029" y="67419"/>
                  <a:pt x="197029" y="80486"/>
                </a:cubicBezTo>
                <a:cubicBezTo>
                  <a:pt x="197029" y="93552"/>
                  <a:pt x="186436" y="104145"/>
                  <a:pt x="173369" y="104144"/>
                </a:cubicBezTo>
                <a:close/>
                <a:moveTo>
                  <a:pt x="113991" y="135755"/>
                </a:moveTo>
                <a:cubicBezTo>
                  <a:pt x="113992" y="148822"/>
                  <a:pt x="103400" y="159415"/>
                  <a:pt x="90333" y="159415"/>
                </a:cubicBezTo>
                <a:cubicBezTo>
                  <a:pt x="77267" y="159415"/>
                  <a:pt x="66675" y="148822"/>
                  <a:pt x="66676" y="135755"/>
                </a:cubicBezTo>
                <a:cubicBezTo>
                  <a:pt x="66677" y="122690"/>
                  <a:pt x="77268" y="112099"/>
                  <a:pt x="90333" y="112099"/>
                </a:cubicBezTo>
                <a:cubicBezTo>
                  <a:pt x="103399" y="112099"/>
                  <a:pt x="113990" y="122690"/>
                  <a:pt x="113991" y="135755"/>
                </a:cubicBezTo>
                <a:close/>
                <a:moveTo>
                  <a:pt x="280063" y="135755"/>
                </a:moveTo>
                <a:cubicBezTo>
                  <a:pt x="280063" y="148822"/>
                  <a:pt x="269471" y="159415"/>
                  <a:pt x="256405" y="159415"/>
                </a:cubicBezTo>
                <a:cubicBezTo>
                  <a:pt x="243338" y="159415"/>
                  <a:pt x="232746" y="148822"/>
                  <a:pt x="232747" y="135755"/>
                </a:cubicBezTo>
                <a:cubicBezTo>
                  <a:pt x="232748" y="122690"/>
                  <a:pt x="243339" y="112099"/>
                  <a:pt x="256405" y="112099"/>
                </a:cubicBezTo>
                <a:cubicBezTo>
                  <a:pt x="269470" y="112099"/>
                  <a:pt x="280061" y="122690"/>
                  <a:pt x="280063" y="135755"/>
                </a:cubicBezTo>
                <a:close/>
                <a:moveTo>
                  <a:pt x="283952" y="192904"/>
                </a:moveTo>
                <a:cubicBezTo>
                  <a:pt x="291265" y="200203"/>
                  <a:pt x="295373" y="210123"/>
                  <a:pt x="295373" y="220437"/>
                </a:cubicBezTo>
                <a:lnTo>
                  <a:pt x="295373" y="229862"/>
                </a:lnTo>
                <a:cubicBezTo>
                  <a:pt x="295373" y="233885"/>
                  <a:pt x="292112" y="237146"/>
                  <a:pt x="288089" y="237146"/>
                </a:cubicBezTo>
                <a:lnTo>
                  <a:pt x="278664" y="237146"/>
                </a:lnTo>
                <a:lnTo>
                  <a:pt x="273900" y="275299"/>
                </a:lnTo>
                <a:cubicBezTo>
                  <a:pt x="273445" y="278943"/>
                  <a:pt x="270348" y="281679"/>
                  <a:pt x="266675" y="281680"/>
                </a:cubicBezTo>
                <a:lnTo>
                  <a:pt x="246134" y="281680"/>
                </a:lnTo>
                <a:cubicBezTo>
                  <a:pt x="242462" y="281679"/>
                  <a:pt x="239364" y="278943"/>
                  <a:pt x="238909" y="275299"/>
                </a:cubicBezTo>
                <a:lnTo>
                  <a:pt x="234145" y="237146"/>
                </a:lnTo>
                <a:lnTo>
                  <a:pt x="224735" y="237146"/>
                </a:lnTo>
                <a:cubicBezTo>
                  <a:pt x="220712" y="237146"/>
                  <a:pt x="217451" y="233885"/>
                  <a:pt x="217451" y="229862"/>
                </a:cubicBezTo>
                <a:lnTo>
                  <a:pt x="217451" y="220452"/>
                </a:lnTo>
                <a:cubicBezTo>
                  <a:pt x="217463" y="204702"/>
                  <a:pt x="226955" y="190507"/>
                  <a:pt x="241506" y="184479"/>
                </a:cubicBezTo>
                <a:cubicBezTo>
                  <a:pt x="256057" y="178452"/>
                  <a:pt x="272806" y="181776"/>
                  <a:pt x="283952" y="192904"/>
                </a:cubicBezTo>
                <a:close/>
                <a:moveTo>
                  <a:pt x="129317" y="220452"/>
                </a:moveTo>
                <a:lnTo>
                  <a:pt x="129317" y="229862"/>
                </a:lnTo>
                <a:cubicBezTo>
                  <a:pt x="129317" y="233885"/>
                  <a:pt x="126055" y="237146"/>
                  <a:pt x="122033" y="237146"/>
                </a:cubicBezTo>
                <a:lnTo>
                  <a:pt x="112607" y="237146"/>
                </a:lnTo>
                <a:lnTo>
                  <a:pt x="107844" y="275299"/>
                </a:lnTo>
                <a:cubicBezTo>
                  <a:pt x="107388" y="278943"/>
                  <a:pt x="104291" y="281679"/>
                  <a:pt x="100618" y="281680"/>
                </a:cubicBezTo>
                <a:lnTo>
                  <a:pt x="80078" y="281680"/>
                </a:lnTo>
                <a:cubicBezTo>
                  <a:pt x="76405" y="281679"/>
                  <a:pt x="73308" y="278943"/>
                  <a:pt x="72852" y="275299"/>
                </a:cubicBezTo>
                <a:lnTo>
                  <a:pt x="68089" y="237146"/>
                </a:lnTo>
                <a:lnTo>
                  <a:pt x="58663" y="237146"/>
                </a:lnTo>
                <a:cubicBezTo>
                  <a:pt x="54641" y="237146"/>
                  <a:pt x="51380" y="233885"/>
                  <a:pt x="51380" y="229862"/>
                </a:cubicBezTo>
                <a:lnTo>
                  <a:pt x="51380" y="220437"/>
                </a:lnTo>
                <a:cubicBezTo>
                  <a:pt x="51380" y="198916"/>
                  <a:pt x="68826" y="181469"/>
                  <a:pt x="90348" y="181469"/>
                </a:cubicBezTo>
                <a:cubicBezTo>
                  <a:pt x="111870" y="181469"/>
                  <a:pt x="129317" y="198916"/>
                  <a:pt x="129317" y="220437"/>
                </a:cubicBezTo>
                <a:close/>
                <a:moveTo>
                  <a:pt x="200931" y="137635"/>
                </a:moveTo>
                <a:cubicBezTo>
                  <a:pt x="208244" y="144948"/>
                  <a:pt x="212352" y="154854"/>
                  <a:pt x="212352" y="165182"/>
                </a:cubicBezTo>
                <a:lnTo>
                  <a:pt x="212352" y="174593"/>
                </a:lnTo>
                <a:cubicBezTo>
                  <a:pt x="212352" y="178616"/>
                  <a:pt x="209091" y="181877"/>
                  <a:pt x="205068" y="181877"/>
                </a:cubicBezTo>
                <a:lnTo>
                  <a:pt x="195643" y="181877"/>
                </a:lnTo>
                <a:lnTo>
                  <a:pt x="190879" y="220044"/>
                </a:lnTo>
                <a:cubicBezTo>
                  <a:pt x="190424" y="223688"/>
                  <a:pt x="187327" y="226423"/>
                  <a:pt x="183654" y="226425"/>
                </a:cubicBezTo>
                <a:lnTo>
                  <a:pt x="163113" y="226425"/>
                </a:lnTo>
                <a:cubicBezTo>
                  <a:pt x="159694" y="226422"/>
                  <a:pt x="156736" y="224040"/>
                  <a:pt x="156004" y="220699"/>
                </a:cubicBezTo>
                <a:lnTo>
                  <a:pt x="156004" y="220656"/>
                </a:lnTo>
                <a:cubicBezTo>
                  <a:pt x="155957" y="220449"/>
                  <a:pt x="155918" y="220240"/>
                  <a:pt x="155888" y="220029"/>
                </a:cubicBezTo>
                <a:lnTo>
                  <a:pt x="151124" y="181891"/>
                </a:lnTo>
                <a:lnTo>
                  <a:pt x="141699" y="181891"/>
                </a:lnTo>
                <a:cubicBezTo>
                  <a:pt x="137676" y="181891"/>
                  <a:pt x="134415" y="178630"/>
                  <a:pt x="134415" y="174607"/>
                </a:cubicBezTo>
                <a:lnTo>
                  <a:pt x="134415" y="165182"/>
                </a:lnTo>
                <a:cubicBezTo>
                  <a:pt x="134419" y="149428"/>
                  <a:pt x="143912" y="135226"/>
                  <a:pt x="158468" y="129200"/>
                </a:cubicBezTo>
                <a:cubicBezTo>
                  <a:pt x="173024" y="123173"/>
                  <a:pt x="189778" y="126508"/>
                  <a:pt x="200916" y="137649"/>
                </a:cubicBezTo>
                <a:close/>
                <a:moveTo>
                  <a:pt x="163113" y="248261"/>
                </a:moveTo>
                <a:lnTo>
                  <a:pt x="183654" y="248261"/>
                </a:lnTo>
                <a:cubicBezTo>
                  <a:pt x="189137" y="248264"/>
                  <a:pt x="194510" y="246719"/>
                  <a:pt x="199154" y="243804"/>
                </a:cubicBezTo>
                <a:cubicBezTo>
                  <a:pt x="202530" y="249993"/>
                  <a:pt x="208030" y="254753"/>
                  <a:pt x="214639" y="257206"/>
                </a:cubicBezTo>
                <a:lnTo>
                  <a:pt x="217247" y="278009"/>
                </a:lnTo>
                <a:cubicBezTo>
                  <a:pt x="219069" y="292586"/>
                  <a:pt x="231458" y="303527"/>
                  <a:pt x="246149" y="303531"/>
                </a:cubicBezTo>
                <a:lnTo>
                  <a:pt x="266689" y="303531"/>
                </a:lnTo>
                <a:cubicBezTo>
                  <a:pt x="281380" y="303527"/>
                  <a:pt x="293770" y="292586"/>
                  <a:pt x="295592" y="278009"/>
                </a:cubicBezTo>
                <a:lnTo>
                  <a:pt x="298199" y="257206"/>
                </a:lnTo>
                <a:cubicBezTo>
                  <a:pt x="304180" y="254988"/>
                  <a:pt x="309270" y="250875"/>
                  <a:pt x="312694" y="245494"/>
                </a:cubicBezTo>
                <a:cubicBezTo>
                  <a:pt x="333919" y="255749"/>
                  <a:pt x="346476" y="268452"/>
                  <a:pt x="346476" y="282204"/>
                </a:cubicBezTo>
                <a:cubicBezTo>
                  <a:pt x="346476" y="316365"/>
                  <a:pt x="268977" y="344058"/>
                  <a:pt x="173384" y="344058"/>
                </a:cubicBezTo>
                <a:cubicBezTo>
                  <a:pt x="77791" y="344058"/>
                  <a:pt x="291" y="316365"/>
                  <a:pt x="291" y="282189"/>
                </a:cubicBezTo>
                <a:cubicBezTo>
                  <a:pt x="291" y="268452"/>
                  <a:pt x="12848" y="255749"/>
                  <a:pt x="34073" y="245479"/>
                </a:cubicBezTo>
                <a:cubicBezTo>
                  <a:pt x="37495" y="250866"/>
                  <a:pt x="42586" y="254985"/>
                  <a:pt x="48568" y="257206"/>
                </a:cubicBezTo>
                <a:lnTo>
                  <a:pt x="51176" y="278009"/>
                </a:lnTo>
                <a:cubicBezTo>
                  <a:pt x="52997" y="292586"/>
                  <a:pt x="65387" y="303527"/>
                  <a:pt x="80078" y="303531"/>
                </a:cubicBezTo>
                <a:lnTo>
                  <a:pt x="100618" y="303531"/>
                </a:lnTo>
                <a:cubicBezTo>
                  <a:pt x="115309" y="303527"/>
                  <a:pt x="127699" y="292586"/>
                  <a:pt x="129521" y="278009"/>
                </a:cubicBezTo>
                <a:lnTo>
                  <a:pt x="132128" y="257206"/>
                </a:lnTo>
                <a:cubicBezTo>
                  <a:pt x="138735" y="254748"/>
                  <a:pt x="144233" y="249989"/>
                  <a:pt x="147614" y="243804"/>
                </a:cubicBezTo>
                <a:cubicBezTo>
                  <a:pt x="152258" y="246719"/>
                  <a:pt x="157630" y="248264"/>
                  <a:pt x="163114" y="24826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rtlCol="0" anchor="ctr"/>
          <a:lstStyle/>
          <a:p>
            <a:pPr algn="ctr"/>
            <a:endParaRPr sz="2800">
              <a:solidFill>
                <a:schemeClr val="accent2"/>
              </a:solidFill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5125876" y="5173252"/>
            <a:ext cx="349963" cy="349668"/>
          </a:xfrm>
          <a:custGeom>
            <a:avLst/>
            <a:gdLst/>
            <a:ahLst/>
            <a:cxnLst/>
            <a:rect l="0" t="0" r="0" b="0"/>
            <a:pathLst>
              <a:path w="349963" h="349668">
                <a:moveTo>
                  <a:pt x="349768" y="134212"/>
                </a:moveTo>
                <a:cubicBezTo>
                  <a:pt x="349963" y="237120"/>
                  <a:pt x="279011" y="326505"/>
                  <a:pt x="178744" y="349668"/>
                </a:cubicBezTo>
                <a:lnTo>
                  <a:pt x="175830" y="349668"/>
                </a:lnTo>
                <a:lnTo>
                  <a:pt x="172917" y="349668"/>
                </a:lnTo>
                <a:cubicBezTo>
                  <a:pt x="72455" y="327376"/>
                  <a:pt x="759" y="238573"/>
                  <a:pt x="144" y="135669"/>
                </a:cubicBezTo>
                <a:lnTo>
                  <a:pt x="144" y="29180"/>
                </a:lnTo>
                <a:cubicBezTo>
                  <a:pt x="0" y="21416"/>
                  <a:pt x="3055" y="13935"/>
                  <a:pt x="8594" y="8494"/>
                </a:cubicBezTo>
                <a:cubicBezTo>
                  <a:pt x="14092" y="3040"/>
                  <a:pt x="21535" y="0"/>
                  <a:pt x="29280" y="44"/>
                </a:cubicBezTo>
                <a:lnTo>
                  <a:pt x="320633" y="44"/>
                </a:lnTo>
                <a:cubicBezTo>
                  <a:pt x="336724" y="44"/>
                  <a:pt x="349768" y="13089"/>
                  <a:pt x="349768" y="29180"/>
                </a:cubicBezTo>
                <a:close/>
                <a:moveTo>
                  <a:pt x="268772" y="169029"/>
                </a:moveTo>
                <a:cubicBezTo>
                  <a:pt x="291699" y="146099"/>
                  <a:pt x="291697" y="108925"/>
                  <a:pt x="268769" y="85996"/>
                </a:cubicBezTo>
                <a:cubicBezTo>
                  <a:pt x="245840" y="63068"/>
                  <a:pt x="208666" y="63066"/>
                  <a:pt x="185736" y="85993"/>
                </a:cubicBezTo>
                <a:cubicBezTo>
                  <a:pt x="183354" y="88413"/>
                  <a:pt x="180100" y="89776"/>
                  <a:pt x="176704" y="89776"/>
                </a:cubicBezTo>
                <a:cubicBezTo>
                  <a:pt x="173308" y="89776"/>
                  <a:pt x="170055" y="88413"/>
                  <a:pt x="167672" y="85993"/>
                </a:cubicBezTo>
                <a:cubicBezTo>
                  <a:pt x="154329" y="72608"/>
                  <a:pt x="135321" y="66525"/>
                  <a:pt x="116686" y="69678"/>
                </a:cubicBezTo>
                <a:cubicBezTo>
                  <a:pt x="94670" y="72727"/>
                  <a:pt x="76306" y="88034"/>
                  <a:pt x="69342" y="109141"/>
                </a:cubicBezTo>
                <a:cubicBezTo>
                  <a:pt x="62379" y="130248"/>
                  <a:pt x="68029" y="153478"/>
                  <a:pt x="83908" y="169029"/>
                </a:cubicBezTo>
                <a:lnTo>
                  <a:pt x="163885" y="251773"/>
                </a:lnTo>
                <a:cubicBezTo>
                  <a:pt x="167229" y="255265"/>
                  <a:pt x="171870" y="257217"/>
                  <a:pt x="176704" y="257163"/>
                </a:cubicBezTo>
                <a:cubicBezTo>
                  <a:pt x="181532" y="257182"/>
                  <a:pt x="186160" y="255237"/>
                  <a:pt x="189524" y="251773"/>
                </a:cubicBezTo>
                <a:lnTo>
                  <a:pt x="268189" y="1690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rtlCol="0" anchor="ctr"/>
          <a:lstStyle/>
          <a:p>
            <a:pPr algn="ctr"/>
            <a:endParaRPr sz="2800">
              <a:solidFill>
                <a:schemeClr val="accent2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752349" y="2143653"/>
            <a:ext cx="2954078" cy="30777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l"/>
            <a:r>
              <a:rPr lang="es-CO" sz="2000" b="1" dirty="0">
                <a:solidFill>
                  <a:schemeClr val="accent2"/>
                </a:solidFill>
              </a:rPr>
              <a:t>Problemática persistente</a:t>
            </a:r>
            <a:endParaRPr sz="2000" b="1" dirty="0">
              <a:solidFill>
                <a:schemeClr val="accent2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165981" y="2899973"/>
            <a:ext cx="2647520" cy="30777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l"/>
            <a:r>
              <a:rPr sz="2000" b="1" dirty="0" err="1">
                <a:solidFill>
                  <a:schemeClr val="accent2"/>
                </a:solidFill>
              </a:rPr>
              <a:t>Factores</a:t>
            </a:r>
            <a:r>
              <a:rPr sz="2000" b="1" dirty="0">
                <a:solidFill>
                  <a:schemeClr val="accent2"/>
                </a:solidFill>
              </a:rPr>
              <a:t> </a:t>
            </a:r>
            <a:r>
              <a:rPr sz="2000" b="1" dirty="0" err="1">
                <a:solidFill>
                  <a:schemeClr val="accent2"/>
                </a:solidFill>
              </a:rPr>
              <a:t>Estructurales</a:t>
            </a:r>
            <a:endParaRPr sz="2000" b="1" dirty="0">
              <a:solidFill>
                <a:schemeClr val="accent2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328235" y="3749297"/>
            <a:ext cx="4773294" cy="30777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l"/>
            <a:r>
              <a:rPr lang="es-CO" sz="2000" b="1" dirty="0">
                <a:solidFill>
                  <a:schemeClr val="accent2"/>
                </a:solidFill>
              </a:rPr>
              <a:t>Redoble de esfuerzos en política pública </a:t>
            </a:r>
            <a:endParaRPr sz="2000" b="1" dirty="0">
              <a:solidFill>
                <a:schemeClr val="accent2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223826" y="4598621"/>
            <a:ext cx="4615559" cy="30777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l"/>
            <a:r>
              <a:rPr lang="es-CO" sz="2000" b="1" dirty="0">
                <a:solidFill>
                  <a:schemeClr val="accent2"/>
                </a:solidFill>
              </a:rPr>
              <a:t>Abordaje integral sin juicios ni estigmas</a:t>
            </a:r>
            <a:endParaRPr sz="2000" b="1" dirty="0">
              <a:solidFill>
                <a:schemeClr val="accent2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759717" y="5352495"/>
            <a:ext cx="4710163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s-CO" sz="2000" b="1" dirty="0">
                <a:solidFill>
                  <a:schemeClr val="accent2"/>
                </a:solidFill>
              </a:rPr>
              <a:t>Promoción de </a:t>
            </a:r>
            <a:r>
              <a:rPr sz="2000" b="1" dirty="0" err="1">
                <a:solidFill>
                  <a:schemeClr val="accent2"/>
                </a:solidFill>
              </a:rPr>
              <a:t>Entornos</a:t>
            </a:r>
            <a:r>
              <a:rPr sz="2000" b="1" dirty="0">
                <a:solidFill>
                  <a:schemeClr val="accent2"/>
                </a:solidFill>
              </a:rPr>
              <a:t> para </a:t>
            </a:r>
            <a:r>
              <a:rPr sz="2000" b="1" dirty="0" err="1">
                <a:solidFill>
                  <a:schemeClr val="accent2"/>
                </a:solidFill>
              </a:rPr>
              <a:t>el</a:t>
            </a:r>
            <a:r>
              <a:rPr lang="es-CO" sz="2000" b="1" dirty="0">
                <a:solidFill>
                  <a:schemeClr val="accent2"/>
                </a:solidFill>
              </a:rPr>
              <a:t> </a:t>
            </a:r>
            <a:r>
              <a:rPr sz="2000" b="1" dirty="0" err="1">
                <a:solidFill>
                  <a:schemeClr val="accent2"/>
                </a:solidFill>
              </a:rPr>
              <a:t>bienestar</a:t>
            </a:r>
            <a:endParaRPr sz="2000" b="1" dirty="0">
              <a:solidFill>
                <a:schemeClr val="accent2"/>
              </a:solidFill>
            </a:endParaRPr>
          </a:p>
        </p:txBody>
      </p:sp>
      <p:sp>
        <p:nvSpPr>
          <p:cNvPr id="47" name="Título 1">
            <a:extLst>
              <a:ext uri="{FF2B5EF4-FFF2-40B4-BE49-F238E27FC236}">
                <a16:creationId xmlns:a16="http://schemas.microsoft.com/office/drawing/2014/main" id="{F7C5DBEA-D5C6-8C54-0149-F0E4B55A6B37}"/>
              </a:ext>
            </a:extLst>
          </p:cNvPr>
          <p:cNvSpPr txBox="1">
            <a:spLocks/>
          </p:cNvSpPr>
          <p:nvPr/>
        </p:nvSpPr>
        <p:spPr>
          <a:xfrm>
            <a:off x="683227" y="607700"/>
            <a:ext cx="10515600" cy="75924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CO" sz="3000" b="1" kern="1200">
                <a:solidFill>
                  <a:srgbClr val="38A9CA"/>
                </a:solidFill>
                <a:latin typeface="Aptos" panose="020B0004020202020204" pitchFamily="34" charset="0"/>
                <a:ea typeface="+mn-ea"/>
                <a:cs typeface="Arial"/>
              </a:defRPr>
            </a:lvl1pPr>
          </a:lstStyle>
          <a:p>
            <a:pPr algn="ctr"/>
            <a:r>
              <a:rPr lang="es-CO" sz="3200" dirty="0"/>
              <a:t>Conclusiones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0527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12804DB4-A0AF-8178-5079-923770AD7469}"/>
              </a:ext>
            </a:extLst>
          </p:cNvPr>
          <p:cNvSpPr txBox="1"/>
          <p:nvPr/>
        </p:nvSpPr>
        <p:spPr>
          <a:xfrm>
            <a:off x="298838" y="1701175"/>
            <a:ext cx="523649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dirty="0"/>
              <a:t>Tendencia nacional 2005 – 2015 de la prevalencia del exceso de peso en niños y niñas de 0 a 4 años</a:t>
            </a:r>
            <a:endParaRPr lang="es-CO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B5CCBF8A-F93A-6EC5-2994-5812CF00DDD2}"/>
              </a:ext>
            </a:extLst>
          </p:cNvPr>
          <p:cNvSpPr txBox="1"/>
          <p:nvPr/>
        </p:nvSpPr>
        <p:spPr>
          <a:xfrm>
            <a:off x="6344355" y="1654663"/>
            <a:ext cx="529145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dirty="0"/>
              <a:t>Tendencia nacional 2005 – 2015 de la prevalencia del exceso de peso en niños y niñas de 5 a 12 años por concentración de población</a:t>
            </a:r>
            <a:endParaRPr lang="es-CO" dirty="0"/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9B1C5B19-0EED-570E-AE3B-E0BEF64B81D6}"/>
              </a:ext>
            </a:extLst>
          </p:cNvPr>
          <p:cNvGrpSpPr/>
          <p:nvPr/>
        </p:nvGrpSpPr>
        <p:grpSpPr>
          <a:xfrm>
            <a:off x="298839" y="2790234"/>
            <a:ext cx="11336968" cy="3487986"/>
            <a:chOff x="298839" y="2229796"/>
            <a:chExt cx="11336968" cy="3487986"/>
          </a:xfrm>
        </p:grpSpPr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1E2B4518-BE9E-5C0E-B742-B49C6EEE7F66}"/>
                </a:ext>
              </a:extLst>
            </p:cNvPr>
            <p:cNvGrpSpPr/>
            <p:nvPr/>
          </p:nvGrpSpPr>
          <p:grpSpPr>
            <a:xfrm>
              <a:off x="298839" y="2229796"/>
              <a:ext cx="11336968" cy="2163410"/>
              <a:chOff x="298839" y="2229796"/>
              <a:chExt cx="11336968" cy="2163410"/>
            </a:xfrm>
          </p:grpSpPr>
          <p:pic>
            <p:nvPicPr>
              <p:cNvPr id="9" name="Imagen 8">
                <a:extLst>
                  <a:ext uri="{FF2B5EF4-FFF2-40B4-BE49-F238E27FC236}">
                    <a16:creationId xmlns:a16="http://schemas.microsoft.com/office/drawing/2014/main" id="{CD92D560-FBCD-5AAE-55E2-AF35425528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rcRect l="14752" t="42870" r="57672" b="24074"/>
              <a:stretch>
                <a:fillRect/>
              </a:stretch>
            </p:blipFill>
            <p:spPr>
              <a:xfrm>
                <a:off x="298839" y="2229796"/>
                <a:ext cx="5236497" cy="2066544"/>
              </a:xfrm>
              <a:prstGeom prst="rect">
                <a:avLst/>
              </a:prstGeom>
            </p:spPr>
          </p:pic>
          <p:pic>
            <p:nvPicPr>
              <p:cNvPr id="10" name="Imagen 9">
                <a:extLst>
                  <a:ext uri="{FF2B5EF4-FFF2-40B4-BE49-F238E27FC236}">
                    <a16:creationId xmlns:a16="http://schemas.microsoft.com/office/drawing/2014/main" id="{5D0FA915-2796-B6E3-75CB-C5FF8BCFE6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rcRect l="14434" t="53342" r="56980" b="11912"/>
              <a:stretch>
                <a:fillRect/>
              </a:stretch>
            </p:blipFill>
            <p:spPr>
              <a:xfrm>
                <a:off x="6094476" y="2326662"/>
                <a:ext cx="5541331" cy="2066544"/>
              </a:xfrm>
              <a:prstGeom prst="rect">
                <a:avLst/>
              </a:prstGeom>
            </p:spPr>
          </p:pic>
        </p:grpSp>
        <p:pic>
          <p:nvPicPr>
            <p:cNvPr id="8" name="Imagen 7">
              <a:extLst>
                <a:ext uri="{FF2B5EF4-FFF2-40B4-BE49-F238E27FC236}">
                  <a16:creationId xmlns:a16="http://schemas.microsoft.com/office/drawing/2014/main" id="{87EB7A3A-9482-9122-F4BD-DB2F4BDDC61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12500" t="75601" r="71411" b="11551"/>
            <a:stretch>
              <a:fillRect/>
            </a:stretch>
          </p:blipFill>
          <p:spPr>
            <a:xfrm>
              <a:off x="4336908" y="4914555"/>
              <a:ext cx="3055224" cy="803227"/>
            </a:xfrm>
            <a:prstGeom prst="rect">
              <a:avLst/>
            </a:prstGeom>
          </p:spPr>
        </p:pic>
      </p:grpSp>
      <p:sp>
        <p:nvSpPr>
          <p:cNvPr id="11" name="Título 1">
            <a:extLst>
              <a:ext uri="{FF2B5EF4-FFF2-40B4-BE49-F238E27FC236}">
                <a16:creationId xmlns:a16="http://schemas.microsoft.com/office/drawing/2014/main" id="{E3782CDF-5AFF-EC8A-6E64-97B1007B3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882" y="551191"/>
            <a:ext cx="10515600" cy="538417"/>
          </a:xfrm>
        </p:spPr>
        <p:txBody>
          <a:bodyPr/>
          <a:lstStyle/>
          <a:p>
            <a:r>
              <a:rPr lang="es-MX" sz="3200" dirty="0"/>
              <a:t>Situación del exceso en peso en Colombia. ENSIN 2015</a:t>
            </a:r>
            <a:endParaRPr lang="es-CO" sz="3200" dirty="0"/>
          </a:p>
        </p:txBody>
      </p:sp>
    </p:spTree>
    <p:extLst>
      <p:ext uri="{BB962C8B-B14F-4D97-AF65-F5344CB8AC3E}">
        <p14:creationId xmlns:p14="http://schemas.microsoft.com/office/powerpoint/2010/main" val="3033403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671A3127-44B1-7B2A-046C-CE641AC54B3E}"/>
              </a:ext>
            </a:extLst>
          </p:cNvPr>
          <p:cNvSpPr txBox="1"/>
          <p:nvPr/>
        </p:nvSpPr>
        <p:spPr>
          <a:xfrm>
            <a:off x="576071" y="1174897"/>
            <a:ext cx="551992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Tendencia nacional 2005 – 2015 de la prevalencia de exceso de peso en adolescentes de 13 a 17 años por concentración de población</a:t>
            </a:r>
            <a:endParaRPr lang="es-CO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C310E38-8268-D69C-A43A-3D4E233D7044}"/>
              </a:ext>
            </a:extLst>
          </p:cNvPr>
          <p:cNvSpPr txBox="1"/>
          <p:nvPr/>
        </p:nvSpPr>
        <p:spPr>
          <a:xfrm>
            <a:off x="6415361" y="1174897"/>
            <a:ext cx="551992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Tendencia nacional 2005 – 2015, de la prevalencia del exceso de peso en hombres y mujeres de 18 a 64 años por concentración de población</a:t>
            </a:r>
            <a:endParaRPr lang="es-CO" dirty="0"/>
          </a:p>
        </p:txBody>
      </p:sp>
      <p:grpSp>
        <p:nvGrpSpPr>
          <p:cNvPr id="14" name="Grupo 13">
            <a:extLst>
              <a:ext uri="{FF2B5EF4-FFF2-40B4-BE49-F238E27FC236}">
                <a16:creationId xmlns:a16="http://schemas.microsoft.com/office/drawing/2014/main" id="{487D5FE5-84F0-8F2C-A52F-1A00F0510C8F}"/>
              </a:ext>
            </a:extLst>
          </p:cNvPr>
          <p:cNvGrpSpPr/>
          <p:nvPr/>
        </p:nvGrpSpPr>
        <p:grpSpPr>
          <a:xfrm>
            <a:off x="0" y="2464063"/>
            <a:ext cx="11935290" cy="3913437"/>
            <a:chOff x="0" y="1770889"/>
            <a:chExt cx="11935290" cy="3913437"/>
          </a:xfrm>
        </p:grpSpPr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6BA87042-C89F-7B24-76A4-5B0A7977B6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14609" t="33704" r="57537" b="16899"/>
            <a:stretch>
              <a:fillRect/>
            </a:stretch>
          </p:blipFill>
          <p:spPr>
            <a:xfrm>
              <a:off x="0" y="1770889"/>
              <a:ext cx="5929884" cy="2962274"/>
            </a:xfrm>
            <a:prstGeom prst="rect">
              <a:avLst/>
            </a:prstGeom>
          </p:spPr>
        </p:pic>
        <p:grpSp>
          <p:nvGrpSpPr>
            <p:cNvPr id="13" name="Grupo 12">
              <a:extLst>
                <a:ext uri="{FF2B5EF4-FFF2-40B4-BE49-F238E27FC236}">
                  <a16:creationId xmlns:a16="http://schemas.microsoft.com/office/drawing/2014/main" id="{16A84995-1D5F-FA67-539F-173D26D98658}"/>
                </a:ext>
              </a:extLst>
            </p:cNvPr>
            <p:cNvGrpSpPr/>
            <p:nvPr/>
          </p:nvGrpSpPr>
          <p:grpSpPr>
            <a:xfrm>
              <a:off x="4715454" y="2066544"/>
              <a:ext cx="7219836" cy="3617782"/>
              <a:chOff x="4715454" y="2066544"/>
              <a:chExt cx="7219836" cy="3617782"/>
            </a:xfrm>
          </p:grpSpPr>
          <p:pic>
            <p:nvPicPr>
              <p:cNvPr id="11" name="Imagen 10">
                <a:extLst>
                  <a:ext uri="{FF2B5EF4-FFF2-40B4-BE49-F238E27FC236}">
                    <a16:creationId xmlns:a16="http://schemas.microsoft.com/office/drawing/2014/main" id="{1DC1A7AF-825E-62CE-B381-617BA3ADEB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rcRect l="15150" t="38999" r="57025" b="17734"/>
              <a:stretch>
                <a:fillRect/>
              </a:stretch>
            </p:blipFill>
            <p:spPr>
              <a:xfrm>
                <a:off x="6345936" y="2066544"/>
                <a:ext cx="5589354" cy="2666619"/>
              </a:xfrm>
              <a:prstGeom prst="rect">
                <a:avLst/>
              </a:prstGeom>
            </p:spPr>
          </p:pic>
          <p:pic>
            <p:nvPicPr>
              <p:cNvPr id="12" name="Imagen 11">
                <a:extLst>
                  <a:ext uri="{FF2B5EF4-FFF2-40B4-BE49-F238E27FC236}">
                    <a16:creationId xmlns:a16="http://schemas.microsoft.com/office/drawing/2014/main" id="{F70704D1-0259-036E-71D0-B7701563AA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rcRect l="12500" t="75601" r="71411" b="11551"/>
              <a:stretch>
                <a:fillRect/>
              </a:stretch>
            </p:blipFill>
            <p:spPr>
              <a:xfrm>
                <a:off x="4715454" y="4881099"/>
                <a:ext cx="3055224" cy="803227"/>
              </a:xfrm>
              <a:prstGeom prst="rect">
                <a:avLst/>
              </a:prstGeom>
            </p:spPr>
          </p:pic>
        </p:grp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58405A93-2AB4-6E3A-2E86-6FE03466A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96117"/>
            <a:ext cx="10515600" cy="538417"/>
          </a:xfrm>
        </p:spPr>
        <p:txBody>
          <a:bodyPr/>
          <a:lstStyle/>
          <a:p>
            <a:r>
              <a:rPr lang="es-MX" sz="3200" dirty="0"/>
              <a:t>Situación del exceso en peso en Colombia. ENSIN 2015</a:t>
            </a:r>
            <a:endParaRPr lang="es-CO" sz="3200" dirty="0"/>
          </a:p>
        </p:txBody>
      </p:sp>
    </p:spTree>
    <p:extLst>
      <p:ext uri="{BB962C8B-B14F-4D97-AF65-F5344CB8AC3E}">
        <p14:creationId xmlns:p14="http://schemas.microsoft.com/office/powerpoint/2010/main" val="3723054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771AA5C2-1A4D-E0D6-5BDB-02D78197A75E}"/>
              </a:ext>
            </a:extLst>
          </p:cNvPr>
          <p:cNvSpPr txBox="1"/>
          <p:nvPr/>
        </p:nvSpPr>
        <p:spPr>
          <a:xfrm>
            <a:off x="3305868" y="1389593"/>
            <a:ext cx="51092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dirty="0"/>
              <a:t>Tendencia nacional 2010 – 2015 de la prevalencia de bajo y exceso de peso por IMC gestacional</a:t>
            </a:r>
            <a:endParaRPr lang="es-CO" dirty="0"/>
          </a:p>
        </p:txBody>
      </p:sp>
      <p:grpSp>
        <p:nvGrpSpPr>
          <p:cNvPr id="10" name="Grupo 9">
            <a:extLst>
              <a:ext uri="{FF2B5EF4-FFF2-40B4-BE49-F238E27FC236}">
                <a16:creationId xmlns:a16="http://schemas.microsoft.com/office/drawing/2014/main" id="{1B22147A-6B89-CC77-0195-A4BC49352526}"/>
              </a:ext>
            </a:extLst>
          </p:cNvPr>
          <p:cNvGrpSpPr/>
          <p:nvPr/>
        </p:nvGrpSpPr>
        <p:grpSpPr>
          <a:xfrm>
            <a:off x="2351114" y="2343364"/>
            <a:ext cx="7010598" cy="4164711"/>
            <a:chOff x="2498598" y="1544270"/>
            <a:chExt cx="7010598" cy="4164711"/>
          </a:xfrm>
        </p:grpSpPr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043D4F65-FEF2-34FA-FDBF-C510992E729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16172" t="20208" r="52265" b="18681"/>
            <a:stretch>
              <a:fillRect/>
            </a:stretch>
          </p:blipFill>
          <p:spPr>
            <a:xfrm>
              <a:off x="2498598" y="1544270"/>
              <a:ext cx="7010598" cy="4164711"/>
            </a:xfrm>
            <a:prstGeom prst="rect">
              <a:avLst/>
            </a:prstGeom>
          </p:spPr>
        </p:pic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6B7D9D09-86B3-31E7-58EA-3DA5EEE550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34687" t="47963" r="50000" b="41343"/>
            <a:stretch>
              <a:fillRect/>
            </a:stretch>
          </p:blipFill>
          <p:spPr>
            <a:xfrm>
              <a:off x="7477125" y="5029199"/>
              <a:ext cx="1866900" cy="400051"/>
            </a:xfrm>
            <a:prstGeom prst="rect">
              <a:avLst/>
            </a:prstGeom>
          </p:spPr>
        </p:pic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6E3E6184-61A6-57CD-35A4-9CDBF4C6F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451535"/>
            <a:ext cx="10515600" cy="538417"/>
          </a:xfrm>
        </p:spPr>
        <p:txBody>
          <a:bodyPr/>
          <a:lstStyle/>
          <a:p>
            <a:r>
              <a:rPr lang="es-MX" sz="3200" dirty="0"/>
              <a:t>Situación del exceso en peso en Colombia. ENSIN 2015</a:t>
            </a:r>
            <a:endParaRPr lang="es-CO" sz="3200" dirty="0"/>
          </a:p>
        </p:txBody>
      </p:sp>
    </p:spTree>
    <p:extLst>
      <p:ext uri="{BB962C8B-B14F-4D97-AF65-F5344CB8AC3E}">
        <p14:creationId xmlns:p14="http://schemas.microsoft.com/office/powerpoint/2010/main" val="32742371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A7B738C-89CC-1ECE-A2CF-FDB7058AE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243717"/>
            <a:ext cx="10515600" cy="759247"/>
          </a:xfrm>
        </p:spPr>
        <p:txBody>
          <a:bodyPr/>
          <a:lstStyle/>
          <a:p>
            <a:pPr algn="ctr"/>
            <a:r>
              <a:rPr lang="es-MX" sz="2400" dirty="0">
                <a:latin typeface="Aptos"/>
              </a:rPr>
              <a:t>Tendencia del exceso de peso en menores de 5 años,  indicador IMC para la Edad, Bogotá 2020 – 2025*</a:t>
            </a:r>
            <a:endParaRPr lang="es-CO" sz="2400" dirty="0">
              <a:latin typeface="Aptos"/>
            </a:endParaRPr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00000000-0008-0000-0000-000006000000}"/>
              </a:ext>
              <a:ext uri="{147F2762-F138-4A5C-976F-8EAC2B608ADB}">
                <a16:predDERef xmlns:a16="http://schemas.microsoft.com/office/drawing/2014/main" pred="{00000000-0008-0000-0000-000005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7316278"/>
              </p:ext>
            </p:extLst>
          </p:nvPr>
        </p:nvGraphicFramePr>
        <p:xfrm>
          <a:off x="630658" y="836252"/>
          <a:ext cx="10930679" cy="27759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A9F390FE-E204-99DD-5DEB-4F715C3FE720}"/>
              </a:ext>
            </a:extLst>
          </p:cNvPr>
          <p:cNvSpPr txBox="1"/>
          <p:nvPr/>
        </p:nvSpPr>
        <p:spPr>
          <a:xfrm>
            <a:off x="0" y="6581001"/>
            <a:ext cx="75831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/>
              <a:t>Fuente: SDS, Sistema de Vigilancia Alimentario y Nutricional-SISVAN, 20-2025* mayo</a:t>
            </a:r>
            <a:endParaRPr lang="es-CO" sz="1200" dirty="0"/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15ABDE41-11C3-1D7E-9AD2-A392867D411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59233513"/>
              </p:ext>
            </p:extLst>
          </p:nvPr>
        </p:nvGraphicFramePr>
        <p:xfrm>
          <a:off x="630658" y="3805078"/>
          <a:ext cx="10224155" cy="27759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90935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8949CA3-887A-90C5-99C9-AEFFE4E989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3846"/>
            <a:ext cx="10515600" cy="759247"/>
          </a:xfrm>
        </p:spPr>
        <p:txBody>
          <a:bodyPr/>
          <a:lstStyle/>
          <a:p>
            <a:pPr algn="ctr"/>
            <a:r>
              <a:rPr lang="es-MX" sz="2400" dirty="0"/>
              <a:t>Exceso de peso por el indicador índice de masa corporal para la edad, en niños y jóvenes de 5 a 17 años, Bogotá 2020- 2025*</a:t>
            </a:r>
            <a:endParaRPr lang="es-CO" sz="2400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C54C96A-5423-C9D1-3BD3-C77025EA64DA}"/>
              </a:ext>
            </a:extLst>
          </p:cNvPr>
          <p:cNvSpPr txBox="1"/>
          <p:nvPr/>
        </p:nvSpPr>
        <p:spPr>
          <a:xfrm>
            <a:off x="0" y="6581001"/>
            <a:ext cx="75831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/>
              <a:t>Fuente: SDS, Sistema de Vigilancia Alimentario y Nutricional-SISVAN, 2010-2025* mayo</a:t>
            </a:r>
            <a:endParaRPr lang="es-CO" sz="1200" dirty="0"/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00000000-0008-0000-0A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6203203"/>
              </p:ext>
            </p:extLst>
          </p:nvPr>
        </p:nvGraphicFramePr>
        <p:xfrm>
          <a:off x="447367" y="3701845"/>
          <a:ext cx="10245214" cy="28791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00000000-0008-0000-01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4178151"/>
              </p:ext>
            </p:extLst>
          </p:nvPr>
        </p:nvGraphicFramePr>
        <p:xfrm>
          <a:off x="1097945" y="757130"/>
          <a:ext cx="9594636" cy="2603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774157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ABA921-73C5-4A3C-9DF7-0AD5A4184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301"/>
            <a:ext cx="10515600" cy="759247"/>
          </a:xfrm>
        </p:spPr>
        <p:txBody>
          <a:bodyPr/>
          <a:lstStyle/>
          <a:p>
            <a:pPr algn="ctr"/>
            <a:r>
              <a:rPr lang="es-MX" sz="2400" dirty="0"/>
              <a:t>Tendencia exceso en peso en población 18 a 64 años captados por el SISVAN. Bogotá 2020 – 2025*</a:t>
            </a:r>
            <a:endParaRPr lang="es-CO" sz="2400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A18DE31-F0E3-4C91-8F87-7BBC2AC57437}"/>
              </a:ext>
            </a:extLst>
          </p:cNvPr>
          <p:cNvSpPr txBox="1"/>
          <p:nvPr/>
        </p:nvSpPr>
        <p:spPr>
          <a:xfrm>
            <a:off x="0" y="6581001"/>
            <a:ext cx="75831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/>
              <a:t>Fuente: SDS, Sistema de Vigilancia Alimentario y Nutricional-SISVAN, 2019-2025* mayo</a:t>
            </a:r>
            <a:endParaRPr lang="es-CO" sz="1200" dirty="0"/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00000000-0008-0000-0F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12427174"/>
              </p:ext>
            </p:extLst>
          </p:nvPr>
        </p:nvGraphicFramePr>
        <p:xfrm>
          <a:off x="838200" y="3996813"/>
          <a:ext cx="9945841" cy="25841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Graphique 5">
            <a:extLst>
              <a:ext uri="{FF2B5EF4-FFF2-40B4-BE49-F238E27FC236}">
                <a16:creationId xmlns:a16="http://schemas.microsoft.com/office/drawing/2014/main" id="{00000000-0008-0000-0F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5683613"/>
              </p:ext>
            </p:extLst>
          </p:nvPr>
        </p:nvGraphicFramePr>
        <p:xfrm>
          <a:off x="796925" y="1113436"/>
          <a:ext cx="10598150" cy="24498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382599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638601-D2EB-45F5-9B49-3E8387E37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7547"/>
            <a:ext cx="11132127" cy="759247"/>
          </a:xfrm>
        </p:spPr>
        <p:txBody>
          <a:bodyPr/>
          <a:lstStyle/>
          <a:p>
            <a:pPr algn="ctr"/>
            <a:r>
              <a:rPr lang="es-MX" sz="2400" dirty="0"/>
              <a:t>Tendencia exceso en peso en población mayor de 65 años captados por el SISVAN. Bogotá 2020 – 2025*</a:t>
            </a:r>
            <a:endParaRPr lang="es-CO" sz="2400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3969CE3-7A2F-4E16-8976-51C06B3C72E0}"/>
              </a:ext>
            </a:extLst>
          </p:cNvPr>
          <p:cNvSpPr txBox="1"/>
          <p:nvPr/>
        </p:nvSpPr>
        <p:spPr>
          <a:xfrm>
            <a:off x="0" y="6598915"/>
            <a:ext cx="75831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/>
              <a:t>Fuente: SDS, Sistema de Vigilancia Alimentario y Nutricional-SISVAN, 2019-2025* mayo</a:t>
            </a:r>
            <a:endParaRPr lang="es-CO" sz="1200" dirty="0"/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00000000-0008-0000-11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2214504"/>
              </p:ext>
            </p:extLst>
          </p:nvPr>
        </p:nvGraphicFramePr>
        <p:xfrm>
          <a:off x="838200" y="3899832"/>
          <a:ext cx="9972369" cy="27606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Graphique 5">
            <a:extLst>
              <a:ext uri="{FF2B5EF4-FFF2-40B4-BE49-F238E27FC236}">
                <a16:creationId xmlns:a16="http://schemas.microsoft.com/office/drawing/2014/main" id="{00000000-0008-0000-11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51792262"/>
              </p:ext>
            </p:extLst>
          </p:nvPr>
        </p:nvGraphicFramePr>
        <p:xfrm>
          <a:off x="755650" y="973394"/>
          <a:ext cx="10598150" cy="25691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914146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01B676-78DB-4376-8B87-747729D1F3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355"/>
            <a:ext cx="10515600" cy="759247"/>
          </a:xfrm>
        </p:spPr>
        <p:txBody>
          <a:bodyPr/>
          <a:lstStyle/>
          <a:p>
            <a:pPr algn="ctr"/>
            <a:r>
              <a:rPr lang="es-MX" sz="2400" dirty="0"/>
              <a:t>Tendencia exceso en peso/EG en mujeres gestantes captadas por el SISVAN. Bogotá 2020 – 2025*</a:t>
            </a:r>
            <a:endParaRPr lang="es-CO" sz="2400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FF145A6-50E3-4CE1-A84A-F8A65F99C30B}"/>
              </a:ext>
            </a:extLst>
          </p:cNvPr>
          <p:cNvSpPr txBox="1"/>
          <p:nvPr/>
        </p:nvSpPr>
        <p:spPr>
          <a:xfrm>
            <a:off x="0" y="6579300"/>
            <a:ext cx="75831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/>
              <a:t>Fuente: SDS, Sistema de Vigilancia Alimentario y Nutricional-SISVAN, 2019-2025* mayo</a:t>
            </a:r>
            <a:endParaRPr lang="es-CO" sz="1200" dirty="0"/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00000000-0008-0000-13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63150380"/>
              </p:ext>
            </p:extLst>
          </p:nvPr>
        </p:nvGraphicFramePr>
        <p:xfrm>
          <a:off x="838198" y="3952568"/>
          <a:ext cx="9987117" cy="26267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Graphique 5">
            <a:extLst>
              <a:ext uri="{FF2B5EF4-FFF2-40B4-BE49-F238E27FC236}">
                <a16:creationId xmlns:a16="http://schemas.microsoft.com/office/drawing/2014/main" id="{00000000-0008-0000-13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30277916"/>
              </p:ext>
            </p:extLst>
          </p:nvPr>
        </p:nvGraphicFramePr>
        <p:xfrm>
          <a:off x="755650" y="996299"/>
          <a:ext cx="10598150" cy="22778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093338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SDS">
      <a:dk1>
        <a:srgbClr val="333333"/>
      </a:dk1>
      <a:lt1>
        <a:srgbClr val="FFFFFF"/>
      </a:lt1>
      <a:dk2>
        <a:srgbClr val="2788A2"/>
      </a:dk2>
      <a:lt2>
        <a:srgbClr val="E8E8E8"/>
      </a:lt2>
      <a:accent1>
        <a:srgbClr val="2CA8CB"/>
      </a:accent1>
      <a:accent2>
        <a:srgbClr val="185767"/>
      </a:accent2>
      <a:accent3>
        <a:srgbClr val="73CA8B"/>
      </a:accent3>
      <a:accent4>
        <a:srgbClr val="86F3A3"/>
      </a:accent4>
      <a:accent5>
        <a:srgbClr val="36A7C8"/>
      </a:accent5>
      <a:accent6>
        <a:srgbClr val="FFB71A"/>
      </a:accent6>
      <a:hlink>
        <a:srgbClr val="B2F1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lantilla-SDS-2" id="{4FBE0042-14EE-B943-9B4B-70CF6E9E673D}" vid="{6BE10E79-3E17-F94B-BD15-3961F05ABCD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37D1B536E63CA47AD68C01C13CD352D" ma:contentTypeVersion="18" ma:contentTypeDescription="Crear nuevo documento." ma:contentTypeScope="" ma:versionID="41d32080e65ada367e8932f0fcc0f286">
  <xsd:schema xmlns:xsd="http://www.w3.org/2001/XMLSchema" xmlns:xs="http://www.w3.org/2001/XMLSchema" xmlns:p="http://schemas.microsoft.com/office/2006/metadata/properties" xmlns:ns2="68972b70-4991-4667-9fcf-53dba2830af0" xmlns:ns3="1cb4214e-5793-45ae-9c17-5baa14b051f6" targetNamespace="http://schemas.microsoft.com/office/2006/metadata/properties" ma:root="true" ma:fieldsID="4d710b3b61a93691f72ba4c7f564e38d" ns2:_="" ns3:_="">
    <xsd:import namespace="68972b70-4991-4667-9fcf-53dba2830af0"/>
    <xsd:import namespace="1cb4214e-5793-45ae-9c17-5baa14b051f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Clasificaci_x00f3_n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AutoKeyPoints" minOccurs="0"/>
                <xsd:element ref="ns2:MediaServiceKeyPoints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972b70-4991-4667-9fcf-53dba2830af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Clasificaci_x00f3_n" ma:index="10" nillable="true" ma:displayName="Clasificación" ma:format="Dropdown" ma:internalName="Clasificaci_x00f3_n">
      <xsd:simpleType>
        <xsd:restriction base="dms:Choice">
          <xsd:enumeration value="Actas"/>
          <xsd:enumeration value="Documentos de consulta"/>
          <xsd:enumeration value="Planes de acción"/>
          <xsd:enumeration value="En gestión actual"/>
          <xsd:enumeration value="Piezas comunicativas"/>
        </xsd:restriction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Etiquetas de imagen" ma:readOnly="false" ma:fieldId="{5cf76f15-5ced-4ddc-b409-7134ff3c332f}" ma:taxonomyMulti="true" ma:sspId="00797eea-8358-47d8-b969-3b387de3c5f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b4214e-5793-45ae-9c17-5baa14b051f6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1edd4c6a-0ea9-4d14-8870-33615c485dbc}" ma:internalName="TaxCatchAll" ma:showField="CatchAllData" ma:web="1cb4214e-5793-45ae-9c17-5baa14b051f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8972b70-4991-4667-9fcf-53dba2830af0">
      <Terms xmlns="http://schemas.microsoft.com/office/infopath/2007/PartnerControls"/>
    </lcf76f155ced4ddcb4097134ff3c332f>
    <TaxCatchAll xmlns="1cb4214e-5793-45ae-9c17-5baa14b051f6" xsi:nil="true"/>
    <Clasificaci_x00f3_n xmlns="68972b70-4991-4667-9fcf-53dba2830af0" xsi:nil="true"/>
  </documentManagement>
</p:properties>
</file>

<file path=customXml/itemProps1.xml><?xml version="1.0" encoding="utf-8"?>
<ds:datastoreItem xmlns:ds="http://schemas.openxmlformats.org/officeDocument/2006/customXml" ds:itemID="{0C5F80B7-2F7D-48EB-8A65-727BA1DF377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8972b70-4991-4667-9fcf-53dba2830af0"/>
    <ds:schemaRef ds:uri="1cb4214e-5793-45ae-9c17-5baa14b051f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4E18385-5A77-4CE8-8E46-864DB93181C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39AFD0A-A428-42C0-81C8-D7316F239E1D}">
  <ds:schemaRefs>
    <ds:schemaRef ds:uri="http://schemas.microsoft.com/office/2006/documentManagement/types"/>
    <ds:schemaRef ds:uri="http://purl.org/dc/elements/1.1/"/>
    <ds:schemaRef ds:uri="http://purl.org/dc/dcmitype/"/>
    <ds:schemaRef ds:uri="http://purl.org/dc/terms/"/>
    <ds:schemaRef ds:uri="http://schemas.microsoft.com/office/2006/metadata/properties"/>
    <ds:schemaRef ds:uri="http://www.w3.org/XML/1998/namespace"/>
    <ds:schemaRef ds:uri="68972b70-4991-4667-9fcf-53dba2830af0"/>
    <ds:schemaRef ds:uri="http://schemas.openxmlformats.org/package/2006/metadata/core-properties"/>
    <ds:schemaRef ds:uri="1cb4214e-5793-45ae-9c17-5baa14b051f6"/>
    <ds:schemaRef ds:uri="http://schemas.microsoft.com/office/infopath/2007/PartnerControls"/>
  </ds:schemaRefs>
</ds:datastoreItem>
</file>

<file path=docMetadata/LabelInfo.xml><?xml version="1.0" encoding="utf-8"?>
<clbl:labelList xmlns:clbl="http://schemas.microsoft.com/office/2020/mipLabelMetadata">
  <clbl:label id="{4ab1183e-75d6-4b87-b4b5-bfcb968c1d57}" enabled="0" method="" siteId="{4ab1183e-75d6-4b87-b4b5-bfcb968c1d57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Plantilla_2_PPT_SDS</Template>
  <TotalTime>434</TotalTime>
  <Words>447</Words>
  <Application>Microsoft Office PowerPoint</Application>
  <PresentationFormat>Panorámica</PresentationFormat>
  <Paragraphs>46</Paragraphs>
  <Slides>12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6" baseType="lpstr">
      <vt:lpstr>Aptos</vt:lpstr>
      <vt:lpstr>Arial</vt:lpstr>
      <vt:lpstr>Oswald</vt:lpstr>
      <vt:lpstr>Tema de Office</vt:lpstr>
      <vt:lpstr>Caracterización de la obesidad en Colombia y Bogotá</vt:lpstr>
      <vt:lpstr>Situación del exceso en peso en Colombia. ENSIN 2015</vt:lpstr>
      <vt:lpstr>Situación del exceso en peso en Colombia. ENSIN 2015</vt:lpstr>
      <vt:lpstr>Situación del exceso en peso en Colombia. ENSIN 2015</vt:lpstr>
      <vt:lpstr>Tendencia del exceso de peso en menores de 5 años,  indicador IMC para la Edad, Bogotá 2020 – 2025*</vt:lpstr>
      <vt:lpstr>Exceso de peso por el indicador índice de masa corporal para la edad, en niños y jóvenes de 5 a 17 años, Bogotá 2020- 2025*</vt:lpstr>
      <vt:lpstr>Tendencia exceso en peso en población 18 a 64 años captados por el SISVAN. Bogotá 2020 – 2025*</vt:lpstr>
      <vt:lpstr>Tendencia exceso en peso en población mayor de 65 años captados por el SISVAN. Bogotá 2020 – 2025*</vt:lpstr>
      <vt:lpstr>Tendencia exceso en peso/EG en mujeres gestantes captadas por el SISVAN. Bogotá 2020 – 2025*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Yaneth, Linares Lizarazo</dc:creator>
  <cp:lastModifiedBy>Liseth Lorena, Pava Saldaña</cp:lastModifiedBy>
  <cp:revision>164</cp:revision>
  <dcterms:created xsi:type="dcterms:W3CDTF">2025-01-31T18:22:15Z</dcterms:created>
  <dcterms:modified xsi:type="dcterms:W3CDTF">2025-07-19T15:50:19Z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0x010100C37D1B536E63CA47AD68C01C13CD352D</vt:lpwstr>
  </property>
  <property fmtid="{D5CDD505-2E9C-101B-9397-08002B2CF9AE}" pid="3" name="MediaServiceImageTags">
    <vt:lpwstr/>
  </property>
</Properties>
</file>