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9" r:id="rId4"/>
    <p:sldId id="258" r:id="rId5"/>
    <p:sldId id="284" r:id="rId6"/>
    <p:sldId id="275" r:id="rId7"/>
    <p:sldId id="276" r:id="rId8"/>
    <p:sldId id="279" r:id="rId9"/>
    <p:sldId id="277" r:id="rId10"/>
    <p:sldId id="278" r:id="rId11"/>
    <p:sldId id="280" r:id="rId12"/>
    <p:sldId id="281" r:id="rId13"/>
    <p:sldId id="282" r:id="rId14"/>
    <p:sldId id="283" r:id="rId15"/>
    <p:sldId id="286" r:id="rId16"/>
    <p:sldId id="285" r:id="rId17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ortadas" id="{1EB05C2E-B508-4372-9AF9-D2B3846360A9}">
          <p14:sldIdLst>
            <p14:sldId id="256"/>
          </p14:sldIdLst>
        </p14:section>
        <p14:section name="Tabla de contenido" id="{E3DDE2BE-B927-49A1-8381-DEB0B705685C}">
          <p14:sldIdLst>
            <p14:sldId id="257"/>
          </p14:sldIdLst>
        </p14:section>
        <p14:section name="Division de temas" id="{1767DD32-D3B3-48EF-BED4-DBBFD38D391B}">
          <p14:sldIdLst/>
        </p14:section>
        <p14:section name="Diseño Info" id="{35671958-7047-4923-8531-A4E7B15BB682}">
          <p14:sldIdLst>
            <p14:sldId id="259"/>
            <p14:sldId id="258"/>
            <p14:sldId id="284"/>
            <p14:sldId id="275"/>
            <p14:sldId id="276"/>
            <p14:sldId id="279"/>
            <p14:sldId id="277"/>
            <p14:sldId id="278"/>
            <p14:sldId id="280"/>
            <p14:sldId id="281"/>
            <p14:sldId id="282"/>
            <p14:sldId id="283"/>
          </p14:sldIdLst>
        </p14:section>
        <p14:section name="Citas" id="{4F1E4D32-5EB6-4D45-9401-80BCC50F8C73}">
          <p14:sldIdLst>
            <p14:sldId id="286"/>
          </p14:sldIdLst>
        </p14:section>
        <p14:section name="Diseño graficas" id="{E1204ADF-6D79-4D09-91BF-6FD0AD10C1F3}">
          <p14:sldIdLst/>
        </p14:section>
        <p14:section name="Agradecimientos" id="{2800B8DF-091A-4573-84D5-F2110BA1C1F0}">
          <p14:sldIdLst>
            <p14:sldId id="28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39" autoAdjust="0"/>
    <p:restoredTop sz="94673" autoAdjust="0"/>
  </p:normalViewPr>
  <p:slideViewPr>
    <p:cSldViewPr snapToGrid="0">
      <p:cViewPr varScale="1">
        <p:scale>
          <a:sx n="82" d="100"/>
          <a:sy n="82" d="100"/>
        </p:scale>
        <p:origin x="566" y="28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7A75D3-65F4-4B91-9610-7B6F28BC1F93}" type="datetimeFigureOut">
              <a:rPr lang="es-ES" smtClean="0"/>
              <a:t>11/03/2026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282068-D3A6-4F66-A1FE-584830CE5A9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724913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282068-D3A6-4F66-A1FE-584830CE5A96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61795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9.svg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11.sv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11.sv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11.sv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9.svg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9.sv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11.sv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11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11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arcador de posición de imagen 9">
            <a:extLst>
              <a:ext uri="{FF2B5EF4-FFF2-40B4-BE49-F238E27FC236}">
                <a16:creationId xmlns:a16="http://schemas.microsoft.com/office/drawing/2014/main" id="{E8ECC9B0-D3DC-A789-87E0-BF29FBEAC91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610100" y="0"/>
            <a:ext cx="7581900" cy="6858000"/>
          </a:xfrm>
        </p:spPr>
        <p:txBody>
          <a:bodyPr/>
          <a:lstStyle/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7220154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Inf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E65F3280-5DEA-9169-75E7-87E3BC53C758}"/>
              </a:ext>
            </a:extLst>
          </p:cNvPr>
          <p:cNvSpPr/>
          <p:nvPr userDrawn="1"/>
        </p:nvSpPr>
        <p:spPr>
          <a:xfrm>
            <a:off x="184150" y="242356"/>
            <a:ext cx="11823700" cy="63732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latin typeface="Montserrat Light" pitchFamily="2" charset="0"/>
            </a:endParaRPr>
          </a:p>
        </p:txBody>
      </p:sp>
      <p:pic>
        <p:nvPicPr>
          <p:cNvPr id="3" name="Google Shape;105;p15">
            <a:extLst>
              <a:ext uri="{FF2B5EF4-FFF2-40B4-BE49-F238E27FC236}">
                <a16:creationId xmlns:a16="http://schemas.microsoft.com/office/drawing/2014/main" id="{789C290F-DA11-D608-0AF1-C1838AB55A7A}"/>
              </a:ext>
            </a:extLst>
          </p:cNvPr>
          <p:cNvPicPr preferRelativeResize="0"/>
          <p:nvPr userDrawn="1"/>
        </p:nvPicPr>
        <p:blipFill rotWithShape="1">
          <a:blip r:embed="rId2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07" b="3787"/>
          <a:stretch>
            <a:fillRect/>
          </a:stretch>
        </p:blipFill>
        <p:spPr>
          <a:xfrm>
            <a:off x="184150" y="242356"/>
            <a:ext cx="11823700" cy="6373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ráfico 3">
            <a:extLst>
              <a:ext uri="{FF2B5EF4-FFF2-40B4-BE49-F238E27FC236}">
                <a16:creationId xmlns:a16="http://schemas.microsoft.com/office/drawing/2014/main" id="{600EB47B-5A98-B6C5-2A76-7D006760282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8684" t="74265" r="-18684" b="-37913"/>
          <a:stretch>
            <a:fillRect/>
          </a:stretch>
        </p:blipFill>
        <p:spPr>
          <a:xfrm>
            <a:off x="8631581" y="-1"/>
            <a:ext cx="1966743" cy="1730321"/>
          </a:xfrm>
          <a:prstGeom prst="rect">
            <a:avLst/>
          </a:prstGeom>
        </p:spPr>
      </p:pic>
      <p:pic>
        <p:nvPicPr>
          <p:cNvPr id="6" name="Gráfico 5">
            <a:extLst>
              <a:ext uri="{FF2B5EF4-FFF2-40B4-BE49-F238E27FC236}">
                <a16:creationId xmlns:a16="http://schemas.microsoft.com/office/drawing/2014/main" id="{3838FB83-DF19-3B79-BEBB-D116AB34498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5344" t="24136" r="25344"/>
          <a:stretch>
            <a:fillRect/>
          </a:stretch>
        </p:blipFill>
        <p:spPr>
          <a:xfrm rot="10800000">
            <a:off x="1" y="1655255"/>
            <a:ext cx="3277624" cy="5202745"/>
          </a:xfrm>
          <a:prstGeom prst="rect">
            <a:avLst/>
          </a:prstGeom>
        </p:spPr>
      </p:pic>
      <p:sp>
        <p:nvSpPr>
          <p:cNvPr id="7" name="Marcador de texto 3">
            <a:extLst>
              <a:ext uri="{FF2B5EF4-FFF2-40B4-BE49-F238E27FC236}">
                <a16:creationId xmlns:a16="http://schemas.microsoft.com/office/drawing/2014/main" id="{CEBA7069-B14D-D428-A1A2-CEC8E1B8DD2F}"/>
              </a:ext>
            </a:extLst>
          </p:cNvPr>
          <p:cNvSpPr>
            <a:spLocks noGrp="1"/>
          </p:cNvSpPr>
          <p:nvPr>
            <p:ph type="body" sz="half" idx="18" hasCustomPrompt="1"/>
          </p:nvPr>
        </p:nvSpPr>
        <p:spPr>
          <a:xfrm>
            <a:off x="2619937" y="417041"/>
            <a:ext cx="1815538" cy="365125"/>
          </a:xfrm>
        </p:spPr>
        <p:txBody>
          <a:bodyPr anchor="ctr">
            <a:noAutofit/>
          </a:bodyPr>
          <a:lstStyle>
            <a:lvl1pPr marL="0" indent="0" algn="ctr">
              <a:buNone/>
              <a:defRPr sz="900">
                <a:solidFill>
                  <a:schemeClr val="bg2">
                    <a:lumMod val="90000"/>
                  </a:schemeClr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FECHA 2025</a:t>
            </a:r>
          </a:p>
        </p:txBody>
      </p:sp>
      <p:sp>
        <p:nvSpPr>
          <p:cNvPr id="8" name="Marcador de texto 3">
            <a:extLst>
              <a:ext uri="{FF2B5EF4-FFF2-40B4-BE49-F238E27FC236}">
                <a16:creationId xmlns:a16="http://schemas.microsoft.com/office/drawing/2014/main" id="{95BA1DE9-F1E1-5029-3B3F-BC1F4ED2F9C9}"/>
              </a:ext>
            </a:extLst>
          </p:cNvPr>
          <p:cNvSpPr>
            <a:spLocks noGrp="1"/>
          </p:cNvSpPr>
          <p:nvPr>
            <p:ph type="body" sz="half" idx="19" hasCustomPrompt="1"/>
          </p:nvPr>
        </p:nvSpPr>
        <p:spPr>
          <a:xfrm>
            <a:off x="464823" y="417041"/>
            <a:ext cx="1815538" cy="365125"/>
          </a:xfrm>
        </p:spPr>
        <p:txBody>
          <a:bodyPr anchor="ctr">
            <a:noAutofit/>
          </a:bodyPr>
          <a:lstStyle>
            <a:lvl1pPr marL="0" indent="0" algn="ctr">
              <a:buNone/>
              <a:defRPr sz="900">
                <a:solidFill>
                  <a:schemeClr val="bg2">
                    <a:lumMod val="90000"/>
                  </a:schemeClr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CO" sz="900" dirty="0">
                <a:solidFill>
                  <a:schemeClr val="tx2">
                    <a:lumMod val="50000"/>
                    <a:lumOff val="50000"/>
                  </a:schemeClr>
                </a:solidFill>
                <a:latin typeface="Museo Sans 300" panose="02000000000000000000" pitchFamily="2" charset="0"/>
              </a:rPr>
              <a:t>Alcaldía Local de Tunjuelito</a:t>
            </a:r>
          </a:p>
        </p:txBody>
      </p:sp>
      <p:sp>
        <p:nvSpPr>
          <p:cNvPr id="10" name="Marcador de texto 3">
            <a:extLst>
              <a:ext uri="{FF2B5EF4-FFF2-40B4-BE49-F238E27FC236}">
                <a16:creationId xmlns:a16="http://schemas.microsoft.com/office/drawing/2014/main" id="{8F71220D-A8B0-798F-E3A4-FB972288207F}"/>
              </a:ext>
            </a:extLst>
          </p:cNvPr>
          <p:cNvSpPr>
            <a:spLocks noGrp="1"/>
          </p:cNvSpPr>
          <p:nvPr>
            <p:ph type="body" sz="half" idx="20" hasCustomPrompt="1"/>
          </p:nvPr>
        </p:nvSpPr>
        <p:spPr>
          <a:xfrm>
            <a:off x="1841500" y="6104983"/>
            <a:ext cx="9885677" cy="365125"/>
          </a:xfrm>
        </p:spPr>
        <p:txBody>
          <a:bodyPr anchor="ctr">
            <a:noAutofit/>
          </a:bodyPr>
          <a:lstStyle>
            <a:lvl1pPr marL="0" indent="0" algn="r">
              <a:buNone/>
              <a:defRPr sz="900">
                <a:solidFill>
                  <a:schemeClr val="bg2">
                    <a:lumMod val="90000"/>
                  </a:schemeClr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CO" sz="900" dirty="0">
                <a:solidFill>
                  <a:schemeClr val="tx2">
                    <a:lumMod val="50000"/>
                    <a:lumOff val="50000"/>
                  </a:schemeClr>
                </a:solidFill>
                <a:latin typeface="Museo Sans 300" panose="02000000000000000000" pitchFamily="2" charset="0"/>
              </a:rPr>
              <a:t>Fuente: www.ejemplo de referencia.com</a:t>
            </a:r>
          </a:p>
        </p:txBody>
      </p:sp>
      <p:sp>
        <p:nvSpPr>
          <p:cNvPr id="13" name="Marcador de texto 3">
            <a:extLst>
              <a:ext uri="{FF2B5EF4-FFF2-40B4-BE49-F238E27FC236}">
                <a16:creationId xmlns:a16="http://schemas.microsoft.com/office/drawing/2014/main" id="{0D9F905C-1686-C33A-DBBB-403B085CB13E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723937" y="3353277"/>
            <a:ext cx="4390955" cy="851841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200">
                <a:solidFill>
                  <a:schemeClr val="tx2"/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Lorem Ipsum es simplemente el texto de relleno de las imprentas y archivos de texto. Lorem Ipsum ha sido el texto de relleno estándar de las industrias desde el año 1500, cuando un impresor.</a:t>
            </a:r>
          </a:p>
        </p:txBody>
      </p:sp>
      <p:sp>
        <p:nvSpPr>
          <p:cNvPr id="14" name="Título 1">
            <a:extLst>
              <a:ext uri="{FF2B5EF4-FFF2-40B4-BE49-F238E27FC236}">
                <a16:creationId xmlns:a16="http://schemas.microsoft.com/office/drawing/2014/main" id="{D6C1CB1F-0930-2AA4-83C7-947688A49EB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723937" y="1491418"/>
            <a:ext cx="3815287" cy="1038718"/>
          </a:xfrm>
        </p:spPr>
        <p:txBody>
          <a:bodyPr anchor="ctr">
            <a:noAutofit/>
          </a:bodyPr>
          <a:lstStyle>
            <a:lvl1pPr algn="l">
              <a:defRPr sz="2400"/>
            </a:lvl1pPr>
          </a:lstStyle>
          <a:p>
            <a:r>
              <a:rPr lang="es-ES" dirty="0"/>
              <a:t>Texto Principal</a:t>
            </a:r>
            <a:br>
              <a:rPr lang="es-ES" dirty="0"/>
            </a:br>
            <a:r>
              <a:rPr lang="es-ES" dirty="0"/>
              <a:t>Tema de Interés</a:t>
            </a:r>
          </a:p>
        </p:txBody>
      </p:sp>
      <p:sp>
        <p:nvSpPr>
          <p:cNvPr id="15" name="Marcador de posición de imagen 14">
            <a:extLst>
              <a:ext uri="{FF2B5EF4-FFF2-40B4-BE49-F238E27FC236}">
                <a16:creationId xmlns:a16="http://schemas.microsoft.com/office/drawing/2014/main" id="{B4BDC18F-C9F4-B111-A2EB-4DAFFE9C6CBD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927100" y="1491418"/>
            <a:ext cx="5321300" cy="4013200"/>
          </a:xfrm>
        </p:spPr>
        <p:txBody>
          <a:bodyPr/>
          <a:lstStyle/>
          <a:p>
            <a:endParaRPr lang="es-CO"/>
          </a:p>
        </p:txBody>
      </p:sp>
      <p:grpSp>
        <p:nvGrpSpPr>
          <p:cNvPr id="16" name="Grupo 15">
            <a:extLst>
              <a:ext uri="{FF2B5EF4-FFF2-40B4-BE49-F238E27FC236}">
                <a16:creationId xmlns:a16="http://schemas.microsoft.com/office/drawing/2014/main" id="{122BF2CD-32EF-24D5-1F65-2E664CA2EEC6}"/>
              </a:ext>
            </a:extLst>
          </p:cNvPr>
          <p:cNvGrpSpPr/>
          <p:nvPr userDrawn="1"/>
        </p:nvGrpSpPr>
        <p:grpSpPr>
          <a:xfrm>
            <a:off x="6723937" y="2972454"/>
            <a:ext cx="4551309" cy="0"/>
            <a:chOff x="6683614" y="2499360"/>
            <a:chExt cx="4551309" cy="0"/>
          </a:xfrm>
        </p:grpSpPr>
        <p:cxnSp>
          <p:nvCxnSpPr>
            <p:cNvPr id="17" name="Conector recto 16">
              <a:extLst>
                <a:ext uri="{FF2B5EF4-FFF2-40B4-BE49-F238E27FC236}">
                  <a16:creationId xmlns:a16="http://schemas.microsoft.com/office/drawing/2014/main" id="{9CFEECCB-90B4-27D1-18FB-B8C7EEB5779F}"/>
                </a:ext>
              </a:extLst>
            </p:cNvPr>
            <p:cNvCxnSpPr>
              <a:cxnSpLocks/>
            </p:cNvCxnSpPr>
            <p:nvPr/>
          </p:nvCxnSpPr>
          <p:spPr>
            <a:xfrm>
              <a:off x="6751778" y="2499360"/>
              <a:ext cx="4483145" cy="0"/>
            </a:xfrm>
            <a:prstGeom prst="line">
              <a:avLst/>
            </a:prstGeom>
            <a:ln w="9525">
              <a:solidFill>
                <a:schemeClr val="accent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cto 17">
              <a:extLst>
                <a:ext uri="{FF2B5EF4-FFF2-40B4-BE49-F238E27FC236}">
                  <a16:creationId xmlns:a16="http://schemas.microsoft.com/office/drawing/2014/main" id="{DBBCD375-BC2C-5E2A-7CD1-2EF8D06B2542}"/>
                </a:ext>
              </a:extLst>
            </p:cNvPr>
            <p:cNvCxnSpPr>
              <a:cxnSpLocks/>
            </p:cNvCxnSpPr>
            <p:nvPr/>
          </p:nvCxnSpPr>
          <p:spPr>
            <a:xfrm>
              <a:off x="6683614" y="2499360"/>
              <a:ext cx="1500266" cy="0"/>
            </a:xfrm>
            <a:prstGeom prst="line">
              <a:avLst/>
            </a:prstGeom>
            <a:ln w="9525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790366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_0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Marcador de texto 11">
            <a:extLst>
              <a:ext uri="{FF2B5EF4-FFF2-40B4-BE49-F238E27FC236}">
                <a16:creationId xmlns:a16="http://schemas.microsoft.com/office/drawing/2014/main" id="{42947034-6F9A-652D-4CE8-BF02BE2EFBD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93128" y="2694241"/>
            <a:ext cx="8205746" cy="1588421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buNone/>
              <a:defRPr sz="2400">
                <a:solidFill>
                  <a:schemeClr val="tx2"/>
                </a:solidFill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 dirty="0"/>
              <a:t>Es un hecho establecido hace demasiado tiempo que un lector se distraerá con el contenido del texto de un sitio mientras que mira su diseño. </a:t>
            </a:r>
          </a:p>
        </p:txBody>
      </p:sp>
      <p:sp>
        <p:nvSpPr>
          <p:cNvPr id="23" name="Marcador de texto 3">
            <a:extLst>
              <a:ext uri="{FF2B5EF4-FFF2-40B4-BE49-F238E27FC236}">
                <a16:creationId xmlns:a16="http://schemas.microsoft.com/office/drawing/2014/main" id="{02D9FDD7-85AF-0CC3-850C-96C0C0A68354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6096000" y="4506060"/>
            <a:ext cx="3479238" cy="246221"/>
          </a:xfrm>
        </p:spPr>
        <p:txBody>
          <a:bodyPr anchor="ctr">
            <a:noAutofit/>
          </a:bodyPr>
          <a:lstStyle>
            <a:lvl1pPr marL="0" indent="0" algn="r">
              <a:buNone/>
              <a:defRPr sz="1200">
                <a:solidFill>
                  <a:schemeClr val="accent3"/>
                </a:solidFill>
                <a:latin typeface="Montserrat Medium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ALCALDÍA LOCAL DE TUNJUELITO</a:t>
            </a:r>
          </a:p>
        </p:txBody>
      </p:sp>
      <p:sp>
        <p:nvSpPr>
          <p:cNvPr id="24" name="Marcador de texto 11">
            <a:extLst>
              <a:ext uri="{FF2B5EF4-FFF2-40B4-BE49-F238E27FC236}">
                <a16:creationId xmlns:a16="http://schemas.microsoft.com/office/drawing/2014/main" id="{EB11D302-CB0D-B149-40D7-6A3B79D59A5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36772" y="2006038"/>
            <a:ext cx="2832874" cy="3215863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buNone/>
              <a:defRPr sz="23900">
                <a:solidFill>
                  <a:schemeClr val="accent3"/>
                </a:solidFill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 dirty="0"/>
              <a:t>“</a:t>
            </a:r>
          </a:p>
        </p:txBody>
      </p:sp>
      <p:sp>
        <p:nvSpPr>
          <p:cNvPr id="25" name="Marcador de texto 11">
            <a:extLst>
              <a:ext uri="{FF2B5EF4-FFF2-40B4-BE49-F238E27FC236}">
                <a16:creationId xmlns:a16="http://schemas.microsoft.com/office/drawing/2014/main" id="{36539E1E-F4DA-BEF9-EA3A-CBD4685783C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 rot="10800000">
            <a:off x="8934835" y="1561521"/>
            <a:ext cx="2832874" cy="3215863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buNone/>
              <a:defRPr sz="23900">
                <a:solidFill>
                  <a:schemeClr val="accent3"/>
                </a:solidFill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 dirty="0"/>
              <a:t>“</a:t>
            </a:r>
          </a:p>
        </p:txBody>
      </p:sp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52FAF8E7-A6CF-A36F-7B62-88FBC26170F7}"/>
              </a:ext>
            </a:extLst>
          </p:cNvPr>
          <p:cNvCxnSpPr/>
          <p:nvPr userDrawn="1"/>
        </p:nvCxnSpPr>
        <p:spPr>
          <a:xfrm flipH="1">
            <a:off x="2641600" y="4282662"/>
            <a:ext cx="6933638" cy="0"/>
          </a:xfrm>
          <a:prstGeom prst="line">
            <a:avLst/>
          </a:prstGeom>
          <a:ln w="12700"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4" name="Imagen 3" descr="Logotipo, nombre de la empresa&#10;&#10;El contenido generado por IA puede ser incorrecto.">
            <a:extLst>
              <a:ext uri="{FF2B5EF4-FFF2-40B4-BE49-F238E27FC236}">
                <a16:creationId xmlns:a16="http://schemas.microsoft.com/office/drawing/2014/main" id="{AC0E2452-DAC8-F77B-A736-72841A44339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7021" y="384064"/>
            <a:ext cx="750049" cy="379368"/>
          </a:xfrm>
          <a:prstGeom prst="rect">
            <a:avLst/>
          </a:prstGeom>
        </p:spPr>
      </p:pic>
      <p:sp>
        <p:nvSpPr>
          <p:cNvPr id="5" name="Marcador de texto 3">
            <a:extLst>
              <a:ext uri="{FF2B5EF4-FFF2-40B4-BE49-F238E27FC236}">
                <a16:creationId xmlns:a16="http://schemas.microsoft.com/office/drawing/2014/main" id="{78D12F37-2C9C-312C-3C3B-28A2801AB3E3}"/>
              </a:ext>
            </a:extLst>
          </p:cNvPr>
          <p:cNvSpPr>
            <a:spLocks noGrp="1"/>
          </p:cNvSpPr>
          <p:nvPr>
            <p:ph type="body" sz="half" idx="19" hasCustomPrompt="1"/>
          </p:nvPr>
        </p:nvSpPr>
        <p:spPr>
          <a:xfrm>
            <a:off x="2619937" y="417041"/>
            <a:ext cx="1815538" cy="365125"/>
          </a:xfrm>
        </p:spPr>
        <p:txBody>
          <a:bodyPr anchor="ctr">
            <a:noAutofit/>
          </a:bodyPr>
          <a:lstStyle>
            <a:lvl1pPr marL="0" indent="0" algn="ctr">
              <a:buNone/>
              <a:defRPr sz="900">
                <a:solidFill>
                  <a:schemeClr val="tx1"/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FECHA 2025</a:t>
            </a:r>
          </a:p>
        </p:txBody>
      </p:sp>
      <p:sp>
        <p:nvSpPr>
          <p:cNvPr id="6" name="Marcador de texto 3">
            <a:extLst>
              <a:ext uri="{FF2B5EF4-FFF2-40B4-BE49-F238E27FC236}">
                <a16:creationId xmlns:a16="http://schemas.microsoft.com/office/drawing/2014/main" id="{607A8B77-7A64-82BB-4341-32090ED36465}"/>
              </a:ext>
            </a:extLst>
          </p:cNvPr>
          <p:cNvSpPr>
            <a:spLocks noGrp="1"/>
          </p:cNvSpPr>
          <p:nvPr>
            <p:ph type="body" sz="half" idx="20" hasCustomPrompt="1"/>
          </p:nvPr>
        </p:nvSpPr>
        <p:spPr>
          <a:xfrm>
            <a:off x="464823" y="417041"/>
            <a:ext cx="1815538" cy="365125"/>
          </a:xfrm>
        </p:spPr>
        <p:txBody>
          <a:bodyPr anchor="ctr">
            <a:noAutofit/>
          </a:bodyPr>
          <a:lstStyle>
            <a:lvl1pPr marL="0" indent="0" algn="ctr">
              <a:buNone/>
              <a:defRPr sz="900">
                <a:solidFill>
                  <a:schemeClr val="tx1"/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CO" sz="900" dirty="0">
                <a:solidFill>
                  <a:schemeClr val="tx2">
                    <a:lumMod val="50000"/>
                    <a:lumOff val="50000"/>
                  </a:schemeClr>
                </a:solidFill>
                <a:latin typeface="Museo Sans 300" panose="02000000000000000000" pitchFamily="2" charset="0"/>
              </a:rPr>
              <a:t>Alcaldía Local de Tunjuelito</a:t>
            </a:r>
          </a:p>
        </p:txBody>
      </p:sp>
    </p:spTree>
    <p:extLst>
      <p:ext uri="{BB962C8B-B14F-4D97-AF65-F5344CB8AC3E}">
        <p14:creationId xmlns:p14="http://schemas.microsoft.com/office/powerpoint/2010/main" val="13491648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Inf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105;p15">
            <a:extLst>
              <a:ext uri="{FF2B5EF4-FFF2-40B4-BE49-F238E27FC236}">
                <a16:creationId xmlns:a16="http://schemas.microsoft.com/office/drawing/2014/main" id="{05D12555-376D-BB37-5709-BBE4A8A4E3AF}"/>
              </a:ext>
            </a:extLst>
          </p:cNvPr>
          <p:cNvPicPr preferRelativeResize="0"/>
          <p:nvPr userDrawn="1"/>
        </p:nvPicPr>
        <p:blipFill rotWithShape="1">
          <a:blip r:embed="rId2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" b="544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ráfico 2">
            <a:extLst>
              <a:ext uri="{FF2B5EF4-FFF2-40B4-BE49-F238E27FC236}">
                <a16:creationId xmlns:a16="http://schemas.microsoft.com/office/drawing/2014/main" id="{8DDC3C80-E3EE-75F3-8376-FD0198A0FEE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17326" y="338651"/>
            <a:ext cx="709851" cy="363582"/>
          </a:xfrm>
          <a:prstGeom prst="rect">
            <a:avLst/>
          </a:prstGeom>
        </p:spPr>
      </p:pic>
      <p:pic>
        <p:nvPicPr>
          <p:cNvPr id="4" name="Gráfico 3">
            <a:extLst>
              <a:ext uri="{FF2B5EF4-FFF2-40B4-BE49-F238E27FC236}">
                <a16:creationId xmlns:a16="http://schemas.microsoft.com/office/drawing/2014/main" id="{68B87627-1E05-A01D-554A-CAC63300568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18684" t="74265" r="-18684" b="-37913"/>
          <a:stretch>
            <a:fillRect/>
          </a:stretch>
        </p:blipFill>
        <p:spPr>
          <a:xfrm>
            <a:off x="8395049" y="-1"/>
            <a:ext cx="1966743" cy="1730321"/>
          </a:xfrm>
          <a:prstGeom prst="rect">
            <a:avLst/>
          </a:prstGeom>
        </p:spPr>
      </p:pic>
      <p:pic>
        <p:nvPicPr>
          <p:cNvPr id="5" name="Gráfico 4">
            <a:extLst>
              <a:ext uri="{FF2B5EF4-FFF2-40B4-BE49-F238E27FC236}">
                <a16:creationId xmlns:a16="http://schemas.microsoft.com/office/drawing/2014/main" id="{18111B21-2548-B020-2BC8-ECA96817037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25344" t="24136" r="25344"/>
          <a:stretch>
            <a:fillRect/>
          </a:stretch>
        </p:blipFill>
        <p:spPr>
          <a:xfrm rot="10800000">
            <a:off x="1" y="1655255"/>
            <a:ext cx="3277624" cy="5202745"/>
          </a:xfrm>
          <a:prstGeom prst="rect">
            <a:avLst/>
          </a:prstGeom>
        </p:spPr>
      </p:pic>
      <p:sp>
        <p:nvSpPr>
          <p:cNvPr id="6" name="Marcador de texto 3">
            <a:extLst>
              <a:ext uri="{FF2B5EF4-FFF2-40B4-BE49-F238E27FC236}">
                <a16:creationId xmlns:a16="http://schemas.microsoft.com/office/drawing/2014/main" id="{2A66EDD7-BF9D-8F31-2F16-8C9F17EE5A36}"/>
              </a:ext>
            </a:extLst>
          </p:cNvPr>
          <p:cNvSpPr>
            <a:spLocks noGrp="1"/>
          </p:cNvSpPr>
          <p:nvPr>
            <p:ph type="body" sz="half" idx="25" hasCustomPrompt="1"/>
          </p:nvPr>
        </p:nvSpPr>
        <p:spPr>
          <a:xfrm>
            <a:off x="2619937" y="417041"/>
            <a:ext cx="1815538" cy="365125"/>
          </a:xfrm>
        </p:spPr>
        <p:txBody>
          <a:bodyPr anchor="ctr">
            <a:noAutofit/>
          </a:bodyPr>
          <a:lstStyle>
            <a:lvl1pPr marL="0" indent="0" algn="ctr">
              <a:buNone/>
              <a:defRPr sz="900">
                <a:solidFill>
                  <a:schemeClr val="bg2">
                    <a:lumMod val="75000"/>
                  </a:schemeClr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FECHA 2025</a:t>
            </a:r>
          </a:p>
        </p:txBody>
      </p:sp>
      <p:sp>
        <p:nvSpPr>
          <p:cNvPr id="7" name="Marcador de texto 3">
            <a:extLst>
              <a:ext uri="{FF2B5EF4-FFF2-40B4-BE49-F238E27FC236}">
                <a16:creationId xmlns:a16="http://schemas.microsoft.com/office/drawing/2014/main" id="{F20C92F6-E8CD-0A0E-2A4E-04C80B5AF0D9}"/>
              </a:ext>
            </a:extLst>
          </p:cNvPr>
          <p:cNvSpPr>
            <a:spLocks noGrp="1"/>
          </p:cNvSpPr>
          <p:nvPr>
            <p:ph type="body" sz="half" idx="26" hasCustomPrompt="1"/>
          </p:nvPr>
        </p:nvSpPr>
        <p:spPr>
          <a:xfrm>
            <a:off x="464823" y="417041"/>
            <a:ext cx="1815538" cy="365125"/>
          </a:xfrm>
        </p:spPr>
        <p:txBody>
          <a:bodyPr anchor="ctr">
            <a:noAutofit/>
          </a:bodyPr>
          <a:lstStyle>
            <a:lvl1pPr marL="0" indent="0" algn="ctr">
              <a:buNone/>
              <a:defRPr sz="900">
                <a:solidFill>
                  <a:schemeClr val="bg2">
                    <a:lumMod val="90000"/>
                  </a:schemeClr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CO" sz="900" dirty="0">
                <a:solidFill>
                  <a:schemeClr val="tx2">
                    <a:lumMod val="50000"/>
                    <a:lumOff val="50000"/>
                  </a:schemeClr>
                </a:solidFill>
                <a:latin typeface="Museo Sans 300" panose="02000000000000000000" pitchFamily="2" charset="0"/>
              </a:rPr>
              <a:t>Alcaldía Local de Tunjuelito</a:t>
            </a:r>
          </a:p>
        </p:txBody>
      </p:sp>
      <p:sp>
        <p:nvSpPr>
          <p:cNvPr id="8" name="Marcador de texto 3">
            <a:extLst>
              <a:ext uri="{FF2B5EF4-FFF2-40B4-BE49-F238E27FC236}">
                <a16:creationId xmlns:a16="http://schemas.microsoft.com/office/drawing/2014/main" id="{A2B64BFF-61D5-0D15-2CFD-66F35810415A}"/>
              </a:ext>
            </a:extLst>
          </p:cNvPr>
          <p:cNvSpPr>
            <a:spLocks noGrp="1"/>
          </p:cNvSpPr>
          <p:nvPr>
            <p:ph type="body" sz="half" idx="27" hasCustomPrompt="1"/>
          </p:nvPr>
        </p:nvSpPr>
        <p:spPr>
          <a:xfrm>
            <a:off x="1841500" y="6104983"/>
            <a:ext cx="9885677" cy="365125"/>
          </a:xfrm>
        </p:spPr>
        <p:txBody>
          <a:bodyPr anchor="ctr">
            <a:noAutofit/>
          </a:bodyPr>
          <a:lstStyle>
            <a:lvl1pPr marL="0" indent="0" algn="r">
              <a:buNone/>
              <a:defRPr sz="900">
                <a:solidFill>
                  <a:schemeClr val="bg2">
                    <a:lumMod val="90000"/>
                  </a:schemeClr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CO" sz="900" dirty="0">
                <a:solidFill>
                  <a:schemeClr val="tx2">
                    <a:lumMod val="50000"/>
                    <a:lumOff val="50000"/>
                  </a:schemeClr>
                </a:solidFill>
                <a:latin typeface="Museo Sans 300" panose="02000000000000000000" pitchFamily="2" charset="0"/>
              </a:rPr>
              <a:t>Fuente: www.ejemplo de referencia.com</a:t>
            </a:r>
          </a:p>
        </p:txBody>
      </p:sp>
      <p:sp>
        <p:nvSpPr>
          <p:cNvPr id="31" name="Marcador de texto 3">
            <a:extLst>
              <a:ext uri="{FF2B5EF4-FFF2-40B4-BE49-F238E27FC236}">
                <a16:creationId xmlns:a16="http://schemas.microsoft.com/office/drawing/2014/main" id="{E4182E18-4807-150A-FF7A-6091A15AEA2E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200406" y="3704802"/>
            <a:ext cx="2762912" cy="1938991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1200">
                <a:solidFill>
                  <a:schemeClr val="tx2"/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Lorem Ipsum es simplemente el texto de relleno de las imprentas y archivos de texto. Lorem Ipsum ha sido el texto de relleno estándar de las industrias desde el año 1500, cuando un impresor (N. del T. persona que se dedica a la imprenta) desconocido usó una galería de textos y los mezcló de tal manera que logró hacer un libro de textos.</a:t>
            </a:r>
          </a:p>
        </p:txBody>
      </p:sp>
      <p:sp>
        <p:nvSpPr>
          <p:cNvPr id="32" name="Marcador de texto 3">
            <a:extLst>
              <a:ext uri="{FF2B5EF4-FFF2-40B4-BE49-F238E27FC236}">
                <a16:creationId xmlns:a16="http://schemas.microsoft.com/office/drawing/2014/main" id="{C8135F41-1CC4-F59D-A7DE-FF8701DDB53A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>
            <a:off x="4709179" y="3704802"/>
            <a:ext cx="2762912" cy="1938991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1200">
                <a:solidFill>
                  <a:schemeClr val="tx2"/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Lorem Ipsum es simplemente el texto de relleno de las imprentas y archivos de texto. Lorem Ipsum ha sido el texto de relleno estándar de las industrias desde el año 1500, cuando un impresor (N. del T. persona que se dedica a la imprenta) desconocido usó una galería de textos y los mezcló de tal manera que logró hacer un libro de textos.</a:t>
            </a:r>
          </a:p>
        </p:txBody>
      </p:sp>
      <p:sp>
        <p:nvSpPr>
          <p:cNvPr id="33" name="Marcador de texto 3">
            <a:extLst>
              <a:ext uri="{FF2B5EF4-FFF2-40B4-BE49-F238E27FC236}">
                <a16:creationId xmlns:a16="http://schemas.microsoft.com/office/drawing/2014/main" id="{E5518F84-3413-587B-0D18-F4BFD9B952CC}"/>
              </a:ext>
            </a:extLst>
          </p:cNvPr>
          <p:cNvSpPr>
            <a:spLocks noGrp="1"/>
          </p:cNvSpPr>
          <p:nvPr>
            <p:ph type="body" sz="half" idx="11" hasCustomPrompt="1"/>
          </p:nvPr>
        </p:nvSpPr>
        <p:spPr>
          <a:xfrm>
            <a:off x="8237017" y="3704802"/>
            <a:ext cx="2762912" cy="1938991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1200">
                <a:solidFill>
                  <a:schemeClr val="tx2"/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Lorem Ipsum es simplemente el texto de relleno de las imprentas y archivos de texto. Lorem Ipsum ha sido el texto de relleno estándar de las industrias desde el año 1500, cuando un impresor (N. del T. persona que se dedica a la imprenta) desconocido usó una galería de textos y los mezcló de tal manera que logró hacer un libro de textos.</a:t>
            </a:r>
          </a:p>
        </p:txBody>
      </p:sp>
      <p:sp>
        <p:nvSpPr>
          <p:cNvPr id="35" name="Título 1">
            <a:extLst>
              <a:ext uri="{FF2B5EF4-FFF2-40B4-BE49-F238E27FC236}">
                <a16:creationId xmlns:a16="http://schemas.microsoft.com/office/drawing/2014/main" id="{6BC24AF7-7F2E-DF60-F35C-514DB5AA24A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5605" y="1348473"/>
            <a:ext cx="10920790" cy="584775"/>
          </a:xfrm>
        </p:spPr>
        <p:txBody>
          <a:bodyPr anchor="b">
            <a:noAutofit/>
          </a:bodyPr>
          <a:lstStyle>
            <a:lvl1pPr algn="ctr">
              <a:defRPr sz="3200"/>
            </a:lvl1pPr>
          </a:lstStyle>
          <a:p>
            <a:r>
              <a:rPr lang="es-ES" dirty="0"/>
              <a:t>Texto Principal / Tema de Interés</a:t>
            </a:r>
          </a:p>
        </p:txBody>
      </p:sp>
      <p:sp>
        <p:nvSpPr>
          <p:cNvPr id="41" name="Marcador de posición de imagen 40">
            <a:extLst>
              <a:ext uri="{FF2B5EF4-FFF2-40B4-BE49-F238E27FC236}">
                <a16:creationId xmlns:a16="http://schemas.microsoft.com/office/drawing/2014/main" id="{351291AB-91A5-B688-AA4E-ED51B4C9D0F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192072" y="2518289"/>
            <a:ext cx="685942" cy="768263"/>
          </a:xfrm>
        </p:spPr>
        <p:txBody>
          <a:bodyPr/>
          <a:lstStyle/>
          <a:p>
            <a:endParaRPr lang="es-CO"/>
          </a:p>
        </p:txBody>
      </p:sp>
      <p:sp>
        <p:nvSpPr>
          <p:cNvPr id="42" name="Marcador de posición de imagen 40">
            <a:extLst>
              <a:ext uri="{FF2B5EF4-FFF2-40B4-BE49-F238E27FC236}">
                <a16:creationId xmlns:a16="http://schemas.microsoft.com/office/drawing/2014/main" id="{ADFABD9B-57F7-3188-EBDE-0A2172E8E12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701101" y="2518289"/>
            <a:ext cx="685942" cy="768263"/>
          </a:xfrm>
        </p:spPr>
        <p:txBody>
          <a:bodyPr/>
          <a:lstStyle/>
          <a:p>
            <a:endParaRPr lang="es-CO"/>
          </a:p>
        </p:txBody>
      </p:sp>
      <p:sp>
        <p:nvSpPr>
          <p:cNvPr id="43" name="Marcador de posición de imagen 40">
            <a:extLst>
              <a:ext uri="{FF2B5EF4-FFF2-40B4-BE49-F238E27FC236}">
                <a16:creationId xmlns:a16="http://schemas.microsoft.com/office/drawing/2014/main" id="{A645131F-4E7E-E166-AAF3-D68CC859DD1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219850" y="2518289"/>
            <a:ext cx="685942" cy="768263"/>
          </a:xfrm>
        </p:spPr>
        <p:txBody>
          <a:bodyPr/>
          <a:lstStyle/>
          <a:p>
            <a:endParaRPr lang="es-CO"/>
          </a:p>
        </p:txBody>
      </p:sp>
      <p:sp>
        <p:nvSpPr>
          <p:cNvPr id="44" name="Marcador de texto 3">
            <a:extLst>
              <a:ext uri="{FF2B5EF4-FFF2-40B4-BE49-F238E27FC236}">
                <a16:creationId xmlns:a16="http://schemas.microsoft.com/office/drawing/2014/main" id="{E03F3FFA-DF42-0613-E433-B0AC948BF36F}"/>
              </a:ext>
            </a:extLst>
          </p:cNvPr>
          <p:cNvSpPr>
            <a:spLocks noGrp="1"/>
          </p:cNvSpPr>
          <p:nvPr>
            <p:ph type="body" sz="half" idx="19" hasCustomPrompt="1"/>
          </p:nvPr>
        </p:nvSpPr>
        <p:spPr>
          <a:xfrm>
            <a:off x="1996319" y="3040331"/>
            <a:ext cx="1967000" cy="246221"/>
          </a:xfrm>
        </p:spPr>
        <p:txBody>
          <a:bodyPr anchor="ctr">
            <a:noAutofit/>
          </a:bodyPr>
          <a:lstStyle>
            <a:lvl1pPr marL="0" indent="0" algn="l">
              <a:buNone/>
              <a:defRPr sz="1400">
                <a:solidFill>
                  <a:schemeClr val="tx2"/>
                </a:solidFill>
                <a:latin typeface="Montserrat Medium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Tema de Interés</a:t>
            </a:r>
          </a:p>
        </p:txBody>
      </p:sp>
      <p:sp>
        <p:nvSpPr>
          <p:cNvPr id="45" name="Marcador de texto 3">
            <a:extLst>
              <a:ext uri="{FF2B5EF4-FFF2-40B4-BE49-F238E27FC236}">
                <a16:creationId xmlns:a16="http://schemas.microsoft.com/office/drawing/2014/main" id="{2BBA7758-9EF2-9773-2509-0F5ED1C38968}"/>
              </a:ext>
            </a:extLst>
          </p:cNvPr>
          <p:cNvSpPr>
            <a:spLocks noGrp="1"/>
          </p:cNvSpPr>
          <p:nvPr>
            <p:ph type="body" sz="half" idx="20" hasCustomPrompt="1"/>
          </p:nvPr>
        </p:nvSpPr>
        <p:spPr>
          <a:xfrm>
            <a:off x="5505091" y="3040331"/>
            <a:ext cx="1967000" cy="246221"/>
          </a:xfrm>
        </p:spPr>
        <p:txBody>
          <a:bodyPr anchor="ctr">
            <a:noAutofit/>
          </a:bodyPr>
          <a:lstStyle>
            <a:lvl1pPr marL="0" indent="0" algn="l">
              <a:buNone/>
              <a:defRPr sz="1400">
                <a:solidFill>
                  <a:schemeClr val="tx2"/>
                </a:solidFill>
                <a:latin typeface="Montserrat Medium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Tema de Interés</a:t>
            </a:r>
          </a:p>
        </p:txBody>
      </p:sp>
      <p:sp>
        <p:nvSpPr>
          <p:cNvPr id="46" name="Marcador de texto 3">
            <a:extLst>
              <a:ext uri="{FF2B5EF4-FFF2-40B4-BE49-F238E27FC236}">
                <a16:creationId xmlns:a16="http://schemas.microsoft.com/office/drawing/2014/main" id="{FD5A7734-1659-0D25-1DD9-DBCB3735AF2F}"/>
              </a:ext>
            </a:extLst>
          </p:cNvPr>
          <p:cNvSpPr>
            <a:spLocks noGrp="1"/>
          </p:cNvSpPr>
          <p:nvPr>
            <p:ph type="body" sz="half" idx="21" hasCustomPrompt="1"/>
          </p:nvPr>
        </p:nvSpPr>
        <p:spPr>
          <a:xfrm>
            <a:off x="9024850" y="3040331"/>
            <a:ext cx="1967000" cy="246221"/>
          </a:xfrm>
        </p:spPr>
        <p:txBody>
          <a:bodyPr anchor="ctr">
            <a:noAutofit/>
          </a:bodyPr>
          <a:lstStyle>
            <a:lvl1pPr marL="0" indent="0" algn="l">
              <a:buNone/>
              <a:defRPr sz="1400">
                <a:solidFill>
                  <a:schemeClr val="tx2"/>
                </a:solidFill>
                <a:latin typeface="Montserrat Medium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Tema de Interés</a:t>
            </a:r>
          </a:p>
        </p:txBody>
      </p:sp>
      <p:sp>
        <p:nvSpPr>
          <p:cNvPr id="47" name="Marcador de texto 3">
            <a:extLst>
              <a:ext uri="{FF2B5EF4-FFF2-40B4-BE49-F238E27FC236}">
                <a16:creationId xmlns:a16="http://schemas.microsoft.com/office/drawing/2014/main" id="{D0D787F1-9360-FF92-59A6-ABB5CA21156E}"/>
              </a:ext>
            </a:extLst>
          </p:cNvPr>
          <p:cNvSpPr>
            <a:spLocks noGrp="1"/>
          </p:cNvSpPr>
          <p:nvPr>
            <p:ph type="body" sz="half" idx="22" hasCustomPrompt="1"/>
          </p:nvPr>
        </p:nvSpPr>
        <p:spPr>
          <a:xfrm>
            <a:off x="1996319" y="2518289"/>
            <a:ext cx="1966998" cy="407836"/>
          </a:xfrm>
        </p:spPr>
        <p:txBody>
          <a:bodyPr anchor="ctr">
            <a:noAutofit/>
          </a:bodyPr>
          <a:lstStyle>
            <a:lvl1pPr marL="0" indent="0" algn="l">
              <a:buNone/>
              <a:defRPr sz="3600">
                <a:solidFill>
                  <a:schemeClr val="tx1"/>
                </a:solidFill>
                <a:latin typeface="Montserrat Medium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01.</a:t>
            </a:r>
          </a:p>
        </p:txBody>
      </p:sp>
      <p:sp>
        <p:nvSpPr>
          <p:cNvPr id="48" name="Marcador de texto 3">
            <a:extLst>
              <a:ext uri="{FF2B5EF4-FFF2-40B4-BE49-F238E27FC236}">
                <a16:creationId xmlns:a16="http://schemas.microsoft.com/office/drawing/2014/main" id="{70ED75D3-BE21-3DAA-9BC9-1A489B975084}"/>
              </a:ext>
            </a:extLst>
          </p:cNvPr>
          <p:cNvSpPr>
            <a:spLocks noGrp="1"/>
          </p:cNvSpPr>
          <p:nvPr>
            <p:ph type="body" sz="half" idx="23" hasCustomPrompt="1"/>
          </p:nvPr>
        </p:nvSpPr>
        <p:spPr>
          <a:xfrm>
            <a:off x="5505091" y="2518289"/>
            <a:ext cx="1966998" cy="407836"/>
          </a:xfrm>
        </p:spPr>
        <p:txBody>
          <a:bodyPr anchor="ctr">
            <a:noAutofit/>
          </a:bodyPr>
          <a:lstStyle>
            <a:lvl1pPr marL="0" indent="0" algn="l">
              <a:buNone/>
              <a:defRPr sz="3600">
                <a:solidFill>
                  <a:schemeClr val="tx1"/>
                </a:solidFill>
                <a:latin typeface="Montserrat Medium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02.</a:t>
            </a:r>
          </a:p>
        </p:txBody>
      </p:sp>
      <p:sp>
        <p:nvSpPr>
          <p:cNvPr id="49" name="Marcador de texto 3">
            <a:extLst>
              <a:ext uri="{FF2B5EF4-FFF2-40B4-BE49-F238E27FC236}">
                <a16:creationId xmlns:a16="http://schemas.microsoft.com/office/drawing/2014/main" id="{E351765B-7DD8-4D58-E6DC-9C9EE796379E}"/>
              </a:ext>
            </a:extLst>
          </p:cNvPr>
          <p:cNvSpPr>
            <a:spLocks noGrp="1"/>
          </p:cNvSpPr>
          <p:nvPr>
            <p:ph type="body" sz="half" idx="24" hasCustomPrompt="1"/>
          </p:nvPr>
        </p:nvSpPr>
        <p:spPr>
          <a:xfrm>
            <a:off x="9032931" y="2518289"/>
            <a:ext cx="1966998" cy="407836"/>
          </a:xfrm>
        </p:spPr>
        <p:txBody>
          <a:bodyPr anchor="ctr">
            <a:noAutofit/>
          </a:bodyPr>
          <a:lstStyle>
            <a:lvl1pPr marL="0" indent="0" algn="l">
              <a:buNone/>
              <a:defRPr sz="3600">
                <a:solidFill>
                  <a:schemeClr val="tx1"/>
                </a:solidFill>
                <a:latin typeface="Montserrat Medium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03.</a:t>
            </a:r>
          </a:p>
        </p:txBody>
      </p:sp>
      <p:grpSp>
        <p:nvGrpSpPr>
          <p:cNvPr id="9" name="Grupo 8">
            <a:extLst>
              <a:ext uri="{FF2B5EF4-FFF2-40B4-BE49-F238E27FC236}">
                <a16:creationId xmlns:a16="http://schemas.microsoft.com/office/drawing/2014/main" id="{A0DE9AA6-EC0D-B27F-4D5F-09B657B8FB22}"/>
              </a:ext>
            </a:extLst>
          </p:cNvPr>
          <p:cNvGrpSpPr/>
          <p:nvPr userDrawn="1"/>
        </p:nvGrpSpPr>
        <p:grpSpPr>
          <a:xfrm rot="5400000">
            <a:off x="6256618" y="4045861"/>
            <a:ext cx="3195872" cy="0"/>
            <a:chOff x="6852503" y="2499360"/>
            <a:chExt cx="3195872" cy="0"/>
          </a:xfrm>
        </p:grpSpPr>
        <p:cxnSp>
          <p:nvCxnSpPr>
            <p:cNvPr id="10" name="Conector recto 9">
              <a:extLst>
                <a:ext uri="{FF2B5EF4-FFF2-40B4-BE49-F238E27FC236}">
                  <a16:creationId xmlns:a16="http://schemas.microsoft.com/office/drawing/2014/main" id="{7572DF84-DDC2-28CB-CF54-D45D3E1FAA74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485622" y="936606"/>
              <a:ext cx="0" cy="3125507"/>
            </a:xfrm>
            <a:prstGeom prst="line">
              <a:avLst/>
            </a:prstGeom>
            <a:ln w="9525">
              <a:solidFill>
                <a:schemeClr val="accent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ector recto 10">
              <a:extLst>
                <a:ext uri="{FF2B5EF4-FFF2-40B4-BE49-F238E27FC236}">
                  <a16:creationId xmlns:a16="http://schemas.microsoft.com/office/drawing/2014/main" id="{745417FB-7DF6-4BC9-5819-7CC472A0A30C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518192" y="1833671"/>
              <a:ext cx="0" cy="1331377"/>
            </a:xfrm>
            <a:prstGeom prst="line">
              <a:avLst/>
            </a:prstGeom>
            <a:ln w="9525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upo 14">
            <a:extLst>
              <a:ext uri="{FF2B5EF4-FFF2-40B4-BE49-F238E27FC236}">
                <a16:creationId xmlns:a16="http://schemas.microsoft.com/office/drawing/2014/main" id="{DC8D8F42-3007-E8C0-1E7E-ADA4507609DE}"/>
              </a:ext>
            </a:extLst>
          </p:cNvPr>
          <p:cNvGrpSpPr/>
          <p:nvPr userDrawn="1"/>
        </p:nvGrpSpPr>
        <p:grpSpPr>
          <a:xfrm rot="5400000">
            <a:off x="2760943" y="4116225"/>
            <a:ext cx="3195872" cy="0"/>
            <a:chOff x="6852503" y="2499360"/>
            <a:chExt cx="3195872" cy="0"/>
          </a:xfrm>
        </p:grpSpPr>
        <p:cxnSp>
          <p:nvCxnSpPr>
            <p:cNvPr id="16" name="Conector recto 15">
              <a:extLst>
                <a:ext uri="{FF2B5EF4-FFF2-40B4-BE49-F238E27FC236}">
                  <a16:creationId xmlns:a16="http://schemas.microsoft.com/office/drawing/2014/main" id="{B1113B4E-009D-CD9D-901C-BE6140A89CD5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485622" y="936606"/>
              <a:ext cx="0" cy="3125507"/>
            </a:xfrm>
            <a:prstGeom prst="line">
              <a:avLst/>
            </a:prstGeom>
            <a:ln w="9525">
              <a:solidFill>
                <a:schemeClr val="accent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ector recto 16">
              <a:extLst>
                <a:ext uri="{FF2B5EF4-FFF2-40B4-BE49-F238E27FC236}">
                  <a16:creationId xmlns:a16="http://schemas.microsoft.com/office/drawing/2014/main" id="{5D2F70B4-F286-E342-1940-BBD735347709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518192" y="1833671"/>
              <a:ext cx="0" cy="1331377"/>
            </a:xfrm>
            <a:prstGeom prst="line">
              <a:avLst/>
            </a:prstGeom>
            <a:ln w="9525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871073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Info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105;p15">
            <a:extLst>
              <a:ext uri="{FF2B5EF4-FFF2-40B4-BE49-F238E27FC236}">
                <a16:creationId xmlns:a16="http://schemas.microsoft.com/office/drawing/2014/main" id="{CE41102A-E256-228E-14BD-9BB647BC887C}"/>
              </a:ext>
            </a:extLst>
          </p:cNvPr>
          <p:cNvPicPr preferRelativeResize="0"/>
          <p:nvPr userDrawn="1"/>
        </p:nvPicPr>
        <p:blipFill rotWithShape="1">
          <a:blip r:embed="rId2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" b="544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ráfico 2">
            <a:extLst>
              <a:ext uri="{FF2B5EF4-FFF2-40B4-BE49-F238E27FC236}">
                <a16:creationId xmlns:a16="http://schemas.microsoft.com/office/drawing/2014/main" id="{3E224BC1-4018-957E-9896-D192932C7A7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17326" y="338651"/>
            <a:ext cx="709851" cy="363582"/>
          </a:xfrm>
          <a:prstGeom prst="rect">
            <a:avLst/>
          </a:prstGeom>
        </p:spPr>
      </p:pic>
      <p:pic>
        <p:nvPicPr>
          <p:cNvPr id="4" name="Gráfico 3">
            <a:extLst>
              <a:ext uri="{FF2B5EF4-FFF2-40B4-BE49-F238E27FC236}">
                <a16:creationId xmlns:a16="http://schemas.microsoft.com/office/drawing/2014/main" id="{13E514B1-4CB9-0968-0805-B901875D7A8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18684" t="74265" r="-18684" b="-37913"/>
          <a:stretch>
            <a:fillRect/>
          </a:stretch>
        </p:blipFill>
        <p:spPr>
          <a:xfrm>
            <a:off x="8395049" y="-1"/>
            <a:ext cx="1966743" cy="1730321"/>
          </a:xfrm>
          <a:prstGeom prst="rect">
            <a:avLst/>
          </a:prstGeom>
        </p:spPr>
      </p:pic>
      <p:pic>
        <p:nvPicPr>
          <p:cNvPr id="5" name="Gráfico 4">
            <a:extLst>
              <a:ext uri="{FF2B5EF4-FFF2-40B4-BE49-F238E27FC236}">
                <a16:creationId xmlns:a16="http://schemas.microsoft.com/office/drawing/2014/main" id="{80964D39-61C3-DF43-AEB9-5AA5C62FA8FE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25344" t="24136" r="25344"/>
          <a:stretch>
            <a:fillRect/>
          </a:stretch>
        </p:blipFill>
        <p:spPr>
          <a:xfrm rot="10800000">
            <a:off x="1" y="1655255"/>
            <a:ext cx="3277624" cy="5202745"/>
          </a:xfrm>
          <a:prstGeom prst="rect">
            <a:avLst/>
          </a:prstGeom>
        </p:spPr>
      </p:pic>
      <p:sp>
        <p:nvSpPr>
          <p:cNvPr id="6" name="Marcador de texto 3">
            <a:extLst>
              <a:ext uri="{FF2B5EF4-FFF2-40B4-BE49-F238E27FC236}">
                <a16:creationId xmlns:a16="http://schemas.microsoft.com/office/drawing/2014/main" id="{3B3EE791-A697-2A58-ADD6-FBCCD778D1CE}"/>
              </a:ext>
            </a:extLst>
          </p:cNvPr>
          <p:cNvSpPr>
            <a:spLocks noGrp="1"/>
          </p:cNvSpPr>
          <p:nvPr>
            <p:ph type="body" sz="half" idx="18" hasCustomPrompt="1"/>
          </p:nvPr>
        </p:nvSpPr>
        <p:spPr>
          <a:xfrm>
            <a:off x="2619937" y="417041"/>
            <a:ext cx="1815538" cy="365125"/>
          </a:xfrm>
        </p:spPr>
        <p:txBody>
          <a:bodyPr anchor="ctr">
            <a:noAutofit/>
          </a:bodyPr>
          <a:lstStyle>
            <a:lvl1pPr marL="0" indent="0" algn="ctr">
              <a:buNone/>
              <a:defRPr sz="900">
                <a:solidFill>
                  <a:schemeClr val="bg2">
                    <a:lumMod val="75000"/>
                  </a:schemeClr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FECHA 2025</a:t>
            </a:r>
          </a:p>
        </p:txBody>
      </p:sp>
      <p:sp>
        <p:nvSpPr>
          <p:cNvPr id="7" name="Marcador de texto 3">
            <a:extLst>
              <a:ext uri="{FF2B5EF4-FFF2-40B4-BE49-F238E27FC236}">
                <a16:creationId xmlns:a16="http://schemas.microsoft.com/office/drawing/2014/main" id="{A72ECCCC-81CC-484B-5995-F453884843AE}"/>
              </a:ext>
            </a:extLst>
          </p:cNvPr>
          <p:cNvSpPr>
            <a:spLocks noGrp="1"/>
          </p:cNvSpPr>
          <p:nvPr>
            <p:ph type="body" sz="half" idx="34" hasCustomPrompt="1"/>
          </p:nvPr>
        </p:nvSpPr>
        <p:spPr>
          <a:xfrm>
            <a:off x="464823" y="417041"/>
            <a:ext cx="1815538" cy="365125"/>
          </a:xfrm>
        </p:spPr>
        <p:txBody>
          <a:bodyPr anchor="ctr">
            <a:noAutofit/>
          </a:bodyPr>
          <a:lstStyle>
            <a:lvl1pPr marL="0" indent="0" algn="ctr">
              <a:buNone/>
              <a:defRPr sz="900">
                <a:solidFill>
                  <a:schemeClr val="bg2">
                    <a:lumMod val="90000"/>
                  </a:schemeClr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CO" sz="900" dirty="0">
                <a:solidFill>
                  <a:schemeClr val="tx2">
                    <a:lumMod val="50000"/>
                    <a:lumOff val="50000"/>
                  </a:schemeClr>
                </a:solidFill>
                <a:latin typeface="Museo Sans 300" panose="02000000000000000000" pitchFamily="2" charset="0"/>
              </a:rPr>
              <a:t>Alcaldía Local de Tunjuelito</a:t>
            </a:r>
          </a:p>
        </p:txBody>
      </p:sp>
      <p:sp>
        <p:nvSpPr>
          <p:cNvPr id="8" name="Marcador de texto 3">
            <a:extLst>
              <a:ext uri="{FF2B5EF4-FFF2-40B4-BE49-F238E27FC236}">
                <a16:creationId xmlns:a16="http://schemas.microsoft.com/office/drawing/2014/main" id="{D4562FEF-AC41-F599-D70C-782B75EBAF7A}"/>
              </a:ext>
            </a:extLst>
          </p:cNvPr>
          <p:cNvSpPr>
            <a:spLocks noGrp="1"/>
          </p:cNvSpPr>
          <p:nvPr>
            <p:ph type="body" sz="half" idx="20" hasCustomPrompt="1"/>
          </p:nvPr>
        </p:nvSpPr>
        <p:spPr>
          <a:xfrm>
            <a:off x="1841500" y="6104983"/>
            <a:ext cx="9885677" cy="365125"/>
          </a:xfrm>
        </p:spPr>
        <p:txBody>
          <a:bodyPr anchor="ctr">
            <a:noAutofit/>
          </a:bodyPr>
          <a:lstStyle>
            <a:lvl1pPr marL="0" indent="0" algn="r">
              <a:buNone/>
              <a:defRPr sz="900">
                <a:solidFill>
                  <a:schemeClr val="bg2">
                    <a:lumMod val="90000"/>
                  </a:schemeClr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CO" sz="900" dirty="0">
                <a:solidFill>
                  <a:schemeClr val="tx2">
                    <a:lumMod val="50000"/>
                    <a:lumOff val="50000"/>
                  </a:schemeClr>
                </a:solidFill>
                <a:latin typeface="Museo Sans 300" panose="02000000000000000000" pitchFamily="2" charset="0"/>
              </a:rPr>
              <a:t>Fuente: www.ejemplo de referencia.com</a:t>
            </a:r>
          </a:p>
        </p:txBody>
      </p:sp>
      <p:sp>
        <p:nvSpPr>
          <p:cNvPr id="26" name="Marcador de texto 3">
            <a:extLst>
              <a:ext uri="{FF2B5EF4-FFF2-40B4-BE49-F238E27FC236}">
                <a16:creationId xmlns:a16="http://schemas.microsoft.com/office/drawing/2014/main" id="{CFD84724-82FC-389B-3E09-A5F6FB5C2D87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28744" y="2992485"/>
            <a:ext cx="4390955" cy="851841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200">
                <a:solidFill>
                  <a:schemeClr val="tx2"/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Lorem Ipsum es simplemente el texto de relleno de las imprentas y archivos de texto. Lorem Ipsum ha sido el texto de relleno estándar de las industrias desde el año 1500, cuando un impresor.</a:t>
            </a:r>
          </a:p>
        </p:txBody>
      </p:sp>
      <p:sp>
        <p:nvSpPr>
          <p:cNvPr id="28" name="Marcador de texto 3">
            <a:extLst>
              <a:ext uri="{FF2B5EF4-FFF2-40B4-BE49-F238E27FC236}">
                <a16:creationId xmlns:a16="http://schemas.microsoft.com/office/drawing/2014/main" id="{5B2A2FCE-2164-D243-B31F-FE9E0A3F3EBC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>
            <a:off x="6096000" y="2919989"/>
            <a:ext cx="2247901" cy="559641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050">
                <a:solidFill>
                  <a:schemeClr val="tx2"/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Lorem Ipsum es simplemente el texto de relleno de las imprentas y archivos de texto. </a:t>
            </a:r>
          </a:p>
        </p:txBody>
      </p:sp>
      <p:sp>
        <p:nvSpPr>
          <p:cNvPr id="29" name="Marcador de texto 3">
            <a:extLst>
              <a:ext uri="{FF2B5EF4-FFF2-40B4-BE49-F238E27FC236}">
                <a16:creationId xmlns:a16="http://schemas.microsoft.com/office/drawing/2014/main" id="{47B0678C-2432-3CEC-8835-1AA01FF145B2}"/>
              </a:ext>
            </a:extLst>
          </p:cNvPr>
          <p:cNvSpPr>
            <a:spLocks noGrp="1"/>
          </p:cNvSpPr>
          <p:nvPr>
            <p:ph type="body" sz="half" idx="11" hasCustomPrompt="1"/>
          </p:nvPr>
        </p:nvSpPr>
        <p:spPr>
          <a:xfrm>
            <a:off x="8710158" y="2919988"/>
            <a:ext cx="2247901" cy="559641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050">
                <a:solidFill>
                  <a:schemeClr val="tx2"/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Lorem Ipsum es simplemente el texto de relleno de las imprentas y archivos de texto. </a:t>
            </a:r>
          </a:p>
        </p:txBody>
      </p:sp>
      <p:sp>
        <p:nvSpPr>
          <p:cNvPr id="32" name="Título 1">
            <a:extLst>
              <a:ext uri="{FF2B5EF4-FFF2-40B4-BE49-F238E27FC236}">
                <a16:creationId xmlns:a16="http://schemas.microsoft.com/office/drawing/2014/main" id="{C2B6B8CE-7884-E9E6-C0DF-0437661DBCE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28745" y="1717864"/>
            <a:ext cx="3815287" cy="1038718"/>
          </a:xfrm>
        </p:spPr>
        <p:txBody>
          <a:bodyPr anchor="b">
            <a:noAutofit/>
          </a:bodyPr>
          <a:lstStyle>
            <a:lvl1pPr algn="l">
              <a:defRPr sz="2400"/>
            </a:lvl1pPr>
          </a:lstStyle>
          <a:p>
            <a:r>
              <a:rPr lang="es-ES" dirty="0"/>
              <a:t>Texto Principal</a:t>
            </a:r>
            <a:br>
              <a:rPr lang="es-ES" dirty="0"/>
            </a:br>
            <a:r>
              <a:rPr lang="es-ES" dirty="0"/>
              <a:t>Tema de Interés</a:t>
            </a:r>
          </a:p>
        </p:txBody>
      </p:sp>
      <p:sp>
        <p:nvSpPr>
          <p:cNvPr id="39" name="Marcador de texto 3">
            <a:extLst>
              <a:ext uri="{FF2B5EF4-FFF2-40B4-BE49-F238E27FC236}">
                <a16:creationId xmlns:a16="http://schemas.microsoft.com/office/drawing/2014/main" id="{CD8286C3-35AE-715F-F509-CD393267B2C0}"/>
              </a:ext>
            </a:extLst>
          </p:cNvPr>
          <p:cNvSpPr>
            <a:spLocks noGrp="1"/>
          </p:cNvSpPr>
          <p:nvPr>
            <p:ph type="body" sz="half" idx="19" hasCustomPrompt="1"/>
          </p:nvPr>
        </p:nvSpPr>
        <p:spPr>
          <a:xfrm>
            <a:off x="6095999" y="2544329"/>
            <a:ext cx="2247903" cy="246221"/>
          </a:xfrm>
        </p:spPr>
        <p:txBody>
          <a:bodyPr anchor="ctr">
            <a:noAutofit/>
          </a:bodyPr>
          <a:lstStyle>
            <a:lvl1pPr marL="0" indent="0" algn="l">
              <a:buNone/>
              <a:defRPr sz="1400">
                <a:solidFill>
                  <a:schemeClr val="tx2"/>
                </a:solidFill>
                <a:latin typeface="Montserrat Medium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Tema de Interés</a:t>
            </a:r>
          </a:p>
        </p:txBody>
      </p:sp>
      <p:sp>
        <p:nvSpPr>
          <p:cNvPr id="40" name="Marcador de texto 3">
            <a:extLst>
              <a:ext uri="{FF2B5EF4-FFF2-40B4-BE49-F238E27FC236}">
                <a16:creationId xmlns:a16="http://schemas.microsoft.com/office/drawing/2014/main" id="{B3650D24-1FD3-1D39-F8DE-551F3BB260C0}"/>
              </a:ext>
            </a:extLst>
          </p:cNvPr>
          <p:cNvSpPr>
            <a:spLocks noGrp="1"/>
          </p:cNvSpPr>
          <p:nvPr>
            <p:ph type="body" sz="half" idx="22" hasCustomPrompt="1"/>
          </p:nvPr>
        </p:nvSpPr>
        <p:spPr>
          <a:xfrm>
            <a:off x="6095999" y="2022287"/>
            <a:ext cx="2247901" cy="407836"/>
          </a:xfrm>
        </p:spPr>
        <p:txBody>
          <a:bodyPr anchor="ctr">
            <a:noAutofit/>
          </a:bodyPr>
          <a:lstStyle>
            <a:lvl1pPr marL="0" indent="0" algn="l">
              <a:buNone/>
              <a:defRPr sz="3600">
                <a:solidFill>
                  <a:schemeClr val="tx1"/>
                </a:solidFill>
                <a:latin typeface="Montserrat Medium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100%</a:t>
            </a:r>
          </a:p>
        </p:txBody>
      </p:sp>
      <p:sp>
        <p:nvSpPr>
          <p:cNvPr id="41" name="Marcador de texto 3">
            <a:extLst>
              <a:ext uri="{FF2B5EF4-FFF2-40B4-BE49-F238E27FC236}">
                <a16:creationId xmlns:a16="http://schemas.microsoft.com/office/drawing/2014/main" id="{BF9FED29-8CFA-3859-56A3-61B7F73357B4}"/>
              </a:ext>
            </a:extLst>
          </p:cNvPr>
          <p:cNvSpPr>
            <a:spLocks noGrp="1"/>
          </p:cNvSpPr>
          <p:nvPr>
            <p:ph type="body" sz="half" idx="23" hasCustomPrompt="1"/>
          </p:nvPr>
        </p:nvSpPr>
        <p:spPr>
          <a:xfrm>
            <a:off x="8710158" y="2555498"/>
            <a:ext cx="2247903" cy="246221"/>
          </a:xfrm>
        </p:spPr>
        <p:txBody>
          <a:bodyPr anchor="ctr">
            <a:noAutofit/>
          </a:bodyPr>
          <a:lstStyle>
            <a:lvl1pPr marL="0" indent="0" algn="l">
              <a:buNone/>
              <a:defRPr sz="1400">
                <a:solidFill>
                  <a:schemeClr val="tx2"/>
                </a:solidFill>
                <a:latin typeface="Montserrat Medium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Tema de Interés</a:t>
            </a:r>
          </a:p>
        </p:txBody>
      </p:sp>
      <p:sp>
        <p:nvSpPr>
          <p:cNvPr id="42" name="Marcador de texto 3">
            <a:extLst>
              <a:ext uri="{FF2B5EF4-FFF2-40B4-BE49-F238E27FC236}">
                <a16:creationId xmlns:a16="http://schemas.microsoft.com/office/drawing/2014/main" id="{59BE03B4-3348-E5C7-F6EF-4CF5898429AF}"/>
              </a:ext>
            </a:extLst>
          </p:cNvPr>
          <p:cNvSpPr>
            <a:spLocks noGrp="1"/>
          </p:cNvSpPr>
          <p:nvPr>
            <p:ph type="body" sz="half" idx="24" hasCustomPrompt="1"/>
          </p:nvPr>
        </p:nvSpPr>
        <p:spPr>
          <a:xfrm>
            <a:off x="8710158" y="2033456"/>
            <a:ext cx="2247901" cy="407836"/>
          </a:xfrm>
        </p:spPr>
        <p:txBody>
          <a:bodyPr anchor="ctr">
            <a:noAutofit/>
          </a:bodyPr>
          <a:lstStyle>
            <a:lvl1pPr marL="0" indent="0" algn="l">
              <a:buNone/>
              <a:defRPr sz="3600">
                <a:solidFill>
                  <a:schemeClr val="tx1"/>
                </a:solidFill>
                <a:latin typeface="Montserrat Medium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+200</a:t>
            </a:r>
          </a:p>
        </p:txBody>
      </p:sp>
      <p:sp>
        <p:nvSpPr>
          <p:cNvPr id="43" name="Marcador de texto 3">
            <a:extLst>
              <a:ext uri="{FF2B5EF4-FFF2-40B4-BE49-F238E27FC236}">
                <a16:creationId xmlns:a16="http://schemas.microsoft.com/office/drawing/2014/main" id="{7160D367-4A4F-7133-E128-610957A3E41C}"/>
              </a:ext>
            </a:extLst>
          </p:cNvPr>
          <p:cNvSpPr>
            <a:spLocks noGrp="1"/>
          </p:cNvSpPr>
          <p:nvPr>
            <p:ph type="body" sz="half" idx="25" hasCustomPrompt="1"/>
          </p:nvPr>
        </p:nvSpPr>
        <p:spPr>
          <a:xfrm>
            <a:off x="6096000" y="4761235"/>
            <a:ext cx="2247901" cy="559641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050">
                <a:solidFill>
                  <a:schemeClr val="tx2"/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Lorem Ipsum es simplemente el texto de relleno de las imprentas y archivos de texto. </a:t>
            </a:r>
          </a:p>
        </p:txBody>
      </p:sp>
      <p:sp>
        <p:nvSpPr>
          <p:cNvPr id="44" name="Marcador de texto 3">
            <a:extLst>
              <a:ext uri="{FF2B5EF4-FFF2-40B4-BE49-F238E27FC236}">
                <a16:creationId xmlns:a16="http://schemas.microsoft.com/office/drawing/2014/main" id="{C8AD19EB-7268-EE04-C696-1E0AF7624E0B}"/>
              </a:ext>
            </a:extLst>
          </p:cNvPr>
          <p:cNvSpPr>
            <a:spLocks noGrp="1"/>
          </p:cNvSpPr>
          <p:nvPr>
            <p:ph type="body" sz="half" idx="26" hasCustomPrompt="1"/>
          </p:nvPr>
        </p:nvSpPr>
        <p:spPr>
          <a:xfrm>
            <a:off x="8710158" y="4761234"/>
            <a:ext cx="2247901" cy="559641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050">
                <a:solidFill>
                  <a:schemeClr val="tx2"/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Lorem Ipsum es simplemente el texto de relleno de las imprentas y archivos de texto. </a:t>
            </a:r>
          </a:p>
        </p:txBody>
      </p:sp>
      <p:sp>
        <p:nvSpPr>
          <p:cNvPr id="45" name="Marcador de texto 3">
            <a:extLst>
              <a:ext uri="{FF2B5EF4-FFF2-40B4-BE49-F238E27FC236}">
                <a16:creationId xmlns:a16="http://schemas.microsoft.com/office/drawing/2014/main" id="{9FD0FFD6-5E75-704C-5B67-5DCB7F43DE7C}"/>
              </a:ext>
            </a:extLst>
          </p:cNvPr>
          <p:cNvSpPr>
            <a:spLocks noGrp="1"/>
          </p:cNvSpPr>
          <p:nvPr>
            <p:ph type="body" sz="half" idx="27" hasCustomPrompt="1"/>
          </p:nvPr>
        </p:nvSpPr>
        <p:spPr>
          <a:xfrm>
            <a:off x="6095999" y="4385575"/>
            <a:ext cx="2247903" cy="246221"/>
          </a:xfrm>
        </p:spPr>
        <p:txBody>
          <a:bodyPr anchor="ctr">
            <a:noAutofit/>
          </a:bodyPr>
          <a:lstStyle>
            <a:lvl1pPr marL="0" indent="0" algn="l">
              <a:buNone/>
              <a:defRPr sz="1400">
                <a:solidFill>
                  <a:schemeClr val="tx2"/>
                </a:solidFill>
                <a:latin typeface="Montserrat Medium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Tema de Interés</a:t>
            </a:r>
          </a:p>
        </p:txBody>
      </p:sp>
      <p:sp>
        <p:nvSpPr>
          <p:cNvPr id="46" name="Marcador de texto 3">
            <a:extLst>
              <a:ext uri="{FF2B5EF4-FFF2-40B4-BE49-F238E27FC236}">
                <a16:creationId xmlns:a16="http://schemas.microsoft.com/office/drawing/2014/main" id="{F7F183B1-3DDC-A428-4441-FB89B925317C}"/>
              </a:ext>
            </a:extLst>
          </p:cNvPr>
          <p:cNvSpPr>
            <a:spLocks noGrp="1"/>
          </p:cNvSpPr>
          <p:nvPr>
            <p:ph type="body" sz="half" idx="28" hasCustomPrompt="1"/>
          </p:nvPr>
        </p:nvSpPr>
        <p:spPr>
          <a:xfrm>
            <a:off x="6095999" y="3863533"/>
            <a:ext cx="2247901" cy="407836"/>
          </a:xfrm>
        </p:spPr>
        <p:txBody>
          <a:bodyPr anchor="ctr">
            <a:noAutofit/>
          </a:bodyPr>
          <a:lstStyle>
            <a:lvl1pPr marL="0" indent="0" algn="l">
              <a:buNone/>
              <a:defRPr sz="3600">
                <a:solidFill>
                  <a:schemeClr val="tx1"/>
                </a:solidFill>
                <a:latin typeface="Montserrat Medium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95,000</a:t>
            </a:r>
          </a:p>
        </p:txBody>
      </p:sp>
      <p:sp>
        <p:nvSpPr>
          <p:cNvPr id="47" name="Marcador de texto 3">
            <a:extLst>
              <a:ext uri="{FF2B5EF4-FFF2-40B4-BE49-F238E27FC236}">
                <a16:creationId xmlns:a16="http://schemas.microsoft.com/office/drawing/2014/main" id="{48B0E671-4355-850C-2A89-47E45A4A6269}"/>
              </a:ext>
            </a:extLst>
          </p:cNvPr>
          <p:cNvSpPr>
            <a:spLocks noGrp="1"/>
          </p:cNvSpPr>
          <p:nvPr>
            <p:ph type="body" sz="half" idx="29" hasCustomPrompt="1"/>
          </p:nvPr>
        </p:nvSpPr>
        <p:spPr>
          <a:xfrm>
            <a:off x="8710158" y="4396744"/>
            <a:ext cx="2247903" cy="246221"/>
          </a:xfrm>
        </p:spPr>
        <p:txBody>
          <a:bodyPr anchor="ctr">
            <a:noAutofit/>
          </a:bodyPr>
          <a:lstStyle>
            <a:lvl1pPr marL="0" indent="0" algn="l">
              <a:buNone/>
              <a:defRPr sz="1400">
                <a:solidFill>
                  <a:schemeClr val="tx2"/>
                </a:solidFill>
                <a:latin typeface="Montserrat Medium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Tema de Interés</a:t>
            </a:r>
          </a:p>
        </p:txBody>
      </p:sp>
      <p:sp>
        <p:nvSpPr>
          <p:cNvPr id="48" name="Marcador de texto 3">
            <a:extLst>
              <a:ext uri="{FF2B5EF4-FFF2-40B4-BE49-F238E27FC236}">
                <a16:creationId xmlns:a16="http://schemas.microsoft.com/office/drawing/2014/main" id="{54015720-6F4B-BCF9-32E7-28FABB3A1483}"/>
              </a:ext>
            </a:extLst>
          </p:cNvPr>
          <p:cNvSpPr>
            <a:spLocks noGrp="1"/>
          </p:cNvSpPr>
          <p:nvPr>
            <p:ph type="body" sz="half" idx="30" hasCustomPrompt="1"/>
          </p:nvPr>
        </p:nvSpPr>
        <p:spPr>
          <a:xfrm>
            <a:off x="8710158" y="3874702"/>
            <a:ext cx="2247901" cy="407836"/>
          </a:xfrm>
        </p:spPr>
        <p:txBody>
          <a:bodyPr anchor="ctr">
            <a:noAutofit/>
          </a:bodyPr>
          <a:lstStyle>
            <a:lvl1pPr marL="0" indent="0" algn="l">
              <a:buNone/>
              <a:defRPr sz="3600">
                <a:solidFill>
                  <a:schemeClr val="tx1"/>
                </a:solidFill>
                <a:latin typeface="Montserrat Medium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10</a:t>
            </a:r>
          </a:p>
        </p:txBody>
      </p:sp>
      <p:sp>
        <p:nvSpPr>
          <p:cNvPr id="49" name="Marcador de texto 3">
            <a:extLst>
              <a:ext uri="{FF2B5EF4-FFF2-40B4-BE49-F238E27FC236}">
                <a16:creationId xmlns:a16="http://schemas.microsoft.com/office/drawing/2014/main" id="{2448EBA7-9579-EFC3-0CB5-C15A6095E3FF}"/>
              </a:ext>
            </a:extLst>
          </p:cNvPr>
          <p:cNvSpPr>
            <a:spLocks noGrp="1"/>
          </p:cNvSpPr>
          <p:nvPr>
            <p:ph type="body" sz="half" idx="33" hasCustomPrompt="1"/>
          </p:nvPr>
        </p:nvSpPr>
        <p:spPr>
          <a:xfrm>
            <a:off x="828744" y="4271369"/>
            <a:ext cx="1675490" cy="333768"/>
          </a:xfrm>
          <a:solidFill>
            <a:schemeClr val="tx1"/>
          </a:solidFill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1200" b="0">
                <a:solidFill>
                  <a:schemeClr val="bg1"/>
                </a:solidFill>
                <a:latin typeface="Montserrat Medium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Ver video o Info</a:t>
            </a:r>
          </a:p>
        </p:txBody>
      </p:sp>
      <p:grpSp>
        <p:nvGrpSpPr>
          <p:cNvPr id="9" name="Grupo 8">
            <a:extLst>
              <a:ext uri="{FF2B5EF4-FFF2-40B4-BE49-F238E27FC236}">
                <a16:creationId xmlns:a16="http://schemas.microsoft.com/office/drawing/2014/main" id="{46AD4F1D-8CBE-F6C9-BAEF-EA45F2F0A663}"/>
              </a:ext>
            </a:extLst>
          </p:cNvPr>
          <p:cNvGrpSpPr/>
          <p:nvPr userDrawn="1"/>
        </p:nvGrpSpPr>
        <p:grpSpPr>
          <a:xfrm rot="5400000">
            <a:off x="3824199" y="3519370"/>
            <a:ext cx="3603011" cy="0"/>
            <a:chOff x="6852503" y="2499360"/>
            <a:chExt cx="3603011" cy="0"/>
          </a:xfrm>
        </p:grpSpPr>
        <p:cxnSp>
          <p:nvCxnSpPr>
            <p:cNvPr id="10" name="Conector recto 9">
              <a:extLst>
                <a:ext uri="{FF2B5EF4-FFF2-40B4-BE49-F238E27FC236}">
                  <a16:creationId xmlns:a16="http://schemas.microsoft.com/office/drawing/2014/main" id="{47AA68AE-B39B-9A4F-34E2-51A31E2C8856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89192" y="733037"/>
              <a:ext cx="0" cy="3532645"/>
            </a:xfrm>
            <a:prstGeom prst="line">
              <a:avLst/>
            </a:prstGeom>
            <a:ln w="9525">
              <a:solidFill>
                <a:schemeClr val="accent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ector recto 10">
              <a:extLst>
                <a:ext uri="{FF2B5EF4-FFF2-40B4-BE49-F238E27FC236}">
                  <a16:creationId xmlns:a16="http://schemas.microsoft.com/office/drawing/2014/main" id="{6A1FE5A3-CDFF-139D-D2AC-0A38B734D5BF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518192" y="1833671"/>
              <a:ext cx="0" cy="1331377"/>
            </a:xfrm>
            <a:prstGeom prst="line">
              <a:avLst/>
            </a:prstGeom>
            <a:ln w="9525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646755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Info 8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105;p15">
            <a:extLst>
              <a:ext uri="{FF2B5EF4-FFF2-40B4-BE49-F238E27FC236}">
                <a16:creationId xmlns:a16="http://schemas.microsoft.com/office/drawing/2014/main" id="{786F1D37-A3D6-E548-03B4-A69931862B35}"/>
              </a:ext>
            </a:extLst>
          </p:cNvPr>
          <p:cNvPicPr preferRelativeResize="0"/>
          <p:nvPr userDrawn="1"/>
        </p:nvPicPr>
        <p:blipFill rotWithShape="1">
          <a:blip r:embed="rId2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" b="544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Marcador de posición de imagen 21">
            <a:extLst>
              <a:ext uri="{FF2B5EF4-FFF2-40B4-BE49-F238E27FC236}">
                <a16:creationId xmlns:a16="http://schemas.microsoft.com/office/drawing/2014/main" id="{18A9D7FA-93C3-5EC0-1956-EDAA6141EDE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03904" y="1169114"/>
            <a:ext cx="3357151" cy="4638675"/>
          </a:xfrm>
        </p:spPr>
        <p:txBody>
          <a:bodyPr/>
          <a:lstStyle/>
          <a:p>
            <a:endParaRPr lang="es-CO"/>
          </a:p>
        </p:txBody>
      </p:sp>
      <p:sp>
        <p:nvSpPr>
          <p:cNvPr id="42" name="Marcador de posición de imagen 41">
            <a:extLst>
              <a:ext uri="{FF2B5EF4-FFF2-40B4-BE49-F238E27FC236}">
                <a16:creationId xmlns:a16="http://schemas.microsoft.com/office/drawing/2014/main" id="{93FDBB90-B2AC-CB30-F201-C0F219337306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1038668" y="5239623"/>
            <a:ext cx="449263" cy="449263"/>
          </a:xfrm>
        </p:spPr>
        <p:txBody>
          <a:bodyPr/>
          <a:lstStyle/>
          <a:p>
            <a:endParaRPr lang="es-CO"/>
          </a:p>
        </p:txBody>
      </p:sp>
      <p:pic>
        <p:nvPicPr>
          <p:cNvPr id="3" name="Gráfico 2">
            <a:extLst>
              <a:ext uri="{FF2B5EF4-FFF2-40B4-BE49-F238E27FC236}">
                <a16:creationId xmlns:a16="http://schemas.microsoft.com/office/drawing/2014/main" id="{76282F41-FED1-6EE1-FAB3-04C8A2BAD2F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17326" y="338651"/>
            <a:ext cx="709851" cy="363582"/>
          </a:xfrm>
          <a:prstGeom prst="rect">
            <a:avLst/>
          </a:prstGeom>
        </p:spPr>
      </p:pic>
      <p:pic>
        <p:nvPicPr>
          <p:cNvPr id="4" name="Gráfico 3">
            <a:extLst>
              <a:ext uri="{FF2B5EF4-FFF2-40B4-BE49-F238E27FC236}">
                <a16:creationId xmlns:a16="http://schemas.microsoft.com/office/drawing/2014/main" id="{7E435A51-EDAA-3720-134B-18A9AE7645C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18684" t="74265" r="-18684" b="-37913"/>
          <a:stretch>
            <a:fillRect/>
          </a:stretch>
        </p:blipFill>
        <p:spPr>
          <a:xfrm>
            <a:off x="8395049" y="-1"/>
            <a:ext cx="1966743" cy="1730321"/>
          </a:xfrm>
          <a:prstGeom prst="rect">
            <a:avLst/>
          </a:prstGeom>
        </p:spPr>
      </p:pic>
      <p:pic>
        <p:nvPicPr>
          <p:cNvPr id="5" name="Gráfico 4">
            <a:extLst>
              <a:ext uri="{FF2B5EF4-FFF2-40B4-BE49-F238E27FC236}">
                <a16:creationId xmlns:a16="http://schemas.microsoft.com/office/drawing/2014/main" id="{DA45FC5E-B781-BCC0-E7AD-1EDAB4F280FA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25344" t="24136" r="25344"/>
          <a:stretch>
            <a:fillRect/>
          </a:stretch>
        </p:blipFill>
        <p:spPr>
          <a:xfrm rot="10800000">
            <a:off x="1" y="1655255"/>
            <a:ext cx="3277624" cy="5202745"/>
          </a:xfrm>
          <a:prstGeom prst="rect">
            <a:avLst/>
          </a:prstGeom>
        </p:spPr>
      </p:pic>
      <p:sp>
        <p:nvSpPr>
          <p:cNvPr id="6" name="Marcador de texto 3">
            <a:extLst>
              <a:ext uri="{FF2B5EF4-FFF2-40B4-BE49-F238E27FC236}">
                <a16:creationId xmlns:a16="http://schemas.microsoft.com/office/drawing/2014/main" id="{05576119-69CF-17B1-775D-BDFBA21B5B58}"/>
              </a:ext>
            </a:extLst>
          </p:cNvPr>
          <p:cNvSpPr>
            <a:spLocks noGrp="1"/>
          </p:cNvSpPr>
          <p:nvPr>
            <p:ph type="body" sz="half" idx="18" hasCustomPrompt="1"/>
          </p:nvPr>
        </p:nvSpPr>
        <p:spPr>
          <a:xfrm>
            <a:off x="2619937" y="417041"/>
            <a:ext cx="1815538" cy="365125"/>
          </a:xfrm>
        </p:spPr>
        <p:txBody>
          <a:bodyPr anchor="ctr">
            <a:noAutofit/>
          </a:bodyPr>
          <a:lstStyle>
            <a:lvl1pPr marL="0" indent="0" algn="ctr">
              <a:buNone/>
              <a:defRPr sz="900">
                <a:solidFill>
                  <a:schemeClr val="bg2">
                    <a:lumMod val="75000"/>
                  </a:schemeClr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FECHA 2025</a:t>
            </a:r>
          </a:p>
        </p:txBody>
      </p:sp>
      <p:sp>
        <p:nvSpPr>
          <p:cNvPr id="7" name="Marcador de texto 3">
            <a:extLst>
              <a:ext uri="{FF2B5EF4-FFF2-40B4-BE49-F238E27FC236}">
                <a16:creationId xmlns:a16="http://schemas.microsoft.com/office/drawing/2014/main" id="{80D08EA0-DC82-5F28-F520-A56EAAC00B47}"/>
              </a:ext>
            </a:extLst>
          </p:cNvPr>
          <p:cNvSpPr>
            <a:spLocks noGrp="1"/>
          </p:cNvSpPr>
          <p:nvPr>
            <p:ph type="body" sz="half" idx="19" hasCustomPrompt="1"/>
          </p:nvPr>
        </p:nvSpPr>
        <p:spPr>
          <a:xfrm>
            <a:off x="464823" y="417041"/>
            <a:ext cx="1815538" cy="365125"/>
          </a:xfrm>
        </p:spPr>
        <p:txBody>
          <a:bodyPr anchor="ctr">
            <a:noAutofit/>
          </a:bodyPr>
          <a:lstStyle>
            <a:lvl1pPr marL="0" indent="0" algn="ctr">
              <a:buNone/>
              <a:defRPr sz="900">
                <a:solidFill>
                  <a:schemeClr val="bg2">
                    <a:lumMod val="90000"/>
                  </a:schemeClr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CO" sz="900" dirty="0">
                <a:solidFill>
                  <a:schemeClr val="tx2">
                    <a:lumMod val="50000"/>
                    <a:lumOff val="50000"/>
                  </a:schemeClr>
                </a:solidFill>
                <a:latin typeface="Museo Sans 300" panose="02000000000000000000" pitchFamily="2" charset="0"/>
              </a:rPr>
              <a:t>Alcaldía Local de Tunjuelito</a:t>
            </a:r>
          </a:p>
        </p:txBody>
      </p:sp>
      <p:sp>
        <p:nvSpPr>
          <p:cNvPr id="8" name="Marcador de texto 3">
            <a:extLst>
              <a:ext uri="{FF2B5EF4-FFF2-40B4-BE49-F238E27FC236}">
                <a16:creationId xmlns:a16="http://schemas.microsoft.com/office/drawing/2014/main" id="{463A49F7-A6DE-99C8-98F2-996B387DB667}"/>
              </a:ext>
            </a:extLst>
          </p:cNvPr>
          <p:cNvSpPr>
            <a:spLocks noGrp="1"/>
          </p:cNvSpPr>
          <p:nvPr>
            <p:ph type="body" sz="half" idx="20" hasCustomPrompt="1"/>
          </p:nvPr>
        </p:nvSpPr>
        <p:spPr>
          <a:xfrm>
            <a:off x="1841500" y="6104983"/>
            <a:ext cx="9885677" cy="365125"/>
          </a:xfrm>
        </p:spPr>
        <p:txBody>
          <a:bodyPr anchor="ctr">
            <a:noAutofit/>
          </a:bodyPr>
          <a:lstStyle>
            <a:lvl1pPr marL="0" indent="0" algn="r">
              <a:buNone/>
              <a:defRPr sz="900">
                <a:solidFill>
                  <a:schemeClr val="bg2">
                    <a:lumMod val="90000"/>
                  </a:schemeClr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CO" sz="900" dirty="0">
                <a:solidFill>
                  <a:schemeClr val="tx2">
                    <a:lumMod val="50000"/>
                    <a:lumOff val="50000"/>
                  </a:schemeClr>
                </a:solidFill>
                <a:latin typeface="Museo Sans 300" panose="02000000000000000000" pitchFamily="2" charset="0"/>
              </a:rPr>
              <a:t>Fuente: www.ejemplo de referencia.com</a:t>
            </a:r>
          </a:p>
        </p:txBody>
      </p:sp>
      <p:sp>
        <p:nvSpPr>
          <p:cNvPr id="27" name="Marcador de texto 3">
            <a:extLst>
              <a:ext uri="{FF2B5EF4-FFF2-40B4-BE49-F238E27FC236}">
                <a16:creationId xmlns:a16="http://schemas.microsoft.com/office/drawing/2014/main" id="{EBC5A526-ADFD-FA77-632C-B4F0316C55C5}"/>
              </a:ext>
            </a:extLst>
          </p:cNvPr>
          <p:cNvSpPr>
            <a:spLocks noGrp="1"/>
          </p:cNvSpPr>
          <p:nvPr>
            <p:ph type="body" sz="half" idx="15" hasCustomPrompt="1"/>
          </p:nvPr>
        </p:nvSpPr>
        <p:spPr>
          <a:xfrm>
            <a:off x="5781674" y="2195610"/>
            <a:ext cx="5815394" cy="1038030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200">
                <a:solidFill>
                  <a:schemeClr val="tx2"/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Lorem Ipsum es simplemente el texto de relleno de las imprentas y archivos de texto. Lorem Ipsum ha sido el texto de relleno estándar de las industrias desde el año 1500, cuando un impresor (N. del T. persona que se dedica a la imprenta) desconocido usó una galería de textos y los mezcló de tal manera que logró hacer un libro de textos.</a:t>
            </a:r>
          </a:p>
        </p:txBody>
      </p:sp>
      <p:sp>
        <p:nvSpPr>
          <p:cNvPr id="28" name="Marcador de texto 3">
            <a:extLst>
              <a:ext uri="{FF2B5EF4-FFF2-40B4-BE49-F238E27FC236}">
                <a16:creationId xmlns:a16="http://schemas.microsoft.com/office/drawing/2014/main" id="{3A17B56D-B8F6-4D07-F70C-B92BB1FB97E7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5781674" y="3482685"/>
            <a:ext cx="5815394" cy="1038030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200">
                <a:solidFill>
                  <a:schemeClr val="tx2"/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Lorem Ipsum es simplemente el texto de relleno de las imprentas y archivos de texto. Lorem Ipsum ha sido el texto de relleno estándar de las industrias desde el año 1500, cuando un impresor (N. del T. persona que se dedica a la imprenta) desconocido usó una galería de textos y los mezcló de tal manera que logró hacer un libro de textos.</a:t>
            </a:r>
          </a:p>
        </p:txBody>
      </p:sp>
      <p:sp>
        <p:nvSpPr>
          <p:cNvPr id="29" name="Marcador de texto 3">
            <a:extLst>
              <a:ext uri="{FF2B5EF4-FFF2-40B4-BE49-F238E27FC236}">
                <a16:creationId xmlns:a16="http://schemas.microsoft.com/office/drawing/2014/main" id="{6B27A333-9A17-259D-5015-F1C60C13D5FD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5781674" y="4769759"/>
            <a:ext cx="5815394" cy="1038030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200">
                <a:solidFill>
                  <a:schemeClr val="tx2"/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Lorem Ipsum es simplemente el texto de relleno de las imprentas y archivos de texto. Lorem Ipsum ha sido el texto de relleno estándar de las industrias desde el año 1500, cuando un impresor (N. del T. persona que se dedica a la imprenta) desconocido usó una galería de textos y los mezcló de tal manera que logró hacer un libro de textos.</a:t>
            </a:r>
          </a:p>
        </p:txBody>
      </p:sp>
      <p:sp>
        <p:nvSpPr>
          <p:cNvPr id="32" name="Título 1">
            <a:extLst>
              <a:ext uri="{FF2B5EF4-FFF2-40B4-BE49-F238E27FC236}">
                <a16:creationId xmlns:a16="http://schemas.microsoft.com/office/drawing/2014/main" id="{D4F69343-4E2E-181D-DE7D-AC5F2780B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772024" y="1172467"/>
            <a:ext cx="6825044" cy="523220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es-ES" dirty="0"/>
              <a:t>Texto Principal</a:t>
            </a:r>
          </a:p>
        </p:txBody>
      </p:sp>
      <p:sp>
        <p:nvSpPr>
          <p:cNvPr id="37" name="Marcador de texto 3">
            <a:extLst>
              <a:ext uri="{FF2B5EF4-FFF2-40B4-BE49-F238E27FC236}">
                <a16:creationId xmlns:a16="http://schemas.microsoft.com/office/drawing/2014/main" id="{ED5E9FB8-A122-0018-C18B-BD4080AFBCF8}"/>
              </a:ext>
            </a:extLst>
          </p:cNvPr>
          <p:cNvSpPr>
            <a:spLocks noGrp="1"/>
          </p:cNvSpPr>
          <p:nvPr>
            <p:ph type="body" sz="half" idx="23" hasCustomPrompt="1"/>
          </p:nvPr>
        </p:nvSpPr>
        <p:spPr>
          <a:xfrm>
            <a:off x="4772024" y="2510707"/>
            <a:ext cx="971909" cy="407836"/>
          </a:xfrm>
        </p:spPr>
        <p:txBody>
          <a:bodyPr anchor="ctr">
            <a:noAutofit/>
          </a:bodyPr>
          <a:lstStyle>
            <a:lvl1pPr marL="0" indent="0" algn="ctr">
              <a:buNone/>
              <a:defRPr sz="3600">
                <a:solidFill>
                  <a:schemeClr val="tx1"/>
                </a:solidFill>
                <a:latin typeface="Montserrat Medium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01.</a:t>
            </a:r>
          </a:p>
        </p:txBody>
      </p:sp>
      <p:sp>
        <p:nvSpPr>
          <p:cNvPr id="38" name="Marcador de texto 3">
            <a:extLst>
              <a:ext uri="{FF2B5EF4-FFF2-40B4-BE49-F238E27FC236}">
                <a16:creationId xmlns:a16="http://schemas.microsoft.com/office/drawing/2014/main" id="{CF495DFC-213C-2F8B-3FC3-B778976D8747}"/>
              </a:ext>
            </a:extLst>
          </p:cNvPr>
          <p:cNvSpPr>
            <a:spLocks noGrp="1"/>
          </p:cNvSpPr>
          <p:nvPr>
            <p:ph type="body" sz="half" idx="24" hasCustomPrompt="1"/>
          </p:nvPr>
        </p:nvSpPr>
        <p:spPr>
          <a:xfrm>
            <a:off x="4772024" y="3797782"/>
            <a:ext cx="971909" cy="407836"/>
          </a:xfrm>
        </p:spPr>
        <p:txBody>
          <a:bodyPr anchor="ctr">
            <a:noAutofit/>
          </a:bodyPr>
          <a:lstStyle>
            <a:lvl1pPr marL="0" indent="0" algn="ctr">
              <a:buNone/>
              <a:defRPr sz="3600">
                <a:solidFill>
                  <a:schemeClr val="tx1"/>
                </a:solidFill>
                <a:latin typeface="Montserrat Medium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02.</a:t>
            </a:r>
          </a:p>
        </p:txBody>
      </p:sp>
      <p:sp>
        <p:nvSpPr>
          <p:cNvPr id="39" name="Marcador de texto 3">
            <a:extLst>
              <a:ext uri="{FF2B5EF4-FFF2-40B4-BE49-F238E27FC236}">
                <a16:creationId xmlns:a16="http://schemas.microsoft.com/office/drawing/2014/main" id="{38C79AB1-31E5-D76E-DC1A-387078C4EC7A}"/>
              </a:ext>
            </a:extLst>
          </p:cNvPr>
          <p:cNvSpPr>
            <a:spLocks noGrp="1"/>
          </p:cNvSpPr>
          <p:nvPr>
            <p:ph type="body" sz="half" idx="25" hasCustomPrompt="1"/>
          </p:nvPr>
        </p:nvSpPr>
        <p:spPr>
          <a:xfrm>
            <a:off x="4772024" y="5080072"/>
            <a:ext cx="971909" cy="407836"/>
          </a:xfrm>
        </p:spPr>
        <p:txBody>
          <a:bodyPr anchor="ctr">
            <a:noAutofit/>
          </a:bodyPr>
          <a:lstStyle>
            <a:lvl1pPr marL="0" indent="0" algn="ctr">
              <a:buNone/>
              <a:defRPr sz="3600">
                <a:solidFill>
                  <a:schemeClr val="tx1"/>
                </a:solidFill>
                <a:latin typeface="Montserrat Medium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03.</a:t>
            </a:r>
          </a:p>
        </p:txBody>
      </p:sp>
      <p:sp>
        <p:nvSpPr>
          <p:cNvPr id="40" name="Marcador de texto 3">
            <a:extLst>
              <a:ext uri="{FF2B5EF4-FFF2-40B4-BE49-F238E27FC236}">
                <a16:creationId xmlns:a16="http://schemas.microsoft.com/office/drawing/2014/main" id="{1300ED2B-AB9A-8843-077C-A4719F5751FA}"/>
              </a:ext>
            </a:extLst>
          </p:cNvPr>
          <p:cNvSpPr>
            <a:spLocks noGrp="1"/>
          </p:cNvSpPr>
          <p:nvPr>
            <p:ph type="body" sz="half" idx="33" hasCustomPrompt="1"/>
          </p:nvPr>
        </p:nvSpPr>
        <p:spPr>
          <a:xfrm>
            <a:off x="1563713" y="5319123"/>
            <a:ext cx="1522621" cy="290262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 anchor="ctr">
            <a:noAutofit/>
          </a:bodyPr>
          <a:lstStyle>
            <a:lvl1pPr marL="0" indent="0" algn="ctr">
              <a:buNone/>
              <a:defRPr sz="1000" b="0">
                <a:solidFill>
                  <a:schemeClr val="tx1"/>
                </a:solidFill>
                <a:latin typeface="Montserrat Medium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Barrio / Dirección</a:t>
            </a:r>
          </a:p>
        </p:txBody>
      </p:sp>
    </p:spTree>
    <p:extLst>
      <p:ext uri="{BB962C8B-B14F-4D97-AF65-F5344CB8AC3E}">
        <p14:creationId xmlns:p14="http://schemas.microsoft.com/office/powerpoint/2010/main" val="7445178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Info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>
            <a:extLst>
              <a:ext uri="{FF2B5EF4-FFF2-40B4-BE49-F238E27FC236}">
                <a16:creationId xmlns:a16="http://schemas.microsoft.com/office/drawing/2014/main" id="{2B270DB2-9CEF-1768-7702-21AA6D1E9CA1}"/>
              </a:ext>
            </a:extLst>
          </p:cNvPr>
          <p:cNvSpPr/>
          <p:nvPr userDrawn="1"/>
        </p:nvSpPr>
        <p:spPr>
          <a:xfrm>
            <a:off x="184150" y="242356"/>
            <a:ext cx="11823700" cy="63732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latin typeface="Montserrat Light" pitchFamily="2" charset="0"/>
            </a:endParaRPr>
          </a:p>
        </p:txBody>
      </p:sp>
      <p:pic>
        <p:nvPicPr>
          <p:cNvPr id="12" name="Google Shape;105;p15">
            <a:extLst>
              <a:ext uri="{FF2B5EF4-FFF2-40B4-BE49-F238E27FC236}">
                <a16:creationId xmlns:a16="http://schemas.microsoft.com/office/drawing/2014/main" id="{724BAF15-BCC1-B049-044D-E41612B19D3B}"/>
              </a:ext>
            </a:extLst>
          </p:cNvPr>
          <p:cNvPicPr preferRelativeResize="0"/>
          <p:nvPr userDrawn="1"/>
        </p:nvPicPr>
        <p:blipFill rotWithShape="1">
          <a:blip r:embed="rId2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07" b="3787"/>
          <a:stretch>
            <a:fillRect/>
          </a:stretch>
        </p:blipFill>
        <p:spPr>
          <a:xfrm>
            <a:off x="184150" y="242356"/>
            <a:ext cx="11823700" cy="6373288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Marcador de posición de imagen 13">
            <a:extLst>
              <a:ext uri="{FF2B5EF4-FFF2-40B4-BE49-F238E27FC236}">
                <a16:creationId xmlns:a16="http://schemas.microsoft.com/office/drawing/2014/main" id="{21061A34-FA89-51CD-CC9F-0EB1CC06DE1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63600" y="2590800"/>
            <a:ext cx="5043713" cy="3244850"/>
          </a:xfrm>
        </p:spPr>
        <p:txBody>
          <a:bodyPr/>
          <a:lstStyle/>
          <a:p>
            <a:endParaRPr lang="es-CO" dirty="0"/>
          </a:p>
        </p:txBody>
      </p:sp>
      <p:sp>
        <p:nvSpPr>
          <p:cNvPr id="16" name="Marcador de posición de imagen 13">
            <a:extLst>
              <a:ext uri="{FF2B5EF4-FFF2-40B4-BE49-F238E27FC236}">
                <a16:creationId xmlns:a16="http://schemas.microsoft.com/office/drawing/2014/main" id="{8CF9FAE9-396A-6E4B-5715-2194BFA742C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24876" y="2590800"/>
            <a:ext cx="5312382" cy="3244850"/>
          </a:xfrm>
        </p:spPr>
        <p:txBody>
          <a:bodyPr/>
          <a:lstStyle/>
          <a:p>
            <a:endParaRPr lang="es-CO" dirty="0"/>
          </a:p>
        </p:txBody>
      </p:sp>
      <p:pic>
        <p:nvPicPr>
          <p:cNvPr id="4" name="Gráfico 3">
            <a:extLst>
              <a:ext uri="{FF2B5EF4-FFF2-40B4-BE49-F238E27FC236}">
                <a16:creationId xmlns:a16="http://schemas.microsoft.com/office/drawing/2014/main" id="{D4657173-3A53-D282-46CB-D7A05EB2D50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8684" t="74265" r="-18684" b="-37913"/>
          <a:stretch>
            <a:fillRect/>
          </a:stretch>
        </p:blipFill>
        <p:spPr>
          <a:xfrm>
            <a:off x="8631581" y="-1"/>
            <a:ext cx="1966743" cy="1730321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8F6498BC-93D4-1C46-A0F6-9C930FBB3B9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5344" t="24136" r="25344"/>
          <a:stretch>
            <a:fillRect/>
          </a:stretch>
        </p:blipFill>
        <p:spPr>
          <a:xfrm rot="10800000">
            <a:off x="1" y="1655255"/>
            <a:ext cx="3277624" cy="5202745"/>
          </a:xfrm>
          <a:prstGeom prst="rect">
            <a:avLst/>
          </a:prstGeom>
        </p:spPr>
      </p:pic>
      <p:sp>
        <p:nvSpPr>
          <p:cNvPr id="8" name="Marcador de texto 3">
            <a:extLst>
              <a:ext uri="{FF2B5EF4-FFF2-40B4-BE49-F238E27FC236}">
                <a16:creationId xmlns:a16="http://schemas.microsoft.com/office/drawing/2014/main" id="{F9138D59-33C5-338D-E657-7717180BC91D}"/>
              </a:ext>
            </a:extLst>
          </p:cNvPr>
          <p:cNvSpPr>
            <a:spLocks noGrp="1"/>
          </p:cNvSpPr>
          <p:nvPr>
            <p:ph type="body" sz="half" idx="18" hasCustomPrompt="1"/>
          </p:nvPr>
        </p:nvSpPr>
        <p:spPr>
          <a:xfrm>
            <a:off x="2619937" y="417041"/>
            <a:ext cx="1815538" cy="365125"/>
          </a:xfrm>
        </p:spPr>
        <p:txBody>
          <a:bodyPr anchor="ctr">
            <a:noAutofit/>
          </a:bodyPr>
          <a:lstStyle>
            <a:lvl1pPr marL="0" indent="0" algn="ctr">
              <a:buNone/>
              <a:defRPr sz="900">
                <a:solidFill>
                  <a:schemeClr val="bg2">
                    <a:lumMod val="90000"/>
                  </a:schemeClr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FECHA 2025</a:t>
            </a:r>
          </a:p>
        </p:txBody>
      </p:sp>
      <p:sp>
        <p:nvSpPr>
          <p:cNvPr id="9" name="Marcador de texto 3">
            <a:extLst>
              <a:ext uri="{FF2B5EF4-FFF2-40B4-BE49-F238E27FC236}">
                <a16:creationId xmlns:a16="http://schemas.microsoft.com/office/drawing/2014/main" id="{E54A0694-4FFF-B889-EF65-850ADEC28EB8}"/>
              </a:ext>
            </a:extLst>
          </p:cNvPr>
          <p:cNvSpPr>
            <a:spLocks noGrp="1"/>
          </p:cNvSpPr>
          <p:nvPr>
            <p:ph type="body" sz="half" idx="19" hasCustomPrompt="1"/>
          </p:nvPr>
        </p:nvSpPr>
        <p:spPr>
          <a:xfrm>
            <a:off x="464823" y="417041"/>
            <a:ext cx="1815538" cy="365125"/>
          </a:xfrm>
        </p:spPr>
        <p:txBody>
          <a:bodyPr anchor="ctr">
            <a:noAutofit/>
          </a:bodyPr>
          <a:lstStyle>
            <a:lvl1pPr marL="0" indent="0" algn="ctr">
              <a:buNone/>
              <a:defRPr sz="900">
                <a:solidFill>
                  <a:schemeClr val="bg2">
                    <a:lumMod val="90000"/>
                  </a:schemeClr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CO" sz="900" dirty="0">
                <a:solidFill>
                  <a:schemeClr val="tx2">
                    <a:lumMod val="50000"/>
                    <a:lumOff val="50000"/>
                  </a:schemeClr>
                </a:solidFill>
                <a:latin typeface="Museo Sans 300" panose="02000000000000000000" pitchFamily="2" charset="0"/>
              </a:rPr>
              <a:t>Alcaldía Local de Tunjuelito</a:t>
            </a:r>
          </a:p>
        </p:txBody>
      </p:sp>
      <p:sp>
        <p:nvSpPr>
          <p:cNvPr id="2" name="Marcador de texto 3">
            <a:extLst>
              <a:ext uri="{FF2B5EF4-FFF2-40B4-BE49-F238E27FC236}">
                <a16:creationId xmlns:a16="http://schemas.microsoft.com/office/drawing/2014/main" id="{6F0B736D-535F-D6D4-F747-95980FE5D4C4}"/>
              </a:ext>
            </a:extLst>
          </p:cNvPr>
          <p:cNvSpPr>
            <a:spLocks noGrp="1"/>
          </p:cNvSpPr>
          <p:nvPr>
            <p:ph type="body" sz="half" idx="15" hasCustomPrompt="1"/>
          </p:nvPr>
        </p:nvSpPr>
        <p:spPr>
          <a:xfrm>
            <a:off x="4310742" y="1343471"/>
            <a:ext cx="7126516" cy="830997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200">
                <a:solidFill>
                  <a:schemeClr val="tx2"/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Lorem Ipsum es simplemente el texto de relleno de las imprentas y archivos de texto. Lorem Ipsum ha sido el texto de relleno estándar de las industrias desde el año 1500, cuando un impresor (N. del T. persona que se dedica a la imprenta) desconocido usó una galería de textos y los mezcló de tal manera que logró hacer un libro de textos.</a:t>
            </a: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CE675085-10F6-5EAB-DB1B-2BD2CCCDA25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63600" y="1343471"/>
            <a:ext cx="2920110" cy="523220"/>
          </a:xfrm>
        </p:spPr>
        <p:txBody>
          <a:bodyPr anchor="b">
            <a:normAutofit/>
          </a:bodyPr>
          <a:lstStyle>
            <a:lvl1pPr algn="l">
              <a:defRPr sz="2800"/>
            </a:lvl1pPr>
          </a:lstStyle>
          <a:p>
            <a:r>
              <a:rPr lang="es-ES" dirty="0"/>
              <a:t>Texto Principal</a:t>
            </a:r>
          </a:p>
        </p:txBody>
      </p:sp>
      <p:pic>
        <p:nvPicPr>
          <p:cNvPr id="10" name="Gráfico 9">
            <a:extLst>
              <a:ext uri="{FF2B5EF4-FFF2-40B4-BE49-F238E27FC236}">
                <a16:creationId xmlns:a16="http://schemas.microsoft.com/office/drawing/2014/main" id="{2572F8BE-2201-7D9A-DF2C-BC637C9DD7F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017326" y="338651"/>
            <a:ext cx="709851" cy="363582"/>
          </a:xfrm>
          <a:prstGeom prst="rect">
            <a:avLst/>
          </a:prstGeom>
        </p:spPr>
      </p:pic>
      <p:sp>
        <p:nvSpPr>
          <p:cNvPr id="6" name="Marcador de texto 3">
            <a:extLst>
              <a:ext uri="{FF2B5EF4-FFF2-40B4-BE49-F238E27FC236}">
                <a16:creationId xmlns:a16="http://schemas.microsoft.com/office/drawing/2014/main" id="{77F824E6-F403-5C46-7DE9-438E321BFC61}"/>
              </a:ext>
            </a:extLst>
          </p:cNvPr>
          <p:cNvSpPr>
            <a:spLocks noGrp="1"/>
          </p:cNvSpPr>
          <p:nvPr>
            <p:ph type="body" sz="half" idx="33" hasCustomPrompt="1"/>
          </p:nvPr>
        </p:nvSpPr>
        <p:spPr>
          <a:xfrm>
            <a:off x="1563713" y="5284466"/>
            <a:ext cx="1522621" cy="290262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 anchor="ctr">
            <a:noAutofit/>
          </a:bodyPr>
          <a:lstStyle>
            <a:lvl1pPr marL="0" indent="0" algn="ctr">
              <a:buNone/>
              <a:defRPr sz="1000" b="0">
                <a:solidFill>
                  <a:schemeClr val="tx1"/>
                </a:solidFill>
                <a:latin typeface="Montserrat Medium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Barrio / Dirección</a:t>
            </a:r>
          </a:p>
        </p:txBody>
      </p:sp>
      <p:sp>
        <p:nvSpPr>
          <p:cNvPr id="13" name="Marcador de posición de imagen 41">
            <a:extLst>
              <a:ext uri="{FF2B5EF4-FFF2-40B4-BE49-F238E27FC236}">
                <a16:creationId xmlns:a16="http://schemas.microsoft.com/office/drawing/2014/main" id="{9B435E63-CEFB-F3B1-1809-A69756846618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1038668" y="5204966"/>
            <a:ext cx="449263" cy="449263"/>
          </a:xfrm>
        </p:spPr>
        <p:txBody>
          <a:bodyPr/>
          <a:lstStyle/>
          <a:p>
            <a:endParaRPr lang="es-CO"/>
          </a:p>
        </p:txBody>
      </p:sp>
      <p:sp>
        <p:nvSpPr>
          <p:cNvPr id="18" name="Marcador de texto 3">
            <a:extLst>
              <a:ext uri="{FF2B5EF4-FFF2-40B4-BE49-F238E27FC236}">
                <a16:creationId xmlns:a16="http://schemas.microsoft.com/office/drawing/2014/main" id="{F3E2F076-2D74-14F9-2DA5-B21937860154}"/>
              </a:ext>
            </a:extLst>
          </p:cNvPr>
          <p:cNvSpPr>
            <a:spLocks noGrp="1"/>
          </p:cNvSpPr>
          <p:nvPr>
            <p:ph type="body" sz="half" idx="35" hasCustomPrompt="1"/>
          </p:nvPr>
        </p:nvSpPr>
        <p:spPr>
          <a:xfrm>
            <a:off x="6819014" y="5284466"/>
            <a:ext cx="1522621" cy="290262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 anchor="ctr">
            <a:noAutofit/>
          </a:bodyPr>
          <a:lstStyle>
            <a:lvl1pPr marL="0" indent="0" algn="ctr">
              <a:buNone/>
              <a:defRPr sz="1000" b="0">
                <a:solidFill>
                  <a:schemeClr val="tx1"/>
                </a:solidFill>
                <a:latin typeface="Montserrat Medium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Barrio / Dirección</a:t>
            </a:r>
          </a:p>
        </p:txBody>
      </p:sp>
      <p:sp>
        <p:nvSpPr>
          <p:cNvPr id="24" name="Marcador de posición de imagen 41">
            <a:extLst>
              <a:ext uri="{FF2B5EF4-FFF2-40B4-BE49-F238E27FC236}">
                <a16:creationId xmlns:a16="http://schemas.microsoft.com/office/drawing/2014/main" id="{E1C405F5-26E1-D28C-03E9-185424A41205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6293969" y="5204966"/>
            <a:ext cx="449263" cy="449263"/>
          </a:xfrm>
        </p:spPr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183049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Info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D1BEC2DC-B20E-0302-0383-15C76654B5B4}"/>
              </a:ext>
            </a:extLst>
          </p:cNvPr>
          <p:cNvSpPr/>
          <p:nvPr userDrawn="1"/>
        </p:nvSpPr>
        <p:spPr>
          <a:xfrm>
            <a:off x="184150" y="242356"/>
            <a:ext cx="11823700" cy="63732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latin typeface="Montserrat Light" pitchFamily="2" charset="0"/>
            </a:endParaRPr>
          </a:p>
        </p:txBody>
      </p:sp>
      <p:pic>
        <p:nvPicPr>
          <p:cNvPr id="3" name="Google Shape;105;p15">
            <a:extLst>
              <a:ext uri="{FF2B5EF4-FFF2-40B4-BE49-F238E27FC236}">
                <a16:creationId xmlns:a16="http://schemas.microsoft.com/office/drawing/2014/main" id="{C82375E3-58B9-1742-AD1E-803CAE1CCDEC}"/>
              </a:ext>
            </a:extLst>
          </p:cNvPr>
          <p:cNvPicPr preferRelativeResize="0"/>
          <p:nvPr userDrawn="1"/>
        </p:nvPicPr>
        <p:blipFill rotWithShape="1">
          <a:blip r:embed="rId2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07" b="3787"/>
          <a:stretch>
            <a:fillRect/>
          </a:stretch>
        </p:blipFill>
        <p:spPr>
          <a:xfrm>
            <a:off x="184150" y="242356"/>
            <a:ext cx="11823700" cy="6373288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Marcador de posición de imagen 13">
            <a:extLst>
              <a:ext uri="{FF2B5EF4-FFF2-40B4-BE49-F238E27FC236}">
                <a16:creationId xmlns:a16="http://schemas.microsoft.com/office/drawing/2014/main" id="{21061A34-FA89-51CD-CC9F-0EB1CC06DE1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63600" y="2590800"/>
            <a:ext cx="3244850" cy="3244850"/>
          </a:xfrm>
        </p:spPr>
        <p:txBody>
          <a:bodyPr/>
          <a:lstStyle/>
          <a:p>
            <a:endParaRPr lang="es-CO"/>
          </a:p>
        </p:txBody>
      </p:sp>
      <p:sp>
        <p:nvSpPr>
          <p:cNvPr id="15" name="Marcador de posición de imagen 13">
            <a:extLst>
              <a:ext uri="{FF2B5EF4-FFF2-40B4-BE49-F238E27FC236}">
                <a16:creationId xmlns:a16="http://schemas.microsoft.com/office/drawing/2014/main" id="{5B2A3A39-0856-2961-CE0B-CA7E5DD91BA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10743" y="2590800"/>
            <a:ext cx="3772807" cy="3244850"/>
          </a:xfrm>
        </p:spPr>
        <p:txBody>
          <a:bodyPr/>
          <a:lstStyle/>
          <a:p>
            <a:endParaRPr lang="es-CO"/>
          </a:p>
        </p:txBody>
      </p:sp>
      <p:sp>
        <p:nvSpPr>
          <p:cNvPr id="16" name="Marcador de posición de imagen 13">
            <a:extLst>
              <a:ext uri="{FF2B5EF4-FFF2-40B4-BE49-F238E27FC236}">
                <a16:creationId xmlns:a16="http://schemas.microsoft.com/office/drawing/2014/main" id="{8CF9FAE9-396A-6E4B-5715-2194BFA742C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352220" y="2590800"/>
            <a:ext cx="3244850" cy="3244850"/>
          </a:xfrm>
        </p:spPr>
        <p:txBody>
          <a:bodyPr/>
          <a:lstStyle/>
          <a:p>
            <a:endParaRPr lang="es-CO"/>
          </a:p>
        </p:txBody>
      </p:sp>
      <p:sp>
        <p:nvSpPr>
          <p:cNvPr id="24" name="Marcador de texto 3">
            <a:extLst>
              <a:ext uri="{FF2B5EF4-FFF2-40B4-BE49-F238E27FC236}">
                <a16:creationId xmlns:a16="http://schemas.microsoft.com/office/drawing/2014/main" id="{7D9A1B5C-B648-E8BF-5F24-773463EB7281}"/>
              </a:ext>
            </a:extLst>
          </p:cNvPr>
          <p:cNvSpPr>
            <a:spLocks noGrp="1"/>
          </p:cNvSpPr>
          <p:nvPr>
            <p:ph type="body" sz="half" idx="15" hasCustomPrompt="1"/>
          </p:nvPr>
        </p:nvSpPr>
        <p:spPr>
          <a:xfrm>
            <a:off x="4310742" y="1343471"/>
            <a:ext cx="7286328" cy="830997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200">
                <a:solidFill>
                  <a:schemeClr val="tx2"/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Lorem Ipsum es simplemente el texto de relleno de las imprentas y archivos de texto. Lorem Ipsum ha sido el texto de relleno estándar de las industrias desde el año 1500, cuando un impresor (N. del T. persona que se dedica a la imprenta) desconocido usó una galería de textos y los mezcló de tal manera que logró hacer un libro de textos.</a:t>
            </a:r>
          </a:p>
        </p:txBody>
      </p:sp>
      <p:sp>
        <p:nvSpPr>
          <p:cNvPr id="25" name="Título 1">
            <a:extLst>
              <a:ext uri="{FF2B5EF4-FFF2-40B4-BE49-F238E27FC236}">
                <a16:creationId xmlns:a16="http://schemas.microsoft.com/office/drawing/2014/main" id="{0F19CEC5-91EF-B07D-CC01-45FC6490876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63600" y="1343471"/>
            <a:ext cx="2920110" cy="523220"/>
          </a:xfrm>
        </p:spPr>
        <p:txBody>
          <a:bodyPr anchor="b">
            <a:normAutofit/>
          </a:bodyPr>
          <a:lstStyle>
            <a:lvl1pPr algn="l">
              <a:defRPr sz="2800"/>
            </a:lvl1pPr>
          </a:lstStyle>
          <a:p>
            <a:r>
              <a:rPr lang="es-ES" dirty="0"/>
              <a:t>Texto Principal</a:t>
            </a:r>
          </a:p>
        </p:txBody>
      </p:sp>
      <p:sp>
        <p:nvSpPr>
          <p:cNvPr id="31" name="Marcador de posición de imagen 41">
            <a:extLst>
              <a:ext uri="{FF2B5EF4-FFF2-40B4-BE49-F238E27FC236}">
                <a16:creationId xmlns:a16="http://schemas.microsoft.com/office/drawing/2014/main" id="{421CC0D8-84B5-A0C9-3D3C-BCD97D7D5DCA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982678" y="5289897"/>
            <a:ext cx="449263" cy="449263"/>
          </a:xfrm>
        </p:spPr>
        <p:txBody>
          <a:bodyPr/>
          <a:lstStyle/>
          <a:p>
            <a:endParaRPr lang="es-CO"/>
          </a:p>
        </p:txBody>
      </p:sp>
      <p:sp>
        <p:nvSpPr>
          <p:cNvPr id="32" name="Marcador de texto 3">
            <a:extLst>
              <a:ext uri="{FF2B5EF4-FFF2-40B4-BE49-F238E27FC236}">
                <a16:creationId xmlns:a16="http://schemas.microsoft.com/office/drawing/2014/main" id="{CF04CCE4-2DDE-B4C8-F613-D3C6796DED5D}"/>
              </a:ext>
            </a:extLst>
          </p:cNvPr>
          <p:cNvSpPr>
            <a:spLocks noGrp="1"/>
          </p:cNvSpPr>
          <p:nvPr>
            <p:ph type="body" sz="half" idx="35" hasCustomPrompt="1"/>
          </p:nvPr>
        </p:nvSpPr>
        <p:spPr>
          <a:xfrm>
            <a:off x="4947916" y="5369397"/>
            <a:ext cx="1522621" cy="290262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 anchor="ctr">
            <a:noAutofit/>
          </a:bodyPr>
          <a:lstStyle>
            <a:lvl1pPr marL="0" indent="0" algn="ctr">
              <a:buNone/>
              <a:defRPr sz="1000" b="0">
                <a:solidFill>
                  <a:schemeClr val="tx1"/>
                </a:solidFill>
                <a:latin typeface="Montserrat Medium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Barrio / Dirección</a:t>
            </a:r>
          </a:p>
        </p:txBody>
      </p:sp>
      <p:sp>
        <p:nvSpPr>
          <p:cNvPr id="33" name="Marcador de posición de imagen 41">
            <a:extLst>
              <a:ext uri="{FF2B5EF4-FFF2-40B4-BE49-F238E27FC236}">
                <a16:creationId xmlns:a16="http://schemas.microsoft.com/office/drawing/2014/main" id="{1B3B238B-FBAD-7BEC-92B9-EC6D927AED8A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4422871" y="5289897"/>
            <a:ext cx="449263" cy="449263"/>
          </a:xfrm>
        </p:spPr>
        <p:txBody>
          <a:bodyPr/>
          <a:lstStyle/>
          <a:p>
            <a:endParaRPr lang="es-CO"/>
          </a:p>
        </p:txBody>
      </p:sp>
      <p:sp>
        <p:nvSpPr>
          <p:cNvPr id="34" name="Marcador de texto 3">
            <a:extLst>
              <a:ext uri="{FF2B5EF4-FFF2-40B4-BE49-F238E27FC236}">
                <a16:creationId xmlns:a16="http://schemas.microsoft.com/office/drawing/2014/main" id="{BF79F614-B08B-1681-F04C-391576B4CF43}"/>
              </a:ext>
            </a:extLst>
          </p:cNvPr>
          <p:cNvSpPr>
            <a:spLocks noGrp="1"/>
          </p:cNvSpPr>
          <p:nvPr>
            <p:ph type="body" sz="half" idx="37" hasCustomPrompt="1"/>
          </p:nvPr>
        </p:nvSpPr>
        <p:spPr>
          <a:xfrm>
            <a:off x="9034141" y="5369397"/>
            <a:ext cx="1522621" cy="290262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 anchor="ctr">
            <a:noAutofit/>
          </a:bodyPr>
          <a:lstStyle>
            <a:lvl1pPr marL="0" indent="0" algn="ctr">
              <a:buNone/>
              <a:defRPr sz="1000" b="0">
                <a:solidFill>
                  <a:schemeClr val="tx1"/>
                </a:solidFill>
                <a:latin typeface="Montserrat Medium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Barrio / Dirección</a:t>
            </a:r>
          </a:p>
        </p:txBody>
      </p:sp>
      <p:sp>
        <p:nvSpPr>
          <p:cNvPr id="35" name="Marcador de posición de imagen 41">
            <a:extLst>
              <a:ext uri="{FF2B5EF4-FFF2-40B4-BE49-F238E27FC236}">
                <a16:creationId xmlns:a16="http://schemas.microsoft.com/office/drawing/2014/main" id="{E19F5932-8BFA-E072-A1F0-C7015A029EB8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8509096" y="5289897"/>
            <a:ext cx="449263" cy="449263"/>
          </a:xfrm>
        </p:spPr>
        <p:txBody>
          <a:bodyPr/>
          <a:lstStyle/>
          <a:p>
            <a:endParaRPr lang="es-CO"/>
          </a:p>
        </p:txBody>
      </p:sp>
      <p:sp>
        <p:nvSpPr>
          <p:cNvPr id="38" name="Marcador de texto 3">
            <a:extLst>
              <a:ext uri="{FF2B5EF4-FFF2-40B4-BE49-F238E27FC236}">
                <a16:creationId xmlns:a16="http://schemas.microsoft.com/office/drawing/2014/main" id="{CCA987EE-AD75-C31D-E002-F01641444932}"/>
              </a:ext>
            </a:extLst>
          </p:cNvPr>
          <p:cNvSpPr>
            <a:spLocks noGrp="1"/>
          </p:cNvSpPr>
          <p:nvPr>
            <p:ph type="body" sz="half" idx="39" hasCustomPrompt="1"/>
          </p:nvPr>
        </p:nvSpPr>
        <p:spPr>
          <a:xfrm>
            <a:off x="1507723" y="5369397"/>
            <a:ext cx="1522621" cy="290262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 anchor="ctr">
            <a:noAutofit/>
          </a:bodyPr>
          <a:lstStyle>
            <a:lvl1pPr marL="0" indent="0" algn="ctr">
              <a:buNone/>
              <a:defRPr sz="1000" b="0">
                <a:solidFill>
                  <a:schemeClr val="tx1"/>
                </a:solidFill>
                <a:latin typeface="Montserrat Medium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Barrio / Dirección</a:t>
            </a:r>
          </a:p>
        </p:txBody>
      </p:sp>
      <p:pic>
        <p:nvPicPr>
          <p:cNvPr id="4" name="Gráfico 3">
            <a:extLst>
              <a:ext uri="{FF2B5EF4-FFF2-40B4-BE49-F238E27FC236}">
                <a16:creationId xmlns:a16="http://schemas.microsoft.com/office/drawing/2014/main" id="{EAFB1088-9E91-AE4C-1E4D-81C52E8E3E7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8684" t="74265" r="-18684" b="-37913"/>
          <a:stretch>
            <a:fillRect/>
          </a:stretch>
        </p:blipFill>
        <p:spPr>
          <a:xfrm>
            <a:off x="8631581" y="-1"/>
            <a:ext cx="1966743" cy="1730321"/>
          </a:xfrm>
          <a:prstGeom prst="rect">
            <a:avLst/>
          </a:prstGeom>
        </p:spPr>
      </p:pic>
      <p:pic>
        <p:nvPicPr>
          <p:cNvPr id="5" name="Gráfico 4">
            <a:extLst>
              <a:ext uri="{FF2B5EF4-FFF2-40B4-BE49-F238E27FC236}">
                <a16:creationId xmlns:a16="http://schemas.microsoft.com/office/drawing/2014/main" id="{F24B7F16-0325-3581-4E95-ACD5193003E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5344" t="24136" r="25344"/>
          <a:stretch>
            <a:fillRect/>
          </a:stretch>
        </p:blipFill>
        <p:spPr>
          <a:xfrm rot="10800000">
            <a:off x="1" y="1655255"/>
            <a:ext cx="3277624" cy="5202745"/>
          </a:xfrm>
          <a:prstGeom prst="rect">
            <a:avLst/>
          </a:prstGeom>
        </p:spPr>
      </p:pic>
      <p:sp>
        <p:nvSpPr>
          <p:cNvPr id="6" name="Marcador de texto 3">
            <a:extLst>
              <a:ext uri="{FF2B5EF4-FFF2-40B4-BE49-F238E27FC236}">
                <a16:creationId xmlns:a16="http://schemas.microsoft.com/office/drawing/2014/main" id="{528C925A-B727-E90D-3C66-23EBB2FB17A7}"/>
              </a:ext>
            </a:extLst>
          </p:cNvPr>
          <p:cNvSpPr>
            <a:spLocks noGrp="1"/>
          </p:cNvSpPr>
          <p:nvPr>
            <p:ph type="body" sz="half" idx="18" hasCustomPrompt="1"/>
          </p:nvPr>
        </p:nvSpPr>
        <p:spPr>
          <a:xfrm>
            <a:off x="2619937" y="417041"/>
            <a:ext cx="1815538" cy="365125"/>
          </a:xfrm>
        </p:spPr>
        <p:txBody>
          <a:bodyPr anchor="ctr">
            <a:noAutofit/>
          </a:bodyPr>
          <a:lstStyle>
            <a:lvl1pPr marL="0" indent="0" algn="ctr">
              <a:buNone/>
              <a:defRPr sz="900">
                <a:solidFill>
                  <a:schemeClr val="bg2">
                    <a:lumMod val="90000"/>
                  </a:schemeClr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FECHA 2025</a:t>
            </a:r>
          </a:p>
        </p:txBody>
      </p:sp>
      <p:sp>
        <p:nvSpPr>
          <p:cNvPr id="7" name="Marcador de texto 3">
            <a:extLst>
              <a:ext uri="{FF2B5EF4-FFF2-40B4-BE49-F238E27FC236}">
                <a16:creationId xmlns:a16="http://schemas.microsoft.com/office/drawing/2014/main" id="{666AB19C-3FEB-4117-EC77-E2413982926E}"/>
              </a:ext>
            </a:extLst>
          </p:cNvPr>
          <p:cNvSpPr>
            <a:spLocks noGrp="1"/>
          </p:cNvSpPr>
          <p:nvPr>
            <p:ph type="body" sz="half" idx="19" hasCustomPrompt="1"/>
          </p:nvPr>
        </p:nvSpPr>
        <p:spPr>
          <a:xfrm>
            <a:off x="464823" y="417041"/>
            <a:ext cx="1815538" cy="365125"/>
          </a:xfrm>
        </p:spPr>
        <p:txBody>
          <a:bodyPr anchor="ctr">
            <a:noAutofit/>
          </a:bodyPr>
          <a:lstStyle>
            <a:lvl1pPr marL="0" indent="0" algn="ctr">
              <a:buNone/>
              <a:defRPr sz="900">
                <a:solidFill>
                  <a:schemeClr val="bg2">
                    <a:lumMod val="90000"/>
                  </a:schemeClr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CO" sz="900" dirty="0">
                <a:solidFill>
                  <a:schemeClr val="tx2">
                    <a:lumMod val="50000"/>
                    <a:lumOff val="50000"/>
                  </a:schemeClr>
                </a:solidFill>
                <a:latin typeface="Museo Sans 300" panose="02000000000000000000" pitchFamily="2" charset="0"/>
              </a:rPr>
              <a:t>Alcaldía Local de Tunjuelito</a:t>
            </a:r>
          </a:p>
        </p:txBody>
      </p:sp>
      <p:pic>
        <p:nvPicPr>
          <p:cNvPr id="8" name="Gráfico 7">
            <a:extLst>
              <a:ext uri="{FF2B5EF4-FFF2-40B4-BE49-F238E27FC236}">
                <a16:creationId xmlns:a16="http://schemas.microsoft.com/office/drawing/2014/main" id="{9B8031FF-D64C-A078-8D53-985947D49588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017326" y="338651"/>
            <a:ext cx="709851" cy="363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1190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grafic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105;p15">
            <a:extLst>
              <a:ext uri="{FF2B5EF4-FFF2-40B4-BE49-F238E27FC236}">
                <a16:creationId xmlns:a16="http://schemas.microsoft.com/office/drawing/2014/main" id="{476EA84A-E38B-0260-188E-186331B6F59C}"/>
              </a:ext>
            </a:extLst>
          </p:cNvPr>
          <p:cNvPicPr preferRelativeResize="0"/>
          <p:nvPr userDrawn="1"/>
        </p:nvPicPr>
        <p:blipFill rotWithShape="1">
          <a:blip r:embed="rId2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" b="544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ráfico 2">
            <a:extLst>
              <a:ext uri="{FF2B5EF4-FFF2-40B4-BE49-F238E27FC236}">
                <a16:creationId xmlns:a16="http://schemas.microsoft.com/office/drawing/2014/main" id="{80F2DBF4-D93A-B78D-3E6B-C2B3873FD41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17326" y="338651"/>
            <a:ext cx="709851" cy="363582"/>
          </a:xfrm>
          <a:prstGeom prst="rect">
            <a:avLst/>
          </a:prstGeom>
        </p:spPr>
      </p:pic>
      <p:pic>
        <p:nvPicPr>
          <p:cNvPr id="4" name="Gráfico 3">
            <a:extLst>
              <a:ext uri="{FF2B5EF4-FFF2-40B4-BE49-F238E27FC236}">
                <a16:creationId xmlns:a16="http://schemas.microsoft.com/office/drawing/2014/main" id="{3F81C2DB-AE26-9432-C328-79D78489F7A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18684" t="74265" r="-18684" b="-37913"/>
          <a:stretch>
            <a:fillRect/>
          </a:stretch>
        </p:blipFill>
        <p:spPr>
          <a:xfrm>
            <a:off x="8395049" y="-1"/>
            <a:ext cx="1966743" cy="1730321"/>
          </a:xfrm>
          <a:prstGeom prst="rect">
            <a:avLst/>
          </a:prstGeom>
        </p:spPr>
      </p:pic>
      <p:pic>
        <p:nvPicPr>
          <p:cNvPr id="5" name="Gráfico 4">
            <a:extLst>
              <a:ext uri="{FF2B5EF4-FFF2-40B4-BE49-F238E27FC236}">
                <a16:creationId xmlns:a16="http://schemas.microsoft.com/office/drawing/2014/main" id="{399297DA-B0A9-BE83-C8D5-10B7A8571EC4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25344" t="24136" r="25344"/>
          <a:stretch>
            <a:fillRect/>
          </a:stretch>
        </p:blipFill>
        <p:spPr>
          <a:xfrm rot="10800000">
            <a:off x="1" y="1655255"/>
            <a:ext cx="3277624" cy="5202745"/>
          </a:xfrm>
          <a:prstGeom prst="rect">
            <a:avLst/>
          </a:prstGeom>
        </p:spPr>
      </p:pic>
      <p:sp>
        <p:nvSpPr>
          <p:cNvPr id="6" name="Marcador de texto 3">
            <a:extLst>
              <a:ext uri="{FF2B5EF4-FFF2-40B4-BE49-F238E27FC236}">
                <a16:creationId xmlns:a16="http://schemas.microsoft.com/office/drawing/2014/main" id="{2EB251EE-FE6F-D5DE-EC7E-4523DB5D1D48}"/>
              </a:ext>
            </a:extLst>
          </p:cNvPr>
          <p:cNvSpPr>
            <a:spLocks noGrp="1"/>
          </p:cNvSpPr>
          <p:nvPr>
            <p:ph type="body" sz="half" idx="18" hasCustomPrompt="1"/>
          </p:nvPr>
        </p:nvSpPr>
        <p:spPr>
          <a:xfrm>
            <a:off x="2619937" y="417041"/>
            <a:ext cx="1815538" cy="365125"/>
          </a:xfrm>
        </p:spPr>
        <p:txBody>
          <a:bodyPr anchor="ctr">
            <a:noAutofit/>
          </a:bodyPr>
          <a:lstStyle>
            <a:lvl1pPr marL="0" indent="0" algn="ctr">
              <a:buNone/>
              <a:defRPr sz="900">
                <a:solidFill>
                  <a:schemeClr val="bg2">
                    <a:lumMod val="75000"/>
                  </a:schemeClr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FECHA 2025</a:t>
            </a:r>
          </a:p>
        </p:txBody>
      </p:sp>
      <p:sp>
        <p:nvSpPr>
          <p:cNvPr id="7" name="Marcador de texto 3">
            <a:extLst>
              <a:ext uri="{FF2B5EF4-FFF2-40B4-BE49-F238E27FC236}">
                <a16:creationId xmlns:a16="http://schemas.microsoft.com/office/drawing/2014/main" id="{AA101CA1-4FA1-E91B-82E1-9431E280A0E0}"/>
              </a:ext>
            </a:extLst>
          </p:cNvPr>
          <p:cNvSpPr>
            <a:spLocks noGrp="1"/>
          </p:cNvSpPr>
          <p:nvPr>
            <p:ph type="body" sz="half" idx="19" hasCustomPrompt="1"/>
          </p:nvPr>
        </p:nvSpPr>
        <p:spPr>
          <a:xfrm>
            <a:off x="464823" y="417041"/>
            <a:ext cx="1815538" cy="365125"/>
          </a:xfrm>
        </p:spPr>
        <p:txBody>
          <a:bodyPr anchor="ctr">
            <a:noAutofit/>
          </a:bodyPr>
          <a:lstStyle>
            <a:lvl1pPr marL="0" indent="0" algn="ctr">
              <a:buNone/>
              <a:defRPr sz="900">
                <a:solidFill>
                  <a:schemeClr val="bg2">
                    <a:lumMod val="90000"/>
                  </a:schemeClr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CO" sz="900" dirty="0">
                <a:solidFill>
                  <a:schemeClr val="tx2">
                    <a:lumMod val="50000"/>
                    <a:lumOff val="50000"/>
                  </a:schemeClr>
                </a:solidFill>
                <a:latin typeface="Museo Sans 300" panose="02000000000000000000" pitchFamily="2" charset="0"/>
              </a:rPr>
              <a:t>Alcaldía Local de Tunjuelito</a:t>
            </a:r>
          </a:p>
        </p:txBody>
      </p:sp>
      <p:sp>
        <p:nvSpPr>
          <p:cNvPr id="8" name="Marcador de texto 3">
            <a:extLst>
              <a:ext uri="{FF2B5EF4-FFF2-40B4-BE49-F238E27FC236}">
                <a16:creationId xmlns:a16="http://schemas.microsoft.com/office/drawing/2014/main" id="{8C14B0AA-5DCE-9F1F-193D-0AF8CC9E40D2}"/>
              </a:ext>
            </a:extLst>
          </p:cNvPr>
          <p:cNvSpPr>
            <a:spLocks noGrp="1"/>
          </p:cNvSpPr>
          <p:nvPr>
            <p:ph type="body" sz="half" idx="20" hasCustomPrompt="1"/>
          </p:nvPr>
        </p:nvSpPr>
        <p:spPr>
          <a:xfrm>
            <a:off x="1841500" y="6104983"/>
            <a:ext cx="9885677" cy="365125"/>
          </a:xfrm>
        </p:spPr>
        <p:txBody>
          <a:bodyPr anchor="ctr">
            <a:noAutofit/>
          </a:bodyPr>
          <a:lstStyle>
            <a:lvl1pPr marL="0" indent="0" algn="r">
              <a:buNone/>
              <a:defRPr sz="900">
                <a:solidFill>
                  <a:schemeClr val="bg2">
                    <a:lumMod val="90000"/>
                  </a:schemeClr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CO" sz="900" dirty="0">
                <a:solidFill>
                  <a:schemeClr val="tx2">
                    <a:lumMod val="50000"/>
                    <a:lumOff val="50000"/>
                  </a:schemeClr>
                </a:solidFill>
                <a:latin typeface="Museo Sans 300" panose="02000000000000000000" pitchFamily="2" charset="0"/>
              </a:rPr>
              <a:t>Fuente: www.ejemplo de referencia.com</a:t>
            </a:r>
          </a:p>
        </p:txBody>
      </p:sp>
      <p:sp>
        <p:nvSpPr>
          <p:cNvPr id="13" name="Marcador de gráfico 12">
            <a:extLst>
              <a:ext uri="{FF2B5EF4-FFF2-40B4-BE49-F238E27FC236}">
                <a16:creationId xmlns:a16="http://schemas.microsoft.com/office/drawing/2014/main" id="{616E3A55-0D74-C5D9-610B-25E47D77C662}"/>
              </a:ext>
            </a:extLst>
          </p:cNvPr>
          <p:cNvSpPr>
            <a:spLocks noGrp="1"/>
          </p:cNvSpPr>
          <p:nvPr>
            <p:ph type="chart" sz="quarter" idx="10"/>
          </p:nvPr>
        </p:nvSpPr>
        <p:spPr>
          <a:xfrm>
            <a:off x="4570030" y="1259088"/>
            <a:ext cx="7227888" cy="3033509"/>
          </a:xfrm>
        </p:spPr>
        <p:txBody>
          <a:bodyPr/>
          <a:lstStyle/>
          <a:p>
            <a:endParaRPr lang="es-CO" dirty="0"/>
          </a:p>
        </p:txBody>
      </p:sp>
      <p:sp>
        <p:nvSpPr>
          <p:cNvPr id="20" name="Marcador de texto 3">
            <a:extLst>
              <a:ext uri="{FF2B5EF4-FFF2-40B4-BE49-F238E27FC236}">
                <a16:creationId xmlns:a16="http://schemas.microsoft.com/office/drawing/2014/main" id="{2D7A57BB-8852-ABF4-58B9-90CA8EE55910}"/>
              </a:ext>
            </a:extLst>
          </p:cNvPr>
          <p:cNvSpPr>
            <a:spLocks noGrp="1"/>
          </p:cNvSpPr>
          <p:nvPr>
            <p:ph type="body" sz="half" idx="15" hasCustomPrompt="1"/>
          </p:nvPr>
        </p:nvSpPr>
        <p:spPr>
          <a:xfrm>
            <a:off x="4570030" y="5123841"/>
            <a:ext cx="7227888" cy="830997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200">
                <a:solidFill>
                  <a:schemeClr val="tx2"/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Lorem Ipsum es simplemente el texto de relleno de las imprentas y archivos de texto. Lorem Ipsum ha sido el texto de relleno estándar de las industrias desde el año 1500, cuando un impresor (N. del T. persona que se dedica a la imprenta) desconocido usó una galería de textos y los mezcló de tal manera que logró hacer un libro de textos.</a:t>
            </a:r>
          </a:p>
        </p:txBody>
      </p:sp>
      <p:sp>
        <p:nvSpPr>
          <p:cNvPr id="22" name="Título 1">
            <a:extLst>
              <a:ext uri="{FF2B5EF4-FFF2-40B4-BE49-F238E27FC236}">
                <a16:creationId xmlns:a16="http://schemas.microsoft.com/office/drawing/2014/main" id="{1A8B2347-51EF-81CD-8575-2249B6AE301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4743" y="1259088"/>
            <a:ext cx="3353708" cy="1038718"/>
          </a:xfrm>
        </p:spPr>
        <p:txBody>
          <a:bodyPr anchor="b">
            <a:noAutofit/>
          </a:bodyPr>
          <a:lstStyle>
            <a:lvl1pPr algn="l">
              <a:defRPr sz="2800"/>
            </a:lvl1pPr>
          </a:lstStyle>
          <a:p>
            <a:r>
              <a:rPr lang="es-ES" dirty="0"/>
              <a:t>Texto Principal</a:t>
            </a:r>
            <a:br>
              <a:rPr lang="es-ES" dirty="0"/>
            </a:br>
            <a:r>
              <a:rPr lang="es-ES" dirty="0"/>
              <a:t>Tema de Interés</a:t>
            </a:r>
          </a:p>
        </p:txBody>
      </p:sp>
      <p:sp>
        <p:nvSpPr>
          <p:cNvPr id="27" name="Marcador de texto 3">
            <a:extLst>
              <a:ext uri="{FF2B5EF4-FFF2-40B4-BE49-F238E27FC236}">
                <a16:creationId xmlns:a16="http://schemas.microsoft.com/office/drawing/2014/main" id="{F93EEE5F-682C-3765-4122-0C9074BA50F1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1821544" y="5343342"/>
            <a:ext cx="2247901" cy="559641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000">
                <a:solidFill>
                  <a:schemeClr val="tx2"/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Lorem Ipsum es simplemente el texto de relleno de las imprentas y archivos de texto. </a:t>
            </a:r>
          </a:p>
        </p:txBody>
      </p:sp>
      <p:sp>
        <p:nvSpPr>
          <p:cNvPr id="28" name="Marcador de texto 3">
            <a:extLst>
              <a:ext uri="{FF2B5EF4-FFF2-40B4-BE49-F238E27FC236}">
                <a16:creationId xmlns:a16="http://schemas.microsoft.com/office/drawing/2014/main" id="{3955523F-14F0-593A-7CEA-87559FE410C2}"/>
              </a:ext>
            </a:extLst>
          </p:cNvPr>
          <p:cNvSpPr>
            <a:spLocks noGrp="1"/>
          </p:cNvSpPr>
          <p:nvPr>
            <p:ph type="body" sz="half" idx="22" hasCustomPrompt="1"/>
          </p:nvPr>
        </p:nvSpPr>
        <p:spPr>
          <a:xfrm>
            <a:off x="1821544" y="5029204"/>
            <a:ext cx="2247901" cy="262247"/>
          </a:xfrm>
        </p:spPr>
        <p:txBody>
          <a:bodyPr anchor="ctr"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Montserrat Medium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100%</a:t>
            </a:r>
          </a:p>
        </p:txBody>
      </p:sp>
    </p:spTree>
    <p:extLst>
      <p:ext uri="{BB962C8B-B14F-4D97-AF65-F5344CB8AC3E}">
        <p14:creationId xmlns:p14="http://schemas.microsoft.com/office/powerpoint/2010/main" val="20245947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grafic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105;p15">
            <a:extLst>
              <a:ext uri="{FF2B5EF4-FFF2-40B4-BE49-F238E27FC236}">
                <a16:creationId xmlns:a16="http://schemas.microsoft.com/office/drawing/2014/main" id="{E0A2F140-F44D-7256-B112-6FB53DBC10EA}"/>
              </a:ext>
            </a:extLst>
          </p:cNvPr>
          <p:cNvPicPr preferRelativeResize="0"/>
          <p:nvPr userDrawn="1"/>
        </p:nvPicPr>
        <p:blipFill rotWithShape="1">
          <a:blip r:embed="rId2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" b="544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ráfico 2">
            <a:extLst>
              <a:ext uri="{FF2B5EF4-FFF2-40B4-BE49-F238E27FC236}">
                <a16:creationId xmlns:a16="http://schemas.microsoft.com/office/drawing/2014/main" id="{F3CD266F-4E3E-06C3-FB71-1307B2F6BE8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17326" y="338651"/>
            <a:ext cx="709851" cy="363582"/>
          </a:xfrm>
          <a:prstGeom prst="rect">
            <a:avLst/>
          </a:prstGeom>
        </p:spPr>
      </p:pic>
      <p:pic>
        <p:nvPicPr>
          <p:cNvPr id="4" name="Gráfico 3">
            <a:extLst>
              <a:ext uri="{FF2B5EF4-FFF2-40B4-BE49-F238E27FC236}">
                <a16:creationId xmlns:a16="http://schemas.microsoft.com/office/drawing/2014/main" id="{E5CB75B9-ACBF-BBFB-6A63-4623D67587E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18684" t="74265" r="-18684" b="-37913"/>
          <a:stretch>
            <a:fillRect/>
          </a:stretch>
        </p:blipFill>
        <p:spPr>
          <a:xfrm>
            <a:off x="8395049" y="-1"/>
            <a:ext cx="1966743" cy="1730321"/>
          </a:xfrm>
          <a:prstGeom prst="rect">
            <a:avLst/>
          </a:prstGeom>
        </p:spPr>
      </p:pic>
      <p:pic>
        <p:nvPicPr>
          <p:cNvPr id="5" name="Gráfico 4">
            <a:extLst>
              <a:ext uri="{FF2B5EF4-FFF2-40B4-BE49-F238E27FC236}">
                <a16:creationId xmlns:a16="http://schemas.microsoft.com/office/drawing/2014/main" id="{09715793-BA4B-86F0-6856-1C468A4B5B9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25344" t="24136" r="25344"/>
          <a:stretch>
            <a:fillRect/>
          </a:stretch>
        </p:blipFill>
        <p:spPr>
          <a:xfrm rot="10800000">
            <a:off x="1" y="1655255"/>
            <a:ext cx="3277624" cy="5202745"/>
          </a:xfrm>
          <a:prstGeom prst="rect">
            <a:avLst/>
          </a:prstGeom>
        </p:spPr>
      </p:pic>
      <p:sp>
        <p:nvSpPr>
          <p:cNvPr id="6" name="Marcador de texto 3">
            <a:extLst>
              <a:ext uri="{FF2B5EF4-FFF2-40B4-BE49-F238E27FC236}">
                <a16:creationId xmlns:a16="http://schemas.microsoft.com/office/drawing/2014/main" id="{6BE41AB9-EBFF-6E7E-0F80-8EE2B2FCF212}"/>
              </a:ext>
            </a:extLst>
          </p:cNvPr>
          <p:cNvSpPr>
            <a:spLocks noGrp="1"/>
          </p:cNvSpPr>
          <p:nvPr>
            <p:ph type="body" sz="half" idx="18" hasCustomPrompt="1"/>
          </p:nvPr>
        </p:nvSpPr>
        <p:spPr>
          <a:xfrm>
            <a:off x="2619937" y="417041"/>
            <a:ext cx="1815538" cy="365125"/>
          </a:xfrm>
        </p:spPr>
        <p:txBody>
          <a:bodyPr anchor="ctr">
            <a:noAutofit/>
          </a:bodyPr>
          <a:lstStyle>
            <a:lvl1pPr marL="0" indent="0" algn="ctr">
              <a:buNone/>
              <a:defRPr sz="900">
                <a:solidFill>
                  <a:schemeClr val="bg2">
                    <a:lumMod val="75000"/>
                  </a:schemeClr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FECHA 2025</a:t>
            </a:r>
          </a:p>
        </p:txBody>
      </p:sp>
      <p:sp>
        <p:nvSpPr>
          <p:cNvPr id="8" name="Marcador de texto 3">
            <a:extLst>
              <a:ext uri="{FF2B5EF4-FFF2-40B4-BE49-F238E27FC236}">
                <a16:creationId xmlns:a16="http://schemas.microsoft.com/office/drawing/2014/main" id="{3A922C9E-E212-EFFC-17F0-A5BDE5474E2C}"/>
              </a:ext>
            </a:extLst>
          </p:cNvPr>
          <p:cNvSpPr>
            <a:spLocks noGrp="1"/>
          </p:cNvSpPr>
          <p:nvPr>
            <p:ph type="body" sz="half" idx="19" hasCustomPrompt="1"/>
          </p:nvPr>
        </p:nvSpPr>
        <p:spPr>
          <a:xfrm>
            <a:off x="464823" y="417041"/>
            <a:ext cx="1815538" cy="365125"/>
          </a:xfrm>
        </p:spPr>
        <p:txBody>
          <a:bodyPr anchor="ctr">
            <a:noAutofit/>
          </a:bodyPr>
          <a:lstStyle>
            <a:lvl1pPr marL="0" indent="0" algn="ctr">
              <a:buNone/>
              <a:defRPr sz="900">
                <a:solidFill>
                  <a:schemeClr val="bg2">
                    <a:lumMod val="90000"/>
                  </a:schemeClr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CO" sz="900" dirty="0">
                <a:solidFill>
                  <a:schemeClr val="tx2">
                    <a:lumMod val="50000"/>
                    <a:lumOff val="50000"/>
                  </a:schemeClr>
                </a:solidFill>
                <a:latin typeface="Museo Sans 300" panose="02000000000000000000" pitchFamily="2" charset="0"/>
              </a:rPr>
              <a:t>Alcaldía Local de Tunjuelito</a:t>
            </a:r>
          </a:p>
        </p:txBody>
      </p:sp>
      <p:sp>
        <p:nvSpPr>
          <p:cNvPr id="9" name="Marcador de texto 3">
            <a:extLst>
              <a:ext uri="{FF2B5EF4-FFF2-40B4-BE49-F238E27FC236}">
                <a16:creationId xmlns:a16="http://schemas.microsoft.com/office/drawing/2014/main" id="{9F0CE712-A28E-A148-611F-568D9E9D1B4F}"/>
              </a:ext>
            </a:extLst>
          </p:cNvPr>
          <p:cNvSpPr>
            <a:spLocks noGrp="1"/>
          </p:cNvSpPr>
          <p:nvPr>
            <p:ph type="body" sz="half" idx="20" hasCustomPrompt="1"/>
          </p:nvPr>
        </p:nvSpPr>
        <p:spPr>
          <a:xfrm>
            <a:off x="1841500" y="6104983"/>
            <a:ext cx="9885677" cy="365125"/>
          </a:xfrm>
        </p:spPr>
        <p:txBody>
          <a:bodyPr anchor="ctr">
            <a:noAutofit/>
          </a:bodyPr>
          <a:lstStyle>
            <a:lvl1pPr marL="0" indent="0" algn="r">
              <a:buNone/>
              <a:defRPr sz="900">
                <a:solidFill>
                  <a:schemeClr val="bg2">
                    <a:lumMod val="90000"/>
                  </a:schemeClr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CO" sz="900" dirty="0">
                <a:solidFill>
                  <a:schemeClr val="tx2">
                    <a:lumMod val="50000"/>
                    <a:lumOff val="50000"/>
                  </a:schemeClr>
                </a:solidFill>
                <a:latin typeface="Museo Sans 300" panose="02000000000000000000" pitchFamily="2" charset="0"/>
              </a:rPr>
              <a:t>Fuente: www.ejemplo de referencia.com</a:t>
            </a:r>
          </a:p>
        </p:txBody>
      </p:sp>
      <p:sp>
        <p:nvSpPr>
          <p:cNvPr id="7" name="Marcador de gráfico 12">
            <a:extLst>
              <a:ext uri="{FF2B5EF4-FFF2-40B4-BE49-F238E27FC236}">
                <a16:creationId xmlns:a16="http://schemas.microsoft.com/office/drawing/2014/main" id="{0FE3849E-251E-4ED5-D95E-B49886B3AE93}"/>
              </a:ext>
            </a:extLst>
          </p:cNvPr>
          <p:cNvSpPr>
            <a:spLocks noGrp="1"/>
          </p:cNvSpPr>
          <p:nvPr>
            <p:ph type="chart" sz="quarter" idx="10"/>
          </p:nvPr>
        </p:nvSpPr>
        <p:spPr>
          <a:xfrm>
            <a:off x="5346700" y="1259089"/>
            <a:ext cx="6250370" cy="4595610"/>
          </a:xfrm>
        </p:spPr>
        <p:txBody>
          <a:bodyPr/>
          <a:lstStyle/>
          <a:p>
            <a:endParaRPr lang="es-CO" dirty="0"/>
          </a:p>
        </p:txBody>
      </p:sp>
      <p:sp>
        <p:nvSpPr>
          <p:cNvPr id="17" name="Marcador de texto 3">
            <a:extLst>
              <a:ext uri="{FF2B5EF4-FFF2-40B4-BE49-F238E27FC236}">
                <a16:creationId xmlns:a16="http://schemas.microsoft.com/office/drawing/2014/main" id="{80D43E43-824F-1848-2B84-A2E20C3FCD4C}"/>
              </a:ext>
            </a:extLst>
          </p:cNvPr>
          <p:cNvSpPr>
            <a:spLocks noGrp="1"/>
          </p:cNvSpPr>
          <p:nvPr>
            <p:ph type="body" sz="half" idx="15" hasCustomPrompt="1"/>
          </p:nvPr>
        </p:nvSpPr>
        <p:spPr>
          <a:xfrm>
            <a:off x="754743" y="2596349"/>
            <a:ext cx="3975100" cy="1222427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2"/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Lorem Ipsum es simplemente el texto de relleno de las imprentas y archivos de texto. Lorem Ipsum ha sido el texto de relleno estándar de las industrias desde el año 1500, cuando un impresor (N. del T. persona que se dedica a la imprenta) desconocido usó una galería de textos y los mezcló de tal manera que logró hacer un libro de textos.</a:t>
            </a:r>
          </a:p>
        </p:txBody>
      </p:sp>
      <p:sp>
        <p:nvSpPr>
          <p:cNvPr id="19" name="Título 1">
            <a:extLst>
              <a:ext uri="{FF2B5EF4-FFF2-40B4-BE49-F238E27FC236}">
                <a16:creationId xmlns:a16="http://schemas.microsoft.com/office/drawing/2014/main" id="{39C465AB-5377-50EF-8124-DD37296E686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4743" y="1259089"/>
            <a:ext cx="3975100" cy="1038718"/>
          </a:xfrm>
        </p:spPr>
        <p:txBody>
          <a:bodyPr anchor="b">
            <a:noAutofit/>
          </a:bodyPr>
          <a:lstStyle>
            <a:lvl1pPr algn="l">
              <a:defRPr sz="3200"/>
            </a:lvl1pPr>
          </a:lstStyle>
          <a:p>
            <a:r>
              <a:rPr lang="es-ES" dirty="0"/>
              <a:t>Texto Principal</a:t>
            </a:r>
            <a:br>
              <a:rPr lang="es-ES" dirty="0"/>
            </a:br>
            <a:r>
              <a:rPr lang="es-ES" dirty="0"/>
              <a:t>Tema de Interés</a:t>
            </a:r>
          </a:p>
        </p:txBody>
      </p:sp>
      <p:sp>
        <p:nvSpPr>
          <p:cNvPr id="24" name="Marcador de texto 3">
            <a:extLst>
              <a:ext uri="{FF2B5EF4-FFF2-40B4-BE49-F238E27FC236}">
                <a16:creationId xmlns:a16="http://schemas.microsoft.com/office/drawing/2014/main" id="{8072B7D0-ACEF-BE9F-901F-9F4A8C8CE92D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2106088" y="5419725"/>
            <a:ext cx="2645682" cy="434974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900">
                <a:solidFill>
                  <a:schemeClr val="tx2"/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Lorem Ipsum es simplemente el texto de relleno de las imprentas y archivos de texto. </a:t>
            </a:r>
          </a:p>
        </p:txBody>
      </p:sp>
      <p:sp>
        <p:nvSpPr>
          <p:cNvPr id="25" name="Marcador de texto 3">
            <a:extLst>
              <a:ext uri="{FF2B5EF4-FFF2-40B4-BE49-F238E27FC236}">
                <a16:creationId xmlns:a16="http://schemas.microsoft.com/office/drawing/2014/main" id="{8345BDF9-339E-95AC-BDAB-B6C370A34E9D}"/>
              </a:ext>
            </a:extLst>
          </p:cNvPr>
          <p:cNvSpPr>
            <a:spLocks noGrp="1"/>
          </p:cNvSpPr>
          <p:nvPr>
            <p:ph type="body" sz="half" idx="22" hasCustomPrompt="1"/>
          </p:nvPr>
        </p:nvSpPr>
        <p:spPr>
          <a:xfrm>
            <a:off x="2503869" y="5113283"/>
            <a:ext cx="2247901" cy="262247"/>
          </a:xfrm>
        </p:spPr>
        <p:txBody>
          <a:bodyPr anchor="ctr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  <a:latin typeface="Montserrat Medium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25,000 Millones</a:t>
            </a:r>
          </a:p>
        </p:txBody>
      </p:sp>
    </p:spTree>
    <p:extLst>
      <p:ext uri="{BB962C8B-B14F-4D97-AF65-F5344CB8AC3E}">
        <p14:creationId xmlns:p14="http://schemas.microsoft.com/office/powerpoint/2010/main" val="2999418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radecimientos_ fin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arcador de posición de imagen 9">
            <a:extLst>
              <a:ext uri="{FF2B5EF4-FFF2-40B4-BE49-F238E27FC236}">
                <a16:creationId xmlns:a16="http://schemas.microsoft.com/office/drawing/2014/main" id="{E8ECC9B0-D3DC-A789-87E0-BF29FBEAC91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610100" y="0"/>
            <a:ext cx="7581900" cy="6858000"/>
          </a:xfrm>
        </p:spPr>
        <p:txBody>
          <a:bodyPr/>
          <a:lstStyle/>
          <a:p>
            <a:endParaRPr lang="es-CO"/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2B652F75-C5D7-C6F5-D8FD-CFF18F0D9599}"/>
              </a:ext>
            </a:extLst>
          </p:cNvPr>
          <p:cNvSpPr/>
          <p:nvPr userDrawn="1"/>
        </p:nvSpPr>
        <p:spPr>
          <a:xfrm>
            <a:off x="368300" y="-22557"/>
            <a:ext cx="11823700" cy="2340638"/>
          </a:xfrm>
          <a:prstGeom prst="rect">
            <a:avLst/>
          </a:prstGeom>
          <a:gradFill>
            <a:gsLst>
              <a:gs pos="60000">
                <a:schemeClr val="bg2">
                  <a:lumMod val="10000"/>
                  <a:alpha val="0"/>
                </a:schemeClr>
              </a:gs>
              <a:gs pos="0">
                <a:schemeClr val="bg2">
                  <a:lumMod val="10000"/>
                  <a:alpha val="6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pic>
        <p:nvPicPr>
          <p:cNvPr id="5" name="Gráfico 4">
            <a:extLst>
              <a:ext uri="{FF2B5EF4-FFF2-40B4-BE49-F238E27FC236}">
                <a16:creationId xmlns:a16="http://schemas.microsoft.com/office/drawing/2014/main" id="{25D7A723-F8F8-92B0-45B4-3F45E3EA5A0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8026400" cy="6858000"/>
          </a:xfrm>
          <a:prstGeom prst="rect">
            <a:avLst/>
          </a:prstGeom>
        </p:spPr>
      </p:pic>
      <p:sp>
        <p:nvSpPr>
          <p:cNvPr id="3" name="Marcador de texto 11">
            <a:extLst>
              <a:ext uri="{FF2B5EF4-FFF2-40B4-BE49-F238E27FC236}">
                <a16:creationId xmlns:a16="http://schemas.microsoft.com/office/drawing/2014/main" id="{A592BAEE-F605-2400-D9BA-A4911F684E2E}"/>
              </a:ext>
            </a:extLst>
          </p:cNvPr>
          <p:cNvSpPr>
            <a:spLocks noGrp="1"/>
          </p:cNvSpPr>
          <p:nvPr userDrawn="1">
            <p:ph type="body" sz="quarter" idx="10"/>
          </p:nvPr>
        </p:nvSpPr>
        <p:spPr>
          <a:xfrm>
            <a:off x="745055" y="2480883"/>
            <a:ext cx="4652445" cy="1255487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buNone/>
              <a:defRPr sz="2800">
                <a:solidFill>
                  <a:schemeClr val="bg1"/>
                </a:solidFill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texto 14">
            <a:extLst>
              <a:ext uri="{FF2B5EF4-FFF2-40B4-BE49-F238E27FC236}">
                <a16:creationId xmlns:a16="http://schemas.microsoft.com/office/drawing/2014/main" id="{50FAD89B-DAEB-6C51-EF0C-3C24D4EFAF22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745055" y="3840110"/>
            <a:ext cx="4652445" cy="385763"/>
          </a:xfrm>
        </p:spPr>
        <p:txBody>
          <a:bodyPr/>
          <a:lstStyle>
            <a:lvl1pPr algn="l">
              <a:buNone/>
              <a:defRPr>
                <a:solidFill>
                  <a:schemeClr val="bg1"/>
                </a:solidFill>
              </a:defRPr>
            </a:lvl1pPr>
            <a:lvl2pPr algn="l">
              <a:buNone/>
              <a:defRPr>
                <a:solidFill>
                  <a:schemeClr val="bg1"/>
                </a:solidFill>
              </a:defRPr>
            </a:lvl2pPr>
            <a:lvl3pPr algn="l">
              <a:buNone/>
              <a:defRPr>
                <a:solidFill>
                  <a:schemeClr val="bg1"/>
                </a:solidFill>
              </a:defRPr>
            </a:lvl3pPr>
            <a:lvl4pPr algn="l">
              <a:buNone/>
              <a:defRPr>
                <a:solidFill>
                  <a:schemeClr val="bg1"/>
                </a:solidFill>
              </a:defRPr>
            </a:lvl4pPr>
            <a:lvl5pPr algn="l">
              <a:buNone/>
              <a:defRPr>
                <a:solidFill>
                  <a:schemeClr val="bg1"/>
                </a:solidFill>
              </a:defRPr>
            </a:lvl5pPr>
          </a:lstStyle>
          <a:p>
            <a:pPr lvl="1"/>
            <a:r>
              <a:rPr lang="es-ES" dirty="0"/>
              <a:t>Segundo nivel</a:t>
            </a:r>
          </a:p>
        </p:txBody>
      </p:sp>
      <p:sp>
        <p:nvSpPr>
          <p:cNvPr id="18" name="Marcador de texto 3">
            <a:extLst>
              <a:ext uri="{FF2B5EF4-FFF2-40B4-BE49-F238E27FC236}">
                <a16:creationId xmlns:a16="http://schemas.microsoft.com/office/drawing/2014/main" id="{7C5D54D5-36A3-65B5-DA9A-F4D171E5CB46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739972" y="5717521"/>
            <a:ext cx="3479238" cy="246221"/>
          </a:xfrm>
        </p:spPr>
        <p:txBody>
          <a:bodyPr anchor="ctr">
            <a:noAutofit/>
          </a:bodyPr>
          <a:lstStyle>
            <a:lvl1pPr marL="0" indent="0" algn="l">
              <a:buNone/>
              <a:defRPr sz="1200" u="none">
                <a:solidFill>
                  <a:schemeClr val="bg1"/>
                </a:solidFill>
                <a:latin typeface="Montserrat Medium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Alcaldía Local de Tunjuelito</a:t>
            </a:r>
          </a:p>
        </p:txBody>
      </p:sp>
      <p:sp>
        <p:nvSpPr>
          <p:cNvPr id="19" name="Marcador de texto 3">
            <a:extLst>
              <a:ext uri="{FF2B5EF4-FFF2-40B4-BE49-F238E27FC236}">
                <a16:creationId xmlns:a16="http://schemas.microsoft.com/office/drawing/2014/main" id="{E908994C-3996-05DC-EBE5-83712DF66B14}"/>
              </a:ext>
            </a:extLst>
          </p:cNvPr>
          <p:cNvSpPr>
            <a:spLocks noGrp="1"/>
          </p:cNvSpPr>
          <p:nvPr>
            <p:ph type="body" sz="half" idx="14" hasCustomPrompt="1"/>
          </p:nvPr>
        </p:nvSpPr>
        <p:spPr>
          <a:xfrm>
            <a:off x="739972" y="5991009"/>
            <a:ext cx="3479238" cy="246221"/>
          </a:xfrm>
        </p:spPr>
        <p:txBody>
          <a:bodyPr anchor="ctr">
            <a:noAutofit/>
          </a:bodyPr>
          <a:lstStyle>
            <a:lvl1pPr marL="0" indent="0" algn="l">
              <a:buNone/>
              <a:defRPr sz="1100">
                <a:solidFill>
                  <a:schemeClr val="bg1"/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www.tunjuelito.gov.co</a:t>
            </a:r>
          </a:p>
        </p:txBody>
      </p:sp>
      <p:sp>
        <p:nvSpPr>
          <p:cNvPr id="24" name="Marcador de texto 3">
            <a:extLst>
              <a:ext uri="{FF2B5EF4-FFF2-40B4-BE49-F238E27FC236}">
                <a16:creationId xmlns:a16="http://schemas.microsoft.com/office/drawing/2014/main" id="{AC615E52-ED9C-CF86-14C0-4061BFE5EA5B}"/>
              </a:ext>
            </a:extLst>
          </p:cNvPr>
          <p:cNvSpPr>
            <a:spLocks noGrp="1"/>
          </p:cNvSpPr>
          <p:nvPr>
            <p:ph type="body" sz="half" idx="18" hasCustomPrompt="1"/>
          </p:nvPr>
        </p:nvSpPr>
        <p:spPr>
          <a:xfrm>
            <a:off x="2619937" y="417041"/>
            <a:ext cx="1815538" cy="365125"/>
          </a:xfrm>
        </p:spPr>
        <p:txBody>
          <a:bodyPr anchor="ctr">
            <a:noAutofit/>
          </a:bodyPr>
          <a:lstStyle>
            <a:lvl1pPr marL="0" indent="0" algn="ctr">
              <a:buNone/>
              <a:defRPr sz="1100">
                <a:solidFill>
                  <a:schemeClr val="bg1"/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FECHA 2025</a:t>
            </a:r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C18173A4-4684-F858-5962-CBDF9273482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15397" y="397332"/>
            <a:ext cx="484754" cy="404542"/>
          </a:xfrm>
          <a:prstGeom prst="rect">
            <a:avLst/>
          </a:prstGeom>
        </p:spPr>
      </p:pic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D005431D-0541-1291-3771-507B75881634}"/>
              </a:ext>
            </a:extLst>
          </p:cNvPr>
          <p:cNvCxnSpPr>
            <a:cxnSpLocks/>
          </p:cNvCxnSpPr>
          <p:nvPr userDrawn="1"/>
        </p:nvCxnSpPr>
        <p:spPr>
          <a:xfrm>
            <a:off x="0" y="5012000"/>
            <a:ext cx="4992914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Gráfico 7">
            <a:extLst>
              <a:ext uri="{FF2B5EF4-FFF2-40B4-BE49-F238E27FC236}">
                <a16:creationId xmlns:a16="http://schemas.microsoft.com/office/drawing/2014/main" id="{1835898D-3246-716D-19A4-1568E3DF576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017326" y="417812"/>
            <a:ext cx="709851" cy="363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572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Info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E65F3280-5DEA-9169-75E7-87E3BC53C758}"/>
              </a:ext>
            </a:extLst>
          </p:cNvPr>
          <p:cNvSpPr/>
          <p:nvPr userDrawn="1"/>
        </p:nvSpPr>
        <p:spPr>
          <a:xfrm>
            <a:off x="184150" y="242356"/>
            <a:ext cx="11823700" cy="63732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latin typeface="Montserrat Light" pitchFamily="2" charset="0"/>
            </a:endParaRPr>
          </a:p>
        </p:txBody>
      </p:sp>
      <p:pic>
        <p:nvPicPr>
          <p:cNvPr id="3" name="Google Shape;105;p15">
            <a:extLst>
              <a:ext uri="{FF2B5EF4-FFF2-40B4-BE49-F238E27FC236}">
                <a16:creationId xmlns:a16="http://schemas.microsoft.com/office/drawing/2014/main" id="{789C290F-DA11-D608-0AF1-C1838AB55A7A}"/>
              </a:ext>
            </a:extLst>
          </p:cNvPr>
          <p:cNvPicPr preferRelativeResize="0"/>
          <p:nvPr userDrawn="1"/>
        </p:nvPicPr>
        <p:blipFill rotWithShape="1">
          <a:blip r:embed="rId2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07" b="3787"/>
          <a:stretch>
            <a:fillRect/>
          </a:stretch>
        </p:blipFill>
        <p:spPr>
          <a:xfrm>
            <a:off x="184150" y="242356"/>
            <a:ext cx="11823700" cy="6373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ráfico 3">
            <a:extLst>
              <a:ext uri="{FF2B5EF4-FFF2-40B4-BE49-F238E27FC236}">
                <a16:creationId xmlns:a16="http://schemas.microsoft.com/office/drawing/2014/main" id="{600EB47B-5A98-B6C5-2A76-7D006760282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8684" t="74265" r="-18684" b="-37913"/>
          <a:stretch>
            <a:fillRect/>
          </a:stretch>
        </p:blipFill>
        <p:spPr>
          <a:xfrm>
            <a:off x="8631581" y="-1"/>
            <a:ext cx="1966743" cy="1730321"/>
          </a:xfrm>
          <a:prstGeom prst="rect">
            <a:avLst/>
          </a:prstGeom>
        </p:spPr>
      </p:pic>
      <p:pic>
        <p:nvPicPr>
          <p:cNvPr id="5" name="Gráfico 4">
            <a:extLst>
              <a:ext uri="{FF2B5EF4-FFF2-40B4-BE49-F238E27FC236}">
                <a16:creationId xmlns:a16="http://schemas.microsoft.com/office/drawing/2014/main" id="{E2FB1E6A-DDB8-507B-7F24-464C42912C7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017326" y="338651"/>
            <a:ext cx="709851" cy="363582"/>
          </a:xfrm>
          <a:prstGeom prst="rect">
            <a:avLst/>
          </a:prstGeom>
        </p:spPr>
      </p:pic>
      <p:pic>
        <p:nvPicPr>
          <p:cNvPr id="6" name="Gráfico 5">
            <a:extLst>
              <a:ext uri="{FF2B5EF4-FFF2-40B4-BE49-F238E27FC236}">
                <a16:creationId xmlns:a16="http://schemas.microsoft.com/office/drawing/2014/main" id="{3838FB83-DF19-3B79-BEBB-D116AB34498F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25344" t="24136" r="25344"/>
          <a:stretch>
            <a:fillRect/>
          </a:stretch>
        </p:blipFill>
        <p:spPr>
          <a:xfrm rot="10800000">
            <a:off x="1" y="1655255"/>
            <a:ext cx="3277624" cy="5202745"/>
          </a:xfrm>
          <a:prstGeom prst="rect">
            <a:avLst/>
          </a:prstGeom>
        </p:spPr>
      </p:pic>
      <p:sp>
        <p:nvSpPr>
          <p:cNvPr id="7" name="Marcador de texto 3">
            <a:extLst>
              <a:ext uri="{FF2B5EF4-FFF2-40B4-BE49-F238E27FC236}">
                <a16:creationId xmlns:a16="http://schemas.microsoft.com/office/drawing/2014/main" id="{CEBA7069-B14D-D428-A1A2-CEC8E1B8DD2F}"/>
              </a:ext>
            </a:extLst>
          </p:cNvPr>
          <p:cNvSpPr>
            <a:spLocks noGrp="1"/>
          </p:cNvSpPr>
          <p:nvPr>
            <p:ph type="body" sz="half" idx="18" hasCustomPrompt="1"/>
          </p:nvPr>
        </p:nvSpPr>
        <p:spPr>
          <a:xfrm>
            <a:off x="2619937" y="417041"/>
            <a:ext cx="1815538" cy="365125"/>
          </a:xfrm>
        </p:spPr>
        <p:txBody>
          <a:bodyPr anchor="ctr">
            <a:noAutofit/>
          </a:bodyPr>
          <a:lstStyle>
            <a:lvl1pPr marL="0" indent="0" algn="ctr">
              <a:buNone/>
              <a:defRPr sz="900">
                <a:solidFill>
                  <a:schemeClr val="bg2">
                    <a:lumMod val="75000"/>
                  </a:schemeClr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FECHA 2025</a:t>
            </a:r>
          </a:p>
        </p:txBody>
      </p:sp>
      <p:sp>
        <p:nvSpPr>
          <p:cNvPr id="8" name="Marcador de texto 3">
            <a:extLst>
              <a:ext uri="{FF2B5EF4-FFF2-40B4-BE49-F238E27FC236}">
                <a16:creationId xmlns:a16="http://schemas.microsoft.com/office/drawing/2014/main" id="{95BA1DE9-F1E1-5029-3B3F-BC1F4ED2F9C9}"/>
              </a:ext>
            </a:extLst>
          </p:cNvPr>
          <p:cNvSpPr>
            <a:spLocks noGrp="1"/>
          </p:cNvSpPr>
          <p:nvPr>
            <p:ph type="body" sz="half" idx="19" hasCustomPrompt="1"/>
          </p:nvPr>
        </p:nvSpPr>
        <p:spPr>
          <a:xfrm>
            <a:off x="464823" y="417041"/>
            <a:ext cx="1815538" cy="365125"/>
          </a:xfrm>
        </p:spPr>
        <p:txBody>
          <a:bodyPr anchor="ctr">
            <a:noAutofit/>
          </a:bodyPr>
          <a:lstStyle>
            <a:lvl1pPr marL="0" indent="0" algn="ctr">
              <a:buNone/>
              <a:defRPr sz="900">
                <a:solidFill>
                  <a:schemeClr val="bg2">
                    <a:lumMod val="90000"/>
                  </a:schemeClr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CO" sz="900" dirty="0">
                <a:solidFill>
                  <a:schemeClr val="tx2">
                    <a:lumMod val="50000"/>
                    <a:lumOff val="50000"/>
                  </a:schemeClr>
                </a:solidFill>
                <a:latin typeface="Museo Sans 300" panose="02000000000000000000" pitchFamily="2" charset="0"/>
              </a:rPr>
              <a:t>Alcaldía Local de Tunjuelito</a:t>
            </a:r>
          </a:p>
        </p:txBody>
      </p:sp>
      <p:sp>
        <p:nvSpPr>
          <p:cNvPr id="10" name="Marcador de texto 3">
            <a:extLst>
              <a:ext uri="{FF2B5EF4-FFF2-40B4-BE49-F238E27FC236}">
                <a16:creationId xmlns:a16="http://schemas.microsoft.com/office/drawing/2014/main" id="{8F71220D-A8B0-798F-E3A4-FB972288207F}"/>
              </a:ext>
            </a:extLst>
          </p:cNvPr>
          <p:cNvSpPr>
            <a:spLocks noGrp="1"/>
          </p:cNvSpPr>
          <p:nvPr>
            <p:ph type="body" sz="half" idx="20" hasCustomPrompt="1"/>
          </p:nvPr>
        </p:nvSpPr>
        <p:spPr>
          <a:xfrm>
            <a:off x="1841500" y="6104983"/>
            <a:ext cx="9885677" cy="365125"/>
          </a:xfrm>
        </p:spPr>
        <p:txBody>
          <a:bodyPr anchor="ctr">
            <a:noAutofit/>
          </a:bodyPr>
          <a:lstStyle>
            <a:lvl1pPr marL="0" indent="0" algn="r">
              <a:buNone/>
              <a:defRPr sz="900">
                <a:solidFill>
                  <a:schemeClr val="bg2">
                    <a:lumMod val="90000"/>
                  </a:schemeClr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CO" sz="900" dirty="0">
                <a:solidFill>
                  <a:schemeClr val="tx2">
                    <a:lumMod val="50000"/>
                    <a:lumOff val="50000"/>
                  </a:schemeClr>
                </a:solidFill>
                <a:latin typeface="Museo Sans 300" panose="02000000000000000000" pitchFamily="2" charset="0"/>
              </a:rPr>
              <a:t>Fuente: www.ejemplo de referencia.com</a:t>
            </a:r>
          </a:p>
        </p:txBody>
      </p:sp>
    </p:spTree>
    <p:extLst>
      <p:ext uri="{BB962C8B-B14F-4D97-AF65-F5344CB8AC3E}">
        <p14:creationId xmlns:p14="http://schemas.microsoft.com/office/powerpoint/2010/main" val="372355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Info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E65F3280-5DEA-9169-75E7-87E3BC53C758}"/>
              </a:ext>
            </a:extLst>
          </p:cNvPr>
          <p:cNvSpPr/>
          <p:nvPr userDrawn="1"/>
        </p:nvSpPr>
        <p:spPr>
          <a:xfrm>
            <a:off x="184150" y="242356"/>
            <a:ext cx="11823700" cy="63732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latin typeface="Montserrat Light" pitchFamily="2" charset="0"/>
            </a:endParaRPr>
          </a:p>
        </p:txBody>
      </p:sp>
      <p:pic>
        <p:nvPicPr>
          <p:cNvPr id="3" name="Google Shape;105;p15">
            <a:extLst>
              <a:ext uri="{FF2B5EF4-FFF2-40B4-BE49-F238E27FC236}">
                <a16:creationId xmlns:a16="http://schemas.microsoft.com/office/drawing/2014/main" id="{789C290F-DA11-D608-0AF1-C1838AB55A7A}"/>
              </a:ext>
            </a:extLst>
          </p:cNvPr>
          <p:cNvPicPr preferRelativeResize="0"/>
          <p:nvPr userDrawn="1"/>
        </p:nvPicPr>
        <p:blipFill rotWithShape="1">
          <a:blip r:embed="rId2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07" b="3787"/>
          <a:stretch>
            <a:fillRect/>
          </a:stretch>
        </p:blipFill>
        <p:spPr>
          <a:xfrm>
            <a:off x="184150" y="242356"/>
            <a:ext cx="11823700" cy="637328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Marcador de medios 11">
            <a:extLst>
              <a:ext uri="{FF2B5EF4-FFF2-40B4-BE49-F238E27FC236}">
                <a16:creationId xmlns:a16="http://schemas.microsoft.com/office/drawing/2014/main" id="{8893CE98-4FE8-611E-2E20-2514E07E3EC0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754063" y="1574491"/>
            <a:ext cx="10842625" cy="4250840"/>
          </a:xfrm>
        </p:spPr>
        <p:txBody>
          <a:bodyPr/>
          <a:lstStyle/>
          <a:p>
            <a:endParaRPr lang="es-CO"/>
          </a:p>
        </p:txBody>
      </p:sp>
      <p:pic>
        <p:nvPicPr>
          <p:cNvPr id="4" name="Gráfico 3">
            <a:extLst>
              <a:ext uri="{FF2B5EF4-FFF2-40B4-BE49-F238E27FC236}">
                <a16:creationId xmlns:a16="http://schemas.microsoft.com/office/drawing/2014/main" id="{600EB47B-5A98-B6C5-2A76-7D006760282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8684" t="74265" r="-18684" b="-37913"/>
          <a:stretch>
            <a:fillRect/>
          </a:stretch>
        </p:blipFill>
        <p:spPr>
          <a:xfrm>
            <a:off x="8631581" y="-1"/>
            <a:ext cx="1966743" cy="1730321"/>
          </a:xfrm>
          <a:prstGeom prst="rect">
            <a:avLst/>
          </a:prstGeom>
        </p:spPr>
      </p:pic>
      <p:pic>
        <p:nvPicPr>
          <p:cNvPr id="5" name="Gráfico 4">
            <a:extLst>
              <a:ext uri="{FF2B5EF4-FFF2-40B4-BE49-F238E27FC236}">
                <a16:creationId xmlns:a16="http://schemas.microsoft.com/office/drawing/2014/main" id="{E2FB1E6A-DDB8-507B-7F24-464C42912C7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017326" y="338651"/>
            <a:ext cx="709851" cy="363582"/>
          </a:xfrm>
          <a:prstGeom prst="rect">
            <a:avLst/>
          </a:prstGeom>
        </p:spPr>
      </p:pic>
      <p:pic>
        <p:nvPicPr>
          <p:cNvPr id="6" name="Gráfico 5">
            <a:extLst>
              <a:ext uri="{FF2B5EF4-FFF2-40B4-BE49-F238E27FC236}">
                <a16:creationId xmlns:a16="http://schemas.microsoft.com/office/drawing/2014/main" id="{3838FB83-DF19-3B79-BEBB-D116AB34498F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25344" t="24136" r="25344"/>
          <a:stretch>
            <a:fillRect/>
          </a:stretch>
        </p:blipFill>
        <p:spPr>
          <a:xfrm rot="10800000">
            <a:off x="1" y="1655255"/>
            <a:ext cx="3277624" cy="5202745"/>
          </a:xfrm>
          <a:prstGeom prst="rect">
            <a:avLst/>
          </a:prstGeom>
        </p:spPr>
      </p:pic>
      <p:sp>
        <p:nvSpPr>
          <p:cNvPr id="7" name="Marcador de texto 3">
            <a:extLst>
              <a:ext uri="{FF2B5EF4-FFF2-40B4-BE49-F238E27FC236}">
                <a16:creationId xmlns:a16="http://schemas.microsoft.com/office/drawing/2014/main" id="{CEBA7069-B14D-D428-A1A2-CEC8E1B8DD2F}"/>
              </a:ext>
            </a:extLst>
          </p:cNvPr>
          <p:cNvSpPr>
            <a:spLocks noGrp="1"/>
          </p:cNvSpPr>
          <p:nvPr>
            <p:ph type="body" sz="half" idx="18" hasCustomPrompt="1"/>
          </p:nvPr>
        </p:nvSpPr>
        <p:spPr>
          <a:xfrm>
            <a:off x="2619937" y="417041"/>
            <a:ext cx="1815538" cy="365125"/>
          </a:xfrm>
        </p:spPr>
        <p:txBody>
          <a:bodyPr anchor="ctr">
            <a:noAutofit/>
          </a:bodyPr>
          <a:lstStyle>
            <a:lvl1pPr marL="0" indent="0" algn="ctr">
              <a:buNone/>
              <a:defRPr sz="900">
                <a:solidFill>
                  <a:schemeClr val="bg2">
                    <a:lumMod val="75000"/>
                  </a:schemeClr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FECHA 2025</a:t>
            </a:r>
          </a:p>
        </p:txBody>
      </p:sp>
      <p:sp>
        <p:nvSpPr>
          <p:cNvPr id="8" name="Marcador de texto 3">
            <a:extLst>
              <a:ext uri="{FF2B5EF4-FFF2-40B4-BE49-F238E27FC236}">
                <a16:creationId xmlns:a16="http://schemas.microsoft.com/office/drawing/2014/main" id="{95BA1DE9-F1E1-5029-3B3F-BC1F4ED2F9C9}"/>
              </a:ext>
            </a:extLst>
          </p:cNvPr>
          <p:cNvSpPr>
            <a:spLocks noGrp="1"/>
          </p:cNvSpPr>
          <p:nvPr>
            <p:ph type="body" sz="half" idx="19" hasCustomPrompt="1"/>
          </p:nvPr>
        </p:nvSpPr>
        <p:spPr>
          <a:xfrm>
            <a:off x="464823" y="417041"/>
            <a:ext cx="1815538" cy="365125"/>
          </a:xfrm>
        </p:spPr>
        <p:txBody>
          <a:bodyPr anchor="ctr">
            <a:noAutofit/>
          </a:bodyPr>
          <a:lstStyle>
            <a:lvl1pPr marL="0" indent="0" algn="ctr">
              <a:buNone/>
              <a:defRPr sz="900">
                <a:solidFill>
                  <a:schemeClr val="bg2">
                    <a:lumMod val="90000"/>
                  </a:schemeClr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CO" sz="900" dirty="0">
                <a:solidFill>
                  <a:schemeClr val="tx2">
                    <a:lumMod val="50000"/>
                    <a:lumOff val="50000"/>
                  </a:schemeClr>
                </a:solidFill>
                <a:latin typeface="Museo Sans 300" panose="02000000000000000000" pitchFamily="2" charset="0"/>
              </a:rPr>
              <a:t>Alcaldía Local de Tunjuelito</a:t>
            </a:r>
          </a:p>
        </p:txBody>
      </p:sp>
      <p:sp>
        <p:nvSpPr>
          <p:cNvPr id="10" name="Marcador de texto 3">
            <a:extLst>
              <a:ext uri="{FF2B5EF4-FFF2-40B4-BE49-F238E27FC236}">
                <a16:creationId xmlns:a16="http://schemas.microsoft.com/office/drawing/2014/main" id="{8F71220D-A8B0-798F-E3A4-FB972288207F}"/>
              </a:ext>
            </a:extLst>
          </p:cNvPr>
          <p:cNvSpPr>
            <a:spLocks noGrp="1"/>
          </p:cNvSpPr>
          <p:nvPr>
            <p:ph type="body" sz="half" idx="20" hasCustomPrompt="1"/>
          </p:nvPr>
        </p:nvSpPr>
        <p:spPr>
          <a:xfrm>
            <a:off x="1841500" y="6104983"/>
            <a:ext cx="9885677" cy="365125"/>
          </a:xfrm>
        </p:spPr>
        <p:txBody>
          <a:bodyPr anchor="ctr">
            <a:noAutofit/>
          </a:bodyPr>
          <a:lstStyle>
            <a:lvl1pPr marL="0" indent="0" algn="r">
              <a:buNone/>
              <a:defRPr sz="900">
                <a:solidFill>
                  <a:schemeClr val="bg2">
                    <a:lumMod val="90000"/>
                  </a:schemeClr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CO" sz="900" dirty="0">
                <a:solidFill>
                  <a:schemeClr val="tx2">
                    <a:lumMod val="50000"/>
                    <a:lumOff val="50000"/>
                  </a:schemeClr>
                </a:solidFill>
                <a:latin typeface="Museo Sans 300" panose="02000000000000000000" pitchFamily="2" charset="0"/>
              </a:rPr>
              <a:t>Fuente: www.ejemplo de referencia.com</a:t>
            </a:r>
          </a:p>
        </p:txBody>
      </p:sp>
      <p:sp>
        <p:nvSpPr>
          <p:cNvPr id="11" name="Título 1">
            <a:extLst>
              <a:ext uri="{FF2B5EF4-FFF2-40B4-BE49-F238E27FC236}">
                <a16:creationId xmlns:a16="http://schemas.microsoft.com/office/drawing/2014/main" id="{CBFFCDBB-AF83-35CE-FC4F-5C9068CA369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4742" y="952032"/>
            <a:ext cx="3815287" cy="498635"/>
          </a:xfrm>
        </p:spPr>
        <p:txBody>
          <a:bodyPr anchor="b">
            <a:noAutofit/>
          </a:bodyPr>
          <a:lstStyle>
            <a:lvl1pPr algn="l">
              <a:defRPr sz="2800"/>
            </a:lvl1pPr>
          </a:lstStyle>
          <a:p>
            <a:r>
              <a:rPr lang="es-ES" dirty="0"/>
              <a:t>Vídeo</a:t>
            </a:r>
          </a:p>
        </p:txBody>
      </p:sp>
    </p:spTree>
    <p:extLst>
      <p:ext uri="{BB962C8B-B14F-4D97-AF65-F5344CB8AC3E}">
        <p14:creationId xmlns:p14="http://schemas.microsoft.com/office/powerpoint/2010/main" val="3830768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a de contenid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Imagen 45" descr="Logotipo, nombre de la empresa&#10;&#10;El contenido generado por IA puede ser incorrecto.">
            <a:extLst>
              <a:ext uri="{FF2B5EF4-FFF2-40B4-BE49-F238E27FC236}">
                <a16:creationId xmlns:a16="http://schemas.microsoft.com/office/drawing/2014/main" id="{AA23A803-0A07-E667-D180-FD30F1AD45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7021" y="384064"/>
            <a:ext cx="750049" cy="379368"/>
          </a:xfrm>
          <a:prstGeom prst="rect">
            <a:avLst/>
          </a:prstGeom>
        </p:spPr>
      </p:pic>
      <p:sp>
        <p:nvSpPr>
          <p:cNvPr id="50" name="Marcador de texto 3">
            <a:extLst>
              <a:ext uri="{FF2B5EF4-FFF2-40B4-BE49-F238E27FC236}">
                <a16:creationId xmlns:a16="http://schemas.microsoft.com/office/drawing/2014/main" id="{77EDAFC5-4C4F-CA94-8A42-565B2A8AC422}"/>
              </a:ext>
            </a:extLst>
          </p:cNvPr>
          <p:cNvSpPr>
            <a:spLocks noGrp="1"/>
          </p:cNvSpPr>
          <p:nvPr>
            <p:ph type="body" sz="half" idx="22" hasCustomPrompt="1"/>
          </p:nvPr>
        </p:nvSpPr>
        <p:spPr>
          <a:xfrm>
            <a:off x="739775" y="1544518"/>
            <a:ext cx="6356912" cy="547118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5400">
                <a:solidFill>
                  <a:schemeClr val="accent3"/>
                </a:solidFill>
                <a:latin typeface="Montserrat Medium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Contenido</a:t>
            </a:r>
          </a:p>
        </p:txBody>
      </p:sp>
      <p:sp>
        <p:nvSpPr>
          <p:cNvPr id="51" name="Marcador de texto 3">
            <a:extLst>
              <a:ext uri="{FF2B5EF4-FFF2-40B4-BE49-F238E27FC236}">
                <a16:creationId xmlns:a16="http://schemas.microsoft.com/office/drawing/2014/main" id="{9C710CB9-775F-0F52-72A8-D18EC3A5612D}"/>
              </a:ext>
            </a:extLst>
          </p:cNvPr>
          <p:cNvSpPr>
            <a:spLocks noGrp="1"/>
          </p:cNvSpPr>
          <p:nvPr>
            <p:ph type="body" sz="half" idx="23" hasCustomPrompt="1"/>
          </p:nvPr>
        </p:nvSpPr>
        <p:spPr>
          <a:xfrm>
            <a:off x="739775" y="2202794"/>
            <a:ext cx="6356912" cy="547118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400">
                <a:solidFill>
                  <a:schemeClr val="tx1"/>
                </a:solidFill>
                <a:latin typeface="Montserrat Medium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Índice</a:t>
            </a:r>
          </a:p>
        </p:txBody>
      </p:sp>
      <p:sp>
        <p:nvSpPr>
          <p:cNvPr id="52" name="Marcador de texto 3">
            <a:extLst>
              <a:ext uri="{FF2B5EF4-FFF2-40B4-BE49-F238E27FC236}">
                <a16:creationId xmlns:a16="http://schemas.microsoft.com/office/drawing/2014/main" id="{B79A75B4-B136-94A9-89AE-262773FA717B}"/>
              </a:ext>
            </a:extLst>
          </p:cNvPr>
          <p:cNvSpPr>
            <a:spLocks noGrp="1"/>
          </p:cNvSpPr>
          <p:nvPr>
            <p:ph type="body" sz="half" idx="24" hasCustomPrompt="1"/>
          </p:nvPr>
        </p:nvSpPr>
        <p:spPr>
          <a:xfrm>
            <a:off x="739775" y="3898200"/>
            <a:ext cx="536575" cy="364357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1800">
                <a:solidFill>
                  <a:schemeClr val="tx1"/>
                </a:solidFill>
                <a:latin typeface="Montserrat Medium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01.</a:t>
            </a:r>
          </a:p>
        </p:txBody>
      </p:sp>
      <p:sp>
        <p:nvSpPr>
          <p:cNvPr id="53" name="Marcador de texto 3">
            <a:extLst>
              <a:ext uri="{FF2B5EF4-FFF2-40B4-BE49-F238E27FC236}">
                <a16:creationId xmlns:a16="http://schemas.microsoft.com/office/drawing/2014/main" id="{1D6CCA17-D9EC-D251-9362-BDF0CB43A9B3}"/>
              </a:ext>
            </a:extLst>
          </p:cNvPr>
          <p:cNvSpPr>
            <a:spLocks noGrp="1"/>
          </p:cNvSpPr>
          <p:nvPr>
            <p:ph type="body" sz="half" idx="25" hasCustomPrompt="1"/>
          </p:nvPr>
        </p:nvSpPr>
        <p:spPr>
          <a:xfrm>
            <a:off x="1276350" y="3898200"/>
            <a:ext cx="2143125" cy="364357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1800">
                <a:solidFill>
                  <a:schemeClr val="tx1"/>
                </a:solidFill>
                <a:latin typeface="Montserrat Medium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Tema Principal</a:t>
            </a:r>
          </a:p>
        </p:txBody>
      </p:sp>
      <p:sp>
        <p:nvSpPr>
          <p:cNvPr id="54" name="Marcador de texto 3">
            <a:extLst>
              <a:ext uri="{FF2B5EF4-FFF2-40B4-BE49-F238E27FC236}">
                <a16:creationId xmlns:a16="http://schemas.microsoft.com/office/drawing/2014/main" id="{58664AAD-EAC7-0FDD-A995-B90BC367C258}"/>
              </a:ext>
            </a:extLst>
          </p:cNvPr>
          <p:cNvSpPr>
            <a:spLocks noGrp="1"/>
          </p:cNvSpPr>
          <p:nvPr>
            <p:ph type="body" sz="half" idx="26" hasCustomPrompt="1"/>
          </p:nvPr>
        </p:nvSpPr>
        <p:spPr>
          <a:xfrm>
            <a:off x="1276350" y="4299732"/>
            <a:ext cx="2797818" cy="1077250"/>
          </a:xfrm>
        </p:spPr>
        <p:txBody>
          <a:bodyPr anchor="ctr">
            <a:noAutofit/>
          </a:bodyPr>
          <a:lstStyle>
            <a:lvl1pPr marL="0" indent="0" algn="l">
              <a:lnSpc>
                <a:spcPct val="60000"/>
              </a:lnSpc>
              <a:buNone/>
              <a:defRPr sz="1200">
                <a:solidFill>
                  <a:schemeClr val="tx1"/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Subtema Principal</a:t>
            </a:r>
          </a:p>
          <a:p>
            <a:pPr lvl="0"/>
            <a:r>
              <a:rPr lang="es-ES" dirty="0"/>
              <a:t>Subtema Secundario</a:t>
            </a:r>
          </a:p>
          <a:p>
            <a:pPr lvl="0"/>
            <a:r>
              <a:rPr lang="es-ES" dirty="0"/>
              <a:t>Subtema Terciario</a:t>
            </a:r>
          </a:p>
        </p:txBody>
      </p:sp>
      <p:sp>
        <p:nvSpPr>
          <p:cNvPr id="55" name="Marcador de texto 3">
            <a:extLst>
              <a:ext uri="{FF2B5EF4-FFF2-40B4-BE49-F238E27FC236}">
                <a16:creationId xmlns:a16="http://schemas.microsoft.com/office/drawing/2014/main" id="{8443D20F-BF65-1EEF-172A-265F968C5956}"/>
              </a:ext>
            </a:extLst>
          </p:cNvPr>
          <p:cNvSpPr>
            <a:spLocks noGrp="1"/>
          </p:cNvSpPr>
          <p:nvPr>
            <p:ph type="body" sz="half" idx="27" hasCustomPrompt="1"/>
          </p:nvPr>
        </p:nvSpPr>
        <p:spPr>
          <a:xfrm>
            <a:off x="4356381" y="3898200"/>
            <a:ext cx="536575" cy="364357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1800">
                <a:solidFill>
                  <a:schemeClr val="tx1"/>
                </a:solidFill>
                <a:latin typeface="Montserrat Medium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02.</a:t>
            </a:r>
          </a:p>
        </p:txBody>
      </p:sp>
      <p:sp>
        <p:nvSpPr>
          <p:cNvPr id="56" name="Marcador de texto 3">
            <a:extLst>
              <a:ext uri="{FF2B5EF4-FFF2-40B4-BE49-F238E27FC236}">
                <a16:creationId xmlns:a16="http://schemas.microsoft.com/office/drawing/2014/main" id="{B59FFB32-1C9D-1F47-F8B1-B49572833011}"/>
              </a:ext>
            </a:extLst>
          </p:cNvPr>
          <p:cNvSpPr>
            <a:spLocks noGrp="1"/>
          </p:cNvSpPr>
          <p:nvPr>
            <p:ph type="body" sz="half" idx="28" hasCustomPrompt="1"/>
          </p:nvPr>
        </p:nvSpPr>
        <p:spPr>
          <a:xfrm>
            <a:off x="4892956" y="3898200"/>
            <a:ext cx="2143125" cy="364357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1800">
                <a:solidFill>
                  <a:schemeClr val="tx1"/>
                </a:solidFill>
                <a:latin typeface="Montserrat Medium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Tema Principal</a:t>
            </a:r>
          </a:p>
        </p:txBody>
      </p:sp>
      <p:sp>
        <p:nvSpPr>
          <p:cNvPr id="57" name="Marcador de texto 3">
            <a:extLst>
              <a:ext uri="{FF2B5EF4-FFF2-40B4-BE49-F238E27FC236}">
                <a16:creationId xmlns:a16="http://schemas.microsoft.com/office/drawing/2014/main" id="{7BF98082-B384-693A-2734-DC8FEEA1018A}"/>
              </a:ext>
            </a:extLst>
          </p:cNvPr>
          <p:cNvSpPr>
            <a:spLocks noGrp="1"/>
          </p:cNvSpPr>
          <p:nvPr>
            <p:ph type="body" sz="half" idx="29" hasCustomPrompt="1"/>
          </p:nvPr>
        </p:nvSpPr>
        <p:spPr>
          <a:xfrm>
            <a:off x="4892956" y="4299732"/>
            <a:ext cx="2797818" cy="1077250"/>
          </a:xfrm>
        </p:spPr>
        <p:txBody>
          <a:bodyPr anchor="ctr">
            <a:noAutofit/>
          </a:bodyPr>
          <a:lstStyle>
            <a:lvl1pPr marL="0" indent="0" algn="l">
              <a:lnSpc>
                <a:spcPct val="60000"/>
              </a:lnSpc>
              <a:buNone/>
              <a:defRPr sz="1200">
                <a:solidFill>
                  <a:schemeClr val="tx1"/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Subtema Principal</a:t>
            </a:r>
          </a:p>
          <a:p>
            <a:pPr lvl="0"/>
            <a:r>
              <a:rPr lang="es-ES" dirty="0"/>
              <a:t>Subtema Secundario</a:t>
            </a:r>
          </a:p>
          <a:p>
            <a:pPr lvl="0"/>
            <a:r>
              <a:rPr lang="es-ES" dirty="0"/>
              <a:t>Subtema Terciario</a:t>
            </a:r>
          </a:p>
        </p:txBody>
      </p:sp>
      <p:sp>
        <p:nvSpPr>
          <p:cNvPr id="58" name="Marcador de texto 3">
            <a:extLst>
              <a:ext uri="{FF2B5EF4-FFF2-40B4-BE49-F238E27FC236}">
                <a16:creationId xmlns:a16="http://schemas.microsoft.com/office/drawing/2014/main" id="{7C0D6D41-DC40-8609-9E85-D0455BBB02DD}"/>
              </a:ext>
            </a:extLst>
          </p:cNvPr>
          <p:cNvSpPr>
            <a:spLocks noGrp="1"/>
          </p:cNvSpPr>
          <p:nvPr>
            <p:ph type="body" sz="half" idx="30" hasCustomPrompt="1"/>
          </p:nvPr>
        </p:nvSpPr>
        <p:spPr>
          <a:xfrm>
            <a:off x="7972987" y="3898200"/>
            <a:ext cx="536575" cy="364357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1800">
                <a:solidFill>
                  <a:schemeClr val="tx1"/>
                </a:solidFill>
                <a:latin typeface="Montserrat Medium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03.</a:t>
            </a:r>
          </a:p>
        </p:txBody>
      </p:sp>
      <p:sp>
        <p:nvSpPr>
          <p:cNvPr id="59" name="Marcador de texto 3">
            <a:extLst>
              <a:ext uri="{FF2B5EF4-FFF2-40B4-BE49-F238E27FC236}">
                <a16:creationId xmlns:a16="http://schemas.microsoft.com/office/drawing/2014/main" id="{B5084312-ADFC-593F-0E66-78B3E4B0646D}"/>
              </a:ext>
            </a:extLst>
          </p:cNvPr>
          <p:cNvSpPr>
            <a:spLocks noGrp="1"/>
          </p:cNvSpPr>
          <p:nvPr>
            <p:ph type="body" sz="half" idx="31" hasCustomPrompt="1"/>
          </p:nvPr>
        </p:nvSpPr>
        <p:spPr>
          <a:xfrm>
            <a:off x="8509562" y="3898200"/>
            <a:ext cx="2143125" cy="364357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1800">
                <a:solidFill>
                  <a:schemeClr val="tx1"/>
                </a:solidFill>
                <a:latin typeface="Montserrat Medium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Tema Principal</a:t>
            </a:r>
          </a:p>
        </p:txBody>
      </p:sp>
      <p:sp>
        <p:nvSpPr>
          <p:cNvPr id="60" name="Marcador de texto 3">
            <a:extLst>
              <a:ext uri="{FF2B5EF4-FFF2-40B4-BE49-F238E27FC236}">
                <a16:creationId xmlns:a16="http://schemas.microsoft.com/office/drawing/2014/main" id="{CE19E3E3-5919-6D72-CCC8-55D1500EA763}"/>
              </a:ext>
            </a:extLst>
          </p:cNvPr>
          <p:cNvSpPr>
            <a:spLocks noGrp="1"/>
          </p:cNvSpPr>
          <p:nvPr>
            <p:ph type="body" sz="half" idx="32" hasCustomPrompt="1"/>
          </p:nvPr>
        </p:nvSpPr>
        <p:spPr>
          <a:xfrm>
            <a:off x="8509562" y="4299732"/>
            <a:ext cx="2797818" cy="1077250"/>
          </a:xfrm>
        </p:spPr>
        <p:txBody>
          <a:bodyPr anchor="ctr">
            <a:noAutofit/>
          </a:bodyPr>
          <a:lstStyle>
            <a:lvl1pPr marL="0" indent="0" algn="l">
              <a:lnSpc>
                <a:spcPct val="60000"/>
              </a:lnSpc>
              <a:buNone/>
              <a:defRPr sz="1200">
                <a:solidFill>
                  <a:schemeClr val="tx1"/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Subtema Principal</a:t>
            </a:r>
          </a:p>
          <a:p>
            <a:pPr lvl="0"/>
            <a:r>
              <a:rPr lang="es-ES" dirty="0"/>
              <a:t>Subtema Secundario</a:t>
            </a:r>
          </a:p>
          <a:p>
            <a:pPr lvl="0"/>
            <a:r>
              <a:rPr lang="es-ES" dirty="0"/>
              <a:t>Subtema Terciario</a:t>
            </a:r>
          </a:p>
        </p:txBody>
      </p:sp>
      <p:sp>
        <p:nvSpPr>
          <p:cNvPr id="2" name="Marcador de texto 3">
            <a:extLst>
              <a:ext uri="{FF2B5EF4-FFF2-40B4-BE49-F238E27FC236}">
                <a16:creationId xmlns:a16="http://schemas.microsoft.com/office/drawing/2014/main" id="{97BAE6FE-EA10-528C-62E7-38FBF07DBC59}"/>
              </a:ext>
            </a:extLst>
          </p:cNvPr>
          <p:cNvSpPr>
            <a:spLocks noGrp="1"/>
          </p:cNvSpPr>
          <p:nvPr>
            <p:ph type="body" sz="half" idx="18" hasCustomPrompt="1"/>
          </p:nvPr>
        </p:nvSpPr>
        <p:spPr>
          <a:xfrm>
            <a:off x="2619937" y="417041"/>
            <a:ext cx="1815538" cy="365125"/>
          </a:xfrm>
        </p:spPr>
        <p:txBody>
          <a:bodyPr anchor="ctr">
            <a:noAutofit/>
          </a:bodyPr>
          <a:lstStyle>
            <a:lvl1pPr marL="0" indent="0" algn="ctr">
              <a:buNone/>
              <a:defRPr sz="900">
                <a:solidFill>
                  <a:schemeClr val="tx1"/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FECHA 2025</a:t>
            </a:r>
          </a:p>
        </p:txBody>
      </p:sp>
      <p:sp>
        <p:nvSpPr>
          <p:cNvPr id="3" name="Marcador de texto 3">
            <a:extLst>
              <a:ext uri="{FF2B5EF4-FFF2-40B4-BE49-F238E27FC236}">
                <a16:creationId xmlns:a16="http://schemas.microsoft.com/office/drawing/2014/main" id="{CC5D3A8D-7CD2-E348-CEB8-47EC6D1ED379}"/>
              </a:ext>
            </a:extLst>
          </p:cNvPr>
          <p:cNvSpPr>
            <a:spLocks noGrp="1"/>
          </p:cNvSpPr>
          <p:nvPr>
            <p:ph type="body" sz="half" idx="19" hasCustomPrompt="1"/>
          </p:nvPr>
        </p:nvSpPr>
        <p:spPr>
          <a:xfrm>
            <a:off x="464823" y="417041"/>
            <a:ext cx="1815538" cy="365125"/>
          </a:xfrm>
        </p:spPr>
        <p:txBody>
          <a:bodyPr anchor="ctr">
            <a:noAutofit/>
          </a:bodyPr>
          <a:lstStyle>
            <a:lvl1pPr marL="0" indent="0" algn="ctr">
              <a:buNone/>
              <a:defRPr sz="900">
                <a:solidFill>
                  <a:schemeClr val="tx1"/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CO" sz="900" dirty="0">
                <a:solidFill>
                  <a:schemeClr val="tx2">
                    <a:lumMod val="50000"/>
                    <a:lumOff val="50000"/>
                  </a:schemeClr>
                </a:solidFill>
                <a:latin typeface="Museo Sans 300" panose="02000000000000000000" pitchFamily="2" charset="0"/>
              </a:rPr>
              <a:t>Alcaldía Local de Tunjuelito</a:t>
            </a: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7DF962E5-0226-D100-696B-B35D9A3A9D6C}"/>
              </a:ext>
            </a:extLst>
          </p:cNvPr>
          <p:cNvCxnSpPr>
            <a:cxnSpLocks/>
          </p:cNvCxnSpPr>
          <p:nvPr userDrawn="1"/>
        </p:nvCxnSpPr>
        <p:spPr>
          <a:xfrm>
            <a:off x="0" y="3423444"/>
            <a:ext cx="10579100" cy="0"/>
          </a:xfrm>
          <a:prstGeom prst="line">
            <a:avLst/>
          </a:prstGeom>
          <a:ln w="9525">
            <a:solidFill>
              <a:schemeClr val="accent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554406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Inf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105;p15">
            <a:extLst>
              <a:ext uri="{FF2B5EF4-FFF2-40B4-BE49-F238E27FC236}">
                <a16:creationId xmlns:a16="http://schemas.microsoft.com/office/drawing/2014/main" id="{C5B0CB7E-C875-5951-0367-127F1F2C2831}"/>
              </a:ext>
            </a:extLst>
          </p:cNvPr>
          <p:cNvPicPr preferRelativeResize="0"/>
          <p:nvPr userDrawn="1"/>
        </p:nvPicPr>
        <p:blipFill rotWithShape="1">
          <a:blip r:embed="rId2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" b="544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ráfico 2">
            <a:extLst>
              <a:ext uri="{FF2B5EF4-FFF2-40B4-BE49-F238E27FC236}">
                <a16:creationId xmlns:a16="http://schemas.microsoft.com/office/drawing/2014/main" id="{3B38115D-4C62-CBC4-A22F-C795C4016CD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17326" y="338651"/>
            <a:ext cx="709851" cy="363582"/>
          </a:xfrm>
          <a:prstGeom prst="rect">
            <a:avLst/>
          </a:prstGeom>
        </p:spPr>
      </p:pic>
      <p:pic>
        <p:nvPicPr>
          <p:cNvPr id="5" name="Gráfico 4">
            <a:extLst>
              <a:ext uri="{FF2B5EF4-FFF2-40B4-BE49-F238E27FC236}">
                <a16:creationId xmlns:a16="http://schemas.microsoft.com/office/drawing/2014/main" id="{57BCD637-AB9C-D7B9-0EC0-620941ED04A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18684" t="74265" r="-18684" b="-37913"/>
          <a:stretch>
            <a:fillRect/>
          </a:stretch>
        </p:blipFill>
        <p:spPr>
          <a:xfrm>
            <a:off x="8395049" y="-1"/>
            <a:ext cx="1966743" cy="1730321"/>
          </a:xfrm>
          <a:prstGeom prst="rect">
            <a:avLst/>
          </a:prstGeom>
        </p:spPr>
      </p:pic>
      <p:pic>
        <p:nvPicPr>
          <p:cNvPr id="8" name="Gráfico 7">
            <a:extLst>
              <a:ext uri="{FF2B5EF4-FFF2-40B4-BE49-F238E27FC236}">
                <a16:creationId xmlns:a16="http://schemas.microsoft.com/office/drawing/2014/main" id="{CFCC49DC-5DFC-927F-07BC-61C4640618E6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25344" t="24136" r="25344"/>
          <a:stretch>
            <a:fillRect/>
          </a:stretch>
        </p:blipFill>
        <p:spPr>
          <a:xfrm rot="10800000">
            <a:off x="0" y="1730320"/>
            <a:ext cx="3277624" cy="5202745"/>
          </a:xfrm>
          <a:prstGeom prst="rect">
            <a:avLst/>
          </a:prstGeom>
        </p:spPr>
      </p:pic>
      <p:sp>
        <p:nvSpPr>
          <p:cNvPr id="9" name="Marcador de posición de imagen 15">
            <a:extLst>
              <a:ext uri="{FF2B5EF4-FFF2-40B4-BE49-F238E27FC236}">
                <a16:creationId xmlns:a16="http://schemas.microsoft.com/office/drawing/2014/main" id="{A45BA2E3-E5B1-2FE6-548C-EEF2FB8E7CE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54742" y="1227357"/>
            <a:ext cx="10972435" cy="3451424"/>
          </a:xfrm>
        </p:spPr>
        <p:txBody>
          <a:bodyPr/>
          <a:lstStyle/>
          <a:p>
            <a:endParaRPr lang="es-CO" dirty="0"/>
          </a:p>
        </p:txBody>
      </p:sp>
      <p:sp>
        <p:nvSpPr>
          <p:cNvPr id="11" name="Marcador de texto 3">
            <a:extLst>
              <a:ext uri="{FF2B5EF4-FFF2-40B4-BE49-F238E27FC236}">
                <a16:creationId xmlns:a16="http://schemas.microsoft.com/office/drawing/2014/main" id="{F27C9BD7-2CE9-D6A4-040B-26C0085748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4108450" y="4916350"/>
            <a:ext cx="7618727" cy="852040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200">
                <a:solidFill>
                  <a:schemeClr val="tx2"/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Lorem Ipsum es simplemente el texto de relleno de las imprentas y archivos de texto. Lorem Ipsum ha sido el texto de relleno estándar de las industrias desde el año 1500, cuando un impresor (N. del T. persona que se dedica a la imprenta) desconocido usó una galería de textos y los mezcló de tal manera que logró hacer un libro de textos.</a:t>
            </a:r>
          </a:p>
        </p:txBody>
      </p:sp>
      <p:sp>
        <p:nvSpPr>
          <p:cNvPr id="13" name="Título 1">
            <a:extLst>
              <a:ext uri="{FF2B5EF4-FFF2-40B4-BE49-F238E27FC236}">
                <a16:creationId xmlns:a16="http://schemas.microsoft.com/office/drawing/2014/main" id="{8D8BB1EA-82D6-C630-E0B9-1A76F141769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4742" y="4916350"/>
            <a:ext cx="3118758" cy="523220"/>
          </a:xfrm>
        </p:spPr>
        <p:txBody>
          <a:bodyPr anchor="b">
            <a:normAutofit/>
          </a:bodyPr>
          <a:lstStyle>
            <a:lvl1pPr algn="l">
              <a:defRPr sz="2800"/>
            </a:lvl1pPr>
          </a:lstStyle>
          <a:p>
            <a:r>
              <a:rPr lang="es-ES" dirty="0"/>
              <a:t>Texto Principal</a:t>
            </a:r>
          </a:p>
        </p:txBody>
      </p:sp>
      <p:sp>
        <p:nvSpPr>
          <p:cNvPr id="14" name="Marcador de texto 3">
            <a:extLst>
              <a:ext uri="{FF2B5EF4-FFF2-40B4-BE49-F238E27FC236}">
                <a16:creationId xmlns:a16="http://schemas.microsoft.com/office/drawing/2014/main" id="{6DD234CA-DB92-E96A-E903-C9FAC21514CF}"/>
              </a:ext>
            </a:extLst>
          </p:cNvPr>
          <p:cNvSpPr>
            <a:spLocks noGrp="1"/>
          </p:cNvSpPr>
          <p:nvPr>
            <p:ph type="body" sz="half" idx="18" hasCustomPrompt="1"/>
          </p:nvPr>
        </p:nvSpPr>
        <p:spPr>
          <a:xfrm>
            <a:off x="2619937" y="417041"/>
            <a:ext cx="1815538" cy="365125"/>
          </a:xfrm>
        </p:spPr>
        <p:txBody>
          <a:bodyPr anchor="ctr">
            <a:noAutofit/>
          </a:bodyPr>
          <a:lstStyle>
            <a:lvl1pPr marL="0" indent="0" algn="ctr">
              <a:buNone/>
              <a:defRPr sz="900">
                <a:solidFill>
                  <a:schemeClr val="bg2">
                    <a:lumMod val="75000"/>
                  </a:schemeClr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FECHA 2025</a:t>
            </a:r>
          </a:p>
        </p:txBody>
      </p:sp>
      <p:sp>
        <p:nvSpPr>
          <p:cNvPr id="19" name="Marcador de texto 3">
            <a:extLst>
              <a:ext uri="{FF2B5EF4-FFF2-40B4-BE49-F238E27FC236}">
                <a16:creationId xmlns:a16="http://schemas.microsoft.com/office/drawing/2014/main" id="{A002CB17-8A55-25E4-01A4-BF716ABFD4C3}"/>
              </a:ext>
            </a:extLst>
          </p:cNvPr>
          <p:cNvSpPr>
            <a:spLocks noGrp="1"/>
          </p:cNvSpPr>
          <p:nvPr>
            <p:ph type="body" sz="half" idx="19" hasCustomPrompt="1"/>
          </p:nvPr>
        </p:nvSpPr>
        <p:spPr>
          <a:xfrm>
            <a:off x="464823" y="417041"/>
            <a:ext cx="1815538" cy="365125"/>
          </a:xfrm>
        </p:spPr>
        <p:txBody>
          <a:bodyPr anchor="ctr">
            <a:noAutofit/>
          </a:bodyPr>
          <a:lstStyle>
            <a:lvl1pPr marL="0" indent="0" algn="ctr">
              <a:buNone/>
              <a:defRPr sz="900">
                <a:solidFill>
                  <a:schemeClr val="bg2">
                    <a:lumMod val="90000"/>
                  </a:schemeClr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CO" sz="900" dirty="0">
                <a:solidFill>
                  <a:schemeClr val="tx2">
                    <a:lumMod val="50000"/>
                    <a:lumOff val="50000"/>
                  </a:schemeClr>
                </a:solidFill>
                <a:latin typeface="Museo Sans 300" panose="02000000000000000000" pitchFamily="2" charset="0"/>
              </a:rPr>
              <a:t>Alcaldía Local de Tunjuelito</a:t>
            </a:r>
          </a:p>
        </p:txBody>
      </p:sp>
      <p:sp>
        <p:nvSpPr>
          <p:cNvPr id="20" name="Marcador de texto 3">
            <a:extLst>
              <a:ext uri="{FF2B5EF4-FFF2-40B4-BE49-F238E27FC236}">
                <a16:creationId xmlns:a16="http://schemas.microsoft.com/office/drawing/2014/main" id="{3A11867D-FE56-562A-1F31-4FF6EF402111}"/>
              </a:ext>
            </a:extLst>
          </p:cNvPr>
          <p:cNvSpPr>
            <a:spLocks noGrp="1"/>
          </p:cNvSpPr>
          <p:nvPr>
            <p:ph type="body" sz="half" idx="20" hasCustomPrompt="1"/>
          </p:nvPr>
        </p:nvSpPr>
        <p:spPr>
          <a:xfrm>
            <a:off x="1841500" y="6104983"/>
            <a:ext cx="9885677" cy="365125"/>
          </a:xfrm>
        </p:spPr>
        <p:txBody>
          <a:bodyPr anchor="ctr">
            <a:noAutofit/>
          </a:bodyPr>
          <a:lstStyle>
            <a:lvl1pPr marL="0" indent="0" algn="r">
              <a:buNone/>
              <a:defRPr sz="900">
                <a:solidFill>
                  <a:schemeClr val="bg2">
                    <a:lumMod val="90000"/>
                  </a:schemeClr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CO" sz="900" dirty="0">
                <a:solidFill>
                  <a:schemeClr val="tx2">
                    <a:lumMod val="50000"/>
                    <a:lumOff val="50000"/>
                  </a:schemeClr>
                </a:solidFill>
                <a:latin typeface="Museo Sans 300" panose="02000000000000000000" pitchFamily="2" charset="0"/>
              </a:rPr>
              <a:t>Fuente: www.ejemplo de referencia.com</a:t>
            </a:r>
          </a:p>
        </p:txBody>
      </p:sp>
    </p:spTree>
    <p:extLst>
      <p:ext uri="{BB962C8B-B14F-4D97-AF65-F5344CB8AC3E}">
        <p14:creationId xmlns:p14="http://schemas.microsoft.com/office/powerpoint/2010/main" val="3754672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cion tema-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Marcador de posición de imagen 10">
            <a:extLst>
              <a:ext uri="{FF2B5EF4-FFF2-40B4-BE49-F238E27FC236}">
                <a16:creationId xmlns:a16="http://schemas.microsoft.com/office/drawing/2014/main" id="{4021C975-5255-4A9E-DC55-E0F18DB725F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4150" y="224762"/>
            <a:ext cx="11823700" cy="6407813"/>
          </a:xfrm>
        </p:spPr>
        <p:txBody>
          <a:bodyPr/>
          <a:lstStyle>
            <a:lvl1pPr>
              <a:buNone/>
              <a:defRPr/>
            </a:lvl1pPr>
          </a:lstStyle>
          <a:p>
            <a:endParaRPr lang="es-CO" dirty="0"/>
          </a:p>
        </p:txBody>
      </p:sp>
      <p:pic>
        <p:nvPicPr>
          <p:cNvPr id="3" name="Gráfico 2">
            <a:extLst>
              <a:ext uri="{FF2B5EF4-FFF2-40B4-BE49-F238E27FC236}">
                <a16:creationId xmlns:a16="http://schemas.microsoft.com/office/drawing/2014/main" id="{7ED74792-C186-0B18-0F05-970C1E2264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17326" y="338651"/>
            <a:ext cx="709851" cy="363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8939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Inf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E65F3280-5DEA-9169-75E7-87E3BC53C758}"/>
              </a:ext>
            </a:extLst>
          </p:cNvPr>
          <p:cNvSpPr/>
          <p:nvPr userDrawn="1"/>
        </p:nvSpPr>
        <p:spPr>
          <a:xfrm>
            <a:off x="184150" y="242356"/>
            <a:ext cx="11823700" cy="63732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latin typeface="Montserrat Light" pitchFamily="2" charset="0"/>
            </a:endParaRPr>
          </a:p>
        </p:txBody>
      </p:sp>
      <p:pic>
        <p:nvPicPr>
          <p:cNvPr id="3" name="Google Shape;105;p15">
            <a:extLst>
              <a:ext uri="{FF2B5EF4-FFF2-40B4-BE49-F238E27FC236}">
                <a16:creationId xmlns:a16="http://schemas.microsoft.com/office/drawing/2014/main" id="{789C290F-DA11-D608-0AF1-C1838AB55A7A}"/>
              </a:ext>
            </a:extLst>
          </p:cNvPr>
          <p:cNvPicPr preferRelativeResize="0"/>
          <p:nvPr userDrawn="1"/>
        </p:nvPicPr>
        <p:blipFill rotWithShape="1">
          <a:blip r:embed="rId2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07" b="3787"/>
          <a:stretch>
            <a:fillRect/>
          </a:stretch>
        </p:blipFill>
        <p:spPr>
          <a:xfrm>
            <a:off x="184150" y="242356"/>
            <a:ext cx="11823700" cy="6373288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Marcador de posición de imagen 10">
            <a:extLst>
              <a:ext uri="{FF2B5EF4-FFF2-40B4-BE49-F238E27FC236}">
                <a16:creationId xmlns:a16="http://schemas.microsoft.com/office/drawing/2014/main" id="{831F3B71-E230-CF67-8C33-DEDFADC9C3FD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84150" y="242888"/>
            <a:ext cx="5708650" cy="6372225"/>
          </a:xfrm>
        </p:spPr>
        <p:txBody>
          <a:bodyPr/>
          <a:lstStyle/>
          <a:p>
            <a:endParaRPr lang="es-CO"/>
          </a:p>
        </p:txBody>
      </p:sp>
      <p:pic>
        <p:nvPicPr>
          <p:cNvPr id="4" name="Gráfico 3">
            <a:extLst>
              <a:ext uri="{FF2B5EF4-FFF2-40B4-BE49-F238E27FC236}">
                <a16:creationId xmlns:a16="http://schemas.microsoft.com/office/drawing/2014/main" id="{600EB47B-5A98-B6C5-2A76-7D006760282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8684" t="74265" r="-18684" b="-37913"/>
          <a:stretch>
            <a:fillRect/>
          </a:stretch>
        </p:blipFill>
        <p:spPr>
          <a:xfrm>
            <a:off x="8631581" y="-1"/>
            <a:ext cx="1966743" cy="1730321"/>
          </a:xfrm>
          <a:prstGeom prst="rect">
            <a:avLst/>
          </a:prstGeom>
        </p:spPr>
      </p:pic>
      <p:pic>
        <p:nvPicPr>
          <p:cNvPr id="5" name="Gráfico 4">
            <a:extLst>
              <a:ext uri="{FF2B5EF4-FFF2-40B4-BE49-F238E27FC236}">
                <a16:creationId xmlns:a16="http://schemas.microsoft.com/office/drawing/2014/main" id="{E2FB1E6A-DDB8-507B-7F24-464C42912C7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017326" y="338651"/>
            <a:ext cx="709851" cy="363582"/>
          </a:xfrm>
          <a:prstGeom prst="rect">
            <a:avLst/>
          </a:prstGeom>
        </p:spPr>
      </p:pic>
      <p:sp>
        <p:nvSpPr>
          <p:cNvPr id="10" name="Marcador de texto 3">
            <a:extLst>
              <a:ext uri="{FF2B5EF4-FFF2-40B4-BE49-F238E27FC236}">
                <a16:creationId xmlns:a16="http://schemas.microsoft.com/office/drawing/2014/main" id="{8F71220D-A8B0-798F-E3A4-FB972288207F}"/>
              </a:ext>
            </a:extLst>
          </p:cNvPr>
          <p:cNvSpPr>
            <a:spLocks noGrp="1"/>
          </p:cNvSpPr>
          <p:nvPr>
            <p:ph type="body" sz="half" idx="20" hasCustomPrompt="1"/>
          </p:nvPr>
        </p:nvSpPr>
        <p:spPr>
          <a:xfrm>
            <a:off x="1841500" y="6104983"/>
            <a:ext cx="9885677" cy="365125"/>
          </a:xfrm>
        </p:spPr>
        <p:txBody>
          <a:bodyPr anchor="ctr">
            <a:noAutofit/>
          </a:bodyPr>
          <a:lstStyle>
            <a:lvl1pPr marL="0" indent="0" algn="r">
              <a:buNone/>
              <a:defRPr sz="900">
                <a:solidFill>
                  <a:schemeClr val="bg2">
                    <a:lumMod val="90000"/>
                  </a:schemeClr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CO" sz="900" dirty="0">
                <a:solidFill>
                  <a:schemeClr val="tx2">
                    <a:lumMod val="50000"/>
                    <a:lumOff val="50000"/>
                  </a:schemeClr>
                </a:solidFill>
                <a:latin typeface="Museo Sans 300" panose="02000000000000000000" pitchFamily="2" charset="0"/>
              </a:rPr>
              <a:t>Fuente: www.ejemplo de referencia.com</a:t>
            </a:r>
          </a:p>
        </p:txBody>
      </p:sp>
      <p:sp>
        <p:nvSpPr>
          <p:cNvPr id="13" name="Marcador de texto 3">
            <a:extLst>
              <a:ext uri="{FF2B5EF4-FFF2-40B4-BE49-F238E27FC236}">
                <a16:creationId xmlns:a16="http://schemas.microsoft.com/office/drawing/2014/main" id="{0D9F905C-1686-C33A-DBBB-403B085CB13E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68878" y="2727939"/>
            <a:ext cx="4390955" cy="851841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200">
                <a:solidFill>
                  <a:schemeClr val="tx2"/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Lorem Ipsum es simplemente el texto de relleno de las imprentas y archivos de texto. Lorem Ipsum ha sido el texto de relleno estándar de las industrias desde el año 1500, cuando un impresor.</a:t>
            </a:r>
          </a:p>
        </p:txBody>
      </p:sp>
      <p:sp>
        <p:nvSpPr>
          <p:cNvPr id="14" name="Título 1">
            <a:extLst>
              <a:ext uri="{FF2B5EF4-FFF2-40B4-BE49-F238E27FC236}">
                <a16:creationId xmlns:a16="http://schemas.microsoft.com/office/drawing/2014/main" id="{D6C1CB1F-0930-2AA4-83C7-947688A49EB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68879" y="1453318"/>
            <a:ext cx="3815287" cy="1038718"/>
          </a:xfrm>
        </p:spPr>
        <p:txBody>
          <a:bodyPr anchor="b">
            <a:noAutofit/>
          </a:bodyPr>
          <a:lstStyle>
            <a:lvl1pPr algn="l">
              <a:defRPr sz="2400"/>
            </a:lvl1pPr>
          </a:lstStyle>
          <a:p>
            <a:r>
              <a:rPr lang="es-ES" dirty="0"/>
              <a:t>Texto Principal</a:t>
            </a:r>
            <a:br>
              <a:rPr lang="es-ES" dirty="0"/>
            </a:br>
            <a:r>
              <a:rPr lang="es-ES" dirty="0"/>
              <a:t>Tema de Interés</a:t>
            </a:r>
          </a:p>
        </p:txBody>
      </p:sp>
      <p:grpSp>
        <p:nvGrpSpPr>
          <p:cNvPr id="15" name="Grupo 14">
            <a:extLst>
              <a:ext uri="{FF2B5EF4-FFF2-40B4-BE49-F238E27FC236}">
                <a16:creationId xmlns:a16="http://schemas.microsoft.com/office/drawing/2014/main" id="{817CDE3D-30B7-BF63-BC88-AF991F7000E4}"/>
              </a:ext>
            </a:extLst>
          </p:cNvPr>
          <p:cNvGrpSpPr/>
          <p:nvPr userDrawn="1"/>
        </p:nvGrpSpPr>
        <p:grpSpPr>
          <a:xfrm>
            <a:off x="6355926" y="3874154"/>
            <a:ext cx="4551309" cy="0"/>
            <a:chOff x="6683614" y="2499360"/>
            <a:chExt cx="4551309" cy="0"/>
          </a:xfrm>
        </p:grpSpPr>
        <p:cxnSp>
          <p:nvCxnSpPr>
            <p:cNvPr id="16" name="Conector recto 15">
              <a:extLst>
                <a:ext uri="{FF2B5EF4-FFF2-40B4-BE49-F238E27FC236}">
                  <a16:creationId xmlns:a16="http://schemas.microsoft.com/office/drawing/2014/main" id="{5DE34005-2A1E-86A9-3A54-DB565EB3261E}"/>
                </a:ext>
              </a:extLst>
            </p:cNvPr>
            <p:cNvCxnSpPr>
              <a:cxnSpLocks/>
            </p:cNvCxnSpPr>
            <p:nvPr/>
          </p:nvCxnSpPr>
          <p:spPr>
            <a:xfrm>
              <a:off x="6751778" y="2499360"/>
              <a:ext cx="4483145" cy="0"/>
            </a:xfrm>
            <a:prstGeom prst="line">
              <a:avLst/>
            </a:prstGeom>
            <a:ln w="9525">
              <a:solidFill>
                <a:schemeClr val="accent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ector recto 16">
              <a:extLst>
                <a:ext uri="{FF2B5EF4-FFF2-40B4-BE49-F238E27FC236}">
                  <a16:creationId xmlns:a16="http://schemas.microsoft.com/office/drawing/2014/main" id="{E0DFE4AD-8BE9-4592-A25E-D90D4C9D3823}"/>
                </a:ext>
              </a:extLst>
            </p:cNvPr>
            <p:cNvCxnSpPr>
              <a:cxnSpLocks/>
            </p:cNvCxnSpPr>
            <p:nvPr/>
          </p:nvCxnSpPr>
          <p:spPr>
            <a:xfrm>
              <a:off x="6683614" y="2499360"/>
              <a:ext cx="1500266" cy="0"/>
            </a:xfrm>
            <a:prstGeom prst="line">
              <a:avLst/>
            </a:prstGeom>
            <a:ln w="9525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Marcador de texto 3">
            <a:extLst>
              <a:ext uri="{FF2B5EF4-FFF2-40B4-BE49-F238E27FC236}">
                <a16:creationId xmlns:a16="http://schemas.microsoft.com/office/drawing/2014/main" id="{D6940B36-E2DD-D465-0E36-906D4FAC962D}"/>
              </a:ext>
            </a:extLst>
          </p:cNvPr>
          <p:cNvSpPr>
            <a:spLocks noGrp="1"/>
          </p:cNvSpPr>
          <p:nvPr>
            <p:ph type="body" sz="half" idx="22" hasCustomPrompt="1"/>
          </p:nvPr>
        </p:nvSpPr>
        <p:spPr>
          <a:xfrm>
            <a:off x="6368878" y="4404432"/>
            <a:ext cx="4390955" cy="851841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200">
                <a:solidFill>
                  <a:schemeClr val="tx2"/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Lorem Ipsum es simplemente el texto de relleno de las imprentas y archivos de texto. Lorem Ipsum ha sido el texto de relleno estándar de las industrias desde el año 1500, cuando un impresor.</a:t>
            </a:r>
          </a:p>
        </p:txBody>
      </p:sp>
    </p:spTree>
    <p:extLst>
      <p:ext uri="{BB962C8B-B14F-4D97-AF65-F5344CB8AC3E}">
        <p14:creationId xmlns:p14="http://schemas.microsoft.com/office/powerpoint/2010/main" val="18294861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Inf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E65F3280-5DEA-9169-75E7-87E3BC53C758}"/>
              </a:ext>
            </a:extLst>
          </p:cNvPr>
          <p:cNvSpPr/>
          <p:nvPr userDrawn="1"/>
        </p:nvSpPr>
        <p:spPr>
          <a:xfrm>
            <a:off x="184150" y="242356"/>
            <a:ext cx="11823700" cy="63732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latin typeface="Montserrat Light" pitchFamily="2" charset="0"/>
            </a:endParaRPr>
          </a:p>
        </p:txBody>
      </p:sp>
      <p:pic>
        <p:nvPicPr>
          <p:cNvPr id="3" name="Google Shape;105;p15">
            <a:extLst>
              <a:ext uri="{FF2B5EF4-FFF2-40B4-BE49-F238E27FC236}">
                <a16:creationId xmlns:a16="http://schemas.microsoft.com/office/drawing/2014/main" id="{789C290F-DA11-D608-0AF1-C1838AB55A7A}"/>
              </a:ext>
            </a:extLst>
          </p:cNvPr>
          <p:cNvPicPr preferRelativeResize="0"/>
          <p:nvPr userDrawn="1"/>
        </p:nvPicPr>
        <p:blipFill rotWithShape="1">
          <a:blip r:embed="rId2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07" b="3787"/>
          <a:stretch>
            <a:fillRect/>
          </a:stretch>
        </p:blipFill>
        <p:spPr>
          <a:xfrm>
            <a:off x="184150" y="242356"/>
            <a:ext cx="11823700" cy="6373288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Marcador de posición de imagen 10">
            <a:extLst>
              <a:ext uri="{FF2B5EF4-FFF2-40B4-BE49-F238E27FC236}">
                <a16:creationId xmlns:a16="http://schemas.microsoft.com/office/drawing/2014/main" id="{831F3B71-E230-CF67-8C33-DEDFADC9C3FD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299200" y="242888"/>
            <a:ext cx="5708650" cy="6372225"/>
          </a:xfrm>
        </p:spPr>
        <p:txBody>
          <a:bodyPr/>
          <a:lstStyle/>
          <a:p>
            <a:endParaRPr lang="es-CO"/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3838FB83-DF19-3B79-BEBB-D116AB34498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25344" t="24136" r="25344"/>
          <a:stretch>
            <a:fillRect/>
          </a:stretch>
        </p:blipFill>
        <p:spPr>
          <a:xfrm rot="10800000">
            <a:off x="1" y="1655255"/>
            <a:ext cx="3277624" cy="5202745"/>
          </a:xfrm>
          <a:prstGeom prst="rect">
            <a:avLst/>
          </a:prstGeom>
        </p:spPr>
      </p:pic>
      <p:sp>
        <p:nvSpPr>
          <p:cNvPr id="7" name="Marcador de texto 3">
            <a:extLst>
              <a:ext uri="{FF2B5EF4-FFF2-40B4-BE49-F238E27FC236}">
                <a16:creationId xmlns:a16="http://schemas.microsoft.com/office/drawing/2014/main" id="{CEBA7069-B14D-D428-A1A2-CEC8E1B8DD2F}"/>
              </a:ext>
            </a:extLst>
          </p:cNvPr>
          <p:cNvSpPr>
            <a:spLocks noGrp="1"/>
          </p:cNvSpPr>
          <p:nvPr>
            <p:ph type="body" sz="half" idx="18" hasCustomPrompt="1"/>
          </p:nvPr>
        </p:nvSpPr>
        <p:spPr>
          <a:xfrm>
            <a:off x="2619937" y="417041"/>
            <a:ext cx="1815538" cy="365125"/>
          </a:xfrm>
        </p:spPr>
        <p:txBody>
          <a:bodyPr anchor="ctr">
            <a:noAutofit/>
          </a:bodyPr>
          <a:lstStyle>
            <a:lvl1pPr marL="0" indent="0" algn="ctr">
              <a:buNone/>
              <a:defRPr sz="900">
                <a:solidFill>
                  <a:schemeClr val="bg2">
                    <a:lumMod val="90000"/>
                  </a:schemeClr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FECHA 2025</a:t>
            </a:r>
          </a:p>
        </p:txBody>
      </p:sp>
      <p:sp>
        <p:nvSpPr>
          <p:cNvPr id="8" name="Marcador de texto 3">
            <a:extLst>
              <a:ext uri="{FF2B5EF4-FFF2-40B4-BE49-F238E27FC236}">
                <a16:creationId xmlns:a16="http://schemas.microsoft.com/office/drawing/2014/main" id="{95BA1DE9-F1E1-5029-3B3F-BC1F4ED2F9C9}"/>
              </a:ext>
            </a:extLst>
          </p:cNvPr>
          <p:cNvSpPr>
            <a:spLocks noGrp="1"/>
          </p:cNvSpPr>
          <p:nvPr>
            <p:ph type="body" sz="half" idx="19" hasCustomPrompt="1"/>
          </p:nvPr>
        </p:nvSpPr>
        <p:spPr>
          <a:xfrm>
            <a:off x="464823" y="417041"/>
            <a:ext cx="1815538" cy="365125"/>
          </a:xfrm>
        </p:spPr>
        <p:txBody>
          <a:bodyPr anchor="ctr">
            <a:noAutofit/>
          </a:bodyPr>
          <a:lstStyle>
            <a:lvl1pPr marL="0" indent="0" algn="ctr">
              <a:buNone/>
              <a:defRPr sz="900">
                <a:solidFill>
                  <a:schemeClr val="bg2">
                    <a:lumMod val="90000"/>
                  </a:schemeClr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CO" sz="900" dirty="0">
                <a:solidFill>
                  <a:schemeClr val="tx2">
                    <a:lumMod val="50000"/>
                    <a:lumOff val="50000"/>
                  </a:schemeClr>
                </a:solidFill>
                <a:latin typeface="Museo Sans 300" panose="02000000000000000000" pitchFamily="2" charset="0"/>
              </a:rPr>
              <a:t>Alcaldía Local de Tunjuelito</a:t>
            </a:r>
          </a:p>
        </p:txBody>
      </p:sp>
      <p:sp>
        <p:nvSpPr>
          <p:cNvPr id="13" name="Marcador de texto 3">
            <a:extLst>
              <a:ext uri="{FF2B5EF4-FFF2-40B4-BE49-F238E27FC236}">
                <a16:creationId xmlns:a16="http://schemas.microsoft.com/office/drawing/2014/main" id="{0D9F905C-1686-C33A-DBBB-403B085CB13E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489243" y="2727939"/>
            <a:ext cx="4390955" cy="851841"/>
          </a:xfrm>
        </p:spPr>
        <p:txBody>
          <a:bodyPr>
            <a:noAutofit/>
          </a:bodyPr>
          <a:lstStyle>
            <a:lvl1pPr marL="0" indent="0" algn="r">
              <a:lnSpc>
                <a:spcPct val="100000"/>
              </a:lnSpc>
              <a:buNone/>
              <a:defRPr sz="1200">
                <a:solidFill>
                  <a:schemeClr val="tx2"/>
                </a:solidFill>
                <a:latin typeface="Montserrat Light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Lorem Ipsum es simplemente el texto de relleno de las imprentas y archivos de texto. Lorem Ipsum ha sido el texto de relleno estándar de las industrias desde el año 1500, cuando un impresor.</a:t>
            </a:r>
          </a:p>
        </p:txBody>
      </p:sp>
      <p:sp>
        <p:nvSpPr>
          <p:cNvPr id="14" name="Título 1">
            <a:extLst>
              <a:ext uri="{FF2B5EF4-FFF2-40B4-BE49-F238E27FC236}">
                <a16:creationId xmlns:a16="http://schemas.microsoft.com/office/drawing/2014/main" id="{D6C1CB1F-0930-2AA4-83C7-947688A49EB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064911" y="1453318"/>
            <a:ext cx="3815287" cy="1038718"/>
          </a:xfrm>
        </p:spPr>
        <p:txBody>
          <a:bodyPr anchor="b">
            <a:noAutofit/>
          </a:bodyPr>
          <a:lstStyle>
            <a:lvl1pPr algn="r">
              <a:defRPr sz="2400"/>
            </a:lvl1pPr>
          </a:lstStyle>
          <a:p>
            <a:r>
              <a:rPr lang="es-ES" dirty="0"/>
              <a:t>Texto Principal</a:t>
            </a:r>
            <a:br>
              <a:rPr lang="es-ES" dirty="0"/>
            </a:br>
            <a:r>
              <a:rPr lang="es-ES" dirty="0"/>
              <a:t>Tema de Interés</a:t>
            </a:r>
          </a:p>
        </p:txBody>
      </p:sp>
    </p:spTree>
    <p:extLst>
      <p:ext uri="{BB962C8B-B14F-4D97-AF65-F5344CB8AC3E}">
        <p14:creationId xmlns:p14="http://schemas.microsoft.com/office/powerpoint/2010/main" val="2448997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D273384E-0ACF-4ABF-7D46-27FDDE79C7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4614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A7A2F57-51B3-7CD0-A291-039B81A2D1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425701"/>
            <a:ext cx="10515600" cy="42592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755FDE6-DB50-1710-F9F2-7D148AB0E1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45719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2A8AF498-3E9C-4AB9-803C-2D827E6E41DD}" type="datetimeFigureOut">
              <a:rPr lang="es-CO" smtClean="0"/>
              <a:pPr/>
              <a:t>11/03/2026</a:t>
            </a:fld>
            <a:endParaRPr lang="es-CO" sz="1100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735713B-9F44-661F-66A0-B0FA4AF352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45719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bg1">
                    <a:lumMod val="65000"/>
                  </a:schemeClr>
                </a:solidFill>
                <a:latin typeface="Museo Sans 100 (Cuerpo)"/>
              </a:defRPr>
            </a:lvl1pPr>
          </a:lstStyle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570247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77" r:id="rId2"/>
    <p:sldLayoutId id="2147483649" r:id="rId3"/>
    <p:sldLayoutId id="2147483675" r:id="rId4"/>
    <p:sldLayoutId id="2147483672" r:id="rId5"/>
    <p:sldLayoutId id="2147483651" r:id="rId6"/>
    <p:sldLayoutId id="2147483665" r:id="rId7"/>
    <p:sldLayoutId id="2147483673" r:id="rId8"/>
    <p:sldLayoutId id="2147483674" r:id="rId9"/>
    <p:sldLayoutId id="2147483676" r:id="rId10"/>
    <p:sldLayoutId id="2147483668" r:id="rId11"/>
    <p:sldLayoutId id="2147483664" r:id="rId12"/>
    <p:sldLayoutId id="2147483654" r:id="rId13"/>
    <p:sldLayoutId id="2147483653" r:id="rId14"/>
    <p:sldLayoutId id="2147483670" r:id="rId15"/>
    <p:sldLayoutId id="2147483659" r:id="rId16"/>
    <p:sldLayoutId id="2147483657" r:id="rId17"/>
    <p:sldLayoutId id="2147483658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ontserrat Medium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Museo Sans 100 (Cuerpo)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2"/>
          </a:solidFill>
          <a:latin typeface="Museo Sans 100 (Cuerpo)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000" kern="1200">
          <a:solidFill>
            <a:schemeClr val="tx2"/>
          </a:solidFill>
          <a:latin typeface="Museo Sans 100 (Cuerpo)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ángulo 12">
            <a:extLst>
              <a:ext uri="{FF2B5EF4-FFF2-40B4-BE49-F238E27FC236}">
                <a16:creationId xmlns:a16="http://schemas.microsoft.com/office/drawing/2014/main" id="{2B652F75-C5D7-C6F5-D8FD-CFF18F0D9599}"/>
              </a:ext>
            </a:extLst>
          </p:cNvPr>
          <p:cNvSpPr/>
          <p:nvPr/>
        </p:nvSpPr>
        <p:spPr>
          <a:xfrm>
            <a:off x="368300" y="-22557"/>
            <a:ext cx="11823700" cy="2340638"/>
          </a:xfrm>
          <a:prstGeom prst="rect">
            <a:avLst/>
          </a:prstGeom>
          <a:gradFill>
            <a:gsLst>
              <a:gs pos="60000">
                <a:schemeClr val="bg2">
                  <a:lumMod val="10000"/>
                  <a:alpha val="0"/>
                </a:schemeClr>
              </a:gs>
              <a:gs pos="0">
                <a:schemeClr val="bg2">
                  <a:lumMod val="10000"/>
                  <a:alpha val="6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pic>
        <p:nvPicPr>
          <p:cNvPr id="14" name="Gráfico 13">
            <a:extLst>
              <a:ext uri="{FF2B5EF4-FFF2-40B4-BE49-F238E27FC236}">
                <a16:creationId xmlns:a16="http://schemas.microsoft.com/office/drawing/2014/main" id="{25D7A723-F8F8-92B0-45B4-3F45E3EA5A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8026400" cy="6858000"/>
          </a:xfrm>
          <a:prstGeom prst="rect">
            <a:avLst/>
          </a:prstGeom>
        </p:spPr>
      </p:pic>
      <p:sp>
        <p:nvSpPr>
          <p:cNvPr id="15" name="Marcador de texto 11">
            <a:extLst>
              <a:ext uri="{FF2B5EF4-FFF2-40B4-BE49-F238E27FC236}">
                <a16:creationId xmlns:a16="http://schemas.microsoft.com/office/drawing/2014/main" id="{A592BAEE-F605-2400-D9BA-A4911F684E2E}"/>
              </a:ext>
            </a:extLst>
          </p:cNvPr>
          <p:cNvSpPr txBox="1">
            <a:spLocks/>
          </p:cNvSpPr>
          <p:nvPr/>
        </p:nvSpPr>
        <p:spPr>
          <a:xfrm>
            <a:off x="745055" y="3036414"/>
            <a:ext cx="4652445" cy="1255487"/>
          </a:xfrm>
          <a:prstGeom prst="rect">
            <a:avLst/>
          </a:prstGeom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bg1"/>
                </a:solidFill>
                <a:latin typeface="Montserrat Medium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Museo Sans 100 (Cuerpo)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Museo Sans 100 (Cuerpo)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Museo Sans 100 (Cuerpo)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dirty="0"/>
              <a:t>SESIÓN JAL 21 DE MARZO 2026</a:t>
            </a:r>
          </a:p>
          <a:p>
            <a:pPr algn="ctr"/>
            <a:r>
              <a:rPr lang="es-ES" dirty="0"/>
              <a:t>PROYECTO 2808</a:t>
            </a:r>
          </a:p>
        </p:txBody>
      </p:sp>
      <p:sp>
        <p:nvSpPr>
          <p:cNvPr id="18" name="Marcador de texto 3">
            <a:extLst>
              <a:ext uri="{FF2B5EF4-FFF2-40B4-BE49-F238E27FC236}">
                <a16:creationId xmlns:a16="http://schemas.microsoft.com/office/drawing/2014/main" id="{7C5D54D5-36A3-65B5-DA9A-F4D171E5CB46}"/>
              </a:ext>
            </a:extLst>
          </p:cNvPr>
          <p:cNvSpPr txBox="1">
            <a:spLocks/>
          </p:cNvSpPr>
          <p:nvPr/>
        </p:nvSpPr>
        <p:spPr>
          <a:xfrm>
            <a:off x="739972" y="5717521"/>
            <a:ext cx="3479238" cy="24622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u="none" kern="1200">
                <a:solidFill>
                  <a:schemeClr val="bg1"/>
                </a:solidFill>
                <a:latin typeface="Montserrat Medium" pitchFamily="2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/>
              <a:t>Alcaldía Local de Tunjuelito</a:t>
            </a:r>
            <a:endParaRPr lang="es-ES" dirty="0"/>
          </a:p>
        </p:txBody>
      </p:sp>
      <p:sp>
        <p:nvSpPr>
          <p:cNvPr id="19" name="Marcador de texto 3">
            <a:extLst>
              <a:ext uri="{FF2B5EF4-FFF2-40B4-BE49-F238E27FC236}">
                <a16:creationId xmlns:a16="http://schemas.microsoft.com/office/drawing/2014/main" id="{E908994C-3996-05DC-EBE5-83712DF66B14}"/>
              </a:ext>
            </a:extLst>
          </p:cNvPr>
          <p:cNvSpPr txBox="1">
            <a:spLocks/>
          </p:cNvSpPr>
          <p:nvPr/>
        </p:nvSpPr>
        <p:spPr>
          <a:xfrm>
            <a:off x="739972" y="5991009"/>
            <a:ext cx="3479238" cy="24622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>
                <a:solidFill>
                  <a:schemeClr val="bg1"/>
                </a:solidFill>
                <a:latin typeface="Montserrat Light" pitchFamily="2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/>
              <a:t>www.tunjuelito.gov.co</a:t>
            </a:r>
            <a:endParaRPr lang="es-ES" dirty="0"/>
          </a:p>
        </p:txBody>
      </p:sp>
      <p:pic>
        <p:nvPicPr>
          <p:cNvPr id="17" name="Gráfico 16">
            <a:extLst>
              <a:ext uri="{FF2B5EF4-FFF2-40B4-BE49-F238E27FC236}">
                <a16:creationId xmlns:a16="http://schemas.microsoft.com/office/drawing/2014/main" id="{C18173A4-4684-F858-5962-CBDF927348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15397" y="397332"/>
            <a:ext cx="484754" cy="404542"/>
          </a:xfrm>
          <a:prstGeom prst="rect">
            <a:avLst/>
          </a:prstGeom>
        </p:spPr>
      </p:pic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id="{D005431D-0541-1291-3771-507B75881634}"/>
              </a:ext>
            </a:extLst>
          </p:cNvPr>
          <p:cNvCxnSpPr>
            <a:cxnSpLocks/>
          </p:cNvCxnSpPr>
          <p:nvPr/>
        </p:nvCxnSpPr>
        <p:spPr>
          <a:xfrm>
            <a:off x="0" y="5012000"/>
            <a:ext cx="4992914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1" name="Gráfico 20">
            <a:extLst>
              <a:ext uri="{FF2B5EF4-FFF2-40B4-BE49-F238E27FC236}">
                <a16:creationId xmlns:a16="http://schemas.microsoft.com/office/drawing/2014/main" id="{1835898D-3246-716D-19A4-1568E3DF576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017326" y="417812"/>
            <a:ext cx="709851" cy="363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9398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9CE2F6-2EAE-86D7-C423-7C8A4C08A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B1A56354-B081-788D-A8C4-91DCDB6039B3}"/>
              </a:ext>
            </a:extLst>
          </p:cNvPr>
          <p:cNvSpPr txBox="1">
            <a:spLocks/>
          </p:cNvSpPr>
          <p:nvPr/>
        </p:nvSpPr>
        <p:spPr>
          <a:xfrm>
            <a:off x="728928" y="1024084"/>
            <a:ext cx="4098083" cy="36435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ontserrat Medium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CO" dirty="0"/>
              <a:t>3. Beneficiarios</a:t>
            </a: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A926BACC-B75D-E106-5E2B-DBC3476476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0119492"/>
              </p:ext>
            </p:extLst>
          </p:nvPr>
        </p:nvGraphicFramePr>
        <p:xfrm>
          <a:off x="2034565" y="1513073"/>
          <a:ext cx="8472195" cy="449010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192348">
                  <a:extLst>
                    <a:ext uri="{9D8B030D-6E8A-4147-A177-3AD203B41FA5}">
                      <a16:colId xmlns:a16="http://schemas.microsoft.com/office/drawing/2014/main" val="1031090052"/>
                    </a:ext>
                  </a:extLst>
                </a:gridCol>
                <a:gridCol w="3279847">
                  <a:extLst>
                    <a:ext uri="{9D8B030D-6E8A-4147-A177-3AD203B41FA5}">
                      <a16:colId xmlns:a16="http://schemas.microsoft.com/office/drawing/2014/main" val="385206887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200" b="1" u="none" strike="noStrike" dirty="0">
                          <a:solidFill>
                            <a:schemeClr val="tx2"/>
                          </a:solidFill>
                          <a:effectLst/>
                        </a:rPr>
                        <a:t>NIVEL_FORMACION</a:t>
                      </a:r>
                      <a:endParaRPr lang="es-ES" sz="12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99" marR="7099" marT="7099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200" b="1" u="none" strike="noStrike">
                          <a:solidFill>
                            <a:schemeClr val="tx2"/>
                          </a:solidFill>
                          <a:effectLst/>
                        </a:rPr>
                        <a:t>TECNOLOGICO</a:t>
                      </a:r>
                      <a:endParaRPr lang="es-ES" sz="1200" b="1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99" marR="7099" marT="7099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397465"/>
                  </a:ext>
                </a:extLst>
              </a:tr>
              <a:tr h="17037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ES" sz="12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99" marR="7099" marT="7099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ES" sz="1200" b="1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99" marR="7099" marT="7099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5033650"/>
                  </a:ext>
                </a:extLst>
              </a:tr>
              <a:tr h="170371">
                <a:tc>
                  <a:txBody>
                    <a:bodyPr/>
                    <a:lstStyle/>
                    <a:p>
                      <a:pPr lvl="0" algn="ctr" fontAlgn="b">
                        <a:buNone/>
                      </a:pPr>
                      <a:r>
                        <a:rPr lang="es-ES" sz="1200" b="1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UNIVERSIDAD – CARRERA </a:t>
                      </a:r>
                      <a:endParaRPr lang="es-ES" sz="1200" b="1" i="0" u="none" strike="noStrike" dirty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marL="7099" marR="7099" marT="7099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200" b="1" u="none" strike="noStrike" dirty="0">
                          <a:solidFill>
                            <a:schemeClr val="tx2"/>
                          </a:solidFill>
                          <a:effectLst/>
                        </a:rPr>
                        <a:t>Cuenta de FUENTE_FINANCIACION_ACCESO</a:t>
                      </a:r>
                      <a:endParaRPr lang="es-ES" sz="12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99" marR="7099" marT="7099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3801873"/>
                  </a:ext>
                </a:extLst>
              </a:tr>
              <a:tr h="170371">
                <a:tc gridSpan="2">
                  <a:txBody>
                    <a:bodyPr/>
                    <a:lstStyle/>
                    <a:p>
                      <a:pPr lvl="0" algn="ctr" fontAlgn="b">
                        <a:buNone/>
                      </a:pPr>
                      <a:r>
                        <a:rPr lang="es-ES" sz="1000" b="1" u="none" strike="noStrike" dirty="0">
                          <a:solidFill>
                            <a:schemeClr val="tx2"/>
                          </a:solidFill>
                          <a:effectLst/>
                        </a:rPr>
                        <a:t>CORPORACION UNIFICADA NACIONAL DE EDUCACION SUPERIOR-CUN-</a:t>
                      </a:r>
                      <a:endParaRPr lang="es-ES" sz="10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99" marR="7099" marT="7099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ctr" fontAlgn="b">
                        <a:buNone/>
                      </a:pPr>
                      <a:endParaRPr lang="es-ES" sz="10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99" marR="7099" marT="7099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1591527"/>
                  </a:ext>
                </a:extLst>
              </a:tr>
              <a:tr h="17037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000" u="none" strike="noStrike" dirty="0">
                          <a:solidFill>
                            <a:schemeClr val="tx2"/>
                          </a:solidFill>
                          <a:effectLst/>
                        </a:rPr>
                        <a:t>TECNOLOGIA EN GESTION CONTABLE Y FINANCIERA</a:t>
                      </a:r>
                      <a:endParaRPr lang="es-ES" sz="1000" b="0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889" marR="7099" marT="7099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000" u="none" strike="noStrike" dirty="0">
                          <a:solidFill>
                            <a:schemeClr val="tx2"/>
                          </a:solidFill>
                          <a:effectLst/>
                        </a:rPr>
                        <a:t>2</a:t>
                      </a:r>
                      <a:endParaRPr lang="es-ES" sz="1000" b="0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99" marR="7099" marT="7099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0574485"/>
                  </a:ext>
                </a:extLst>
              </a:tr>
              <a:tr h="17037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000" u="none" strike="noStrike">
                          <a:solidFill>
                            <a:schemeClr val="tx2"/>
                          </a:solidFill>
                          <a:effectLst/>
                        </a:rPr>
                        <a:t>TECNOLOGIA EN RADIOLOGIA E IMAGENES DIAGNOSTICAS</a:t>
                      </a:r>
                      <a:endParaRPr lang="es-ES" sz="10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889" marR="7099" marT="7099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000" u="none" strike="noStrike" dirty="0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s-ES" sz="1000" b="0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99" marR="7099" marT="7099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0189220"/>
                  </a:ext>
                </a:extLst>
              </a:tr>
              <a:tr h="17037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000" u="none" strike="noStrike">
                          <a:solidFill>
                            <a:schemeClr val="tx2"/>
                          </a:solidFill>
                          <a:effectLst/>
                        </a:rPr>
                        <a:t>TECNOLOGIA EN SEGURIDAD Y SALUD EN EL TRABAJO</a:t>
                      </a:r>
                      <a:endParaRPr lang="es-ES" sz="10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889" marR="7099" marT="7099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000" u="none" strike="noStrike">
                          <a:solidFill>
                            <a:schemeClr val="tx2"/>
                          </a:solidFill>
                          <a:effectLst/>
                        </a:rPr>
                        <a:t>2</a:t>
                      </a:r>
                      <a:endParaRPr lang="es-ES" sz="10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99" marR="7099" marT="7099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1742712"/>
                  </a:ext>
                </a:extLst>
              </a:tr>
              <a:tr h="170371">
                <a:tc grid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000" b="1" u="none" strike="noStrike" dirty="0">
                          <a:solidFill>
                            <a:schemeClr val="tx2"/>
                          </a:solidFill>
                          <a:effectLst/>
                        </a:rPr>
                        <a:t>FUNDACION UNIVERSITARIA CAFAM -UNICAFAM</a:t>
                      </a:r>
                      <a:endParaRPr lang="es-ES" sz="10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99" marR="7099" marT="7099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ES" sz="10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99" marR="7099" marT="7099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7577419"/>
                  </a:ext>
                </a:extLst>
              </a:tr>
              <a:tr h="17037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000" u="none" strike="noStrike" dirty="0">
                          <a:solidFill>
                            <a:schemeClr val="tx2"/>
                          </a:solidFill>
                          <a:effectLst/>
                        </a:rPr>
                        <a:t>TECNOLOGIA EN GESTION EMPRESARIAL</a:t>
                      </a:r>
                      <a:endParaRPr lang="es-ES" sz="1000" b="0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889" marR="7099" marT="7099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000" u="none" strike="noStrike" dirty="0">
                          <a:solidFill>
                            <a:schemeClr val="tx2"/>
                          </a:solidFill>
                          <a:effectLst/>
                        </a:rPr>
                        <a:t>2</a:t>
                      </a:r>
                      <a:endParaRPr lang="es-ES" sz="1000" b="0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99" marR="7099" marT="7099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5190189"/>
                  </a:ext>
                </a:extLst>
              </a:tr>
              <a:tr h="170371">
                <a:tc grid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000" b="1" u="none" strike="noStrike" dirty="0">
                          <a:solidFill>
                            <a:schemeClr val="tx2"/>
                          </a:solidFill>
                          <a:effectLst/>
                        </a:rPr>
                        <a:t>FUNDACION UNIVERSITARIA LOS LIBERTADORES</a:t>
                      </a:r>
                      <a:endParaRPr lang="es-ES" sz="10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99" marR="7099" marT="7099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ES" sz="10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99" marR="7099" marT="7099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1082939"/>
                  </a:ext>
                </a:extLst>
              </a:tr>
              <a:tr h="17037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000" u="none" strike="noStrike" dirty="0">
                          <a:solidFill>
                            <a:schemeClr val="tx2"/>
                          </a:solidFill>
                          <a:effectLst/>
                        </a:rPr>
                        <a:t>TECNOLOGIA EN GESTION DE PROCESOS INDUSTRIALES</a:t>
                      </a:r>
                      <a:endParaRPr lang="es-ES" sz="1000" b="0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889" marR="7099" marT="7099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000" u="none" strike="noStrike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s-ES" sz="10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99" marR="7099" marT="7099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0849863"/>
                  </a:ext>
                </a:extLst>
              </a:tr>
              <a:tr h="17037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000" u="none" strike="noStrike">
                          <a:solidFill>
                            <a:schemeClr val="tx2"/>
                          </a:solidFill>
                          <a:effectLst/>
                        </a:rPr>
                        <a:t>TECNOLOGIA EN GESTION TURISTICA Y HOTELERA</a:t>
                      </a:r>
                      <a:endParaRPr lang="es-ES" sz="10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889" marR="7099" marT="7099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000" u="none" strike="noStrike">
                          <a:solidFill>
                            <a:schemeClr val="tx2"/>
                          </a:solidFill>
                          <a:effectLst/>
                        </a:rPr>
                        <a:t>2</a:t>
                      </a:r>
                      <a:endParaRPr lang="es-ES" sz="10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99" marR="7099" marT="7099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4659132"/>
                  </a:ext>
                </a:extLst>
              </a:tr>
              <a:tr h="170371">
                <a:tc grid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000" b="1" u="none" strike="noStrike" dirty="0">
                          <a:solidFill>
                            <a:schemeClr val="tx2"/>
                          </a:solidFill>
                          <a:effectLst/>
                        </a:rPr>
                        <a:t>POLITECNICO GRANCOLOMBIANO</a:t>
                      </a:r>
                      <a:endParaRPr lang="es-ES" sz="10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99" marR="7099" marT="7099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ES" sz="10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99" marR="7099" marT="7099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2927867"/>
                  </a:ext>
                </a:extLst>
              </a:tr>
              <a:tr h="17037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000" u="none" strike="noStrike">
                          <a:solidFill>
                            <a:schemeClr val="tx2"/>
                          </a:solidFill>
                          <a:effectLst/>
                        </a:rPr>
                        <a:t>TECNOLOGIA EN GESTION BANCARIA Y ENTIDADES FINANCIERAS</a:t>
                      </a:r>
                      <a:endParaRPr lang="es-ES" sz="10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889" marR="7099" marT="7099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000" u="none" strike="noStrike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s-ES" sz="10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99" marR="7099" marT="7099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3077281"/>
                  </a:ext>
                </a:extLst>
              </a:tr>
              <a:tr h="13115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000" u="none" strike="noStrike">
                          <a:solidFill>
                            <a:schemeClr val="tx2"/>
                          </a:solidFill>
                          <a:effectLst/>
                        </a:rPr>
                        <a:t>TECNOLOGIA EN LOGISTICA</a:t>
                      </a:r>
                      <a:endParaRPr lang="es-ES" sz="10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889" marR="7099" marT="7099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000" u="none" strike="noStrike" dirty="0">
                          <a:solidFill>
                            <a:schemeClr val="tx2"/>
                          </a:solidFill>
                          <a:effectLst/>
                        </a:rPr>
                        <a:t>5</a:t>
                      </a:r>
                      <a:endParaRPr lang="es-ES" sz="1000" b="0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99" marR="7099" marT="7099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7165296"/>
                  </a:ext>
                </a:extLst>
              </a:tr>
              <a:tr h="170371">
                <a:tc grid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000" b="1" u="none" strike="noStrike" dirty="0">
                          <a:solidFill>
                            <a:schemeClr val="tx2"/>
                          </a:solidFill>
                          <a:effectLst/>
                        </a:rPr>
                        <a:t>UNIVERSIDAD ANTONIO NARIÑO</a:t>
                      </a:r>
                      <a:endParaRPr lang="es-ES" sz="10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99" marR="7099" marT="7099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ES" sz="10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99" marR="7099" marT="7099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5526091"/>
                  </a:ext>
                </a:extLst>
              </a:tr>
              <a:tr h="17037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000" u="none" strike="noStrike">
                          <a:solidFill>
                            <a:schemeClr val="tx2"/>
                          </a:solidFill>
                          <a:effectLst/>
                        </a:rPr>
                        <a:t>TECNOLOGIA EN MECANICA AUTOMOTRIZ</a:t>
                      </a:r>
                      <a:endParaRPr lang="es-ES" sz="10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889" marR="7099" marT="7099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000" u="none" strike="noStrike" dirty="0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s-ES" sz="1000" b="0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99" marR="7099" marT="7099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4993286"/>
                  </a:ext>
                </a:extLst>
              </a:tr>
              <a:tr h="170371">
                <a:tc grid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000" b="1" u="none" strike="noStrike" dirty="0">
                          <a:solidFill>
                            <a:schemeClr val="tx2"/>
                          </a:solidFill>
                          <a:effectLst/>
                        </a:rPr>
                        <a:t>UNIVERSIDAD DE SAN BUENAVENTURA</a:t>
                      </a:r>
                      <a:endParaRPr lang="es-ES" sz="10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99" marR="7099" marT="7099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ES" sz="10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99" marR="7099" marT="7099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404709"/>
                  </a:ext>
                </a:extLst>
              </a:tr>
              <a:tr h="17037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000" u="none" strike="noStrike">
                          <a:solidFill>
                            <a:schemeClr val="tx2"/>
                          </a:solidFill>
                          <a:effectLst/>
                        </a:rPr>
                        <a:t>TECNOLOGIA EN DESARROLLO DE SOFTWARE</a:t>
                      </a:r>
                      <a:endParaRPr lang="es-ES" sz="10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889" marR="7099" marT="7099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000" u="none" strike="noStrike" dirty="0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s-ES" sz="1000" b="0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99" marR="7099" marT="7099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6853840"/>
                  </a:ext>
                </a:extLst>
              </a:tr>
              <a:tr h="170371">
                <a:tc grid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000" b="1" u="none" strike="noStrike" dirty="0">
                          <a:solidFill>
                            <a:schemeClr val="tx2"/>
                          </a:solidFill>
                          <a:effectLst/>
                        </a:rPr>
                        <a:t>UNIVERSIDAD ECCI</a:t>
                      </a:r>
                      <a:endParaRPr lang="es-ES" sz="10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99" marR="7099" marT="7099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ES" sz="10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99" marR="7099" marT="7099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5459271"/>
                  </a:ext>
                </a:extLst>
              </a:tr>
              <a:tr h="17037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000" u="none" strike="noStrike">
                          <a:solidFill>
                            <a:schemeClr val="tx2"/>
                          </a:solidFill>
                          <a:effectLst/>
                        </a:rPr>
                        <a:t>TECNOLOGIA EN MERCADEO Y DISEÑO PUBLICITARIO</a:t>
                      </a:r>
                      <a:endParaRPr lang="es-ES" sz="10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889" marR="7099" marT="7099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000" u="none" strike="noStrike" dirty="0">
                          <a:solidFill>
                            <a:schemeClr val="tx2"/>
                          </a:solidFill>
                          <a:effectLst/>
                        </a:rPr>
                        <a:t>2</a:t>
                      </a:r>
                      <a:endParaRPr lang="es-ES" sz="1000" b="0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99" marR="7099" marT="7099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2469620"/>
                  </a:ext>
                </a:extLst>
              </a:tr>
              <a:tr h="170371">
                <a:tc grid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000" b="1" u="none" strike="noStrike" dirty="0">
                          <a:solidFill>
                            <a:schemeClr val="tx2"/>
                          </a:solidFill>
                          <a:effectLst/>
                        </a:rPr>
                        <a:t>UNIVERSIDAD MANUELA BELTRAN-UMB-</a:t>
                      </a:r>
                      <a:endParaRPr lang="es-ES" sz="10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99" marR="7099" marT="7099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ES" sz="10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99" marR="7099" marT="7099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3576649"/>
                  </a:ext>
                </a:extLst>
              </a:tr>
              <a:tr h="17037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000" u="none" strike="noStrike" dirty="0">
                          <a:solidFill>
                            <a:schemeClr val="tx2"/>
                          </a:solidFill>
                          <a:effectLst/>
                        </a:rPr>
                        <a:t>TECNOLOGIA EN GESTION DE PROCESOS LOGISTICOS</a:t>
                      </a:r>
                      <a:endParaRPr lang="es-ES" sz="1000" b="0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889" marR="7099" marT="7099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000" u="none" strike="noStrike" dirty="0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s-ES" sz="1000" b="0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99" marR="7099" marT="7099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6468518"/>
                  </a:ext>
                </a:extLst>
              </a:tr>
              <a:tr h="170371">
                <a:tc grid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000" b="1" u="none" strike="noStrike" dirty="0">
                          <a:solidFill>
                            <a:schemeClr val="tx2"/>
                          </a:solidFill>
                          <a:effectLst/>
                        </a:rPr>
                        <a:t>UNIVERSITARIA AGUSTINIANA- UNIAGUSTINIANA</a:t>
                      </a:r>
                      <a:endParaRPr lang="es-ES" sz="10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99" marR="7099" marT="7099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ES" sz="10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99" marR="7099" marT="7099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045919"/>
                  </a:ext>
                </a:extLst>
              </a:tr>
              <a:tr h="17037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000" u="none" strike="noStrike">
                          <a:solidFill>
                            <a:schemeClr val="tx2"/>
                          </a:solidFill>
                          <a:effectLst/>
                        </a:rPr>
                        <a:t>TECNOLOGIA EN DESARROLLO DE SOFTWARE</a:t>
                      </a:r>
                      <a:endParaRPr lang="es-ES" sz="10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889" marR="7099" marT="7099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000" u="none" strike="noStrike" dirty="0">
                          <a:solidFill>
                            <a:schemeClr val="tx2"/>
                          </a:solidFill>
                          <a:effectLst/>
                        </a:rPr>
                        <a:t>2</a:t>
                      </a:r>
                      <a:endParaRPr lang="es-ES" sz="1000" b="0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99" marR="7099" marT="7099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864579"/>
                  </a:ext>
                </a:extLst>
              </a:tr>
            </a:tbl>
          </a:graphicData>
        </a:graphic>
      </p:graphicFrame>
      <p:sp>
        <p:nvSpPr>
          <p:cNvPr id="10" name="Marcador de texto 2">
            <a:extLst>
              <a:ext uri="{FF2B5EF4-FFF2-40B4-BE49-F238E27FC236}">
                <a16:creationId xmlns:a16="http://schemas.microsoft.com/office/drawing/2014/main" id="{FE3E95C3-B143-20B5-6A79-3D2F7175043C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2890525" y="534329"/>
            <a:ext cx="1815538" cy="365125"/>
          </a:xfrm>
        </p:spPr>
        <p:txBody>
          <a:bodyPr/>
          <a:lstStyle/>
          <a:p>
            <a:r>
              <a:rPr lang="es-CO" dirty="0">
                <a:solidFill>
                  <a:schemeClr val="bg2">
                    <a:lumMod val="90000"/>
                  </a:schemeClr>
                </a:solidFill>
              </a:rPr>
              <a:t>21 DE MARZO DE 2026</a:t>
            </a:r>
          </a:p>
        </p:txBody>
      </p:sp>
      <p:sp>
        <p:nvSpPr>
          <p:cNvPr id="11" name="Marcador de texto 3">
            <a:extLst>
              <a:ext uri="{FF2B5EF4-FFF2-40B4-BE49-F238E27FC236}">
                <a16:creationId xmlns:a16="http://schemas.microsoft.com/office/drawing/2014/main" id="{C0F0771C-4E69-C16B-8D60-A4E4938C8D3C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640140" y="534328"/>
            <a:ext cx="2250385" cy="365125"/>
          </a:xfrm>
        </p:spPr>
        <p:txBody>
          <a:bodyPr/>
          <a:lstStyle/>
          <a:p>
            <a:r>
              <a:rPr lang="es-CO" dirty="0"/>
              <a:t>ALCALDÌA LOCAL DE TUNJUELITO</a:t>
            </a:r>
          </a:p>
        </p:txBody>
      </p:sp>
    </p:spTree>
    <p:extLst>
      <p:ext uri="{BB962C8B-B14F-4D97-AF65-F5344CB8AC3E}">
        <p14:creationId xmlns:p14="http://schemas.microsoft.com/office/powerpoint/2010/main" val="12744954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637535-FB16-03B7-F862-24BDCBE899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F808AE93-03F1-D858-B508-C1E6661063E6}"/>
              </a:ext>
            </a:extLst>
          </p:cNvPr>
          <p:cNvSpPr txBox="1">
            <a:spLocks/>
          </p:cNvSpPr>
          <p:nvPr/>
        </p:nvSpPr>
        <p:spPr>
          <a:xfrm>
            <a:off x="756920" y="1119026"/>
            <a:ext cx="4098083" cy="36435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ontserrat Medium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CO" dirty="0"/>
              <a:t>3. Beneficiarios</a:t>
            </a:r>
          </a:p>
        </p:txBody>
      </p: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73ABBFB8-9559-BECF-4A2D-7052BB9CDA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7954019"/>
              </p:ext>
            </p:extLst>
          </p:nvPr>
        </p:nvGraphicFramePr>
        <p:xfrm>
          <a:off x="1714500" y="1730148"/>
          <a:ext cx="8763000" cy="424920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159500">
                  <a:extLst>
                    <a:ext uri="{9D8B030D-6E8A-4147-A177-3AD203B41FA5}">
                      <a16:colId xmlns:a16="http://schemas.microsoft.com/office/drawing/2014/main" val="1914543379"/>
                    </a:ext>
                  </a:extLst>
                </a:gridCol>
                <a:gridCol w="2603500">
                  <a:extLst>
                    <a:ext uri="{9D8B030D-6E8A-4147-A177-3AD203B41FA5}">
                      <a16:colId xmlns:a16="http://schemas.microsoft.com/office/drawing/2014/main" val="2147413697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100" b="1" u="none" strike="noStrike">
                          <a:solidFill>
                            <a:schemeClr val="tx2"/>
                          </a:solidFill>
                          <a:effectLst/>
                        </a:rPr>
                        <a:t>NIVEL_FORMACION</a:t>
                      </a:r>
                      <a:endParaRPr lang="es-ES" sz="1100" b="1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100" b="1" u="none" strike="noStrike">
                          <a:solidFill>
                            <a:schemeClr val="tx2"/>
                          </a:solidFill>
                          <a:effectLst/>
                        </a:rPr>
                        <a:t>UNIVERSITARIO</a:t>
                      </a:r>
                      <a:endParaRPr lang="es-ES" sz="1100" b="1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358474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ES" sz="1100" b="1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ES" sz="1100" b="1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897840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lvl="0" algn="ctr" fontAlgn="b">
                        <a:buNone/>
                      </a:pPr>
                      <a:r>
                        <a:rPr lang="es-ES" sz="1100" b="1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UNIVERSIDAD – CARRERA </a:t>
                      </a: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100" b="1" u="none" strike="noStrike" dirty="0">
                          <a:solidFill>
                            <a:schemeClr val="tx2"/>
                          </a:solidFill>
                          <a:effectLst/>
                        </a:rPr>
                        <a:t>Cuenta de FUENTE_FINANCIACION_ACCESO</a:t>
                      </a: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362939"/>
                  </a:ext>
                </a:extLst>
              </a:tr>
              <a:tr h="182880">
                <a:tc grid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100" b="1" u="none" strike="noStrike" dirty="0">
                          <a:solidFill>
                            <a:schemeClr val="tx2"/>
                          </a:solidFill>
                          <a:effectLst/>
                        </a:rPr>
                        <a:t>COLEGIO MAYOR DE NUESTRA SEÑORA DEL ROSARIO</a:t>
                      </a: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185291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ANALITICA DE DATOS Y MERCADOS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58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17694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ADMINISTRACION DE EMPRESAS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58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912733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MARKETING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58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45974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NEGOCIOS INTERNACIONALES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58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722456"/>
                  </a:ext>
                </a:extLst>
              </a:tr>
              <a:tr h="182880">
                <a:tc grid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100" b="1" u="none" strike="noStrike" dirty="0">
                          <a:solidFill>
                            <a:schemeClr val="tx2"/>
                          </a:solidFill>
                          <a:effectLst/>
                        </a:rPr>
                        <a:t>CORPORACION UNIVERSITARIA IBEROAMERICANA</a:t>
                      </a: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8221813"/>
                  </a:ext>
                </a:extLst>
              </a:tr>
              <a:tr h="24870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INGENIERIA DE SOFTWARE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58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3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1484116"/>
                  </a:ext>
                </a:extLst>
              </a:tr>
              <a:tr h="182880">
                <a:tc grid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100" b="1" u="none" strike="noStrike" dirty="0">
                          <a:solidFill>
                            <a:schemeClr val="tx2"/>
                          </a:solidFill>
                          <a:effectLst/>
                        </a:rPr>
                        <a:t>CORPORACION UNIVERSITARIA MINUTO DE DIOS -UNIMINUTO-</a:t>
                      </a: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ES" sz="1100" b="0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086128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CREACION AUDIOVISUAL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58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 dirty="0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s-ES" sz="1100" b="0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627782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INGENIERIA DE SISTEMAS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58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 dirty="0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s-ES" sz="1100" b="0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343403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INGENIERIA ELECTRONICA Y SISTEMAS INTELIGENTES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58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 dirty="0">
                          <a:solidFill>
                            <a:schemeClr val="tx2"/>
                          </a:solidFill>
                          <a:effectLst/>
                        </a:rPr>
                        <a:t>2</a:t>
                      </a:r>
                      <a:endParaRPr lang="es-ES" sz="1100" b="0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1151464"/>
                  </a:ext>
                </a:extLst>
              </a:tr>
              <a:tr h="182880">
                <a:tc grid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100" b="1" u="none" strike="noStrike" dirty="0">
                          <a:solidFill>
                            <a:schemeClr val="tx2"/>
                          </a:solidFill>
                          <a:effectLst/>
                        </a:rPr>
                        <a:t>FUNDACION UNIVERSIDAD DE BOGOTA - JORGE TADEO LOZANO</a:t>
                      </a: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903874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COMERCIO INTERNACIONAL Y FINANZAS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58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8373250"/>
                  </a:ext>
                </a:extLst>
              </a:tr>
              <a:tr h="182880">
                <a:tc grid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100" b="1" u="none" strike="noStrike" dirty="0">
                          <a:solidFill>
                            <a:schemeClr val="tx2"/>
                          </a:solidFill>
                          <a:effectLst/>
                        </a:rPr>
                        <a:t>FUNDACION UNIVERSITARIA COMPENSAR</a:t>
                      </a: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716469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INGENIERIA DE SISTEMAS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58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2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757404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INGENIERIA DE SOFTWARE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58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2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681649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INGENIERIA DE TELECOMUNICACIONES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58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2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86286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INGENIERIA INDUSTRIAL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58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518036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 dirty="0">
                          <a:solidFill>
                            <a:schemeClr val="tx2"/>
                          </a:solidFill>
                          <a:effectLst/>
                        </a:rPr>
                        <a:t>PROFESIONAL EN MERCADEO Y PUBLICIDAD</a:t>
                      </a:r>
                      <a:endParaRPr lang="es-ES" sz="1100" b="0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58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 dirty="0">
                          <a:solidFill>
                            <a:schemeClr val="tx2"/>
                          </a:solidFill>
                          <a:effectLst/>
                        </a:rPr>
                        <a:t>2</a:t>
                      </a:r>
                      <a:endParaRPr lang="es-ES" sz="1100" b="0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8576269"/>
                  </a:ext>
                </a:extLst>
              </a:tr>
            </a:tbl>
          </a:graphicData>
        </a:graphic>
      </p:graphicFrame>
      <p:sp>
        <p:nvSpPr>
          <p:cNvPr id="10" name="Marcador de texto 2">
            <a:extLst>
              <a:ext uri="{FF2B5EF4-FFF2-40B4-BE49-F238E27FC236}">
                <a16:creationId xmlns:a16="http://schemas.microsoft.com/office/drawing/2014/main" id="{C43FE760-C510-C19A-18CE-1AF3A0245981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2890525" y="534329"/>
            <a:ext cx="1815538" cy="365125"/>
          </a:xfrm>
        </p:spPr>
        <p:txBody>
          <a:bodyPr/>
          <a:lstStyle/>
          <a:p>
            <a:r>
              <a:rPr lang="es-CO" dirty="0">
                <a:solidFill>
                  <a:schemeClr val="bg2">
                    <a:lumMod val="90000"/>
                  </a:schemeClr>
                </a:solidFill>
              </a:rPr>
              <a:t>21 DE MARZO DE 2026</a:t>
            </a:r>
          </a:p>
        </p:txBody>
      </p:sp>
      <p:sp>
        <p:nvSpPr>
          <p:cNvPr id="11" name="Marcador de texto 3">
            <a:extLst>
              <a:ext uri="{FF2B5EF4-FFF2-40B4-BE49-F238E27FC236}">
                <a16:creationId xmlns:a16="http://schemas.microsoft.com/office/drawing/2014/main" id="{FC2B9666-7C57-8BF8-5218-AEB6519D566E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640140" y="534328"/>
            <a:ext cx="2250385" cy="365125"/>
          </a:xfrm>
        </p:spPr>
        <p:txBody>
          <a:bodyPr/>
          <a:lstStyle/>
          <a:p>
            <a:r>
              <a:rPr lang="es-CO" dirty="0"/>
              <a:t>ALCALDÌA LOCAL DE TUNJUELITO</a:t>
            </a:r>
          </a:p>
        </p:txBody>
      </p:sp>
    </p:spTree>
    <p:extLst>
      <p:ext uri="{BB962C8B-B14F-4D97-AF65-F5344CB8AC3E}">
        <p14:creationId xmlns:p14="http://schemas.microsoft.com/office/powerpoint/2010/main" val="22333229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C26B36-7B46-28C9-7962-160C24E863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39409E9E-0B43-C898-6F8D-7A9EDC5CE518}"/>
              </a:ext>
            </a:extLst>
          </p:cNvPr>
          <p:cNvSpPr txBox="1">
            <a:spLocks/>
          </p:cNvSpPr>
          <p:nvPr/>
        </p:nvSpPr>
        <p:spPr>
          <a:xfrm>
            <a:off x="766250" y="936357"/>
            <a:ext cx="4098083" cy="36435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ontserrat Medium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CO" dirty="0"/>
              <a:t>3. Beneficiarios</a:t>
            </a: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045552F7-1D69-1ACC-2922-82D568DD53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4235037"/>
              </p:ext>
            </p:extLst>
          </p:nvPr>
        </p:nvGraphicFramePr>
        <p:xfrm>
          <a:off x="2448176" y="1364810"/>
          <a:ext cx="7161045" cy="52066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033488">
                  <a:extLst>
                    <a:ext uri="{9D8B030D-6E8A-4147-A177-3AD203B41FA5}">
                      <a16:colId xmlns:a16="http://schemas.microsoft.com/office/drawing/2014/main" val="3295081435"/>
                    </a:ext>
                  </a:extLst>
                </a:gridCol>
                <a:gridCol w="2127557">
                  <a:extLst>
                    <a:ext uri="{9D8B030D-6E8A-4147-A177-3AD203B41FA5}">
                      <a16:colId xmlns:a16="http://schemas.microsoft.com/office/drawing/2014/main" val="3973266692"/>
                    </a:ext>
                  </a:extLst>
                </a:gridCol>
              </a:tblGrid>
              <a:tr h="146871">
                <a:tc grid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100" b="1" u="none" strike="noStrike" dirty="0">
                          <a:solidFill>
                            <a:schemeClr val="tx2"/>
                          </a:solidFill>
                          <a:effectLst/>
                        </a:rPr>
                        <a:t>FUNDACION UNIVERSITARIA DEL AREA ANDINA</a:t>
                      </a: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20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20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2533508"/>
                  </a:ext>
                </a:extLst>
              </a:tr>
              <a:tr h="14687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DERECHO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55077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20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5487505"/>
                  </a:ext>
                </a:extLst>
              </a:tr>
              <a:tr h="14687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INGENIERIA DE SISTEMAS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55077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6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20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5881335"/>
                  </a:ext>
                </a:extLst>
              </a:tr>
              <a:tr h="14687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INGENIERIA INDUSTRIAL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55077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3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20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294964"/>
                  </a:ext>
                </a:extLst>
              </a:tr>
              <a:tr h="146871">
                <a:tc grid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100" b="1" u="none" strike="noStrike" dirty="0">
                          <a:solidFill>
                            <a:schemeClr val="tx2"/>
                          </a:solidFill>
                          <a:effectLst/>
                        </a:rPr>
                        <a:t>FUNDACION UNIVERSITARIA EMPRESARIAL DE LA CAMARA DE COMERCIO DE BOGOTA- UNIEMPRESARIAL</a:t>
                      </a: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20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20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4935961"/>
                  </a:ext>
                </a:extLst>
              </a:tr>
              <a:tr h="14687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INGENIERIA DE SOFTWARE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55077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20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6696552"/>
                  </a:ext>
                </a:extLst>
              </a:tr>
              <a:tr h="14687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NEGOCIOS INTERNACIONALES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55077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20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7270299"/>
                  </a:ext>
                </a:extLst>
              </a:tr>
              <a:tr h="146871">
                <a:tc grid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100" b="1" u="none" strike="noStrike" dirty="0">
                          <a:solidFill>
                            <a:schemeClr val="tx2"/>
                          </a:solidFill>
                          <a:effectLst/>
                        </a:rPr>
                        <a:t>FUNDACION UNIVERSITARIA LOS LIBERTADORES</a:t>
                      </a: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20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20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3543548"/>
                  </a:ext>
                </a:extLst>
              </a:tr>
              <a:tr h="14687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ADMINISTRACION TURISTICA Y HOTELERA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55077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20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7618486"/>
                  </a:ext>
                </a:extLst>
              </a:tr>
              <a:tr h="146871">
                <a:tc grid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100" b="1" u="none" strike="noStrike" dirty="0">
                          <a:solidFill>
                            <a:schemeClr val="tx2"/>
                          </a:solidFill>
                          <a:effectLst/>
                        </a:rPr>
                        <a:t>FUNDACION UNIVERSITARIA SANITAS</a:t>
                      </a: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20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20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4355599"/>
                  </a:ext>
                </a:extLst>
              </a:tr>
              <a:tr h="14687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 dirty="0">
                          <a:solidFill>
                            <a:schemeClr val="tx2"/>
                          </a:solidFill>
                          <a:effectLst/>
                        </a:rPr>
                        <a:t>ENFERMERIA</a:t>
                      </a:r>
                      <a:endParaRPr lang="es-ES" sz="1100" b="0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55077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2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20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9181467"/>
                  </a:ext>
                </a:extLst>
              </a:tr>
              <a:tr h="14687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PSICOLOGIA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55077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20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5570003"/>
                  </a:ext>
                </a:extLst>
              </a:tr>
              <a:tr h="146871">
                <a:tc grid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100" b="1" u="none" strike="noStrike" dirty="0">
                          <a:solidFill>
                            <a:schemeClr val="tx2"/>
                          </a:solidFill>
                          <a:effectLst/>
                        </a:rPr>
                        <a:t>POLITECNICO GRANCOLOMBIANO</a:t>
                      </a: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20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20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443186"/>
                  </a:ext>
                </a:extLst>
              </a:tr>
              <a:tr h="14687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INGENIERIA DE SISTEMAS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55077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4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20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2295114"/>
                  </a:ext>
                </a:extLst>
              </a:tr>
              <a:tr h="14687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INGENIERIA DE SOFTWARE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55077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20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2376587"/>
                  </a:ext>
                </a:extLst>
              </a:tr>
              <a:tr h="146871">
                <a:tc grid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100" b="1" u="none" strike="noStrike" dirty="0">
                          <a:solidFill>
                            <a:schemeClr val="tx2"/>
                          </a:solidFill>
                          <a:effectLst/>
                        </a:rPr>
                        <a:t>PONTIFICIA UNIVERSIDAD JAVERIANA</a:t>
                      </a: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20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20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8253727"/>
                  </a:ext>
                </a:extLst>
              </a:tr>
              <a:tr h="14687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ESTUDIOS MUSICALES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55077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20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8424781"/>
                  </a:ext>
                </a:extLst>
              </a:tr>
              <a:tr h="14687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INGENIERIA MECATRONICA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55077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20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5803380"/>
                  </a:ext>
                </a:extLst>
              </a:tr>
              <a:tr h="146871">
                <a:tc grid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100" b="1" u="none" strike="noStrike" dirty="0">
                          <a:solidFill>
                            <a:schemeClr val="tx2"/>
                          </a:solidFill>
                          <a:effectLst/>
                        </a:rPr>
                        <a:t>UNIVERSIDAD ANTONIO NARIÑO</a:t>
                      </a: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20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20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7574596"/>
                  </a:ext>
                </a:extLst>
              </a:tr>
              <a:tr h="14687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ARTES PLASTICAS Y VISUALES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55077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20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936601"/>
                  </a:ext>
                </a:extLst>
              </a:tr>
              <a:tr h="14687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DISEÑO GRAFICO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55077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20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0973255"/>
                  </a:ext>
                </a:extLst>
              </a:tr>
              <a:tr h="146871">
                <a:tc grid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100" b="1" u="none" strike="noStrike" dirty="0">
                          <a:solidFill>
                            <a:schemeClr val="tx2"/>
                          </a:solidFill>
                          <a:effectLst/>
                        </a:rPr>
                        <a:t>UNIVERSIDAD CENTRAL</a:t>
                      </a: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20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20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8082625"/>
                  </a:ext>
                </a:extLst>
              </a:tr>
              <a:tr h="14687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CIENCIA DE DATOS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55077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20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2812357"/>
                  </a:ext>
                </a:extLst>
              </a:tr>
              <a:tr h="14687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DERECHO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55077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20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4750777"/>
                  </a:ext>
                </a:extLst>
              </a:tr>
              <a:tr h="14687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ECONOMIA Y FINANZAS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55077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20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4035727"/>
                  </a:ext>
                </a:extLst>
              </a:tr>
              <a:tr h="14687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INGENIERIA DE SISTEMAS Y COMPUTACION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55077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20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2222908"/>
                  </a:ext>
                </a:extLst>
              </a:tr>
              <a:tr h="146871">
                <a:tc grid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100" b="1" u="none" strike="noStrike" dirty="0">
                          <a:solidFill>
                            <a:schemeClr val="tx2"/>
                          </a:solidFill>
                          <a:effectLst/>
                        </a:rPr>
                        <a:t>UNIVERSIDAD DE CIENCIAS APLICADAS Y AMBIENTALES - UDCA</a:t>
                      </a: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20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20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0690736"/>
                  </a:ext>
                </a:extLst>
              </a:tr>
              <a:tr h="14687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ENFERMERIA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55077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20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1595397"/>
                  </a:ext>
                </a:extLst>
              </a:tr>
              <a:tr h="14687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QUIMICA FARMACEUTICA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55077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 dirty="0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s-ES" sz="1100" b="0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20" marR="6120" marT="61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2531261"/>
                  </a:ext>
                </a:extLst>
              </a:tr>
            </a:tbl>
          </a:graphicData>
        </a:graphic>
      </p:graphicFrame>
      <p:sp>
        <p:nvSpPr>
          <p:cNvPr id="10" name="Marcador de texto 2">
            <a:extLst>
              <a:ext uri="{FF2B5EF4-FFF2-40B4-BE49-F238E27FC236}">
                <a16:creationId xmlns:a16="http://schemas.microsoft.com/office/drawing/2014/main" id="{3C6D35F6-5AA5-B460-1673-DB9BF44E1B9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2890525" y="431692"/>
            <a:ext cx="1815538" cy="365125"/>
          </a:xfrm>
        </p:spPr>
        <p:txBody>
          <a:bodyPr/>
          <a:lstStyle/>
          <a:p>
            <a:r>
              <a:rPr lang="es-CO" dirty="0">
                <a:solidFill>
                  <a:schemeClr val="bg2">
                    <a:lumMod val="90000"/>
                  </a:schemeClr>
                </a:solidFill>
              </a:rPr>
              <a:t>21 DE MARZO DE 2026</a:t>
            </a:r>
          </a:p>
        </p:txBody>
      </p:sp>
      <p:sp>
        <p:nvSpPr>
          <p:cNvPr id="11" name="Marcador de texto 3">
            <a:extLst>
              <a:ext uri="{FF2B5EF4-FFF2-40B4-BE49-F238E27FC236}">
                <a16:creationId xmlns:a16="http://schemas.microsoft.com/office/drawing/2014/main" id="{757C20EC-46B0-5845-5005-33B1D5173250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640140" y="431691"/>
            <a:ext cx="2250385" cy="365125"/>
          </a:xfrm>
        </p:spPr>
        <p:txBody>
          <a:bodyPr/>
          <a:lstStyle/>
          <a:p>
            <a:r>
              <a:rPr lang="es-CO" dirty="0"/>
              <a:t>ALCALDÌA LOCAL DE TUNJUELITO</a:t>
            </a:r>
          </a:p>
        </p:txBody>
      </p:sp>
    </p:spTree>
    <p:extLst>
      <p:ext uri="{BB962C8B-B14F-4D97-AF65-F5344CB8AC3E}">
        <p14:creationId xmlns:p14="http://schemas.microsoft.com/office/powerpoint/2010/main" val="36809932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C6A469-4893-3981-A770-1B0EC16A11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9607000-8BC6-766F-B77F-328DCEC09789}"/>
              </a:ext>
            </a:extLst>
          </p:cNvPr>
          <p:cNvSpPr txBox="1">
            <a:spLocks/>
          </p:cNvSpPr>
          <p:nvPr/>
        </p:nvSpPr>
        <p:spPr>
          <a:xfrm>
            <a:off x="756920" y="994280"/>
            <a:ext cx="4098083" cy="36435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ontserrat Medium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CO" dirty="0"/>
              <a:t>3. Beneficiarios</a:t>
            </a:r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EF8C801A-6025-5DF5-3BB4-246E9F43B0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2699701"/>
              </p:ext>
            </p:extLst>
          </p:nvPr>
        </p:nvGraphicFramePr>
        <p:xfrm>
          <a:off x="2280361" y="1570751"/>
          <a:ext cx="7849603" cy="470375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517475">
                  <a:extLst>
                    <a:ext uri="{9D8B030D-6E8A-4147-A177-3AD203B41FA5}">
                      <a16:colId xmlns:a16="http://schemas.microsoft.com/office/drawing/2014/main" val="3424995510"/>
                    </a:ext>
                  </a:extLst>
                </a:gridCol>
                <a:gridCol w="2332128">
                  <a:extLst>
                    <a:ext uri="{9D8B030D-6E8A-4147-A177-3AD203B41FA5}">
                      <a16:colId xmlns:a16="http://schemas.microsoft.com/office/drawing/2014/main" val="1943752070"/>
                    </a:ext>
                  </a:extLst>
                </a:gridCol>
              </a:tblGrid>
              <a:tr h="163818">
                <a:tc grid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100" b="1" u="none" strike="noStrike" dirty="0">
                          <a:solidFill>
                            <a:schemeClr val="tx2"/>
                          </a:solidFill>
                          <a:effectLst/>
                        </a:rPr>
                        <a:t>UNIVERSIDAD DE LA SALLE</a:t>
                      </a: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26" marR="6826" marT="6826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26" marR="6826" marT="6826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0011414"/>
                  </a:ext>
                </a:extLst>
              </a:tr>
              <a:tr h="16381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DERECHO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432" marR="6826" marT="6826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26" marR="6826" marT="6826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8127357"/>
                  </a:ext>
                </a:extLst>
              </a:tr>
              <a:tr h="16381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DISEÑO INDUSTRIAL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432" marR="6826" marT="6826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26" marR="6826" marT="6826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76826"/>
                  </a:ext>
                </a:extLst>
              </a:tr>
              <a:tr h="16381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MEDICINA VETERINARIA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432" marR="6826" marT="6826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26" marR="6826" marT="6826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918569"/>
                  </a:ext>
                </a:extLst>
              </a:tr>
              <a:tr h="16381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 dirty="0">
                          <a:solidFill>
                            <a:schemeClr val="tx2"/>
                          </a:solidFill>
                          <a:effectLst/>
                        </a:rPr>
                        <a:t>NEGOCIOS Y RELACIONES INTERNACIONALES</a:t>
                      </a:r>
                      <a:endParaRPr lang="es-ES" sz="1100" b="0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432" marR="6826" marT="6826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26" marR="6826" marT="6826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3535322"/>
                  </a:ext>
                </a:extLst>
              </a:tr>
              <a:tr h="163818">
                <a:tc grid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100" b="1" u="none" strike="noStrike" dirty="0">
                          <a:solidFill>
                            <a:schemeClr val="tx2"/>
                          </a:solidFill>
                          <a:effectLst/>
                        </a:rPr>
                        <a:t>UNIVERSIDAD DE LOS ANDES</a:t>
                      </a: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26" marR="6826" marT="6826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26" marR="6826" marT="6826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6019641"/>
                  </a:ext>
                </a:extLst>
              </a:tr>
              <a:tr h="16381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INGENIERIA DE SISTEMAS Y COMPUTACION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432" marR="6826" marT="6826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26" marR="6826" marT="6826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6277932"/>
                  </a:ext>
                </a:extLst>
              </a:tr>
              <a:tr h="16381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MUSICA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432" marR="6826" marT="6826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26" marR="6826" marT="6826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1123298"/>
                  </a:ext>
                </a:extLst>
              </a:tr>
              <a:tr h="163818">
                <a:tc grid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100" b="1" u="none" strike="noStrike" dirty="0">
                          <a:solidFill>
                            <a:schemeClr val="tx2"/>
                          </a:solidFill>
                          <a:effectLst/>
                        </a:rPr>
                        <a:t>UNIVERSIDAD DE SAN BUENAVENTURA</a:t>
                      </a:r>
                    </a:p>
                    <a:p>
                      <a:pPr algn="ctr" fontAlgn="b">
                        <a:buNone/>
                      </a:pP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26" marR="6826" marT="6826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826" marR="6826" marT="6826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1059180"/>
                  </a:ext>
                </a:extLst>
              </a:tr>
              <a:tr h="16381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PROFESIONAL EN LENGUA INGLESA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432" marR="6826" marT="6826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26" marR="6826" marT="6826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6156910"/>
                  </a:ext>
                </a:extLst>
              </a:tr>
              <a:tr h="163818">
                <a:tc grid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100" b="1" u="none" strike="noStrike" dirty="0">
                          <a:solidFill>
                            <a:schemeClr val="tx2"/>
                          </a:solidFill>
                          <a:effectLst/>
                        </a:rPr>
                        <a:t>UNIVERSIDAD EAN</a:t>
                      </a: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26" marR="6826" marT="6826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26" marR="6826" marT="6826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5924339"/>
                  </a:ext>
                </a:extLst>
              </a:tr>
              <a:tr h="16381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ECONOMIA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432" marR="6826" marT="6826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2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26" marR="6826" marT="6826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4547274"/>
                  </a:ext>
                </a:extLst>
              </a:tr>
              <a:tr h="16381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INGENIERIA DE SISTEMAS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432" marR="6826" marT="6826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7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26" marR="6826" marT="6826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8632490"/>
                  </a:ext>
                </a:extLst>
              </a:tr>
              <a:tr h="163818">
                <a:tc grid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100" b="1" u="none" strike="noStrike" dirty="0">
                          <a:solidFill>
                            <a:schemeClr val="tx2"/>
                          </a:solidFill>
                          <a:effectLst/>
                        </a:rPr>
                        <a:t>UNIVERSIDAD ECCI</a:t>
                      </a: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26" marR="6826" marT="6826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26" marR="6826" marT="6826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6625951"/>
                  </a:ext>
                </a:extLst>
              </a:tr>
              <a:tr h="16381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ENFERMERIA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432" marR="6826" marT="6826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2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26" marR="6826" marT="6826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587271"/>
                  </a:ext>
                </a:extLst>
              </a:tr>
              <a:tr h="16381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PROFESIONAL EN LENGUAS MODERNAS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432" marR="6826" marT="6826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26" marR="6826" marT="6826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8220031"/>
                  </a:ext>
                </a:extLst>
              </a:tr>
              <a:tr h="16381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PROFESIONAL UNIVERSITARIO EN ENTRENAMIENTO DEPORTIVO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432" marR="6826" marT="6826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26" marR="6826" marT="6826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1758631"/>
                  </a:ext>
                </a:extLst>
              </a:tr>
              <a:tr h="163818">
                <a:tc grid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100" b="1" u="none" strike="noStrike" dirty="0">
                          <a:solidFill>
                            <a:schemeClr val="tx2"/>
                          </a:solidFill>
                          <a:effectLst/>
                        </a:rPr>
                        <a:t>UNIVERSIDAD EL BOSQUE</a:t>
                      </a: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26" marR="6826" marT="6826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26" marR="6826" marT="6826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3480281"/>
                  </a:ext>
                </a:extLst>
              </a:tr>
              <a:tr h="16381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CREACION DIGITAL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432" marR="6826" marT="6826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26" marR="6826" marT="6826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5581389"/>
                  </a:ext>
                </a:extLst>
              </a:tr>
              <a:tr h="16381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INSTRUMENTACION QUIRURGICA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432" marR="6826" marT="6826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26" marR="6826" marT="6826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3184777"/>
                  </a:ext>
                </a:extLst>
              </a:tr>
              <a:tr h="163818">
                <a:tc grid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100" b="1" u="none" strike="noStrike" dirty="0">
                          <a:solidFill>
                            <a:schemeClr val="tx2"/>
                          </a:solidFill>
                          <a:effectLst/>
                        </a:rPr>
                        <a:t>UNIVERSIDAD ESCUELA COLOMBIANA DE INGENIERIA JULIO GARAVITO</a:t>
                      </a: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26" marR="6826" marT="6826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26" marR="6826" marT="6826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0774029"/>
                  </a:ext>
                </a:extLst>
              </a:tr>
              <a:tr h="16381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INGENIERIA DE CIBERSEGURIDAD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432" marR="6826" marT="6826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26" marR="6826" marT="6826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9329831"/>
                  </a:ext>
                </a:extLst>
              </a:tr>
              <a:tr h="163818">
                <a:tc grid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100" b="1" u="none" strike="noStrike" dirty="0">
                          <a:solidFill>
                            <a:schemeClr val="tx2"/>
                          </a:solidFill>
                          <a:effectLst/>
                        </a:rPr>
                        <a:t>UNIVERSIDAD EXTERNADO DE COLOMBIA</a:t>
                      </a: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26" marR="6826" marT="6826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26" marR="6826" marT="6826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7183770"/>
                  </a:ext>
                </a:extLst>
              </a:tr>
              <a:tr h="16381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CIENCIA DE DATOS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432" marR="6826" marT="6826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26" marR="6826" marT="6826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147744"/>
                  </a:ext>
                </a:extLst>
              </a:tr>
              <a:tr h="163818">
                <a:tc grid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100" b="1" u="none" strike="noStrike" dirty="0">
                          <a:solidFill>
                            <a:schemeClr val="tx2"/>
                          </a:solidFill>
                          <a:effectLst/>
                        </a:rPr>
                        <a:t>UNIVERSIDAD LA GRAN COLOMBIA</a:t>
                      </a: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26" marR="6826" marT="6826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26" marR="6826" marT="6826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4452116"/>
                  </a:ext>
                </a:extLst>
              </a:tr>
              <a:tr h="16381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DERECHO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1432" marR="6826" marT="6826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 dirty="0">
                          <a:solidFill>
                            <a:schemeClr val="tx2"/>
                          </a:solidFill>
                          <a:effectLst/>
                        </a:rPr>
                        <a:t>4</a:t>
                      </a:r>
                      <a:endParaRPr lang="es-ES" sz="1100" b="0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26" marR="6826" marT="6826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6477768"/>
                  </a:ext>
                </a:extLst>
              </a:tr>
            </a:tbl>
          </a:graphicData>
        </a:graphic>
      </p:graphicFrame>
      <p:sp>
        <p:nvSpPr>
          <p:cNvPr id="10" name="Marcador de texto 2">
            <a:extLst>
              <a:ext uri="{FF2B5EF4-FFF2-40B4-BE49-F238E27FC236}">
                <a16:creationId xmlns:a16="http://schemas.microsoft.com/office/drawing/2014/main" id="{FD49547F-4FB9-6F5B-DA9D-313A83AE58D3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2890525" y="534329"/>
            <a:ext cx="1815538" cy="365125"/>
          </a:xfrm>
        </p:spPr>
        <p:txBody>
          <a:bodyPr/>
          <a:lstStyle/>
          <a:p>
            <a:r>
              <a:rPr lang="es-CO" dirty="0">
                <a:solidFill>
                  <a:schemeClr val="bg2">
                    <a:lumMod val="90000"/>
                  </a:schemeClr>
                </a:solidFill>
              </a:rPr>
              <a:t>21 DE MARZO DE 2026</a:t>
            </a:r>
          </a:p>
        </p:txBody>
      </p:sp>
      <p:sp>
        <p:nvSpPr>
          <p:cNvPr id="11" name="Marcador de texto 3">
            <a:extLst>
              <a:ext uri="{FF2B5EF4-FFF2-40B4-BE49-F238E27FC236}">
                <a16:creationId xmlns:a16="http://schemas.microsoft.com/office/drawing/2014/main" id="{82D46B01-D89D-7995-8FE9-864DF9AF3033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640140" y="534328"/>
            <a:ext cx="2250385" cy="365125"/>
          </a:xfrm>
        </p:spPr>
        <p:txBody>
          <a:bodyPr/>
          <a:lstStyle/>
          <a:p>
            <a:r>
              <a:rPr lang="es-CO" dirty="0"/>
              <a:t>ALCALDÌA LOCAL DE TUNJUELITO</a:t>
            </a:r>
          </a:p>
        </p:txBody>
      </p:sp>
    </p:spTree>
    <p:extLst>
      <p:ext uri="{BB962C8B-B14F-4D97-AF65-F5344CB8AC3E}">
        <p14:creationId xmlns:p14="http://schemas.microsoft.com/office/powerpoint/2010/main" val="39504822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E0A5FE-DC60-B3FA-C438-E0CE957A10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50B4DEED-726A-9F45-3679-100A4DCF2817}"/>
              </a:ext>
            </a:extLst>
          </p:cNvPr>
          <p:cNvSpPr txBox="1">
            <a:spLocks/>
          </p:cNvSpPr>
          <p:nvPr/>
        </p:nvSpPr>
        <p:spPr>
          <a:xfrm>
            <a:off x="831564" y="1407316"/>
            <a:ext cx="4098083" cy="36435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ontserrat Medium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CO" dirty="0"/>
              <a:t>3. Beneficiarios</a:t>
            </a: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14D379E3-64F3-E22D-A9FE-FEE355FE0A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4895361"/>
              </p:ext>
            </p:extLst>
          </p:nvPr>
        </p:nvGraphicFramePr>
        <p:xfrm>
          <a:off x="1714500" y="2534653"/>
          <a:ext cx="8763000" cy="18211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159500">
                  <a:extLst>
                    <a:ext uri="{9D8B030D-6E8A-4147-A177-3AD203B41FA5}">
                      <a16:colId xmlns:a16="http://schemas.microsoft.com/office/drawing/2014/main" val="3189015175"/>
                    </a:ext>
                  </a:extLst>
                </a:gridCol>
                <a:gridCol w="2603500">
                  <a:extLst>
                    <a:ext uri="{9D8B030D-6E8A-4147-A177-3AD203B41FA5}">
                      <a16:colId xmlns:a16="http://schemas.microsoft.com/office/drawing/2014/main" val="1215325542"/>
                    </a:ext>
                  </a:extLst>
                </a:gridCol>
              </a:tblGrid>
              <a:tr h="162827">
                <a:tc grid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100" b="1" u="none" strike="noStrike" dirty="0">
                          <a:solidFill>
                            <a:schemeClr val="tx2"/>
                          </a:solidFill>
                          <a:effectLst/>
                        </a:rPr>
                        <a:t>UNIVERSIDAD MANUELA BELTRAN-UMB-</a:t>
                      </a: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728995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ADMINISTRACION DEPORTIVA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58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4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774592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INGENIERIA DE SOFTWARE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58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4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110703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PRODUCCION Y COMUNICACION TRANSMEDIA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58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3565257"/>
                  </a:ext>
                </a:extLst>
              </a:tr>
              <a:tr h="182880">
                <a:tc grid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100" b="1" u="none" strike="noStrike" dirty="0">
                          <a:solidFill>
                            <a:schemeClr val="tx2"/>
                          </a:solidFill>
                          <a:effectLst/>
                        </a:rPr>
                        <a:t>UNIVERSIDAD SANTO TOMAS</a:t>
                      </a: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527996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ADMINISTRACION DE EMPRESAS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58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2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299324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INGENIERIA EN INFORMATICA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58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4060957"/>
                  </a:ext>
                </a:extLst>
              </a:tr>
              <a:tr h="182880">
                <a:tc grid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100" b="1" u="none" strike="noStrike" dirty="0">
                          <a:solidFill>
                            <a:schemeClr val="tx2"/>
                          </a:solidFill>
                          <a:effectLst/>
                        </a:rPr>
                        <a:t>UNIVERSIDAD SERGIO ARBOLEDA</a:t>
                      </a: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805062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CIENCIAS DE LA COMPUTACION E INTELIGENCIA ARTIFICIAL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58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2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304780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</a:rPr>
                        <a:t>TEATRO MUSICAL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58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100" u="none" strike="noStrike" dirty="0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s-ES" sz="1100" b="0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9593061"/>
                  </a:ext>
                </a:extLst>
              </a:tr>
            </a:tbl>
          </a:graphicData>
        </a:graphic>
      </p:graphicFrame>
      <p:sp>
        <p:nvSpPr>
          <p:cNvPr id="10" name="Marcador de texto 2">
            <a:extLst>
              <a:ext uri="{FF2B5EF4-FFF2-40B4-BE49-F238E27FC236}">
                <a16:creationId xmlns:a16="http://schemas.microsoft.com/office/drawing/2014/main" id="{5582854D-3FF4-988F-59F3-6008F93854EB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2890525" y="534329"/>
            <a:ext cx="1815538" cy="365125"/>
          </a:xfrm>
        </p:spPr>
        <p:txBody>
          <a:bodyPr/>
          <a:lstStyle/>
          <a:p>
            <a:r>
              <a:rPr lang="es-CO" dirty="0">
                <a:solidFill>
                  <a:schemeClr val="bg2">
                    <a:lumMod val="90000"/>
                  </a:schemeClr>
                </a:solidFill>
              </a:rPr>
              <a:t>21 DE MARZO DE 2026</a:t>
            </a:r>
          </a:p>
        </p:txBody>
      </p:sp>
      <p:sp>
        <p:nvSpPr>
          <p:cNvPr id="11" name="Marcador de texto 3">
            <a:extLst>
              <a:ext uri="{FF2B5EF4-FFF2-40B4-BE49-F238E27FC236}">
                <a16:creationId xmlns:a16="http://schemas.microsoft.com/office/drawing/2014/main" id="{9E7B11A8-29B4-160F-1617-C6EEA9B42BAB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640140" y="534328"/>
            <a:ext cx="2250385" cy="365125"/>
          </a:xfrm>
        </p:spPr>
        <p:txBody>
          <a:bodyPr/>
          <a:lstStyle/>
          <a:p>
            <a:r>
              <a:rPr lang="es-CO" dirty="0"/>
              <a:t>ALCALDÌA LOCAL DE TUNJUELITO</a:t>
            </a:r>
          </a:p>
        </p:txBody>
      </p:sp>
    </p:spTree>
    <p:extLst>
      <p:ext uri="{BB962C8B-B14F-4D97-AF65-F5344CB8AC3E}">
        <p14:creationId xmlns:p14="http://schemas.microsoft.com/office/powerpoint/2010/main" val="27314354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D8CCFC-5672-161E-C453-DF2987815D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67DCA56-60B9-64B1-6ABD-53CDAF137D01}"/>
              </a:ext>
            </a:extLst>
          </p:cNvPr>
          <p:cNvSpPr txBox="1">
            <a:spLocks/>
          </p:cNvSpPr>
          <p:nvPr/>
        </p:nvSpPr>
        <p:spPr>
          <a:xfrm>
            <a:off x="796861" y="1612862"/>
            <a:ext cx="9285275" cy="36435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ontserrat Medium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CO" dirty="0"/>
              <a:t>3. Beneficiarios: Estrategia de verificación 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FF041064-3FEB-DD15-9277-BA9753185D77}"/>
              </a:ext>
            </a:extLst>
          </p:cNvPr>
          <p:cNvSpPr txBox="1"/>
          <p:nvPr/>
        </p:nvSpPr>
        <p:spPr>
          <a:xfrm>
            <a:off x="1199563" y="2444371"/>
            <a:ext cx="10262375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ctr"/>
            <a:r>
              <a:rPr lang="es-ES" sz="1600" dirty="0">
                <a:solidFill>
                  <a:srgbClr val="000000"/>
                </a:solidFill>
              </a:rPr>
              <a:t>Con el fin de garantizar que los recursos del Fondo de Desarrollo Local beneficien efectivamente a población residente en la localidad de Tunjuelito, se implementan mecanismos de validación como:</a:t>
            </a:r>
          </a:p>
          <a:p>
            <a:pPr fontAlgn="ctr"/>
            <a:endParaRPr lang="es-ES" sz="1600" dirty="0">
              <a:solidFill>
                <a:srgbClr val="000000"/>
              </a:solidFill>
            </a:endParaRPr>
          </a:p>
          <a:p>
            <a:pPr marL="285750" indent="-285750" fontAlgn="ctr">
              <a:buFont typeface="Arial" panose="020B0604020202020204" pitchFamily="34" charset="0"/>
              <a:buChar char="•"/>
            </a:pPr>
            <a:r>
              <a:rPr lang="es-ES" sz="1600" dirty="0">
                <a:solidFill>
                  <a:srgbClr val="000000"/>
                </a:solidFill>
              </a:rPr>
              <a:t>Verificación de dirección de residencia en el proceso de inscripción.</a:t>
            </a:r>
          </a:p>
          <a:p>
            <a:pPr marL="285750" indent="-285750" fontAlgn="ctr">
              <a:buFont typeface="Arial" panose="020B0604020202020204" pitchFamily="34" charset="0"/>
              <a:buChar char="•"/>
            </a:pPr>
            <a:r>
              <a:rPr lang="es-ES" sz="1600" dirty="0">
                <a:solidFill>
                  <a:srgbClr val="000000"/>
                </a:solidFill>
              </a:rPr>
              <a:t>Validación documental por parte de la Agencia Atenea.</a:t>
            </a:r>
          </a:p>
          <a:p>
            <a:pPr marL="285750" indent="-285750" fontAlgn="ctr">
              <a:buFont typeface="Arial" panose="020B0604020202020204" pitchFamily="34" charset="0"/>
              <a:buChar char="•"/>
            </a:pPr>
            <a:r>
              <a:rPr lang="es-ES" sz="1600" dirty="0">
                <a:solidFill>
                  <a:srgbClr val="000000"/>
                </a:solidFill>
              </a:rPr>
              <a:t>Cruce de información en bases institucionales.</a:t>
            </a:r>
          </a:p>
          <a:p>
            <a:pPr marL="285750" indent="-285750" fontAlgn="ctr">
              <a:buFont typeface="Arial" panose="020B0604020202020204" pitchFamily="34" charset="0"/>
              <a:buChar char="•"/>
            </a:pPr>
            <a:r>
              <a:rPr lang="es-ES" sz="1600" dirty="0">
                <a:solidFill>
                  <a:srgbClr val="000000"/>
                </a:solidFill>
              </a:rPr>
              <a:t>Seguimiento por parte de la supervisión del convenio.</a:t>
            </a:r>
          </a:p>
          <a:p>
            <a:pPr fontAlgn="ctr"/>
            <a:endParaRPr lang="es-ES" sz="1600" dirty="0">
              <a:solidFill>
                <a:srgbClr val="000000"/>
              </a:solidFill>
            </a:endParaRPr>
          </a:p>
          <a:p>
            <a:pPr fontAlgn="ctr"/>
            <a:r>
              <a:rPr lang="es-ES" sz="1600" dirty="0">
                <a:solidFill>
                  <a:srgbClr val="000000"/>
                </a:solidFill>
              </a:rPr>
              <a:t>En la base de datos analizada se evidencia que los 128 registros corresponden a residentes de la localidad de Tunjuelito</a:t>
            </a:r>
            <a:endParaRPr lang="es-CO" sz="1600" dirty="0">
              <a:ea typeface="Lexend Deca"/>
            </a:endParaRPr>
          </a:p>
          <a:p>
            <a:pPr fontAlgn="ctr"/>
            <a:endParaRPr lang="es-CO" sz="1600" dirty="0">
              <a:solidFill>
                <a:schemeClr val="dk1"/>
              </a:solidFill>
              <a:ea typeface="Lexend Deca"/>
            </a:endParaRPr>
          </a:p>
        </p:txBody>
      </p:sp>
      <p:sp>
        <p:nvSpPr>
          <p:cNvPr id="10" name="Marcador de texto 2">
            <a:extLst>
              <a:ext uri="{FF2B5EF4-FFF2-40B4-BE49-F238E27FC236}">
                <a16:creationId xmlns:a16="http://schemas.microsoft.com/office/drawing/2014/main" id="{772B087D-6420-F5F5-9F29-DAC69CE2CCD5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2890525" y="534329"/>
            <a:ext cx="1815538" cy="365125"/>
          </a:xfrm>
        </p:spPr>
        <p:txBody>
          <a:bodyPr/>
          <a:lstStyle/>
          <a:p>
            <a:r>
              <a:rPr lang="es-CO" dirty="0">
                <a:solidFill>
                  <a:schemeClr val="bg2">
                    <a:lumMod val="90000"/>
                  </a:schemeClr>
                </a:solidFill>
              </a:rPr>
              <a:t>21 DE MARZO DE 2026</a:t>
            </a:r>
          </a:p>
        </p:txBody>
      </p:sp>
      <p:sp>
        <p:nvSpPr>
          <p:cNvPr id="11" name="Marcador de texto 3">
            <a:extLst>
              <a:ext uri="{FF2B5EF4-FFF2-40B4-BE49-F238E27FC236}">
                <a16:creationId xmlns:a16="http://schemas.microsoft.com/office/drawing/2014/main" id="{D7D6182C-28C3-F678-6B0B-D3C9D933EFAA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640140" y="534328"/>
            <a:ext cx="2250385" cy="365125"/>
          </a:xfrm>
        </p:spPr>
        <p:txBody>
          <a:bodyPr/>
          <a:lstStyle/>
          <a:p>
            <a:r>
              <a:rPr lang="es-CO" dirty="0"/>
              <a:t>ALCALDÌA LOCAL DE TUNJUELITO</a:t>
            </a:r>
          </a:p>
        </p:txBody>
      </p:sp>
    </p:spTree>
    <p:extLst>
      <p:ext uri="{BB962C8B-B14F-4D97-AF65-F5344CB8AC3E}">
        <p14:creationId xmlns:p14="http://schemas.microsoft.com/office/powerpoint/2010/main" val="2909667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71FE56-A571-87A9-59AE-C7F75D0FA4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Marcador de texto 11">
            <a:extLst>
              <a:ext uri="{FF2B5EF4-FFF2-40B4-BE49-F238E27FC236}">
                <a16:creationId xmlns:a16="http://schemas.microsoft.com/office/drawing/2014/main" id="{C38B7EF3-9CC6-BBC1-46BE-8FF4C8CAA43D}"/>
              </a:ext>
            </a:extLst>
          </p:cNvPr>
          <p:cNvSpPr txBox="1">
            <a:spLocks/>
          </p:cNvSpPr>
          <p:nvPr/>
        </p:nvSpPr>
        <p:spPr>
          <a:xfrm>
            <a:off x="2336824" y="2008083"/>
            <a:ext cx="6915051" cy="1255487"/>
          </a:xfrm>
          <a:prstGeom prst="rect">
            <a:avLst/>
          </a:prstGeom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bg1"/>
                </a:solidFill>
                <a:latin typeface="Montserrat Medium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Museo Sans 100 (Cuerpo)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Museo Sans 100 (Cuerpo)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Museo Sans 100 (Cuerpo)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8000" dirty="0">
                <a:solidFill>
                  <a:schemeClr val="tx2"/>
                </a:solidFill>
              </a:rPr>
              <a:t>GRACIAS </a:t>
            </a:r>
          </a:p>
        </p:txBody>
      </p:sp>
      <p:sp>
        <p:nvSpPr>
          <p:cNvPr id="4" name="Marcador de texto 2">
            <a:extLst>
              <a:ext uri="{FF2B5EF4-FFF2-40B4-BE49-F238E27FC236}">
                <a16:creationId xmlns:a16="http://schemas.microsoft.com/office/drawing/2014/main" id="{06199689-647D-CD39-C58E-DB3D311BC916}"/>
              </a:ext>
            </a:extLst>
          </p:cNvPr>
          <p:cNvSpPr txBox="1">
            <a:spLocks/>
          </p:cNvSpPr>
          <p:nvPr/>
        </p:nvSpPr>
        <p:spPr>
          <a:xfrm>
            <a:off x="2890525" y="534329"/>
            <a:ext cx="1815538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Montserrat Light" pitchFamily="2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dirty="0"/>
              <a:t>21 DE MARZO DE 2026</a:t>
            </a:r>
          </a:p>
        </p:txBody>
      </p:sp>
      <p:sp>
        <p:nvSpPr>
          <p:cNvPr id="5" name="Marcador de texto 3">
            <a:extLst>
              <a:ext uri="{FF2B5EF4-FFF2-40B4-BE49-F238E27FC236}">
                <a16:creationId xmlns:a16="http://schemas.microsoft.com/office/drawing/2014/main" id="{DA832E3E-114F-EDC2-78E2-B6AAC5C19A5A}"/>
              </a:ext>
            </a:extLst>
          </p:cNvPr>
          <p:cNvSpPr txBox="1">
            <a:spLocks/>
          </p:cNvSpPr>
          <p:nvPr/>
        </p:nvSpPr>
        <p:spPr>
          <a:xfrm>
            <a:off x="640140" y="534328"/>
            <a:ext cx="2250385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Montserrat Light" pitchFamily="2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/>
              <a:t>ALCALDÌA LOCAL DE TUNJUELITO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7925348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159F945A-A66F-6898-34EE-2C418908493D}"/>
              </a:ext>
            </a:extLst>
          </p:cNvPr>
          <p:cNvSpPr>
            <a:spLocks noGrp="1"/>
          </p:cNvSpPr>
          <p:nvPr>
            <p:ph type="body" sz="half" idx="22"/>
          </p:nvPr>
        </p:nvSpPr>
        <p:spPr>
          <a:xfrm>
            <a:off x="2749831" y="2066624"/>
            <a:ext cx="6356912" cy="547118"/>
          </a:xfrm>
        </p:spPr>
        <p:txBody>
          <a:bodyPr/>
          <a:lstStyle/>
          <a:p>
            <a:pPr algn="just"/>
            <a:r>
              <a:rPr lang="es-ES" sz="1400" dirty="0">
                <a:solidFill>
                  <a:schemeClr val="tx1"/>
                </a:solidFill>
              </a:rPr>
              <a:t>Recibir informe claro, amplio y detallado por parte del Fondo de Desarrollo Local y la secretaría de Educación, acerca de la implementación de la meta del Plan de Desarrollo: “Beneficiar 200 estudiantes en programas de educación </a:t>
            </a:r>
            <a:r>
              <a:rPr lang="es-ES" sz="1400" dirty="0" err="1">
                <a:solidFill>
                  <a:schemeClr val="tx1"/>
                </a:solidFill>
              </a:rPr>
              <a:t>posmedia</a:t>
            </a:r>
            <a:r>
              <a:rPr lang="es-ES" sz="1400" dirty="0">
                <a:solidFill>
                  <a:schemeClr val="tx1"/>
                </a:solidFill>
              </a:rPr>
              <a:t> (niveles de formación técnico profesional, tecnólogo, profesional universitario y educación para el trabajo y desarrollo humano)”; y “Beneficiar 200 estudiantes con apoyo de sostenimiento para la permanencia en la educación </a:t>
            </a:r>
            <a:r>
              <a:rPr lang="es-ES" sz="1400" dirty="0" err="1">
                <a:solidFill>
                  <a:schemeClr val="tx1"/>
                </a:solidFill>
              </a:rPr>
              <a:t>posmedia</a:t>
            </a:r>
            <a:r>
              <a:rPr lang="es-ES" sz="1400" dirty="0">
                <a:solidFill>
                  <a:schemeClr val="tx1"/>
                </a:solidFill>
              </a:rPr>
              <a:t> (niveles de formación técnico profesional, tecnólogo, profesional universitario y educación para el trabajo y desarrollo humano)</a:t>
            </a:r>
            <a:endParaRPr lang="es-CO" sz="1400" dirty="0">
              <a:solidFill>
                <a:schemeClr val="tx1"/>
              </a:solidFill>
            </a:endParaRP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61064FE9-0672-455E-0FEB-FA00579677A9}"/>
              </a:ext>
            </a:extLst>
          </p:cNvPr>
          <p:cNvSpPr>
            <a:spLocks noGrp="1"/>
          </p:cNvSpPr>
          <p:nvPr>
            <p:ph type="body" sz="half" idx="24"/>
          </p:nvPr>
        </p:nvSpPr>
        <p:spPr>
          <a:xfrm>
            <a:off x="1026011" y="4272011"/>
            <a:ext cx="536575" cy="364357"/>
          </a:xfrm>
        </p:spPr>
        <p:txBody>
          <a:bodyPr/>
          <a:lstStyle/>
          <a:p>
            <a:r>
              <a:rPr lang="es-CO" dirty="0"/>
              <a:t>01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CC1EE447-5B41-E573-B22D-8FFE85EC70FB}"/>
              </a:ext>
            </a:extLst>
          </p:cNvPr>
          <p:cNvSpPr>
            <a:spLocks noGrp="1"/>
          </p:cNvSpPr>
          <p:nvPr>
            <p:ph type="body" sz="half" idx="25"/>
          </p:nvPr>
        </p:nvSpPr>
        <p:spPr>
          <a:xfrm>
            <a:off x="1533602" y="4272011"/>
            <a:ext cx="2432457" cy="364357"/>
          </a:xfrm>
        </p:spPr>
        <p:txBody>
          <a:bodyPr/>
          <a:lstStyle/>
          <a:p>
            <a:r>
              <a:rPr lang="es-CO" dirty="0"/>
              <a:t>Meta-Presupuesto</a:t>
            </a:r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id="{6E59A085-E119-61AD-7764-1401597CCBE1}"/>
              </a:ext>
            </a:extLst>
          </p:cNvPr>
          <p:cNvSpPr>
            <a:spLocks noGrp="1"/>
          </p:cNvSpPr>
          <p:nvPr>
            <p:ph type="body" sz="half" idx="26"/>
          </p:nvPr>
        </p:nvSpPr>
        <p:spPr>
          <a:xfrm>
            <a:off x="1576512" y="4424467"/>
            <a:ext cx="2797818" cy="1077250"/>
          </a:xfrm>
        </p:spPr>
        <p:txBody>
          <a:bodyPr/>
          <a:lstStyle/>
          <a:p>
            <a:r>
              <a:rPr lang="es-CO" sz="1400" dirty="0"/>
              <a:t>Inversión 2025 - 2026</a:t>
            </a:r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544E3ED1-2506-FEA8-5972-55090C185F62}"/>
              </a:ext>
            </a:extLst>
          </p:cNvPr>
          <p:cNvSpPr>
            <a:spLocks noGrp="1"/>
          </p:cNvSpPr>
          <p:nvPr>
            <p:ph type="body" sz="half" idx="27"/>
          </p:nvPr>
        </p:nvSpPr>
        <p:spPr>
          <a:xfrm>
            <a:off x="4357279" y="4244259"/>
            <a:ext cx="536575" cy="364357"/>
          </a:xfrm>
        </p:spPr>
        <p:txBody>
          <a:bodyPr/>
          <a:lstStyle/>
          <a:p>
            <a:r>
              <a:rPr lang="es-CO" dirty="0"/>
              <a:t>02</a:t>
            </a:r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23E332EC-CD8C-AD4C-ED75-AC14445D82BE}"/>
              </a:ext>
            </a:extLst>
          </p:cNvPr>
          <p:cNvSpPr>
            <a:spLocks noGrp="1"/>
          </p:cNvSpPr>
          <p:nvPr>
            <p:ph type="body" sz="half" idx="28"/>
          </p:nvPr>
        </p:nvSpPr>
        <p:spPr>
          <a:xfrm>
            <a:off x="4893854" y="4244259"/>
            <a:ext cx="2811744" cy="364357"/>
          </a:xfrm>
        </p:spPr>
        <p:txBody>
          <a:bodyPr/>
          <a:lstStyle/>
          <a:p>
            <a:r>
              <a:rPr lang="es-CO" dirty="0"/>
              <a:t>Rutas y requisitos </a:t>
            </a:r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id="{07A14FC3-C5EF-66E5-E5A6-211DF2954807}"/>
              </a:ext>
            </a:extLst>
          </p:cNvPr>
          <p:cNvSpPr>
            <a:spLocks noGrp="1"/>
          </p:cNvSpPr>
          <p:nvPr>
            <p:ph type="body" sz="half" idx="29"/>
          </p:nvPr>
        </p:nvSpPr>
        <p:spPr>
          <a:xfrm>
            <a:off x="4907780" y="4382684"/>
            <a:ext cx="2797818" cy="1077250"/>
          </a:xfrm>
        </p:spPr>
        <p:txBody>
          <a:bodyPr/>
          <a:lstStyle/>
          <a:p>
            <a:r>
              <a:rPr lang="es-CO" sz="1400" dirty="0"/>
              <a:t>Acceso al programa</a:t>
            </a:r>
          </a:p>
        </p:txBody>
      </p:sp>
      <p:sp>
        <p:nvSpPr>
          <p:cNvPr id="10" name="Marcador de texto 9">
            <a:extLst>
              <a:ext uri="{FF2B5EF4-FFF2-40B4-BE49-F238E27FC236}">
                <a16:creationId xmlns:a16="http://schemas.microsoft.com/office/drawing/2014/main" id="{EB9052FE-031B-2235-F07F-523487F980EA}"/>
              </a:ext>
            </a:extLst>
          </p:cNvPr>
          <p:cNvSpPr>
            <a:spLocks noGrp="1"/>
          </p:cNvSpPr>
          <p:nvPr>
            <p:ph type="body" sz="half" idx="30"/>
          </p:nvPr>
        </p:nvSpPr>
        <p:spPr>
          <a:xfrm>
            <a:off x="7841431" y="4242289"/>
            <a:ext cx="536575" cy="364357"/>
          </a:xfrm>
        </p:spPr>
        <p:txBody>
          <a:bodyPr/>
          <a:lstStyle/>
          <a:p>
            <a:r>
              <a:rPr lang="es-CO" dirty="0"/>
              <a:t>03</a:t>
            </a:r>
          </a:p>
        </p:txBody>
      </p:sp>
      <p:sp>
        <p:nvSpPr>
          <p:cNvPr id="11" name="Marcador de texto 10">
            <a:extLst>
              <a:ext uri="{FF2B5EF4-FFF2-40B4-BE49-F238E27FC236}">
                <a16:creationId xmlns:a16="http://schemas.microsoft.com/office/drawing/2014/main" id="{FD06A129-268D-18F0-DA8B-6B977D6AA08E}"/>
              </a:ext>
            </a:extLst>
          </p:cNvPr>
          <p:cNvSpPr>
            <a:spLocks noGrp="1"/>
          </p:cNvSpPr>
          <p:nvPr>
            <p:ph type="body" sz="half" idx="31"/>
          </p:nvPr>
        </p:nvSpPr>
        <p:spPr>
          <a:xfrm>
            <a:off x="8556334" y="4272010"/>
            <a:ext cx="2143125" cy="364357"/>
          </a:xfrm>
        </p:spPr>
        <p:txBody>
          <a:bodyPr>
            <a:normAutofit lnSpcReduction="10000"/>
          </a:bodyPr>
          <a:lstStyle/>
          <a:p>
            <a:r>
              <a:rPr lang="es-CO" dirty="0"/>
              <a:t>Beneficiarios</a:t>
            </a:r>
          </a:p>
        </p:txBody>
      </p:sp>
      <p:sp>
        <p:nvSpPr>
          <p:cNvPr id="12" name="Marcador de texto 11">
            <a:extLst>
              <a:ext uri="{FF2B5EF4-FFF2-40B4-BE49-F238E27FC236}">
                <a16:creationId xmlns:a16="http://schemas.microsoft.com/office/drawing/2014/main" id="{A3000BA9-EF8F-BB4D-EA92-5E302CCEF0EA}"/>
              </a:ext>
            </a:extLst>
          </p:cNvPr>
          <p:cNvSpPr>
            <a:spLocks noGrp="1"/>
          </p:cNvSpPr>
          <p:nvPr>
            <p:ph type="body" sz="half" idx="32"/>
          </p:nvPr>
        </p:nvSpPr>
        <p:spPr>
          <a:xfrm>
            <a:off x="8575061" y="4636367"/>
            <a:ext cx="2797818" cy="1077250"/>
          </a:xfrm>
        </p:spPr>
        <p:txBody>
          <a:bodyPr/>
          <a:lstStyle/>
          <a:p>
            <a:endParaRPr lang="es-CO" dirty="0"/>
          </a:p>
          <a:p>
            <a:endParaRPr lang="es-CO" dirty="0"/>
          </a:p>
          <a:p>
            <a:endParaRPr lang="es-CO" dirty="0"/>
          </a:p>
          <a:p>
            <a:endParaRPr lang="es-CO" dirty="0"/>
          </a:p>
          <a:p>
            <a:pPr>
              <a:lnSpc>
                <a:spcPct val="100000"/>
              </a:lnSpc>
            </a:pPr>
            <a:r>
              <a:rPr lang="es-ES" sz="1400" dirty="0"/>
              <a:t>Educación superior y programas académicos a los que acceden los beneficiarios</a:t>
            </a:r>
            <a:endParaRPr lang="es-CO" sz="1400" dirty="0"/>
          </a:p>
          <a:p>
            <a:endParaRPr lang="es-CO" dirty="0"/>
          </a:p>
          <a:p>
            <a:endParaRPr lang="es-CO" dirty="0"/>
          </a:p>
          <a:p>
            <a:endParaRPr lang="es-CO" dirty="0"/>
          </a:p>
          <a:p>
            <a:endParaRPr lang="es-CO" dirty="0"/>
          </a:p>
        </p:txBody>
      </p:sp>
      <p:sp>
        <p:nvSpPr>
          <p:cNvPr id="13" name="Marcador de texto 12">
            <a:extLst>
              <a:ext uri="{FF2B5EF4-FFF2-40B4-BE49-F238E27FC236}">
                <a16:creationId xmlns:a16="http://schemas.microsoft.com/office/drawing/2014/main" id="{0E5BF1A6-9607-A948-9C97-02872FAD936E}"/>
              </a:ext>
            </a:extLst>
          </p:cNvPr>
          <p:cNvSpPr>
            <a:spLocks noGrp="1"/>
          </p:cNvSpPr>
          <p:nvPr>
            <p:ph type="body" sz="half" idx="18"/>
          </p:nvPr>
        </p:nvSpPr>
        <p:spPr/>
        <p:txBody>
          <a:bodyPr/>
          <a:lstStyle/>
          <a:p>
            <a:r>
              <a:rPr lang="es-CO" dirty="0"/>
              <a:t>21 DE MARZO 2026</a:t>
            </a:r>
          </a:p>
        </p:txBody>
      </p:sp>
      <p:sp>
        <p:nvSpPr>
          <p:cNvPr id="14" name="Marcador de texto 13">
            <a:extLst>
              <a:ext uri="{FF2B5EF4-FFF2-40B4-BE49-F238E27FC236}">
                <a16:creationId xmlns:a16="http://schemas.microsoft.com/office/drawing/2014/main" id="{F0A9FB3D-7FA1-7C13-1031-760B6538E0D0}"/>
              </a:ext>
            </a:extLst>
          </p:cNvPr>
          <p:cNvSpPr>
            <a:spLocks noGrp="1"/>
          </p:cNvSpPr>
          <p:nvPr>
            <p:ph type="body" sz="half" idx="19"/>
          </p:nvPr>
        </p:nvSpPr>
        <p:spPr/>
        <p:txBody>
          <a:bodyPr/>
          <a:lstStyle/>
          <a:p>
            <a:r>
              <a:rPr lang="es-CO" dirty="0"/>
              <a:t>ALCALDÌA LOCAL DE TUNJUELITO</a:t>
            </a:r>
          </a:p>
        </p:txBody>
      </p:sp>
    </p:spTree>
    <p:extLst>
      <p:ext uri="{BB962C8B-B14F-4D97-AF65-F5344CB8AC3E}">
        <p14:creationId xmlns:p14="http://schemas.microsoft.com/office/powerpoint/2010/main" val="26298445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8AC88BC-35C1-7647-D955-423B17CB239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2890525" y="534329"/>
            <a:ext cx="1815538" cy="365125"/>
          </a:xfrm>
        </p:spPr>
        <p:txBody>
          <a:bodyPr/>
          <a:lstStyle/>
          <a:p>
            <a:r>
              <a:rPr lang="es-CO" dirty="0">
                <a:solidFill>
                  <a:schemeClr val="bg2">
                    <a:lumMod val="90000"/>
                  </a:schemeClr>
                </a:solidFill>
              </a:rPr>
              <a:t>21 DE MARZO DE 2026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82356D8-1F5F-821A-A531-6CBFB4FACBDA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640140" y="534328"/>
            <a:ext cx="2250385" cy="365125"/>
          </a:xfrm>
        </p:spPr>
        <p:txBody>
          <a:bodyPr/>
          <a:lstStyle/>
          <a:p>
            <a:r>
              <a:rPr lang="es-CO" dirty="0"/>
              <a:t>ALCALDÌA LOCAL DE TUNJUELITO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37B56FA8-7B32-6D46-7881-EB21E1549A80}"/>
              </a:ext>
            </a:extLst>
          </p:cNvPr>
          <p:cNvSpPr txBox="1"/>
          <p:nvPr/>
        </p:nvSpPr>
        <p:spPr>
          <a:xfrm>
            <a:off x="1372592" y="2516138"/>
            <a:ext cx="9880126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indent="-457200" algn="just" rtl="0" eaLnBrk="1" fontAlgn="auto" latinLnBrk="0" hangingPunct="1">
              <a:buFont typeface="Arial" panose="020B0604020202020204" pitchFamily="34" charset="0"/>
              <a:buChar char="•"/>
            </a:pPr>
            <a:r>
              <a:rPr lang="es-CO" sz="1800" dirty="0">
                <a:solidFill>
                  <a:srgbClr val="000000"/>
                </a:solidFill>
                <a:latin typeface="+mn-lt"/>
              </a:rPr>
              <a:t>Beneficiar 50 estudiantes con apoyo de sostenimiento para la permanencia en la educación </a:t>
            </a:r>
            <a:r>
              <a:rPr lang="es-CO" sz="1800" dirty="0" err="1">
                <a:solidFill>
                  <a:srgbClr val="000000"/>
                </a:solidFill>
                <a:latin typeface="+mn-lt"/>
              </a:rPr>
              <a:t>posmedia</a:t>
            </a:r>
            <a:r>
              <a:rPr lang="es-CO" sz="1800" dirty="0">
                <a:solidFill>
                  <a:srgbClr val="000000"/>
                </a:solidFill>
                <a:latin typeface="+mn-lt"/>
              </a:rPr>
              <a:t> (niveles de formación técnico profesional, tecnólogo, profesional universitario y educación para el trabajo y desarrollo humano).</a:t>
            </a:r>
          </a:p>
          <a:p>
            <a:pPr algn="just"/>
            <a:endParaRPr lang="es-CO" sz="1800" dirty="0">
              <a:latin typeface="+mn-lt"/>
            </a:endParaRPr>
          </a:p>
          <a:p>
            <a:pPr marL="457200" indent="-457200" algn="just" rtl="0" fontAlgn="base">
              <a:buFont typeface="Arial" panose="020B0604020202020204" pitchFamily="34" charset="0"/>
              <a:buChar char="•"/>
            </a:pPr>
            <a:r>
              <a:rPr lang="es-MX" sz="1800" b="0" i="0" dirty="0">
                <a:solidFill>
                  <a:srgbClr val="000000"/>
                </a:solidFill>
                <a:effectLst/>
                <a:latin typeface="+mn-lt"/>
              </a:rPr>
              <a:t>​</a:t>
            </a:r>
            <a:r>
              <a:rPr lang="es-CO" sz="1800" dirty="0">
                <a:solidFill>
                  <a:srgbClr val="000000"/>
                </a:solidFill>
              </a:rPr>
              <a:t>Beneficiar 50 estudiantes en programas de educación </a:t>
            </a:r>
            <a:r>
              <a:rPr lang="es-CO" sz="1800" dirty="0" err="1">
                <a:solidFill>
                  <a:srgbClr val="000000"/>
                </a:solidFill>
              </a:rPr>
              <a:t>posmedia</a:t>
            </a:r>
            <a:r>
              <a:rPr lang="es-CO" sz="1800" dirty="0">
                <a:solidFill>
                  <a:srgbClr val="000000"/>
                </a:solidFill>
              </a:rPr>
              <a:t> (niveles de formación técnico profesional, tecnólogo, profesional universitario y educación para el trabajo y desarrollo humano).</a:t>
            </a:r>
            <a:endParaRPr lang="en-US" sz="1800" dirty="0">
              <a:ea typeface="+mn-ea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92189D2F-9CB8-9697-3CB9-8AC59F16E690}"/>
              </a:ext>
            </a:extLst>
          </p:cNvPr>
          <p:cNvSpPr txBox="1"/>
          <p:nvPr/>
        </p:nvSpPr>
        <p:spPr>
          <a:xfrm>
            <a:off x="1080018" y="1387542"/>
            <a:ext cx="609755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b="1" dirty="0">
                <a:solidFill>
                  <a:schemeClr val="dk1"/>
                </a:solidFill>
                <a:ea typeface="Lexend Deca"/>
              </a:rPr>
              <a:t>1. Meta POAI</a:t>
            </a:r>
            <a:endParaRPr lang="es-CO" sz="2800" dirty="0">
              <a:solidFill>
                <a:schemeClr val="tx2"/>
              </a:solidFill>
              <a:ea typeface="Lexend Deca"/>
            </a:endParaRPr>
          </a:p>
        </p:txBody>
      </p:sp>
    </p:spTree>
    <p:extLst>
      <p:ext uri="{BB962C8B-B14F-4D97-AF65-F5344CB8AC3E}">
        <p14:creationId xmlns:p14="http://schemas.microsoft.com/office/powerpoint/2010/main" val="40289810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90043233-6833-71A1-B90A-D29BECF87B9C}"/>
              </a:ext>
            </a:extLst>
          </p:cNvPr>
          <p:cNvSpPr txBox="1">
            <a:spLocks/>
          </p:cNvSpPr>
          <p:nvPr/>
        </p:nvSpPr>
        <p:spPr>
          <a:xfrm>
            <a:off x="831566" y="1147291"/>
            <a:ext cx="4098083" cy="36435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ontserrat Medium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CO" dirty="0"/>
              <a:t>1. Presupuesto</a:t>
            </a:r>
          </a:p>
        </p:txBody>
      </p:sp>
      <p:sp>
        <p:nvSpPr>
          <p:cNvPr id="6" name="Google Shape;111;p15">
            <a:extLst>
              <a:ext uri="{FF2B5EF4-FFF2-40B4-BE49-F238E27FC236}">
                <a16:creationId xmlns:a16="http://schemas.microsoft.com/office/drawing/2014/main" id="{6CB18C87-2A58-9F8B-0DA8-C1F7E23961D9}"/>
              </a:ext>
            </a:extLst>
          </p:cNvPr>
          <p:cNvSpPr txBox="1"/>
          <p:nvPr/>
        </p:nvSpPr>
        <p:spPr>
          <a:xfrm>
            <a:off x="990186" y="1511648"/>
            <a:ext cx="10398137" cy="4792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fontAlgn="ctr"/>
            <a:r>
              <a:rPr lang="es-MX" sz="1400" dirty="0">
                <a:solidFill>
                  <a:srgbClr val="000000"/>
                </a:solidFill>
              </a:rPr>
              <a:t>CONVENIO INTERADMINISTRATIVO No. 323-2025 CI (132954) SUSCRITO ENTRE EL FONDO DE DESARROLLO LOCAL DE TUNJUELITO Y LA AGENCIA DISTRITAL PARA LA EDUCACIÓN SUPERIOR, LA CIENCIA Y LA TECNOLOGÍA – ATENEA</a:t>
            </a:r>
          </a:p>
          <a:p>
            <a:pPr fontAlgn="ctr"/>
            <a:endParaRPr lang="es-MX" sz="1400" b="1" dirty="0"/>
          </a:p>
          <a:p>
            <a:pPr fontAlgn="ctr"/>
            <a:r>
              <a:rPr lang="es-MX" sz="1400" b="1" dirty="0"/>
              <a:t>OBJETO:</a:t>
            </a:r>
          </a:p>
          <a:p>
            <a:pPr fontAlgn="ctr"/>
            <a:endParaRPr lang="es-CO" sz="1400" dirty="0">
              <a:latin typeface="+mn-lt"/>
            </a:endParaRPr>
          </a:p>
          <a:p>
            <a:pPr algn="just" rtl="0" fontAlgn="base"/>
            <a:r>
              <a:rPr lang="es-MX" sz="1400" b="0" i="0" u="none" strike="noStrike" dirty="0">
                <a:solidFill>
                  <a:srgbClr val="000000"/>
                </a:solidFill>
                <a:effectLst/>
                <a:latin typeface="+mn-lt"/>
              </a:rPr>
              <a:t>Aunar esfuerzos y recursos técnicos, administrativos, jurídicos, financieros y humanos entre el fondo de desarrollo local de Tunjuelito y la Agencia Atenea, para promover el acceso y la permanencia de los jóvenes de la ciudad de Bogotá a los programas de educación </a:t>
            </a:r>
            <a:r>
              <a:rPr lang="es-MX" sz="1400" b="0" i="0" u="none" strike="noStrike" dirty="0" err="1">
                <a:solidFill>
                  <a:srgbClr val="000000"/>
                </a:solidFill>
                <a:effectLst/>
                <a:latin typeface="+mn-lt"/>
              </a:rPr>
              <a:t>posmedia</a:t>
            </a:r>
            <a:r>
              <a:rPr lang="es-MX" sz="1400" b="0" i="0" u="none" strike="noStrike" dirty="0">
                <a:solidFill>
                  <a:srgbClr val="000000"/>
                </a:solidFill>
                <a:effectLst/>
                <a:latin typeface="+mn-lt"/>
              </a:rPr>
              <a:t>.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+mn-lt"/>
              </a:rPr>
              <a:t>​</a:t>
            </a:r>
          </a:p>
          <a:p>
            <a:pPr rtl="0" fontAlgn="base"/>
            <a:r>
              <a:rPr lang="es-419" sz="1400" b="0" i="0" dirty="0">
                <a:solidFill>
                  <a:srgbClr val="000000"/>
                </a:solidFill>
                <a:effectLst/>
              </a:rPr>
              <a:t>​</a:t>
            </a:r>
          </a:p>
          <a:p>
            <a:pPr fontAlgn="ctr"/>
            <a:endParaRPr lang="en-US" sz="1400" b="1" dirty="0"/>
          </a:p>
          <a:p>
            <a:pPr algn="just" fontAlgn="ctr"/>
            <a:r>
              <a:rPr lang="en-US" sz="1400" b="1" dirty="0"/>
              <a:t>VALOR PRESUPUESTO 2025:  </a:t>
            </a:r>
            <a:r>
              <a:rPr lang="es-ES" sz="1400" dirty="0">
                <a:solidFill>
                  <a:schemeClr val="tx2"/>
                </a:solidFill>
                <a:latin typeface="+mn-lt"/>
              </a:rPr>
              <a:t>(</a:t>
            </a:r>
            <a:r>
              <a:rPr lang="es-CO" sz="1400" b="0" i="0" u="none" strike="noStrike" dirty="0">
                <a:solidFill>
                  <a:schemeClr val="tx2"/>
                </a:solidFill>
                <a:effectLst/>
                <a:latin typeface="+mn-lt"/>
              </a:rPr>
              <a:t>$ 4.356.105.228</a:t>
            </a:r>
            <a:r>
              <a:rPr lang="es-ES" sz="1400" dirty="0">
                <a:solidFill>
                  <a:schemeClr val="tx2"/>
                </a:solidFill>
              </a:rPr>
              <a:t>) </a:t>
            </a:r>
            <a:r>
              <a:rPr lang="es-CO" sz="1400" dirty="0">
                <a:solidFill>
                  <a:schemeClr val="tx2"/>
                </a:solidFill>
              </a:rPr>
              <a:t>CUATRO MIL TRESCIENTOS CINCUENTA Y SEIS MILLONES CIENTO CINCO MIL DOSCIENTOS VEINTIOCHO</a:t>
            </a:r>
            <a:r>
              <a:rPr lang="es-MX" sz="1400" dirty="0">
                <a:solidFill>
                  <a:schemeClr val="tx2"/>
                </a:solidFill>
              </a:rPr>
              <a:t> MIL PESOS</a:t>
            </a:r>
            <a:endParaRPr lang="es-CO" sz="1400" dirty="0">
              <a:solidFill>
                <a:schemeClr val="tx2"/>
              </a:solidFill>
            </a:endParaRPr>
          </a:p>
          <a:p>
            <a:pPr fontAlgn="ctr"/>
            <a:endParaRPr lang="es-MX" sz="1400" b="1" dirty="0"/>
          </a:p>
          <a:p>
            <a:pPr rtl="0" fontAlgn="base"/>
            <a:r>
              <a:rPr lang="es-MX" sz="1400" b="1" dirty="0"/>
              <a:t>FECHA DE INICIO: </a:t>
            </a:r>
            <a:r>
              <a:rPr lang="es-419" sz="1400" b="0" i="0" dirty="0">
                <a:solidFill>
                  <a:srgbClr val="000000"/>
                </a:solidFill>
                <a:effectLst/>
              </a:rPr>
              <a:t>​</a:t>
            </a:r>
            <a:r>
              <a:rPr lang="es-CO" sz="1400" b="0" i="0" dirty="0">
                <a:solidFill>
                  <a:srgbClr val="000000"/>
                </a:solidFill>
                <a:effectLst/>
                <a:latin typeface="+mn-lt"/>
              </a:rPr>
              <a:t>07 DE MAYO DE 2025</a:t>
            </a:r>
            <a:endParaRPr lang="es-419" sz="1400" b="0" i="0" dirty="0">
              <a:solidFill>
                <a:srgbClr val="000000"/>
              </a:solidFill>
              <a:effectLst/>
              <a:latin typeface="+mn-lt"/>
            </a:endParaRPr>
          </a:p>
          <a:p>
            <a:pPr fontAlgn="ctr"/>
            <a:endParaRPr lang="es-MX" sz="1400" b="1" dirty="0"/>
          </a:p>
          <a:p>
            <a:pPr fontAlgn="ctr"/>
            <a:r>
              <a:rPr lang="es-MX" sz="1400" b="1" dirty="0"/>
              <a:t>FECHA DE TERMINACION: </a:t>
            </a:r>
            <a:r>
              <a:rPr lang="es-MX" sz="1400" dirty="0">
                <a:solidFill>
                  <a:schemeClr val="tx2"/>
                </a:solidFill>
              </a:rPr>
              <a:t>3</a:t>
            </a:r>
            <a:r>
              <a:rPr lang="es-CO" sz="1400" dirty="0">
                <a:solidFill>
                  <a:schemeClr val="tx2"/>
                </a:solidFill>
              </a:rPr>
              <a:t>0 DE JUNIO DE 2032</a:t>
            </a:r>
          </a:p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endParaRPr lang="es-MX" sz="1400" dirty="0">
              <a:solidFill>
                <a:schemeClr val="dk1"/>
              </a:solidFill>
              <a:ea typeface="Lexend Deca"/>
            </a:endParaRPr>
          </a:p>
          <a:p>
            <a:r>
              <a:rPr lang="es-MX" sz="1400" b="1" dirty="0">
                <a:solidFill>
                  <a:schemeClr val="dk1"/>
                </a:solidFill>
                <a:ea typeface="Lexend Deca"/>
              </a:rPr>
              <a:t>AVANCE DE EJECUCIÓ</a:t>
            </a:r>
            <a:r>
              <a:rPr lang="es-CO" sz="1400" b="1" dirty="0">
                <a:solidFill>
                  <a:schemeClr val="dk1"/>
                </a:solidFill>
                <a:ea typeface="Lexend Deca"/>
              </a:rPr>
              <a:t> </a:t>
            </a:r>
            <a:r>
              <a:rPr lang="es-MX" sz="1400" b="1" dirty="0">
                <a:solidFill>
                  <a:schemeClr val="dk1"/>
                </a:solidFill>
                <a:ea typeface="Lexend Deca"/>
              </a:rPr>
              <a:t>FINANCIERA: </a:t>
            </a:r>
            <a:r>
              <a:rPr lang="es-CO" sz="1400" dirty="0">
                <a:solidFill>
                  <a:schemeClr val="tx2"/>
                </a:solidFill>
                <a:ea typeface="Lexend Deca"/>
              </a:rPr>
              <a:t>100%</a:t>
            </a:r>
          </a:p>
          <a:p>
            <a:endParaRPr lang="es-CO" sz="1800" b="1" dirty="0">
              <a:solidFill>
                <a:schemeClr val="dk1"/>
              </a:solidFill>
              <a:ea typeface="Lexend Deca"/>
            </a:endParaRPr>
          </a:p>
          <a:p>
            <a:endParaRPr lang="es-CO" sz="1800" dirty="0">
              <a:solidFill>
                <a:schemeClr val="dk1"/>
              </a:solidFill>
              <a:ea typeface="Lexend Deca"/>
            </a:endParaRPr>
          </a:p>
        </p:txBody>
      </p:sp>
      <p:sp>
        <p:nvSpPr>
          <p:cNvPr id="13" name="Marcador de texto 2">
            <a:extLst>
              <a:ext uri="{FF2B5EF4-FFF2-40B4-BE49-F238E27FC236}">
                <a16:creationId xmlns:a16="http://schemas.microsoft.com/office/drawing/2014/main" id="{56B13661-1BEA-CA8D-AA03-6D5A40EAD3F5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2890525" y="534329"/>
            <a:ext cx="1815538" cy="365125"/>
          </a:xfrm>
        </p:spPr>
        <p:txBody>
          <a:bodyPr/>
          <a:lstStyle/>
          <a:p>
            <a:r>
              <a:rPr lang="es-CO" dirty="0">
                <a:solidFill>
                  <a:schemeClr val="bg2">
                    <a:lumMod val="90000"/>
                  </a:schemeClr>
                </a:solidFill>
              </a:rPr>
              <a:t>21 DE MARZO DE 2026</a:t>
            </a:r>
          </a:p>
        </p:txBody>
      </p:sp>
      <p:sp>
        <p:nvSpPr>
          <p:cNvPr id="14" name="Marcador de texto 3">
            <a:extLst>
              <a:ext uri="{FF2B5EF4-FFF2-40B4-BE49-F238E27FC236}">
                <a16:creationId xmlns:a16="http://schemas.microsoft.com/office/drawing/2014/main" id="{9D486BF7-863C-F487-571A-FAFDDC4AC2D6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640140" y="534328"/>
            <a:ext cx="2250385" cy="365125"/>
          </a:xfrm>
        </p:spPr>
        <p:txBody>
          <a:bodyPr/>
          <a:lstStyle/>
          <a:p>
            <a:r>
              <a:rPr lang="es-CO" dirty="0"/>
              <a:t>ALCALDÌA LOCAL DE TUNJUELITO</a:t>
            </a:r>
          </a:p>
        </p:txBody>
      </p:sp>
    </p:spTree>
    <p:extLst>
      <p:ext uri="{BB962C8B-B14F-4D97-AF65-F5344CB8AC3E}">
        <p14:creationId xmlns:p14="http://schemas.microsoft.com/office/powerpoint/2010/main" val="20359540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D322F0-122A-2574-3CB1-009CC8E2E6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51C756FC-7B5E-6820-791B-4B6B30790354}"/>
              </a:ext>
            </a:extLst>
          </p:cNvPr>
          <p:cNvSpPr txBox="1">
            <a:spLocks/>
          </p:cNvSpPr>
          <p:nvPr/>
        </p:nvSpPr>
        <p:spPr>
          <a:xfrm>
            <a:off x="962194" y="1397986"/>
            <a:ext cx="4098083" cy="36435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ontserrat Medium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CO" dirty="0"/>
              <a:t>1. Presupuesto</a:t>
            </a:r>
          </a:p>
        </p:txBody>
      </p:sp>
      <p:sp>
        <p:nvSpPr>
          <p:cNvPr id="6" name="Google Shape;111;p15">
            <a:extLst>
              <a:ext uri="{FF2B5EF4-FFF2-40B4-BE49-F238E27FC236}">
                <a16:creationId xmlns:a16="http://schemas.microsoft.com/office/drawing/2014/main" id="{4CF03E52-AD18-AC24-B45A-500A2BE679EC}"/>
              </a:ext>
            </a:extLst>
          </p:cNvPr>
          <p:cNvSpPr txBox="1"/>
          <p:nvPr/>
        </p:nvSpPr>
        <p:spPr>
          <a:xfrm>
            <a:off x="1214121" y="1987509"/>
            <a:ext cx="10398137" cy="4792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fontAlgn="ctr"/>
            <a:r>
              <a:rPr lang="es-MX" sz="1400" dirty="0">
                <a:solidFill>
                  <a:srgbClr val="000000"/>
                </a:solidFill>
              </a:rPr>
              <a:t>CONVENIO INTERADMINISTRATIVO No. 323-2025 CI (132954) SUSCRITO ENTRE EL FONDO DE DESARROLLO LOCAL DE TUNJUELITO Y LA AGENCIA DISTRITAL PARA LA EDUCACIÓN SUPERIOR, LA CIENCIA Y LA TECNOLOGÍA – ATENEA</a:t>
            </a:r>
          </a:p>
          <a:p>
            <a:pPr fontAlgn="ctr"/>
            <a:endParaRPr lang="es-MX" sz="1400" b="1" dirty="0"/>
          </a:p>
          <a:p>
            <a:pPr fontAlgn="ctr"/>
            <a:r>
              <a:rPr lang="es-MX" sz="1400" b="1" dirty="0"/>
              <a:t>OBJETO:</a:t>
            </a:r>
          </a:p>
          <a:p>
            <a:pPr fontAlgn="ctr"/>
            <a:endParaRPr lang="es-CO" sz="1400" dirty="0">
              <a:latin typeface="+mn-lt"/>
            </a:endParaRPr>
          </a:p>
          <a:p>
            <a:pPr algn="just" rtl="0" fontAlgn="base"/>
            <a:r>
              <a:rPr lang="es-MX" sz="1400" b="0" i="0" u="none" strike="noStrike" dirty="0">
                <a:solidFill>
                  <a:srgbClr val="000000"/>
                </a:solidFill>
                <a:effectLst/>
                <a:latin typeface="+mn-lt"/>
              </a:rPr>
              <a:t>Aunar esfuerzos y recursos técnicos, administrativos, jurídicos, financieros y humanos entre el fondo de desarrollo local de Tunjuelito y la Agencia Atenea, para promover el acceso y la permanencia de los jóvenes de la ciudad de Bogotá a los programas de educación </a:t>
            </a:r>
            <a:r>
              <a:rPr lang="es-MX" sz="1400" b="0" i="0" u="none" strike="noStrike" dirty="0" err="1">
                <a:solidFill>
                  <a:srgbClr val="000000"/>
                </a:solidFill>
                <a:effectLst/>
                <a:latin typeface="+mn-lt"/>
              </a:rPr>
              <a:t>posmedia</a:t>
            </a:r>
            <a:r>
              <a:rPr lang="es-MX" sz="1400" b="0" i="0" u="none" strike="noStrike" dirty="0">
                <a:solidFill>
                  <a:srgbClr val="000000"/>
                </a:solidFill>
                <a:effectLst/>
                <a:latin typeface="+mn-lt"/>
              </a:rPr>
              <a:t>.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+mn-lt"/>
              </a:rPr>
              <a:t>​</a:t>
            </a:r>
          </a:p>
          <a:p>
            <a:pPr rtl="0" fontAlgn="base"/>
            <a:r>
              <a:rPr lang="es-419" sz="1400" b="0" i="0" dirty="0">
                <a:solidFill>
                  <a:srgbClr val="000000"/>
                </a:solidFill>
                <a:effectLst/>
              </a:rPr>
              <a:t>​</a:t>
            </a:r>
          </a:p>
          <a:p>
            <a:pPr fontAlgn="ctr"/>
            <a:endParaRPr lang="en-US" sz="1400" b="1" dirty="0"/>
          </a:p>
          <a:p>
            <a:pPr algn="just" fontAlgn="ctr"/>
            <a:r>
              <a:rPr lang="en-US" sz="1400" b="1" dirty="0"/>
              <a:t>VALOR PRESUPUESTO 2026:  </a:t>
            </a:r>
            <a:r>
              <a:rPr lang="es-ES" sz="1400" dirty="0">
                <a:solidFill>
                  <a:schemeClr val="tx2"/>
                </a:solidFill>
                <a:latin typeface="+mn-lt"/>
              </a:rPr>
              <a:t>(</a:t>
            </a:r>
            <a:r>
              <a:rPr lang="es-CO" sz="1400" b="0" i="0" u="none" strike="noStrike" dirty="0">
                <a:solidFill>
                  <a:schemeClr val="tx2"/>
                </a:solidFill>
                <a:effectLst/>
                <a:latin typeface="+mn-lt"/>
              </a:rPr>
              <a:t>$ 4.262.782.000</a:t>
            </a:r>
            <a:r>
              <a:rPr lang="es-ES" sz="1400" dirty="0">
                <a:solidFill>
                  <a:schemeClr val="tx2"/>
                </a:solidFill>
              </a:rPr>
              <a:t>) </a:t>
            </a:r>
            <a:r>
              <a:rPr lang="es-CO" sz="1400" dirty="0">
                <a:solidFill>
                  <a:schemeClr val="tx2"/>
                </a:solidFill>
              </a:rPr>
              <a:t>CUATRO MIL </a:t>
            </a:r>
            <a:r>
              <a:rPr lang="es-ES" sz="1400" dirty="0">
                <a:solidFill>
                  <a:schemeClr val="tx2"/>
                </a:solidFill>
              </a:rPr>
              <a:t>DOSCIENTOS SESENTA Y DOS MILLONES SETECIENTOS OCHENTA Y DOS MIL PESOS </a:t>
            </a:r>
            <a:endParaRPr lang="es-CO" sz="1400" dirty="0">
              <a:solidFill>
                <a:schemeClr val="tx2"/>
              </a:solidFill>
            </a:endParaRPr>
          </a:p>
          <a:p>
            <a:pPr fontAlgn="ctr"/>
            <a:endParaRPr lang="es-MX" sz="1400" b="1" dirty="0"/>
          </a:p>
          <a:p>
            <a:endParaRPr lang="es-CO" sz="1800" b="1" dirty="0">
              <a:solidFill>
                <a:schemeClr val="dk1"/>
              </a:solidFill>
              <a:ea typeface="Lexend Deca"/>
            </a:endParaRPr>
          </a:p>
          <a:p>
            <a:endParaRPr lang="es-CO" sz="1800" dirty="0">
              <a:solidFill>
                <a:schemeClr val="dk1"/>
              </a:solidFill>
              <a:ea typeface="Lexend Deca"/>
            </a:endParaRPr>
          </a:p>
        </p:txBody>
      </p:sp>
      <p:sp>
        <p:nvSpPr>
          <p:cNvPr id="10" name="Marcador de texto 2">
            <a:extLst>
              <a:ext uri="{FF2B5EF4-FFF2-40B4-BE49-F238E27FC236}">
                <a16:creationId xmlns:a16="http://schemas.microsoft.com/office/drawing/2014/main" id="{665D9902-01C4-3698-3FD5-3C2837DBAED4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2890525" y="534329"/>
            <a:ext cx="1815538" cy="365125"/>
          </a:xfrm>
        </p:spPr>
        <p:txBody>
          <a:bodyPr/>
          <a:lstStyle/>
          <a:p>
            <a:r>
              <a:rPr lang="es-CO" dirty="0">
                <a:solidFill>
                  <a:schemeClr val="bg2">
                    <a:lumMod val="90000"/>
                  </a:schemeClr>
                </a:solidFill>
              </a:rPr>
              <a:t>21 DE MARZO DE 2026</a:t>
            </a:r>
          </a:p>
        </p:txBody>
      </p:sp>
      <p:sp>
        <p:nvSpPr>
          <p:cNvPr id="11" name="Marcador de texto 3">
            <a:extLst>
              <a:ext uri="{FF2B5EF4-FFF2-40B4-BE49-F238E27FC236}">
                <a16:creationId xmlns:a16="http://schemas.microsoft.com/office/drawing/2014/main" id="{E60D2782-E919-2E8D-3CEF-9D6EB84FF9C1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640140" y="534328"/>
            <a:ext cx="2250385" cy="365125"/>
          </a:xfrm>
        </p:spPr>
        <p:txBody>
          <a:bodyPr/>
          <a:lstStyle/>
          <a:p>
            <a:r>
              <a:rPr lang="es-CO" dirty="0"/>
              <a:t>ALCALDÌA LOCAL DE TUNJUELITO</a:t>
            </a:r>
          </a:p>
        </p:txBody>
      </p:sp>
    </p:spTree>
    <p:extLst>
      <p:ext uri="{BB962C8B-B14F-4D97-AF65-F5344CB8AC3E}">
        <p14:creationId xmlns:p14="http://schemas.microsoft.com/office/powerpoint/2010/main" val="17448511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34F54A-0AD6-89DC-E165-225BDE4DD4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C805ADCC-7023-AF89-38FA-CEBFB7762064}"/>
              </a:ext>
            </a:extLst>
          </p:cNvPr>
          <p:cNvSpPr txBox="1">
            <a:spLocks/>
          </p:cNvSpPr>
          <p:nvPr/>
        </p:nvSpPr>
        <p:spPr>
          <a:xfrm>
            <a:off x="1083492" y="1388655"/>
            <a:ext cx="4098083" cy="36435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ontserrat Medium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CO" dirty="0"/>
              <a:t>2. Rutas y requisitos</a:t>
            </a:r>
          </a:p>
        </p:txBody>
      </p:sp>
      <p:sp>
        <p:nvSpPr>
          <p:cNvPr id="6" name="Google Shape;111;p15">
            <a:extLst>
              <a:ext uri="{FF2B5EF4-FFF2-40B4-BE49-F238E27FC236}">
                <a16:creationId xmlns:a16="http://schemas.microsoft.com/office/drawing/2014/main" id="{53FA220D-F1F1-D729-3BB2-6E8E2A8F15C6}"/>
              </a:ext>
            </a:extLst>
          </p:cNvPr>
          <p:cNvSpPr txBox="1"/>
          <p:nvPr/>
        </p:nvSpPr>
        <p:spPr>
          <a:xfrm>
            <a:off x="1288765" y="2164790"/>
            <a:ext cx="10398137" cy="4792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fontAlgn="ctr"/>
            <a:r>
              <a:rPr lang="es-ES" sz="1400" dirty="0">
                <a:solidFill>
                  <a:schemeClr val="tx2"/>
                </a:solidFill>
              </a:rPr>
              <a:t>De acuerdo con el Manual operativo Jóvenes a la E - ATENA, anteriormente llamado Jóvenes a la U s</a:t>
            </a:r>
            <a:r>
              <a:rPr lang="es-419" sz="1400" dirty="0">
                <a:solidFill>
                  <a:schemeClr val="tx2"/>
                </a:solidFill>
              </a:rPr>
              <a:t>e describen l</a:t>
            </a:r>
            <a:r>
              <a:rPr lang="es-CO" sz="1400" dirty="0">
                <a:solidFill>
                  <a:schemeClr val="tx2"/>
                </a:solidFill>
              </a:rPr>
              <a:t>os requisitos </a:t>
            </a:r>
            <a:r>
              <a:rPr lang="es-419" sz="1400" dirty="0">
                <a:solidFill>
                  <a:schemeClr val="tx2"/>
                </a:solidFill>
              </a:rPr>
              <a:t>para hacer parte del beneficio:​</a:t>
            </a:r>
          </a:p>
          <a:p>
            <a:pPr algn="just" fontAlgn="base"/>
            <a:r>
              <a:rPr lang="es-419" sz="1400" dirty="0">
                <a:solidFill>
                  <a:srgbClr val="000000"/>
                </a:solidFill>
              </a:rPr>
              <a:t>​</a:t>
            </a:r>
          </a:p>
          <a:p>
            <a:pPr marL="342900" indent="-342900" algn="just" fontAlgn="base">
              <a:buFont typeface="+mj-lt"/>
              <a:buAutoNum type="arabicPeriod"/>
            </a:pPr>
            <a:r>
              <a:rPr lang="es-CO" sz="1400" dirty="0">
                <a:solidFill>
                  <a:srgbClr val="000000"/>
                </a:solidFill>
              </a:rPr>
              <a:t>Ser bachiller </a:t>
            </a:r>
            <a:r>
              <a:rPr lang="es-CO" sz="1400" b="1" dirty="0">
                <a:solidFill>
                  <a:srgbClr val="000000"/>
                </a:solidFill>
              </a:rPr>
              <a:t>egresado</a:t>
            </a:r>
            <a:r>
              <a:rPr lang="es-CO" sz="1400" dirty="0">
                <a:solidFill>
                  <a:srgbClr val="000000"/>
                </a:solidFill>
              </a:rPr>
              <a:t> de un </a:t>
            </a:r>
            <a:r>
              <a:rPr lang="es-CO" sz="1400" b="1" dirty="0">
                <a:solidFill>
                  <a:srgbClr val="000000"/>
                </a:solidFill>
              </a:rPr>
              <a:t>colegio público o privado de Bogotá D.C.</a:t>
            </a:r>
            <a:r>
              <a:rPr lang="es-CO" sz="1400" dirty="0">
                <a:solidFill>
                  <a:srgbClr val="000000"/>
                </a:solidFill>
              </a:rPr>
              <a:t>​ Ser bachiller egresado de un colegio público o privado fuera de Bogotá D.C., pero </a:t>
            </a:r>
            <a:r>
              <a:rPr lang="es-CO" sz="1400" b="1" dirty="0">
                <a:solidFill>
                  <a:srgbClr val="000000"/>
                </a:solidFill>
              </a:rPr>
              <a:t>ser residente en la ciudad, por un tiempo no inferior a dos (2) años antes del inicio de la convocatoria, en la inscripción presentar recibo publico de la luz en el cual se confirma la localidad.</a:t>
            </a:r>
            <a:endParaRPr lang="es-419" sz="1400" dirty="0">
              <a:solidFill>
                <a:srgbClr val="000000"/>
              </a:solidFill>
            </a:endParaRPr>
          </a:p>
          <a:p>
            <a:pPr marL="342900" indent="-342900" algn="just" fontAlgn="base">
              <a:buFont typeface="+mj-lt"/>
              <a:buAutoNum type="arabicPeriod"/>
            </a:pPr>
            <a:r>
              <a:rPr lang="es-419" sz="1400" dirty="0">
                <a:solidFill>
                  <a:srgbClr val="000000"/>
                </a:solidFill>
              </a:rPr>
              <a:t>​</a:t>
            </a:r>
            <a:r>
              <a:rPr lang="es-CO" sz="1400" dirty="0">
                <a:solidFill>
                  <a:srgbClr val="000000"/>
                </a:solidFill>
              </a:rPr>
              <a:t>Tener los resultados de las pruebas Saber 11°.</a:t>
            </a:r>
          </a:p>
          <a:p>
            <a:pPr marL="342900" indent="-342900" algn="just" fontAlgn="base">
              <a:buFont typeface="+mj-lt"/>
              <a:buAutoNum type="arabicPeriod"/>
            </a:pPr>
            <a:r>
              <a:rPr lang="es-CO" sz="1400" dirty="0">
                <a:solidFill>
                  <a:srgbClr val="000000"/>
                </a:solidFill>
              </a:rPr>
              <a:t>Ser menor de 28 años.​</a:t>
            </a:r>
          </a:p>
          <a:p>
            <a:pPr marL="342900" indent="-342900" algn="just" fontAlgn="base">
              <a:buFont typeface="+mj-lt"/>
              <a:buAutoNum type="arabicPeriod"/>
            </a:pPr>
            <a:r>
              <a:rPr lang="es-419" sz="1400" dirty="0">
                <a:solidFill>
                  <a:srgbClr val="000000"/>
                </a:solidFill>
              </a:rPr>
              <a:t>​</a:t>
            </a:r>
            <a:r>
              <a:rPr lang="es-CO" sz="1400" b="1" dirty="0">
                <a:solidFill>
                  <a:srgbClr val="000000"/>
                </a:solidFill>
              </a:rPr>
              <a:t>NO</a:t>
            </a:r>
            <a:r>
              <a:rPr lang="es-CO" sz="1400" dirty="0">
                <a:solidFill>
                  <a:srgbClr val="000000"/>
                </a:solidFill>
              </a:rPr>
              <a:t> estar matriculado en un programa de educación superior.​</a:t>
            </a:r>
          </a:p>
          <a:p>
            <a:pPr marL="342900" indent="-342900" algn="just" fontAlgn="base">
              <a:buFont typeface="+mj-lt"/>
              <a:buAutoNum type="arabicPeriod"/>
            </a:pPr>
            <a:r>
              <a:rPr lang="es-CO" sz="1400" b="1" dirty="0">
                <a:solidFill>
                  <a:srgbClr val="000000"/>
                </a:solidFill>
              </a:rPr>
              <a:t>NO</a:t>
            </a:r>
            <a:r>
              <a:rPr lang="es-CO" sz="1400" dirty="0">
                <a:solidFill>
                  <a:srgbClr val="000000"/>
                </a:solidFill>
              </a:rPr>
              <a:t> tener un título de educación superior en los niveles técnico profesional, tecnológico o profesional universitario (excepto tecnólogos SENA)​</a:t>
            </a:r>
          </a:p>
          <a:p>
            <a:pPr marL="342900" indent="-342900" algn="just" fontAlgn="base">
              <a:buFont typeface="+mj-lt"/>
              <a:buAutoNum type="arabicPeriod"/>
            </a:pPr>
            <a:r>
              <a:rPr lang="es-CO" sz="1400" dirty="0">
                <a:solidFill>
                  <a:srgbClr val="000000"/>
                </a:solidFill>
              </a:rPr>
              <a:t>​Inscribirse a la convocatoria del Programa a través de los enlaces definidos. </a:t>
            </a:r>
          </a:p>
          <a:p>
            <a:endParaRPr lang="es-CO" sz="1600" b="1" dirty="0">
              <a:solidFill>
                <a:schemeClr val="dk1"/>
              </a:solidFill>
              <a:ea typeface="Lexend Deca"/>
            </a:endParaRPr>
          </a:p>
          <a:p>
            <a:endParaRPr lang="es-CO" sz="1800" b="1" dirty="0">
              <a:solidFill>
                <a:schemeClr val="dk1"/>
              </a:solidFill>
              <a:ea typeface="Lexend Deca"/>
            </a:endParaRPr>
          </a:p>
          <a:p>
            <a:endParaRPr lang="es-CO" sz="1800" dirty="0">
              <a:solidFill>
                <a:schemeClr val="dk1"/>
              </a:solidFill>
              <a:ea typeface="Lexend Deca"/>
            </a:endParaRPr>
          </a:p>
        </p:txBody>
      </p:sp>
      <p:sp>
        <p:nvSpPr>
          <p:cNvPr id="10" name="Marcador de texto 2">
            <a:extLst>
              <a:ext uri="{FF2B5EF4-FFF2-40B4-BE49-F238E27FC236}">
                <a16:creationId xmlns:a16="http://schemas.microsoft.com/office/drawing/2014/main" id="{FCA65699-E43E-9233-E08E-59F85130D31B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2890525" y="534329"/>
            <a:ext cx="1815538" cy="365125"/>
          </a:xfrm>
        </p:spPr>
        <p:txBody>
          <a:bodyPr/>
          <a:lstStyle/>
          <a:p>
            <a:r>
              <a:rPr lang="es-CO" dirty="0">
                <a:solidFill>
                  <a:schemeClr val="bg2">
                    <a:lumMod val="90000"/>
                  </a:schemeClr>
                </a:solidFill>
              </a:rPr>
              <a:t>21 DE MARZO DE 2026</a:t>
            </a:r>
          </a:p>
        </p:txBody>
      </p:sp>
      <p:sp>
        <p:nvSpPr>
          <p:cNvPr id="11" name="Marcador de texto 3">
            <a:extLst>
              <a:ext uri="{FF2B5EF4-FFF2-40B4-BE49-F238E27FC236}">
                <a16:creationId xmlns:a16="http://schemas.microsoft.com/office/drawing/2014/main" id="{BB7EE852-CBFC-E493-054C-741973B711A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640140" y="534328"/>
            <a:ext cx="2250385" cy="365125"/>
          </a:xfrm>
        </p:spPr>
        <p:txBody>
          <a:bodyPr/>
          <a:lstStyle/>
          <a:p>
            <a:r>
              <a:rPr lang="es-CO" dirty="0"/>
              <a:t>ALCALDÌA LOCAL DE TUNJUELITO</a:t>
            </a:r>
          </a:p>
        </p:txBody>
      </p:sp>
    </p:spTree>
    <p:extLst>
      <p:ext uri="{BB962C8B-B14F-4D97-AF65-F5344CB8AC3E}">
        <p14:creationId xmlns:p14="http://schemas.microsoft.com/office/powerpoint/2010/main" val="35085734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6823B4-ECA9-6DB8-2A5A-179CACAC18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D13CF4DE-8DC8-5CC5-E42E-7E50D6CF64D9}"/>
              </a:ext>
            </a:extLst>
          </p:cNvPr>
          <p:cNvSpPr txBox="1">
            <a:spLocks/>
          </p:cNvSpPr>
          <p:nvPr/>
        </p:nvSpPr>
        <p:spPr>
          <a:xfrm>
            <a:off x="803574" y="1097222"/>
            <a:ext cx="4098083" cy="36435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ontserrat Medium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CO" dirty="0"/>
              <a:t>2. Rutas y requisitos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4C684821-5932-A4C2-EE62-8359C518FEC6}"/>
              </a:ext>
            </a:extLst>
          </p:cNvPr>
          <p:cNvSpPr txBox="1"/>
          <p:nvPr/>
        </p:nvSpPr>
        <p:spPr>
          <a:xfrm>
            <a:off x="3048000" y="3921155"/>
            <a:ext cx="6096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400" b="0" i="0">
                <a:solidFill>
                  <a:schemeClr val="tx2"/>
                </a:solidFill>
                <a:effectLst/>
                <a:latin typeface="Times New Roman" panose="02020603050405020304" pitchFamily="18" charset="0"/>
              </a:rPr>
              <a:t> </a:t>
            </a:r>
            <a:endParaRPr lang="es-CO" sz="1400">
              <a:solidFill>
                <a:schemeClr val="tx2"/>
              </a:solidFill>
            </a:endParaRPr>
          </a:p>
        </p:txBody>
      </p:sp>
      <p:sp>
        <p:nvSpPr>
          <p:cNvPr id="8" name="TextBox 1">
            <a:extLst>
              <a:ext uri="{FF2B5EF4-FFF2-40B4-BE49-F238E27FC236}">
                <a16:creationId xmlns:a16="http://schemas.microsoft.com/office/drawing/2014/main" id="{DFFC78DD-1F3B-1BD8-8178-BD783D0460AF}"/>
              </a:ext>
            </a:extLst>
          </p:cNvPr>
          <p:cNvSpPr txBox="1"/>
          <p:nvPr/>
        </p:nvSpPr>
        <p:spPr>
          <a:xfrm>
            <a:off x="4368800" y="2783840"/>
            <a:ext cx="4216400" cy="30777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400" dirty="0">
                <a:solidFill>
                  <a:schemeClr val="tx2"/>
                </a:solidFill>
              </a:rPr>
              <a:t>MECANISMO DE SELECCIÓN DE ELEGIBLES</a:t>
            </a:r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D3CD15C6-B141-0171-432C-B4B0583AF9B8}"/>
              </a:ext>
            </a:extLst>
          </p:cNvPr>
          <p:cNvSpPr txBox="1"/>
          <p:nvPr/>
        </p:nvSpPr>
        <p:spPr>
          <a:xfrm>
            <a:off x="4185919" y="3423920"/>
            <a:ext cx="1991359" cy="738664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400" dirty="0">
                <a:solidFill>
                  <a:schemeClr val="tx2"/>
                </a:solidFill>
              </a:rPr>
              <a:t>VULNERABILIDAD ECONÓMICA </a:t>
            </a:r>
          </a:p>
          <a:p>
            <a:r>
              <a:rPr lang="en-US" sz="1400" dirty="0">
                <a:solidFill>
                  <a:schemeClr val="tx2"/>
                </a:solidFill>
              </a:rPr>
              <a:t>(40)</a:t>
            </a:r>
          </a:p>
        </p:txBody>
      </p:sp>
      <p:sp>
        <p:nvSpPr>
          <p:cNvPr id="10" name="TextBox 5">
            <a:extLst>
              <a:ext uri="{FF2B5EF4-FFF2-40B4-BE49-F238E27FC236}">
                <a16:creationId xmlns:a16="http://schemas.microsoft.com/office/drawing/2014/main" id="{56B2E819-FCDB-9C10-5ECE-2F2CE33FDE4E}"/>
              </a:ext>
            </a:extLst>
          </p:cNvPr>
          <p:cNvSpPr txBox="1"/>
          <p:nvPr/>
        </p:nvSpPr>
        <p:spPr>
          <a:xfrm>
            <a:off x="1625598" y="3423920"/>
            <a:ext cx="1991359" cy="7386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n-US" sz="1400" dirty="0">
                <a:solidFill>
                  <a:schemeClr val="tx2"/>
                </a:solidFill>
                <a:cs typeface="Arial"/>
              </a:rPr>
              <a:t>Mediante </a:t>
            </a:r>
            <a:r>
              <a:rPr lang="en-US" sz="1400" dirty="0" err="1">
                <a:solidFill>
                  <a:schemeClr val="tx2"/>
                </a:solidFill>
                <a:cs typeface="Arial"/>
              </a:rPr>
              <a:t>el</a:t>
            </a:r>
            <a:r>
              <a:rPr lang="en-US" sz="1400" dirty="0">
                <a:solidFill>
                  <a:schemeClr val="tx2"/>
                </a:solidFill>
                <a:cs typeface="Arial"/>
              </a:rPr>
              <a:t> </a:t>
            </a:r>
            <a:r>
              <a:rPr lang="en-US" sz="1400" dirty="0" err="1">
                <a:solidFill>
                  <a:schemeClr val="tx2"/>
                </a:solidFill>
                <a:cs typeface="Arial"/>
              </a:rPr>
              <a:t>nivel</a:t>
            </a:r>
            <a:r>
              <a:rPr lang="en-US" sz="1400" dirty="0">
                <a:solidFill>
                  <a:schemeClr val="tx2"/>
                </a:solidFill>
                <a:cs typeface="Arial"/>
              </a:rPr>
              <a:t> SISBEN y personas sin SISBEN</a:t>
            </a:r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11" name="TextBox 6">
            <a:extLst>
              <a:ext uri="{FF2B5EF4-FFF2-40B4-BE49-F238E27FC236}">
                <a16:creationId xmlns:a16="http://schemas.microsoft.com/office/drawing/2014/main" id="{C42DB0D7-34EA-1745-59E3-A6C83DD6B61E}"/>
              </a:ext>
            </a:extLst>
          </p:cNvPr>
          <p:cNvSpPr txBox="1"/>
          <p:nvPr/>
        </p:nvSpPr>
        <p:spPr>
          <a:xfrm>
            <a:off x="1625597" y="4460240"/>
            <a:ext cx="1991359" cy="13849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 algn="just">
              <a:buChar char="•"/>
            </a:pPr>
            <a:r>
              <a:rPr lang="en-US" sz="1400" dirty="0" err="1">
                <a:solidFill>
                  <a:schemeClr val="tx2"/>
                </a:solidFill>
                <a:cs typeface="Arial"/>
              </a:rPr>
              <a:t>Víctimas</a:t>
            </a:r>
            <a:r>
              <a:rPr lang="en-US" sz="1400" dirty="0">
                <a:solidFill>
                  <a:schemeClr val="tx2"/>
                </a:solidFill>
                <a:cs typeface="Arial"/>
              </a:rPr>
              <a:t> del </a:t>
            </a:r>
            <a:r>
              <a:rPr lang="en-US" sz="1400" dirty="0" err="1">
                <a:solidFill>
                  <a:schemeClr val="tx2"/>
                </a:solidFill>
                <a:cs typeface="Arial"/>
              </a:rPr>
              <a:t>conflicto</a:t>
            </a:r>
            <a:r>
              <a:rPr lang="en-US" sz="1400" dirty="0">
                <a:solidFill>
                  <a:schemeClr val="tx2"/>
                </a:solidFill>
                <a:cs typeface="Arial"/>
              </a:rPr>
              <a:t>,</a:t>
            </a:r>
          </a:p>
          <a:p>
            <a:pPr marL="285750" indent="-285750" algn="just">
              <a:buChar char="•"/>
            </a:pPr>
            <a:r>
              <a:rPr lang="en-US" sz="1400" dirty="0">
                <a:solidFill>
                  <a:schemeClr val="tx2"/>
                </a:solidFill>
                <a:cs typeface="Arial"/>
              </a:rPr>
              <a:t>Personas con </a:t>
            </a:r>
            <a:r>
              <a:rPr lang="en-US" sz="1400" dirty="0" err="1">
                <a:solidFill>
                  <a:schemeClr val="tx2"/>
                </a:solidFill>
                <a:cs typeface="Arial"/>
              </a:rPr>
              <a:t>discapacidad</a:t>
            </a:r>
            <a:endParaRPr lang="en-US" sz="1400" dirty="0">
              <a:solidFill>
                <a:schemeClr val="tx2"/>
              </a:solidFill>
              <a:cs typeface="Arial"/>
            </a:endParaRPr>
          </a:p>
          <a:p>
            <a:pPr marL="285750" indent="-285750" algn="just">
              <a:buChar char="•"/>
            </a:pPr>
            <a:r>
              <a:rPr lang="en-US" sz="1400" dirty="0" err="1">
                <a:solidFill>
                  <a:schemeClr val="tx2"/>
                </a:solidFill>
                <a:cs typeface="Arial"/>
              </a:rPr>
              <a:t>Grupos</a:t>
            </a:r>
            <a:r>
              <a:rPr lang="en-US" sz="1400" dirty="0">
                <a:solidFill>
                  <a:schemeClr val="tx2"/>
                </a:solidFill>
                <a:cs typeface="Arial"/>
              </a:rPr>
              <a:t> </a:t>
            </a:r>
            <a:r>
              <a:rPr lang="en-US" sz="1400" dirty="0" err="1">
                <a:solidFill>
                  <a:schemeClr val="tx2"/>
                </a:solidFill>
                <a:cs typeface="Arial"/>
              </a:rPr>
              <a:t>étnicos</a:t>
            </a:r>
          </a:p>
          <a:p>
            <a:pPr marL="285750" indent="-285750">
              <a:buChar char="•"/>
            </a:pPr>
            <a:r>
              <a:rPr lang="en-US" sz="1400" dirty="0">
                <a:solidFill>
                  <a:schemeClr val="tx2"/>
                </a:solidFill>
                <a:cs typeface="Arial"/>
              </a:rPr>
              <a:t>Entre </a:t>
            </a:r>
            <a:r>
              <a:rPr lang="en-US" sz="1400" dirty="0" err="1">
                <a:solidFill>
                  <a:schemeClr val="tx2"/>
                </a:solidFill>
                <a:cs typeface="Arial"/>
              </a:rPr>
              <a:t>otros</a:t>
            </a:r>
          </a:p>
        </p:txBody>
      </p:sp>
      <p:sp>
        <p:nvSpPr>
          <p:cNvPr id="12" name="TextBox 7">
            <a:extLst>
              <a:ext uri="{FF2B5EF4-FFF2-40B4-BE49-F238E27FC236}">
                <a16:creationId xmlns:a16="http://schemas.microsoft.com/office/drawing/2014/main" id="{FAD24A32-5AE6-DB53-D1A3-54D710BA2C62}"/>
              </a:ext>
            </a:extLst>
          </p:cNvPr>
          <p:cNvSpPr txBox="1"/>
          <p:nvPr/>
        </p:nvSpPr>
        <p:spPr>
          <a:xfrm>
            <a:off x="6593838" y="3434080"/>
            <a:ext cx="1991359" cy="738664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400" dirty="0">
                <a:solidFill>
                  <a:schemeClr val="tx2"/>
                </a:solidFill>
                <a:cs typeface="Arial"/>
              </a:rPr>
              <a:t>MÉRITO ACADÉMICO</a:t>
            </a:r>
          </a:p>
          <a:p>
            <a:r>
              <a:rPr lang="en-US" sz="1400" dirty="0">
                <a:solidFill>
                  <a:schemeClr val="tx2"/>
                </a:solidFill>
                <a:cs typeface="Arial"/>
              </a:rPr>
              <a:t>(40)</a:t>
            </a:r>
          </a:p>
        </p:txBody>
      </p:sp>
      <p:sp>
        <p:nvSpPr>
          <p:cNvPr id="13" name="TextBox 8">
            <a:extLst>
              <a:ext uri="{FF2B5EF4-FFF2-40B4-BE49-F238E27FC236}">
                <a16:creationId xmlns:a16="http://schemas.microsoft.com/office/drawing/2014/main" id="{2A92D363-589C-ADB8-7E0E-0FF3B5D87E44}"/>
              </a:ext>
            </a:extLst>
          </p:cNvPr>
          <p:cNvSpPr txBox="1"/>
          <p:nvPr/>
        </p:nvSpPr>
        <p:spPr>
          <a:xfrm>
            <a:off x="9306558" y="3434080"/>
            <a:ext cx="1991359" cy="738664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n-US" sz="1400" dirty="0" err="1">
                <a:solidFill>
                  <a:schemeClr val="tx2"/>
                </a:solidFill>
                <a:cs typeface="Arial"/>
              </a:rPr>
              <a:t>Reconociendo</a:t>
            </a:r>
            <a:r>
              <a:rPr lang="en-US" sz="1400" dirty="0">
                <a:solidFill>
                  <a:schemeClr val="tx2"/>
                </a:solidFill>
                <a:cs typeface="Arial"/>
              </a:rPr>
              <a:t> </a:t>
            </a:r>
            <a:r>
              <a:rPr lang="en-US" sz="1400" dirty="0" err="1">
                <a:solidFill>
                  <a:schemeClr val="tx2"/>
                </a:solidFill>
                <a:cs typeface="Arial"/>
              </a:rPr>
              <a:t>los</a:t>
            </a:r>
            <a:r>
              <a:rPr lang="en-US" sz="1400" dirty="0">
                <a:solidFill>
                  <a:schemeClr val="tx2"/>
                </a:solidFill>
                <a:cs typeface="Arial"/>
              </a:rPr>
              <a:t> </a:t>
            </a:r>
            <a:r>
              <a:rPr lang="en-US" sz="1400" dirty="0" err="1">
                <a:solidFill>
                  <a:schemeClr val="tx2"/>
                </a:solidFill>
                <a:cs typeface="Arial"/>
              </a:rPr>
              <a:t>resultados</a:t>
            </a:r>
            <a:r>
              <a:rPr lang="en-US" sz="1400" dirty="0">
                <a:solidFill>
                  <a:schemeClr val="tx2"/>
                </a:solidFill>
                <a:cs typeface="Arial"/>
              </a:rPr>
              <a:t> de la </a:t>
            </a:r>
            <a:r>
              <a:rPr lang="en-US" sz="1400" dirty="0" err="1">
                <a:solidFill>
                  <a:schemeClr val="tx2"/>
                </a:solidFill>
                <a:cs typeface="Arial"/>
              </a:rPr>
              <a:t>Prueba</a:t>
            </a:r>
            <a:r>
              <a:rPr lang="en-US" sz="1400" dirty="0">
                <a:solidFill>
                  <a:schemeClr val="tx2"/>
                </a:solidFill>
                <a:cs typeface="Arial"/>
              </a:rPr>
              <a:t> Saber 11</a:t>
            </a:r>
          </a:p>
        </p:txBody>
      </p:sp>
      <p:sp>
        <p:nvSpPr>
          <p:cNvPr id="14" name="TextBox 9">
            <a:extLst>
              <a:ext uri="{FF2B5EF4-FFF2-40B4-BE49-F238E27FC236}">
                <a16:creationId xmlns:a16="http://schemas.microsoft.com/office/drawing/2014/main" id="{F321D1CB-DB7A-8A1B-858A-C0CA0D59DFCA}"/>
              </a:ext>
            </a:extLst>
          </p:cNvPr>
          <p:cNvSpPr txBox="1"/>
          <p:nvPr/>
        </p:nvSpPr>
        <p:spPr>
          <a:xfrm>
            <a:off x="4185918" y="4460240"/>
            <a:ext cx="1991359" cy="738664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400" dirty="0">
                <a:solidFill>
                  <a:schemeClr val="tx2"/>
                </a:solidFill>
                <a:cs typeface="Arial"/>
              </a:rPr>
              <a:t>VULNERABILIDAD ESTR</a:t>
            </a:r>
            <a:r>
              <a:rPr lang="es-CO" sz="1400" dirty="0">
                <a:solidFill>
                  <a:schemeClr val="tx2"/>
                </a:solidFill>
                <a:cs typeface="Arial"/>
              </a:rPr>
              <a:t>UC</a:t>
            </a:r>
            <a:r>
              <a:rPr lang="en-US" sz="1400" dirty="0">
                <a:solidFill>
                  <a:schemeClr val="tx2"/>
                </a:solidFill>
                <a:cs typeface="Arial"/>
              </a:rPr>
              <a:t>TURAL</a:t>
            </a:r>
          </a:p>
          <a:p>
            <a:r>
              <a:rPr lang="en-US" sz="1400" dirty="0">
                <a:solidFill>
                  <a:schemeClr val="tx2"/>
                </a:solidFill>
                <a:cs typeface="Arial"/>
              </a:rPr>
              <a:t>(15)</a:t>
            </a:r>
          </a:p>
        </p:txBody>
      </p:sp>
      <p:sp>
        <p:nvSpPr>
          <p:cNvPr id="15" name="TextBox 10">
            <a:extLst>
              <a:ext uri="{FF2B5EF4-FFF2-40B4-BE49-F238E27FC236}">
                <a16:creationId xmlns:a16="http://schemas.microsoft.com/office/drawing/2014/main" id="{0A1AA858-DB28-B245-3989-79001715B426}"/>
              </a:ext>
            </a:extLst>
          </p:cNvPr>
          <p:cNvSpPr txBox="1"/>
          <p:nvPr/>
        </p:nvSpPr>
        <p:spPr>
          <a:xfrm>
            <a:off x="6593837" y="4409439"/>
            <a:ext cx="1991359" cy="738664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CO" sz="1400" dirty="0">
                <a:solidFill>
                  <a:schemeClr val="tx2"/>
                </a:solidFill>
                <a:cs typeface="Arial"/>
              </a:rPr>
              <a:t>ESTRATEGIAS DEL DISTRITO</a:t>
            </a:r>
            <a:endParaRPr lang="en-US" sz="1400" dirty="0">
              <a:solidFill>
                <a:schemeClr val="tx2"/>
              </a:solidFill>
              <a:cs typeface="Arial"/>
            </a:endParaRPr>
          </a:p>
          <a:p>
            <a:r>
              <a:rPr lang="en-US" sz="1400" dirty="0">
                <a:solidFill>
                  <a:schemeClr val="tx2"/>
                </a:solidFill>
                <a:cs typeface="Arial"/>
              </a:rPr>
              <a:t>(5)</a:t>
            </a:r>
          </a:p>
        </p:txBody>
      </p:sp>
      <p:sp>
        <p:nvSpPr>
          <p:cNvPr id="16" name="TextBox 11">
            <a:extLst>
              <a:ext uri="{FF2B5EF4-FFF2-40B4-BE49-F238E27FC236}">
                <a16:creationId xmlns:a16="http://schemas.microsoft.com/office/drawing/2014/main" id="{E4EF3D7E-1B6A-68C0-89BE-246E94C84535}"/>
              </a:ext>
            </a:extLst>
          </p:cNvPr>
          <p:cNvSpPr txBox="1"/>
          <p:nvPr/>
        </p:nvSpPr>
        <p:spPr>
          <a:xfrm>
            <a:off x="9306557" y="4460240"/>
            <a:ext cx="2104469" cy="1384995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n-US" sz="1400" dirty="0" err="1">
                <a:solidFill>
                  <a:schemeClr val="tx2"/>
                </a:solidFill>
                <a:cs typeface="Arial"/>
              </a:rPr>
              <a:t>Consejeros</a:t>
            </a:r>
            <a:r>
              <a:rPr lang="en-US" sz="1400" dirty="0">
                <a:solidFill>
                  <a:schemeClr val="tx2"/>
                </a:solidFill>
                <a:cs typeface="Arial"/>
              </a:rPr>
              <a:t> de Juventud</a:t>
            </a:r>
          </a:p>
          <a:p>
            <a:pPr algn="just"/>
            <a:r>
              <a:rPr lang="en-US" sz="1400" dirty="0" err="1">
                <a:solidFill>
                  <a:schemeClr val="tx2"/>
                </a:solidFill>
                <a:cs typeface="Arial"/>
              </a:rPr>
              <a:t>Deportistas</a:t>
            </a:r>
            <a:r>
              <a:rPr lang="en-US" sz="1400" dirty="0">
                <a:solidFill>
                  <a:schemeClr val="tx2"/>
                </a:solidFill>
                <a:cs typeface="Arial"/>
              </a:rPr>
              <a:t> IDRD</a:t>
            </a:r>
          </a:p>
          <a:p>
            <a:pPr algn="just"/>
            <a:r>
              <a:rPr lang="en-US" sz="1400" dirty="0" err="1">
                <a:solidFill>
                  <a:schemeClr val="tx2"/>
                </a:solidFill>
                <a:cs typeface="Arial"/>
              </a:rPr>
              <a:t>Estudiantes</a:t>
            </a:r>
            <a:r>
              <a:rPr lang="en-US" sz="1400" dirty="0">
                <a:solidFill>
                  <a:schemeClr val="tx2"/>
                </a:solidFill>
                <a:cs typeface="Arial"/>
              </a:rPr>
              <a:t> de colegios </a:t>
            </a:r>
            <a:r>
              <a:rPr lang="en-US" sz="1400" dirty="0" err="1">
                <a:solidFill>
                  <a:schemeClr val="tx2"/>
                </a:solidFill>
                <a:cs typeface="Arial"/>
              </a:rPr>
              <a:t>oficiales</a:t>
            </a:r>
          </a:p>
          <a:p>
            <a:pPr algn="just"/>
            <a:r>
              <a:rPr lang="en-US" sz="1400" dirty="0">
                <a:solidFill>
                  <a:schemeClr val="tx2"/>
                </a:solidFill>
                <a:cs typeface="Arial"/>
              </a:rPr>
              <a:t>Entre </a:t>
            </a:r>
            <a:r>
              <a:rPr lang="en-US" sz="1400" dirty="0" err="1">
                <a:solidFill>
                  <a:schemeClr val="tx2"/>
                </a:solidFill>
                <a:cs typeface="Arial"/>
              </a:rPr>
              <a:t>otros</a:t>
            </a:r>
          </a:p>
        </p:txBody>
      </p:sp>
      <p:sp>
        <p:nvSpPr>
          <p:cNvPr id="17" name="TextBox 12">
            <a:extLst>
              <a:ext uri="{FF2B5EF4-FFF2-40B4-BE49-F238E27FC236}">
                <a16:creationId xmlns:a16="http://schemas.microsoft.com/office/drawing/2014/main" id="{D28912B6-A9F0-DBE6-7683-A2961F5FC675}"/>
              </a:ext>
            </a:extLst>
          </p:cNvPr>
          <p:cNvSpPr txBox="1"/>
          <p:nvPr/>
        </p:nvSpPr>
        <p:spPr>
          <a:xfrm>
            <a:off x="4368800" y="5760720"/>
            <a:ext cx="4216400" cy="5232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n-US" sz="1400" dirty="0">
                <a:solidFill>
                  <a:schemeClr val="tx2"/>
                </a:solidFill>
                <a:cs typeface="Arial"/>
              </a:rPr>
              <a:t>Se </a:t>
            </a:r>
            <a:r>
              <a:rPr lang="en-US" sz="1400" dirty="0" err="1">
                <a:solidFill>
                  <a:schemeClr val="tx2"/>
                </a:solidFill>
                <a:cs typeface="Arial"/>
              </a:rPr>
              <a:t>prioriza</a:t>
            </a:r>
            <a:r>
              <a:rPr lang="en-US" sz="1400" dirty="0">
                <a:solidFill>
                  <a:schemeClr val="tx2"/>
                </a:solidFill>
                <a:cs typeface="Arial"/>
              </a:rPr>
              <a:t> la </a:t>
            </a:r>
            <a:r>
              <a:rPr lang="en-US" sz="1400" dirty="0" err="1">
                <a:solidFill>
                  <a:schemeClr val="tx2"/>
                </a:solidFill>
                <a:cs typeface="Arial"/>
              </a:rPr>
              <a:t>elegibilidad</a:t>
            </a:r>
            <a:r>
              <a:rPr lang="en-US" sz="1400" dirty="0">
                <a:solidFill>
                  <a:schemeClr val="tx2"/>
                </a:solidFill>
                <a:cs typeface="Arial"/>
              </a:rPr>
              <a:t> de población vulnerable con </a:t>
            </a:r>
            <a:r>
              <a:rPr lang="en-US" sz="1400" dirty="0" err="1">
                <a:solidFill>
                  <a:schemeClr val="tx2"/>
                </a:solidFill>
                <a:cs typeface="Arial"/>
              </a:rPr>
              <a:t>destacado</a:t>
            </a:r>
            <a:r>
              <a:rPr lang="en-US" sz="1400" dirty="0">
                <a:solidFill>
                  <a:schemeClr val="tx2"/>
                </a:solidFill>
                <a:cs typeface="Arial"/>
              </a:rPr>
              <a:t> </a:t>
            </a:r>
            <a:r>
              <a:rPr lang="en-US" sz="1400" dirty="0" err="1">
                <a:solidFill>
                  <a:schemeClr val="tx2"/>
                </a:solidFill>
                <a:cs typeface="Arial"/>
              </a:rPr>
              <a:t>mérito</a:t>
            </a:r>
            <a:r>
              <a:rPr lang="en-US" sz="1400" dirty="0">
                <a:solidFill>
                  <a:schemeClr val="tx2"/>
                </a:solidFill>
                <a:cs typeface="Arial"/>
              </a:rPr>
              <a:t> </a:t>
            </a:r>
            <a:r>
              <a:rPr lang="en-US" sz="1400" dirty="0" err="1">
                <a:solidFill>
                  <a:schemeClr val="tx2"/>
                </a:solidFill>
                <a:cs typeface="Arial"/>
              </a:rPr>
              <a:t>académico</a:t>
            </a:r>
          </a:p>
        </p:txBody>
      </p:sp>
      <p:sp>
        <p:nvSpPr>
          <p:cNvPr id="18" name="Arrow: Left 13">
            <a:extLst>
              <a:ext uri="{FF2B5EF4-FFF2-40B4-BE49-F238E27FC236}">
                <a16:creationId xmlns:a16="http://schemas.microsoft.com/office/drawing/2014/main" id="{D1749AC3-4B52-7AF9-50A8-926E1D9E578D}"/>
              </a:ext>
            </a:extLst>
          </p:cNvPr>
          <p:cNvSpPr/>
          <p:nvPr/>
        </p:nvSpPr>
        <p:spPr>
          <a:xfrm>
            <a:off x="3677920" y="3555999"/>
            <a:ext cx="406400" cy="375920"/>
          </a:xfrm>
          <a:prstGeom prst="leftArrow">
            <a:avLst/>
          </a:prstGeom>
          <a:solidFill>
            <a:srgbClr val="C0000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2"/>
              </a:solidFill>
            </a:endParaRPr>
          </a:p>
        </p:txBody>
      </p:sp>
      <p:sp>
        <p:nvSpPr>
          <p:cNvPr id="19" name="Arrow: Left 14">
            <a:extLst>
              <a:ext uri="{FF2B5EF4-FFF2-40B4-BE49-F238E27FC236}">
                <a16:creationId xmlns:a16="http://schemas.microsoft.com/office/drawing/2014/main" id="{E9EB9BA8-B9AA-211E-ACB0-29F9EE61B3C0}"/>
              </a:ext>
            </a:extLst>
          </p:cNvPr>
          <p:cNvSpPr/>
          <p:nvPr/>
        </p:nvSpPr>
        <p:spPr>
          <a:xfrm>
            <a:off x="3677919" y="4643118"/>
            <a:ext cx="406400" cy="375920"/>
          </a:xfrm>
          <a:prstGeom prst="leftArrow">
            <a:avLst/>
          </a:prstGeom>
          <a:solidFill>
            <a:srgbClr val="C0000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2"/>
              </a:solidFill>
            </a:endParaRPr>
          </a:p>
        </p:txBody>
      </p:sp>
      <p:sp>
        <p:nvSpPr>
          <p:cNvPr id="20" name="Arrow: Right 15">
            <a:extLst>
              <a:ext uri="{FF2B5EF4-FFF2-40B4-BE49-F238E27FC236}">
                <a16:creationId xmlns:a16="http://schemas.microsoft.com/office/drawing/2014/main" id="{DA15DC6B-D033-A4F0-F703-6EB29A4F70E5}"/>
              </a:ext>
            </a:extLst>
          </p:cNvPr>
          <p:cNvSpPr/>
          <p:nvPr/>
        </p:nvSpPr>
        <p:spPr>
          <a:xfrm>
            <a:off x="8727440" y="4643120"/>
            <a:ext cx="416560" cy="426720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2"/>
              </a:solidFill>
            </a:endParaRPr>
          </a:p>
        </p:txBody>
      </p:sp>
      <p:sp>
        <p:nvSpPr>
          <p:cNvPr id="21" name="Arrow: Right 16">
            <a:extLst>
              <a:ext uri="{FF2B5EF4-FFF2-40B4-BE49-F238E27FC236}">
                <a16:creationId xmlns:a16="http://schemas.microsoft.com/office/drawing/2014/main" id="{1FA38471-B3CF-0A0A-A676-1087E496D3B6}"/>
              </a:ext>
            </a:extLst>
          </p:cNvPr>
          <p:cNvSpPr/>
          <p:nvPr/>
        </p:nvSpPr>
        <p:spPr>
          <a:xfrm>
            <a:off x="8727440" y="3535679"/>
            <a:ext cx="416560" cy="426720"/>
          </a:xfrm>
          <a:prstGeom prst="rightArrow">
            <a:avLst/>
          </a:prstGeom>
          <a:solidFill>
            <a:srgbClr val="C0000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2"/>
              </a:solidFill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084E91B1-F887-02AC-BA70-949EAFFDE368}"/>
              </a:ext>
            </a:extLst>
          </p:cNvPr>
          <p:cNvSpPr txBox="1"/>
          <p:nvPr/>
        </p:nvSpPr>
        <p:spPr>
          <a:xfrm>
            <a:off x="1148651" y="1759235"/>
            <a:ext cx="1026237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ctr"/>
            <a:r>
              <a:rPr lang="es-ES" sz="1600" dirty="0">
                <a:solidFill>
                  <a:schemeClr val="tx2"/>
                </a:solidFill>
              </a:rPr>
              <a:t>De acuerdo con el Manual operativo Jóvenes a la E - ATENA, anteriormente llamado Jóvenes a la U s</a:t>
            </a:r>
            <a:r>
              <a:rPr lang="es-419" sz="1600" dirty="0">
                <a:solidFill>
                  <a:schemeClr val="tx2"/>
                </a:solidFill>
              </a:rPr>
              <a:t>e describen l</a:t>
            </a:r>
            <a:r>
              <a:rPr lang="es-CO" sz="1600" dirty="0">
                <a:solidFill>
                  <a:schemeClr val="tx2"/>
                </a:solidFill>
              </a:rPr>
              <a:t>os requisitos </a:t>
            </a:r>
            <a:r>
              <a:rPr lang="es-419" sz="1600" dirty="0">
                <a:solidFill>
                  <a:schemeClr val="tx2"/>
                </a:solidFill>
              </a:rPr>
              <a:t>para hacer parte del beneficio:​ </a:t>
            </a:r>
            <a:r>
              <a:rPr lang="es-419" sz="1600" i="0" u="none" strike="noStrike" dirty="0">
                <a:solidFill>
                  <a:srgbClr val="000000"/>
                </a:solidFill>
                <a:effectLst/>
              </a:rPr>
              <a:t>Se describen l</a:t>
            </a:r>
            <a:r>
              <a:rPr lang="es-CO" sz="1600" i="0" u="none" strike="noStrike" dirty="0">
                <a:solidFill>
                  <a:srgbClr val="000000"/>
                </a:solidFill>
                <a:effectLst/>
              </a:rPr>
              <a:t>os mecanismos de selección para el </a:t>
            </a:r>
            <a:r>
              <a:rPr lang="es-ES" sz="1600" i="0" u="none" strike="noStrike" dirty="0">
                <a:solidFill>
                  <a:srgbClr val="000000"/>
                </a:solidFill>
                <a:effectLst/>
              </a:rPr>
              <a:t>beneficio</a:t>
            </a:r>
            <a:r>
              <a:rPr lang="es-419" sz="1600" i="0" u="none" strike="noStrike" dirty="0">
                <a:solidFill>
                  <a:srgbClr val="000000"/>
                </a:solidFill>
                <a:effectLst/>
              </a:rPr>
              <a:t>:</a:t>
            </a:r>
            <a:endParaRPr lang="es-CO" sz="1600" i="0" u="none" strike="noStrike" dirty="0">
              <a:solidFill>
                <a:srgbClr val="000000"/>
              </a:solidFill>
              <a:effectLst/>
            </a:endParaRPr>
          </a:p>
          <a:p>
            <a:pPr fontAlgn="ctr"/>
            <a:endParaRPr lang="es-CO" sz="1600" dirty="0">
              <a:ea typeface="Lexend Deca"/>
            </a:endParaRPr>
          </a:p>
          <a:p>
            <a:pPr fontAlgn="ctr"/>
            <a:r>
              <a:rPr lang="es-419" sz="1600" i="0" u="none" strike="noStrike" dirty="0">
                <a:solidFill>
                  <a:srgbClr val="000000"/>
                </a:solidFill>
                <a:effectLst/>
              </a:rPr>
              <a:t>Pauta de elegibilidad </a:t>
            </a:r>
            <a:endParaRPr lang="es-CO" sz="1600" dirty="0">
              <a:solidFill>
                <a:schemeClr val="dk1"/>
              </a:solidFill>
              <a:ea typeface="Lexend Deca"/>
            </a:endParaRPr>
          </a:p>
        </p:txBody>
      </p:sp>
      <p:sp>
        <p:nvSpPr>
          <p:cNvPr id="25" name="Marcador de texto 2">
            <a:extLst>
              <a:ext uri="{FF2B5EF4-FFF2-40B4-BE49-F238E27FC236}">
                <a16:creationId xmlns:a16="http://schemas.microsoft.com/office/drawing/2014/main" id="{751245F3-8ED3-BA2F-368F-7D3FEAEAC4EB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2890525" y="534329"/>
            <a:ext cx="1815538" cy="365125"/>
          </a:xfrm>
        </p:spPr>
        <p:txBody>
          <a:bodyPr/>
          <a:lstStyle/>
          <a:p>
            <a:r>
              <a:rPr lang="es-CO" dirty="0">
                <a:solidFill>
                  <a:schemeClr val="bg2">
                    <a:lumMod val="90000"/>
                  </a:schemeClr>
                </a:solidFill>
              </a:rPr>
              <a:t>21 DE MARZO DE 2026</a:t>
            </a:r>
          </a:p>
        </p:txBody>
      </p:sp>
      <p:sp>
        <p:nvSpPr>
          <p:cNvPr id="26" name="Marcador de texto 3">
            <a:extLst>
              <a:ext uri="{FF2B5EF4-FFF2-40B4-BE49-F238E27FC236}">
                <a16:creationId xmlns:a16="http://schemas.microsoft.com/office/drawing/2014/main" id="{7A8FC63E-4AC0-72AC-8541-6F6F71D74427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640140" y="534328"/>
            <a:ext cx="2250385" cy="365125"/>
          </a:xfrm>
        </p:spPr>
        <p:txBody>
          <a:bodyPr/>
          <a:lstStyle/>
          <a:p>
            <a:r>
              <a:rPr lang="es-CO" dirty="0"/>
              <a:t>ALCALDÌA LOCAL DE TUNJUELITO</a:t>
            </a:r>
          </a:p>
        </p:txBody>
      </p:sp>
    </p:spTree>
    <p:extLst>
      <p:ext uri="{BB962C8B-B14F-4D97-AF65-F5344CB8AC3E}">
        <p14:creationId xmlns:p14="http://schemas.microsoft.com/office/powerpoint/2010/main" val="21793726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B31BA5-7BC2-C99D-4619-17E3A9EEC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97AB4359-82F8-53C3-3505-7BF51868A78F}"/>
              </a:ext>
            </a:extLst>
          </p:cNvPr>
          <p:cNvSpPr txBox="1">
            <a:spLocks/>
          </p:cNvSpPr>
          <p:nvPr/>
        </p:nvSpPr>
        <p:spPr>
          <a:xfrm>
            <a:off x="738260" y="1109615"/>
            <a:ext cx="4098083" cy="36435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ontserrat Medium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CO" dirty="0"/>
              <a:t>3. Beneficiarios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30393E4D-05A3-AE39-1D79-281733BA1D27}"/>
              </a:ext>
            </a:extLst>
          </p:cNvPr>
          <p:cNvSpPr txBox="1"/>
          <p:nvPr/>
        </p:nvSpPr>
        <p:spPr>
          <a:xfrm>
            <a:off x="1035541" y="1522278"/>
            <a:ext cx="1026237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ctr"/>
            <a:r>
              <a:rPr lang="es-ES" sz="1600" dirty="0">
                <a:solidFill>
                  <a:srgbClr val="000000"/>
                </a:solidFill>
              </a:rPr>
              <a:t>De acuerdo con el convenio firmado se estableció la meta de  50 beneficiarios financiados por el fondo de desarrollo local de Tunjuelito, sin embargo, la agencia atenea con este recurso cofinancio a mas jóvenes de la localidad para obtener un total de 128 jóvenes en este convenio del 2025 </a:t>
            </a:r>
            <a:endParaRPr lang="es-CO" sz="1600" i="0" u="none" strike="noStrike" dirty="0">
              <a:solidFill>
                <a:srgbClr val="000000"/>
              </a:solidFill>
              <a:effectLst/>
            </a:endParaRPr>
          </a:p>
          <a:p>
            <a:pPr fontAlgn="ctr"/>
            <a:endParaRPr lang="es-CO" sz="1600" dirty="0">
              <a:ea typeface="Lexend Deca"/>
            </a:endParaRPr>
          </a:p>
          <a:p>
            <a:pPr fontAlgn="ctr"/>
            <a:endParaRPr lang="es-CO" sz="1600" dirty="0">
              <a:solidFill>
                <a:schemeClr val="dk1"/>
              </a:solidFill>
              <a:ea typeface="Lexend Deca"/>
            </a:endParaRP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D4EE234A-26E7-2F39-B95B-E17D6393C0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6423845"/>
              </p:ext>
            </p:extLst>
          </p:nvPr>
        </p:nvGraphicFramePr>
        <p:xfrm>
          <a:off x="1462381" y="2709359"/>
          <a:ext cx="4704347" cy="118249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81015">
                  <a:extLst>
                    <a:ext uri="{9D8B030D-6E8A-4147-A177-3AD203B41FA5}">
                      <a16:colId xmlns:a16="http://schemas.microsoft.com/office/drawing/2014/main" val="931644744"/>
                    </a:ext>
                  </a:extLst>
                </a:gridCol>
                <a:gridCol w="2623332">
                  <a:extLst>
                    <a:ext uri="{9D8B030D-6E8A-4147-A177-3AD203B41FA5}">
                      <a16:colId xmlns:a16="http://schemas.microsoft.com/office/drawing/2014/main" val="3649351796"/>
                    </a:ext>
                  </a:extLst>
                </a:gridCol>
              </a:tblGrid>
              <a:tr h="397592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100" b="1" u="none" strike="noStrike" dirty="0">
                          <a:solidFill>
                            <a:schemeClr val="tx2"/>
                          </a:solidFill>
                          <a:effectLst/>
                        </a:rPr>
                        <a:t>RECURSO</a:t>
                      </a: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100" b="1" u="none" strike="noStrike" dirty="0">
                          <a:solidFill>
                            <a:schemeClr val="tx2"/>
                          </a:solidFill>
                          <a:effectLst/>
                        </a:rPr>
                        <a:t>FUENTE_FINANCIACION_ACCESO</a:t>
                      </a: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4327852"/>
                  </a:ext>
                </a:extLst>
              </a:tr>
              <a:tr h="397592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100" u="none" strike="noStrike" dirty="0">
                          <a:solidFill>
                            <a:schemeClr val="tx2"/>
                          </a:solidFill>
                          <a:effectLst/>
                        </a:rPr>
                        <a:t>COFINANCIADO FDL</a:t>
                      </a:r>
                      <a:endParaRPr lang="es-ES" sz="1100" b="0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100" u="none" strike="noStrike" dirty="0">
                          <a:solidFill>
                            <a:schemeClr val="tx2"/>
                          </a:solidFill>
                          <a:effectLst/>
                        </a:rPr>
                        <a:t>109</a:t>
                      </a:r>
                      <a:endParaRPr lang="es-ES" sz="1100" b="0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7482324"/>
                  </a:ext>
                </a:extLst>
              </a:tr>
              <a:tr h="212049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100" u="none" strike="noStrike" dirty="0">
                          <a:solidFill>
                            <a:schemeClr val="tx2"/>
                          </a:solidFill>
                          <a:effectLst/>
                        </a:rPr>
                        <a:t>FDL</a:t>
                      </a:r>
                      <a:endParaRPr lang="es-ES" sz="1100" b="0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100" u="none" strike="noStrike" dirty="0">
                          <a:solidFill>
                            <a:schemeClr val="tx2"/>
                          </a:solidFill>
                          <a:effectLst/>
                        </a:rPr>
                        <a:t>19</a:t>
                      </a:r>
                      <a:endParaRPr lang="es-ES" sz="1100" b="0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2794888"/>
                  </a:ext>
                </a:extLst>
              </a:tr>
              <a:tr h="147882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100" b="1" u="none" strike="noStrike" dirty="0">
                          <a:solidFill>
                            <a:schemeClr val="tx2"/>
                          </a:solidFill>
                          <a:effectLst/>
                        </a:rPr>
                        <a:t>Total general</a:t>
                      </a: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100" u="none" strike="noStrike" dirty="0">
                          <a:solidFill>
                            <a:schemeClr val="tx2"/>
                          </a:solidFill>
                          <a:effectLst/>
                        </a:rPr>
                        <a:t>128</a:t>
                      </a: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8485595"/>
                  </a:ext>
                </a:extLst>
              </a:tr>
            </a:tbl>
          </a:graphicData>
        </a:graphic>
      </p:graphicFrame>
      <p:graphicFrame>
        <p:nvGraphicFramePr>
          <p:cNvPr id="22" name="Tabla 21">
            <a:extLst>
              <a:ext uri="{FF2B5EF4-FFF2-40B4-BE49-F238E27FC236}">
                <a16:creationId xmlns:a16="http://schemas.microsoft.com/office/drawing/2014/main" id="{CFDCB299-5D3B-1879-136D-84B7EFED4D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3600213"/>
              </p:ext>
            </p:extLst>
          </p:nvPr>
        </p:nvGraphicFramePr>
        <p:xfrm>
          <a:off x="5713663" y="4688022"/>
          <a:ext cx="4286484" cy="13014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922354354"/>
                    </a:ext>
                  </a:extLst>
                </a:gridCol>
                <a:gridCol w="2481179">
                  <a:extLst>
                    <a:ext uri="{9D8B030D-6E8A-4147-A177-3AD203B41FA5}">
                      <a16:colId xmlns:a16="http://schemas.microsoft.com/office/drawing/2014/main" val="3929056116"/>
                    </a:ext>
                  </a:extLst>
                </a:gridCol>
              </a:tblGrid>
              <a:tr h="265165">
                <a:tc>
                  <a:txBody>
                    <a:bodyPr/>
                    <a:lstStyle/>
                    <a:p>
                      <a:pPr algn="ctr"/>
                      <a:r>
                        <a:rPr lang="es-ES" sz="1100" dirty="0">
                          <a:solidFill>
                            <a:schemeClr val="tx2"/>
                          </a:solidFill>
                        </a:rPr>
                        <a:t>NIVEL DE FORMACION</a:t>
                      </a:r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100" dirty="0">
                          <a:solidFill>
                            <a:schemeClr val="tx2"/>
                          </a:solidFill>
                        </a:rPr>
                        <a:t>NUMERO DE ESTUDIANTES</a:t>
                      </a:r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710297"/>
                  </a:ext>
                </a:extLst>
              </a:tr>
              <a:tr h="220389">
                <a:tc>
                  <a:txBody>
                    <a:bodyPr/>
                    <a:lstStyle/>
                    <a:p>
                      <a:pPr algn="ctr"/>
                      <a:r>
                        <a:rPr lang="es-ES" sz="1100" dirty="0">
                          <a:solidFill>
                            <a:schemeClr val="tx2"/>
                          </a:solidFill>
                        </a:rPr>
                        <a:t>Universitario</a:t>
                      </a:r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100" dirty="0">
                          <a:solidFill>
                            <a:schemeClr val="tx2"/>
                          </a:solidFill>
                        </a:rPr>
                        <a:t>95</a:t>
                      </a:r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9021783"/>
                  </a:ext>
                </a:extLst>
              </a:tr>
              <a:tr h="220389">
                <a:tc>
                  <a:txBody>
                    <a:bodyPr/>
                    <a:lstStyle/>
                    <a:p>
                      <a:pPr algn="ctr"/>
                      <a:r>
                        <a:rPr lang="es-ES" sz="1100" dirty="0">
                          <a:solidFill>
                            <a:schemeClr val="tx2"/>
                          </a:solidFill>
                        </a:rPr>
                        <a:t>Tecnológico</a:t>
                      </a:r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100" dirty="0">
                          <a:solidFill>
                            <a:schemeClr val="tx2"/>
                          </a:solidFill>
                        </a:rPr>
                        <a:t>23</a:t>
                      </a:r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5259209"/>
                  </a:ext>
                </a:extLst>
              </a:tr>
              <a:tr h="220389">
                <a:tc>
                  <a:txBody>
                    <a:bodyPr/>
                    <a:lstStyle/>
                    <a:p>
                      <a:pPr algn="ctr"/>
                      <a:r>
                        <a:rPr lang="es-ES" sz="1100" dirty="0">
                          <a:solidFill>
                            <a:schemeClr val="tx2"/>
                          </a:solidFill>
                        </a:rPr>
                        <a:t>Técnico Profesional </a:t>
                      </a:r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100" dirty="0">
                          <a:solidFill>
                            <a:schemeClr val="tx2"/>
                          </a:solidFill>
                        </a:rPr>
                        <a:t>10</a:t>
                      </a:r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8766810"/>
                  </a:ext>
                </a:extLst>
              </a:tr>
              <a:tr h="220389">
                <a:tc>
                  <a:txBody>
                    <a:bodyPr/>
                    <a:lstStyle/>
                    <a:p>
                      <a:pPr algn="ctr"/>
                      <a:r>
                        <a:rPr lang="es-ES" sz="1100" b="1" dirty="0">
                          <a:solidFill>
                            <a:schemeClr val="tx2"/>
                          </a:solidFill>
                        </a:rPr>
                        <a:t>Total </a:t>
                      </a:r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100" b="1" dirty="0">
                          <a:solidFill>
                            <a:schemeClr val="tx2"/>
                          </a:solidFill>
                        </a:rPr>
                        <a:t>128</a:t>
                      </a:r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2381124"/>
                  </a:ext>
                </a:extLst>
              </a:tr>
            </a:tbl>
          </a:graphicData>
        </a:graphic>
      </p:graphicFrame>
      <p:sp>
        <p:nvSpPr>
          <p:cNvPr id="24" name="CuadroTexto 23">
            <a:extLst>
              <a:ext uri="{FF2B5EF4-FFF2-40B4-BE49-F238E27FC236}">
                <a16:creationId xmlns:a16="http://schemas.microsoft.com/office/drawing/2014/main" id="{2F63C8F2-B75B-F48A-BAA5-718097C96CF7}"/>
              </a:ext>
            </a:extLst>
          </p:cNvPr>
          <p:cNvSpPr txBox="1"/>
          <p:nvPr/>
        </p:nvSpPr>
        <p:spPr>
          <a:xfrm>
            <a:off x="1515979" y="5275466"/>
            <a:ext cx="403376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ctr"/>
            <a:r>
              <a:rPr lang="es-ES" sz="1600" dirty="0">
                <a:solidFill>
                  <a:srgbClr val="000000"/>
                </a:solidFill>
              </a:rPr>
              <a:t>El 74% de los beneficiarios acceden a programas universitarios </a:t>
            </a:r>
            <a:endParaRPr lang="es-CO" sz="1600" i="0" u="none" strike="noStrike" dirty="0">
              <a:solidFill>
                <a:srgbClr val="000000"/>
              </a:solidFill>
              <a:effectLst/>
            </a:endParaRPr>
          </a:p>
          <a:p>
            <a:pPr fontAlgn="ctr"/>
            <a:endParaRPr lang="es-CO" sz="1600" dirty="0">
              <a:ea typeface="Lexend Deca"/>
            </a:endParaRPr>
          </a:p>
          <a:p>
            <a:pPr fontAlgn="ctr"/>
            <a:endParaRPr lang="es-CO" sz="1600" dirty="0">
              <a:solidFill>
                <a:schemeClr val="dk1"/>
              </a:solidFill>
              <a:ea typeface="Lexend Deca"/>
            </a:endParaRPr>
          </a:p>
        </p:txBody>
      </p:sp>
      <p:sp>
        <p:nvSpPr>
          <p:cNvPr id="10" name="Marcador de texto 2">
            <a:extLst>
              <a:ext uri="{FF2B5EF4-FFF2-40B4-BE49-F238E27FC236}">
                <a16:creationId xmlns:a16="http://schemas.microsoft.com/office/drawing/2014/main" id="{24DB4769-D3B7-1A5F-269C-39F3C0E5E2CC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2890525" y="534329"/>
            <a:ext cx="1815538" cy="365125"/>
          </a:xfrm>
        </p:spPr>
        <p:txBody>
          <a:bodyPr/>
          <a:lstStyle/>
          <a:p>
            <a:r>
              <a:rPr lang="es-CO" dirty="0">
                <a:solidFill>
                  <a:schemeClr val="bg2">
                    <a:lumMod val="90000"/>
                  </a:schemeClr>
                </a:solidFill>
              </a:rPr>
              <a:t>21 DE MARZO DE 2026</a:t>
            </a:r>
          </a:p>
        </p:txBody>
      </p:sp>
      <p:sp>
        <p:nvSpPr>
          <p:cNvPr id="11" name="Marcador de texto 3">
            <a:extLst>
              <a:ext uri="{FF2B5EF4-FFF2-40B4-BE49-F238E27FC236}">
                <a16:creationId xmlns:a16="http://schemas.microsoft.com/office/drawing/2014/main" id="{6BDD3CE7-E3CE-2E88-27CD-44140A04F92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640140" y="534328"/>
            <a:ext cx="2250385" cy="365125"/>
          </a:xfrm>
        </p:spPr>
        <p:txBody>
          <a:bodyPr/>
          <a:lstStyle/>
          <a:p>
            <a:r>
              <a:rPr lang="es-CO" dirty="0"/>
              <a:t>ALCALDÌA LOCAL DE TUNJUELITO</a:t>
            </a:r>
          </a:p>
        </p:txBody>
      </p:sp>
    </p:spTree>
    <p:extLst>
      <p:ext uri="{BB962C8B-B14F-4D97-AF65-F5344CB8AC3E}">
        <p14:creationId xmlns:p14="http://schemas.microsoft.com/office/powerpoint/2010/main" val="33618406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557761-9DC7-84A7-FB6C-F6D103D9A5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3F5B279E-4167-8357-9568-B14ABB1E5CE1}"/>
              </a:ext>
            </a:extLst>
          </p:cNvPr>
          <p:cNvSpPr txBox="1">
            <a:spLocks/>
          </p:cNvSpPr>
          <p:nvPr/>
        </p:nvSpPr>
        <p:spPr>
          <a:xfrm>
            <a:off x="841483" y="1226904"/>
            <a:ext cx="4098083" cy="36435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ontserrat Medium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00" kern="1200">
                <a:solidFill>
                  <a:schemeClr val="tx2"/>
                </a:solidFill>
                <a:latin typeface="Museo Sans 100 (Cuerpo)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CO" dirty="0"/>
              <a:t>3. Beneficiarios</a:t>
            </a:r>
          </a:p>
        </p:txBody>
      </p:sp>
      <p:sp>
        <p:nvSpPr>
          <p:cNvPr id="6" name="Google Shape;111;p15">
            <a:extLst>
              <a:ext uri="{FF2B5EF4-FFF2-40B4-BE49-F238E27FC236}">
                <a16:creationId xmlns:a16="http://schemas.microsoft.com/office/drawing/2014/main" id="{FCB7FC24-6A97-B6FF-7E36-4742A23021AB}"/>
              </a:ext>
            </a:extLst>
          </p:cNvPr>
          <p:cNvSpPr txBox="1"/>
          <p:nvPr/>
        </p:nvSpPr>
        <p:spPr>
          <a:xfrm>
            <a:off x="1158137" y="1772905"/>
            <a:ext cx="10398137" cy="4792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fontAlgn="ctr"/>
            <a:r>
              <a:rPr lang="en-US" sz="1400" dirty="0">
                <a:solidFill>
                  <a:srgbClr val="000000"/>
                </a:solidFill>
              </a:rPr>
              <a:t>De </a:t>
            </a:r>
            <a:r>
              <a:rPr lang="en-US" sz="1400" dirty="0" err="1">
                <a:solidFill>
                  <a:srgbClr val="000000"/>
                </a:solidFill>
              </a:rPr>
              <a:t>acuerdo</a:t>
            </a:r>
            <a:r>
              <a:rPr lang="en-US" sz="1400" dirty="0">
                <a:solidFill>
                  <a:srgbClr val="000000"/>
                </a:solidFill>
              </a:rPr>
              <a:t> con la matricula </a:t>
            </a:r>
            <a:r>
              <a:rPr lang="en-US" sz="1400" dirty="0" err="1">
                <a:solidFill>
                  <a:srgbClr val="000000"/>
                </a:solidFill>
              </a:rPr>
              <a:t>realizada</a:t>
            </a:r>
            <a:r>
              <a:rPr lang="en-US" sz="1400" dirty="0">
                <a:solidFill>
                  <a:srgbClr val="000000"/>
                </a:solidFill>
              </a:rPr>
              <a:t> </a:t>
            </a:r>
            <a:r>
              <a:rPr lang="en-US" sz="1400" dirty="0" err="1">
                <a:solidFill>
                  <a:srgbClr val="000000"/>
                </a:solidFill>
              </a:rPr>
              <a:t>en</a:t>
            </a:r>
            <a:r>
              <a:rPr lang="en-US" sz="1400" dirty="0">
                <a:solidFill>
                  <a:srgbClr val="000000"/>
                </a:solidFill>
              </a:rPr>
              <a:t> </a:t>
            </a:r>
            <a:r>
              <a:rPr lang="en-US" sz="1400" dirty="0" err="1">
                <a:solidFill>
                  <a:srgbClr val="000000"/>
                </a:solidFill>
              </a:rPr>
              <a:t>enero</a:t>
            </a:r>
            <a:r>
              <a:rPr lang="en-US" sz="1400" dirty="0">
                <a:solidFill>
                  <a:srgbClr val="000000"/>
                </a:solidFill>
              </a:rPr>
              <a:t> 2026 se </a:t>
            </a:r>
            <a:r>
              <a:rPr lang="en-US" sz="1400" dirty="0" err="1">
                <a:solidFill>
                  <a:srgbClr val="000000"/>
                </a:solidFill>
              </a:rPr>
              <a:t>relacionan</a:t>
            </a:r>
            <a:r>
              <a:rPr lang="en-US" sz="1400" dirty="0">
                <a:solidFill>
                  <a:srgbClr val="000000"/>
                </a:solidFill>
              </a:rPr>
              <a:t>, e</a:t>
            </a:r>
            <a:r>
              <a:rPr lang="es-ES" sz="1400" dirty="0" err="1">
                <a:solidFill>
                  <a:srgbClr val="000000"/>
                </a:solidFill>
              </a:rPr>
              <a:t>stablecimientos</a:t>
            </a:r>
            <a:r>
              <a:rPr lang="es-ES" sz="1400" dirty="0">
                <a:solidFill>
                  <a:srgbClr val="000000"/>
                </a:solidFill>
              </a:rPr>
              <a:t> de educación superior y programas académicos a los que acceden los beneficiarios</a:t>
            </a:r>
            <a:r>
              <a:rPr lang="es-419" sz="1400" dirty="0">
                <a:solidFill>
                  <a:srgbClr val="000000"/>
                </a:solidFill>
              </a:rPr>
              <a:t>​, por técnico, tecnólogo y profesional:</a:t>
            </a:r>
            <a:endParaRPr lang="es-419" sz="1400" dirty="0"/>
          </a:p>
          <a:p>
            <a:pPr algn="just" fontAlgn="base"/>
            <a:r>
              <a:rPr lang="es-419" sz="1400" dirty="0">
                <a:solidFill>
                  <a:srgbClr val="000000"/>
                </a:solidFill>
              </a:rPr>
              <a:t>​</a:t>
            </a:r>
            <a:endParaRPr lang="es-CO" sz="1600" b="1" dirty="0">
              <a:solidFill>
                <a:schemeClr val="dk1"/>
              </a:solidFill>
              <a:ea typeface="Lexend Deca"/>
            </a:endParaRPr>
          </a:p>
          <a:p>
            <a:endParaRPr lang="es-CO" sz="1800" b="1" dirty="0">
              <a:solidFill>
                <a:schemeClr val="dk1"/>
              </a:solidFill>
              <a:ea typeface="Lexend Deca"/>
            </a:endParaRPr>
          </a:p>
          <a:p>
            <a:endParaRPr lang="es-CO" sz="1800" dirty="0">
              <a:solidFill>
                <a:schemeClr val="dk1"/>
              </a:solidFill>
              <a:ea typeface="Lexend Deca"/>
            </a:endParaRPr>
          </a:p>
        </p:txBody>
      </p:sp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6FA30593-FB27-4E91-6341-734B8CB645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8731606"/>
              </p:ext>
            </p:extLst>
          </p:nvPr>
        </p:nvGraphicFramePr>
        <p:xfrm>
          <a:off x="2038350" y="2635834"/>
          <a:ext cx="8115300" cy="33832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511800">
                  <a:extLst>
                    <a:ext uri="{9D8B030D-6E8A-4147-A177-3AD203B41FA5}">
                      <a16:colId xmlns:a16="http://schemas.microsoft.com/office/drawing/2014/main" val="722635"/>
                    </a:ext>
                  </a:extLst>
                </a:gridCol>
                <a:gridCol w="2603500">
                  <a:extLst>
                    <a:ext uri="{9D8B030D-6E8A-4147-A177-3AD203B41FA5}">
                      <a16:colId xmlns:a16="http://schemas.microsoft.com/office/drawing/2014/main" val="319938205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100" b="1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NIVEL_FORMACION</a:t>
                      </a: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100" b="1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FORMACION TECNICA PROFESIONAL</a:t>
                      </a: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002217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ES" sz="1100" b="0" i="0" u="none" strike="noStrike" dirty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ES" sz="1100" b="0" i="0" u="none" strike="noStrike" dirty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742752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lvl="0" algn="ctr" fontAlgn="b">
                        <a:buNone/>
                      </a:pPr>
                      <a:r>
                        <a:rPr lang="es-ES" sz="1100" b="1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UNIVERSIDAD – CARRERA </a:t>
                      </a: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fontAlgn="b">
                        <a:buNone/>
                      </a:pPr>
                      <a:r>
                        <a:rPr lang="es-ES" sz="1100" b="1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Cuenta de FUENTE_FINANCIACION_ACCESO</a:t>
                      </a: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9597037"/>
                  </a:ext>
                </a:extLst>
              </a:tr>
              <a:tr h="182880">
                <a:tc grid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100" b="1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CORPORACION UNIFICADA NACIONAL DE EDUCACION SUPERIOR-CUN-</a:t>
                      </a: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ES" sz="1200" b="1" i="0" u="none" strike="noStrike" dirty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556019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TECNICA PROFESIONAL EN DISEÑO DE VESTUARIO Y PATRONAJE</a:t>
                      </a:r>
                      <a:endParaRPr lang="es-ES" sz="1100" b="0" i="0" u="none" strike="noStrike" dirty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marL="6858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20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es-ES" sz="1200" b="0" i="0" u="none" strike="noStrike" dirty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500767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TECNICA PROFESIONAL EN PRODUCCION DE CONTENIDOS INFORMATIVOS</a:t>
                      </a:r>
                      <a:endParaRPr lang="es-ES" sz="1100" b="0" i="0" u="none" strike="noStrike" dirty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marL="6858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200" u="none" strike="noStrike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es-ES" sz="1200" b="0" i="0" u="none" strike="noStrike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2028633"/>
                  </a:ext>
                </a:extLst>
              </a:tr>
              <a:tr h="182880">
                <a:tc grid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100" b="1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CORPORACION UNIVERSITARIA MINUTO DE DIOS -UNIMINUTO-</a:t>
                      </a: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ES" sz="1200" b="1" i="0" u="none" strike="noStrike" dirty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035622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TECNICO PROFESIONAL EN PRODUCCION DE SONIDO EN VIVO Y AUDIOVISUAL</a:t>
                      </a:r>
                      <a:endParaRPr lang="es-ES" sz="1100" b="0" i="0" u="none" strike="noStrike" dirty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marL="6858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20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s-ES" sz="1200" b="0" i="0" u="none" strike="noStrike" dirty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2699314"/>
                  </a:ext>
                </a:extLst>
              </a:tr>
              <a:tr h="182880">
                <a:tc grid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100" b="1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FUNDACION DE EDUCACION SUPERIOR NUEVA AMERICA</a:t>
                      </a: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ES" sz="1200" b="1" i="0" u="none" strike="noStrike" dirty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749857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TECNICA PROFESIONAL EN PROCESOS ADMINISTRATIVOS EMPRESARIALES</a:t>
                      </a:r>
                      <a:endParaRPr lang="es-ES" sz="1100" b="0" i="0" u="none" strike="noStrike" dirty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marL="6858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20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s-ES" sz="1200" b="0" i="0" u="none" strike="noStrike" dirty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8219829"/>
                  </a:ext>
                </a:extLst>
              </a:tr>
              <a:tr h="182880">
                <a:tc grid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100" b="1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FUNDACION POLITECNICO MINUTO DE DIOS - TEC MD</a:t>
                      </a: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ES" sz="1200" b="1" i="0" u="none" strike="noStrike" dirty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450296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TECNICO PROFESIONAL EN ASEGURAMIENTO Y PROCESAMIENTO DE BASES DE DATOS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marL="6858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20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s-ES" sz="1200" b="0" i="0" u="none" strike="noStrike" dirty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6961633"/>
                  </a:ext>
                </a:extLst>
              </a:tr>
              <a:tr h="182880">
                <a:tc grid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100" b="1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UNIVERSIDAD MANUELA BELTRAN-UMB-</a:t>
                      </a:r>
                      <a:endParaRPr lang="es-ES" sz="1100" b="1" i="0" u="none" strike="noStrike" dirty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ES" sz="1200" b="1" i="0" u="none" strike="noStrike" dirty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30127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100" u="none" strike="noStrike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TECNICA PROFESIONAL EN OPERACION DE EQUIPOS INDUSTRIALES Y ACTIVIDADES MINERAS</a:t>
                      </a:r>
                      <a:endParaRPr lang="es-ES" sz="1100" b="0" i="0" u="none" strike="noStrike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marL="6858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20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s-ES" sz="1200" b="0" i="0" u="none" strike="noStrike" dirty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183578"/>
                  </a:ext>
                </a:extLst>
              </a:tr>
            </a:tbl>
          </a:graphicData>
        </a:graphic>
      </p:graphicFrame>
      <p:sp>
        <p:nvSpPr>
          <p:cNvPr id="11" name="Marcador de texto 2">
            <a:extLst>
              <a:ext uri="{FF2B5EF4-FFF2-40B4-BE49-F238E27FC236}">
                <a16:creationId xmlns:a16="http://schemas.microsoft.com/office/drawing/2014/main" id="{DD6B98BA-2364-4E2E-7E37-FB1DDF044DBC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2890525" y="534329"/>
            <a:ext cx="1815538" cy="365125"/>
          </a:xfrm>
        </p:spPr>
        <p:txBody>
          <a:bodyPr/>
          <a:lstStyle/>
          <a:p>
            <a:r>
              <a:rPr lang="es-CO" dirty="0">
                <a:solidFill>
                  <a:schemeClr val="bg2">
                    <a:lumMod val="90000"/>
                  </a:schemeClr>
                </a:solidFill>
              </a:rPr>
              <a:t>21 DE MARZO DE 2026</a:t>
            </a:r>
          </a:p>
        </p:txBody>
      </p:sp>
      <p:sp>
        <p:nvSpPr>
          <p:cNvPr id="12" name="Marcador de texto 3">
            <a:extLst>
              <a:ext uri="{FF2B5EF4-FFF2-40B4-BE49-F238E27FC236}">
                <a16:creationId xmlns:a16="http://schemas.microsoft.com/office/drawing/2014/main" id="{8A5EA132-253E-23D4-0218-1A8A2E5B3277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640140" y="534328"/>
            <a:ext cx="2250385" cy="365125"/>
          </a:xfrm>
        </p:spPr>
        <p:txBody>
          <a:bodyPr/>
          <a:lstStyle/>
          <a:p>
            <a:r>
              <a:rPr lang="es-CO" dirty="0"/>
              <a:t>ALCALDÌA LOCAL DE TUNJUELITO</a:t>
            </a:r>
          </a:p>
        </p:txBody>
      </p:sp>
    </p:spTree>
    <p:extLst>
      <p:ext uri="{BB962C8B-B14F-4D97-AF65-F5344CB8AC3E}">
        <p14:creationId xmlns:p14="http://schemas.microsoft.com/office/powerpoint/2010/main" val="393328152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Alcaldia Tunjuelito">
      <a:dk1>
        <a:srgbClr val="E4032E"/>
      </a:dk1>
      <a:lt1>
        <a:srgbClr val="FFFFFF"/>
      </a:lt1>
      <a:dk2>
        <a:srgbClr val="1A1A1A"/>
      </a:dk2>
      <a:lt2>
        <a:srgbClr val="EFEFEF"/>
      </a:lt2>
      <a:accent1>
        <a:srgbClr val="E4032E"/>
      </a:accent1>
      <a:accent2>
        <a:srgbClr val="E43620"/>
      </a:accent2>
      <a:accent3>
        <a:srgbClr val="F7B227"/>
      </a:accent3>
      <a:accent4>
        <a:srgbClr val="FFDE0C"/>
      </a:accent4>
      <a:accent5>
        <a:srgbClr val="C91517"/>
      </a:accent5>
      <a:accent6>
        <a:srgbClr val="1D1E27"/>
      </a:accent6>
      <a:hlink>
        <a:srgbClr val="A5A5A5"/>
      </a:hlink>
      <a:folHlink>
        <a:srgbClr val="D0D0D0"/>
      </a:folHlink>
    </a:clrScheme>
    <a:fontScheme name="Fuente secundaria">
      <a:majorFont>
        <a:latin typeface="Montserrat SemiBold"/>
        <a:ea typeface=""/>
        <a:cs typeface=""/>
      </a:majorFont>
      <a:minorFont>
        <a:latin typeface="Montserra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640</TotalTime>
  <Words>1719</Words>
  <Application>Microsoft Office PowerPoint</Application>
  <PresentationFormat>Panorámica</PresentationFormat>
  <Paragraphs>360</Paragraphs>
  <Slides>16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10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27" baseType="lpstr">
      <vt:lpstr>Aptos</vt:lpstr>
      <vt:lpstr>Aptos Narrow</vt:lpstr>
      <vt:lpstr>Arial</vt:lpstr>
      <vt:lpstr>Lexend Deca</vt:lpstr>
      <vt:lpstr>Montserrat Light</vt:lpstr>
      <vt:lpstr>Montserrat Medium</vt:lpstr>
      <vt:lpstr>Montserrat SemiBold</vt:lpstr>
      <vt:lpstr>Museo Sans 100 (Cuerpo)</vt:lpstr>
      <vt:lpstr>Museo Sans 300</vt:lpstr>
      <vt:lpstr>Times New Roman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Maira Alejandra Guzman Gonzalez</dc:creator>
  <cp:lastModifiedBy>Karol Nathalia Pulido Llanes</cp:lastModifiedBy>
  <cp:revision>32</cp:revision>
  <dcterms:created xsi:type="dcterms:W3CDTF">2025-11-04T14:42:06Z</dcterms:created>
  <dcterms:modified xsi:type="dcterms:W3CDTF">2026-03-11T21:52:48Z</dcterms:modified>
</cp:coreProperties>
</file>