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media/image13.jpg" ContentType="image/jpg"/>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 id="2147483661" r:id="rId5"/>
    <p:sldMasterId id="2147483677" r:id="rId6"/>
  </p:sldMasterIdLst>
  <p:notesMasterIdLst>
    <p:notesMasterId r:id="rId43"/>
  </p:notesMasterIdLst>
  <p:sldIdLst>
    <p:sldId id="256" r:id="rId7"/>
    <p:sldId id="2147481164" r:id="rId8"/>
    <p:sldId id="2147481165" r:id="rId9"/>
    <p:sldId id="299" r:id="rId10"/>
    <p:sldId id="262" r:id="rId11"/>
    <p:sldId id="2145706542" r:id="rId12"/>
    <p:sldId id="2145706676" r:id="rId13"/>
    <p:sldId id="2145705990" r:id="rId14"/>
    <p:sldId id="260" r:id="rId15"/>
    <p:sldId id="2147481166" r:id="rId16"/>
    <p:sldId id="2147481076" r:id="rId17"/>
    <p:sldId id="2147481183" r:id="rId18"/>
    <p:sldId id="2147481177" r:id="rId19"/>
    <p:sldId id="2147481170" r:id="rId20"/>
    <p:sldId id="2147481184" r:id="rId21"/>
    <p:sldId id="2147481189" r:id="rId22"/>
    <p:sldId id="2147481185" r:id="rId23"/>
    <p:sldId id="2147481190" r:id="rId24"/>
    <p:sldId id="2147481192" r:id="rId25"/>
    <p:sldId id="2147481193" r:id="rId26"/>
    <p:sldId id="2147481194" r:id="rId27"/>
    <p:sldId id="2147481195" r:id="rId28"/>
    <p:sldId id="2147481196" r:id="rId29"/>
    <p:sldId id="2147481198" r:id="rId30"/>
    <p:sldId id="320" r:id="rId31"/>
    <p:sldId id="402" r:id="rId32"/>
    <p:sldId id="432" r:id="rId33"/>
    <p:sldId id="479" r:id="rId34"/>
    <p:sldId id="485" r:id="rId35"/>
    <p:sldId id="480" r:id="rId36"/>
    <p:sldId id="442" r:id="rId37"/>
    <p:sldId id="468" r:id="rId38"/>
    <p:sldId id="470" r:id="rId39"/>
    <p:sldId id="458" r:id="rId40"/>
    <p:sldId id="484" r:id="rId41"/>
    <p:sldId id="2147481014"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CA4215-979F-060A-2F15-0251C9BFCD67}" name="Dayanna Lorena, Cerquera Saavedra" initials="" userId="S::DLCerquera@saludcapital.gov.co::a16a5e01-e56c-4bb4-87dd-a7bef60eacc6" providerId="AD"/>
  <p188:author id="{8E39A680-F18C-169F-E288-17AD82D6DCB9}" name="Diana Marcela, Walteros Acero" initials="DA" userId="S::dmwalteros@saludcapital.gov.co::83b4b34e-98ef-4f12-b104-8bad1b6c9573" providerId="AD"/>
  <p188:author id="{76DB2D86-8928-BC28-BF8E-CE44896454A7}" name="Ibett Cristina, Manrique Forero" initials="ICMF" userId="S::ICManrique@saludcapital.gov.co::8b99de78-ea6d-4ece-a428-c8c2201c573e" providerId="AD"/>
  <p188:author id="{D7F2ABDF-8025-4D3E-05AF-3B2A6F909C69}" name="Julian Alfredo, Fernandez Niño" initials="JN" userId="S::jafernandez@saludcapital.gov.co::b5783918-193a-4d50-906d-4c7d5136ad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8AA4"/>
    <a:srgbClr val="50C0E3"/>
    <a:srgbClr val="725EB1"/>
    <a:srgbClr val="72CA8B"/>
    <a:srgbClr val="285B6A"/>
    <a:srgbClr val="38A9CA"/>
    <a:srgbClr val="599E6E"/>
    <a:srgbClr val="FB8AD8"/>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2090" autoAdjust="0"/>
  </p:normalViewPr>
  <p:slideViewPr>
    <p:cSldViewPr snapToGrid="0">
      <p:cViewPr varScale="1">
        <p:scale>
          <a:sx n="62" d="100"/>
          <a:sy n="62" d="100"/>
        </p:scale>
        <p:origin x="978" y="72"/>
      </p:cViewPr>
      <p:guideLst/>
    </p:cSldViewPr>
  </p:slideViewPr>
  <p:notesTextViewPr>
    <p:cViewPr>
      <p:scale>
        <a:sx n="100" d="100"/>
        <a:sy n="100" d="100"/>
      </p:scale>
      <p:origin x="0" y="0"/>
    </p:cViewPr>
  </p:notesTextViewPr>
  <p:sorterViewPr>
    <p:cViewPr>
      <p:scale>
        <a:sx n="75" d="100"/>
        <a:sy n="75" d="100"/>
      </p:scale>
      <p:origin x="0" y="-3939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A2F561-164D-4E3A-9E0D-4EE1B2A4D440}" type="doc">
      <dgm:prSet loTypeId="urn:microsoft.com/office/officeart/2005/8/layout/hProcess9" loCatId="process" qsTypeId="urn:microsoft.com/office/officeart/2005/8/quickstyle/simple2" qsCatId="simple" csTypeId="urn:microsoft.com/office/officeart/2005/8/colors/colorful3" csCatId="colorful" phldr="1"/>
      <dgm:spPr/>
      <dgm:t>
        <a:bodyPr/>
        <a:lstStyle/>
        <a:p>
          <a:endParaRPr lang="es-CO"/>
        </a:p>
      </dgm:t>
    </dgm:pt>
    <dgm:pt modelId="{9C5E8E45-10B4-496A-A40A-4ADE7D03DCB6}">
      <dgm:prSet phldrT="[Texto]" phldr="0"/>
      <dgm:spPr/>
      <dgm:t>
        <a:bodyPr/>
        <a:lstStyle/>
        <a:p>
          <a:r>
            <a:rPr lang="es-MX" dirty="0"/>
            <a:t>Revisión de los Documentos de Análisis de Situación de Salud, Análisis de Indicadores Trazadores en Salud</a:t>
          </a:r>
          <a:endParaRPr lang="es-CO" dirty="0"/>
        </a:p>
      </dgm:t>
    </dgm:pt>
    <dgm:pt modelId="{1E7FB0B7-930D-45DB-AC25-3BEE10A2B850}" type="parTrans" cxnId="{CDDF1C14-482B-4179-AA64-A670A90B233F}">
      <dgm:prSet/>
      <dgm:spPr/>
      <dgm:t>
        <a:bodyPr/>
        <a:lstStyle/>
        <a:p>
          <a:endParaRPr lang="es-CO"/>
        </a:p>
      </dgm:t>
    </dgm:pt>
    <dgm:pt modelId="{ED90260F-0DDB-4D26-A50E-201EDB2CF51D}" type="sibTrans" cxnId="{CDDF1C14-482B-4179-AA64-A670A90B233F}">
      <dgm:prSet/>
      <dgm:spPr/>
      <dgm:t>
        <a:bodyPr/>
        <a:lstStyle/>
        <a:p>
          <a:endParaRPr lang="es-CO"/>
        </a:p>
      </dgm:t>
    </dgm:pt>
    <dgm:pt modelId="{1162887C-34C8-42A5-A209-329B3EEAC957}">
      <dgm:prSet phldrT="[Texto]" phldr="0"/>
      <dgm:spPr/>
      <dgm:t>
        <a:bodyPr/>
        <a:lstStyle/>
        <a:p>
          <a:r>
            <a:rPr lang="es-MX" dirty="0"/>
            <a:t>Mesas de análisis para la priorización de problemáticas</a:t>
          </a:r>
          <a:endParaRPr lang="es-CO" dirty="0"/>
        </a:p>
      </dgm:t>
    </dgm:pt>
    <dgm:pt modelId="{DA8F9DEE-DC48-48AB-BC38-15CFD6A5A1D5}" type="parTrans" cxnId="{2B12874E-7245-4C86-B5BF-96A50956CD99}">
      <dgm:prSet/>
      <dgm:spPr/>
      <dgm:t>
        <a:bodyPr/>
        <a:lstStyle/>
        <a:p>
          <a:endParaRPr lang="es-CO"/>
        </a:p>
      </dgm:t>
    </dgm:pt>
    <dgm:pt modelId="{B90A423A-2117-440A-A4BA-C9CB3825DB54}" type="sibTrans" cxnId="{2B12874E-7245-4C86-B5BF-96A50956CD99}">
      <dgm:prSet/>
      <dgm:spPr/>
      <dgm:t>
        <a:bodyPr/>
        <a:lstStyle/>
        <a:p>
          <a:endParaRPr lang="es-CO"/>
        </a:p>
      </dgm:t>
    </dgm:pt>
    <dgm:pt modelId="{A16C2B1A-1A10-4A41-AF79-98733C70EC30}">
      <dgm:prSet phldrT="[Texto]" phldr="0"/>
      <dgm:spPr/>
      <dgm:t>
        <a:bodyPr/>
        <a:lstStyle/>
        <a:p>
          <a:r>
            <a:rPr lang="es-MX" dirty="0"/>
            <a:t>Definición de acciones sectoriales, intersectoriales y comunitarias.</a:t>
          </a:r>
          <a:endParaRPr lang="es-CO" dirty="0"/>
        </a:p>
      </dgm:t>
    </dgm:pt>
    <dgm:pt modelId="{B10E03F6-0051-4830-B7CC-B270ED183E52}" type="parTrans" cxnId="{FE15FFDB-D518-4585-BB94-B3ED0EABCEFC}">
      <dgm:prSet/>
      <dgm:spPr/>
      <dgm:t>
        <a:bodyPr/>
        <a:lstStyle/>
        <a:p>
          <a:endParaRPr lang="es-CO"/>
        </a:p>
      </dgm:t>
    </dgm:pt>
    <dgm:pt modelId="{A5AB20C2-A279-4936-BD83-248E12DC8781}" type="sibTrans" cxnId="{FE15FFDB-D518-4585-BB94-B3ED0EABCEFC}">
      <dgm:prSet/>
      <dgm:spPr/>
      <dgm:t>
        <a:bodyPr/>
        <a:lstStyle/>
        <a:p>
          <a:endParaRPr lang="es-CO"/>
        </a:p>
      </dgm:t>
    </dgm:pt>
    <dgm:pt modelId="{6DAE19FA-C25F-43DE-9D78-C87F79F7DC78}" type="pres">
      <dgm:prSet presAssocID="{97A2F561-164D-4E3A-9E0D-4EE1B2A4D440}" presName="CompostProcess" presStyleCnt="0">
        <dgm:presLayoutVars>
          <dgm:dir/>
          <dgm:resizeHandles val="exact"/>
        </dgm:presLayoutVars>
      </dgm:prSet>
      <dgm:spPr/>
    </dgm:pt>
    <dgm:pt modelId="{03E0D5B6-06BE-4C81-A07A-2808B39093A1}" type="pres">
      <dgm:prSet presAssocID="{97A2F561-164D-4E3A-9E0D-4EE1B2A4D440}" presName="arrow" presStyleLbl="bgShp" presStyleIdx="0" presStyleCnt="1"/>
      <dgm:spPr/>
    </dgm:pt>
    <dgm:pt modelId="{82E1F862-B852-468E-951E-25C57510208D}" type="pres">
      <dgm:prSet presAssocID="{97A2F561-164D-4E3A-9E0D-4EE1B2A4D440}" presName="linearProcess" presStyleCnt="0"/>
      <dgm:spPr/>
    </dgm:pt>
    <dgm:pt modelId="{A86166A9-2DA0-4849-96C2-72F70AF5A8C9}" type="pres">
      <dgm:prSet presAssocID="{9C5E8E45-10B4-496A-A40A-4ADE7D03DCB6}" presName="textNode" presStyleLbl="node1" presStyleIdx="0" presStyleCnt="3">
        <dgm:presLayoutVars>
          <dgm:bulletEnabled val="1"/>
        </dgm:presLayoutVars>
      </dgm:prSet>
      <dgm:spPr/>
    </dgm:pt>
    <dgm:pt modelId="{E7061670-DBE0-400A-869A-D9B4F3C8A1D7}" type="pres">
      <dgm:prSet presAssocID="{ED90260F-0DDB-4D26-A50E-201EDB2CF51D}" presName="sibTrans" presStyleCnt="0"/>
      <dgm:spPr/>
    </dgm:pt>
    <dgm:pt modelId="{6967D993-2763-4420-9414-0DBDDEF64A76}" type="pres">
      <dgm:prSet presAssocID="{1162887C-34C8-42A5-A209-329B3EEAC957}" presName="textNode" presStyleLbl="node1" presStyleIdx="1" presStyleCnt="3" custLinFactNeighborX="8456" custLinFactNeighborY="4457">
        <dgm:presLayoutVars>
          <dgm:bulletEnabled val="1"/>
        </dgm:presLayoutVars>
      </dgm:prSet>
      <dgm:spPr/>
    </dgm:pt>
    <dgm:pt modelId="{6A8D114F-C79C-49F0-A7A6-700AE7F3D6A8}" type="pres">
      <dgm:prSet presAssocID="{B90A423A-2117-440A-A4BA-C9CB3825DB54}" presName="sibTrans" presStyleCnt="0"/>
      <dgm:spPr/>
    </dgm:pt>
    <dgm:pt modelId="{D2CD1C8F-E31D-4144-9F69-35B99C025110}" type="pres">
      <dgm:prSet presAssocID="{A16C2B1A-1A10-4A41-AF79-98733C70EC30}" presName="textNode" presStyleLbl="node1" presStyleIdx="2" presStyleCnt="3">
        <dgm:presLayoutVars>
          <dgm:bulletEnabled val="1"/>
        </dgm:presLayoutVars>
      </dgm:prSet>
      <dgm:spPr/>
    </dgm:pt>
  </dgm:ptLst>
  <dgm:cxnLst>
    <dgm:cxn modelId="{CDDF1C14-482B-4179-AA64-A670A90B233F}" srcId="{97A2F561-164D-4E3A-9E0D-4EE1B2A4D440}" destId="{9C5E8E45-10B4-496A-A40A-4ADE7D03DCB6}" srcOrd="0" destOrd="0" parTransId="{1E7FB0B7-930D-45DB-AC25-3BEE10A2B850}" sibTransId="{ED90260F-0DDB-4D26-A50E-201EDB2CF51D}"/>
    <dgm:cxn modelId="{53C01322-8187-452A-8137-74C6E2F271F1}" type="presOf" srcId="{97A2F561-164D-4E3A-9E0D-4EE1B2A4D440}" destId="{6DAE19FA-C25F-43DE-9D78-C87F79F7DC78}" srcOrd="0" destOrd="0" presId="urn:microsoft.com/office/officeart/2005/8/layout/hProcess9"/>
    <dgm:cxn modelId="{A6019161-B618-450C-8E44-73B3AD29DA5D}" type="presOf" srcId="{A16C2B1A-1A10-4A41-AF79-98733C70EC30}" destId="{D2CD1C8F-E31D-4144-9F69-35B99C025110}" srcOrd="0" destOrd="0" presId="urn:microsoft.com/office/officeart/2005/8/layout/hProcess9"/>
    <dgm:cxn modelId="{2B12874E-7245-4C86-B5BF-96A50956CD99}" srcId="{97A2F561-164D-4E3A-9E0D-4EE1B2A4D440}" destId="{1162887C-34C8-42A5-A209-329B3EEAC957}" srcOrd="1" destOrd="0" parTransId="{DA8F9DEE-DC48-48AB-BC38-15CFD6A5A1D5}" sibTransId="{B90A423A-2117-440A-A4BA-C9CB3825DB54}"/>
    <dgm:cxn modelId="{81000579-1AAB-4ADA-BBBE-C3F5CAD54A83}" type="presOf" srcId="{9C5E8E45-10B4-496A-A40A-4ADE7D03DCB6}" destId="{A86166A9-2DA0-4849-96C2-72F70AF5A8C9}" srcOrd="0" destOrd="0" presId="urn:microsoft.com/office/officeart/2005/8/layout/hProcess9"/>
    <dgm:cxn modelId="{AE289C85-FCAB-4C3C-A36D-9827453A8188}" type="presOf" srcId="{1162887C-34C8-42A5-A209-329B3EEAC957}" destId="{6967D993-2763-4420-9414-0DBDDEF64A76}" srcOrd="0" destOrd="0" presId="urn:microsoft.com/office/officeart/2005/8/layout/hProcess9"/>
    <dgm:cxn modelId="{FE15FFDB-D518-4585-BB94-B3ED0EABCEFC}" srcId="{97A2F561-164D-4E3A-9E0D-4EE1B2A4D440}" destId="{A16C2B1A-1A10-4A41-AF79-98733C70EC30}" srcOrd="2" destOrd="0" parTransId="{B10E03F6-0051-4830-B7CC-B270ED183E52}" sibTransId="{A5AB20C2-A279-4936-BD83-248E12DC8781}"/>
    <dgm:cxn modelId="{8119DA04-84B8-4F04-984B-94C90C160F74}" type="presParOf" srcId="{6DAE19FA-C25F-43DE-9D78-C87F79F7DC78}" destId="{03E0D5B6-06BE-4C81-A07A-2808B39093A1}" srcOrd="0" destOrd="0" presId="urn:microsoft.com/office/officeart/2005/8/layout/hProcess9"/>
    <dgm:cxn modelId="{EAA8084A-E351-4F2E-8E2A-6E01BD7F12A9}" type="presParOf" srcId="{6DAE19FA-C25F-43DE-9D78-C87F79F7DC78}" destId="{82E1F862-B852-468E-951E-25C57510208D}" srcOrd="1" destOrd="0" presId="urn:microsoft.com/office/officeart/2005/8/layout/hProcess9"/>
    <dgm:cxn modelId="{A3CAD701-B5B3-4878-9DF0-7C8369490025}" type="presParOf" srcId="{82E1F862-B852-468E-951E-25C57510208D}" destId="{A86166A9-2DA0-4849-96C2-72F70AF5A8C9}" srcOrd="0" destOrd="0" presId="urn:microsoft.com/office/officeart/2005/8/layout/hProcess9"/>
    <dgm:cxn modelId="{D21A7742-F422-45A8-9FD1-1867D57691B2}" type="presParOf" srcId="{82E1F862-B852-468E-951E-25C57510208D}" destId="{E7061670-DBE0-400A-869A-D9B4F3C8A1D7}" srcOrd="1" destOrd="0" presId="urn:microsoft.com/office/officeart/2005/8/layout/hProcess9"/>
    <dgm:cxn modelId="{12717287-65F2-4552-A401-07E13ED64A9B}" type="presParOf" srcId="{82E1F862-B852-468E-951E-25C57510208D}" destId="{6967D993-2763-4420-9414-0DBDDEF64A76}" srcOrd="2" destOrd="0" presId="urn:microsoft.com/office/officeart/2005/8/layout/hProcess9"/>
    <dgm:cxn modelId="{C9F77EAF-111D-4183-8A0F-8A351F5E9DBD}" type="presParOf" srcId="{82E1F862-B852-468E-951E-25C57510208D}" destId="{6A8D114F-C79C-49F0-A7A6-700AE7F3D6A8}" srcOrd="3" destOrd="0" presId="urn:microsoft.com/office/officeart/2005/8/layout/hProcess9"/>
    <dgm:cxn modelId="{3E45153F-DAB9-4C1B-B0F6-6CF54430860C}" type="presParOf" srcId="{82E1F862-B852-468E-951E-25C57510208D}" destId="{D2CD1C8F-E31D-4144-9F69-35B99C025110}"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9012A41-01F2-4CF4-88BE-B356C04CC62B}" type="doc">
      <dgm:prSet loTypeId="urn:microsoft.com/office/officeart/2005/8/layout/default" loCatId="list" qsTypeId="urn:microsoft.com/office/officeart/2005/8/quickstyle/simple4" qsCatId="simple" csTypeId="urn:microsoft.com/office/officeart/2005/8/colors/accent1_3" csCatId="accent1" phldr="1"/>
      <dgm:spPr/>
      <dgm:t>
        <a:bodyPr/>
        <a:lstStyle/>
        <a:p>
          <a:endParaRPr lang="es-CO"/>
        </a:p>
      </dgm:t>
    </dgm:pt>
    <dgm:pt modelId="{31BA3E9C-9351-40CA-934A-589D191FE18F}">
      <dgm:prSet phldrT="[Texto]"/>
      <dgm:spPr/>
      <dgm:t>
        <a:bodyPr/>
        <a:lstStyle/>
        <a:p>
          <a:r>
            <a:rPr lang="es-MX" dirty="0"/>
            <a:t>Incidencia VIH (Pendiente dato de cascada de atención en VIH)</a:t>
          </a:r>
          <a:endParaRPr lang="es-CO" dirty="0"/>
        </a:p>
      </dgm:t>
    </dgm:pt>
    <dgm:pt modelId="{8CD2B83F-C24B-48B8-9593-A0328804AC2F}" type="parTrans" cxnId="{7963ED2C-63C6-4E34-9E68-1228A65BAA48}">
      <dgm:prSet/>
      <dgm:spPr/>
      <dgm:t>
        <a:bodyPr/>
        <a:lstStyle/>
        <a:p>
          <a:endParaRPr lang="es-CO"/>
        </a:p>
      </dgm:t>
    </dgm:pt>
    <dgm:pt modelId="{2777B887-7A70-43C2-AB75-D007CC7799BA}" type="sibTrans" cxnId="{7963ED2C-63C6-4E34-9E68-1228A65BAA48}">
      <dgm:prSet/>
      <dgm:spPr/>
      <dgm:t>
        <a:bodyPr/>
        <a:lstStyle/>
        <a:p>
          <a:endParaRPr lang="es-CO"/>
        </a:p>
      </dgm:t>
    </dgm:pt>
    <dgm:pt modelId="{5FB0AB12-F8FC-4CE8-AB29-9D23630CB763}">
      <dgm:prSet phldrT="[Texto]"/>
      <dgm:spPr/>
      <dgm:t>
        <a:bodyPr/>
        <a:lstStyle/>
        <a:p>
          <a:r>
            <a:rPr lang="es-MX" dirty="0"/>
            <a:t>Tasa de fecundidad en mujeres de 10 - 14 años</a:t>
          </a:r>
          <a:endParaRPr lang="es-CO" dirty="0"/>
        </a:p>
      </dgm:t>
    </dgm:pt>
    <dgm:pt modelId="{DFF92B98-754F-454D-BEAA-E4A95BAD7DE7}" type="parTrans" cxnId="{A7E333EC-C24D-4BC5-A201-256A9AF36040}">
      <dgm:prSet/>
      <dgm:spPr/>
      <dgm:t>
        <a:bodyPr/>
        <a:lstStyle/>
        <a:p>
          <a:endParaRPr lang="es-CO"/>
        </a:p>
      </dgm:t>
    </dgm:pt>
    <dgm:pt modelId="{29CEA351-3300-4010-84B4-899FA9E9D22F}" type="sibTrans" cxnId="{A7E333EC-C24D-4BC5-A201-256A9AF36040}">
      <dgm:prSet/>
      <dgm:spPr/>
      <dgm:t>
        <a:bodyPr/>
        <a:lstStyle/>
        <a:p>
          <a:endParaRPr lang="es-CO"/>
        </a:p>
      </dgm:t>
    </dgm:pt>
    <dgm:pt modelId="{AEC7C373-E098-4F2A-8040-BF0224A6E269}">
      <dgm:prSet phldrT="[Texto]"/>
      <dgm:spPr/>
      <dgm:t>
        <a:bodyPr/>
        <a:lstStyle/>
        <a:p>
          <a:r>
            <a:rPr lang="es-MX" dirty="0"/>
            <a:t>Tasa de fecundidad en mujeres de 15 - 19 años</a:t>
          </a:r>
          <a:endParaRPr lang="es-CO" dirty="0"/>
        </a:p>
      </dgm:t>
    </dgm:pt>
    <dgm:pt modelId="{632B52AB-804A-445C-A31C-7D765456603E}" type="parTrans" cxnId="{F9FF83CE-D12F-41E8-8E24-9691A2C8DA74}">
      <dgm:prSet/>
      <dgm:spPr/>
      <dgm:t>
        <a:bodyPr/>
        <a:lstStyle/>
        <a:p>
          <a:endParaRPr lang="es-CO"/>
        </a:p>
      </dgm:t>
    </dgm:pt>
    <dgm:pt modelId="{B5003EBD-61DF-42FC-A18E-83E2EC912512}" type="sibTrans" cxnId="{F9FF83CE-D12F-41E8-8E24-9691A2C8DA74}">
      <dgm:prSet/>
      <dgm:spPr/>
      <dgm:t>
        <a:bodyPr/>
        <a:lstStyle/>
        <a:p>
          <a:endParaRPr lang="es-CO"/>
        </a:p>
      </dgm:t>
    </dgm:pt>
    <dgm:pt modelId="{5E22A5D7-6130-4364-B24A-3FC64DC80775}">
      <dgm:prSet phldrT="[Texto]"/>
      <dgm:spPr/>
      <dgm:t>
        <a:bodyPr/>
        <a:lstStyle/>
        <a:p>
          <a:r>
            <a:rPr lang="es-CO" dirty="0"/>
            <a:t>Tasa de Incidencia de Sífilis Congénita</a:t>
          </a:r>
        </a:p>
      </dgm:t>
    </dgm:pt>
    <dgm:pt modelId="{7B62FACC-E998-4B62-A4EC-39F87F1C53A8}" type="parTrans" cxnId="{B95BCC02-6E94-4976-912D-FE26E31FBEE1}">
      <dgm:prSet/>
      <dgm:spPr/>
      <dgm:t>
        <a:bodyPr/>
        <a:lstStyle/>
        <a:p>
          <a:endParaRPr lang="es-CO"/>
        </a:p>
      </dgm:t>
    </dgm:pt>
    <dgm:pt modelId="{6D74AED2-FEF0-45DC-B9F4-AA636C7DFA2D}" type="sibTrans" cxnId="{B95BCC02-6E94-4976-912D-FE26E31FBEE1}">
      <dgm:prSet/>
      <dgm:spPr/>
      <dgm:t>
        <a:bodyPr/>
        <a:lstStyle/>
        <a:p>
          <a:endParaRPr lang="es-CO"/>
        </a:p>
      </dgm:t>
    </dgm:pt>
    <dgm:pt modelId="{885926C8-DB60-4F0E-8B32-5A9793301CD5}">
      <dgm:prSet phldrT="[Texto]"/>
      <dgm:spPr/>
      <dgm:t>
        <a:bodyPr/>
        <a:lstStyle/>
        <a:p>
          <a:r>
            <a:rPr lang="es-MX" dirty="0"/>
            <a:t>Razón de Morbilidad Materna Extrema</a:t>
          </a:r>
          <a:endParaRPr lang="es-CO" dirty="0"/>
        </a:p>
      </dgm:t>
    </dgm:pt>
    <dgm:pt modelId="{F39D31BE-4EDC-44AC-A419-875F75CFBD8B}" type="parTrans" cxnId="{C87C4C78-AFA3-4685-A9AF-EF2001FF1FA9}">
      <dgm:prSet/>
      <dgm:spPr/>
      <dgm:t>
        <a:bodyPr/>
        <a:lstStyle/>
        <a:p>
          <a:endParaRPr lang="es-CO"/>
        </a:p>
      </dgm:t>
    </dgm:pt>
    <dgm:pt modelId="{3912B324-53DB-4D57-997A-F9F5A39C6A12}" type="sibTrans" cxnId="{C87C4C78-AFA3-4685-A9AF-EF2001FF1FA9}">
      <dgm:prSet/>
      <dgm:spPr/>
      <dgm:t>
        <a:bodyPr/>
        <a:lstStyle/>
        <a:p>
          <a:endParaRPr lang="es-CO"/>
        </a:p>
      </dgm:t>
    </dgm:pt>
    <dgm:pt modelId="{CDE6967E-6D57-43D4-BBBB-9E4ED0C91E1C}" type="pres">
      <dgm:prSet presAssocID="{B9012A41-01F2-4CF4-88BE-B356C04CC62B}" presName="diagram" presStyleCnt="0">
        <dgm:presLayoutVars>
          <dgm:dir/>
          <dgm:resizeHandles val="exact"/>
        </dgm:presLayoutVars>
      </dgm:prSet>
      <dgm:spPr/>
    </dgm:pt>
    <dgm:pt modelId="{595A3651-B774-4ACE-B82D-ECB1DAA0A244}" type="pres">
      <dgm:prSet presAssocID="{31BA3E9C-9351-40CA-934A-589D191FE18F}" presName="node" presStyleLbl="node1" presStyleIdx="0" presStyleCnt="5">
        <dgm:presLayoutVars>
          <dgm:bulletEnabled val="1"/>
        </dgm:presLayoutVars>
      </dgm:prSet>
      <dgm:spPr/>
    </dgm:pt>
    <dgm:pt modelId="{7B14DDD5-7479-415F-B568-FF44B5E41A4F}" type="pres">
      <dgm:prSet presAssocID="{2777B887-7A70-43C2-AB75-D007CC7799BA}" presName="sibTrans" presStyleCnt="0"/>
      <dgm:spPr/>
    </dgm:pt>
    <dgm:pt modelId="{735B5332-AD60-43CF-A739-2493C50A1A70}" type="pres">
      <dgm:prSet presAssocID="{5FB0AB12-F8FC-4CE8-AB29-9D23630CB763}" presName="node" presStyleLbl="node1" presStyleIdx="1" presStyleCnt="5">
        <dgm:presLayoutVars>
          <dgm:bulletEnabled val="1"/>
        </dgm:presLayoutVars>
      </dgm:prSet>
      <dgm:spPr/>
    </dgm:pt>
    <dgm:pt modelId="{B2A39CE3-1C22-4F15-B814-022B738F39A0}" type="pres">
      <dgm:prSet presAssocID="{29CEA351-3300-4010-84B4-899FA9E9D22F}" presName="sibTrans" presStyleCnt="0"/>
      <dgm:spPr/>
    </dgm:pt>
    <dgm:pt modelId="{0C4C9723-E321-4615-9CF7-F1097A470B4E}" type="pres">
      <dgm:prSet presAssocID="{AEC7C373-E098-4F2A-8040-BF0224A6E269}" presName="node" presStyleLbl="node1" presStyleIdx="2" presStyleCnt="5">
        <dgm:presLayoutVars>
          <dgm:bulletEnabled val="1"/>
        </dgm:presLayoutVars>
      </dgm:prSet>
      <dgm:spPr/>
    </dgm:pt>
    <dgm:pt modelId="{C3C4241F-FB14-4073-9D87-7CB11DD0A0EC}" type="pres">
      <dgm:prSet presAssocID="{B5003EBD-61DF-42FC-A18E-83E2EC912512}" presName="sibTrans" presStyleCnt="0"/>
      <dgm:spPr/>
    </dgm:pt>
    <dgm:pt modelId="{A669C75D-E30E-4C49-88CD-9CA44E2E2494}" type="pres">
      <dgm:prSet presAssocID="{5E22A5D7-6130-4364-B24A-3FC64DC80775}" presName="node" presStyleLbl="node1" presStyleIdx="3" presStyleCnt="5">
        <dgm:presLayoutVars>
          <dgm:bulletEnabled val="1"/>
        </dgm:presLayoutVars>
      </dgm:prSet>
      <dgm:spPr/>
    </dgm:pt>
    <dgm:pt modelId="{9FEBC0A6-1716-49AC-8F02-4912E72D59E3}" type="pres">
      <dgm:prSet presAssocID="{6D74AED2-FEF0-45DC-B9F4-AA636C7DFA2D}" presName="sibTrans" presStyleCnt="0"/>
      <dgm:spPr/>
    </dgm:pt>
    <dgm:pt modelId="{2833695A-5237-43FE-9FAD-590CC89575CE}" type="pres">
      <dgm:prSet presAssocID="{885926C8-DB60-4F0E-8B32-5A9793301CD5}" presName="node" presStyleLbl="node1" presStyleIdx="4" presStyleCnt="5">
        <dgm:presLayoutVars>
          <dgm:bulletEnabled val="1"/>
        </dgm:presLayoutVars>
      </dgm:prSet>
      <dgm:spPr/>
    </dgm:pt>
  </dgm:ptLst>
  <dgm:cxnLst>
    <dgm:cxn modelId="{EA50B700-75BE-4557-82DB-CF29AB935826}" type="presOf" srcId="{B9012A41-01F2-4CF4-88BE-B356C04CC62B}" destId="{CDE6967E-6D57-43D4-BBBB-9E4ED0C91E1C}" srcOrd="0" destOrd="0" presId="urn:microsoft.com/office/officeart/2005/8/layout/default"/>
    <dgm:cxn modelId="{B95BCC02-6E94-4976-912D-FE26E31FBEE1}" srcId="{B9012A41-01F2-4CF4-88BE-B356C04CC62B}" destId="{5E22A5D7-6130-4364-B24A-3FC64DC80775}" srcOrd="3" destOrd="0" parTransId="{7B62FACC-E998-4B62-A4EC-39F87F1C53A8}" sibTransId="{6D74AED2-FEF0-45DC-B9F4-AA636C7DFA2D}"/>
    <dgm:cxn modelId="{8295EA04-0113-4ED7-85CC-2842A408F392}" type="presOf" srcId="{885926C8-DB60-4F0E-8B32-5A9793301CD5}" destId="{2833695A-5237-43FE-9FAD-590CC89575CE}" srcOrd="0" destOrd="0" presId="urn:microsoft.com/office/officeart/2005/8/layout/default"/>
    <dgm:cxn modelId="{7963ED2C-63C6-4E34-9E68-1228A65BAA48}" srcId="{B9012A41-01F2-4CF4-88BE-B356C04CC62B}" destId="{31BA3E9C-9351-40CA-934A-589D191FE18F}" srcOrd="0" destOrd="0" parTransId="{8CD2B83F-C24B-48B8-9593-A0328804AC2F}" sibTransId="{2777B887-7A70-43C2-AB75-D007CC7799BA}"/>
    <dgm:cxn modelId="{09226445-46B9-4F5D-A40D-114476B65240}" type="presOf" srcId="{5E22A5D7-6130-4364-B24A-3FC64DC80775}" destId="{A669C75D-E30E-4C49-88CD-9CA44E2E2494}" srcOrd="0" destOrd="0" presId="urn:microsoft.com/office/officeart/2005/8/layout/default"/>
    <dgm:cxn modelId="{912F8969-112C-4E3A-A9F3-A47E30D695AB}" type="presOf" srcId="{AEC7C373-E098-4F2A-8040-BF0224A6E269}" destId="{0C4C9723-E321-4615-9CF7-F1097A470B4E}" srcOrd="0" destOrd="0" presId="urn:microsoft.com/office/officeart/2005/8/layout/default"/>
    <dgm:cxn modelId="{C87C4C78-AFA3-4685-A9AF-EF2001FF1FA9}" srcId="{B9012A41-01F2-4CF4-88BE-B356C04CC62B}" destId="{885926C8-DB60-4F0E-8B32-5A9793301CD5}" srcOrd="4" destOrd="0" parTransId="{F39D31BE-4EDC-44AC-A419-875F75CFBD8B}" sibTransId="{3912B324-53DB-4D57-997A-F9F5A39C6A12}"/>
    <dgm:cxn modelId="{F9FF83CE-D12F-41E8-8E24-9691A2C8DA74}" srcId="{B9012A41-01F2-4CF4-88BE-B356C04CC62B}" destId="{AEC7C373-E098-4F2A-8040-BF0224A6E269}" srcOrd="2" destOrd="0" parTransId="{632B52AB-804A-445C-A31C-7D765456603E}" sibTransId="{B5003EBD-61DF-42FC-A18E-83E2EC912512}"/>
    <dgm:cxn modelId="{037993D6-0E36-463C-AFD5-69BAA342577D}" type="presOf" srcId="{31BA3E9C-9351-40CA-934A-589D191FE18F}" destId="{595A3651-B774-4ACE-B82D-ECB1DAA0A244}" srcOrd="0" destOrd="0" presId="urn:microsoft.com/office/officeart/2005/8/layout/default"/>
    <dgm:cxn modelId="{A7E333EC-C24D-4BC5-A201-256A9AF36040}" srcId="{B9012A41-01F2-4CF4-88BE-B356C04CC62B}" destId="{5FB0AB12-F8FC-4CE8-AB29-9D23630CB763}" srcOrd="1" destOrd="0" parTransId="{DFF92B98-754F-454D-BEAA-E4A95BAD7DE7}" sibTransId="{29CEA351-3300-4010-84B4-899FA9E9D22F}"/>
    <dgm:cxn modelId="{999C05EE-74EA-4FA0-92E4-6A8A287F11DF}" type="presOf" srcId="{5FB0AB12-F8FC-4CE8-AB29-9D23630CB763}" destId="{735B5332-AD60-43CF-A739-2493C50A1A70}" srcOrd="0" destOrd="0" presId="urn:microsoft.com/office/officeart/2005/8/layout/default"/>
    <dgm:cxn modelId="{A3617112-3786-4484-B618-3E29FAEDC03E}" type="presParOf" srcId="{CDE6967E-6D57-43D4-BBBB-9E4ED0C91E1C}" destId="{595A3651-B774-4ACE-B82D-ECB1DAA0A244}" srcOrd="0" destOrd="0" presId="urn:microsoft.com/office/officeart/2005/8/layout/default"/>
    <dgm:cxn modelId="{762E6A13-33D8-46E2-B8E9-053BEEF6DDCF}" type="presParOf" srcId="{CDE6967E-6D57-43D4-BBBB-9E4ED0C91E1C}" destId="{7B14DDD5-7479-415F-B568-FF44B5E41A4F}" srcOrd="1" destOrd="0" presId="urn:microsoft.com/office/officeart/2005/8/layout/default"/>
    <dgm:cxn modelId="{94C60B4D-37AB-41F3-81B2-F155E793EDC4}" type="presParOf" srcId="{CDE6967E-6D57-43D4-BBBB-9E4ED0C91E1C}" destId="{735B5332-AD60-43CF-A739-2493C50A1A70}" srcOrd="2" destOrd="0" presId="urn:microsoft.com/office/officeart/2005/8/layout/default"/>
    <dgm:cxn modelId="{B7F8953C-F038-4F1E-B595-544DA38B8828}" type="presParOf" srcId="{CDE6967E-6D57-43D4-BBBB-9E4ED0C91E1C}" destId="{B2A39CE3-1C22-4F15-B814-022B738F39A0}" srcOrd="3" destOrd="0" presId="urn:microsoft.com/office/officeart/2005/8/layout/default"/>
    <dgm:cxn modelId="{46D653C1-3457-4722-AAD5-6319EE6229A8}" type="presParOf" srcId="{CDE6967E-6D57-43D4-BBBB-9E4ED0C91E1C}" destId="{0C4C9723-E321-4615-9CF7-F1097A470B4E}" srcOrd="4" destOrd="0" presId="urn:microsoft.com/office/officeart/2005/8/layout/default"/>
    <dgm:cxn modelId="{94CB4D56-F13E-4286-8607-437CA099D5DB}" type="presParOf" srcId="{CDE6967E-6D57-43D4-BBBB-9E4ED0C91E1C}" destId="{C3C4241F-FB14-4073-9D87-7CB11DD0A0EC}" srcOrd="5" destOrd="0" presId="urn:microsoft.com/office/officeart/2005/8/layout/default"/>
    <dgm:cxn modelId="{3DF7C2CF-BC7E-4DF8-A2BA-5569FEB7D82B}" type="presParOf" srcId="{CDE6967E-6D57-43D4-BBBB-9E4ED0C91E1C}" destId="{A669C75D-E30E-4C49-88CD-9CA44E2E2494}" srcOrd="6" destOrd="0" presId="urn:microsoft.com/office/officeart/2005/8/layout/default"/>
    <dgm:cxn modelId="{7C89C4EB-A6B6-4E9E-9C8A-3F52BE5CC188}" type="presParOf" srcId="{CDE6967E-6D57-43D4-BBBB-9E4ED0C91E1C}" destId="{9FEBC0A6-1716-49AC-8F02-4912E72D59E3}" srcOrd="7" destOrd="0" presId="urn:microsoft.com/office/officeart/2005/8/layout/default"/>
    <dgm:cxn modelId="{478D694E-AE70-4FA0-960E-AF927816C701}" type="presParOf" srcId="{CDE6967E-6D57-43D4-BBBB-9E4ED0C91E1C}" destId="{2833695A-5237-43FE-9FAD-590CC89575CE}"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9012A41-01F2-4CF4-88BE-B356C04CC62B}" type="doc">
      <dgm:prSet loTypeId="urn:microsoft.com/office/officeart/2005/8/layout/default" loCatId="list" qsTypeId="urn:microsoft.com/office/officeart/2005/8/quickstyle/simple4" qsCatId="simple" csTypeId="urn:microsoft.com/office/officeart/2005/8/colors/accent1_3" csCatId="accent1" phldr="1"/>
      <dgm:spPr/>
      <dgm:t>
        <a:bodyPr/>
        <a:lstStyle/>
        <a:p>
          <a:endParaRPr lang="es-CO"/>
        </a:p>
      </dgm:t>
    </dgm:pt>
    <dgm:pt modelId="{31BA3E9C-9351-40CA-934A-589D191FE18F}">
      <dgm:prSet phldrT="[Texto]"/>
      <dgm:spPr/>
      <dgm:t>
        <a:bodyPr/>
        <a:lstStyle/>
        <a:p>
          <a:r>
            <a:rPr lang="es-CO" dirty="0"/>
            <a:t>Tasa de mortalidad por suicidio</a:t>
          </a:r>
        </a:p>
      </dgm:t>
    </dgm:pt>
    <dgm:pt modelId="{8CD2B83F-C24B-48B8-9593-A0328804AC2F}" type="parTrans" cxnId="{7963ED2C-63C6-4E34-9E68-1228A65BAA48}">
      <dgm:prSet/>
      <dgm:spPr/>
      <dgm:t>
        <a:bodyPr/>
        <a:lstStyle/>
        <a:p>
          <a:endParaRPr lang="es-CO"/>
        </a:p>
      </dgm:t>
    </dgm:pt>
    <dgm:pt modelId="{2777B887-7A70-43C2-AB75-D007CC7799BA}" type="sibTrans" cxnId="{7963ED2C-63C6-4E34-9E68-1228A65BAA48}">
      <dgm:prSet/>
      <dgm:spPr/>
      <dgm:t>
        <a:bodyPr/>
        <a:lstStyle/>
        <a:p>
          <a:endParaRPr lang="es-CO"/>
        </a:p>
      </dgm:t>
    </dgm:pt>
    <dgm:pt modelId="{5FB0AB12-F8FC-4CE8-AB29-9D23630CB763}">
      <dgm:prSet phldrT="[Texto]"/>
      <dgm:spPr/>
      <dgm:t>
        <a:bodyPr/>
        <a:lstStyle/>
        <a:p>
          <a:r>
            <a:rPr lang="es-CO" dirty="0"/>
            <a:t>Tasa de Intento de Suicidio</a:t>
          </a:r>
        </a:p>
      </dgm:t>
    </dgm:pt>
    <dgm:pt modelId="{DFF92B98-754F-454D-BEAA-E4A95BAD7DE7}" type="parTrans" cxnId="{A7E333EC-C24D-4BC5-A201-256A9AF36040}">
      <dgm:prSet/>
      <dgm:spPr/>
      <dgm:t>
        <a:bodyPr/>
        <a:lstStyle/>
        <a:p>
          <a:endParaRPr lang="es-CO"/>
        </a:p>
      </dgm:t>
    </dgm:pt>
    <dgm:pt modelId="{29CEA351-3300-4010-84B4-899FA9E9D22F}" type="sibTrans" cxnId="{A7E333EC-C24D-4BC5-A201-256A9AF36040}">
      <dgm:prSet/>
      <dgm:spPr/>
      <dgm:t>
        <a:bodyPr/>
        <a:lstStyle/>
        <a:p>
          <a:endParaRPr lang="es-CO"/>
        </a:p>
      </dgm:t>
    </dgm:pt>
    <dgm:pt modelId="{AEC7C373-E098-4F2A-8040-BF0224A6E269}">
      <dgm:prSet phldrT="[Texto]"/>
      <dgm:spPr/>
      <dgm:t>
        <a:bodyPr/>
        <a:lstStyle/>
        <a:p>
          <a:r>
            <a:rPr lang="es-CO" dirty="0"/>
            <a:t>Tasa de Violencia Intrafamiliar</a:t>
          </a:r>
        </a:p>
      </dgm:t>
    </dgm:pt>
    <dgm:pt modelId="{632B52AB-804A-445C-A31C-7D765456603E}" type="parTrans" cxnId="{F9FF83CE-D12F-41E8-8E24-9691A2C8DA74}">
      <dgm:prSet/>
      <dgm:spPr/>
      <dgm:t>
        <a:bodyPr/>
        <a:lstStyle/>
        <a:p>
          <a:endParaRPr lang="es-CO"/>
        </a:p>
      </dgm:t>
    </dgm:pt>
    <dgm:pt modelId="{B5003EBD-61DF-42FC-A18E-83E2EC912512}" type="sibTrans" cxnId="{F9FF83CE-D12F-41E8-8E24-9691A2C8DA74}">
      <dgm:prSet/>
      <dgm:spPr/>
      <dgm:t>
        <a:bodyPr/>
        <a:lstStyle/>
        <a:p>
          <a:endParaRPr lang="es-CO"/>
        </a:p>
      </dgm:t>
    </dgm:pt>
    <dgm:pt modelId="{CDE6967E-6D57-43D4-BBBB-9E4ED0C91E1C}" type="pres">
      <dgm:prSet presAssocID="{B9012A41-01F2-4CF4-88BE-B356C04CC62B}" presName="diagram" presStyleCnt="0">
        <dgm:presLayoutVars>
          <dgm:dir/>
          <dgm:resizeHandles val="exact"/>
        </dgm:presLayoutVars>
      </dgm:prSet>
      <dgm:spPr/>
    </dgm:pt>
    <dgm:pt modelId="{595A3651-B774-4ACE-B82D-ECB1DAA0A244}" type="pres">
      <dgm:prSet presAssocID="{31BA3E9C-9351-40CA-934A-589D191FE18F}" presName="node" presStyleLbl="node1" presStyleIdx="0" presStyleCnt="3">
        <dgm:presLayoutVars>
          <dgm:bulletEnabled val="1"/>
        </dgm:presLayoutVars>
      </dgm:prSet>
      <dgm:spPr/>
    </dgm:pt>
    <dgm:pt modelId="{7B14DDD5-7479-415F-B568-FF44B5E41A4F}" type="pres">
      <dgm:prSet presAssocID="{2777B887-7A70-43C2-AB75-D007CC7799BA}" presName="sibTrans" presStyleCnt="0"/>
      <dgm:spPr/>
    </dgm:pt>
    <dgm:pt modelId="{735B5332-AD60-43CF-A739-2493C50A1A70}" type="pres">
      <dgm:prSet presAssocID="{5FB0AB12-F8FC-4CE8-AB29-9D23630CB763}" presName="node" presStyleLbl="node1" presStyleIdx="1" presStyleCnt="3">
        <dgm:presLayoutVars>
          <dgm:bulletEnabled val="1"/>
        </dgm:presLayoutVars>
      </dgm:prSet>
      <dgm:spPr/>
    </dgm:pt>
    <dgm:pt modelId="{B2A39CE3-1C22-4F15-B814-022B738F39A0}" type="pres">
      <dgm:prSet presAssocID="{29CEA351-3300-4010-84B4-899FA9E9D22F}" presName="sibTrans" presStyleCnt="0"/>
      <dgm:spPr/>
    </dgm:pt>
    <dgm:pt modelId="{0C4C9723-E321-4615-9CF7-F1097A470B4E}" type="pres">
      <dgm:prSet presAssocID="{AEC7C373-E098-4F2A-8040-BF0224A6E269}" presName="node" presStyleLbl="node1" presStyleIdx="2" presStyleCnt="3">
        <dgm:presLayoutVars>
          <dgm:bulletEnabled val="1"/>
        </dgm:presLayoutVars>
      </dgm:prSet>
      <dgm:spPr/>
    </dgm:pt>
  </dgm:ptLst>
  <dgm:cxnLst>
    <dgm:cxn modelId="{EA50B700-75BE-4557-82DB-CF29AB935826}" type="presOf" srcId="{B9012A41-01F2-4CF4-88BE-B356C04CC62B}" destId="{CDE6967E-6D57-43D4-BBBB-9E4ED0C91E1C}" srcOrd="0" destOrd="0" presId="urn:microsoft.com/office/officeart/2005/8/layout/default"/>
    <dgm:cxn modelId="{7963ED2C-63C6-4E34-9E68-1228A65BAA48}" srcId="{B9012A41-01F2-4CF4-88BE-B356C04CC62B}" destId="{31BA3E9C-9351-40CA-934A-589D191FE18F}" srcOrd="0" destOrd="0" parTransId="{8CD2B83F-C24B-48B8-9593-A0328804AC2F}" sibTransId="{2777B887-7A70-43C2-AB75-D007CC7799BA}"/>
    <dgm:cxn modelId="{912F8969-112C-4E3A-A9F3-A47E30D695AB}" type="presOf" srcId="{AEC7C373-E098-4F2A-8040-BF0224A6E269}" destId="{0C4C9723-E321-4615-9CF7-F1097A470B4E}" srcOrd="0" destOrd="0" presId="urn:microsoft.com/office/officeart/2005/8/layout/default"/>
    <dgm:cxn modelId="{F9FF83CE-D12F-41E8-8E24-9691A2C8DA74}" srcId="{B9012A41-01F2-4CF4-88BE-B356C04CC62B}" destId="{AEC7C373-E098-4F2A-8040-BF0224A6E269}" srcOrd="2" destOrd="0" parTransId="{632B52AB-804A-445C-A31C-7D765456603E}" sibTransId="{B5003EBD-61DF-42FC-A18E-83E2EC912512}"/>
    <dgm:cxn modelId="{037993D6-0E36-463C-AFD5-69BAA342577D}" type="presOf" srcId="{31BA3E9C-9351-40CA-934A-589D191FE18F}" destId="{595A3651-B774-4ACE-B82D-ECB1DAA0A244}" srcOrd="0" destOrd="0" presId="urn:microsoft.com/office/officeart/2005/8/layout/default"/>
    <dgm:cxn modelId="{A7E333EC-C24D-4BC5-A201-256A9AF36040}" srcId="{B9012A41-01F2-4CF4-88BE-B356C04CC62B}" destId="{5FB0AB12-F8FC-4CE8-AB29-9D23630CB763}" srcOrd="1" destOrd="0" parTransId="{DFF92B98-754F-454D-BEAA-E4A95BAD7DE7}" sibTransId="{29CEA351-3300-4010-84B4-899FA9E9D22F}"/>
    <dgm:cxn modelId="{999C05EE-74EA-4FA0-92E4-6A8A287F11DF}" type="presOf" srcId="{5FB0AB12-F8FC-4CE8-AB29-9D23630CB763}" destId="{735B5332-AD60-43CF-A739-2493C50A1A70}" srcOrd="0" destOrd="0" presId="urn:microsoft.com/office/officeart/2005/8/layout/default"/>
    <dgm:cxn modelId="{A3617112-3786-4484-B618-3E29FAEDC03E}" type="presParOf" srcId="{CDE6967E-6D57-43D4-BBBB-9E4ED0C91E1C}" destId="{595A3651-B774-4ACE-B82D-ECB1DAA0A244}" srcOrd="0" destOrd="0" presId="urn:microsoft.com/office/officeart/2005/8/layout/default"/>
    <dgm:cxn modelId="{762E6A13-33D8-46E2-B8E9-053BEEF6DDCF}" type="presParOf" srcId="{CDE6967E-6D57-43D4-BBBB-9E4ED0C91E1C}" destId="{7B14DDD5-7479-415F-B568-FF44B5E41A4F}" srcOrd="1" destOrd="0" presId="urn:microsoft.com/office/officeart/2005/8/layout/default"/>
    <dgm:cxn modelId="{94C60B4D-37AB-41F3-81B2-F155E793EDC4}" type="presParOf" srcId="{CDE6967E-6D57-43D4-BBBB-9E4ED0C91E1C}" destId="{735B5332-AD60-43CF-A739-2493C50A1A70}" srcOrd="2" destOrd="0" presId="urn:microsoft.com/office/officeart/2005/8/layout/default"/>
    <dgm:cxn modelId="{B7F8953C-F038-4F1E-B595-544DA38B8828}" type="presParOf" srcId="{CDE6967E-6D57-43D4-BBBB-9E4ED0C91E1C}" destId="{B2A39CE3-1C22-4F15-B814-022B738F39A0}" srcOrd="3" destOrd="0" presId="urn:microsoft.com/office/officeart/2005/8/layout/default"/>
    <dgm:cxn modelId="{46D653C1-3457-4722-AAD5-6319EE6229A8}" type="presParOf" srcId="{CDE6967E-6D57-43D4-BBBB-9E4ED0C91E1C}" destId="{0C4C9723-E321-4615-9CF7-F1097A470B4E}"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7A2F561-164D-4E3A-9E0D-4EE1B2A4D440}" type="doc">
      <dgm:prSet loTypeId="urn:microsoft.com/office/officeart/2005/8/layout/hProcess9" loCatId="process" qsTypeId="urn:microsoft.com/office/officeart/2005/8/quickstyle/simple2" qsCatId="simple" csTypeId="urn:microsoft.com/office/officeart/2005/8/colors/colorful3" csCatId="colorful" phldr="1"/>
      <dgm:spPr/>
      <dgm:t>
        <a:bodyPr/>
        <a:lstStyle/>
        <a:p>
          <a:endParaRPr lang="es-CO"/>
        </a:p>
      </dgm:t>
    </dgm:pt>
    <dgm:pt modelId="{9C5E8E45-10B4-496A-A40A-4ADE7D03DCB6}">
      <dgm:prSet phldrT="[Texto]" phldr="0"/>
      <dgm:spPr/>
      <dgm:t>
        <a:bodyPr/>
        <a:lstStyle/>
        <a:p>
          <a:r>
            <a:rPr lang="es-MX" dirty="0"/>
            <a:t>Revisión de los Documentos de Análisis de Situación de Salud, Análisis de Indicadores Trazadores en Salud</a:t>
          </a:r>
          <a:endParaRPr lang="es-CO" dirty="0"/>
        </a:p>
      </dgm:t>
    </dgm:pt>
    <dgm:pt modelId="{1E7FB0B7-930D-45DB-AC25-3BEE10A2B850}" type="parTrans" cxnId="{CDDF1C14-482B-4179-AA64-A670A90B233F}">
      <dgm:prSet/>
      <dgm:spPr/>
      <dgm:t>
        <a:bodyPr/>
        <a:lstStyle/>
        <a:p>
          <a:endParaRPr lang="es-CO"/>
        </a:p>
      </dgm:t>
    </dgm:pt>
    <dgm:pt modelId="{ED90260F-0DDB-4D26-A50E-201EDB2CF51D}" type="sibTrans" cxnId="{CDDF1C14-482B-4179-AA64-A670A90B233F}">
      <dgm:prSet/>
      <dgm:spPr/>
      <dgm:t>
        <a:bodyPr/>
        <a:lstStyle/>
        <a:p>
          <a:endParaRPr lang="es-CO"/>
        </a:p>
      </dgm:t>
    </dgm:pt>
    <dgm:pt modelId="{1162887C-34C8-42A5-A209-329B3EEAC957}">
      <dgm:prSet phldrT="[Texto]" phldr="0"/>
      <dgm:spPr/>
      <dgm:t>
        <a:bodyPr/>
        <a:lstStyle/>
        <a:p>
          <a:r>
            <a:rPr lang="es-MX" dirty="0"/>
            <a:t>Mesas de análisis para la priorización de problemáticas</a:t>
          </a:r>
          <a:endParaRPr lang="es-CO" dirty="0"/>
        </a:p>
      </dgm:t>
    </dgm:pt>
    <dgm:pt modelId="{DA8F9DEE-DC48-48AB-BC38-15CFD6A5A1D5}" type="parTrans" cxnId="{2B12874E-7245-4C86-B5BF-96A50956CD99}">
      <dgm:prSet/>
      <dgm:spPr/>
      <dgm:t>
        <a:bodyPr/>
        <a:lstStyle/>
        <a:p>
          <a:endParaRPr lang="es-CO"/>
        </a:p>
      </dgm:t>
    </dgm:pt>
    <dgm:pt modelId="{B90A423A-2117-440A-A4BA-C9CB3825DB54}" type="sibTrans" cxnId="{2B12874E-7245-4C86-B5BF-96A50956CD99}">
      <dgm:prSet/>
      <dgm:spPr/>
      <dgm:t>
        <a:bodyPr/>
        <a:lstStyle/>
        <a:p>
          <a:endParaRPr lang="es-CO"/>
        </a:p>
      </dgm:t>
    </dgm:pt>
    <dgm:pt modelId="{A16C2B1A-1A10-4A41-AF79-98733C70EC30}">
      <dgm:prSet phldrT="[Texto]" phldr="0"/>
      <dgm:spPr/>
      <dgm:t>
        <a:bodyPr/>
        <a:lstStyle/>
        <a:p>
          <a:r>
            <a:rPr lang="es-MX" dirty="0"/>
            <a:t>Definición de acciones sectoriales, intersectoriales y comunitarias.</a:t>
          </a:r>
          <a:endParaRPr lang="es-CO" dirty="0"/>
        </a:p>
      </dgm:t>
    </dgm:pt>
    <dgm:pt modelId="{B10E03F6-0051-4830-B7CC-B270ED183E52}" type="parTrans" cxnId="{FE15FFDB-D518-4585-BB94-B3ED0EABCEFC}">
      <dgm:prSet/>
      <dgm:spPr/>
      <dgm:t>
        <a:bodyPr/>
        <a:lstStyle/>
        <a:p>
          <a:endParaRPr lang="es-CO"/>
        </a:p>
      </dgm:t>
    </dgm:pt>
    <dgm:pt modelId="{A5AB20C2-A279-4936-BD83-248E12DC8781}" type="sibTrans" cxnId="{FE15FFDB-D518-4585-BB94-B3ED0EABCEFC}">
      <dgm:prSet/>
      <dgm:spPr/>
      <dgm:t>
        <a:bodyPr/>
        <a:lstStyle/>
        <a:p>
          <a:endParaRPr lang="es-CO"/>
        </a:p>
      </dgm:t>
    </dgm:pt>
    <dgm:pt modelId="{6DAE19FA-C25F-43DE-9D78-C87F79F7DC78}" type="pres">
      <dgm:prSet presAssocID="{97A2F561-164D-4E3A-9E0D-4EE1B2A4D440}" presName="CompostProcess" presStyleCnt="0">
        <dgm:presLayoutVars>
          <dgm:dir/>
          <dgm:resizeHandles val="exact"/>
        </dgm:presLayoutVars>
      </dgm:prSet>
      <dgm:spPr/>
    </dgm:pt>
    <dgm:pt modelId="{03E0D5B6-06BE-4C81-A07A-2808B39093A1}" type="pres">
      <dgm:prSet presAssocID="{97A2F561-164D-4E3A-9E0D-4EE1B2A4D440}" presName="arrow" presStyleLbl="bgShp" presStyleIdx="0" presStyleCnt="1"/>
      <dgm:spPr/>
    </dgm:pt>
    <dgm:pt modelId="{82E1F862-B852-468E-951E-25C57510208D}" type="pres">
      <dgm:prSet presAssocID="{97A2F561-164D-4E3A-9E0D-4EE1B2A4D440}" presName="linearProcess" presStyleCnt="0"/>
      <dgm:spPr/>
    </dgm:pt>
    <dgm:pt modelId="{A86166A9-2DA0-4849-96C2-72F70AF5A8C9}" type="pres">
      <dgm:prSet presAssocID="{9C5E8E45-10B4-496A-A40A-4ADE7D03DCB6}" presName="textNode" presStyleLbl="node1" presStyleIdx="0" presStyleCnt="3">
        <dgm:presLayoutVars>
          <dgm:bulletEnabled val="1"/>
        </dgm:presLayoutVars>
      </dgm:prSet>
      <dgm:spPr/>
    </dgm:pt>
    <dgm:pt modelId="{E7061670-DBE0-400A-869A-D9B4F3C8A1D7}" type="pres">
      <dgm:prSet presAssocID="{ED90260F-0DDB-4D26-A50E-201EDB2CF51D}" presName="sibTrans" presStyleCnt="0"/>
      <dgm:spPr/>
    </dgm:pt>
    <dgm:pt modelId="{6967D993-2763-4420-9414-0DBDDEF64A76}" type="pres">
      <dgm:prSet presAssocID="{1162887C-34C8-42A5-A209-329B3EEAC957}" presName="textNode" presStyleLbl="node1" presStyleIdx="1" presStyleCnt="3" custLinFactNeighborX="8456" custLinFactNeighborY="4457">
        <dgm:presLayoutVars>
          <dgm:bulletEnabled val="1"/>
        </dgm:presLayoutVars>
      </dgm:prSet>
      <dgm:spPr/>
    </dgm:pt>
    <dgm:pt modelId="{6A8D114F-C79C-49F0-A7A6-700AE7F3D6A8}" type="pres">
      <dgm:prSet presAssocID="{B90A423A-2117-440A-A4BA-C9CB3825DB54}" presName="sibTrans" presStyleCnt="0"/>
      <dgm:spPr/>
    </dgm:pt>
    <dgm:pt modelId="{D2CD1C8F-E31D-4144-9F69-35B99C025110}" type="pres">
      <dgm:prSet presAssocID="{A16C2B1A-1A10-4A41-AF79-98733C70EC30}" presName="textNode" presStyleLbl="node1" presStyleIdx="2" presStyleCnt="3">
        <dgm:presLayoutVars>
          <dgm:bulletEnabled val="1"/>
        </dgm:presLayoutVars>
      </dgm:prSet>
      <dgm:spPr/>
    </dgm:pt>
  </dgm:ptLst>
  <dgm:cxnLst>
    <dgm:cxn modelId="{CDDF1C14-482B-4179-AA64-A670A90B233F}" srcId="{97A2F561-164D-4E3A-9E0D-4EE1B2A4D440}" destId="{9C5E8E45-10B4-496A-A40A-4ADE7D03DCB6}" srcOrd="0" destOrd="0" parTransId="{1E7FB0B7-930D-45DB-AC25-3BEE10A2B850}" sibTransId="{ED90260F-0DDB-4D26-A50E-201EDB2CF51D}"/>
    <dgm:cxn modelId="{53C01322-8187-452A-8137-74C6E2F271F1}" type="presOf" srcId="{97A2F561-164D-4E3A-9E0D-4EE1B2A4D440}" destId="{6DAE19FA-C25F-43DE-9D78-C87F79F7DC78}" srcOrd="0" destOrd="0" presId="urn:microsoft.com/office/officeart/2005/8/layout/hProcess9"/>
    <dgm:cxn modelId="{A6019161-B618-450C-8E44-73B3AD29DA5D}" type="presOf" srcId="{A16C2B1A-1A10-4A41-AF79-98733C70EC30}" destId="{D2CD1C8F-E31D-4144-9F69-35B99C025110}" srcOrd="0" destOrd="0" presId="urn:microsoft.com/office/officeart/2005/8/layout/hProcess9"/>
    <dgm:cxn modelId="{2B12874E-7245-4C86-B5BF-96A50956CD99}" srcId="{97A2F561-164D-4E3A-9E0D-4EE1B2A4D440}" destId="{1162887C-34C8-42A5-A209-329B3EEAC957}" srcOrd="1" destOrd="0" parTransId="{DA8F9DEE-DC48-48AB-BC38-15CFD6A5A1D5}" sibTransId="{B90A423A-2117-440A-A4BA-C9CB3825DB54}"/>
    <dgm:cxn modelId="{81000579-1AAB-4ADA-BBBE-C3F5CAD54A83}" type="presOf" srcId="{9C5E8E45-10B4-496A-A40A-4ADE7D03DCB6}" destId="{A86166A9-2DA0-4849-96C2-72F70AF5A8C9}" srcOrd="0" destOrd="0" presId="urn:microsoft.com/office/officeart/2005/8/layout/hProcess9"/>
    <dgm:cxn modelId="{AE289C85-FCAB-4C3C-A36D-9827453A8188}" type="presOf" srcId="{1162887C-34C8-42A5-A209-329B3EEAC957}" destId="{6967D993-2763-4420-9414-0DBDDEF64A76}" srcOrd="0" destOrd="0" presId="urn:microsoft.com/office/officeart/2005/8/layout/hProcess9"/>
    <dgm:cxn modelId="{FE15FFDB-D518-4585-BB94-B3ED0EABCEFC}" srcId="{97A2F561-164D-4E3A-9E0D-4EE1B2A4D440}" destId="{A16C2B1A-1A10-4A41-AF79-98733C70EC30}" srcOrd="2" destOrd="0" parTransId="{B10E03F6-0051-4830-B7CC-B270ED183E52}" sibTransId="{A5AB20C2-A279-4936-BD83-248E12DC8781}"/>
    <dgm:cxn modelId="{8119DA04-84B8-4F04-984B-94C90C160F74}" type="presParOf" srcId="{6DAE19FA-C25F-43DE-9D78-C87F79F7DC78}" destId="{03E0D5B6-06BE-4C81-A07A-2808B39093A1}" srcOrd="0" destOrd="0" presId="urn:microsoft.com/office/officeart/2005/8/layout/hProcess9"/>
    <dgm:cxn modelId="{EAA8084A-E351-4F2E-8E2A-6E01BD7F12A9}" type="presParOf" srcId="{6DAE19FA-C25F-43DE-9D78-C87F79F7DC78}" destId="{82E1F862-B852-468E-951E-25C57510208D}" srcOrd="1" destOrd="0" presId="urn:microsoft.com/office/officeart/2005/8/layout/hProcess9"/>
    <dgm:cxn modelId="{A3CAD701-B5B3-4878-9DF0-7C8369490025}" type="presParOf" srcId="{82E1F862-B852-468E-951E-25C57510208D}" destId="{A86166A9-2DA0-4849-96C2-72F70AF5A8C9}" srcOrd="0" destOrd="0" presId="urn:microsoft.com/office/officeart/2005/8/layout/hProcess9"/>
    <dgm:cxn modelId="{D21A7742-F422-45A8-9FD1-1867D57691B2}" type="presParOf" srcId="{82E1F862-B852-468E-951E-25C57510208D}" destId="{E7061670-DBE0-400A-869A-D9B4F3C8A1D7}" srcOrd="1" destOrd="0" presId="urn:microsoft.com/office/officeart/2005/8/layout/hProcess9"/>
    <dgm:cxn modelId="{12717287-65F2-4552-A401-07E13ED64A9B}" type="presParOf" srcId="{82E1F862-B852-468E-951E-25C57510208D}" destId="{6967D993-2763-4420-9414-0DBDDEF64A76}" srcOrd="2" destOrd="0" presId="urn:microsoft.com/office/officeart/2005/8/layout/hProcess9"/>
    <dgm:cxn modelId="{C9F77EAF-111D-4183-8A0F-8A351F5E9DBD}" type="presParOf" srcId="{82E1F862-B852-468E-951E-25C57510208D}" destId="{6A8D114F-C79C-49F0-A7A6-700AE7F3D6A8}" srcOrd="3" destOrd="0" presId="urn:microsoft.com/office/officeart/2005/8/layout/hProcess9"/>
    <dgm:cxn modelId="{3E45153F-DAB9-4C1B-B0F6-6CF54430860C}" type="presParOf" srcId="{82E1F862-B852-468E-951E-25C57510208D}" destId="{D2CD1C8F-E31D-4144-9F69-35B99C025110}"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7A2F561-164D-4E3A-9E0D-4EE1B2A4D440}" type="doc">
      <dgm:prSet loTypeId="urn:microsoft.com/office/officeart/2005/8/layout/hProcess9" loCatId="process" qsTypeId="urn:microsoft.com/office/officeart/2005/8/quickstyle/simple2" qsCatId="simple" csTypeId="urn:microsoft.com/office/officeart/2005/8/colors/colorful3" csCatId="colorful" phldr="1"/>
      <dgm:spPr/>
      <dgm:t>
        <a:bodyPr/>
        <a:lstStyle/>
        <a:p>
          <a:endParaRPr lang="es-CO"/>
        </a:p>
      </dgm:t>
    </dgm:pt>
    <dgm:pt modelId="{9C5E8E45-10B4-496A-A40A-4ADE7D03DCB6}">
      <dgm:prSet phldrT="[Texto]" phldr="0"/>
      <dgm:spPr/>
      <dgm:t>
        <a:bodyPr/>
        <a:lstStyle/>
        <a:p>
          <a:r>
            <a:rPr lang="es-MX" dirty="0"/>
            <a:t>22 Mayo de 2026</a:t>
          </a:r>
          <a:endParaRPr lang="es-CO" dirty="0"/>
        </a:p>
      </dgm:t>
    </dgm:pt>
    <dgm:pt modelId="{1E7FB0B7-930D-45DB-AC25-3BEE10A2B850}" type="parTrans" cxnId="{CDDF1C14-482B-4179-AA64-A670A90B233F}">
      <dgm:prSet/>
      <dgm:spPr/>
      <dgm:t>
        <a:bodyPr/>
        <a:lstStyle/>
        <a:p>
          <a:endParaRPr lang="es-CO"/>
        </a:p>
      </dgm:t>
    </dgm:pt>
    <dgm:pt modelId="{ED90260F-0DDB-4D26-A50E-201EDB2CF51D}" type="sibTrans" cxnId="{CDDF1C14-482B-4179-AA64-A670A90B233F}">
      <dgm:prSet/>
      <dgm:spPr/>
      <dgm:t>
        <a:bodyPr/>
        <a:lstStyle/>
        <a:p>
          <a:endParaRPr lang="es-CO"/>
        </a:p>
      </dgm:t>
    </dgm:pt>
    <dgm:pt modelId="{1162887C-34C8-42A5-A209-329B3EEAC957}">
      <dgm:prSet phldrT="[Texto]" phldr="0"/>
      <dgm:spPr/>
      <dgm:t>
        <a:bodyPr/>
        <a:lstStyle/>
        <a:p>
          <a:r>
            <a:rPr lang="es-MX" dirty="0"/>
            <a:t>Parque Santander</a:t>
          </a:r>
          <a:endParaRPr lang="es-CO" dirty="0"/>
        </a:p>
      </dgm:t>
    </dgm:pt>
    <dgm:pt modelId="{DA8F9DEE-DC48-48AB-BC38-15CFD6A5A1D5}" type="parTrans" cxnId="{2B12874E-7245-4C86-B5BF-96A50956CD99}">
      <dgm:prSet/>
      <dgm:spPr/>
      <dgm:t>
        <a:bodyPr/>
        <a:lstStyle/>
        <a:p>
          <a:endParaRPr lang="es-CO"/>
        </a:p>
      </dgm:t>
    </dgm:pt>
    <dgm:pt modelId="{B90A423A-2117-440A-A4BA-C9CB3825DB54}" type="sibTrans" cxnId="{2B12874E-7245-4C86-B5BF-96A50956CD99}">
      <dgm:prSet/>
      <dgm:spPr/>
      <dgm:t>
        <a:bodyPr/>
        <a:lstStyle/>
        <a:p>
          <a:endParaRPr lang="es-CO"/>
        </a:p>
      </dgm:t>
    </dgm:pt>
    <dgm:pt modelId="{A16C2B1A-1A10-4A41-AF79-98733C70EC30}">
      <dgm:prSet phldrT="[Texto]" phldr="0"/>
      <dgm:spPr/>
      <dgm:t>
        <a:bodyPr/>
        <a:lstStyle/>
        <a:p>
          <a:r>
            <a:rPr lang="es-MX" dirty="0"/>
            <a:t>Día Mundial de la Prevención de Tabaco</a:t>
          </a:r>
          <a:endParaRPr lang="es-CO" dirty="0"/>
        </a:p>
      </dgm:t>
    </dgm:pt>
    <dgm:pt modelId="{B10E03F6-0051-4830-B7CC-B270ED183E52}" type="parTrans" cxnId="{FE15FFDB-D518-4585-BB94-B3ED0EABCEFC}">
      <dgm:prSet/>
      <dgm:spPr/>
      <dgm:t>
        <a:bodyPr/>
        <a:lstStyle/>
        <a:p>
          <a:endParaRPr lang="es-CO"/>
        </a:p>
      </dgm:t>
    </dgm:pt>
    <dgm:pt modelId="{A5AB20C2-A279-4936-BD83-248E12DC8781}" type="sibTrans" cxnId="{FE15FFDB-D518-4585-BB94-B3ED0EABCEFC}">
      <dgm:prSet/>
      <dgm:spPr/>
      <dgm:t>
        <a:bodyPr/>
        <a:lstStyle/>
        <a:p>
          <a:endParaRPr lang="es-CO"/>
        </a:p>
      </dgm:t>
    </dgm:pt>
    <dgm:pt modelId="{6DAE19FA-C25F-43DE-9D78-C87F79F7DC78}" type="pres">
      <dgm:prSet presAssocID="{97A2F561-164D-4E3A-9E0D-4EE1B2A4D440}" presName="CompostProcess" presStyleCnt="0">
        <dgm:presLayoutVars>
          <dgm:dir/>
          <dgm:resizeHandles val="exact"/>
        </dgm:presLayoutVars>
      </dgm:prSet>
      <dgm:spPr/>
    </dgm:pt>
    <dgm:pt modelId="{03E0D5B6-06BE-4C81-A07A-2808B39093A1}" type="pres">
      <dgm:prSet presAssocID="{97A2F561-164D-4E3A-9E0D-4EE1B2A4D440}" presName="arrow" presStyleLbl="bgShp" presStyleIdx="0" presStyleCnt="1"/>
      <dgm:spPr/>
    </dgm:pt>
    <dgm:pt modelId="{82E1F862-B852-468E-951E-25C57510208D}" type="pres">
      <dgm:prSet presAssocID="{97A2F561-164D-4E3A-9E0D-4EE1B2A4D440}" presName="linearProcess" presStyleCnt="0"/>
      <dgm:spPr/>
    </dgm:pt>
    <dgm:pt modelId="{A86166A9-2DA0-4849-96C2-72F70AF5A8C9}" type="pres">
      <dgm:prSet presAssocID="{9C5E8E45-10B4-496A-A40A-4ADE7D03DCB6}" presName="textNode" presStyleLbl="node1" presStyleIdx="0" presStyleCnt="3">
        <dgm:presLayoutVars>
          <dgm:bulletEnabled val="1"/>
        </dgm:presLayoutVars>
      </dgm:prSet>
      <dgm:spPr/>
    </dgm:pt>
    <dgm:pt modelId="{E7061670-DBE0-400A-869A-D9B4F3C8A1D7}" type="pres">
      <dgm:prSet presAssocID="{ED90260F-0DDB-4D26-A50E-201EDB2CF51D}" presName="sibTrans" presStyleCnt="0"/>
      <dgm:spPr/>
    </dgm:pt>
    <dgm:pt modelId="{6967D993-2763-4420-9414-0DBDDEF64A76}" type="pres">
      <dgm:prSet presAssocID="{1162887C-34C8-42A5-A209-329B3EEAC957}" presName="textNode" presStyleLbl="node1" presStyleIdx="1" presStyleCnt="3" custLinFactNeighborX="8456" custLinFactNeighborY="4457">
        <dgm:presLayoutVars>
          <dgm:bulletEnabled val="1"/>
        </dgm:presLayoutVars>
      </dgm:prSet>
      <dgm:spPr/>
    </dgm:pt>
    <dgm:pt modelId="{6A8D114F-C79C-49F0-A7A6-700AE7F3D6A8}" type="pres">
      <dgm:prSet presAssocID="{B90A423A-2117-440A-A4BA-C9CB3825DB54}" presName="sibTrans" presStyleCnt="0"/>
      <dgm:spPr/>
    </dgm:pt>
    <dgm:pt modelId="{D2CD1C8F-E31D-4144-9F69-35B99C025110}" type="pres">
      <dgm:prSet presAssocID="{A16C2B1A-1A10-4A41-AF79-98733C70EC30}" presName="textNode" presStyleLbl="node1" presStyleIdx="2" presStyleCnt="3">
        <dgm:presLayoutVars>
          <dgm:bulletEnabled val="1"/>
        </dgm:presLayoutVars>
      </dgm:prSet>
      <dgm:spPr/>
    </dgm:pt>
  </dgm:ptLst>
  <dgm:cxnLst>
    <dgm:cxn modelId="{CDDF1C14-482B-4179-AA64-A670A90B233F}" srcId="{97A2F561-164D-4E3A-9E0D-4EE1B2A4D440}" destId="{9C5E8E45-10B4-496A-A40A-4ADE7D03DCB6}" srcOrd="0" destOrd="0" parTransId="{1E7FB0B7-930D-45DB-AC25-3BEE10A2B850}" sibTransId="{ED90260F-0DDB-4D26-A50E-201EDB2CF51D}"/>
    <dgm:cxn modelId="{53C01322-8187-452A-8137-74C6E2F271F1}" type="presOf" srcId="{97A2F561-164D-4E3A-9E0D-4EE1B2A4D440}" destId="{6DAE19FA-C25F-43DE-9D78-C87F79F7DC78}" srcOrd="0" destOrd="0" presId="urn:microsoft.com/office/officeart/2005/8/layout/hProcess9"/>
    <dgm:cxn modelId="{A6019161-B618-450C-8E44-73B3AD29DA5D}" type="presOf" srcId="{A16C2B1A-1A10-4A41-AF79-98733C70EC30}" destId="{D2CD1C8F-E31D-4144-9F69-35B99C025110}" srcOrd="0" destOrd="0" presId="urn:microsoft.com/office/officeart/2005/8/layout/hProcess9"/>
    <dgm:cxn modelId="{2B12874E-7245-4C86-B5BF-96A50956CD99}" srcId="{97A2F561-164D-4E3A-9E0D-4EE1B2A4D440}" destId="{1162887C-34C8-42A5-A209-329B3EEAC957}" srcOrd="1" destOrd="0" parTransId="{DA8F9DEE-DC48-48AB-BC38-15CFD6A5A1D5}" sibTransId="{B90A423A-2117-440A-A4BA-C9CB3825DB54}"/>
    <dgm:cxn modelId="{81000579-1AAB-4ADA-BBBE-C3F5CAD54A83}" type="presOf" srcId="{9C5E8E45-10B4-496A-A40A-4ADE7D03DCB6}" destId="{A86166A9-2DA0-4849-96C2-72F70AF5A8C9}" srcOrd="0" destOrd="0" presId="urn:microsoft.com/office/officeart/2005/8/layout/hProcess9"/>
    <dgm:cxn modelId="{AE289C85-FCAB-4C3C-A36D-9827453A8188}" type="presOf" srcId="{1162887C-34C8-42A5-A209-329B3EEAC957}" destId="{6967D993-2763-4420-9414-0DBDDEF64A76}" srcOrd="0" destOrd="0" presId="urn:microsoft.com/office/officeart/2005/8/layout/hProcess9"/>
    <dgm:cxn modelId="{FE15FFDB-D518-4585-BB94-B3ED0EABCEFC}" srcId="{97A2F561-164D-4E3A-9E0D-4EE1B2A4D440}" destId="{A16C2B1A-1A10-4A41-AF79-98733C70EC30}" srcOrd="2" destOrd="0" parTransId="{B10E03F6-0051-4830-B7CC-B270ED183E52}" sibTransId="{A5AB20C2-A279-4936-BD83-248E12DC8781}"/>
    <dgm:cxn modelId="{8119DA04-84B8-4F04-984B-94C90C160F74}" type="presParOf" srcId="{6DAE19FA-C25F-43DE-9D78-C87F79F7DC78}" destId="{03E0D5B6-06BE-4C81-A07A-2808B39093A1}" srcOrd="0" destOrd="0" presId="urn:microsoft.com/office/officeart/2005/8/layout/hProcess9"/>
    <dgm:cxn modelId="{EAA8084A-E351-4F2E-8E2A-6E01BD7F12A9}" type="presParOf" srcId="{6DAE19FA-C25F-43DE-9D78-C87F79F7DC78}" destId="{82E1F862-B852-468E-951E-25C57510208D}" srcOrd="1" destOrd="0" presId="urn:microsoft.com/office/officeart/2005/8/layout/hProcess9"/>
    <dgm:cxn modelId="{A3CAD701-B5B3-4878-9DF0-7C8369490025}" type="presParOf" srcId="{82E1F862-B852-468E-951E-25C57510208D}" destId="{A86166A9-2DA0-4849-96C2-72F70AF5A8C9}" srcOrd="0" destOrd="0" presId="urn:microsoft.com/office/officeart/2005/8/layout/hProcess9"/>
    <dgm:cxn modelId="{D21A7742-F422-45A8-9FD1-1867D57691B2}" type="presParOf" srcId="{82E1F862-B852-468E-951E-25C57510208D}" destId="{E7061670-DBE0-400A-869A-D9B4F3C8A1D7}" srcOrd="1" destOrd="0" presId="urn:microsoft.com/office/officeart/2005/8/layout/hProcess9"/>
    <dgm:cxn modelId="{12717287-65F2-4552-A401-07E13ED64A9B}" type="presParOf" srcId="{82E1F862-B852-468E-951E-25C57510208D}" destId="{6967D993-2763-4420-9414-0DBDDEF64A76}" srcOrd="2" destOrd="0" presId="urn:microsoft.com/office/officeart/2005/8/layout/hProcess9"/>
    <dgm:cxn modelId="{C9F77EAF-111D-4183-8A0F-8A351F5E9DBD}" type="presParOf" srcId="{82E1F862-B852-468E-951E-25C57510208D}" destId="{6A8D114F-C79C-49F0-A7A6-700AE7F3D6A8}" srcOrd="3" destOrd="0" presId="urn:microsoft.com/office/officeart/2005/8/layout/hProcess9"/>
    <dgm:cxn modelId="{3E45153F-DAB9-4C1B-B0F6-6CF54430860C}" type="presParOf" srcId="{82E1F862-B852-468E-951E-25C57510208D}" destId="{D2CD1C8F-E31D-4144-9F69-35B99C025110}"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262392E-FBDE-45F3-A8CD-1D97AF10019C}"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s-CO"/>
        </a:p>
      </dgm:t>
    </dgm:pt>
    <dgm:pt modelId="{A2B1C736-62E4-458A-ADBF-5CE430BA140A}">
      <dgm:prSet phldrT="[Texto]" phldr="0" custT="1"/>
      <dgm:spPr/>
      <dgm:t>
        <a:bodyPr/>
        <a:lstStyle/>
        <a:p>
          <a:r>
            <a:rPr lang="es-MX" sz="1700" dirty="0"/>
            <a:t>100% sin CPN</a:t>
          </a:r>
          <a:endParaRPr lang="es-CO" sz="1700" dirty="0"/>
        </a:p>
      </dgm:t>
    </dgm:pt>
    <dgm:pt modelId="{8080BA8A-E674-4223-A3A2-9885ACC13F90}" type="parTrans" cxnId="{4AAD4E53-83C1-4184-BFC5-12C97CF3762D}">
      <dgm:prSet/>
      <dgm:spPr/>
      <dgm:t>
        <a:bodyPr/>
        <a:lstStyle/>
        <a:p>
          <a:endParaRPr lang="es-CO" sz="1700"/>
        </a:p>
      </dgm:t>
    </dgm:pt>
    <dgm:pt modelId="{B999051F-90BC-4C33-BC40-CCDB927E8598}" type="sibTrans" cxnId="{4AAD4E53-83C1-4184-BFC5-12C97CF3762D}">
      <dgm:prSet/>
      <dgm:spPr/>
      <dgm:t>
        <a:bodyPr/>
        <a:lstStyle/>
        <a:p>
          <a:endParaRPr lang="es-CO" sz="1700"/>
        </a:p>
      </dgm:t>
    </dgm:pt>
    <dgm:pt modelId="{CAA868DF-5098-460F-A663-F5D8E73C8085}">
      <dgm:prSet phldrT="[Texto]" phldr="0" custT="1"/>
      <dgm:spPr/>
      <dgm:t>
        <a:bodyPr/>
        <a:lstStyle/>
        <a:p>
          <a:r>
            <a:rPr lang="es-MX" sz="1700" dirty="0"/>
            <a:t>2,9% (n=2) Indígena - Afro</a:t>
          </a:r>
          <a:endParaRPr lang="es-CO" sz="1700" dirty="0"/>
        </a:p>
      </dgm:t>
    </dgm:pt>
    <dgm:pt modelId="{9A77417D-BB47-4D5D-A70B-58E198F56533}" type="parTrans" cxnId="{99A7F042-13EB-448D-9C0C-BC3B2048C7DA}">
      <dgm:prSet/>
      <dgm:spPr/>
      <dgm:t>
        <a:bodyPr/>
        <a:lstStyle/>
        <a:p>
          <a:endParaRPr lang="es-CO" sz="1700"/>
        </a:p>
      </dgm:t>
    </dgm:pt>
    <dgm:pt modelId="{A80828A5-2CF8-4CCD-872D-C9EECE6400E7}" type="sibTrans" cxnId="{99A7F042-13EB-448D-9C0C-BC3B2048C7DA}">
      <dgm:prSet/>
      <dgm:spPr/>
      <dgm:t>
        <a:bodyPr/>
        <a:lstStyle/>
        <a:p>
          <a:endParaRPr lang="es-CO" sz="1700"/>
        </a:p>
      </dgm:t>
    </dgm:pt>
    <dgm:pt modelId="{77DC6FA6-0C81-4A93-A1CF-ED27DCB9A732}">
      <dgm:prSet phldrT="[Texto]" phldr="0" custT="1"/>
      <dgm:spPr/>
      <dgm:t>
        <a:bodyPr/>
        <a:lstStyle/>
        <a:p>
          <a:r>
            <a:rPr lang="es-MX" sz="1700" dirty="0"/>
            <a:t>60% (n=3) Subsidiado</a:t>
          </a:r>
        </a:p>
        <a:p>
          <a:r>
            <a:rPr lang="es-CO" sz="1700" dirty="0"/>
            <a:t>40% (n=2) No Asegurado</a:t>
          </a:r>
        </a:p>
      </dgm:t>
    </dgm:pt>
    <dgm:pt modelId="{1D2226C8-BF73-4084-825C-F4B799E203EB}" type="parTrans" cxnId="{963EC184-844B-4E30-94B4-5B9026B7C03A}">
      <dgm:prSet/>
      <dgm:spPr/>
      <dgm:t>
        <a:bodyPr/>
        <a:lstStyle/>
        <a:p>
          <a:endParaRPr lang="es-CO" sz="1700"/>
        </a:p>
      </dgm:t>
    </dgm:pt>
    <dgm:pt modelId="{831B2F2D-D53E-4DBF-94DE-8E0D624FE5D3}" type="sibTrans" cxnId="{963EC184-844B-4E30-94B4-5B9026B7C03A}">
      <dgm:prSet/>
      <dgm:spPr/>
      <dgm:t>
        <a:bodyPr/>
        <a:lstStyle/>
        <a:p>
          <a:endParaRPr lang="es-CO" sz="1700"/>
        </a:p>
      </dgm:t>
    </dgm:pt>
    <dgm:pt modelId="{6CA79E48-05BD-428E-9E4D-D4A2A73BC809}">
      <dgm:prSet phldrT="[Texto]" phldr="0" custT="1"/>
      <dgm:spPr/>
      <dgm:t>
        <a:bodyPr/>
        <a:lstStyle/>
        <a:p>
          <a:r>
            <a:rPr lang="es-MX" sz="1700" dirty="0"/>
            <a:t>20% (n=1) UPZ 93 – Las Nieves</a:t>
          </a:r>
        </a:p>
        <a:p>
          <a:r>
            <a:rPr lang="es-CO" sz="1700" dirty="0"/>
            <a:t>80% (n=4) UPZ 95 – Las Cruces</a:t>
          </a:r>
        </a:p>
      </dgm:t>
    </dgm:pt>
    <dgm:pt modelId="{E2E06022-7A8F-4A09-AAF2-05A7931B5968}" type="parTrans" cxnId="{9A6D5FFE-6D12-4114-82FC-8CDE6402A96F}">
      <dgm:prSet/>
      <dgm:spPr/>
      <dgm:t>
        <a:bodyPr/>
        <a:lstStyle/>
        <a:p>
          <a:endParaRPr lang="es-CO" sz="1700"/>
        </a:p>
      </dgm:t>
    </dgm:pt>
    <dgm:pt modelId="{7AA8AF7A-9F20-44BD-B8C4-D2CF62CCA419}" type="sibTrans" cxnId="{9A6D5FFE-6D12-4114-82FC-8CDE6402A96F}">
      <dgm:prSet/>
      <dgm:spPr/>
      <dgm:t>
        <a:bodyPr/>
        <a:lstStyle/>
        <a:p>
          <a:endParaRPr lang="es-CO" sz="1700"/>
        </a:p>
      </dgm:t>
    </dgm:pt>
    <dgm:pt modelId="{F720077A-B4C1-428A-A20A-8880C4063447}" type="pres">
      <dgm:prSet presAssocID="{7262392E-FBDE-45F3-A8CD-1D97AF10019C}" presName="linear" presStyleCnt="0">
        <dgm:presLayoutVars>
          <dgm:dir/>
          <dgm:animLvl val="lvl"/>
          <dgm:resizeHandles val="exact"/>
        </dgm:presLayoutVars>
      </dgm:prSet>
      <dgm:spPr/>
    </dgm:pt>
    <dgm:pt modelId="{E066616D-DF97-4601-859E-86CDF2E0D650}" type="pres">
      <dgm:prSet presAssocID="{A2B1C736-62E4-458A-ADBF-5CE430BA140A}" presName="parentLin" presStyleCnt="0"/>
      <dgm:spPr/>
    </dgm:pt>
    <dgm:pt modelId="{AAE835E4-4D73-4FFF-8757-868D7652E8E1}" type="pres">
      <dgm:prSet presAssocID="{A2B1C736-62E4-458A-ADBF-5CE430BA140A}" presName="parentLeftMargin" presStyleLbl="node1" presStyleIdx="0" presStyleCnt="4"/>
      <dgm:spPr/>
    </dgm:pt>
    <dgm:pt modelId="{B6FF49B5-C4BA-42E6-8AFA-5C9DD17CD4E6}" type="pres">
      <dgm:prSet presAssocID="{A2B1C736-62E4-458A-ADBF-5CE430BA140A}" presName="parentText" presStyleLbl="node1" presStyleIdx="0" presStyleCnt="4">
        <dgm:presLayoutVars>
          <dgm:chMax val="0"/>
          <dgm:bulletEnabled val="1"/>
        </dgm:presLayoutVars>
      </dgm:prSet>
      <dgm:spPr/>
    </dgm:pt>
    <dgm:pt modelId="{75F2469A-34B2-49E9-8D6B-3124F439BCDA}" type="pres">
      <dgm:prSet presAssocID="{A2B1C736-62E4-458A-ADBF-5CE430BA140A}" presName="negativeSpace" presStyleCnt="0"/>
      <dgm:spPr/>
    </dgm:pt>
    <dgm:pt modelId="{FF630EFC-1F35-450F-A53F-24F36FB0F9B8}" type="pres">
      <dgm:prSet presAssocID="{A2B1C736-62E4-458A-ADBF-5CE430BA140A}" presName="childText" presStyleLbl="conFgAcc1" presStyleIdx="0" presStyleCnt="4">
        <dgm:presLayoutVars>
          <dgm:bulletEnabled val="1"/>
        </dgm:presLayoutVars>
      </dgm:prSet>
      <dgm:spPr/>
    </dgm:pt>
    <dgm:pt modelId="{63F7160E-2BAF-4C75-951A-C5519CBE571C}" type="pres">
      <dgm:prSet presAssocID="{B999051F-90BC-4C33-BC40-CCDB927E8598}" presName="spaceBetweenRectangles" presStyleCnt="0"/>
      <dgm:spPr/>
    </dgm:pt>
    <dgm:pt modelId="{7C8753DF-8585-4F08-AD63-956C2C4EBC4B}" type="pres">
      <dgm:prSet presAssocID="{CAA868DF-5098-460F-A663-F5D8E73C8085}" presName="parentLin" presStyleCnt="0"/>
      <dgm:spPr/>
    </dgm:pt>
    <dgm:pt modelId="{47DF8A87-2CE0-4715-85D2-D5007A309F74}" type="pres">
      <dgm:prSet presAssocID="{CAA868DF-5098-460F-A663-F5D8E73C8085}" presName="parentLeftMargin" presStyleLbl="node1" presStyleIdx="0" presStyleCnt="4"/>
      <dgm:spPr/>
    </dgm:pt>
    <dgm:pt modelId="{562A99DE-FBA8-4B7A-B0D3-2EDD78C6DF23}" type="pres">
      <dgm:prSet presAssocID="{CAA868DF-5098-460F-A663-F5D8E73C8085}" presName="parentText" presStyleLbl="node1" presStyleIdx="1" presStyleCnt="4">
        <dgm:presLayoutVars>
          <dgm:chMax val="0"/>
          <dgm:bulletEnabled val="1"/>
        </dgm:presLayoutVars>
      </dgm:prSet>
      <dgm:spPr/>
    </dgm:pt>
    <dgm:pt modelId="{C6C62E99-E467-41FD-A2C0-6108B4919DFC}" type="pres">
      <dgm:prSet presAssocID="{CAA868DF-5098-460F-A663-F5D8E73C8085}" presName="negativeSpace" presStyleCnt="0"/>
      <dgm:spPr/>
    </dgm:pt>
    <dgm:pt modelId="{3F67AA79-AE35-4ABC-B877-E4B9A2C3187D}" type="pres">
      <dgm:prSet presAssocID="{CAA868DF-5098-460F-A663-F5D8E73C8085}" presName="childText" presStyleLbl="conFgAcc1" presStyleIdx="1" presStyleCnt="4">
        <dgm:presLayoutVars>
          <dgm:bulletEnabled val="1"/>
        </dgm:presLayoutVars>
      </dgm:prSet>
      <dgm:spPr/>
    </dgm:pt>
    <dgm:pt modelId="{31225AAB-3DBD-4FFB-B7B0-B7D747F88435}" type="pres">
      <dgm:prSet presAssocID="{A80828A5-2CF8-4CCD-872D-C9EECE6400E7}" presName="spaceBetweenRectangles" presStyleCnt="0"/>
      <dgm:spPr/>
    </dgm:pt>
    <dgm:pt modelId="{C588B9DB-7BD9-45E2-8973-E4FBDBDFA69B}" type="pres">
      <dgm:prSet presAssocID="{77DC6FA6-0C81-4A93-A1CF-ED27DCB9A732}" presName="parentLin" presStyleCnt="0"/>
      <dgm:spPr/>
    </dgm:pt>
    <dgm:pt modelId="{86FD04CD-F48B-44C7-96D7-BACC6401402F}" type="pres">
      <dgm:prSet presAssocID="{77DC6FA6-0C81-4A93-A1CF-ED27DCB9A732}" presName="parentLeftMargin" presStyleLbl="node1" presStyleIdx="1" presStyleCnt="4"/>
      <dgm:spPr/>
    </dgm:pt>
    <dgm:pt modelId="{C613720E-A4F6-44E2-903B-431266B97571}" type="pres">
      <dgm:prSet presAssocID="{77DC6FA6-0C81-4A93-A1CF-ED27DCB9A732}" presName="parentText" presStyleLbl="node1" presStyleIdx="2" presStyleCnt="4">
        <dgm:presLayoutVars>
          <dgm:chMax val="0"/>
          <dgm:bulletEnabled val="1"/>
        </dgm:presLayoutVars>
      </dgm:prSet>
      <dgm:spPr/>
    </dgm:pt>
    <dgm:pt modelId="{4B309DDA-1FA4-4563-8A4D-3B85F8491E22}" type="pres">
      <dgm:prSet presAssocID="{77DC6FA6-0C81-4A93-A1CF-ED27DCB9A732}" presName="negativeSpace" presStyleCnt="0"/>
      <dgm:spPr/>
    </dgm:pt>
    <dgm:pt modelId="{97E303ED-E4FB-4414-9A42-ED02B07E2A9F}" type="pres">
      <dgm:prSet presAssocID="{77DC6FA6-0C81-4A93-A1CF-ED27DCB9A732}" presName="childText" presStyleLbl="conFgAcc1" presStyleIdx="2" presStyleCnt="4">
        <dgm:presLayoutVars>
          <dgm:bulletEnabled val="1"/>
        </dgm:presLayoutVars>
      </dgm:prSet>
      <dgm:spPr/>
    </dgm:pt>
    <dgm:pt modelId="{BC983506-41F9-4631-852C-A0493E32FCDD}" type="pres">
      <dgm:prSet presAssocID="{831B2F2D-D53E-4DBF-94DE-8E0D624FE5D3}" presName="spaceBetweenRectangles" presStyleCnt="0"/>
      <dgm:spPr/>
    </dgm:pt>
    <dgm:pt modelId="{A7390C4A-1B51-41B4-BEDF-19B0796C0D3E}" type="pres">
      <dgm:prSet presAssocID="{6CA79E48-05BD-428E-9E4D-D4A2A73BC809}" presName="parentLin" presStyleCnt="0"/>
      <dgm:spPr/>
    </dgm:pt>
    <dgm:pt modelId="{A623CC38-36F7-433F-BD78-3AE5A9B2D7F7}" type="pres">
      <dgm:prSet presAssocID="{6CA79E48-05BD-428E-9E4D-D4A2A73BC809}" presName="parentLeftMargin" presStyleLbl="node1" presStyleIdx="2" presStyleCnt="4"/>
      <dgm:spPr/>
    </dgm:pt>
    <dgm:pt modelId="{B06867DB-F9B2-4043-8760-757FE4109503}" type="pres">
      <dgm:prSet presAssocID="{6CA79E48-05BD-428E-9E4D-D4A2A73BC809}" presName="parentText" presStyleLbl="node1" presStyleIdx="3" presStyleCnt="4">
        <dgm:presLayoutVars>
          <dgm:chMax val="0"/>
          <dgm:bulletEnabled val="1"/>
        </dgm:presLayoutVars>
      </dgm:prSet>
      <dgm:spPr/>
    </dgm:pt>
    <dgm:pt modelId="{1766E30A-FB9F-4FA6-900B-386101B2967A}" type="pres">
      <dgm:prSet presAssocID="{6CA79E48-05BD-428E-9E4D-D4A2A73BC809}" presName="negativeSpace" presStyleCnt="0"/>
      <dgm:spPr/>
    </dgm:pt>
    <dgm:pt modelId="{0044900A-A9FC-4DFD-ACB6-1F45117FCD9E}" type="pres">
      <dgm:prSet presAssocID="{6CA79E48-05BD-428E-9E4D-D4A2A73BC809}" presName="childText" presStyleLbl="conFgAcc1" presStyleIdx="3" presStyleCnt="4">
        <dgm:presLayoutVars>
          <dgm:bulletEnabled val="1"/>
        </dgm:presLayoutVars>
      </dgm:prSet>
      <dgm:spPr/>
    </dgm:pt>
  </dgm:ptLst>
  <dgm:cxnLst>
    <dgm:cxn modelId="{65119403-D2E5-4C5D-BA3E-6D8380B19990}" type="presOf" srcId="{A2B1C736-62E4-458A-ADBF-5CE430BA140A}" destId="{AAE835E4-4D73-4FFF-8757-868D7652E8E1}" srcOrd="0" destOrd="0" presId="urn:microsoft.com/office/officeart/2005/8/layout/list1"/>
    <dgm:cxn modelId="{85CB8215-8484-4BE8-B9B3-5AD6E325C17D}" type="presOf" srcId="{6CA79E48-05BD-428E-9E4D-D4A2A73BC809}" destId="{B06867DB-F9B2-4043-8760-757FE4109503}" srcOrd="1" destOrd="0" presId="urn:microsoft.com/office/officeart/2005/8/layout/list1"/>
    <dgm:cxn modelId="{99A7F042-13EB-448D-9C0C-BC3B2048C7DA}" srcId="{7262392E-FBDE-45F3-A8CD-1D97AF10019C}" destId="{CAA868DF-5098-460F-A663-F5D8E73C8085}" srcOrd="1" destOrd="0" parTransId="{9A77417D-BB47-4D5D-A70B-58E198F56533}" sibTransId="{A80828A5-2CF8-4CCD-872D-C9EECE6400E7}"/>
    <dgm:cxn modelId="{F5312B68-9E1C-4FCC-A2A1-86DB87A3F7BF}" type="presOf" srcId="{77DC6FA6-0C81-4A93-A1CF-ED27DCB9A732}" destId="{86FD04CD-F48B-44C7-96D7-BACC6401402F}" srcOrd="0" destOrd="0" presId="urn:microsoft.com/office/officeart/2005/8/layout/list1"/>
    <dgm:cxn modelId="{0733824A-FCC8-438F-AB11-460D595382DB}" type="presOf" srcId="{CAA868DF-5098-460F-A663-F5D8E73C8085}" destId="{47DF8A87-2CE0-4715-85D2-D5007A309F74}" srcOrd="0" destOrd="0" presId="urn:microsoft.com/office/officeart/2005/8/layout/list1"/>
    <dgm:cxn modelId="{4AAD4E53-83C1-4184-BFC5-12C97CF3762D}" srcId="{7262392E-FBDE-45F3-A8CD-1D97AF10019C}" destId="{A2B1C736-62E4-458A-ADBF-5CE430BA140A}" srcOrd="0" destOrd="0" parTransId="{8080BA8A-E674-4223-A3A2-9885ACC13F90}" sibTransId="{B999051F-90BC-4C33-BC40-CCDB927E8598}"/>
    <dgm:cxn modelId="{E9450281-6CC1-4170-847C-CF711CA58034}" type="presOf" srcId="{6CA79E48-05BD-428E-9E4D-D4A2A73BC809}" destId="{A623CC38-36F7-433F-BD78-3AE5A9B2D7F7}" srcOrd="0" destOrd="0" presId="urn:microsoft.com/office/officeart/2005/8/layout/list1"/>
    <dgm:cxn modelId="{963EC184-844B-4E30-94B4-5B9026B7C03A}" srcId="{7262392E-FBDE-45F3-A8CD-1D97AF10019C}" destId="{77DC6FA6-0C81-4A93-A1CF-ED27DCB9A732}" srcOrd="2" destOrd="0" parTransId="{1D2226C8-BF73-4084-825C-F4B799E203EB}" sibTransId="{831B2F2D-D53E-4DBF-94DE-8E0D624FE5D3}"/>
    <dgm:cxn modelId="{8B2883A3-34EB-4F7E-873B-D7002BC4F731}" type="presOf" srcId="{77DC6FA6-0C81-4A93-A1CF-ED27DCB9A732}" destId="{C613720E-A4F6-44E2-903B-431266B97571}" srcOrd="1" destOrd="0" presId="urn:microsoft.com/office/officeart/2005/8/layout/list1"/>
    <dgm:cxn modelId="{E33528D2-1E61-48DF-BA2D-FD37F2A4D7CF}" type="presOf" srcId="{CAA868DF-5098-460F-A663-F5D8E73C8085}" destId="{562A99DE-FBA8-4B7A-B0D3-2EDD78C6DF23}" srcOrd="1" destOrd="0" presId="urn:microsoft.com/office/officeart/2005/8/layout/list1"/>
    <dgm:cxn modelId="{7D9306DF-E443-4D97-B65C-D290CA750EB2}" type="presOf" srcId="{A2B1C736-62E4-458A-ADBF-5CE430BA140A}" destId="{B6FF49B5-C4BA-42E6-8AFA-5C9DD17CD4E6}" srcOrd="1" destOrd="0" presId="urn:microsoft.com/office/officeart/2005/8/layout/list1"/>
    <dgm:cxn modelId="{596BD4F2-BE47-47BC-B7D7-053F9369B399}" type="presOf" srcId="{7262392E-FBDE-45F3-A8CD-1D97AF10019C}" destId="{F720077A-B4C1-428A-A20A-8880C4063447}" srcOrd="0" destOrd="0" presId="urn:microsoft.com/office/officeart/2005/8/layout/list1"/>
    <dgm:cxn modelId="{9A6D5FFE-6D12-4114-82FC-8CDE6402A96F}" srcId="{7262392E-FBDE-45F3-A8CD-1D97AF10019C}" destId="{6CA79E48-05BD-428E-9E4D-D4A2A73BC809}" srcOrd="3" destOrd="0" parTransId="{E2E06022-7A8F-4A09-AAF2-05A7931B5968}" sibTransId="{7AA8AF7A-9F20-44BD-B8C4-D2CF62CCA419}"/>
    <dgm:cxn modelId="{065AB220-11BD-428D-B3F2-947507FC27BA}" type="presParOf" srcId="{F720077A-B4C1-428A-A20A-8880C4063447}" destId="{E066616D-DF97-4601-859E-86CDF2E0D650}" srcOrd="0" destOrd="0" presId="urn:microsoft.com/office/officeart/2005/8/layout/list1"/>
    <dgm:cxn modelId="{4FC5DC96-7D70-4D29-AA03-770CF56D223B}" type="presParOf" srcId="{E066616D-DF97-4601-859E-86CDF2E0D650}" destId="{AAE835E4-4D73-4FFF-8757-868D7652E8E1}" srcOrd="0" destOrd="0" presId="urn:microsoft.com/office/officeart/2005/8/layout/list1"/>
    <dgm:cxn modelId="{9F07FFD5-1512-44FA-9644-A9AC88A51DE2}" type="presParOf" srcId="{E066616D-DF97-4601-859E-86CDF2E0D650}" destId="{B6FF49B5-C4BA-42E6-8AFA-5C9DD17CD4E6}" srcOrd="1" destOrd="0" presId="urn:microsoft.com/office/officeart/2005/8/layout/list1"/>
    <dgm:cxn modelId="{E228A6B0-C534-4E91-98A4-1AA2091D44FB}" type="presParOf" srcId="{F720077A-B4C1-428A-A20A-8880C4063447}" destId="{75F2469A-34B2-49E9-8D6B-3124F439BCDA}" srcOrd="1" destOrd="0" presId="urn:microsoft.com/office/officeart/2005/8/layout/list1"/>
    <dgm:cxn modelId="{5A84034D-1F11-41CF-A712-B4B5F4687904}" type="presParOf" srcId="{F720077A-B4C1-428A-A20A-8880C4063447}" destId="{FF630EFC-1F35-450F-A53F-24F36FB0F9B8}" srcOrd="2" destOrd="0" presId="urn:microsoft.com/office/officeart/2005/8/layout/list1"/>
    <dgm:cxn modelId="{44AF7E90-DD34-40F5-980E-7B79AB959598}" type="presParOf" srcId="{F720077A-B4C1-428A-A20A-8880C4063447}" destId="{63F7160E-2BAF-4C75-951A-C5519CBE571C}" srcOrd="3" destOrd="0" presId="urn:microsoft.com/office/officeart/2005/8/layout/list1"/>
    <dgm:cxn modelId="{4709F32E-4F25-4F71-81B1-7955F5A217E4}" type="presParOf" srcId="{F720077A-B4C1-428A-A20A-8880C4063447}" destId="{7C8753DF-8585-4F08-AD63-956C2C4EBC4B}" srcOrd="4" destOrd="0" presId="urn:microsoft.com/office/officeart/2005/8/layout/list1"/>
    <dgm:cxn modelId="{5F1CB578-DBCB-4B39-9D53-CA9CD23653DF}" type="presParOf" srcId="{7C8753DF-8585-4F08-AD63-956C2C4EBC4B}" destId="{47DF8A87-2CE0-4715-85D2-D5007A309F74}" srcOrd="0" destOrd="0" presId="urn:microsoft.com/office/officeart/2005/8/layout/list1"/>
    <dgm:cxn modelId="{6A717407-DA69-474B-AD78-BB9B0546898A}" type="presParOf" srcId="{7C8753DF-8585-4F08-AD63-956C2C4EBC4B}" destId="{562A99DE-FBA8-4B7A-B0D3-2EDD78C6DF23}" srcOrd="1" destOrd="0" presId="urn:microsoft.com/office/officeart/2005/8/layout/list1"/>
    <dgm:cxn modelId="{0E1E51C2-8631-4A2E-A907-586F2D221A9A}" type="presParOf" srcId="{F720077A-B4C1-428A-A20A-8880C4063447}" destId="{C6C62E99-E467-41FD-A2C0-6108B4919DFC}" srcOrd="5" destOrd="0" presId="urn:microsoft.com/office/officeart/2005/8/layout/list1"/>
    <dgm:cxn modelId="{C43F0F5A-177C-4E17-B1E4-26EDF323D3E0}" type="presParOf" srcId="{F720077A-B4C1-428A-A20A-8880C4063447}" destId="{3F67AA79-AE35-4ABC-B877-E4B9A2C3187D}" srcOrd="6" destOrd="0" presId="urn:microsoft.com/office/officeart/2005/8/layout/list1"/>
    <dgm:cxn modelId="{191D8C59-D997-40E8-BE6B-59C023FEDB08}" type="presParOf" srcId="{F720077A-B4C1-428A-A20A-8880C4063447}" destId="{31225AAB-3DBD-4FFB-B7B0-B7D747F88435}" srcOrd="7" destOrd="0" presId="urn:microsoft.com/office/officeart/2005/8/layout/list1"/>
    <dgm:cxn modelId="{EDD377A9-22F4-4E2C-88A9-D97E0E83AC87}" type="presParOf" srcId="{F720077A-B4C1-428A-A20A-8880C4063447}" destId="{C588B9DB-7BD9-45E2-8973-E4FBDBDFA69B}" srcOrd="8" destOrd="0" presId="urn:microsoft.com/office/officeart/2005/8/layout/list1"/>
    <dgm:cxn modelId="{FF6A2A66-06C5-4B4F-AA0E-97A8BB8C3BDA}" type="presParOf" srcId="{C588B9DB-7BD9-45E2-8973-E4FBDBDFA69B}" destId="{86FD04CD-F48B-44C7-96D7-BACC6401402F}" srcOrd="0" destOrd="0" presId="urn:microsoft.com/office/officeart/2005/8/layout/list1"/>
    <dgm:cxn modelId="{19F3F171-8F47-4A44-817B-DF2C0807E9E7}" type="presParOf" srcId="{C588B9DB-7BD9-45E2-8973-E4FBDBDFA69B}" destId="{C613720E-A4F6-44E2-903B-431266B97571}" srcOrd="1" destOrd="0" presId="urn:microsoft.com/office/officeart/2005/8/layout/list1"/>
    <dgm:cxn modelId="{57AEE0B8-1EF8-4D74-81AF-2ACEEF23F062}" type="presParOf" srcId="{F720077A-B4C1-428A-A20A-8880C4063447}" destId="{4B309DDA-1FA4-4563-8A4D-3B85F8491E22}" srcOrd="9" destOrd="0" presId="urn:microsoft.com/office/officeart/2005/8/layout/list1"/>
    <dgm:cxn modelId="{9EBFB187-A234-4F31-9D98-016F58E3E055}" type="presParOf" srcId="{F720077A-B4C1-428A-A20A-8880C4063447}" destId="{97E303ED-E4FB-4414-9A42-ED02B07E2A9F}" srcOrd="10" destOrd="0" presId="urn:microsoft.com/office/officeart/2005/8/layout/list1"/>
    <dgm:cxn modelId="{D992DAF0-DAFC-40B0-B0F5-B071AB00F278}" type="presParOf" srcId="{F720077A-B4C1-428A-A20A-8880C4063447}" destId="{BC983506-41F9-4631-852C-A0493E32FCDD}" srcOrd="11" destOrd="0" presId="urn:microsoft.com/office/officeart/2005/8/layout/list1"/>
    <dgm:cxn modelId="{D29CE50D-102C-4CE6-AA28-877DD7E1C9F2}" type="presParOf" srcId="{F720077A-B4C1-428A-A20A-8880C4063447}" destId="{A7390C4A-1B51-41B4-BEDF-19B0796C0D3E}" srcOrd="12" destOrd="0" presId="urn:microsoft.com/office/officeart/2005/8/layout/list1"/>
    <dgm:cxn modelId="{9703E561-11A0-41E9-A785-DBB119078D7A}" type="presParOf" srcId="{A7390C4A-1B51-41B4-BEDF-19B0796C0D3E}" destId="{A623CC38-36F7-433F-BD78-3AE5A9B2D7F7}" srcOrd="0" destOrd="0" presId="urn:microsoft.com/office/officeart/2005/8/layout/list1"/>
    <dgm:cxn modelId="{16392F4B-FE38-46D7-AF75-CEA8E3DF5D45}" type="presParOf" srcId="{A7390C4A-1B51-41B4-BEDF-19B0796C0D3E}" destId="{B06867DB-F9B2-4043-8760-757FE4109503}" srcOrd="1" destOrd="0" presId="urn:microsoft.com/office/officeart/2005/8/layout/list1"/>
    <dgm:cxn modelId="{E771A52E-80F1-4909-BDBC-02DF37BA406C}" type="presParOf" srcId="{F720077A-B4C1-428A-A20A-8880C4063447}" destId="{1766E30A-FB9F-4FA6-900B-386101B2967A}" srcOrd="13" destOrd="0" presId="urn:microsoft.com/office/officeart/2005/8/layout/list1"/>
    <dgm:cxn modelId="{FF75B963-847A-4647-92E6-03B7D4399071}" type="presParOf" srcId="{F720077A-B4C1-428A-A20A-8880C4063447}" destId="{0044900A-A9FC-4DFD-ACB6-1F45117FCD9E}"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0D5B6-06BE-4C81-A07A-2808B39093A1}">
      <dsp:nvSpPr>
        <dsp:cNvPr id="0" name=""/>
        <dsp:cNvSpPr/>
      </dsp:nvSpPr>
      <dsp:spPr>
        <a:xfrm>
          <a:off x="853092" y="0"/>
          <a:ext cx="9668380" cy="3633028"/>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6166A9-2DA0-4849-96C2-72F70AF5A8C9}">
      <dsp:nvSpPr>
        <dsp:cNvPr id="0" name=""/>
        <dsp:cNvSpPr/>
      </dsp:nvSpPr>
      <dsp:spPr>
        <a:xfrm>
          <a:off x="12218" y="1089908"/>
          <a:ext cx="3661188" cy="145321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kern="1200" dirty="0"/>
            <a:t>Revisión de los Documentos de Análisis de Situación de Salud, Análisis de Indicadores Trazadores en Salud</a:t>
          </a:r>
          <a:endParaRPr lang="es-CO" sz="2000" kern="1200" dirty="0"/>
        </a:p>
      </dsp:txBody>
      <dsp:txXfrm>
        <a:off x="83158" y="1160848"/>
        <a:ext cx="3519308" cy="1311331"/>
      </dsp:txXfrm>
    </dsp:sp>
    <dsp:sp modelId="{6967D993-2763-4420-9414-0DBDDEF64A76}">
      <dsp:nvSpPr>
        <dsp:cNvPr id="0" name=""/>
        <dsp:cNvSpPr/>
      </dsp:nvSpPr>
      <dsp:spPr>
        <a:xfrm>
          <a:off x="3872186" y="1154678"/>
          <a:ext cx="3661188" cy="1453211"/>
        </a:xfrm>
        <a:prstGeom prst="roundRect">
          <a:avLst/>
        </a:prstGeom>
        <a:solidFill>
          <a:schemeClr val="accent3">
            <a:hueOff val="2058582"/>
            <a:satOff val="12356"/>
            <a:lumOff val="9413"/>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kern="1200" dirty="0"/>
            <a:t>Mesas de análisis para la priorización de problemáticas</a:t>
          </a:r>
          <a:endParaRPr lang="es-CO" sz="2000" kern="1200" dirty="0"/>
        </a:p>
      </dsp:txBody>
      <dsp:txXfrm>
        <a:off x="3943126" y="1225618"/>
        <a:ext cx="3519308" cy="1311331"/>
      </dsp:txXfrm>
    </dsp:sp>
    <dsp:sp modelId="{D2CD1C8F-E31D-4144-9F69-35B99C025110}">
      <dsp:nvSpPr>
        <dsp:cNvPr id="0" name=""/>
        <dsp:cNvSpPr/>
      </dsp:nvSpPr>
      <dsp:spPr>
        <a:xfrm>
          <a:off x="7701158" y="1089908"/>
          <a:ext cx="3661188" cy="1453211"/>
        </a:xfrm>
        <a:prstGeom prst="roundRect">
          <a:avLst/>
        </a:prstGeom>
        <a:solidFill>
          <a:schemeClr val="accent3">
            <a:hueOff val="4117163"/>
            <a:satOff val="24712"/>
            <a:lumOff val="18825"/>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kern="1200" dirty="0"/>
            <a:t>Definición de acciones sectoriales, intersectoriales y comunitarias.</a:t>
          </a:r>
          <a:endParaRPr lang="es-CO" sz="2000" kern="1200" dirty="0"/>
        </a:p>
      </dsp:txBody>
      <dsp:txXfrm>
        <a:off x="7772098" y="1160848"/>
        <a:ext cx="3519308" cy="13113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5A3651-B774-4ACE-B82D-ECB1DAA0A244}">
      <dsp:nvSpPr>
        <dsp:cNvPr id="0" name=""/>
        <dsp:cNvSpPr/>
      </dsp:nvSpPr>
      <dsp:spPr>
        <a:xfrm>
          <a:off x="1263727" y="625"/>
          <a:ext cx="2625649" cy="1575389"/>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Incidencia VIH (Pendiente dato de cascada de atención en VIH)</a:t>
          </a:r>
          <a:endParaRPr lang="es-CO" sz="2400" kern="1200" dirty="0"/>
        </a:p>
      </dsp:txBody>
      <dsp:txXfrm>
        <a:off x="1263727" y="625"/>
        <a:ext cx="2625649" cy="1575389"/>
      </dsp:txXfrm>
    </dsp:sp>
    <dsp:sp modelId="{735B5332-AD60-43CF-A739-2493C50A1A70}">
      <dsp:nvSpPr>
        <dsp:cNvPr id="0" name=""/>
        <dsp:cNvSpPr/>
      </dsp:nvSpPr>
      <dsp:spPr>
        <a:xfrm>
          <a:off x="4151940" y="625"/>
          <a:ext cx="2625649" cy="1575389"/>
        </a:xfrm>
        <a:prstGeom prst="rect">
          <a:avLst/>
        </a:prstGeom>
        <a:gradFill rotWithShape="0">
          <a:gsLst>
            <a:gs pos="0">
              <a:schemeClr val="accent1">
                <a:shade val="80000"/>
                <a:hueOff val="136400"/>
                <a:satOff val="-14223"/>
                <a:lumOff val="9555"/>
                <a:alphaOff val="0"/>
                <a:satMod val="103000"/>
                <a:lumMod val="102000"/>
                <a:tint val="94000"/>
              </a:schemeClr>
            </a:gs>
            <a:gs pos="50000">
              <a:schemeClr val="accent1">
                <a:shade val="80000"/>
                <a:hueOff val="136400"/>
                <a:satOff val="-14223"/>
                <a:lumOff val="9555"/>
                <a:alphaOff val="0"/>
                <a:satMod val="110000"/>
                <a:lumMod val="100000"/>
                <a:shade val="100000"/>
              </a:schemeClr>
            </a:gs>
            <a:gs pos="100000">
              <a:schemeClr val="accent1">
                <a:shade val="80000"/>
                <a:hueOff val="136400"/>
                <a:satOff val="-14223"/>
                <a:lumOff val="955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Tasa de fecundidad en mujeres de 10 - 14 años</a:t>
          </a:r>
          <a:endParaRPr lang="es-CO" sz="2400" kern="1200" dirty="0"/>
        </a:p>
      </dsp:txBody>
      <dsp:txXfrm>
        <a:off x="4151940" y="625"/>
        <a:ext cx="2625649" cy="1575389"/>
      </dsp:txXfrm>
    </dsp:sp>
    <dsp:sp modelId="{0C4C9723-E321-4615-9CF7-F1097A470B4E}">
      <dsp:nvSpPr>
        <dsp:cNvPr id="0" name=""/>
        <dsp:cNvSpPr/>
      </dsp:nvSpPr>
      <dsp:spPr>
        <a:xfrm>
          <a:off x="7040154" y="625"/>
          <a:ext cx="2625649" cy="1575389"/>
        </a:xfrm>
        <a:prstGeom prst="rect">
          <a:avLst/>
        </a:prstGeom>
        <a:gradFill rotWithShape="0">
          <a:gsLst>
            <a:gs pos="0">
              <a:schemeClr val="accent1">
                <a:shade val="80000"/>
                <a:hueOff val="272799"/>
                <a:satOff val="-28446"/>
                <a:lumOff val="19110"/>
                <a:alphaOff val="0"/>
                <a:satMod val="103000"/>
                <a:lumMod val="102000"/>
                <a:tint val="94000"/>
              </a:schemeClr>
            </a:gs>
            <a:gs pos="50000">
              <a:schemeClr val="accent1">
                <a:shade val="80000"/>
                <a:hueOff val="272799"/>
                <a:satOff val="-28446"/>
                <a:lumOff val="19110"/>
                <a:alphaOff val="0"/>
                <a:satMod val="110000"/>
                <a:lumMod val="100000"/>
                <a:shade val="100000"/>
              </a:schemeClr>
            </a:gs>
            <a:gs pos="100000">
              <a:schemeClr val="accent1">
                <a:shade val="80000"/>
                <a:hueOff val="272799"/>
                <a:satOff val="-28446"/>
                <a:lumOff val="1911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Tasa de fecundidad en mujeres de 15 - 19 años</a:t>
          </a:r>
          <a:endParaRPr lang="es-CO" sz="2400" kern="1200" dirty="0"/>
        </a:p>
      </dsp:txBody>
      <dsp:txXfrm>
        <a:off x="7040154" y="625"/>
        <a:ext cx="2625649" cy="1575389"/>
      </dsp:txXfrm>
    </dsp:sp>
    <dsp:sp modelId="{A669C75D-E30E-4C49-88CD-9CA44E2E2494}">
      <dsp:nvSpPr>
        <dsp:cNvPr id="0" name=""/>
        <dsp:cNvSpPr/>
      </dsp:nvSpPr>
      <dsp:spPr>
        <a:xfrm>
          <a:off x="2707833" y="1838579"/>
          <a:ext cx="2625649" cy="1575389"/>
        </a:xfrm>
        <a:prstGeom prst="rect">
          <a:avLst/>
        </a:prstGeom>
        <a:gradFill rotWithShape="0">
          <a:gsLst>
            <a:gs pos="0">
              <a:schemeClr val="accent1">
                <a:shade val="80000"/>
                <a:hueOff val="409199"/>
                <a:satOff val="-42669"/>
                <a:lumOff val="28666"/>
                <a:alphaOff val="0"/>
                <a:satMod val="103000"/>
                <a:lumMod val="102000"/>
                <a:tint val="94000"/>
              </a:schemeClr>
            </a:gs>
            <a:gs pos="50000">
              <a:schemeClr val="accent1">
                <a:shade val="80000"/>
                <a:hueOff val="409199"/>
                <a:satOff val="-42669"/>
                <a:lumOff val="28666"/>
                <a:alphaOff val="0"/>
                <a:satMod val="110000"/>
                <a:lumMod val="100000"/>
                <a:shade val="100000"/>
              </a:schemeClr>
            </a:gs>
            <a:gs pos="100000">
              <a:schemeClr val="accent1">
                <a:shade val="80000"/>
                <a:hueOff val="409199"/>
                <a:satOff val="-42669"/>
                <a:lumOff val="2866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CO" sz="2400" kern="1200" dirty="0"/>
            <a:t>Tasa de Incidencia de Sífilis Congénita</a:t>
          </a:r>
        </a:p>
      </dsp:txBody>
      <dsp:txXfrm>
        <a:off x="2707833" y="1838579"/>
        <a:ext cx="2625649" cy="1575389"/>
      </dsp:txXfrm>
    </dsp:sp>
    <dsp:sp modelId="{2833695A-5237-43FE-9FAD-590CC89575CE}">
      <dsp:nvSpPr>
        <dsp:cNvPr id="0" name=""/>
        <dsp:cNvSpPr/>
      </dsp:nvSpPr>
      <dsp:spPr>
        <a:xfrm>
          <a:off x="5596047" y="1838579"/>
          <a:ext cx="2625649" cy="1575389"/>
        </a:xfrm>
        <a:prstGeom prst="rect">
          <a:avLst/>
        </a:prstGeom>
        <a:gradFill rotWithShape="0">
          <a:gsLst>
            <a:gs pos="0">
              <a:schemeClr val="accent1">
                <a:shade val="80000"/>
                <a:hueOff val="545598"/>
                <a:satOff val="-56892"/>
                <a:lumOff val="38221"/>
                <a:alphaOff val="0"/>
                <a:satMod val="103000"/>
                <a:lumMod val="102000"/>
                <a:tint val="94000"/>
              </a:schemeClr>
            </a:gs>
            <a:gs pos="50000">
              <a:schemeClr val="accent1">
                <a:shade val="80000"/>
                <a:hueOff val="545598"/>
                <a:satOff val="-56892"/>
                <a:lumOff val="38221"/>
                <a:alphaOff val="0"/>
                <a:satMod val="110000"/>
                <a:lumMod val="100000"/>
                <a:shade val="100000"/>
              </a:schemeClr>
            </a:gs>
            <a:gs pos="100000">
              <a:schemeClr val="accent1">
                <a:shade val="80000"/>
                <a:hueOff val="545598"/>
                <a:satOff val="-56892"/>
                <a:lumOff val="3822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MX" sz="2400" kern="1200" dirty="0"/>
            <a:t>Razón de Morbilidad Materna Extrema</a:t>
          </a:r>
          <a:endParaRPr lang="es-CO" sz="2400" kern="1200" dirty="0"/>
        </a:p>
      </dsp:txBody>
      <dsp:txXfrm>
        <a:off x="5596047" y="1838579"/>
        <a:ext cx="2625649" cy="15753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5A3651-B774-4ACE-B82D-ECB1DAA0A244}">
      <dsp:nvSpPr>
        <dsp:cNvPr id="0" name=""/>
        <dsp:cNvSpPr/>
      </dsp:nvSpPr>
      <dsp:spPr>
        <a:xfrm>
          <a:off x="0" y="64678"/>
          <a:ext cx="2881716" cy="1729029"/>
        </a:xfrm>
        <a:prstGeom prst="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s-CO" sz="3400" kern="1200" dirty="0"/>
            <a:t>Tasa de mortalidad por suicidio</a:t>
          </a:r>
        </a:p>
      </dsp:txBody>
      <dsp:txXfrm>
        <a:off x="0" y="64678"/>
        <a:ext cx="2881716" cy="1729029"/>
      </dsp:txXfrm>
    </dsp:sp>
    <dsp:sp modelId="{735B5332-AD60-43CF-A739-2493C50A1A70}">
      <dsp:nvSpPr>
        <dsp:cNvPr id="0" name=""/>
        <dsp:cNvSpPr/>
      </dsp:nvSpPr>
      <dsp:spPr>
        <a:xfrm>
          <a:off x="3169887" y="64678"/>
          <a:ext cx="2881716" cy="1729029"/>
        </a:xfrm>
        <a:prstGeom prst="rect">
          <a:avLst/>
        </a:prstGeom>
        <a:gradFill rotWithShape="0">
          <a:gsLst>
            <a:gs pos="0">
              <a:schemeClr val="accent1">
                <a:shade val="80000"/>
                <a:hueOff val="272799"/>
                <a:satOff val="-28446"/>
                <a:lumOff val="19110"/>
                <a:alphaOff val="0"/>
                <a:satMod val="103000"/>
                <a:lumMod val="102000"/>
                <a:tint val="94000"/>
              </a:schemeClr>
            </a:gs>
            <a:gs pos="50000">
              <a:schemeClr val="accent1">
                <a:shade val="80000"/>
                <a:hueOff val="272799"/>
                <a:satOff val="-28446"/>
                <a:lumOff val="19110"/>
                <a:alphaOff val="0"/>
                <a:satMod val="110000"/>
                <a:lumMod val="100000"/>
                <a:shade val="100000"/>
              </a:schemeClr>
            </a:gs>
            <a:gs pos="100000">
              <a:schemeClr val="accent1">
                <a:shade val="80000"/>
                <a:hueOff val="272799"/>
                <a:satOff val="-28446"/>
                <a:lumOff val="1911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s-CO" sz="3400" kern="1200" dirty="0"/>
            <a:t>Tasa de Intento de Suicidio</a:t>
          </a:r>
        </a:p>
      </dsp:txBody>
      <dsp:txXfrm>
        <a:off x="3169887" y="64678"/>
        <a:ext cx="2881716" cy="1729029"/>
      </dsp:txXfrm>
    </dsp:sp>
    <dsp:sp modelId="{0C4C9723-E321-4615-9CF7-F1097A470B4E}">
      <dsp:nvSpPr>
        <dsp:cNvPr id="0" name=""/>
        <dsp:cNvSpPr/>
      </dsp:nvSpPr>
      <dsp:spPr>
        <a:xfrm>
          <a:off x="6339775" y="64678"/>
          <a:ext cx="2881716" cy="1729029"/>
        </a:xfrm>
        <a:prstGeom prst="rect">
          <a:avLst/>
        </a:prstGeom>
        <a:gradFill rotWithShape="0">
          <a:gsLst>
            <a:gs pos="0">
              <a:schemeClr val="accent1">
                <a:shade val="80000"/>
                <a:hueOff val="545598"/>
                <a:satOff val="-56892"/>
                <a:lumOff val="38221"/>
                <a:alphaOff val="0"/>
                <a:satMod val="103000"/>
                <a:lumMod val="102000"/>
                <a:tint val="94000"/>
              </a:schemeClr>
            </a:gs>
            <a:gs pos="50000">
              <a:schemeClr val="accent1">
                <a:shade val="80000"/>
                <a:hueOff val="545598"/>
                <a:satOff val="-56892"/>
                <a:lumOff val="38221"/>
                <a:alphaOff val="0"/>
                <a:satMod val="110000"/>
                <a:lumMod val="100000"/>
                <a:shade val="100000"/>
              </a:schemeClr>
            </a:gs>
            <a:gs pos="100000">
              <a:schemeClr val="accent1">
                <a:shade val="80000"/>
                <a:hueOff val="545598"/>
                <a:satOff val="-56892"/>
                <a:lumOff val="3822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s-CO" sz="3400" kern="1200" dirty="0"/>
            <a:t>Tasa de Violencia Intrafamiliar</a:t>
          </a:r>
        </a:p>
      </dsp:txBody>
      <dsp:txXfrm>
        <a:off x="6339775" y="64678"/>
        <a:ext cx="2881716" cy="172902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0D5B6-06BE-4C81-A07A-2808B39093A1}">
      <dsp:nvSpPr>
        <dsp:cNvPr id="0" name=""/>
        <dsp:cNvSpPr/>
      </dsp:nvSpPr>
      <dsp:spPr>
        <a:xfrm>
          <a:off x="853092" y="0"/>
          <a:ext cx="9668380" cy="3633028"/>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6166A9-2DA0-4849-96C2-72F70AF5A8C9}">
      <dsp:nvSpPr>
        <dsp:cNvPr id="0" name=""/>
        <dsp:cNvSpPr/>
      </dsp:nvSpPr>
      <dsp:spPr>
        <a:xfrm>
          <a:off x="12218" y="1089908"/>
          <a:ext cx="3661188" cy="145321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kern="1200" dirty="0"/>
            <a:t>Revisión de los Documentos de Análisis de Situación de Salud, Análisis de Indicadores Trazadores en Salud</a:t>
          </a:r>
          <a:endParaRPr lang="es-CO" sz="2000" kern="1200" dirty="0"/>
        </a:p>
      </dsp:txBody>
      <dsp:txXfrm>
        <a:off x="83158" y="1160848"/>
        <a:ext cx="3519308" cy="1311331"/>
      </dsp:txXfrm>
    </dsp:sp>
    <dsp:sp modelId="{6967D993-2763-4420-9414-0DBDDEF64A76}">
      <dsp:nvSpPr>
        <dsp:cNvPr id="0" name=""/>
        <dsp:cNvSpPr/>
      </dsp:nvSpPr>
      <dsp:spPr>
        <a:xfrm>
          <a:off x="3872186" y="1154678"/>
          <a:ext cx="3661188" cy="1453211"/>
        </a:xfrm>
        <a:prstGeom prst="roundRect">
          <a:avLst/>
        </a:prstGeom>
        <a:solidFill>
          <a:schemeClr val="accent3">
            <a:hueOff val="2058582"/>
            <a:satOff val="12356"/>
            <a:lumOff val="9413"/>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kern="1200" dirty="0"/>
            <a:t>Mesas de análisis para la priorización de problemáticas</a:t>
          </a:r>
          <a:endParaRPr lang="es-CO" sz="2000" kern="1200" dirty="0"/>
        </a:p>
      </dsp:txBody>
      <dsp:txXfrm>
        <a:off x="3943126" y="1225618"/>
        <a:ext cx="3519308" cy="1311331"/>
      </dsp:txXfrm>
    </dsp:sp>
    <dsp:sp modelId="{D2CD1C8F-E31D-4144-9F69-35B99C025110}">
      <dsp:nvSpPr>
        <dsp:cNvPr id="0" name=""/>
        <dsp:cNvSpPr/>
      </dsp:nvSpPr>
      <dsp:spPr>
        <a:xfrm>
          <a:off x="7701158" y="1089908"/>
          <a:ext cx="3661188" cy="1453211"/>
        </a:xfrm>
        <a:prstGeom prst="roundRect">
          <a:avLst/>
        </a:prstGeom>
        <a:solidFill>
          <a:schemeClr val="accent3">
            <a:hueOff val="4117163"/>
            <a:satOff val="24712"/>
            <a:lumOff val="18825"/>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kern="1200" dirty="0"/>
            <a:t>Definición de acciones sectoriales, intersectoriales y comunitarias.</a:t>
          </a:r>
          <a:endParaRPr lang="es-CO" sz="2000" kern="1200" dirty="0"/>
        </a:p>
      </dsp:txBody>
      <dsp:txXfrm>
        <a:off x="7772098" y="1160848"/>
        <a:ext cx="3519308" cy="131133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0D5B6-06BE-4C81-A07A-2808B39093A1}">
      <dsp:nvSpPr>
        <dsp:cNvPr id="0" name=""/>
        <dsp:cNvSpPr/>
      </dsp:nvSpPr>
      <dsp:spPr>
        <a:xfrm>
          <a:off x="383639" y="0"/>
          <a:ext cx="4347912" cy="3350261"/>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6166A9-2DA0-4849-96C2-72F70AF5A8C9}">
      <dsp:nvSpPr>
        <dsp:cNvPr id="0" name=""/>
        <dsp:cNvSpPr/>
      </dsp:nvSpPr>
      <dsp:spPr>
        <a:xfrm>
          <a:off x="173337" y="1005078"/>
          <a:ext cx="1534557" cy="1340104"/>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MX" sz="1900" kern="1200" dirty="0"/>
            <a:t>22 Mayo de 2026</a:t>
          </a:r>
          <a:endParaRPr lang="es-CO" sz="1900" kern="1200" dirty="0"/>
        </a:p>
      </dsp:txBody>
      <dsp:txXfrm>
        <a:off x="238755" y="1070496"/>
        <a:ext cx="1403721" cy="1209268"/>
      </dsp:txXfrm>
    </dsp:sp>
    <dsp:sp modelId="{6967D993-2763-4420-9414-0DBDDEF64A76}">
      <dsp:nvSpPr>
        <dsp:cNvPr id="0" name=""/>
        <dsp:cNvSpPr/>
      </dsp:nvSpPr>
      <dsp:spPr>
        <a:xfrm>
          <a:off x="1797286" y="1064806"/>
          <a:ext cx="1534557" cy="1340104"/>
        </a:xfrm>
        <a:prstGeom prst="roundRect">
          <a:avLst/>
        </a:prstGeom>
        <a:solidFill>
          <a:schemeClr val="accent3">
            <a:hueOff val="2058582"/>
            <a:satOff val="12356"/>
            <a:lumOff val="9413"/>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MX" sz="1900" kern="1200" dirty="0"/>
            <a:t>Parque Santander</a:t>
          </a:r>
          <a:endParaRPr lang="es-CO" sz="1900" kern="1200" dirty="0"/>
        </a:p>
      </dsp:txBody>
      <dsp:txXfrm>
        <a:off x="1862704" y="1130224"/>
        <a:ext cx="1403721" cy="1209268"/>
      </dsp:txXfrm>
    </dsp:sp>
    <dsp:sp modelId="{D2CD1C8F-E31D-4144-9F69-35B99C025110}">
      <dsp:nvSpPr>
        <dsp:cNvPr id="0" name=""/>
        <dsp:cNvSpPr/>
      </dsp:nvSpPr>
      <dsp:spPr>
        <a:xfrm>
          <a:off x="3407296" y="1005078"/>
          <a:ext cx="1534557" cy="1340104"/>
        </a:xfrm>
        <a:prstGeom prst="roundRect">
          <a:avLst/>
        </a:prstGeom>
        <a:solidFill>
          <a:schemeClr val="accent3">
            <a:hueOff val="4117163"/>
            <a:satOff val="24712"/>
            <a:lumOff val="18825"/>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MX" sz="1900" kern="1200" dirty="0"/>
            <a:t>Día Mundial de la Prevención de Tabaco</a:t>
          </a:r>
          <a:endParaRPr lang="es-CO" sz="1900" kern="1200" dirty="0"/>
        </a:p>
      </dsp:txBody>
      <dsp:txXfrm>
        <a:off x="3472714" y="1070496"/>
        <a:ext cx="1403721" cy="12092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630EFC-1F35-450F-A53F-24F36FB0F9B8}">
      <dsp:nvSpPr>
        <dsp:cNvPr id="0" name=""/>
        <dsp:cNvSpPr/>
      </dsp:nvSpPr>
      <dsp:spPr>
        <a:xfrm>
          <a:off x="0" y="450123"/>
          <a:ext cx="5147036" cy="680400"/>
        </a:xfrm>
        <a:prstGeom prst="rect">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FF49B5-C4BA-42E6-8AFA-5C9DD17CD4E6}">
      <dsp:nvSpPr>
        <dsp:cNvPr id="0" name=""/>
        <dsp:cNvSpPr/>
      </dsp:nvSpPr>
      <dsp:spPr>
        <a:xfrm>
          <a:off x="257351" y="51603"/>
          <a:ext cx="3602925" cy="7970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182" tIns="0" rIns="136182" bIns="0" numCol="1" spcCol="1270" anchor="ctr" anchorCtr="0">
          <a:noAutofit/>
        </a:bodyPr>
        <a:lstStyle/>
        <a:p>
          <a:pPr marL="0" lvl="0" indent="0" algn="l" defTabSz="755650">
            <a:lnSpc>
              <a:spcPct val="90000"/>
            </a:lnSpc>
            <a:spcBef>
              <a:spcPct val="0"/>
            </a:spcBef>
            <a:spcAft>
              <a:spcPct val="35000"/>
            </a:spcAft>
            <a:buNone/>
          </a:pPr>
          <a:r>
            <a:rPr lang="es-MX" sz="1700" kern="1200" dirty="0"/>
            <a:t>100% sin CPN</a:t>
          </a:r>
          <a:endParaRPr lang="es-CO" sz="1700" kern="1200" dirty="0"/>
        </a:p>
      </dsp:txBody>
      <dsp:txXfrm>
        <a:off x="296259" y="90511"/>
        <a:ext cx="3525109" cy="719224"/>
      </dsp:txXfrm>
    </dsp:sp>
    <dsp:sp modelId="{3F67AA79-AE35-4ABC-B877-E4B9A2C3187D}">
      <dsp:nvSpPr>
        <dsp:cNvPr id="0" name=""/>
        <dsp:cNvSpPr/>
      </dsp:nvSpPr>
      <dsp:spPr>
        <a:xfrm>
          <a:off x="0" y="1674843"/>
          <a:ext cx="5147036" cy="680400"/>
        </a:xfrm>
        <a:prstGeom prst="rect">
          <a:avLst/>
        </a:prstGeom>
        <a:solidFill>
          <a:schemeClr val="lt1">
            <a:alpha val="90000"/>
            <a:hueOff val="0"/>
            <a:satOff val="0"/>
            <a:lumOff val="0"/>
            <a:alphaOff val="0"/>
          </a:schemeClr>
        </a:solidFill>
        <a:ln w="19050" cap="flat" cmpd="sng" algn="ctr">
          <a:solidFill>
            <a:schemeClr val="accent4">
              <a:hueOff val="2199979"/>
              <a:satOff val="-9734"/>
              <a:lumOff val="-1634"/>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2A99DE-FBA8-4B7A-B0D3-2EDD78C6DF23}">
      <dsp:nvSpPr>
        <dsp:cNvPr id="0" name=""/>
        <dsp:cNvSpPr/>
      </dsp:nvSpPr>
      <dsp:spPr>
        <a:xfrm>
          <a:off x="257351" y="1276323"/>
          <a:ext cx="3602925" cy="797040"/>
        </a:xfrm>
        <a:prstGeom prst="roundRect">
          <a:avLst/>
        </a:prstGeom>
        <a:solidFill>
          <a:schemeClr val="accent4">
            <a:hueOff val="2199979"/>
            <a:satOff val="-9734"/>
            <a:lumOff val="-163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182" tIns="0" rIns="136182" bIns="0" numCol="1" spcCol="1270" anchor="ctr" anchorCtr="0">
          <a:noAutofit/>
        </a:bodyPr>
        <a:lstStyle/>
        <a:p>
          <a:pPr marL="0" lvl="0" indent="0" algn="l" defTabSz="755650">
            <a:lnSpc>
              <a:spcPct val="90000"/>
            </a:lnSpc>
            <a:spcBef>
              <a:spcPct val="0"/>
            </a:spcBef>
            <a:spcAft>
              <a:spcPct val="35000"/>
            </a:spcAft>
            <a:buNone/>
          </a:pPr>
          <a:r>
            <a:rPr lang="es-MX" sz="1700" kern="1200" dirty="0"/>
            <a:t>2,9% (n=2) Indígena - Afro</a:t>
          </a:r>
          <a:endParaRPr lang="es-CO" sz="1700" kern="1200" dirty="0"/>
        </a:p>
      </dsp:txBody>
      <dsp:txXfrm>
        <a:off x="296259" y="1315231"/>
        <a:ext cx="3525109" cy="719224"/>
      </dsp:txXfrm>
    </dsp:sp>
    <dsp:sp modelId="{97E303ED-E4FB-4414-9A42-ED02B07E2A9F}">
      <dsp:nvSpPr>
        <dsp:cNvPr id="0" name=""/>
        <dsp:cNvSpPr/>
      </dsp:nvSpPr>
      <dsp:spPr>
        <a:xfrm>
          <a:off x="0" y="2899564"/>
          <a:ext cx="5147036" cy="680400"/>
        </a:xfrm>
        <a:prstGeom prst="rect">
          <a:avLst/>
        </a:prstGeom>
        <a:solidFill>
          <a:schemeClr val="lt1">
            <a:alpha val="90000"/>
            <a:hueOff val="0"/>
            <a:satOff val="0"/>
            <a:lumOff val="0"/>
            <a:alphaOff val="0"/>
          </a:schemeClr>
        </a:solidFill>
        <a:ln w="19050" cap="flat" cmpd="sng" algn="ctr">
          <a:solidFill>
            <a:schemeClr val="accent4">
              <a:hueOff val="4399958"/>
              <a:satOff val="-19468"/>
              <a:lumOff val="-3269"/>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13720E-A4F6-44E2-903B-431266B97571}">
      <dsp:nvSpPr>
        <dsp:cNvPr id="0" name=""/>
        <dsp:cNvSpPr/>
      </dsp:nvSpPr>
      <dsp:spPr>
        <a:xfrm>
          <a:off x="257351" y="2501043"/>
          <a:ext cx="3602925" cy="797040"/>
        </a:xfrm>
        <a:prstGeom prst="roundRect">
          <a:avLst/>
        </a:prstGeom>
        <a:solidFill>
          <a:schemeClr val="accent4">
            <a:hueOff val="4399958"/>
            <a:satOff val="-19468"/>
            <a:lumOff val="-326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182" tIns="0" rIns="136182" bIns="0" numCol="1" spcCol="1270" anchor="ctr" anchorCtr="0">
          <a:noAutofit/>
        </a:bodyPr>
        <a:lstStyle/>
        <a:p>
          <a:pPr marL="0" lvl="0" indent="0" algn="l" defTabSz="755650">
            <a:lnSpc>
              <a:spcPct val="90000"/>
            </a:lnSpc>
            <a:spcBef>
              <a:spcPct val="0"/>
            </a:spcBef>
            <a:spcAft>
              <a:spcPct val="35000"/>
            </a:spcAft>
            <a:buNone/>
          </a:pPr>
          <a:r>
            <a:rPr lang="es-MX" sz="1700" kern="1200" dirty="0"/>
            <a:t>60% (n=3) Subsidiado</a:t>
          </a:r>
        </a:p>
        <a:p>
          <a:pPr marL="0" lvl="0" indent="0" algn="l" defTabSz="755650">
            <a:lnSpc>
              <a:spcPct val="90000"/>
            </a:lnSpc>
            <a:spcBef>
              <a:spcPct val="0"/>
            </a:spcBef>
            <a:spcAft>
              <a:spcPct val="35000"/>
            </a:spcAft>
            <a:buNone/>
          </a:pPr>
          <a:r>
            <a:rPr lang="es-CO" sz="1700" kern="1200" dirty="0"/>
            <a:t>40% (n=2) No Asegurado</a:t>
          </a:r>
        </a:p>
      </dsp:txBody>
      <dsp:txXfrm>
        <a:off x="296259" y="2539951"/>
        <a:ext cx="3525109" cy="719224"/>
      </dsp:txXfrm>
    </dsp:sp>
    <dsp:sp modelId="{0044900A-A9FC-4DFD-ACB6-1F45117FCD9E}">
      <dsp:nvSpPr>
        <dsp:cNvPr id="0" name=""/>
        <dsp:cNvSpPr/>
      </dsp:nvSpPr>
      <dsp:spPr>
        <a:xfrm>
          <a:off x="0" y="4124284"/>
          <a:ext cx="5147036" cy="680400"/>
        </a:xfrm>
        <a:prstGeom prst="rect">
          <a:avLst/>
        </a:prstGeom>
        <a:solidFill>
          <a:schemeClr val="lt1">
            <a:alpha val="90000"/>
            <a:hueOff val="0"/>
            <a:satOff val="0"/>
            <a:lumOff val="0"/>
            <a:alphaOff val="0"/>
          </a:schemeClr>
        </a:solidFill>
        <a:ln w="19050" cap="flat" cmpd="sng" algn="ctr">
          <a:solidFill>
            <a:schemeClr val="accent4">
              <a:hueOff val="6599937"/>
              <a:satOff val="-29202"/>
              <a:lumOff val="-4903"/>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6867DB-F9B2-4043-8760-757FE4109503}">
      <dsp:nvSpPr>
        <dsp:cNvPr id="0" name=""/>
        <dsp:cNvSpPr/>
      </dsp:nvSpPr>
      <dsp:spPr>
        <a:xfrm>
          <a:off x="257351" y="3725764"/>
          <a:ext cx="3602925" cy="797040"/>
        </a:xfrm>
        <a:prstGeom prst="roundRect">
          <a:avLst/>
        </a:prstGeom>
        <a:solidFill>
          <a:schemeClr val="accent4">
            <a:hueOff val="6599937"/>
            <a:satOff val="-29202"/>
            <a:lumOff val="-490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182" tIns="0" rIns="136182" bIns="0" numCol="1" spcCol="1270" anchor="ctr" anchorCtr="0">
          <a:noAutofit/>
        </a:bodyPr>
        <a:lstStyle/>
        <a:p>
          <a:pPr marL="0" lvl="0" indent="0" algn="l" defTabSz="755650">
            <a:lnSpc>
              <a:spcPct val="90000"/>
            </a:lnSpc>
            <a:spcBef>
              <a:spcPct val="0"/>
            </a:spcBef>
            <a:spcAft>
              <a:spcPct val="35000"/>
            </a:spcAft>
            <a:buNone/>
          </a:pPr>
          <a:r>
            <a:rPr lang="es-MX" sz="1700" kern="1200" dirty="0"/>
            <a:t>20% (n=1) UPZ 93 – Las Nieves</a:t>
          </a:r>
        </a:p>
        <a:p>
          <a:pPr marL="0" lvl="0" indent="0" algn="l" defTabSz="755650">
            <a:lnSpc>
              <a:spcPct val="90000"/>
            </a:lnSpc>
            <a:spcBef>
              <a:spcPct val="0"/>
            </a:spcBef>
            <a:spcAft>
              <a:spcPct val="35000"/>
            </a:spcAft>
            <a:buNone/>
          </a:pPr>
          <a:r>
            <a:rPr lang="es-CO" sz="1700" kern="1200" dirty="0"/>
            <a:t>80% (n=4) UPZ 95 – Las Cruces</a:t>
          </a:r>
        </a:p>
      </dsp:txBody>
      <dsp:txXfrm>
        <a:off x="296259" y="3764672"/>
        <a:ext cx="3525109" cy="71922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US" smtClean="0"/>
              <a:t>4/16/2026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US" smtClean="0"/>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A9CA67B-A545-A831-C00F-0C36C8F0C6B4}"/>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4CAC7DE5-95BD-B7A5-103C-D2DE305EA8E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03" name="Google Shape;103;g2abf9f62662_0_166:notes">
            <a:extLst>
              <a:ext uri="{FF2B5EF4-FFF2-40B4-BE49-F238E27FC236}">
                <a16:creationId xmlns:a16="http://schemas.microsoft.com/office/drawing/2014/main" id="{93F5230C-21BA-A7B2-BD97-56777989C44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49728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A9CA67B-A545-A831-C00F-0C36C8F0C6B4}"/>
            </a:ext>
          </a:extLst>
        </p:cNvPr>
        <p:cNvGrpSpPr/>
        <p:nvPr/>
      </p:nvGrpSpPr>
      <p:grpSpPr>
        <a:xfrm>
          <a:off x="0" y="0"/>
          <a:ext cx="0" cy="0"/>
          <a:chOff x="0" y="0"/>
          <a:chExt cx="0" cy="0"/>
        </a:xfrm>
      </p:grpSpPr>
      <p:sp>
        <p:nvSpPr>
          <p:cNvPr id="102" name="Google Shape;102;g2abf9f62662_0_166:notes">
            <a:extLst>
              <a:ext uri="{FF2B5EF4-FFF2-40B4-BE49-F238E27FC236}">
                <a16:creationId xmlns:a16="http://schemas.microsoft.com/office/drawing/2014/main" id="{4CAC7DE5-95BD-B7A5-103C-D2DE305EA8E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a:extLst>
              <a:ext uri="{FF2B5EF4-FFF2-40B4-BE49-F238E27FC236}">
                <a16:creationId xmlns:a16="http://schemas.microsoft.com/office/drawing/2014/main" id="{93F5230C-21BA-A7B2-BD97-56777989C44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58155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DCF50D-4CD3-C241-B327-EBF77B0176DC}" type="datetimeFigureOut">
              <a:rPr lang="en-US" smtClean="0"/>
              <a:t>4/16/2026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DCF50D-4CD3-C241-B327-EBF77B0176DC}" type="datetimeFigureOut">
              <a:rPr lang="en-US" smtClean="0"/>
              <a:t>4/16/2026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DCF50D-4CD3-C241-B327-EBF77B0176DC}" type="datetimeFigureOut">
              <a:rPr lang="en-US" smtClean="0"/>
              <a:t>4/16/2026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DCF50D-4CD3-C241-B327-EBF77B0176DC}" type="datetimeFigureOut">
              <a:rPr lang="en-US" smtClean="0"/>
              <a:t>4/16/2026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DCF50D-4CD3-C241-B327-EBF77B0176DC}" type="datetimeFigureOut">
              <a:rPr lang="en-US" smtClean="0"/>
              <a:t>4/16/2026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DCF50D-4CD3-C241-B327-EBF77B0176DC}" type="datetimeFigureOut">
              <a:rPr lang="en-US" smtClean="0"/>
              <a:t>4/16/2026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DCF50D-4CD3-C241-B327-EBF77B0176DC}" type="datetimeFigureOut">
              <a:rPr lang="en-US" smtClean="0"/>
              <a:t>4/16/2026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DCF50D-4CD3-C241-B327-EBF77B0176DC}" type="datetimeFigureOut">
              <a:rPr lang="en-US" smtClean="0"/>
              <a:t>4/16/2026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Título y objetos">
    <p:spTree>
      <p:nvGrpSpPr>
        <p:cNvPr id="1" name=""/>
        <p:cNvGrpSpPr/>
        <p:nvPr/>
      </p:nvGrpSpPr>
      <p:grpSpPr>
        <a:xfrm>
          <a:off x="0" y="0"/>
          <a:ext cx="0" cy="0"/>
          <a:chOff x="0" y="0"/>
          <a:chExt cx="0" cy="0"/>
        </a:xfrm>
      </p:grpSpPr>
      <p:sp>
        <p:nvSpPr>
          <p:cNvPr id="5" name="Marcador de pie de página 4"/>
          <p:cNvSpPr>
            <a:spLocks noGrp="1"/>
          </p:cNvSpPr>
          <p:nvPr>
            <p:ph type="ftr" sz="quarter" idx="11"/>
          </p:nvPr>
        </p:nvSpPr>
        <p:spPr/>
        <p:txBody>
          <a:bodyPr/>
          <a:lstStyle/>
          <a:p>
            <a:endParaRPr lang="en-US"/>
          </a:p>
        </p:txBody>
      </p:sp>
      <p:sp>
        <p:nvSpPr>
          <p:cNvPr id="2" name="Título 1"/>
          <p:cNvSpPr>
            <a:spLocks noGrp="1"/>
          </p:cNvSpPr>
          <p:nvPr>
            <p:ph type="title"/>
          </p:nvPr>
        </p:nvSpPr>
        <p:spPr>
          <a:xfrm>
            <a:off x="260689" y="268874"/>
            <a:ext cx="8113291" cy="660041"/>
          </a:xfrm>
        </p:spPr>
        <p:txBody>
          <a:bodyPr/>
          <a:lstStyle>
            <a:lvl1pPr>
              <a:defRPr sz="4000"/>
            </a:lvl1pPr>
          </a:lstStyle>
          <a:p>
            <a:r>
              <a:rPr lang="es-ES"/>
              <a:t>Haga clic para modificar el estilo de título del patrón</a:t>
            </a:r>
            <a:endParaRPr lang="es-CO"/>
          </a:p>
        </p:txBody>
      </p:sp>
      <p:sp>
        <p:nvSpPr>
          <p:cNvPr id="3" name="Marcador de contenido 2"/>
          <p:cNvSpPr>
            <a:spLocks noGrp="1"/>
          </p:cNvSpPr>
          <p:nvPr>
            <p:ph idx="1" hasCustomPrompt="1"/>
          </p:nvPr>
        </p:nvSpPr>
        <p:spPr>
          <a:xfrm>
            <a:off x="838200" y="1187003"/>
            <a:ext cx="9641114" cy="97562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9" name="Marcador de contenido 2"/>
          <p:cNvSpPr>
            <a:spLocks noGrp="1"/>
          </p:cNvSpPr>
          <p:nvPr>
            <p:ph idx="12" hasCustomPrompt="1"/>
          </p:nvPr>
        </p:nvSpPr>
        <p:spPr>
          <a:xfrm>
            <a:off x="830944" y="2162629"/>
            <a:ext cx="9641114" cy="406514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cSld name="1_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398AA4"/>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0" y="6248400"/>
            <a:ext cx="12192000" cy="609598"/>
          </a:xfrm>
          <a:prstGeom prst="rect">
            <a:avLst/>
          </a:prstGeom>
        </p:spPr>
      </p:pic>
      <p:pic>
        <p:nvPicPr>
          <p:cNvPr id="18" name="bg object 18"/>
          <p:cNvPicPr/>
          <p:nvPr/>
        </p:nvPicPr>
        <p:blipFill>
          <a:blip r:embed="rId3" cstate="print"/>
          <a:stretch>
            <a:fillRect/>
          </a:stretch>
        </p:blipFill>
        <p:spPr>
          <a:xfrm>
            <a:off x="9742931" y="408431"/>
            <a:ext cx="2005583" cy="283463"/>
          </a:xfrm>
          <a:prstGeom prst="rect">
            <a:avLst/>
          </a:prstGeom>
        </p:spPr>
      </p:pic>
      <p:sp>
        <p:nvSpPr>
          <p:cNvPr id="19" name="bg object 19"/>
          <p:cNvSpPr/>
          <p:nvPr/>
        </p:nvSpPr>
        <p:spPr>
          <a:xfrm>
            <a:off x="1210818" y="2378201"/>
            <a:ext cx="6751320" cy="1995170"/>
          </a:xfrm>
          <a:custGeom>
            <a:avLst/>
            <a:gdLst/>
            <a:ahLst/>
            <a:cxnLst/>
            <a:rect l="l" t="t" r="r" b="b"/>
            <a:pathLst>
              <a:path w="6751320" h="1995170">
                <a:moveTo>
                  <a:pt x="0" y="332486"/>
                </a:moveTo>
                <a:lnTo>
                  <a:pt x="3604" y="283350"/>
                </a:lnTo>
                <a:lnTo>
                  <a:pt x="14075" y="236454"/>
                </a:lnTo>
                <a:lnTo>
                  <a:pt x="30899" y="192311"/>
                </a:lnTo>
                <a:lnTo>
                  <a:pt x="53561" y="151437"/>
                </a:lnTo>
                <a:lnTo>
                  <a:pt x="81548" y="114344"/>
                </a:lnTo>
                <a:lnTo>
                  <a:pt x="114344" y="81548"/>
                </a:lnTo>
                <a:lnTo>
                  <a:pt x="151437" y="53561"/>
                </a:lnTo>
                <a:lnTo>
                  <a:pt x="192311" y="30899"/>
                </a:lnTo>
                <a:lnTo>
                  <a:pt x="236454" y="14075"/>
                </a:lnTo>
                <a:lnTo>
                  <a:pt x="283350" y="3604"/>
                </a:lnTo>
                <a:lnTo>
                  <a:pt x="332485" y="0"/>
                </a:lnTo>
                <a:lnTo>
                  <a:pt x="6418833" y="0"/>
                </a:lnTo>
                <a:lnTo>
                  <a:pt x="6467969" y="3604"/>
                </a:lnTo>
                <a:lnTo>
                  <a:pt x="6514865" y="14075"/>
                </a:lnTo>
                <a:lnTo>
                  <a:pt x="6559008" y="30899"/>
                </a:lnTo>
                <a:lnTo>
                  <a:pt x="6599882" y="53561"/>
                </a:lnTo>
                <a:lnTo>
                  <a:pt x="6636975" y="81548"/>
                </a:lnTo>
                <a:lnTo>
                  <a:pt x="6669771" y="114344"/>
                </a:lnTo>
                <a:lnTo>
                  <a:pt x="6697758" y="151437"/>
                </a:lnTo>
                <a:lnTo>
                  <a:pt x="6720420" y="192311"/>
                </a:lnTo>
                <a:lnTo>
                  <a:pt x="6737244" y="236454"/>
                </a:lnTo>
                <a:lnTo>
                  <a:pt x="6747715" y="283350"/>
                </a:lnTo>
                <a:lnTo>
                  <a:pt x="6751320" y="332486"/>
                </a:lnTo>
                <a:lnTo>
                  <a:pt x="6751320" y="1662430"/>
                </a:lnTo>
                <a:lnTo>
                  <a:pt x="6747715" y="1711565"/>
                </a:lnTo>
                <a:lnTo>
                  <a:pt x="6737244" y="1758461"/>
                </a:lnTo>
                <a:lnTo>
                  <a:pt x="6720420" y="1802604"/>
                </a:lnTo>
                <a:lnTo>
                  <a:pt x="6697758" y="1843478"/>
                </a:lnTo>
                <a:lnTo>
                  <a:pt x="6669771" y="1880571"/>
                </a:lnTo>
                <a:lnTo>
                  <a:pt x="6636975" y="1913367"/>
                </a:lnTo>
                <a:lnTo>
                  <a:pt x="6599882" y="1941354"/>
                </a:lnTo>
                <a:lnTo>
                  <a:pt x="6559008" y="1964016"/>
                </a:lnTo>
                <a:lnTo>
                  <a:pt x="6514865" y="1980840"/>
                </a:lnTo>
                <a:lnTo>
                  <a:pt x="6467969" y="1991311"/>
                </a:lnTo>
                <a:lnTo>
                  <a:pt x="6418833" y="1994916"/>
                </a:lnTo>
                <a:lnTo>
                  <a:pt x="332485" y="1994916"/>
                </a:lnTo>
                <a:lnTo>
                  <a:pt x="283350" y="1991311"/>
                </a:lnTo>
                <a:lnTo>
                  <a:pt x="236454" y="1980840"/>
                </a:lnTo>
                <a:lnTo>
                  <a:pt x="192311" y="1964016"/>
                </a:lnTo>
                <a:lnTo>
                  <a:pt x="151437" y="1941354"/>
                </a:lnTo>
                <a:lnTo>
                  <a:pt x="114344" y="1913367"/>
                </a:lnTo>
                <a:lnTo>
                  <a:pt x="81548" y="1880571"/>
                </a:lnTo>
                <a:lnTo>
                  <a:pt x="53561" y="1843478"/>
                </a:lnTo>
                <a:lnTo>
                  <a:pt x="30899" y="1802604"/>
                </a:lnTo>
                <a:lnTo>
                  <a:pt x="14075" y="1758461"/>
                </a:lnTo>
                <a:lnTo>
                  <a:pt x="3604" y="1711565"/>
                </a:lnTo>
                <a:lnTo>
                  <a:pt x="0" y="1662430"/>
                </a:lnTo>
                <a:lnTo>
                  <a:pt x="0" y="332486"/>
                </a:lnTo>
                <a:close/>
              </a:path>
            </a:pathLst>
          </a:custGeom>
          <a:ln w="19812">
            <a:solidFill>
              <a:srgbClr val="FFFFFF"/>
            </a:solidFill>
            <a:prstDash val="sysDot"/>
          </a:ln>
        </p:spPr>
        <p:txBody>
          <a:bodyPr wrap="square" lIns="0" tIns="0" rIns="0" bIns="0" rtlCol="0"/>
          <a:lstStyle/>
          <a:p>
            <a:endParaRPr/>
          </a:p>
        </p:txBody>
      </p:sp>
      <p:sp>
        <p:nvSpPr>
          <p:cNvPr id="20" name="bg object 20"/>
          <p:cNvSpPr/>
          <p:nvPr/>
        </p:nvSpPr>
        <p:spPr>
          <a:xfrm>
            <a:off x="1690116" y="1969007"/>
            <a:ext cx="2912745" cy="769620"/>
          </a:xfrm>
          <a:custGeom>
            <a:avLst/>
            <a:gdLst/>
            <a:ahLst/>
            <a:cxnLst/>
            <a:rect l="l" t="t" r="r" b="b"/>
            <a:pathLst>
              <a:path w="2912745" h="769619">
                <a:moveTo>
                  <a:pt x="2912363" y="0"/>
                </a:moveTo>
                <a:lnTo>
                  <a:pt x="0" y="0"/>
                </a:lnTo>
                <a:lnTo>
                  <a:pt x="0" y="769620"/>
                </a:lnTo>
                <a:lnTo>
                  <a:pt x="2912363" y="769620"/>
                </a:lnTo>
                <a:lnTo>
                  <a:pt x="2912363" y="0"/>
                </a:lnTo>
                <a:close/>
              </a:path>
            </a:pathLst>
          </a:custGeom>
          <a:solidFill>
            <a:srgbClr val="398AA4"/>
          </a:solidFill>
        </p:spPr>
        <p:txBody>
          <a:bodyPr wrap="square" lIns="0" tIns="0" rIns="0" bIns="0" rtlCol="0"/>
          <a:lstStyle/>
          <a:p>
            <a:endParaRPr/>
          </a:p>
        </p:txBody>
      </p:sp>
      <p:sp>
        <p:nvSpPr>
          <p:cNvPr id="2" name="Holder 2"/>
          <p:cNvSpPr>
            <a:spLocks noGrp="1"/>
          </p:cNvSpPr>
          <p:nvPr>
            <p:ph type="ctrTitle"/>
          </p:nvPr>
        </p:nvSpPr>
        <p:spPr>
          <a:xfrm>
            <a:off x="1768601" y="2371471"/>
            <a:ext cx="3938270" cy="1122679"/>
          </a:xfrm>
          <a:prstGeom prst="rect">
            <a:avLst/>
          </a:prstGeom>
        </p:spPr>
        <p:txBody>
          <a:bodyPr wrap="square" lIns="0" tIns="0" rIns="0" bIns="0">
            <a:spAutoFit/>
          </a:bodyPr>
          <a:lstStyle>
            <a:lvl1pPr>
              <a:defRPr sz="3200" b="1" i="0">
                <a:solidFill>
                  <a:srgbClr val="398AA4"/>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600" b="0" i="0">
                <a:solidFill>
                  <a:srgbClr val="404040"/>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4/16/2026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0412025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cSld name="1_Two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398AA4"/>
                </a:solidFill>
                <a:latin typeface="Arial"/>
                <a:cs typeface="Arial"/>
              </a:defRPr>
            </a:lvl1pPr>
          </a:lstStyle>
          <a:p>
            <a:endParaRPr/>
          </a:p>
        </p:txBody>
      </p:sp>
      <p:sp>
        <p:nvSpPr>
          <p:cNvPr id="3" name="Holder 3"/>
          <p:cNvSpPr>
            <a:spLocks noGrp="1"/>
          </p:cNvSpPr>
          <p:nvPr>
            <p:ph sz="half" idx="2"/>
          </p:nvPr>
        </p:nvSpPr>
        <p:spPr>
          <a:xfrm>
            <a:off x="453339" y="2744850"/>
            <a:ext cx="4700905" cy="3991609"/>
          </a:xfrm>
          <a:prstGeom prst="rect">
            <a:avLst/>
          </a:prstGeom>
        </p:spPr>
        <p:txBody>
          <a:bodyPr wrap="square" lIns="0" tIns="0" rIns="0" bIns="0">
            <a:spAutoFit/>
          </a:bodyPr>
          <a:lstStyle>
            <a:lvl1pPr>
              <a:defRPr sz="1250" b="0" i="0">
                <a:solidFill>
                  <a:srgbClr val="252525"/>
                </a:solidFill>
                <a:latin typeface="Arial MT"/>
                <a:cs typeface="Arial MT"/>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4/16/2026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6932266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ítulo y subtítulo">
    <p:spTree>
      <p:nvGrpSpPr>
        <p:cNvPr id="1" name=""/>
        <p:cNvGrpSpPr/>
        <p:nvPr/>
      </p:nvGrpSpPr>
      <p:grpSpPr>
        <a:xfrm>
          <a:off x="0" y="0"/>
          <a:ext cx="0" cy="0"/>
          <a:chOff x="0" y="0"/>
          <a:chExt cx="0" cy="0"/>
        </a:xfrm>
      </p:grpSpPr>
      <p:cxnSp>
        <p:nvCxnSpPr>
          <p:cNvPr id="12" name="Conector recto 11">
            <a:extLst>
              <a:ext uri="{FF2B5EF4-FFF2-40B4-BE49-F238E27FC236}">
                <a16:creationId xmlns:a16="http://schemas.microsoft.com/office/drawing/2014/main" id="{243BC606-B1E2-C36D-1F58-E6A3C94561C7}"/>
              </a:ext>
            </a:extLst>
          </p:cNvPr>
          <p:cNvCxnSpPr>
            <a:cxnSpLocks/>
          </p:cNvCxnSpPr>
          <p:nvPr userDrawn="1"/>
        </p:nvCxnSpPr>
        <p:spPr>
          <a:xfrm flipV="1">
            <a:off x="11292840" y="2263140"/>
            <a:ext cx="0" cy="388620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32" name="Marcador de texto 31">
            <a:extLst>
              <a:ext uri="{FF2B5EF4-FFF2-40B4-BE49-F238E27FC236}">
                <a16:creationId xmlns:a16="http://schemas.microsoft.com/office/drawing/2014/main" id="{EA63DFF0-623D-CC4B-D538-A56C16E1CBB1}"/>
              </a:ext>
            </a:extLst>
          </p:cNvPr>
          <p:cNvSpPr>
            <a:spLocks noGrp="1"/>
          </p:cNvSpPr>
          <p:nvPr>
            <p:ph type="body" sz="quarter" idx="10" hasCustomPrompt="1"/>
          </p:nvPr>
        </p:nvSpPr>
        <p:spPr>
          <a:xfrm>
            <a:off x="1028700" y="2182813"/>
            <a:ext cx="10183813" cy="800100"/>
          </a:xfrm>
          <a:prstGeom prst="rect">
            <a:avLst/>
          </a:prstGeom>
        </p:spPr>
        <p:txBody>
          <a:bodyPr/>
          <a:lstStyle>
            <a:lvl1pPr marL="0" indent="0" algn="r">
              <a:buNone/>
              <a:defRPr>
                <a:solidFill>
                  <a:srgbClr val="00284C"/>
                </a:solidFill>
                <a:latin typeface="Arial Black" panose="020B0A04020102020204" pitchFamily="34" charset="0"/>
                <a:cs typeface="Arial" panose="020B0604020202020204" pitchFamily="34" charset="0"/>
              </a:defRPr>
            </a:lvl1pPr>
            <a:lvl2pPr algn="r">
              <a:defRPr>
                <a:solidFill>
                  <a:srgbClr val="CFFBFD"/>
                </a:solidFill>
                <a:latin typeface="Arial Black" panose="020B0A04020102020204" pitchFamily="34" charset="0"/>
                <a:cs typeface="Arial" panose="020B0604020202020204" pitchFamily="34" charset="0"/>
              </a:defRPr>
            </a:lvl2pPr>
            <a:lvl3pPr algn="r">
              <a:defRPr>
                <a:solidFill>
                  <a:srgbClr val="CFFBFD"/>
                </a:solidFill>
                <a:latin typeface="Arial Black" panose="020B0A04020102020204" pitchFamily="34" charset="0"/>
                <a:cs typeface="Arial" panose="020B0604020202020204" pitchFamily="34" charset="0"/>
              </a:defRPr>
            </a:lvl3pPr>
            <a:lvl4pPr algn="r">
              <a:defRPr>
                <a:solidFill>
                  <a:srgbClr val="CFFBFD"/>
                </a:solidFill>
                <a:latin typeface="Arial Black" panose="020B0A04020102020204" pitchFamily="34" charset="0"/>
                <a:cs typeface="Arial" panose="020B0604020202020204" pitchFamily="34" charset="0"/>
              </a:defRPr>
            </a:lvl4pPr>
            <a:lvl5pPr algn="r">
              <a:defRPr>
                <a:solidFill>
                  <a:srgbClr val="CFFBFD"/>
                </a:solidFill>
                <a:latin typeface="Arial Black" panose="020B0A04020102020204" pitchFamily="34" charset="0"/>
                <a:cs typeface="Arial" panose="020B0604020202020204" pitchFamily="34" charset="0"/>
              </a:defRPr>
            </a:lvl5pPr>
          </a:lstStyle>
          <a:p>
            <a:pPr lvl="0"/>
            <a:r>
              <a:rPr lang="es-ES"/>
              <a:t>Haga clic para título de presentación</a:t>
            </a:r>
          </a:p>
        </p:txBody>
      </p:sp>
      <p:sp>
        <p:nvSpPr>
          <p:cNvPr id="33" name="Marcador de texto 31">
            <a:extLst>
              <a:ext uri="{FF2B5EF4-FFF2-40B4-BE49-F238E27FC236}">
                <a16:creationId xmlns:a16="http://schemas.microsoft.com/office/drawing/2014/main" id="{1782759B-64DB-7225-6B37-90279CB5C0B5}"/>
              </a:ext>
            </a:extLst>
          </p:cNvPr>
          <p:cNvSpPr>
            <a:spLocks noGrp="1"/>
          </p:cNvSpPr>
          <p:nvPr>
            <p:ph type="body" sz="quarter" idx="11" hasCustomPrompt="1"/>
          </p:nvPr>
        </p:nvSpPr>
        <p:spPr>
          <a:xfrm>
            <a:off x="1028699" y="3287713"/>
            <a:ext cx="10183813" cy="800100"/>
          </a:xfrm>
          <a:prstGeom prst="rect">
            <a:avLst/>
          </a:prstGeom>
        </p:spPr>
        <p:txBody>
          <a:bodyPr/>
          <a:lstStyle>
            <a:lvl1pPr marL="0" indent="0" algn="r">
              <a:buNone/>
              <a:defRPr sz="2400">
                <a:solidFill>
                  <a:srgbClr val="00284C"/>
                </a:solidFill>
                <a:latin typeface="Arial" panose="020B0604020202020204" pitchFamily="34" charset="0"/>
                <a:cs typeface="Arial" panose="020B0604020202020204" pitchFamily="34" charset="0"/>
              </a:defRPr>
            </a:lvl1pPr>
            <a:lvl2pPr algn="r">
              <a:defRPr>
                <a:solidFill>
                  <a:srgbClr val="CFFBFD"/>
                </a:solidFill>
                <a:latin typeface="Arial Black" panose="020B0A04020102020204" pitchFamily="34" charset="0"/>
                <a:cs typeface="Arial" panose="020B0604020202020204" pitchFamily="34" charset="0"/>
              </a:defRPr>
            </a:lvl2pPr>
            <a:lvl3pPr algn="r">
              <a:defRPr>
                <a:solidFill>
                  <a:srgbClr val="CFFBFD"/>
                </a:solidFill>
                <a:latin typeface="Arial Black" panose="020B0A04020102020204" pitchFamily="34" charset="0"/>
                <a:cs typeface="Arial" panose="020B0604020202020204" pitchFamily="34" charset="0"/>
              </a:defRPr>
            </a:lvl3pPr>
            <a:lvl4pPr algn="r">
              <a:defRPr>
                <a:solidFill>
                  <a:srgbClr val="CFFBFD"/>
                </a:solidFill>
                <a:latin typeface="Arial Black" panose="020B0A04020102020204" pitchFamily="34" charset="0"/>
                <a:cs typeface="Arial" panose="020B0604020202020204" pitchFamily="34" charset="0"/>
              </a:defRPr>
            </a:lvl4pPr>
            <a:lvl5pPr algn="r">
              <a:defRPr>
                <a:solidFill>
                  <a:srgbClr val="CFFBFD"/>
                </a:solidFill>
                <a:latin typeface="Arial Black" panose="020B0A04020102020204" pitchFamily="34" charset="0"/>
                <a:cs typeface="Arial" panose="020B0604020202020204" pitchFamily="34" charset="0"/>
              </a:defRPr>
            </a:lvl5pPr>
          </a:lstStyle>
          <a:p>
            <a:pPr lvl="0"/>
            <a:r>
              <a:rPr lang="es-ES"/>
              <a:t>Haga clic para subtítulo de presentación</a:t>
            </a:r>
          </a:p>
        </p:txBody>
      </p:sp>
      <p:pic>
        <p:nvPicPr>
          <p:cNvPr id="3" name="Gráfico 2">
            <a:extLst>
              <a:ext uri="{FF2B5EF4-FFF2-40B4-BE49-F238E27FC236}">
                <a16:creationId xmlns:a16="http://schemas.microsoft.com/office/drawing/2014/main" id="{DEF6A510-8765-511A-D468-82D020851C9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102360" y="5357912"/>
            <a:ext cx="2918349" cy="800100"/>
          </a:xfrm>
          <a:prstGeom prst="rect">
            <a:avLst/>
          </a:prstGeom>
        </p:spPr>
      </p:pic>
    </p:spTree>
    <p:extLst>
      <p:ext uri="{BB962C8B-B14F-4D97-AF65-F5344CB8AC3E}">
        <p14:creationId xmlns:p14="http://schemas.microsoft.com/office/powerpoint/2010/main" val="29789754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7" y="1907527"/>
            <a:ext cx="7723531" cy="1028969"/>
          </a:xfrm>
          <a:noFill/>
          <a:ln>
            <a:noFill/>
          </a:ln>
        </p:spPr>
        <p:txBody>
          <a:bodyPr spcFirstLastPara="1" wrap="square" lIns="91425" tIns="91425" rIns="91425" bIns="91425" anchor="t" anchorCtr="0">
            <a:spAutoFit/>
          </a:bodyPr>
          <a:lstStyle>
            <a:lvl1pPr>
              <a:defRPr lang="x-none" sz="3048"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x-none"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7" y="3502156"/>
            <a:ext cx="7723531" cy="677353"/>
          </a:xfrm>
          <a:noFill/>
          <a:ln>
            <a:noFill/>
          </a:ln>
        </p:spPr>
        <p:txBody>
          <a:bodyPr spcFirstLastPara="1" wrap="square" lIns="91425" tIns="91425" rIns="91425" bIns="91425" anchor="t" anchorCtr="0">
            <a:noAutofit/>
          </a:bodyPr>
          <a:lstStyle>
            <a:lvl1pPr marL="0" indent="0">
              <a:buNone/>
              <a:defRPr lang="x-none" sz="1270" spc="191">
                <a:solidFill>
                  <a:schemeClr val="bg1"/>
                </a:solidFill>
                <a:ea typeface="+mn-lt"/>
                <a:cs typeface="+mn-lt"/>
              </a:defRPr>
            </a:lvl1pPr>
          </a:lstStyle>
          <a:p>
            <a:pPr marL="0" lvl="0"/>
            <a:r>
              <a:rPr lang="en-US" dirty="0" err="1"/>
              <a:t>Subtítulo</a:t>
            </a:r>
            <a:r>
              <a:rPr lang="en-US" dirty="0"/>
              <a:t> / </a:t>
            </a:r>
            <a:r>
              <a:rPr lang="en-US" dirty="0" err="1"/>
              <a:t>fecha</a:t>
            </a:r>
            <a:endParaRPr lang="x-none"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x-none" smtClean="0"/>
              <a:t>‹Nº›</a:t>
            </a:fld>
            <a:endParaRPr lang="x-none"/>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82" y="5744661"/>
            <a:ext cx="2755777" cy="635001"/>
          </a:xfrm>
          <a:prstGeom prst="rect">
            <a:avLst/>
          </a:prstGeom>
        </p:spPr>
      </p:pic>
    </p:spTree>
    <p:extLst>
      <p:ext uri="{BB962C8B-B14F-4D97-AF65-F5344CB8AC3E}">
        <p14:creationId xmlns:p14="http://schemas.microsoft.com/office/powerpoint/2010/main" val="3410477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DCF50D-4CD3-C241-B327-EBF77B0176DC}" type="datetimeFigureOut">
              <a:rPr lang="en-US" smtClean="0"/>
              <a:t>4/16/2026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24"/>
            <a:ext cx="10515600" cy="357918"/>
          </a:xfrm>
          <a:noFill/>
        </p:spPr>
        <p:txBody>
          <a:bodyPr wrap="square" lIns="91440" tIns="45720" rIns="91440" bIns="45720" anchor="t">
            <a:spAutoFit/>
          </a:bodyPr>
          <a:lstStyle>
            <a:lvl1pPr>
              <a:defRPr lang="x-none" sz="1905"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x-none"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203" y="1825627"/>
            <a:ext cx="10515600" cy="2410147"/>
          </a:xfrm>
          <a:noFill/>
        </p:spPr>
        <p:txBody>
          <a:bodyPr wrap="square" rtlCol="0">
            <a:spAutoFit/>
          </a:bodyPr>
          <a:lstStyle>
            <a:lvl1pPr marL="0" indent="0">
              <a:buNone/>
              <a:defRPr lang="en-US" sz="1016">
                <a:solidFill>
                  <a:schemeClr val="tx1">
                    <a:lumMod val="85000"/>
                    <a:lumOff val="15000"/>
                  </a:schemeClr>
                </a:solidFill>
                <a:latin typeface="Aptos" panose="020B0004020202020204" pitchFamily="34" charset="0"/>
              </a:defRPr>
            </a:lvl1pPr>
            <a:lvl2pPr>
              <a:defRPr lang="en-US" sz="1143">
                <a:solidFill>
                  <a:schemeClr val="tx1">
                    <a:lumMod val="85000"/>
                    <a:lumOff val="15000"/>
                  </a:schemeClr>
                </a:solidFill>
              </a:defRPr>
            </a:lvl2pPr>
            <a:lvl3pPr>
              <a:defRPr lang="en-US" sz="1143">
                <a:solidFill>
                  <a:schemeClr val="tx1">
                    <a:lumMod val="85000"/>
                    <a:lumOff val="15000"/>
                  </a:schemeClr>
                </a:solidFill>
              </a:defRPr>
            </a:lvl3pPr>
            <a:lvl4pPr>
              <a:defRPr lang="en-US">
                <a:solidFill>
                  <a:schemeClr val="tx1">
                    <a:lumMod val="85000"/>
                    <a:lumOff val="15000"/>
                  </a:schemeClr>
                </a:solidFill>
              </a:defRPr>
            </a:lvl4pPr>
            <a:lvl5pPr>
              <a:defRPr lang="x-none">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1593349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8" y="2798219"/>
            <a:ext cx="1668463" cy="1714315"/>
          </a:xfrm>
          <a:noFill/>
        </p:spPr>
        <p:txBody>
          <a:bodyPr wrap="square" anchor="b">
            <a:spAutoFit/>
          </a:bodyPr>
          <a:lstStyle>
            <a:lvl1pPr marL="0" indent="0" algn="r">
              <a:buNone/>
              <a:defRPr kumimoji="0" lang="en-US" sz="1054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145157" marR="0" lvl="0" indent="-145157"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7" y="2511806"/>
            <a:ext cx="6623050" cy="1325563"/>
          </a:xfrm>
        </p:spPr>
        <p:txBody>
          <a:bodyPr vert="horz" lIns="91440" tIns="45720" rIns="91440" bIns="45720" rtlCol="0" anchor="ctr">
            <a:noAutofit/>
          </a:bodyPr>
          <a:lstStyle>
            <a:lvl1pPr>
              <a:defRPr kumimoji="0" lang="x-none" sz="2286"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x-none"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x-none" smtClean="0"/>
              <a:t>‹Nº›</a:t>
            </a:fld>
            <a:endParaRPr lang="x-none"/>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9"/>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4" y="5887211"/>
            <a:ext cx="2160000" cy="497718"/>
          </a:xfrm>
          <a:prstGeom prst="rect">
            <a:avLst/>
          </a:prstGeom>
        </p:spPr>
      </p:pic>
    </p:spTree>
    <p:extLst>
      <p:ext uri="{BB962C8B-B14F-4D97-AF65-F5344CB8AC3E}">
        <p14:creationId xmlns:p14="http://schemas.microsoft.com/office/powerpoint/2010/main" val="19309823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Dos objetos">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x-none"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2" y="1825631"/>
            <a:ext cx="5181600" cy="3960812"/>
          </a:xfrm>
        </p:spPr>
        <p:txBody>
          <a:bodyPr>
            <a:normAutofit/>
          </a:bodyPr>
          <a:lstStyle>
            <a:lvl1pPr>
              <a:defRPr sz="1270"/>
            </a:lvl1pPr>
            <a:lvl2pPr>
              <a:defRPr sz="1143"/>
            </a:lvl2pPr>
            <a:lvl3pPr>
              <a:defRPr sz="1016"/>
            </a:lvl3pPr>
            <a:lvl4pPr>
              <a:defRPr sz="889"/>
            </a:lvl4pPr>
            <a:lvl5pPr>
              <a:defRPr sz="889"/>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x-none"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3" y="1825631"/>
            <a:ext cx="5181600" cy="3960812"/>
          </a:xfrm>
        </p:spPr>
        <p:txBody>
          <a:bodyPr>
            <a:normAutofit/>
          </a:bodyPr>
          <a:lstStyle>
            <a:lvl1pPr>
              <a:defRPr sz="1270"/>
            </a:lvl1pPr>
            <a:lvl2pPr>
              <a:defRPr sz="1143"/>
            </a:lvl2pPr>
            <a:lvl3pPr>
              <a:defRPr sz="1016"/>
            </a:lvl3pPr>
            <a:lvl4pPr>
              <a:defRPr sz="889"/>
            </a:lvl4pPr>
            <a:lvl5pPr>
              <a:defRPr sz="889"/>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x-none"/>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10786891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744643"/>
            <a:ext cx="10515600" cy="357918"/>
          </a:xfrm>
        </p:spPr>
        <p:txBody>
          <a:bodyPr anchor="ctr"/>
          <a:lstStyle/>
          <a:p>
            <a:r>
              <a:rPr lang="en-US" dirty="0" err="1"/>
              <a:t>Título</a:t>
            </a:r>
            <a:r>
              <a:rPr lang="en-US" dirty="0"/>
              <a:t> </a:t>
            </a:r>
            <a:r>
              <a:rPr lang="en-US" dirty="0" err="1"/>
              <a:t>diapositiva</a:t>
            </a:r>
            <a:endParaRPr lang="x-none"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92" y="1681166"/>
            <a:ext cx="5157787" cy="823912"/>
          </a:xfrm>
        </p:spPr>
        <p:txBody>
          <a:bodyPr anchor="b"/>
          <a:lstStyle>
            <a:lvl1pPr marL="0" indent="0">
              <a:buNone/>
              <a:defRPr sz="1651" b="1">
                <a:solidFill>
                  <a:srgbClr val="328AA4"/>
                </a:solidFill>
              </a:defRPr>
            </a:lvl1pPr>
            <a:lvl2pPr marL="290314" indent="0">
              <a:buNone/>
              <a:defRPr sz="1270" b="1"/>
            </a:lvl2pPr>
            <a:lvl3pPr marL="580628" indent="0">
              <a:buNone/>
              <a:defRPr sz="1143" b="1"/>
            </a:lvl3pPr>
            <a:lvl4pPr marL="870943" indent="0">
              <a:buNone/>
              <a:defRPr sz="1016" b="1"/>
            </a:lvl4pPr>
            <a:lvl5pPr marL="1161256" indent="0">
              <a:buNone/>
              <a:defRPr sz="1016" b="1"/>
            </a:lvl5pPr>
            <a:lvl6pPr marL="1451571" indent="0">
              <a:buNone/>
              <a:defRPr sz="1016" b="1"/>
            </a:lvl6pPr>
            <a:lvl7pPr marL="1741884" indent="0">
              <a:buNone/>
              <a:defRPr sz="1016" b="1"/>
            </a:lvl7pPr>
            <a:lvl8pPr marL="2032198" indent="0">
              <a:buNone/>
              <a:defRPr sz="1016" b="1"/>
            </a:lvl8pPr>
            <a:lvl9pPr marL="2322512" indent="0">
              <a:buNone/>
              <a:defRPr sz="1016"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92" y="2519368"/>
            <a:ext cx="5157787" cy="3267075"/>
          </a:xfrm>
        </p:spPr>
        <p:txBody>
          <a:bodyPr>
            <a:normAutofit/>
          </a:bodyPr>
          <a:lstStyle>
            <a:lvl1pPr>
              <a:defRPr sz="1270"/>
            </a:lvl1pPr>
            <a:lvl2pPr>
              <a:defRPr sz="1143"/>
            </a:lvl2pPr>
            <a:lvl3pPr>
              <a:defRPr sz="1016"/>
            </a:lvl3pPr>
            <a:lvl4pPr>
              <a:defRPr sz="889"/>
            </a:lvl4pPr>
            <a:lvl5pPr>
              <a:defRPr sz="889"/>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x-none"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6"/>
            <a:ext cx="5183188" cy="823912"/>
          </a:xfrm>
        </p:spPr>
        <p:txBody>
          <a:bodyPr anchor="b">
            <a:normAutofit/>
          </a:bodyPr>
          <a:lstStyle>
            <a:lvl1pPr marL="0" indent="0">
              <a:buNone/>
              <a:defRPr sz="1651" b="1">
                <a:solidFill>
                  <a:srgbClr val="328AA4"/>
                </a:solidFill>
              </a:defRPr>
            </a:lvl1pPr>
            <a:lvl2pPr marL="290314" indent="0">
              <a:buNone/>
              <a:defRPr sz="1270" b="1"/>
            </a:lvl2pPr>
            <a:lvl3pPr marL="580628" indent="0">
              <a:buNone/>
              <a:defRPr sz="1143" b="1"/>
            </a:lvl3pPr>
            <a:lvl4pPr marL="870943" indent="0">
              <a:buNone/>
              <a:defRPr sz="1016" b="1"/>
            </a:lvl4pPr>
            <a:lvl5pPr marL="1161256" indent="0">
              <a:buNone/>
              <a:defRPr sz="1016" b="1"/>
            </a:lvl5pPr>
            <a:lvl6pPr marL="1451571" indent="0">
              <a:buNone/>
              <a:defRPr sz="1016" b="1"/>
            </a:lvl6pPr>
            <a:lvl7pPr marL="1741884" indent="0">
              <a:buNone/>
              <a:defRPr sz="1016" b="1"/>
            </a:lvl7pPr>
            <a:lvl8pPr marL="2032198" indent="0">
              <a:buNone/>
              <a:defRPr sz="1016" b="1"/>
            </a:lvl8pPr>
            <a:lvl9pPr marL="2322512" indent="0">
              <a:buNone/>
              <a:defRPr sz="1016"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8"/>
            <a:ext cx="5183188" cy="3267075"/>
          </a:xfrm>
        </p:spPr>
        <p:txBody>
          <a:bodyPr>
            <a:normAutofit/>
          </a:bodyPr>
          <a:lstStyle>
            <a:lvl1pPr>
              <a:defRPr sz="1270"/>
            </a:lvl1pPr>
            <a:lvl2pPr>
              <a:defRPr sz="1143"/>
            </a:lvl2pPr>
            <a:lvl3pPr>
              <a:defRPr sz="1016"/>
            </a:lvl3pPr>
            <a:lvl4pPr>
              <a:defRPr sz="889"/>
            </a:lvl4pPr>
            <a:lvl5pPr>
              <a:defRPr sz="889"/>
            </a:lvl5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x-none"/>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3294205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Solo el título">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x-none"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17694809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3656987618"/>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168827021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x-none" sz="1143"/>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753103"/>
            <a:ext cx="4989513" cy="375616"/>
          </a:xfrm>
        </p:spPr>
        <p:txBody>
          <a:bodyPr anchor="b"/>
          <a:lstStyle>
            <a:lvl1pPr>
              <a:defRPr sz="2032"/>
            </a:lvl1pPr>
          </a:lstStyle>
          <a:p>
            <a:r>
              <a:rPr lang="en-US" dirty="0" err="1"/>
              <a:t>Título</a:t>
            </a:r>
            <a:r>
              <a:rPr lang="en-US" dirty="0"/>
              <a:t> </a:t>
            </a:r>
            <a:r>
              <a:rPr lang="en-US" dirty="0" err="1"/>
              <a:t>diapositiva</a:t>
            </a:r>
            <a:endParaRPr lang="x-none"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95"/>
            <a:ext cx="4989513" cy="3900487"/>
          </a:xfrm>
        </p:spPr>
        <p:txBody>
          <a:bodyPr/>
          <a:lstStyle>
            <a:lvl1pPr marL="0" indent="0">
              <a:buNone/>
              <a:defRPr sz="1016"/>
            </a:lvl1pPr>
            <a:lvl2pPr marL="290314" indent="0">
              <a:buNone/>
              <a:defRPr sz="889"/>
            </a:lvl2pPr>
            <a:lvl3pPr marL="580628" indent="0">
              <a:buNone/>
              <a:defRPr sz="762"/>
            </a:lvl3pPr>
            <a:lvl4pPr marL="870943" indent="0">
              <a:buNone/>
              <a:defRPr sz="635"/>
            </a:lvl4pPr>
            <a:lvl5pPr marL="1161256" indent="0">
              <a:buNone/>
              <a:defRPr sz="635"/>
            </a:lvl5pPr>
            <a:lvl6pPr marL="1451571" indent="0">
              <a:buNone/>
              <a:defRPr sz="635"/>
            </a:lvl6pPr>
            <a:lvl7pPr marL="1741884" indent="0">
              <a:buNone/>
              <a:defRPr sz="635"/>
            </a:lvl7pPr>
            <a:lvl8pPr marL="2032198" indent="0">
              <a:buNone/>
              <a:defRPr sz="635"/>
            </a:lvl8pPr>
            <a:lvl9pPr marL="2322512" indent="0">
              <a:buNone/>
              <a:defRPr sz="635"/>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x-none" smtClean="0"/>
              <a:t>‹Nº›</a:t>
            </a:fld>
            <a:endParaRPr lang="x-none"/>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23" y="785816"/>
            <a:ext cx="4500563" cy="4957761"/>
          </a:xfrm>
        </p:spPr>
        <p:txBody>
          <a:bodyPr>
            <a:normAutofit/>
          </a:bodyPr>
          <a:lstStyle>
            <a:lvl1pPr>
              <a:defRPr sz="1778">
                <a:solidFill>
                  <a:schemeClr val="bg1"/>
                </a:solidFill>
              </a:defRPr>
            </a:lvl1pPr>
            <a:lvl2pPr>
              <a:defRPr sz="1524">
                <a:solidFill>
                  <a:schemeClr val="bg1"/>
                </a:solidFill>
              </a:defRPr>
            </a:lvl2pPr>
            <a:lvl3pPr>
              <a:defRPr sz="1270">
                <a:solidFill>
                  <a:schemeClr val="bg1"/>
                </a:solidFill>
              </a:defRPr>
            </a:lvl3pPr>
            <a:lvl4pPr>
              <a:defRPr sz="1143">
                <a:solidFill>
                  <a:schemeClr val="bg1"/>
                </a:solidFill>
              </a:defRPr>
            </a:lvl4pPr>
            <a:lvl5pPr>
              <a:defRPr sz="1143">
                <a:solidFill>
                  <a:schemeClr val="bg1"/>
                </a:solidFill>
              </a:defRPr>
            </a:lvl5pPr>
            <a:lvl6pPr>
              <a:defRPr sz="1270"/>
            </a:lvl6pPr>
            <a:lvl7pPr>
              <a:defRPr sz="1270"/>
            </a:lvl7pPr>
            <a:lvl8pPr>
              <a:defRPr sz="1270"/>
            </a:lvl8pPr>
            <a:lvl9pPr>
              <a:defRPr sz="127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x-none"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3" y="6088270"/>
            <a:ext cx="2160000" cy="467619"/>
          </a:xfrm>
          <a:prstGeom prst="rect">
            <a:avLst/>
          </a:prstGeom>
        </p:spPr>
      </p:pic>
    </p:spTree>
    <p:extLst>
      <p:ext uri="{BB962C8B-B14F-4D97-AF65-F5344CB8AC3E}">
        <p14:creationId xmlns:p14="http://schemas.microsoft.com/office/powerpoint/2010/main" val="34646466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x-none" smtClean="0"/>
              <a:t>‹Nº›</a:t>
            </a:fld>
            <a:endParaRPr lang="x-none"/>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82" y="5744661"/>
            <a:ext cx="2755777" cy="635001"/>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81" y="2789289"/>
            <a:ext cx="7476122" cy="762166"/>
          </a:xfrm>
          <a:prstGeom prst="rect">
            <a:avLst/>
          </a:prstGeom>
          <a:noFill/>
          <a:ln>
            <a:noFill/>
          </a:ln>
        </p:spPr>
        <p:txBody>
          <a:bodyPr spcFirstLastPara="1" wrap="square" lIns="58056" tIns="58056" rIns="58056" bIns="58056" anchor="t" anchorCtr="0">
            <a:spAutoFit/>
          </a:bodyPr>
          <a:lstStyle/>
          <a:p>
            <a:r>
              <a:rPr lang="es-MX" sz="4191" b="1" dirty="0">
                <a:solidFill>
                  <a:schemeClr val="lt1"/>
                </a:solidFill>
                <a:latin typeface="Aptos" panose="020B0004020202020204" pitchFamily="34" charset="0"/>
                <a:ea typeface="+mn-lt"/>
                <a:cs typeface="+mn-lt"/>
                <a:sym typeface="Oswald"/>
              </a:rPr>
              <a:t>Gracias</a:t>
            </a:r>
            <a:endParaRPr lang="es-CO" sz="4191"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8883668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95" y="1400364"/>
            <a:ext cx="3932237" cy="657039"/>
          </a:xfrm>
        </p:spPr>
        <p:txBody>
          <a:bodyPr anchor="b"/>
          <a:lstStyle>
            <a:lvl1pPr>
              <a:defRPr sz="2032"/>
            </a:lvl1pPr>
          </a:lstStyle>
          <a:p>
            <a:r>
              <a:rPr lang="es-ES"/>
              <a:t>Haga clic para modificar el estilo de título del patrón</a:t>
            </a:r>
            <a:endParaRPr lang="x-none"/>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8"/>
            <a:ext cx="6172200" cy="4873625"/>
          </a:xfrm>
        </p:spPr>
        <p:txBody>
          <a:bodyPr/>
          <a:lstStyle>
            <a:lvl1pPr marL="0" indent="0">
              <a:buNone/>
              <a:defRPr sz="2032"/>
            </a:lvl1pPr>
            <a:lvl2pPr marL="290314" indent="0">
              <a:buNone/>
              <a:defRPr sz="1778"/>
            </a:lvl2pPr>
            <a:lvl3pPr marL="580628" indent="0">
              <a:buNone/>
              <a:defRPr sz="1524"/>
            </a:lvl3pPr>
            <a:lvl4pPr marL="870943" indent="0">
              <a:buNone/>
              <a:defRPr sz="1270"/>
            </a:lvl4pPr>
            <a:lvl5pPr marL="1161256" indent="0">
              <a:buNone/>
              <a:defRPr sz="1270"/>
            </a:lvl5pPr>
            <a:lvl6pPr marL="1451571" indent="0">
              <a:buNone/>
              <a:defRPr sz="1270"/>
            </a:lvl6pPr>
            <a:lvl7pPr marL="1741884" indent="0">
              <a:buNone/>
              <a:defRPr sz="1270"/>
            </a:lvl7pPr>
            <a:lvl8pPr marL="2032198" indent="0">
              <a:buNone/>
              <a:defRPr sz="1270"/>
            </a:lvl8pPr>
            <a:lvl9pPr marL="2322512" indent="0">
              <a:buNone/>
              <a:defRPr sz="1270"/>
            </a:lvl9pPr>
          </a:lstStyle>
          <a:p>
            <a:r>
              <a:rPr lang="es-ES"/>
              <a:t>Haga clic en el icono para agregar una imagen</a:t>
            </a:r>
            <a:endParaRPr lang="x-none"/>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95" y="2057405"/>
            <a:ext cx="3932237" cy="3811588"/>
          </a:xfrm>
        </p:spPr>
        <p:txBody>
          <a:bodyPr/>
          <a:lstStyle>
            <a:lvl1pPr marL="0" indent="0">
              <a:buNone/>
              <a:defRPr sz="1016"/>
            </a:lvl1pPr>
            <a:lvl2pPr marL="290314" indent="0">
              <a:buNone/>
              <a:defRPr sz="889"/>
            </a:lvl2pPr>
            <a:lvl3pPr marL="580628" indent="0">
              <a:buNone/>
              <a:defRPr sz="762"/>
            </a:lvl3pPr>
            <a:lvl4pPr marL="870943" indent="0">
              <a:buNone/>
              <a:defRPr sz="635"/>
            </a:lvl4pPr>
            <a:lvl5pPr marL="1161256" indent="0">
              <a:buNone/>
              <a:defRPr sz="635"/>
            </a:lvl5pPr>
            <a:lvl6pPr marL="1451571" indent="0">
              <a:buNone/>
              <a:defRPr sz="635"/>
            </a:lvl6pPr>
            <a:lvl7pPr marL="1741884" indent="0">
              <a:buNone/>
              <a:defRPr sz="635"/>
            </a:lvl7pPr>
            <a:lvl8pPr marL="2032198" indent="0">
              <a:buNone/>
              <a:defRPr sz="635"/>
            </a:lvl8pPr>
            <a:lvl9pPr marL="2322512" indent="0">
              <a:buNone/>
              <a:defRPr sz="635"/>
            </a:lvl9pPr>
          </a:lstStyle>
          <a:p>
            <a:pPr lvl="0"/>
            <a:r>
              <a:rPr lang="es-ES"/>
              <a:t>Editar los estilos de texto del patrón</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2430524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DCF50D-4CD3-C241-B327-EBF77B0176DC}" type="datetimeFigureOut">
              <a:rPr lang="en-US" smtClean="0"/>
              <a:t>4/16/2026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a:xfrm>
            <a:off x="809624" y="640255"/>
            <a:ext cx="10515600" cy="357918"/>
          </a:xfrm>
        </p:spPr>
        <p:txBody>
          <a:bodyPr/>
          <a:lstStyle/>
          <a:p>
            <a:r>
              <a:rPr lang="es-ES"/>
              <a:t>Haga clic para modificar el estilo de título del patrón</a:t>
            </a:r>
            <a:endParaRPr lang="x-none"/>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x-none"/>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x-none" smtClean="0"/>
              <a:t>16/04/2026</a:t>
            </a:fld>
            <a:endParaRPr lang="x-none"/>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x-none" smtClean="0"/>
              <a:t>‹Nº›</a:t>
            </a:fld>
            <a:endParaRPr lang="x-none"/>
          </a:p>
        </p:txBody>
      </p:sp>
    </p:spTree>
    <p:extLst>
      <p:ext uri="{BB962C8B-B14F-4D97-AF65-F5344CB8AC3E}">
        <p14:creationId xmlns:p14="http://schemas.microsoft.com/office/powerpoint/2010/main" val="151528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DCF50D-4CD3-C241-B327-EBF77B0176DC}" type="datetimeFigureOut">
              <a:rPr lang="en-US" smtClean="0"/>
              <a:t>4/16/2026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DCF50D-4CD3-C241-B327-EBF77B0176DC}" type="datetimeFigureOut">
              <a:rPr lang="en-US" smtClean="0"/>
              <a:t>4/16/2026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DCF50D-4CD3-C241-B327-EBF77B0176DC}" type="datetimeFigureOut">
              <a:rPr lang="en-US" smtClean="0"/>
              <a:t>4/16/2026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DCF50D-4CD3-C241-B327-EBF77B0176DC}" type="datetimeFigureOut">
              <a:rPr lang="en-US" smtClean="0"/>
              <a:t>4/16/2026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EDCF50D-4CD3-C241-B327-EBF77B0176DC}" type="datetimeFigureOut">
              <a:rPr lang="en-US" smtClean="0"/>
              <a:t>4/16/2026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081C85-8CFE-5842-BD33-E1BC10B9E80D}" type="slidenum">
              <a:rPr lang="en-US" smtClean="0"/>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2.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534390"/>
            <a:ext cx="10515600" cy="1156298"/>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US" smtClean="0"/>
              <a:t>4/16/2026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US" smtClean="0"/>
              <a:t>‹Nº›</a:t>
            </a:fld>
            <a:endParaRPr lang="en-US"/>
          </a:p>
        </p:txBody>
      </p:sp>
      <p:pic>
        <p:nvPicPr>
          <p:cNvPr id="7" name="Picture 6" descr="A black and white sign&#10;&#10;Description automatically generated"/>
          <p:cNvPicPr>
            <a:picLocks noChangeAspect="1"/>
          </p:cNvPicPr>
          <p:nvPr userDrawn="1"/>
        </p:nvPicPr>
        <p:blipFill>
          <a:blip r:embed="rId15" cstate="screen"/>
          <a:stretch>
            <a:fillRect/>
          </a:stretch>
        </p:blipFill>
        <p:spPr>
          <a:xfrm>
            <a:off x="9577523" y="6088267"/>
            <a:ext cx="2160000" cy="46761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200" b="1" kern="1200">
          <a:solidFill>
            <a:srgbClr val="38A9C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screen">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US" smtClean="0"/>
              <a:t>4/16/2026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US" smtClean="0"/>
              <a:t>‹Nº›</a:t>
            </a:fld>
            <a:endParaRPr lang="en-US"/>
          </a:p>
        </p:txBody>
      </p:sp>
      <p:pic>
        <p:nvPicPr>
          <p:cNvPr id="7" name="Picture 6" descr="A black and white sign&#10;&#10;Description automatically generated"/>
          <p:cNvPicPr>
            <a:picLocks noChangeAspect="1"/>
          </p:cNvPicPr>
          <p:nvPr userDrawn="1"/>
        </p:nvPicPr>
        <p:blipFill>
          <a:blip r:embed="rId19" cstate="screen"/>
          <a:stretch>
            <a:fillRect/>
          </a:stretch>
        </p:blipFill>
        <p:spPr>
          <a:xfrm>
            <a:off x="9577523" y="6088267"/>
            <a:ext cx="2160000" cy="467619"/>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90" r:id="rId14"/>
    <p:sldLayoutId id="2147483691" r:id="rId15"/>
    <p:sldLayoutId id="2147483692"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5"/>
            <a:ext cx="10515600" cy="357918"/>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x-none"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x-none"/>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1" y="6356357"/>
            <a:ext cx="2743200" cy="365125"/>
          </a:xfrm>
          <a:prstGeom prst="rect">
            <a:avLst/>
          </a:prstGeom>
        </p:spPr>
        <p:txBody>
          <a:bodyPr vert="horz" lIns="91440" tIns="45720" rIns="91440" bIns="45720" rtlCol="0" anchor="ctr"/>
          <a:lstStyle>
            <a:lvl1pPr algn="l">
              <a:defRPr sz="762">
                <a:solidFill>
                  <a:schemeClr val="tx1">
                    <a:tint val="82000"/>
                  </a:schemeClr>
                </a:solidFill>
              </a:defRPr>
            </a:lvl1pPr>
          </a:lstStyle>
          <a:p>
            <a:fld id="{3EDCF50D-4CD3-C241-B327-EBF77B0176DC}" type="datetimeFigureOut">
              <a:rPr lang="x-none" smtClean="0"/>
              <a:t>16/04/2026</a:t>
            </a:fld>
            <a:endParaRPr lang="x-none"/>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2" y="6356357"/>
            <a:ext cx="4114800" cy="365125"/>
          </a:xfrm>
          <a:prstGeom prst="rect">
            <a:avLst/>
          </a:prstGeom>
        </p:spPr>
        <p:txBody>
          <a:bodyPr vert="horz" lIns="91440" tIns="45720" rIns="91440" bIns="45720" rtlCol="0" anchor="ctr"/>
          <a:lstStyle>
            <a:lvl1pPr algn="ctr">
              <a:defRPr sz="762">
                <a:solidFill>
                  <a:schemeClr val="tx1">
                    <a:tint val="82000"/>
                  </a:schemeClr>
                </a:solidFill>
              </a:defRPr>
            </a:lvl1pPr>
          </a:lstStyle>
          <a:p>
            <a:endParaRPr lang="x-none"/>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7"/>
            <a:ext cx="2743200" cy="365125"/>
          </a:xfrm>
          <a:prstGeom prst="rect">
            <a:avLst/>
          </a:prstGeom>
        </p:spPr>
        <p:txBody>
          <a:bodyPr vert="horz" lIns="91440" tIns="45720" rIns="91440" bIns="45720" rtlCol="0" anchor="ctr"/>
          <a:lstStyle>
            <a:lvl1pPr algn="r">
              <a:defRPr sz="762">
                <a:solidFill>
                  <a:schemeClr val="tx1">
                    <a:tint val="82000"/>
                  </a:schemeClr>
                </a:solidFill>
              </a:defRPr>
            </a:lvl1pPr>
          </a:lstStyle>
          <a:p>
            <a:fld id="{60081C85-8CFE-5842-BD33-E1BC10B9E80D}" type="slidenum">
              <a:rPr lang="x-none" smtClean="0"/>
              <a:t>‹Nº›</a:t>
            </a:fld>
            <a:endParaRPr lang="x-none"/>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5" y="6088270"/>
            <a:ext cx="2160000" cy="467619"/>
          </a:xfrm>
          <a:prstGeom prst="rect">
            <a:avLst/>
          </a:prstGeom>
        </p:spPr>
      </p:pic>
    </p:spTree>
    <p:extLst>
      <p:ext uri="{BB962C8B-B14F-4D97-AF65-F5344CB8AC3E}">
        <p14:creationId xmlns:p14="http://schemas.microsoft.com/office/powerpoint/2010/main" val="394682761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l" defTabSz="580628" rtl="0" eaLnBrk="1" latinLnBrk="0" hangingPunct="1">
        <a:lnSpc>
          <a:spcPct val="90000"/>
        </a:lnSpc>
        <a:spcBef>
          <a:spcPct val="0"/>
        </a:spcBef>
        <a:buNone/>
        <a:defRPr lang="x-none" sz="1905" b="1" kern="1200">
          <a:solidFill>
            <a:srgbClr val="38A9CA"/>
          </a:solidFill>
          <a:latin typeface="Aptos" panose="020B0004020202020204" pitchFamily="34" charset="0"/>
          <a:ea typeface="+mn-ea"/>
          <a:cs typeface="Arial"/>
        </a:defRPr>
      </a:lvl1pPr>
    </p:titleStyle>
    <p:bodyStyle>
      <a:lvl1pPr marL="145157" indent="-145157" algn="l" defTabSz="580628" rtl="0" eaLnBrk="1" latinLnBrk="0" hangingPunct="1">
        <a:lnSpc>
          <a:spcPct val="90000"/>
        </a:lnSpc>
        <a:spcBef>
          <a:spcPts val="635"/>
        </a:spcBef>
        <a:buFont typeface="Arial" panose="020B0604020202020204" pitchFamily="34" charset="0"/>
        <a:buChar char="•"/>
        <a:defRPr sz="1778" kern="1200">
          <a:solidFill>
            <a:schemeClr val="tx1"/>
          </a:solidFill>
          <a:latin typeface="+mn-lt"/>
          <a:ea typeface="+mn-ea"/>
          <a:cs typeface="+mn-cs"/>
        </a:defRPr>
      </a:lvl1pPr>
      <a:lvl2pPr marL="435471" indent="-145157" algn="l" defTabSz="580628" rtl="0" eaLnBrk="1" latinLnBrk="0" hangingPunct="1">
        <a:lnSpc>
          <a:spcPct val="90000"/>
        </a:lnSpc>
        <a:spcBef>
          <a:spcPts val="318"/>
        </a:spcBef>
        <a:buFont typeface="Arial" panose="020B0604020202020204" pitchFamily="34" charset="0"/>
        <a:buChar char="•"/>
        <a:defRPr sz="1524" kern="1200">
          <a:solidFill>
            <a:schemeClr val="tx1"/>
          </a:solidFill>
          <a:latin typeface="+mn-lt"/>
          <a:ea typeface="+mn-ea"/>
          <a:cs typeface="+mn-cs"/>
        </a:defRPr>
      </a:lvl2pPr>
      <a:lvl3pPr marL="725785" indent="-145157" algn="l" defTabSz="580628" rtl="0" eaLnBrk="1" latinLnBrk="0" hangingPunct="1">
        <a:lnSpc>
          <a:spcPct val="90000"/>
        </a:lnSpc>
        <a:spcBef>
          <a:spcPts val="318"/>
        </a:spcBef>
        <a:buFont typeface="Arial" panose="020B0604020202020204" pitchFamily="34" charset="0"/>
        <a:buChar char="•"/>
        <a:defRPr sz="1270" kern="1200">
          <a:solidFill>
            <a:schemeClr val="tx1"/>
          </a:solidFill>
          <a:latin typeface="+mn-lt"/>
          <a:ea typeface="+mn-ea"/>
          <a:cs typeface="+mn-cs"/>
        </a:defRPr>
      </a:lvl3pPr>
      <a:lvl4pPr marL="1016099" indent="-145157" algn="l" defTabSz="580628" rtl="0" eaLnBrk="1" latinLnBrk="0" hangingPunct="1">
        <a:lnSpc>
          <a:spcPct val="90000"/>
        </a:lnSpc>
        <a:spcBef>
          <a:spcPts val="318"/>
        </a:spcBef>
        <a:buFont typeface="Arial" panose="020B0604020202020204" pitchFamily="34" charset="0"/>
        <a:buChar char="•"/>
        <a:defRPr sz="1143" kern="1200">
          <a:solidFill>
            <a:schemeClr val="tx1"/>
          </a:solidFill>
          <a:latin typeface="+mn-lt"/>
          <a:ea typeface="+mn-ea"/>
          <a:cs typeface="+mn-cs"/>
        </a:defRPr>
      </a:lvl4pPr>
      <a:lvl5pPr marL="1306413" indent="-145157" algn="l" defTabSz="580628" rtl="0" eaLnBrk="1" latinLnBrk="0" hangingPunct="1">
        <a:lnSpc>
          <a:spcPct val="90000"/>
        </a:lnSpc>
        <a:spcBef>
          <a:spcPts val="318"/>
        </a:spcBef>
        <a:buFont typeface="Arial" panose="020B0604020202020204" pitchFamily="34" charset="0"/>
        <a:buChar char="•"/>
        <a:defRPr sz="1143" kern="1200">
          <a:solidFill>
            <a:schemeClr val="tx1"/>
          </a:solidFill>
          <a:latin typeface="+mn-lt"/>
          <a:ea typeface="+mn-ea"/>
          <a:cs typeface="+mn-cs"/>
        </a:defRPr>
      </a:lvl5pPr>
      <a:lvl6pPr marL="1596727" indent="-145157" algn="l" defTabSz="580628" rtl="0" eaLnBrk="1" latinLnBrk="0" hangingPunct="1">
        <a:lnSpc>
          <a:spcPct val="90000"/>
        </a:lnSpc>
        <a:spcBef>
          <a:spcPts val="318"/>
        </a:spcBef>
        <a:buFont typeface="Arial" panose="020B0604020202020204" pitchFamily="34" charset="0"/>
        <a:buChar char="•"/>
        <a:defRPr sz="1143" kern="1200">
          <a:solidFill>
            <a:schemeClr val="tx1"/>
          </a:solidFill>
          <a:latin typeface="+mn-lt"/>
          <a:ea typeface="+mn-ea"/>
          <a:cs typeface="+mn-cs"/>
        </a:defRPr>
      </a:lvl6pPr>
      <a:lvl7pPr marL="1887041" indent="-145157" algn="l" defTabSz="580628" rtl="0" eaLnBrk="1" latinLnBrk="0" hangingPunct="1">
        <a:lnSpc>
          <a:spcPct val="90000"/>
        </a:lnSpc>
        <a:spcBef>
          <a:spcPts val="318"/>
        </a:spcBef>
        <a:buFont typeface="Arial" panose="020B0604020202020204" pitchFamily="34" charset="0"/>
        <a:buChar char="•"/>
        <a:defRPr sz="1143" kern="1200">
          <a:solidFill>
            <a:schemeClr val="tx1"/>
          </a:solidFill>
          <a:latin typeface="+mn-lt"/>
          <a:ea typeface="+mn-ea"/>
          <a:cs typeface="+mn-cs"/>
        </a:defRPr>
      </a:lvl7pPr>
      <a:lvl8pPr marL="2177355" indent="-145157" algn="l" defTabSz="580628" rtl="0" eaLnBrk="1" latinLnBrk="0" hangingPunct="1">
        <a:lnSpc>
          <a:spcPct val="90000"/>
        </a:lnSpc>
        <a:spcBef>
          <a:spcPts val="318"/>
        </a:spcBef>
        <a:buFont typeface="Arial" panose="020B0604020202020204" pitchFamily="34" charset="0"/>
        <a:buChar char="•"/>
        <a:defRPr sz="1143" kern="1200">
          <a:solidFill>
            <a:schemeClr val="tx1"/>
          </a:solidFill>
          <a:latin typeface="+mn-lt"/>
          <a:ea typeface="+mn-ea"/>
          <a:cs typeface="+mn-cs"/>
        </a:defRPr>
      </a:lvl8pPr>
      <a:lvl9pPr marL="2467669" indent="-145157" algn="l" defTabSz="580628" rtl="0" eaLnBrk="1" latinLnBrk="0" hangingPunct="1">
        <a:lnSpc>
          <a:spcPct val="90000"/>
        </a:lnSpc>
        <a:spcBef>
          <a:spcPts val="318"/>
        </a:spcBef>
        <a:buFont typeface="Arial" panose="020B0604020202020204" pitchFamily="34" charset="0"/>
        <a:buChar char="•"/>
        <a:defRPr sz="1143" kern="1200">
          <a:solidFill>
            <a:schemeClr val="tx1"/>
          </a:solidFill>
          <a:latin typeface="+mn-lt"/>
          <a:ea typeface="+mn-ea"/>
          <a:cs typeface="+mn-cs"/>
        </a:defRPr>
      </a:lvl9pPr>
    </p:bodyStyle>
    <p:otherStyle>
      <a:defPPr>
        <a:defRPr lang="x-none"/>
      </a:defPPr>
      <a:lvl1pPr marL="0" algn="l" defTabSz="580628" rtl="0" eaLnBrk="1" latinLnBrk="0" hangingPunct="1">
        <a:defRPr sz="1143" kern="1200">
          <a:solidFill>
            <a:schemeClr val="tx1"/>
          </a:solidFill>
          <a:latin typeface="+mn-lt"/>
          <a:ea typeface="+mn-ea"/>
          <a:cs typeface="+mn-cs"/>
        </a:defRPr>
      </a:lvl1pPr>
      <a:lvl2pPr marL="290314" algn="l" defTabSz="580628" rtl="0" eaLnBrk="1" latinLnBrk="0" hangingPunct="1">
        <a:defRPr sz="1143" kern="1200">
          <a:solidFill>
            <a:schemeClr val="tx1"/>
          </a:solidFill>
          <a:latin typeface="+mn-lt"/>
          <a:ea typeface="+mn-ea"/>
          <a:cs typeface="+mn-cs"/>
        </a:defRPr>
      </a:lvl2pPr>
      <a:lvl3pPr marL="580628" algn="l" defTabSz="580628" rtl="0" eaLnBrk="1" latinLnBrk="0" hangingPunct="1">
        <a:defRPr sz="1143" kern="1200">
          <a:solidFill>
            <a:schemeClr val="tx1"/>
          </a:solidFill>
          <a:latin typeface="+mn-lt"/>
          <a:ea typeface="+mn-ea"/>
          <a:cs typeface="+mn-cs"/>
        </a:defRPr>
      </a:lvl3pPr>
      <a:lvl4pPr marL="870943" algn="l" defTabSz="580628" rtl="0" eaLnBrk="1" latinLnBrk="0" hangingPunct="1">
        <a:defRPr sz="1143" kern="1200">
          <a:solidFill>
            <a:schemeClr val="tx1"/>
          </a:solidFill>
          <a:latin typeface="+mn-lt"/>
          <a:ea typeface="+mn-ea"/>
          <a:cs typeface="+mn-cs"/>
        </a:defRPr>
      </a:lvl4pPr>
      <a:lvl5pPr marL="1161256" algn="l" defTabSz="580628" rtl="0" eaLnBrk="1" latinLnBrk="0" hangingPunct="1">
        <a:defRPr sz="1143" kern="1200">
          <a:solidFill>
            <a:schemeClr val="tx1"/>
          </a:solidFill>
          <a:latin typeface="+mn-lt"/>
          <a:ea typeface="+mn-ea"/>
          <a:cs typeface="+mn-cs"/>
        </a:defRPr>
      </a:lvl5pPr>
      <a:lvl6pPr marL="1451571" algn="l" defTabSz="580628" rtl="0" eaLnBrk="1" latinLnBrk="0" hangingPunct="1">
        <a:defRPr sz="1143" kern="1200">
          <a:solidFill>
            <a:schemeClr val="tx1"/>
          </a:solidFill>
          <a:latin typeface="+mn-lt"/>
          <a:ea typeface="+mn-ea"/>
          <a:cs typeface="+mn-cs"/>
        </a:defRPr>
      </a:lvl6pPr>
      <a:lvl7pPr marL="1741884" algn="l" defTabSz="580628" rtl="0" eaLnBrk="1" latinLnBrk="0" hangingPunct="1">
        <a:defRPr sz="1143" kern="1200">
          <a:solidFill>
            <a:schemeClr val="tx1"/>
          </a:solidFill>
          <a:latin typeface="+mn-lt"/>
          <a:ea typeface="+mn-ea"/>
          <a:cs typeface="+mn-cs"/>
        </a:defRPr>
      </a:lvl7pPr>
      <a:lvl8pPr marL="2032198" algn="l" defTabSz="580628" rtl="0" eaLnBrk="1" latinLnBrk="0" hangingPunct="1">
        <a:defRPr sz="1143" kern="1200">
          <a:solidFill>
            <a:schemeClr val="tx1"/>
          </a:solidFill>
          <a:latin typeface="+mn-lt"/>
          <a:ea typeface="+mn-ea"/>
          <a:cs typeface="+mn-cs"/>
        </a:defRPr>
      </a:lvl8pPr>
      <a:lvl9pPr marL="2322512" algn="l" defTabSz="580628" rtl="0" eaLnBrk="1" latinLnBrk="0" hangingPunct="1">
        <a:defRPr sz="11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7.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Layout" Target="../diagrams/layout5.xml"/><Relationship Id="rId7" Type="http://schemas.openxmlformats.org/officeDocument/2006/relationships/image" Target="../media/image24.png"/><Relationship Id="rId2" Type="http://schemas.openxmlformats.org/officeDocument/2006/relationships/diagramData" Target="../diagrams/data5.xml"/><Relationship Id="rId1" Type="http://schemas.openxmlformats.org/officeDocument/2006/relationships/slideLayout" Target="../slideLayouts/slideLayout2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video" Target="https://www.youtube.com/embed/Tp1GJLrI9i4?feature=oembed" TargetMode="Externa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7.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6" name="Google Shape;90;p13"/>
          <p:cNvSpPr txBox="1"/>
          <p:nvPr/>
        </p:nvSpPr>
        <p:spPr>
          <a:xfrm>
            <a:off x="390882" y="2909788"/>
            <a:ext cx="4064116" cy="519212"/>
          </a:xfrm>
          <a:prstGeom prst="rect">
            <a:avLst/>
          </a:prstGeom>
          <a:noFill/>
          <a:ln>
            <a:noFill/>
          </a:ln>
        </p:spPr>
        <p:txBody>
          <a:bodyPr spcFirstLastPara="1" wrap="square" lIns="91425" tIns="91425" rIns="91425" bIns="91425" anchor="t" anchorCtr="0">
            <a:noAutofit/>
          </a:bodyPr>
          <a:lstStyle/>
          <a:p>
            <a:r>
              <a:rPr lang="es-ES" sz="2800" b="1" spc="600" dirty="0">
                <a:solidFill>
                  <a:schemeClr val="bg1"/>
                </a:solidFill>
                <a:ea typeface="+mn-lt"/>
                <a:cs typeface="+mn-lt"/>
                <a:sym typeface="Lexend Deca"/>
              </a:rPr>
              <a:t>Abril 2026</a:t>
            </a:r>
            <a:endParaRPr lang="es-ES" sz="2800" b="1" spc="600" dirty="0"/>
          </a:p>
        </p:txBody>
      </p:sp>
      <p:pic>
        <p:nvPicPr>
          <p:cNvPr id="8" name="Imagen 3"/>
          <p:cNvPicPr>
            <a:picLocks noChangeAspect="1"/>
          </p:cNvPicPr>
          <p:nvPr/>
        </p:nvPicPr>
        <p:blipFill>
          <a:blip r:embed="rId3" cstate="screen"/>
          <a:stretch>
            <a:fillRect/>
          </a:stretch>
        </p:blipFill>
        <p:spPr>
          <a:xfrm>
            <a:off x="8689924" y="5651500"/>
            <a:ext cx="2755777" cy="635000"/>
          </a:xfrm>
          <a:prstGeom prst="rect">
            <a:avLst/>
          </a:prstGeom>
        </p:spPr>
      </p:pic>
      <p:sp>
        <p:nvSpPr>
          <p:cNvPr id="3" name="Google Shape;88;p13"/>
          <p:cNvSpPr txBox="1"/>
          <p:nvPr/>
        </p:nvSpPr>
        <p:spPr>
          <a:xfrm>
            <a:off x="390882" y="2109599"/>
            <a:ext cx="12457211" cy="800189"/>
          </a:xfrm>
          <a:prstGeom prst="rect">
            <a:avLst/>
          </a:prstGeom>
          <a:noFill/>
          <a:ln>
            <a:noFill/>
          </a:ln>
        </p:spPr>
        <p:txBody>
          <a:bodyPr spcFirstLastPara="1" wrap="square" lIns="91425" tIns="91425" rIns="91425" bIns="91425" anchor="t" anchorCtr="0">
            <a:spAutoFit/>
          </a:bodyPr>
          <a:lstStyle>
            <a:defPPr>
              <a:defRPr lang="en-US"/>
            </a:defPPr>
            <a:lvl1pPr>
              <a:defRPr sz="4800" b="1">
                <a:solidFill>
                  <a:schemeClr val="lt1"/>
                </a:solidFill>
                <a:latin typeface="Aptos" panose="020B0004020202020204" pitchFamily="34" charset="0"/>
                <a:ea typeface="+mn-lt"/>
                <a:cs typeface="+mn-lt"/>
              </a:defRPr>
            </a:lvl1pPr>
          </a:lstStyle>
          <a:p>
            <a:r>
              <a:rPr lang="es-ES" sz="4000" dirty="0">
                <a:latin typeface="Arial" panose="020B0604020202020204" pitchFamily="34" charset="0"/>
                <a:cs typeface="Arial" panose="020B0604020202020204" pitchFamily="34" charset="0"/>
              </a:rPr>
              <a:t>Mesa Local de Bienestar – Santa Fe</a:t>
            </a:r>
          </a:p>
        </p:txBody>
      </p:sp>
      <p:sp>
        <p:nvSpPr>
          <p:cNvPr id="9" name="object 6">
            <a:extLst>
              <a:ext uri="{FF2B5EF4-FFF2-40B4-BE49-F238E27FC236}">
                <a16:creationId xmlns:a16="http://schemas.microsoft.com/office/drawing/2014/main" id="{1E5F705C-4390-F8C1-B616-3AC39DC84611}"/>
              </a:ext>
            </a:extLst>
          </p:cNvPr>
          <p:cNvSpPr txBox="1"/>
          <p:nvPr/>
        </p:nvSpPr>
        <p:spPr>
          <a:xfrm>
            <a:off x="390882" y="3526302"/>
            <a:ext cx="6600485" cy="843821"/>
          </a:xfrm>
          <a:prstGeom prst="rect">
            <a:avLst/>
          </a:prstGeom>
        </p:spPr>
        <p:txBody>
          <a:bodyPr vert="horz" wrap="square" lIns="0" tIns="12700" rIns="0" bIns="0" rtlCol="0">
            <a:spAutoFit/>
          </a:bodyPr>
          <a:lstStyle/>
          <a:p>
            <a:pPr marL="12700">
              <a:lnSpc>
                <a:spcPct val="100000"/>
              </a:lnSpc>
              <a:spcBef>
                <a:spcPts val="100"/>
              </a:spcBef>
            </a:pPr>
            <a:r>
              <a:rPr lang="es-MX" sz="5400" b="1" spc="-10" dirty="0">
                <a:solidFill>
                  <a:srgbClr val="85F4A3"/>
                </a:solidFill>
                <a:latin typeface="Arial"/>
                <a:cs typeface="Arial"/>
              </a:rPr>
              <a:t>BIENVENIDOS - AS</a:t>
            </a:r>
            <a:endParaRPr sz="5400" dirty="0">
              <a:latin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86649-C4CE-D097-82F7-5D039549E53D}"/>
            </a:ext>
          </a:extLst>
        </p:cNvPr>
        <p:cNvGrpSpPr/>
        <p:nvPr/>
      </p:nvGrpSpPr>
      <p:grpSpPr>
        <a:xfrm>
          <a:off x="0" y="0"/>
          <a:ext cx="0" cy="0"/>
          <a:chOff x="0" y="0"/>
          <a:chExt cx="0" cy="0"/>
        </a:xfrm>
      </p:grpSpPr>
      <p:pic>
        <p:nvPicPr>
          <p:cNvPr id="2" name="object 2">
            <a:extLst>
              <a:ext uri="{FF2B5EF4-FFF2-40B4-BE49-F238E27FC236}">
                <a16:creationId xmlns:a16="http://schemas.microsoft.com/office/drawing/2014/main" id="{211A6CEA-026A-AF1D-25C0-3E624D6A1A04}"/>
              </a:ext>
            </a:extLst>
          </p:cNvPr>
          <p:cNvPicPr/>
          <p:nvPr/>
        </p:nvPicPr>
        <p:blipFill>
          <a:blip r:embed="rId2" cstate="print"/>
          <a:stretch>
            <a:fillRect/>
          </a:stretch>
        </p:blipFill>
        <p:spPr>
          <a:xfrm>
            <a:off x="0" y="6248400"/>
            <a:ext cx="12192000" cy="609598"/>
          </a:xfrm>
          <a:prstGeom prst="rect">
            <a:avLst/>
          </a:prstGeom>
        </p:spPr>
      </p:pic>
      <p:pic>
        <p:nvPicPr>
          <p:cNvPr id="3" name="object 3">
            <a:extLst>
              <a:ext uri="{FF2B5EF4-FFF2-40B4-BE49-F238E27FC236}">
                <a16:creationId xmlns:a16="http://schemas.microsoft.com/office/drawing/2014/main" id="{31402865-6DDF-FE84-C087-BFD2B8DC9C44}"/>
              </a:ext>
            </a:extLst>
          </p:cNvPr>
          <p:cNvPicPr/>
          <p:nvPr/>
        </p:nvPicPr>
        <p:blipFill>
          <a:blip r:embed="rId3" cstate="print"/>
          <a:stretch>
            <a:fillRect/>
          </a:stretch>
        </p:blipFill>
        <p:spPr>
          <a:xfrm>
            <a:off x="9742931" y="408431"/>
            <a:ext cx="2005583" cy="283463"/>
          </a:xfrm>
          <a:prstGeom prst="rect">
            <a:avLst/>
          </a:prstGeom>
        </p:spPr>
      </p:pic>
      <p:sp>
        <p:nvSpPr>
          <p:cNvPr id="11" name="object 11">
            <a:extLst>
              <a:ext uri="{FF2B5EF4-FFF2-40B4-BE49-F238E27FC236}">
                <a16:creationId xmlns:a16="http://schemas.microsoft.com/office/drawing/2014/main" id="{B9562F0E-C258-AA5F-5AF1-50B278CB64F1}"/>
              </a:ext>
            </a:extLst>
          </p:cNvPr>
          <p:cNvSpPr/>
          <p:nvPr/>
        </p:nvSpPr>
        <p:spPr>
          <a:xfrm flipV="1">
            <a:off x="1038573" y="1409633"/>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
        <p:nvSpPr>
          <p:cNvPr id="15" name="Título 14">
            <a:extLst>
              <a:ext uri="{FF2B5EF4-FFF2-40B4-BE49-F238E27FC236}">
                <a16:creationId xmlns:a16="http://schemas.microsoft.com/office/drawing/2014/main" id="{A2518DD0-7829-B687-7028-3F255797AEA8}"/>
              </a:ext>
            </a:extLst>
          </p:cNvPr>
          <p:cNvSpPr>
            <a:spLocks noGrp="1"/>
          </p:cNvSpPr>
          <p:nvPr>
            <p:ph type="title"/>
          </p:nvPr>
        </p:nvSpPr>
        <p:spPr>
          <a:xfrm>
            <a:off x="817349" y="812676"/>
            <a:ext cx="10336078" cy="596957"/>
          </a:xfrm>
        </p:spPr>
        <p:txBody>
          <a:bodyPr/>
          <a:lstStyle/>
          <a:p>
            <a:r>
              <a:rPr lang="es-MX" dirty="0"/>
              <a:t>¿Qué es la Mesa Local de Bienestar?</a:t>
            </a:r>
            <a:endParaRPr lang="es-CO" dirty="0"/>
          </a:p>
        </p:txBody>
      </p:sp>
      <p:sp>
        <p:nvSpPr>
          <p:cNvPr id="4" name="Rectángulo: esquinas redondeadas 3">
            <a:extLst>
              <a:ext uri="{FF2B5EF4-FFF2-40B4-BE49-F238E27FC236}">
                <a16:creationId xmlns:a16="http://schemas.microsoft.com/office/drawing/2014/main" id="{F51EC236-382C-D92A-526B-B42456B77162}"/>
              </a:ext>
            </a:extLst>
          </p:cNvPr>
          <p:cNvSpPr/>
          <p:nvPr/>
        </p:nvSpPr>
        <p:spPr>
          <a:xfrm>
            <a:off x="684998" y="1802917"/>
            <a:ext cx="5607314" cy="3451008"/>
          </a:xfrm>
          <a:prstGeom prst="round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s-MX" sz="1200"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endParaRPr>
          </a:p>
          <a:p>
            <a:pPr algn="ctr"/>
            <a:endParaRPr lang="es-MX" sz="1200"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endParaRPr>
          </a:p>
          <a:p>
            <a:pPr marL="342900" indent="-342900" algn="just">
              <a:buFont typeface="Arial" panose="020B0604020202020204" pitchFamily="34" charset="0"/>
              <a:buChar char="•"/>
            </a:pPr>
            <a:r>
              <a:rPr lang="es-MX" sz="1400" dirty="0">
                <a:solidFill>
                  <a:schemeClr val="tx1"/>
                </a:solidFill>
                <a:latin typeface="Arial MT"/>
              </a:rPr>
              <a:t>Concebidas como una instancia que busca articular y dinamizar la respuesta social e institucional, a partir de la comprensión integral del territorio.</a:t>
            </a:r>
          </a:p>
          <a:p>
            <a:pPr marL="342900" indent="-342900" algn="just">
              <a:buFont typeface="Arial" panose="020B0604020202020204" pitchFamily="34" charset="0"/>
              <a:buChar char="•"/>
            </a:pPr>
            <a:endParaRPr lang="es-MX" sz="1400" dirty="0">
              <a:solidFill>
                <a:schemeClr val="tx1"/>
              </a:solidFill>
              <a:latin typeface="Arial MT"/>
            </a:endParaRPr>
          </a:p>
          <a:p>
            <a:pPr marL="342900" indent="-342900" algn="just">
              <a:buFont typeface="Arial" panose="020B0604020202020204" pitchFamily="34" charset="0"/>
              <a:buChar char="•"/>
            </a:pPr>
            <a:r>
              <a:rPr lang="es-MX" sz="1400" dirty="0">
                <a:solidFill>
                  <a:schemeClr val="tx1"/>
                </a:solidFill>
                <a:latin typeface="Arial MT"/>
              </a:rPr>
              <a:t>En esta mesa confluye el equipo de APSocial, quienes como equipo colegiado trabajan mancomunadamente para orientar integralmente las acciones territoriales, resolver de manera más expedita las situaciones que se presenten en los territorios y para elevar, a los niveles zonal y distrital, las necesidades de gestión que no logren ser resueltas a nivel local. </a:t>
            </a:r>
            <a:endParaRPr lang="es-MX" sz="3200" dirty="0">
              <a:solidFill>
                <a:schemeClr val="tx1"/>
              </a:solidFill>
            </a:endParaRPr>
          </a:p>
          <a:p>
            <a:pPr algn="ctr"/>
            <a:endParaRPr lang="es-CO" sz="3200" dirty="0">
              <a:solidFill>
                <a:schemeClr val="tx1"/>
              </a:solidFill>
            </a:endParaRPr>
          </a:p>
        </p:txBody>
      </p:sp>
      <p:pic>
        <p:nvPicPr>
          <p:cNvPr id="1026" name="Picture 2">
            <a:extLst>
              <a:ext uri="{FF2B5EF4-FFF2-40B4-BE49-F238E27FC236}">
                <a16:creationId xmlns:a16="http://schemas.microsoft.com/office/drawing/2014/main" id="{BA47B63A-CFD0-6B5D-7A9B-461B677928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8146" y="1686369"/>
            <a:ext cx="4685654" cy="4685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381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9F5DA-DF78-ABA0-F540-AD0E4690E67E}"/>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9F71531A-8F47-E605-E099-32774BC63A9E}"/>
              </a:ext>
            </a:extLst>
          </p:cNvPr>
          <p:cNvSpPr txBox="1"/>
          <p:nvPr/>
        </p:nvSpPr>
        <p:spPr>
          <a:xfrm>
            <a:off x="-2688771" y="719666"/>
            <a:ext cx="6096000" cy="378565"/>
          </a:xfrm>
          <a:prstGeom prst="rect">
            <a:avLst/>
          </a:prstGeom>
          <a:noFill/>
        </p:spPr>
        <p:txBody>
          <a:bodyPr wrap="square">
            <a:spAutoFit/>
          </a:bodyPr>
          <a:lstStyle/>
          <a:p>
            <a:pPr marL="228600" algn="just">
              <a:lnSpc>
                <a:spcPct val="107000"/>
              </a:lnSpc>
              <a:spcAft>
                <a:spcPts val="800"/>
              </a:spcAft>
              <a:buNone/>
            </a:pPr>
            <a:r>
              <a:rPr lang="es-CO" sz="1800" dirty="0">
                <a:solidFill>
                  <a:srgbClr val="000000"/>
                </a:solidFill>
                <a:effectLst/>
                <a:latin typeface="Aptos" panose="020B0004020202020204" pitchFamily="34" charset="0"/>
                <a:ea typeface="Aptos" panose="020B0004020202020204" pitchFamily="34" charset="0"/>
                <a:cs typeface="Aptos" panose="020B0004020202020204" pitchFamily="34" charset="0"/>
              </a:rPr>
              <a:t> </a:t>
            </a:r>
            <a:endParaRPr lang="es-CO" sz="2400" dirty="0">
              <a:effectLst/>
              <a:latin typeface="Aptos" panose="020B0004020202020204" pitchFamily="34" charset="0"/>
              <a:ea typeface="Aptos" panose="020B0004020202020204" pitchFamily="34" charset="0"/>
              <a:cs typeface="Aptos" panose="020B0004020202020204" pitchFamily="34" charset="0"/>
            </a:endParaRPr>
          </a:p>
        </p:txBody>
      </p:sp>
      <p:sp>
        <p:nvSpPr>
          <p:cNvPr id="5" name="CuadroTexto 4">
            <a:extLst>
              <a:ext uri="{FF2B5EF4-FFF2-40B4-BE49-F238E27FC236}">
                <a16:creationId xmlns:a16="http://schemas.microsoft.com/office/drawing/2014/main" id="{2DC9414A-F5C0-E182-1CC0-53CFB6CA37F2}"/>
              </a:ext>
            </a:extLst>
          </p:cNvPr>
          <p:cNvSpPr txBox="1"/>
          <p:nvPr/>
        </p:nvSpPr>
        <p:spPr>
          <a:xfrm>
            <a:off x="1746326" y="1098231"/>
            <a:ext cx="8969829" cy="461665"/>
          </a:xfrm>
          <a:prstGeom prst="rect">
            <a:avLst/>
          </a:prstGeom>
          <a:noFill/>
        </p:spPr>
        <p:txBody>
          <a:bodyPr wrap="square" rtlCol="0">
            <a:spAutoFit/>
          </a:bodyPr>
          <a:lstStyle/>
          <a:p>
            <a:pPr algn="ctr"/>
            <a:r>
              <a:rPr lang="es-MX" sz="2400" b="1" dirty="0">
                <a:solidFill>
                  <a:srgbClr val="328AA4"/>
                </a:solidFill>
                <a:latin typeface="Aptos" panose="020B0004020202020204" pitchFamily="34" charset="0"/>
                <a:cs typeface="Arial" panose="020B0604020202020204"/>
              </a:rPr>
              <a:t>CRONOGRAMA MESA LOCAL DE BIENESTAR</a:t>
            </a:r>
            <a:endParaRPr lang="es-CO" sz="2400" b="1" dirty="0">
              <a:solidFill>
                <a:srgbClr val="328AA4"/>
              </a:solidFill>
              <a:latin typeface="Aptos" panose="020B0004020202020204" pitchFamily="34" charset="0"/>
              <a:cs typeface="Arial" panose="020B0604020202020204"/>
            </a:endParaRPr>
          </a:p>
        </p:txBody>
      </p:sp>
      <p:graphicFrame>
        <p:nvGraphicFramePr>
          <p:cNvPr id="6" name="Tabla 5">
            <a:extLst>
              <a:ext uri="{FF2B5EF4-FFF2-40B4-BE49-F238E27FC236}">
                <a16:creationId xmlns:a16="http://schemas.microsoft.com/office/drawing/2014/main" id="{1EAFD5EF-21DD-CE9F-70A2-1BD0BCB9F91F}"/>
              </a:ext>
            </a:extLst>
          </p:cNvPr>
          <p:cNvGraphicFramePr>
            <a:graphicFrameLocks noGrp="1"/>
          </p:cNvGraphicFramePr>
          <p:nvPr>
            <p:extLst>
              <p:ext uri="{D42A27DB-BD31-4B8C-83A1-F6EECF244321}">
                <p14:modId xmlns:p14="http://schemas.microsoft.com/office/powerpoint/2010/main" val="12699039"/>
              </p:ext>
            </p:extLst>
          </p:nvPr>
        </p:nvGraphicFramePr>
        <p:xfrm>
          <a:off x="2051957" y="1642528"/>
          <a:ext cx="8088085" cy="4495806"/>
        </p:xfrm>
        <a:graphic>
          <a:graphicData uri="http://schemas.openxmlformats.org/drawingml/2006/table">
            <a:tbl>
              <a:tblPr firstRow="1" firstCol="1" bandRow="1">
                <a:tableStyleId>{5C22544A-7EE6-4342-B048-85BDC9FD1C3A}</a:tableStyleId>
              </a:tblPr>
              <a:tblGrid>
                <a:gridCol w="1996833">
                  <a:extLst>
                    <a:ext uri="{9D8B030D-6E8A-4147-A177-3AD203B41FA5}">
                      <a16:colId xmlns:a16="http://schemas.microsoft.com/office/drawing/2014/main" val="2111522715"/>
                    </a:ext>
                  </a:extLst>
                </a:gridCol>
                <a:gridCol w="1616888">
                  <a:extLst>
                    <a:ext uri="{9D8B030D-6E8A-4147-A177-3AD203B41FA5}">
                      <a16:colId xmlns:a16="http://schemas.microsoft.com/office/drawing/2014/main" val="880203196"/>
                    </a:ext>
                  </a:extLst>
                </a:gridCol>
                <a:gridCol w="2237182">
                  <a:extLst>
                    <a:ext uri="{9D8B030D-6E8A-4147-A177-3AD203B41FA5}">
                      <a16:colId xmlns:a16="http://schemas.microsoft.com/office/drawing/2014/main" val="2329578355"/>
                    </a:ext>
                  </a:extLst>
                </a:gridCol>
                <a:gridCol w="2237182">
                  <a:extLst>
                    <a:ext uri="{9D8B030D-6E8A-4147-A177-3AD203B41FA5}">
                      <a16:colId xmlns:a16="http://schemas.microsoft.com/office/drawing/2014/main" val="3551120288"/>
                    </a:ext>
                  </a:extLst>
                </a:gridCol>
              </a:tblGrid>
              <a:tr h="321129">
                <a:tc rowSpan="2">
                  <a:txBody>
                    <a:bodyPr/>
                    <a:lstStyle/>
                    <a:p>
                      <a:pPr algn="ctr">
                        <a:lnSpc>
                          <a:spcPct val="107000"/>
                        </a:lnSpc>
                        <a:spcAft>
                          <a:spcPts val="800"/>
                        </a:spcAft>
                        <a:buNone/>
                      </a:pPr>
                      <a:r>
                        <a:rPr lang="es-CO" sz="1600" dirty="0">
                          <a:effectLst/>
                        </a:rPr>
                        <a:t>Mes</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gridSpan="3">
                  <a:txBody>
                    <a:bodyPr/>
                    <a:lstStyle/>
                    <a:p>
                      <a:pPr algn="ctr">
                        <a:lnSpc>
                          <a:spcPct val="107000"/>
                        </a:lnSpc>
                        <a:spcAft>
                          <a:spcPts val="800"/>
                        </a:spcAft>
                        <a:buNone/>
                      </a:pPr>
                      <a:r>
                        <a:rPr lang="es-CO" sz="1600" dirty="0">
                          <a:effectLst/>
                        </a:rPr>
                        <a:t>Actor Participante</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874285791"/>
                  </a:ext>
                </a:extLst>
              </a:tr>
              <a:tr h="321129">
                <a:tc vMerge="1">
                  <a:txBody>
                    <a:bodyPr/>
                    <a:lstStyle/>
                    <a:p>
                      <a:endParaRPr lang="es-CO"/>
                    </a:p>
                  </a:txBody>
                  <a:tcPr/>
                </a:tc>
                <a:tc>
                  <a:txBody>
                    <a:bodyPr/>
                    <a:lstStyle/>
                    <a:p>
                      <a:pPr algn="ctr">
                        <a:lnSpc>
                          <a:spcPct val="107000"/>
                        </a:lnSpc>
                        <a:spcAft>
                          <a:spcPts val="800"/>
                        </a:spcAft>
                        <a:buNone/>
                      </a:pPr>
                      <a:r>
                        <a:rPr lang="es-CO" sz="1600">
                          <a:effectLst/>
                        </a:rPr>
                        <a:t>Sectorial</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Intersectorial</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Comunitario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863884392"/>
                  </a:ext>
                </a:extLst>
              </a:tr>
              <a:tr h="321129">
                <a:tc>
                  <a:txBody>
                    <a:bodyPr/>
                    <a:lstStyle/>
                    <a:p>
                      <a:pPr algn="ctr">
                        <a:lnSpc>
                          <a:spcPct val="107000"/>
                        </a:lnSpc>
                        <a:spcAft>
                          <a:spcPts val="800"/>
                        </a:spcAft>
                        <a:buNone/>
                      </a:pPr>
                      <a:r>
                        <a:rPr lang="es-CO" sz="1600">
                          <a:effectLst/>
                        </a:rPr>
                        <a:t>Enero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gridSpan="3">
                  <a:txBody>
                    <a:bodyPr/>
                    <a:lstStyle/>
                    <a:p>
                      <a:pPr algn="ctr">
                        <a:lnSpc>
                          <a:spcPct val="107000"/>
                        </a:lnSpc>
                        <a:spcAft>
                          <a:spcPts val="800"/>
                        </a:spcAft>
                        <a:buNone/>
                      </a:pPr>
                      <a:r>
                        <a:rPr lang="es-CO" sz="1600">
                          <a:effectLst/>
                        </a:rPr>
                        <a:t>Planeación APS de la vigencia</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973150758"/>
                  </a:ext>
                </a:extLst>
              </a:tr>
              <a:tr h="321129">
                <a:tc>
                  <a:txBody>
                    <a:bodyPr/>
                    <a:lstStyle/>
                    <a:p>
                      <a:pPr algn="ctr">
                        <a:lnSpc>
                          <a:spcPct val="107000"/>
                        </a:lnSpc>
                        <a:spcAft>
                          <a:spcPts val="800"/>
                        </a:spcAft>
                        <a:buNone/>
                      </a:pPr>
                      <a:r>
                        <a:rPr lang="es-CO" sz="1600">
                          <a:effectLst/>
                        </a:rPr>
                        <a:t>Febrero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 </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 </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94836680"/>
                  </a:ext>
                </a:extLst>
              </a:tr>
              <a:tr h="321129">
                <a:tc>
                  <a:txBody>
                    <a:bodyPr/>
                    <a:lstStyle/>
                    <a:p>
                      <a:pPr algn="ctr">
                        <a:lnSpc>
                          <a:spcPct val="107000"/>
                        </a:lnSpc>
                        <a:spcAft>
                          <a:spcPts val="800"/>
                        </a:spcAft>
                        <a:buNone/>
                      </a:pPr>
                      <a:r>
                        <a:rPr lang="es-CO" sz="1600">
                          <a:effectLst/>
                        </a:rPr>
                        <a:t>Marzo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1360543216"/>
                  </a:ext>
                </a:extLst>
              </a:tr>
              <a:tr h="321129">
                <a:tc>
                  <a:txBody>
                    <a:bodyPr/>
                    <a:lstStyle/>
                    <a:p>
                      <a:pPr algn="ctr">
                        <a:lnSpc>
                          <a:spcPct val="107000"/>
                        </a:lnSpc>
                        <a:spcAft>
                          <a:spcPts val="800"/>
                        </a:spcAft>
                        <a:buNone/>
                      </a:pPr>
                      <a:r>
                        <a:rPr lang="es-CO" sz="1600">
                          <a:effectLst/>
                        </a:rPr>
                        <a:t>Abril</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 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 </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531113221"/>
                  </a:ext>
                </a:extLst>
              </a:tr>
              <a:tr h="321129">
                <a:tc>
                  <a:txBody>
                    <a:bodyPr/>
                    <a:lstStyle/>
                    <a:p>
                      <a:pPr algn="ctr">
                        <a:lnSpc>
                          <a:spcPct val="107000"/>
                        </a:lnSpc>
                        <a:spcAft>
                          <a:spcPts val="800"/>
                        </a:spcAft>
                        <a:buNone/>
                      </a:pPr>
                      <a:r>
                        <a:rPr lang="es-CO" sz="1600">
                          <a:effectLst/>
                        </a:rPr>
                        <a:t>Mayo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1191843971"/>
                  </a:ext>
                </a:extLst>
              </a:tr>
              <a:tr h="321129">
                <a:tc>
                  <a:txBody>
                    <a:bodyPr/>
                    <a:lstStyle/>
                    <a:p>
                      <a:pPr algn="ctr">
                        <a:lnSpc>
                          <a:spcPct val="107000"/>
                        </a:lnSpc>
                        <a:spcAft>
                          <a:spcPts val="800"/>
                        </a:spcAft>
                        <a:buNone/>
                      </a:pPr>
                      <a:r>
                        <a:rPr lang="es-CO" sz="1600">
                          <a:effectLst/>
                        </a:rPr>
                        <a:t>Junio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 </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 </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642758882"/>
                  </a:ext>
                </a:extLst>
              </a:tr>
              <a:tr h="321129">
                <a:tc>
                  <a:txBody>
                    <a:bodyPr/>
                    <a:lstStyle/>
                    <a:p>
                      <a:pPr algn="ctr">
                        <a:lnSpc>
                          <a:spcPct val="107000"/>
                        </a:lnSpc>
                        <a:spcAft>
                          <a:spcPts val="800"/>
                        </a:spcAft>
                        <a:buNone/>
                      </a:pPr>
                      <a:r>
                        <a:rPr lang="es-CO" sz="1600">
                          <a:effectLst/>
                        </a:rPr>
                        <a:t>Julio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091718509"/>
                  </a:ext>
                </a:extLst>
              </a:tr>
              <a:tr h="321129">
                <a:tc>
                  <a:txBody>
                    <a:bodyPr/>
                    <a:lstStyle/>
                    <a:p>
                      <a:pPr algn="ctr">
                        <a:lnSpc>
                          <a:spcPct val="107000"/>
                        </a:lnSpc>
                        <a:spcAft>
                          <a:spcPts val="800"/>
                        </a:spcAft>
                        <a:buNone/>
                      </a:pPr>
                      <a:r>
                        <a:rPr lang="es-CO" sz="1600">
                          <a:effectLst/>
                        </a:rPr>
                        <a:t>Agosto</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 </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 </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476799412"/>
                  </a:ext>
                </a:extLst>
              </a:tr>
              <a:tr h="321129">
                <a:tc>
                  <a:txBody>
                    <a:bodyPr/>
                    <a:lstStyle/>
                    <a:p>
                      <a:pPr algn="ctr">
                        <a:lnSpc>
                          <a:spcPct val="107000"/>
                        </a:lnSpc>
                        <a:spcAft>
                          <a:spcPts val="800"/>
                        </a:spcAft>
                        <a:buNone/>
                      </a:pPr>
                      <a:r>
                        <a:rPr lang="es-CO" sz="1600">
                          <a:effectLst/>
                        </a:rPr>
                        <a:t>Septiembre</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 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 </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672255070"/>
                  </a:ext>
                </a:extLst>
              </a:tr>
              <a:tr h="321129">
                <a:tc>
                  <a:txBody>
                    <a:bodyPr/>
                    <a:lstStyle/>
                    <a:p>
                      <a:pPr algn="ctr">
                        <a:lnSpc>
                          <a:spcPct val="107000"/>
                        </a:lnSpc>
                        <a:spcAft>
                          <a:spcPts val="800"/>
                        </a:spcAft>
                        <a:buNone/>
                      </a:pPr>
                      <a:r>
                        <a:rPr lang="es-CO" sz="1600">
                          <a:effectLst/>
                        </a:rPr>
                        <a:t>Octubre</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443687212"/>
                  </a:ext>
                </a:extLst>
              </a:tr>
              <a:tr h="321129">
                <a:tc>
                  <a:txBody>
                    <a:bodyPr/>
                    <a:lstStyle/>
                    <a:p>
                      <a:pPr algn="ctr">
                        <a:lnSpc>
                          <a:spcPct val="107000"/>
                        </a:lnSpc>
                        <a:spcAft>
                          <a:spcPts val="800"/>
                        </a:spcAft>
                        <a:buNone/>
                      </a:pPr>
                      <a:r>
                        <a:rPr lang="es-CO" sz="1600">
                          <a:effectLst/>
                        </a:rPr>
                        <a:t>Noviembre</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 </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 </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25808266"/>
                  </a:ext>
                </a:extLst>
              </a:tr>
              <a:tr h="321129">
                <a:tc>
                  <a:txBody>
                    <a:bodyPr/>
                    <a:lstStyle/>
                    <a:p>
                      <a:pPr algn="ctr">
                        <a:lnSpc>
                          <a:spcPct val="107000"/>
                        </a:lnSpc>
                        <a:spcAft>
                          <a:spcPts val="800"/>
                        </a:spcAft>
                        <a:buNone/>
                      </a:pPr>
                      <a:r>
                        <a:rPr lang="es-CO" sz="1600">
                          <a:effectLst/>
                        </a:rPr>
                        <a:t>Diciembre</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a:effectLst/>
                        </a:rPr>
                        <a:t>X</a:t>
                      </a:r>
                      <a:endParaRPr lang="es-CO" sz="16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gn="ctr">
                        <a:lnSpc>
                          <a:spcPct val="107000"/>
                        </a:lnSpc>
                        <a:spcAft>
                          <a:spcPts val="800"/>
                        </a:spcAft>
                        <a:buNone/>
                      </a:pPr>
                      <a:r>
                        <a:rPr lang="es-CO" sz="1600" dirty="0">
                          <a:effectLst/>
                        </a:rPr>
                        <a:t>X</a:t>
                      </a:r>
                      <a:endParaRPr lang="es-CO" sz="16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436545342"/>
                  </a:ext>
                </a:extLst>
              </a:tr>
            </a:tbl>
          </a:graphicData>
        </a:graphic>
      </p:graphicFrame>
    </p:spTree>
    <p:extLst>
      <p:ext uri="{BB962C8B-B14F-4D97-AF65-F5344CB8AC3E}">
        <p14:creationId xmlns:p14="http://schemas.microsoft.com/office/powerpoint/2010/main" val="1617440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C686EF-C69D-747D-4DE0-F756B5EF6FC4}"/>
              </a:ext>
            </a:extLst>
          </p:cNvPr>
          <p:cNvSpPr>
            <a:spLocks noGrp="1"/>
          </p:cNvSpPr>
          <p:nvPr>
            <p:ph type="title"/>
          </p:nvPr>
        </p:nvSpPr>
        <p:spPr>
          <a:xfrm>
            <a:off x="388749" y="2766218"/>
            <a:ext cx="10515600" cy="1325563"/>
          </a:xfrm>
        </p:spPr>
        <p:txBody>
          <a:bodyPr>
            <a:normAutofit/>
          </a:bodyPr>
          <a:lstStyle/>
          <a:p>
            <a:r>
              <a:rPr lang="es-MX" sz="8000" b="1" dirty="0">
                <a:solidFill>
                  <a:srgbClr val="328AA4"/>
                </a:solidFill>
              </a:rPr>
              <a:t>¡Vamos a Jugar!</a:t>
            </a:r>
            <a:endParaRPr lang="es-CO" sz="8000" b="1" dirty="0">
              <a:solidFill>
                <a:srgbClr val="328AA4"/>
              </a:solidFill>
            </a:endParaRPr>
          </a:p>
        </p:txBody>
      </p:sp>
      <p:grpSp>
        <p:nvGrpSpPr>
          <p:cNvPr id="6" name="object 3">
            <a:extLst>
              <a:ext uri="{FF2B5EF4-FFF2-40B4-BE49-F238E27FC236}">
                <a16:creationId xmlns:a16="http://schemas.microsoft.com/office/drawing/2014/main" id="{DD75EC67-0AC7-50CF-D743-0CD19CB68E3D}"/>
              </a:ext>
            </a:extLst>
          </p:cNvPr>
          <p:cNvGrpSpPr/>
          <p:nvPr/>
        </p:nvGrpSpPr>
        <p:grpSpPr>
          <a:xfrm>
            <a:off x="7736736" y="1431257"/>
            <a:ext cx="3617064" cy="3692328"/>
            <a:chOff x="6312408" y="1199388"/>
            <a:chExt cx="4351020" cy="4351020"/>
          </a:xfrm>
        </p:grpSpPr>
        <p:sp>
          <p:nvSpPr>
            <p:cNvPr id="7" name="object 4">
              <a:extLst>
                <a:ext uri="{FF2B5EF4-FFF2-40B4-BE49-F238E27FC236}">
                  <a16:creationId xmlns:a16="http://schemas.microsoft.com/office/drawing/2014/main" id="{61EF948E-C73B-176E-F561-BB6B60CD2221}"/>
                </a:ext>
              </a:extLst>
            </p:cNvPr>
            <p:cNvSpPr/>
            <p:nvPr/>
          </p:nvSpPr>
          <p:spPr>
            <a:xfrm>
              <a:off x="6312408" y="1199388"/>
              <a:ext cx="4351020" cy="4351020"/>
            </a:xfrm>
            <a:custGeom>
              <a:avLst/>
              <a:gdLst/>
              <a:ahLst/>
              <a:cxnLst/>
              <a:rect l="l" t="t" r="r" b="b"/>
              <a:pathLst>
                <a:path w="4351020" h="4351020">
                  <a:moveTo>
                    <a:pt x="2175510" y="0"/>
                  </a:moveTo>
                  <a:lnTo>
                    <a:pt x="2126925" y="531"/>
                  </a:lnTo>
                  <a:lnTo>
                    <a:pt x="2078600" y="2119"/>
                  </a:lnTo>
                  <a:lnTo>
                    <a:pt x="2030547" y="4752"/>
                  </a:lnTo>
                  <a:lnTo>
                    <a:pt x="1982777" y="8419"/>
                  </a:lnTo>
                  <a:lnTo>
                    <a:pt x="1935300" y="13109"/>
                  </a:lnTo>
                  <a:lnTo>
                    <a:pt x="1888128" y="18811"/>
                  </a:lnTo>
                  <a:lnTo>
                    <a:pt x="1841271" y="25513"/>
                  </a:lnTo>
                  <a:lnTo>
                    <a:pt x="1794741" y="33206"/>
                  </a:lnTo>
                  <a:lnTo>
                    <a:pt x="1748549" y="41877"/>
                  </a:lnTo>
                  <a:lnTo>
                    <a:pt x="1702706" y="51516"/>
                  </a:lnTo>
                  <a:lnTo>
                    <a:pt x="1657222" y="62111"/>
                  </a:lnTo>
                  <a:lnTo>
                    <a:pt x="1612110" y="73652"/>
                  </a:lnTo>
                  <a:lnTo>
                    <a:pt x="1567379" y="86128"/>
                  </a:lnTo>
                  <a:lnTo>
                    <a:pt x="1523042" y="99527"/>
                  </a:lnTo>
                  <a:lnTo>
                    <a:pt x="1479109" y="113839"/>
                  </a:lnTo>
                  <a:lnTo>
                    <a:pt x="1435590" y="129052"/>
                  </a:lnTo>
                  <a:lnTo>
                    <a:pt x="1392498" y="145155"/>
                  </a:lnTo>
                  <a:lnTo>
                    <a:pt x="1349843" y="162138"/>
                  </a:lnTo>
                  <a:lnTo>
                    <a:pt x="1307637" y="179989"/>
                  </a:lnTo>
                  <a:lnTo>
                    <a:pt x="1265890" y="198697"/>
                  </a:lnTo>
                  <a:lnTo>
                    <a:pt x="1224613" y="218251"/>
                  </a:lnTo>
                  <a:lnTo>
                    <a:pt x="1183817" y="238640"/>
                  </a:lnTo>
                  <a:lnTo>
                    <a:pt x="1143515" y="259853"/>
                  </a:lnTo>
                  <a:lnTo>
                    <a:pt x="1103715" y="281880"/>
                  </a:lnTo>
                  <a:lnTo>
                    <a:pt x="1064430" y="304708"/>
                  </a:lnTo>
                  <a:lnTo>
                    <a:pt x="1025671" y="328327"/>
                  </a:lnTo>
                  <a:lnTo>
                    <a:pt x="987449" y="352726"/>
                  </a:lnTo>
                  <a:lnTo>
                    <a:pt x="949774" y="377894"/>
                  </a:lnTo>
                  <a:lnTo>
                    <a:pt x="912658" y="403819"/>
                  </a:lnTo>
                  <a:lnTo>
                    <a:pt x="876112" y="430491"/>
                  </a:lnTo>
                  <a:lnTo>
                    <a:pt x="840147" y="457899"/>
                  </a:lnTo>
                  <a:lnTo>
                    <a:pt x="804774" y="486031"/>
                  </a:lnTo>
                  <a:lnTo>
                    <a:pt x="770004" y="514877"/>
                  </a:lnTo>
                  <a:lnTo>
                    <a:pt x="735848" y="544425"/>
                  </a:lnTo>
                  <a:lnTo>
                    <a:pt x="702317" y="574665"/>
                  </a:lnTo>
                  <a:lnTo>
                    <a:pt x="669422" y="605585"/>
                  </a:lnTo>
                  <a:lnTo>
                    <a:pt x="637174" y="637174"/>
                  </a:lnTo>
                  <a:lnTo>
                    <a:pt x="605585" y="669422"/>
                  </a:lnTo>
                  <a:lnTo>
                    <a:pt x="574665" y="702317"/>
                  </a:lnTo>
                  <a:lnTo>
                    <a:pt x="544425" y="735848"/>
                  </a:lnTo>
                  <a:lnTo>
                    <a:pt x="514877" y="770004"/>
                  </a:lnTo>
                  <a:lnTo>
                    <a:pt x="486031" y="804774"/>
                  </a:lnTo>
                  <a:lnTo>
                    <a:pt x="457899" y="840147"/>
                  </a:lnTo>
                  <a:lnTo>
                    <a:pt x="430491" y="876112"/>
                  </a:lnTo>
                  <a:lnTo>
                    <a:pt x="403819" y="912658"/>
                  </a:lnTo>
                  <a:lnTo>
                    <a:pt x="377894" y="949774"/>
                  </a:lnTo>
                  <a:lnTo>
                    <a:pt x="352726" y="987449"/>
                  </a:lnTo>
                  <a:lnTo>
                    <a:pt x="328327" y="1025671"/>
                  </a:lnTo>
                  <a:lnTo>
                    <a:pt x="304708" y="1064430"/>
                  </a:lnTo>
                  <a:lnTo>
                    <a:pt x="281880" y="1103715"/>
                  </a:lnTo>
                  <a:lnTo>
                    <a:pt x="259853" y="1143515"/>
                  </a:lnTo>
                  <a:lnTo>
                    <a:pt x="238640" y="1183817"/>
                  </a:lnTo>
                  <a:lnTo>
                    <a:pt x="218251" y="1224613"/>
                  </a:lnTo>
                  <a:lnTo>
                    <a:pt x="198697" y="1265890"/>
                  </a:lnTo>
                  <a:lnTo>
                    <a:pt x="179989" y="1307637"/>
                  </a:lnTo>
                  <a:lnTo>
                    <a:pt x="162138" y="1349843"/>
                  </a:lnTo>
                  <a:lnTo>
                    <a:pt x="145155" y="1392498"/>
                  </a:lnTo>
                  <a:lnTo>
                    <a:pt x="129052" y="1435590"/>
                  </a:lnTo>
                  <a:lnTo>
                    <a:pt x="113839" y="1479109"/>
                  </a:lnTo>
                  <a:lnTo>
                    <a:pt x="99527" y="1523042"/>
                  </a:lnTo>
                  <a:lnTo>
                    <a:pt x="86128" y="1567379"/>
                  </a:lnTo>
                  <a:lnTo>
                    <a:pt x="73652" y="1612110"/>
                  </a:lnTo>
                  <a:lnTo>
                    <a:pt x="62111" y="1657222"/>
                  </a:lnTo>
                  <a:lnTo>
                    <a:pt x="51516" y="1702706"/>
                  </a:lnTo>
                  <a:lnTo>
                    <a:pt x="41877" y="1748549"/>
                  </a:lnTo>
                  <a:lnTo>
                    <a:pt x="33206" y="1794741"/>
                  </a:lnTo>
                  <a:lnTo>
                    <a:pt x="25513" y="1841271"/>
                  </a:lnTo>
                  <a:lnTo>
                    <a:pt x="18811" y="1888128"/>
                  </a:lnTo>
                  <a:lnTo>
                    <a:pt x="13109" y="1935300"/>
                  </a:lnTo>
                  <a:lnTo>
                    <a:pt x="8419" y="1982777"/>
                  </a:lnTo>
                  <a:lnTo>
                    <a:pt x="4752" y="2030547"/>
                  </a:lnTo>
                  <a:lnTo>
                    <a:pt x="2119" y="2078600"/>
                  </a:lnTo>
                  <a:lnTo>
                    <a:pt x="531" y="2126925"/>
                  </a:lnTo>
                  <a:lnTo>
                    <a:pt x="0" y="2175510"/>
                  </a:lnTo>
                  <a:lnTo>
                    <a:pt x="531" y="2224094"/>
                  </a:lnTo>
                  <a:lnTo>
                    <a:pt x="2119" y="2272419"/>
                  </a:lnTo>
                  <a:lnTo>
                    <a:pt x="4752" y="2320472"/>
                  </a:lnTo>
                  <a:lnTo>
                    <a:pt x="8419" y="2368242"/>
                  </a:lnTo>
                  <a:lnTo>
                    <a:pt x="13109" y="2415719"/>
                  </a:lnTo>
                  <a:lnTo>
                    <a:pt x="18811" y="2462891"/>
                  </a:lnTo>
                  <a:lnTo>
                    <a:pt x="25513" y="2509748"/>
                  </a:lnTo>
                  <a:lnTo>
                    <a:pt x="33206" y="2556278"/>
                  </a:lnTo>
                  <a:lnTo>
                    <a:pt x="41877" y="2602470"/>
                  </a:lnTo>
                  <a:lnTo>
                    <a:pt x="51516" y="2648313"/>
                  </a:lnTo>
                  <a:lnTo>
                    <a:pt x="62111" y="2693797"/>
                  </a:lnTo>
                  <a:lnTo>
                    <a:pt x="73652" y="2738909"/>
                  </a:lnTo>
                  <a:lnTo>
                    <a:pt x="86128" y="2783640"/>
                  </a:lnTo>
                  <a:lnTo>
                    <a:pt x="99527" y="2827977"/>
                  </a:lnTo>
                  <a:lnTo>
                    <a:pt x="113839" y="2871910"/>
                  </a:lnTo>
                  <a:lnTo>
                    <a:pt x="129052" y="2915429"/>
                  </a:lnTo>
                  <a:lnTo>
                    <a:pt x="145155" y="2958521"/>
                  </a:lnTo>
                  <a:lnTo>
                    <a:pt x="162138" y="3001176"/>
                  </a:lnTo>
                  <a:lnTo>
                    <a:pt x="179989" y="3043382"/>
                  </a:lnTo>
                  <a:lnTo>
                    <a:pt x="198697" y="3085129"/>
                  </a:lnTo>
                  <a:lnTo>
                    <a:pt x="218251" y="3126406"/>
                  </a:lnTo>
                  <a:lnTo>
                    <a:pt x="238640" y="3167202"/>
                  </a:lnTo>
                  <a:lnTo>
                    <a:pt x="259853" y="3207504"/>
                  </a:lnTo>
                  <a:lnTo>
                    <a:pt x="281880" y="3247304"/>
                  </a:lnTo>
                  <a:lnTo>
                    <a:pt x="304708" y="3286589"/>
                  </a:lnTo>
                  <a:lnTo>
                    <a:pt x="328327" y="3325348"/>
                  </a:lnTo>
                  <a:lnTo>
                    <a:pt x="352726" y="3363570"/>
                  </a:lnTo>
                  <a:lnTo>
                    <a:pt x="377894" y="3401245"/>
                  </a:lnTo>
                  <a:lnTo>
                    <a:pt x="403819" y="3438361"/>
                  </a:lnTo>
                  <a:lnTo>
                    <a:pt x="430491" y="3474907"/>
                  </a:lnTo>
                  <a:lnTo>
                    <a:pt x="457899" y="3510872"/>
                  </a:lnTo>
                  <a:lnTo>
                    <a:pt x="486031" y="3546245"/>
                  </a:lnTo>
                  <a:lnTo>
                    <a:pt x="514877" y="3581015"/>
                  </a:lnTo>
                  <a:lnTo>
                    <a:pt x="544425" y="3615171"/>
                  </a:lnTo>
                  <a:lnTo>
                    <a:pt x="574665" y="3648702"/>
                  </a:lnTo>
                  <a:lnTo>
                    <a:pt x="605585" y="3681597"/>
                  </a:lnTo>
                  <a:lnTo>
                    <a:pt x="637174" y="3713845"/>
                  </a:lnTo>
                  <a:lnTo>
                    <a:pt x="669422" y="3745434"/>
                  </a:lnTo>
                  <a:lnTo>
                    <a:pt x="702317" y="3776354"/>
                  </a:lnTo>
                  <a:lnTo>
                    <a:pt x="735848" y="3806594"/>
                  </a:lnTo>
                  <a:lnTo>
                    <a:pt x="770004" y="3836142"/>
                  </a:lnTo>
                  <a:lnTo>
                    <a:pt x="804774" y="3864988"/>
                  </a:lnTo>
                  <a:lnTo>
                    <a:pt x="840147" y="3893120"/>
                  </a:lnTo>
                  <a:lnTo>
                    <a:pt x="876112" y="3920528"/>
                  </a:lnTo>
                  <a:lnTo>
                    <a:pt x="912658" y="3947200"/>
                  </a:lnTo>
                  <a:lnTo>
                    <a:pt x="949774" y="3973125"/>
                  </a:lnTo>
                  <a:lnTo>
                    <a:pt x="987449" y="3998293"/>
                  </a:lnTo>
                  <a:lnTo>
                    <a:pt x="1025671" y="4022692"/>
                  </a:lnTo>
                  <a:lnTo>
                    <a:pt x="1064430" y="4046311"/>
                  </a:lnTo>
                  <a:lnTo>
                    <a:pt x="1103715" y="4069139"/>
                  </a:lnTo>
                  <a:lnTo>
                    <a:pt x="1143515" y="4091166"/>
                  </a:lnTo>
                  <a:lnTo>
                    <a:pt x="1183817" y="4112379"/>
                  </a:lnTo>
                  <a:lnTo>
                    <a:pt x="1224613" y="4132768"/>
                  </a:lnTo>
                  <a:lnTo>
                    <a:pt x="1265890" y="4152322"/>
                  </a:lnTo>
                  <a:lnTo>
                    <a:pt x="1307637" y="4171030"/>
                  </a:lnTo>
                  <a:lnTo>
                    <a:pt x="1349843" y="4188881"/>
                  </a:lnTo>
                  <a:lnTo>
                    <a:pt x="1392498" y="4205864"/>
                  </a:lnTo>
                  <a:lnTo>
                    <a:pt x="1435590" y="4221967"/>
                  </a:lnTo>
                  <a:lnTo>
                    <a:pt x="1479109" y="4237180"/>
                  </a:lnTo>
                  <a:lnTo>
                    <a:pt x="1523042" y="4251492"/>
                  </a:lnTo>
                  <a:lnTo>
                    <a:pt x="1567379" y="4264891"/>
                  </a:lnTo>
                  <a:lnTo>
                    <a:pt x="1612110" y="4277367"/>
                  </a:lnTo>
                  <a:lnTo>
                    <a:pt x="1657222" y="4288908"/>
                  </a:lnTo>
                  <a:lnTo>
                    <a:pt x="1702706" y="4299503"/>
                  </a:lnTo>
                  <a:lnTo>
                    <a:pt x="1748549" y="4309142"/>
                  </a:lnTo>
                  <a:lnTo>
                    <a:pt x="1794741" y="4317813"/>
                  </a:lnTo>
                  <a:lnTo>
                    <a:pt x="1841271" y="4325506"/>
                  </a:lnTo>
                  <a:lnTo>
                    <a:pt x="1888128" y="4332208"/>
                  </a:lnTo>
                  <a:lnTo>
                    <a:pt x="1935300" y="4337910"/>
                  </a:lnTo>
                  <a:lnTo>
                    <a:pt x="1982777" y="4342600"/>
                  </a:lnTo>
                  <a:lnTo>
                    <a:pt x="2030547" y="4346267"/>
                  </a:lnTo>
                  <a:lnTo>
                    <a:pt x="2078600" y="4348900"/>
                  </a:lnTo>
                  <a:lnTo>
                    <a:pt x="2126925" y="4350488"/>
                  </a:lnTo>
                  <a:lnTo>
                    <a:pt x="2175510" y="4351020"/>
                  </a:lnTo>
                  <a:lnTo>
                    <a:pt x="2224094" y="4350488"/>
                  </a:lnTo>
                  <a:lnTo>
                    <a:pt x="2272419" y="4348900"/>
                  </a:lnTo>
                  <a:lnTo>
                    <a:pt x="2320472" y="4346267"/>
                  </a:lnTo>
                  <a:lnTo>
                    <a:pt x="2368242" y="4342600"/>
                  </a:lnTo>
                  <a:lnTo>
                    <a:pt x="2415719" y="4337910"/>
                  </a:lnTo>
                  <a:lnTo>
                    <a:pt x="2462891" y="4332208"/>
                  </a:lnTo>
                  <a:lnTo>
                    <a:pt x="2509748" y="4325506"/>
                  </a:lnTo>
                  <a:lnTo>
                    <a:pt x="2556278" y="4317813"/>
                  </a:lnTo>
                  <a:lnTo>
                    <a:pt x="2602470" y="4309142"/>
                  </a:lnTo>
                  <a:lnTo>
                    <a:pt x="2648313" y="4299503"/>
                  </a:lnTo>
                  <a:lnTo>
                    <a:pt x="2693797" y="4288908"/>
                  </a:lnTo>
                  <a:lnTo>
                    <a:pt x="2738909" y="4277367"/>
                  </a:lnTo>
                  <a:lnTo>
                    <a:pt x="2783640" y="4264891"/>
                  </a:lnTo>
                  <a:lnTo>
                    <a:pt x="2827977" y="4251492"/>
                  </a:lnTo>
                  <a:lnTo>
                    <a:pt x="2871910" y="4237180"/>
                  </a:lnTo>
                  <a:lnTo>
                    <a:pt x="2915429" y="4221967"/>
                  </a:lnTo>
                  <a:lnTo>
                    <a:pt x="2958521" y="4205864"/>
                  </a:lnTo>
                  <a:lnTo>
                    <a:pt x="3001176" y="4188881"/>
                  </a:lnTo>
                  <a:lnTo>
                    <a:pt x="3043382" y="4171030"/>
                  </a:lnTo>
                  <a:lnTo>
                    <a:pt x="3085129" y="4152322"/>
                  </a:lnTo>
                  <a:lnTo>
                    <a:pt x="3126406" y="4132768"/>
                  </a:lnTo>
                  <a:lnTo>
                    <a:pt x="3167202" y="4112379"/>
                  </a:lnTo>
                  <a:lnTo>
                    <a:pt x="3207504" y="4091166"/>
                  </a:lnTo>
                  <a:lnTo>
                    <a:pt x="3247304" y="4069139"/>
                  </a:lnTo>
                  <a:lnTo>
                    <a:pt x="3286589" y="4046311"/>
                  </a:lnTo>
                  <a:lnTo>
                    <a:pt x="3325348" y="4022692"/>
                  </a:lnTo>
                  <a:lnTo>
                    <a:pt x="3363570" y="3998293"/>
                  </a:lnTo>
                  <a:lnTo>
                    <a:pt x="3401245" y="3973125"/>
                  </a:lnTo>
                  <a:lnTo>
                    <a:pt x="3438361" y="3947200"/>
                  </a:lnTo>
                  <a:lnTo>
                    <a:pt x="3474907" y="3920528"/>
                  </a:lnTo>
                  <a:lnTo>
                    <a:pt x="3510872" y="3893120"/>
                  </a:lnTo>
                  <a:lnTo>
                    <a:pt x="3546245" y="3864988"/>
                  </a:lnTo>
                  <a:lnTo>
                    <a:pt x="3581015" y="3836142"/>
                  </a:lnTo>
                  <a:lnTo>
                    <a:pt x="3615171" y="3806594"/>
                  </a:lnTo>
                  <a:lnTo>
                    <a:pt x="3648702" y="3776354"/>
                  </a:lnTo>
                  <a:lnTo>
                    <a:pt x="3681597" y="3745434"/>
                  </a:lnTo>
                  <a:lnTo>
                    <a:pt x="3713845" y="3713845"/>
                  </a:lnTo>
                  <a:lnTo>
                    <a:pt x="3745434" y="3681597"/>
                  </a:lnTo>
                  <a:lnTo>
                    <a:pt x="3776354" y="3648702"/>
                  </a:lnTo>
                  <a:lnTo>
                    <a:pt x="3806594" y="3615171"/>
                  </a:lnTo>
                  <a:lnTo>
                    <a:pt x="3836142" y="3581015"/>
                  </a:lnTo>
                  <a:lnTo>
                    <a:pt x="3864988" y="3546245"/>
                  </a:lnTo>
                  <a:lnTo>
                    <a:pt x="3893120" y="3510872"/>
                  </a:lnTo>
                  <a:lnTo>
                    <a:pt x="3920528" y="3474907"/>
                  </a:lnTo>
                  <a:lnTo>
                    <a:pt x="3947200" y="3438361"/>
                  </a:lnTo>
                  <a:lnTo>
                    <a:pt x="3973125" y="3401245"/>
                  </a:lnTo>
                  <a:lnTo>
                    <a:pt x="3998293" y="3363570"/>
                  </a:lnTo>
                  <a:lnTo>
                    <a:pt x="4022692" y="3325348"/>
                  </a:lnTo>
                  <a:lnTo>
                    <a:pt x="4046311" y="3286589"/>
                  </a:lnTo>
                  <a:lnTo>
                    <a:pt x="4069139" y="3247304"/>
                  </a:lnTo>
                  <a:lnTo>
                    <a:pt x="4091166" y="3207504"/>
                  </a:lnTo>
                  <a:lnTo>
                    <a:pt x="4112379" y="3167202"/>
                  </a:lnTo>
                  <a:lnTo>
                    <a:pt x="4132768" y="3126406"/>
                  </a:lnTo>
                  <a:lnTo>
                    <a:pt x="4152322" y="3085129"/>
                  </a:lnTo>
                  <a:lnTo>
                    <a:pt x="4171030" y="3043382"/>
                  </a:lnTo>
                  <a:lnTo>
                    <a:pt x="4188881" y="3001176"/>
                  </a:lnTo>
                  <a:lnTo>
                    <a:pt x="4205864" y="2958521"/>
                  </a:lnTo>
                  <a:lnTo>
                    <a:pt x="4221967" y="2915429"/>
                  </a:lnTo>
                  <a:lnTo>
                    <a:pt x="4237180" y="2871910"/>
                  </a:lnTo>
                  <a:lnTo>
                    <a:pt x="4251492" y="2827977"/>
                  </a:lnTo>
                  <a:lnTo>
                    <a:pt x="4264891" y="2783640"/>
                  </a:lnTo>
                  <a:lnTo>
                    <a:pt x="4277367" y="2738909"/>
                  </a:lnTo>
                  <a:lnTo>
                    <a:pt x="4288908" y="2693797"/>
                  </a:lnTo>
                  <a:lnTo>
                    <a:pt x="4299503" y="2648313"/>
                  </a:lnTo>
                  <a:lnTo>
                    <a:pt x="4309142" y="2602470"/>
                  </a:lnTo>
                  <a:lnTo>
                    <a:pt x="4317813" y="2556278"/>
                  </a:lnTo>
                  <a:lnTo>
                    <a:pt x="4325506" y="2509748"/>
                  </a:lnTo>
                  <a:lnTo>
                    <a:pt x="4332208" y="2462891"/>
                  </a:lnTo>
                  <a:lnTo>
                    <a:pt x="4337910" y="2415719"/>
                  </a:lnTo>
                  <a:lnTo>
                    <a:pt x="4342600" y="2368242"/>
                  </a:lnTo>
                  <a:lnTo>
                    <a:pt x="4346267" y="2320472"/>
                  </a:lnTo>
                  <a:lnTo>
                    <a:pt x="4348900" y="2272419"/>
                  </a:lnTo>
                  <a:lnTo>
                    <a:pt x="4350488" y="2224094"/>
                  </a:lnTo>
                  <a:lnTo>
                    <a:pt x="4351020" y="2175510"/>
                  </a:lnTo>
                  <a:lnTo>
                    <a:pt x="4350488" y="2126925"/>
                  </a:lnTo>
                  <a:lnTo>
                    <a:pt x="4348900" y="2078600"/>
                  </a:lnTo>
                  <a:lnTo>
                    <a:pt x="4346267" y="2030547"/>
                  </a:lnTo>
                  <a:lnTo>
                    <a:pt x="4342600" y="1982777"/>
                  </a:lnTo>
                  <a:lnTo>
                    <a:pt x="4337910" y="1935300"/>
                  </a:lnTo>
                  <a:lnTo>
                    <a:pt x="4332208" y="1888128"/>
                  </a:lnTo>
                  <a:lnTo>
                    <a:pt x="4325506" y="1841271"/>
                  </a:lnTo>
                  <a:lnTo>
                    <a:pt x="4317813" y="1794741"/>
                  </a:lnTo>
                  <a:lnTo>
                    <a:pt x="4309142" y="1748549"/>
                  </a:lnTo>
                  <a:lnTo>
                    <a:pt x="4299503" y="1702706"/>
                  </a:lnTo>
                  <a:lnTo>
                    <a:pt x="4288908" y="1657222"/>
                  </a:lnTo>
                  <a:lnTo>
                    <a:pt x="4277367" y="1612110"/>
                  </a:lnTo>
                  <a:lnTo>
                    <a:pt x="4264891" y="1567379"/>
                  </a:lnTo>
                  <a:lnTo>
                    <a:pt x="4251492" y="1523042"/>
                  </a:lnTo>
                  <a:lnTo>
                    <a:pt x="4237180" y="1479109"/>
                  </a:lnTo>
                  <a:lnTo>
                    <a:pt x="4221967" y="1435590"/>
                  </a:lnTo>
                  <a:lnTo>
                    <a:pt x="4205864" y="1392498"/>
                  </a:lnTo>
                  <a:lnTo>
                    <a:pt x="4188881" y="1349843"/>
                  </a:lnTo>
                  <a:lnTo>
                    <a:pt x="4171030" y="1307637"/>
                  </a:lnTo>
                  <a:lnTo>
                    <a:pt x="4152322" y="1265890"/>
                  </a:lnTo>
                  <a:lnTo>
                    <a:pt x="4132768" y="1224613"/>
                  </a:lnTo>
                  <a:lnTo>
                    <a:pt x="4112379" y="1183817"/>
                  </a:lnTo>
                  <a:lnTo>
                    <a:pt x="4091166" y="1143515"/>
                  </a:lnTo>
                  <a:lnTo>
                    <a:pt x="4069139" y="1103715"/>
                  </a:lnTo>
                  <a:lnTo>
                    <a:pt x="4046311" y="1064430"/>
                  </a:lnTo>
                  <a:lnTo>
                    <a:pt x="4022692" y="1025671"/>
                  </a:lnTo>
                  <a:lnTo>
                    <a:pt x="3998293" y="987449"/>
                  </a:lnTo>
                  <a:lnTo>
                    <a:pt x="3973125" y="949774"/>
                  </a:lnTo>
                  <a:lnTo>
                    <a:pt x="3947200" y="912658"/>
                  </a:lnTo>
                  <a:lnTo>
                    <a:pt x="3920528" y="876112"/>
                  </a:lnTo>
                  <a:lnTo>
                    <a:pt x="3893120" y="840147"/>
                  </a:lnTo>
                  <a:lnTo>
                    <a:pt x="3864988" y="804774"/>
                  </a:lnTo>
                  <a:lnTo>
                    <a:pt x="3836142" y="770004"/>
                  </a:lnTo>
                  <a:lnTo>
                    <a:pt x="3806594" y="735848"/>
                  </a:lnTo>
                  <a:lnTo>
                    <a:pt x="3776354" y="702317"/>
                  </a:lnTo>
                  <a:lnTo>
                    <a:pt x="3745434" y="669422"/>
                  </a:lnTo>
                  <a:lnTo>
                    <a:pt x="3713845" y="637174"/>
                  </a:lnTo>
                  <a:lnTo>
                    <a:pt x="3681597" y="605585"/>
                  </a:lnTo>
                  <a:lnTo>
                    <a:pt x="3648702" y="574665"/>
                  </a:lnTo>
                  <a:lnTo>
                    <a:pt x="3615171" y="544425"/>
                  </a:lnTo>
                  <a:lnTo>
                    <a:pt x="3581015" y="514877"/>
                  </a:lnTo>
                  <a:lnTo>
                    <a:pt x="3546245" y="486031"/>
                  </a:lnTo>
                  <a:lnTo>
                    <a:pt x="3510872" y="457899"/>
                  </a:lnTo>
                  <a:lnTo>
                    <a:pt x="3474907" y="430491"/>
                  </a:lnTo>
                  <a:lnTo>
                    <a:pt x="3438361" y="403819"/>
                  </a:lnTo>
                  <a:lnTo>
                    <a:pt x="3401245" y="377894"/>
                  </a:lnTo>
                  <a:lnTo>
                    <a:pt x="3363570" y="352726"/>
                  </a:lnTo>
                  <a:lnTo>
                    <a:pt x="3325348" y="328327"/>
                  </a:lnTo>
                  <a:lnTo>
                    <a:pt x="3286589" y="304708"/>
                  </a:lnTo>
                  <a:lnTo>
                    <a:pt x="3247304" y="281880"/>
                  </a:lnTo>
                  <a:lnTo>
                    <a:pt x="3207504" y="259853"/>
                  </a:lnTo>
                  <a:lnTo>
                    <a:pt x="3167202" y="238640"/>
                  </a:lnTo>
                  <a:lnTo>
                    <a:pt x="3126406" y="218251"/>
                  </a:lnTo>
                  <a:lnTo>
                    <a:pt x="3085129" y="198697"/>
                  </a:lnTo>
                  <a:lnTo>
                    <a:pt x="3043382" y="179989"/>
                  </a:lnTo>
                  <a:lnTo>
                    <a:pt x="3001176" y="162138"/>
                  </a:lnTo>
                  <a:lnTo>
                    <a:pt x="2958521" y="145155"/>
                  </a:lnTo>
                  <a:lnTo>
                    <a:pt x="2915429" y="129052"/>
                  </a:lnTo>
                  <a:lnTo>
                    <a:pt x="2871910" y="113839"/>
                  </a:lnTo>
                  <a:lnTo>
                    <a:pt x="2827977" y="99527"/>
                  </a:lnTo>
                  <a:lnTo>
                    <a:pt x="2783640" y="86128"/>
                  </a:lnTo>
                  <a:lnTo>
                    <a:pt x="2738909" y="73652"/>
                  </a:lnTo>
                  <a:lnTo>
                    <a:pt x="2693797" y="62111"/>
                  </a:lnTo>
                  <a:lnTo>
                    <a:pt x="2648313" y="51516"/>
                  </a:lnTo>
                  <a:lnTo>
                    <a:pt x="2602470" y="41877"/>
                  </a:lnTo>
                  <a:lnTo>
                    <a:pt x="2556278" y="33206"/>
                  </a:lnTo>
                  <a:lnTo>
                    <a:pt x="2509748" y="25513"/>
                  </a:lnTo>
                  <a:lnTo>
                    <a:pt x="2462891" y="18811"/>
                  </a:lnTo>
                  <a:lnTo>
                    <a:pt x="2415719" y="13109"/>
                  </a:lnTo>
                  <a:lnTo>
                    <a:pt x="2368242" y="8419"/>
                  </a:lnTo>
                  <a:lnTo>
                    <a:pt x="2320472" y="4752"/>
                  </a:lnTo>
                  <a:lnTo>
                    <a:pt x="2272419" y="2119"/>
                  </a:lnTo>
                  <a:lnTo>
                    <a:pt x="2224094" y="531"/>
                  </a:lnTo>
                  <a:lnTo>
                    <a:pt x="2175510" y="0"/>
                  </a:lnTo>
                  <a:close/>
                </a:path>
              </a:pathLst>
            </a:custGeom>
            <a:solidFill>
              <a:srgbClr val="FFFFFF"/>
            </a:solidFill>
          </p:spPr>
          <p:txBody>
            <a:bodyPr wrap="square" lIns="0" tIns="0" rIns="0" bIns="0" rtlCol="0"/>
            <a:lstStyle/>
            <a:p>
              <a:endParaRPr/>
            </a:p>
          </p:txBody>
        </p:sp>
        <p:pic>
          <p:nvPicPr>
            <p:cNvPr id="8" name="object 5">
              <a:extLst>
                <a:ext uri="{FF2B5EF4-FFF2-40B4-BE49-F238E27FC236}">
                  <a16:creationId xmlns:a16="http://schemas.microsoft.com/office/drawing/2014/main" id="{B5612D50-837C-3078-7238-AACDA8000FF7}"/>
                </a:ext>
              </a:extLst>
            </p:cNvPr>
            <p:cNvPicPr/>
            <p:nvPr/>
          </p:nvPicPr>
          <p:blipFill>
            <a:blip r:embed="rId2" cstate="print"/>
            <a:stretch>
              <a:fillRect/>
            </a:stretch>
          </p:blipFill>
          <p:spPr>
            <a:xfrm>
              <a:off x="6583680" y="1470660"/>
              <a:ext cx="3781044" cy="3822191"/>
            </a:xfrm>
            <a:prstGeom prst="rect">
              <a:avLst/>
            </a:prstGeom>
          </p:spPr>
        </p:pic>
      </p:grpSp>
    </p:spTree>
    <p:extLst>
      <p:ext uri="{BB962C8B-B14F-4D97-AF65-F5344CB8AC3E}">
        <p14:creationId xmlns:p14="http://schemas.microsoft.com/office/powerpoint/2010/main" val="3238669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AEB7B-6F5A-B5D4-FFBB-6411A956D56D}"/>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29EB9B43-1510-94CB-0554-AB47B82675DD}"/>
              </a:ext>
            </a:extLst>
          </p:cNvPr>
          <p:cNvSpPr txBox="1"/>
          <p:nvPr/>
        </p:nvSpPr>
        <p:spPr>
          <a:xfrm>
            <a:off x="1693019" y="2132386"/>
            <a:ext cx="2907644" cy="505908"/>
          </a:xfrm>
          <a:prstGeom prst="rect">
            <a:avLst/>
          </a:prstGeom>
        </p:spPr>
        <p:txBody>
          <a:bodyPr vert="horz" wrap="square" lIns="0" tIns="13335" rIns="0" bIns="0" rtlCol="0">
            <a:spAutoFit/>
          </a:bodyPr>
          <a:lstStyle/>
          <a:p>
            <a:pPr marL="12700">
              <a:lnSpc>
                <a:spcPct val="100000"/>
              </a:lnSpc>
              <a:spcBef>
                <a:spcPts val="105"/>
              </a:spcBef>
            </a:pPr>
            <a:r>
              <a:rPr lang="es-MX" sz="3200" b="1" dirty="0">
                <a:solidFill>
                  <a:schemeClr val="bg1"/>
                </a:solidFill>
                <a:latin typeface="Arial"/>
                <a:cs typeface="Arial"/>
              </a:rPr>
              <a:t>Construcción</a:t>
            </a:r>
            <a:endParaRPr sz="3200" b="1" dirty="0">
              <a:solidFill>
                <a:schemeClr val="bg1"/>
              </a:solidFill>
              <a:latin typeface="Arial"/>
              <a:cs typeface="Arial"/>
            </a:endParaRPr>
          </a:p>
        </p:txBody>
      </p:sp>
      <p:grpSp>
        <p:nvGrpSpPr>
          <p:cNvPr id="3" name="object 3">
            <a:extLst>
              <a:ext uri="{FF2B5EF4-FFF2-40B4-BE49-F238E27FC236}">
                <a16:creationId xmlns:a16="http://schemas.microsoft.com/office/drawing/2014/main" id="{B538088D-059C-8EAD-1D0E-1D6A10B637AC}"/>
              </a:ext>
            </a:extLst>
          </p:cNvPr>
          <p:cNvGrpSpPr/>
          <p:nvPr/>
        </p:nvGrpSpPr>
        <p:grpSpPr>
          <a:xfrm>
            <a:off x="6312408" y="1199388"/>
            <a:ext cx="4351020" cy="4351020"/>
            <a:chOff x="6312408" y="1199388"/>
            <a:chExt cx="4351020" cy="4351020"/>
          </a:xfrm>
        </p:grpSpPr>
        <p:sp>
          <p:nvSpPr>
            <p:cNvPr id="4" name="object 4">
              <a:extLst>
                <a:ext uri="{FF2B5EF4-FFF2-40B4-BE49-F238E27FC236}">
                  <a16:creationId xmlns:a16="http://schemas.microsoft.com/office/drawing/2014/main" id="{22308A24-AD9C-94BC-A3E7-1F8F7AFEC933}"/>
                </a:ext>
              </a:extLst>
            </p:cNvPr>
            <p:cNvSpPr/>
            <p:nvPr/>
          </p:nvSpPr>
          <p:spPr>
            <a:xfrm>
              <a:off x="6312408" y="1199388"/>
              <a:ext cx="4351020" cy="4351020"/>
            </a:xfrm>
            <a:custGeom>
              <a:avLst/>
              <a:gdLst/>
              <a:ahLst/>
              <a:cxnLst/>
              <a:rect l="l" t="t" r="r" b="b"/>
              <a:pathLst>
                <a:path w="4351020" h="4351020">
                  <a:moveTo>
                    <a:pt x="2175510" y="0"/>
                  </a:moveTo>
                  <a:lnTo>
                    <a:pt x="2126925" y="531"/>
                  </a:lnTo>
                  <a:lnTo>
                    <a:pt x="2078600" y="2119"/>
                  </a:lnTo>
                  <a:lnTo>
                    <a:pt x="2030547" y="4752"/>
                  </a:lnTo>
                  <a:lnTo>
                    <a:pt x="1982777" y="8419"/>
                  </a:lnTo>
                  <a:lnTo>
                    <a:pt x="1935300" y="13109"/>
                  </a:lnTo>
                  <a:lnTo>
                    <a:pt x="1888128" y="18811"/>
                  </a:lnTo>
                  <a:lnTo>
                    <a:pt x="1841271" y="25513"/>
                  </a:lnTo>
                  <a:lnTo>
                    <a:pt x="1794741" y="33206"/>
                  </a:lnTo>
                  <a:lnTo>
                    <a:pt x="1748549" y="41877"/>
                  </a:lnTo>
                  <a:lnTo>
                    <a:pt x="1702706" y="51516"/>
                  </a:lnTo>
                  <a:lnTo>
                    <a:pt x="1657222" y="62111"/>
                  </a:lnTo>
                  <a:lnTo>
                    <a:pt x="1612110" y="73652"/>
                  </a:lnTo>
                  <a:lnTo>
                    <a:pt x="1567379" y="86128"/>
                  </a:lnTo>
                  <a:lnTo>
                    <a:pt x="1523042" y="99527"/>
                  </a:lnTo>
                  <a:lnTo>
                    <a:pt x="1479109" y="113839"/>
                  </a:lnTo>
                  <a:lnTo>
                    <a:pt x="1435590" y="129052"/>
                  </a:lnTo>
                  <a:lnTo>
                    <a:pt x="1392498" y="145155"/>
                  </a:lnTo>
                  <a:lnTo>
                    <a:pt x="1349843" y="162138"/>
                  </a:lnTo>
                  <a:lnTo>
                    <a:pt x="1307637" y="179989"/>
                  </a:lnTo>
                  <a:lnTo>
                    <a:pt x="1265890" y="198697"/>
                  </a:lnTo>
                  <a:lnTo>
                    <a:pt x="1224613" y="218251"/>
                  </a:lnTo>
                  <a:lnTo>
                    <a:pt x="1183817" y="238640"/>
                  </a:lnTo>
                  <a:lnTo>
                    <a:pt x="1143515" y="259853"/>
                  </a:lnTo>
                  <a:lnTo>
                    <a:pt x="1103715" y="281880"/>
                  </a:lnTo>
                  <a:lnTo>
                    <a:pt x="1064430" y="304708"/>
                  </a:lnTo>
                  <a:lnTo>
                    <a:pt x="1025671" y="328327"/>
                  </a:lnTo>
                  <a:lnTo>
                    <a:pt x="987449" y="352726"/>
                  </a:lnTo>
                  <a:lnTo>
                    <a:pt x="949774" y="377894"/>
                  </a:lnTo>
                  <a:lnTo>
                    <a:pt x="912658" y="403819"/>
                  </a:lnTo>
                  <a:lnTo>
                    <a:pt x="876112" y="430491"/>
                  </a:lnTo>
                  <a:lnTo>
                    <a:pt x="840147" y="457899"/>
                  </a:lnTo>
                  <a:lnTo>
                    <a:pt x="804774" y="486031"/>
                  </a:lnTo>
                  <a:lnTo>
                    <a:pt x="770004" y="514877"/>
                  </a:lnTo>
                  <a:lnTo>
                    <a:pt x="735848" y="544425"/>
                  </a:lnTo>
                  <a:lnTo>
                    <a:pt x="702317" y="574665"/>
                  </a:lnTo>
                  <a:lnTo>
                    <a:pt x="669422" y="605585"/>
                  </a:lnTo>
                  <a:lnTo>
                    <a:pt x="637174" y="637174"/>
                  </a:lnTo>
                  <a:lnTo>
                    <a:pt x="605585" y="669422"/>
                  </a:lnTo>
                  <a:lnTo>
                    <a:pt x="574665" y="702317"/>
                  </a:lnTo>
                  <a:lnTo>
                    <a:pt x="544425" y="735848"/>
                  </a:lnTo>
                  <a:lnTo>
                    <a:pt x="514877" y="770004"/>
                  </a:lnTo>
                  <a:lnTo>
                    <a:pt x="486031" y="804774"/>
                  </a:lnTo>
                  <a:lnTo>
                    <a:pt x="457899" y="840147"/>
                  </a:lnTo>
                  <a:lnTo>
                    <a:pt x="430491" y="876112"/>
                  </a:lnTo>
                  <a:lnTo>
                    <a:pt x="403819" y="912658"/>
                  </a:lnTo>
                  <a:lnTo>
                    <a:pt x="377894" y="949774"/>
                  </a:lnTo>
                  <a:lnTo>
                    <a:pt x="352726" y="987449"/>
                  </a:lnTo>
                  <a:lnTo>
                    <a:pt x="328327" y="1025671"/>
                  </a:lnTo>
                  <a:lnTo>
                    <a:pt x="304708" y="1064430"/>
                  </a:lnTo>
                  <a:lnTo>
                    <a:pt x="281880" y="1103715"/>
                  </a:lnTo>
                  <a:lnTo>
                    <a:pt x="259853" y="1143515"/>
                  </a:lnTo>
                  <a:lnTo>
                    <a:pt x="238640" y="1183817"/>
                  </a:lnTo>
                  <a:lnTo>
                    <a:pt x="218251" y="1224613"/>
                  </a:lnTo>
                  <a:lnTo>
                    <a:pt x="198697" y="1265890"/>
                  </a:lnTo>
                  <a:lnTo>
                    <a:pt x="179989" y="1307637"/>
                  </a:lnTo>
                  <a:lnTo>
                    <a:pt x="162138" y="1349843"/>
                  </a:lnTo>
                  <a:lnTo>
                    <a:pt x="145155" y="1392498"/>
                  </a:lnTo>
                  <a:lnTo>
                    <a:pt x="129052" y="1435590"/>
                  </a:lnTo>
                  <a:lnTo>
                    <a:pt x="113839" y="1479109"/>
                  </a:lnTo>
                  <a:lnTo>
                    <a:pt x="99527" y="1523042"/>
                  </a:lnTo>
                  <a:lnTo>
                    <a:pt x="86128" y="1567379"/>
                  </a:lnTo>
                  <a:lnTo>
                    <a:pt x="73652" y="1612110"/>
                  </a:lnTo>
                  <a:lnTo>
                    <a:pt x="62111" y="1657222"/>
                  </a:lnTo>
                  <a:lnTo>
                    <a:pt x="51516" y="1702706"/>
                  </a:lnTo>
                  <a:lnTo>
                    <a:pt x="41877" y="1748549"/>
                  </a:lnTo>
                  <a:lnTo>
                    <a:pt x="33206" y="1794741"/>
                  </a:lnTo>
                  <a:lnTo>
                    <a:pt x="25513" y="1841271"/>
                  </a:lnTo>
                  <a:lnTo>
                    <a:pt x="18811" y="1888128"/>
                  </a:lnTo>
                  <a:lnTo>
                    <a:pt x="13109" y="1935300"/>
                  </a:lnTo>
                  <a:lnTo>
                    <a:pt x="8419" y="1982777"/>
                  </a:lnTo>
                  <a:lnTo>
                    <a:pt x="4752" y="2030547"/>
                  </a:lnTo>
                  <a:lnTo>
                    <a:pt x="2119" y="2078600"/>
                  </a:lnTo>
                  <a:lnTo>
                    <a:pt x="531" y="2126925"/>
                  </a:lnTo>
                  <a:lnTo>
                    <a:pt x="0" y="2175510"/>
                  </a:lnTo>
                  <a:lnTo>
                    <a:pt x="531" y="2224094"/>
                  </a:lnTo>
                  <a:lnTo>
                    <a:pt x="2119" y="2272419"/>
                  </a:lnTo>
                  <a:lnTo>
                    <a:pt x="4752" y="2320472"/>
                  </a:lnTo>
                  <a:lnTo>
                    <a:pt x="8419" y="2368242"/>
                  </a:lnTo>
                  <a:lnTo>
                    <a:pt x="13109" y="2415719"/>
                  </a:lnTo>
                  <a:lnTo>
                    <a:pt x="18811" y="2462891"/>
                  </a:lnTo>
                  <a:lnTo>
                    <a:pt x="25513" y="2509748"/>
                  </a:lnTo>
                  <a:lnTo>
                    <a:pt x="33206" y="2556278"/>
                  </a:lnTo>
                  <a:lnTo>
                    <a:pt x="41877" y="2602470"/>
                  </a:lnTo>
                  <a:lnTo>
                    <a:pt x="51516" y="2648313"/>
                  </a:lnTo>
                  <a:lnTo>
                    <a:pt x="62111" y="2693797"/>
                  </a:lnTo>
                  <a:lnTo>
                    <a:pt x="73652" y="2738909"/>
                  </a:lnTo>
                  <a:lnTo>
                    <a:pt x="86128" y="2783640"/>
                  </a:lnTo>
                  <a:lnTo>
                    <a:pt x="99527" y="2827977"/>
                  </a:lnTo>
                  <a:lnTo>
                    <a:pt x="113839" y="2871910"/>
                  </a:lnTo>
                  <a:lnTo>
                    <a:pt x="129052" y="2915429"/>
                  </a:lnTo>
                  <a:lnTo>
                    <a:pt x="145155" y="2958521"/>
                  </a:lnTo>
                  <a:lnTo>
                    <a:pt x="162138" y="3001176"/>
                  </a:lnTo>
                  <a:lnTo>
                    <a:pt x="179989" y="3043382"/>
                  </a:lnTo>
                  <a:lnTo>
                    <a:pt x="198697" y="3085129"/>
                  </a:lnTo>
                  <a:lnTo>
                    <a:pt x="218251" y="3126406"/>
                  </a:lnTo>
                  <a:lnTo>
                    <a:pt x="238640" y="3167202"/>
                  </a:lnTo>
                  <a:lnTo>
                    <a:pt x="259853" y="3207504"/>
                  </a:lnTo>
                  <a:lnTo>
                    <a:pt x="281880" y="3247304"/>
                  </a:lnTo>
                  <a:lnTo>
                    <a:pt x="304708" y="3286589"/>
                  </a:lnTo>
                  <a:lnTo>
                    <a:pt x="328327" y="3325348"/>
                  </a:lnTo>
                  <a:lnTo>
                    <a:pt x="352726" y="3363570"/>
                  </a:lnTo>
                  <a:lnTo>
                    <a:pt x="377894" y="3401245"/>
                  </a:lnTo>
                  <a:lnTo>
                    <a:pt x="403819" y="3438361"/>
                  </a:lnTo>
                  <a:lnTo>
                    <a:pt x="430491" y="3474907"/>
                  </a:lnTo>
                  <a:lnTo>
                    <a:pt x="457899" y="3510872"/>
                  </a:lnTo>
                  <a:lnTo>
                    <a:pt x="486031" y="3546245"/>
                  </a:lnTo>
                  <a:lnTo>
                    <a:pt x="514877" y="3581015"/>
                  </a:lnTo>
                  <a:lnTo>
                    <a:pt x="544425" y="3615171"/>
                  </a:lnTo>
                  <a:lnTo>
                    <a:pt x="574665" y="3648702"/>
                  </a:lnTo>
                  <a:lnTo>
                    <a:pt x="605585" y="3681597"/>
                  </a:lnTo>
                  <a:lnTo>
                    <a:pt x="637174" y="3713845"/>
                  </a:lnTo>
                  <a:lnTo>
                    <a:pt x="669422" y="3745434"/>
                  </a:lnTo>
                  <a:lnTo>
                    <a:pt x="702317" y="3776354"/>
                  </a:lnTo>
                  <a:lnTo>
                    <a:pt x="735848" y="3806594"/>
                  </a:lnTo>
                  <a:lnTo>
                    <a:pt x="770004" y="3836142"/>
                  </a:lnTo>
                  <a:lnTo>
                    <a:pt x="804774" y="3864988"/>
                  </a:lnTo>
                  <a:lnTo>
                    <a:pt x="840147" y="3893120"/>
                  </a:lnTo>
                  <a:lnTo>
                    <a:pt x="876112" y="3920528"/>
                  </a:lnTo>
                  <a:lnTo>
                    <a:pt x="912658" y="3947200"/>
                  </a:lnTo>
                  <a:lnTo>
                    <a:pt x="949774" y="3973125"/>
                  </a:lnTo>
                  <a:lnTo>
                    <a:pt x="987449" y="3998293"/>
                  </a:lnTo>
                  <a:lnTo>
                    <a:pt x="1025671" y="4022692"/>
                  </a:lnTo>
                  <a:lnTo>
                    <a:pt x="1064430" y="4046311"/>
                  </a:lnTo>
                  <a:lnTo>
                    <a:pt x="1103715" y="4069139"/>
                  </a:lnTo>
                  <a:lnTo>
                    <a:pt x="1143515" y="4091166"/>
                  </a:lnTo>
                  <a:lnTo>
                    <a:pt x="1183817" y="4112379"/>
                  </a:lnTo>
                  <a:lnTo>
                    <a:pt x="1224613" y="4132768"/>
                  </a:lnTo>
                  <a:lnTo>
                    <a:pt x="1265890" y="4152322"/>
                  </a:lnTo>
                  <a:lnTo>
                    <a:pt x="1307637" y="4171030"/>
                  </a:lnTo>
                  <a:lnTo>
                    <a:pt x="1349843" y="4188881"/>
                  </a:lnTo>
                  <a:lnTo>
                    <a:pt x="1392498" y="4205864"/>
                  </a:lnTo>
                  <a:lnTo>
                    <a:pt x="1435590" y="4221967"/>
                  </a:lnTo>
                  <a:lnTo>
                    <a:pt x="1479109" y="4237180"/>
                  </a:lnTo>
                  <a:lnTo>
                    <a:pt x="1523042" y="4251492"/>
                  </a:lnTo>
                  <a:lnTo>
                    <a:pt x="1567379" y="4264891"/>
                  </a:lnTo>
                  <a:lnTo>
                    <a:pt x="1612110" y="4277367"/>
                  </a:lnTo>
                  <a:lnTo>
                    <a:pt x="1657222" y="4288908"/>
                  </a:lnTo>
                  <a:lnTo>
                    <a:pt x="1702706" y="4299503"/>
                  </a:lnTo>
                  <a:lnTo>
                    <a:pt x="1748549" y="4309142"/>
                  </a:lnTo>
                  <a:lnTo>
                    <a:pt x="1794741" y="4317813"/>
                  </a:lnTo>
                  <a:lnTo>
                    <a:pt x="1841271" y="4325506"/>
                  </a:lnTo>
                  <a:lnTo>
                    <a:pt x="1888128" y="4332208"/>
                  </a:lnTo>
                  <a:lnTo>
                    <a:pt x="1935300" y="4337910"/>
                  </a:lnTo>
                  <a:lnTo>
                    <a:pt x="1982777" y="4342600"/>
                  </a:lnTo>
                  <a:lnTo>
                    <a:pt x="2030547" y="4346267"/>
                  </a:lnTo>
                  <a:lnTo>
                    <a:pt x="2078600" y="4348900"/>
                  </a:lnTo>
                  <a:lnTo>
                    <a:pt x="2126925" y="4350488"/>
                  </a:lnTo>
                  <a:lnTo>
                    <a:pt x="2175510" y="4351020"/>
                  </a:lnTo>
                  <a:lnTo>
                    <a:pt x="2224094" y="4350488"/>
                  </a:lnTo>
                  <a:lnTo>
                    <a:pt x="2272419" y="4348900"/>
                  </a:lnTo>
                  <a:lnTo>
                    <a:pt x="2320472" y="4346267"/>
                  </a:lnTo>
                  <a:lnTo>
                    <a:pt x="2368242" y="4342600"/>
                  </a:lnTo>
                  <a:lnTo>
                    <a:pt x="2415719" y="4337910"/>
                  </a:lnTo>
                  <a:lnTo>
                    <a:pt x="2462891" y="4332208"/>
                  </a:lnTo>
                  <a:lnTo>
                    <a:pt x="2509748" y="4325506"/>
                  </a:lnTo>
                  <a:lnTo>
                    <a:pt x="2556278" y="4317813"/>
                  </a:lnTo>
                  <a:lnTo>
                    <a:pt x="2602470" y="4309142"/>
                  </a:lnTo>
                  <a:lnTo>
                    <a:pt x="2648313" y="4299503"/>
                  </a:lnTo>
                  <a:lnTo>
                    <a:pt x="2693797" y="4288908"/>
                  </a:lnTo>
                  <a:lnTo>
                    <a:pt x="2738909" y="4277367"/>
                  </a:lnTo>
                  <a:lnTo>
                    <a:pt x="2783640" y="4264891"/>
                  </a:lnTo>
                  <a:lnTo>
                    <a:pt x="2827977" y="4251492"/>
                  </a:lnTo>
                  <a:lnTo>
                    <a:pt x="2871910" y="4237180"/>
                  </a:lnTo>
                  <a:lnTo>
                    <a:pt x="2915429" y="4221967"/>
                  </a:lnTo>
                  <a:lnTo>
                    <a:pt x="2958521" y="4205864"/>
                  </a:lnTo>
                  <a:lnTo>
                    <a:pt x="3001176" y="4188881"/>
                  </a:lnTo>
                  <a:lnTo>
                    <a:pt x="3043382" y="4171030"/>
                  </a:lnTo>
                  <a:lnTo>
                    <a:pt x="3085129" y="4152322"/>
                  </a:lnTo>
                  <a:lnTo>
                    <a:pt x="3126406" y="4132768"/>
                  </a:lnTo>
                  <a:lnTo>
                    <a:pt x="3167202" y="4112379"/>
                  </a:lnTo>
                  <a:lnTo>
                    <a:pt x="3207504" y="4091166"/>
                  </a:lnTo>
                  <a:lnTo>
                    <a:pt x="3247304" y="4069139"/>
                  </a:lnTo>
                  <a:lnTo>
                    <a:pt x="3286589" y="4046311"/>
                  </a:lnTo>
                  <a:lnTo>
                    <a:pt x="3325348" y="4022692"/>
                  </a:lnTo>
                  <a:lnTo>
                    <a:pt x="3363570" y="3998293"/>
                  </a:lnTo>
                  <a:lnTo>
                    <a:pt x="3401245" y="3973125"/>
                  </a:lnTo>
                  <a:lnTo>
                    <a:pt x="3438361" y="3947200"/>
                  </a:lnTo>
                  <a:lnTo>
                    <a:pt x="3474907" y="3920528"/>
                  </a:lnTo>
                  <a:lnTo>
                    <a:pt x="3510872" y="3893120"/>
                  </a:lnTo>
                  <a:lnTo>
                    <a:pt x="3546245" y="3864988"/>
                  </a:lnTo>
                  <a:lnTo>
                    <a:pt x="3581015" y="3836142"/>
                  </a:lnTo>
                  <a:lnTo>
                    <a:pt x="3615171" y="3806594"/>
                  </a:lnTo>
                  <a:lnTo>
                    <a:pt x="3648702" y="3776354"/>
                  </a:lnTo>
                  <a:lnTo>
                    <a:pt x="3681597" y="3745434"/>
                  </a:lnTo>
                  <a:lnTo>
                    <a:pt x="3713845" y="3713845"/>
                  </a:lnTo>
                  <a:lnTo>
                    <a:pt x="3745434" y="3681597"/>
                  </a:lnTo>
                  <a:lnTo>
                    <a:pt x="3776354" y="3648702"/>
                  </a:lnTo>
                  <a:lnTo>
                    <a:pt x="3806594" y="3615171"/>
                  </a:lnTo>
                  <a:lnTo>
                    <a:pt x="3836142" y="3581015"/>
                  </a:lnTo>
                  <a:lnTo>
                    <a:pt x="3864988" y="3546245"/>
                  </a:lnTo>
                  <a:lnTo>
                    <a:pt x="3893120" y="3510872"/>
                  </a:lnTo>
                  <a:lnTo>
                    <a:pt x="3920528" y="3474907"/>
                  </a:lnTo>
                  <a:lnTo>
                    <a:pt x="3947200" y="3438361"/>
                  </a:lnTo>
                  <a:lnTo>
                    <a:pt x="3973125" y="3401245"/>
                  </a:lnTo>
                  <a:lnTo>
                    <a:pt x="3998293" y="3363570"/>
                  </a:lnTo>
                  <a:lnTo>
                    <a:pt x="4022692" y="3325348"/>
                  </a:lnTo>
                  <a:lnTo>
                    <a:pt x="4046311" y="3286589"/>
                  </a:lnTo>
                  <a:lnTo>
                    <a:pt x="4069139" y="3247304"/>
                  </a:lnTo>
                  <a:lnTo>
                    <a:pt x="4091166" y="3207504"/>
                  </a:lnTo>
                  <a:lnTo>
                    <a:pt x="4112379" y="3167202"/>
                  </a:lnTo>
                  <a:lnTo>
                    <a:pt x="4132768" y="3126406"/>
                  </a:lnTo>
                  <a:lnTo>
                    <a:pt x="4152322" y="3085129"/>
                  </a:lnTo>
                  <a:lnTo>
                    <a:pt x="4171030" y="3043382"/>
                  </a:lnTo>
                  <a:lnTo>
                    <a:pt x="4188881" y="3001176"/>
                  </a:lnTo>
                  <a:lnTo>
                    <a:pt x="4205864" y="2958521"/>
                  </a:lnTo>
                  <a:lnTo>
                    <a:pt x="4221967" y="2915429"/>
                  </a:lnTo>
                  <a:lnTo>
                    <a:pt x="4237180" y="2871910"/>
                  </a:lnTo>
                  <a:lnTo>
                    <a:pt x="4251492" y="2827977"/>
                  </a:lnTo>
                  <a:lnTo>
                    <a:pt x="4264891" y="2783640"/>
                  </a:lnTo>
                  <a:lnTo>
                    <a:pt x="4277367" y="2738909"/>
                  </a:lnTo>
                  <a:lnTo>
                    <a:pt x="4288908" y="2693797"/>
                  </a:lnTo>
                  <a:lnTo>
                    <a:pt x="4299503" y="2648313"/>
                  </a:lnTo>
                  <a:lnTo>
                    <a:pt x="4309142" y="2602470"/>
                  </a:lnTo>
                  <a:lnTo>
                    <a:pt x="4317813" y="2556278"/>
                  </a:lnTo>
                  <a:lnTo>
                    <a:pt x="4325506" y="2509748"/>
                  </a:lnTo>
                  <a:lnTo>
                    <a:pt x="4332208" y="2462891"/>
                  </a:lnTo>
                  <a:lnTo>
                    <a:pt x="4337910" y="2415719"/>
                  </a:lnTo>
                  <a:lnTo>
                    <a:pt x="4342600" y="2368242"/>
                  </a:lnTo>
                  <a:lnTo>
                    <a:pt x="4346267" y="2320472"/>
                  </a:lnTo>
                  <a:lnTo>
                    <a:pt x="4348900" y="2272419"/>
                  </a:lnTo>
                  <a:lnTo>
                    <a:pt x="4350488" y="2224094"/>
                  </a:lnTo>
                  <a:lnTo>
                    <a:pt x="4351020" y="2175510"/>
                  </a:lnTo>
                  <a:lnTo>
                    <a:pt x="4350488" y="2126925"/>
                  </a:lnTo>
                  <a:lnTo>
                    <a:pt x="4348900" y="2078600"/>
                  </a:lnTo>
                  <a:lnTo>
                    <a:pt x="4346267" y="2030547"/>
                  </a:lnTo>
                  <a:lnTo>
                    <a:pt x="4342600" y="1982777"/>
                  </a:lnTo>
                  <a:lnTo>
                    <a:pt x="4337910" y="1935300"/>
                  </a:lnTo>
                  <a:lnTo>
                    <a:pt x="4332208" y="1888128"/>
                  </a:lnTo>
                  <a:lnTo>
                    <a:pt x="4325506" y="1841271"/>
                  </a:lnTo>
                  <a:lnTo>
                    <a:pt x="4317813" y="1794741"/>
                  </a:lnTo>
                  <a:lnTo>
                    <a:pt x="4309142" y="1748549"/>
                  </a:lnTo>
                  <a:lnTo>
                    <a:pt x="4299503" y="1702706"/>
                  </a:lnTo>
                  <a:lnTo>
                    <a:pt x="4288908" y="1657222"/>
                  </a:lnTo>
                  <a:lnTo>
                    <a:pt x="4277367" y="1612110"/>
                  </a:lnTo>
                  <a:lnTo>
                    <a:pt x="4264891" y="1567379"/>
                  </a:lnTo>
                  <a:lnTo>
                    <a:pt x="4251492" y="1523042"/>
                  </a:lnTo>
                  <a:lnTo>
                    <a:pt x="4237180" y="1479109"/>
                  </a:lnTo>
                  <a:lnTo>
                    <a:pt x="4221967" y="1435590"/>
                  </a:lnTo>
                  <a:lnTo>
                    <a:pt x="4205864" y="1392498"/>
                  </a:lnTo>
                  <a:lnTo>
                    <a:pt x="4188881" y="1349843"/>
                  </a:lnTo>
                  <a:lnTo>
                    <a:pt x="4171030" y="1307637"/>
                  </a:lnTo>
                  <a:lnTo>
                    <a:pt x="4152322" y="1265890"/>
                  </a:lnTo>
                  <a:lnTo>
                    <a:pt x="4132768" y="1224613"/>
                  </a:lnTo>
                  <a:lnTo>
                    <a:pt x="4112379" y="1183817"/>
                  </a:lnTo>
                  <a:lnTo>
                    <a:pt x="4091166" y="1143515"/>
                  </a:lnTo>
                  <a:lnTo>
                    <a:pt x="4069139" y="1103715"/>
                  </a:lnTo>
                  <a:lnTo>
                    <a:pt x="4046311" y="1064430"/>
                  </a:lnTo>
                  <a:lnTo>
                    <a:pt x="4022692" y="1025671"/>
                  </a:lnTo>
                  <a:lnTo>
                    <a:pt x="3998293" y="987449"/>
                  </a:lnTo>
                  <a:lnTo>
                    <a:pt x="3973125" y="949774"/>
                  </a:lnTo>
                  <a:lnTo>
                    <a:pt x="3947200" y="912658"/>
                  </a:lnTo>
                  <a:lnTo>
                    <a:pt x="3920528" y="876112"/>
                  </a:lnTo>
                  <a:lnTo>
                    <a:pt x="3893120" y="840147"/>
                  </a:lnTo>
                  <a:lnTo>
                    <a:pt x="3864988" y="804774"/>
                  </a:lnTo>
                  <a:lnTo>
                    <a:pt x="3836142" y="770004"/>
                  </a:lnTo>
                  <a:lnTo>
                    <a:pt x="3806594" y="735848"/>
                  </a:lnTo>
                  <a:lnTo>
                    <a:pt x="3776354" y="702317"/>
                  </a:lnTo>
                  <a:lnTo>
                    <a:pt x="3745434" y="669422"/>
                  </a:lnTo>
                  <a:lnTo>
                    <a:pt x="3713845" y="637174"/>
                  </a:lnTo>
                  <a:lnTo>
                    <a:pt x="3681597" y="605585"/>
                  </a:lnTo>
                  <a:lnTo>
                    <a:pt x="3648702" y="574665"/>
                  </a:lnTo>
                  <a:lnTo>
                    <a:pt x="3615171" y="544425"/>
                  </a:lnTo>
                  <a:lnTo>
                    <a:pt x="3581015" y="514877"/>
                  </a:lnTo>
                  <a:lnTo>
                    <a:pt x="3546245" y="486031"/>
                  </a:lnTo>
                  <a:lnTo>
                    <a:pt x="3510872" y="457899"/>
                  </a:lnTo>
                  <a:lnTo>
                    <a:pt x="3474907" y="430491"/>
                  </a:lnTo>
                  <a:lnTo>
                    <a:pt x="3438361" y="403819"/>
                  </a:lnTo>
                  <a:lnTo>
                    <a:pt x="3401245" y="377894"/>
                  </a:lnTo>
                  <a:lnTo>
                    <a:pt x="3363570" y="352726"/>
                  </a:lnTo>
                  <a:lnTo>
                    <a:pt x="3325348" y="328327"/>
                  </a:lnTo>
                  <a:lnTo>
                    <a:pt x="3286589" y="304708"/>
                  </a:lnTo>
                  <a:lnTo>
                    <a:pt x="3247304" y="281880"/>
                  </a:lnTo>
                  <a:lnTo>
                    <a:pt x="3207504" y="259853"/>
                  </a:lnTo>
                  <a:lnTo>
                    <a:pt x="3167202" y="238640"/>
                  </a:lnTo>
                  <a:lnTo>
                    <a:pt x="3126406" y="218251"/>
                  </a:lnTo>
                  <a:lnTo>
                    <a:pt x="3085129" y="198697"/>
                  </a:lnTo>
                  <a:lnTo>
                    <a:pt x="3043382" y="179989"/>
                  </a:lnTo>
                  <a:lnTo>
                    <a:pt x="3001176" y="162138"/>
                  </a:lnTo>
                  <a:lnTo>
                    <a:pt x="2958521" y="145155"/>
                  </a:lnTo>
                  <a:lnTo>
                    <a:pt x="2915429" y="129052"/>
                  </a:lnTo>
                  <a:lnTo>
                    <a:pt x="2871910" y="113839"/>
                  </a:lnTo>
                  <a:lnTo>
                    <a:pt x="2827977" y="99527"/>
                  </a:lnTo>
                  <a:lnTo>
                    <a:pt x="2783640" y="86128"/>
                  </a:lnTo>
                  <a:lnTo>
                    <a:pt x="2738909" y="73652"/>
                  </a:lnTo>
                  <a:lnTo>
                    <a:pt x="2693797" y="62111"/>
                  </a:lnTo>
                  <a:lnTo>
                    <a:pt x="2648313" y="51516"/>
                  </a:lnTo>
                  <a:lnTo>
                    <a:pt x="2602470" y="41877"/>
                  </a:lnTo>
                  <a:lnTo>
                    <a:pt x="2556278" y="33206"/>
                  </a:lnTo>
                  <a:lnTo>
                    <a:pt x="2509748" y="25513"/>
                  </a:lnTo>
                  <a:lnTo>
                    <a:pt x="2462891" y="18811"/>
                  </a:lnTo>
                  <a:lnTo>
                    <a:pt x="2415719" y="13109"/>
                  </a:lnTo>
                  <a:lnTo>
                    <a:pt x="2368242" y="8419"/>
                  </a:lnTo>
                  <a:lnTo>
                    <a:pt x="2320472" y="4752"/>
                  </a:lnTo>
                  <a:lnTo>
                    <a:pt x="2272419" y="2119"/>
                  </a:lnTo>
                  <a:lnTo>
                    <a:pt x="2224094" y="531"/>
                  </a:lnTo>
                  <a:lnTo>
                    <a:pt x="2175510" y="0"/>
                  </a:lnTo>
                  <a:close/>
                </a:path>
              </a:pathLst>
            </a:custGeom>
            <a:solidFill>
              <a:srgbClr val="FFFFFF"/>
            </a:solidFill>
          </p:spPr>
          <p:txBody>
            <a:bodyPr wrap="square" lIns="0" tIns="0" rIns="0" bIns="0" rtlCol="0"/>
            <a:lstStyle/>
            <a:p>
              <a:endParaRPr/>
            </a:p>
          </p:txBody>
        </p:sp>
        <p:pic>
          <p:nvPicPr>
            <p:cNvPr id="5" name="object 5">
              <a:extLst>
                <a:ext uri="{FF2B5EF4-FFF2-40B4-BE49-F238E27FC236}">
                  <a16:creationId xmlns:a16="http://schemas.microsoft.com/office/drawing/2014/main" id="{C51790C4-B953-617A-98AC-2C11CD90DEA5}"/>
                </a:ext>
              </a:extLst>
            </p:cNvPr>
            <p:cNvPicPr/>
            <p:nvPr/>
          </p:nvPicPr>
          <p:blipFill>
            <a:blip r:embed="rId2" cstate="print"/>
            <a:stretch>
              <a:fillRect/>
            </a:stretch>
          </p:blipFill>
          <p:spPr>
            <a:xfrm>
              <a:off x="6583680" y="1470660"/>
              <a:ext cx="3781044" cy="3822191"/>
            </a:xfrm>
            <a:prstGeom prst="rect">
              <a:avLst/>
            </a:prstGeom>
          </p:spPr>
        </p:pic>
      </p:grpSp>
      <p:sp>
        <p:nvSpPr>
          <p:cNvPr id="8" name="object 8">
            <a:extLst>
              <a:ext uri="{FF2B5EF4-FFF2-40B4-BE49-F238E27FC236}">
                <a16:creationId xmlns:a16="http://schemas.microsoft.com/office/drawing/2014/main" id="{860ED0DD-9459-9216-C74A-77F6D9504D4A}"/>
              </a:ext>
            </a:extLst>
          </p:cNvPr>
          <p:cNvSpPr/>
          <p:nvPr/>
        </p:nvSpPr>
        <p:spPr>
          <a:xfrm>
            <a:off x="2689447" y="3958887"/>
            <a:ext cx="2809240" cy="1446530"/>
          </a:xfrm>
          <a:custGeom>
            <a:avLst/>
            <a:gdLst/>
            <a:ahLst/>
            <a:cxnLst/>
            <a:rect l="l" t="t" r="r" b="b"/>
            <a:pathLst>
              <a:path w="2809240" h="1446529">
                <a:moveTo>
                  <a:pt x="2808732" y="0"/>
                </a:moveTo>
                <a:lnTo>
                  <a:pt x="0" y="0"/>
                </a:lnTo>
                <a:lnTo>
                  <a:pt x="0" y="1446276"/>
                </a:lnTo>
                <a:lnTo>
                  <a:pt x="2808732" y="1446276"/>
                </a:lnTo>
                <a:lnTo>
                  <a:pt x="2808732" y="0"/>
                </a:lnTo>
                <a:close/>
              </a:path>
            </a:pathLst>
          </a:custGeom>
          <a:solidFill>
            <a:srgbClr val="398AA4"/>
          </a:solidFill>
        </p:spPr>
        <p:txBody>
          <a:bodyPr wrap="square" lIns="0" tIns="0" rIns="0" bIns="0" rtlCol="0"/>
          <a:lstStyle/>
          <a:p>
            <a:endParaRPr/>
          </a:p>
        </p:txBody>
      </p:sp>
      <p:sp>
        <p:nvSpPr>
          <p:cNvPr id="9" name="object 9">
            <a:extLst>
              <a:ext uri="{FF2B5EF4-FFF2-40B4-BE49-F238E27FC236}">
                <a16:creationId xmlns:a16="http://schemas.microsoft.com/office/drawing/2014/main" id="{07380125-14E3-A7DE-7AC0-5047BA520108}"/>
              </a:ext>
            </a:extLst>
          </p:cNvPr>
          <p:cNvSpPr txBox="1"/>
          <p:nvPr/>
        </p:nvSpPr>
        <p:spPr>
          <a:xfrm>
            <a:off x="1528572" y="3985518"/>
            <a:ext cx="5145119" cy="567463"/>
          </a:xfrm>
          <a:prstGeom prst="rect">
            <a:avLst/>
          </a:prstGeom>
        </p:spPr>
        <p:txBody>
          <a:bodyPr vert="horz" wrap="square" lIns="0" tIns="13335" rIns="0" bIns="0" rtlCol="0">
            <a:spAutoFit/>
          </a:bodyPr>
          <a:lstStyle/>
          <a:p>
            <a:pPr marL="12700" marR="5080" indent="1272540">
              <a:lnSpc>
                <a:spcPct val="100000"/>
              </a:lnSpc>
              <a:spcBef>
                <a:spcPts val="105"/>
              </a:spcBef>
            </a:pPr>
            <a:r>
              <a:rPr lang="es-MX" sz="3600" b="1" spc="-25" dirty="0">
                <a:solidFill>
                  <a:schemeClr val="bg1"/>
                </a:solidFill>
                <a:latin typeface="Arial"/>
                <a:cs typeface="Arial"/>
              </a:rPr>
              <a:t>BIENESTAR</a:t>
            </a:r>
            <a:endParaRPr sz="3600" dirty="0">
              <a:solidFill>
                <a:schemeClr val="bg1"/>
              </a:solidFill>
              <a:latin typeface="Arial"/>
              <a:cs typeface="Arial"/>
            </a:endParaRPr>
          </a:p>
        </p:txBody>
      </p:sp>
      <p:sp>
        <p:nvSpPr>
          <p:cNvPr id="10" name="object 6">
            <a:extLst>
              <a:ext uri="{FF2B5EF4-FFF2-40B4-BE49-F238E27FC236}">
                <a16:creationId xmlns:a16="http://schemas.microsoft.com/office/drawing/2014/main" id="{632F3683-60F2-C41A-C6B3-C11922F9289A}"/>
              </a:ext>
            </a:extLst>
          </p:cNvPr>
          <p:cNvSpPr txBox="1"/>
          <p:nvPr/>
        </p:nvSpPr>
        <p:spPr>
          <a:xfrm>
            <a:off x="1224366" y="2638294"/>
            <a:ext cx="5974791" cy="1243930"/>
          </a:xfrm>
          <a:prstGeom prst="rect">
            <a:avLst/>
          </a:prstGeom>
        </p:spPr>
        <p:txBody>
          <a:bodyPr vert="horz" wrap="square" lIns="0" tIns="12700" rIns="0" bIns="0" rtlCol="0">
            <a:spAutoFit/>
          </a:bodyPr>
          <a:lstStyle/>
          <a:p>
            <a:pPr marL="12700">
              <a:lnSpc>
                <a:spcPct val="100000"/>
              </a:lnSpc>
              <a:spcBef>
                <a:spcPts val="100"/>
              </a:spcBef>
            </a:pPr>
            <a:r>
              <a:rPr lang="es-MX" sz="8000" b="1" spc="-10" dirty="0">
                <a:solidFill>
                  <a:srgbClr val="85F4A3"/>
                </a:solidFill>
                <a:latin typeface="Arial"/>
                <a:cs typeface="Arial"/>
              </a:rPr>
              <a:t>Plan Local</a:t>
            </a:r>
            <a:endParaRPr sz="8000" dirty="0">
              <a:latin typeface="Arial"/>
              <a:cs typeface="Arial"/>
            </a:endParaRPr>
          </a:p>
        </p:txBody>
      </p:sp>
    </p:spTree>
    <p:extLst>
      <p:ext uri="{BB962C8B-B14F-4D97-AF65-F5344CB8AC3E}">
        <p14:creationId xmlns:p14="http://schemas.microsoft.com/office/powerpoint/2010/main" val="3224181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1D121-A50F-3714-1A61-8371948F46A8}"/>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E3254BC1-95F4-12F2-681C-ED8CE6AA4DA1}"/>
              </a:ext>
            </a:extLst>
          </p:cNvPr>
          <p:cNvSpPr txBox="1">
            <a:spLocks noGrp="1"/>
          </p:cNvSpPr>
          <p:nvPr>
            <p:ph type="title"/>
          </p:nvPr>
        </p:nvSpPr>
        <p:spPr>
          <a:xfrm>
            <a:off x="275745" y="538712"/>
            <a:ext cx="9503686" cy="2228174"/>
          </a:xfrm>
          <a:prstGeom prst="rect">
            <a:avLst/>
          </a:prstGeom>
        </p:spPr>
        <p:txBody>
          <a:bodyPr vert="horz" wrap="square" lIns="0" tIns="12065" rIns="0" bIns="0" rtlCol="0">
            <a:spAutoFit/>
          </a:bodyPr>
          <a:lstStyle/>
          <a:p>
            <a:pPr marL="12700" marR="5080">
              <a:lnSpc>
                <a:spcPct val="100000"/>
              </a:lnSpc>
              <a:spcBef>
                <a:spcPts val="95"/>
              </a:spcBef>
            </a:pPr>
            <a:r>
              <a:rPr lang="es-MX" sz="3600" dirty="0"/>
              <a:t>Plan Local de Bienestar – Santa Fe</a:t>
            </a:r>
            <a:br>
              <a:rPr lang="es-MX" sz="3600" dirty="0"/>
            </a:br>
            <a:br>
              <a:rPr lang="es-CO" sz="3600" dirty="0">
                <a:latin typeface="Arial"/>
                <a:cs typeface="Arial"/>
              </a:rPr>
            </a:br>
            <a:br>
              <a:rPr lang="es-CO" sz="3600" dirty="0">
                <a:latin typeface="Arial"/>
                <a:cs typeface="Arial"/>
              </a:rPr>
            </a:br>
            <a:endParaRPr sz="3600" dirty="0"/>
          </a:p>
        </p:txBody>
      </p:sp>
      <p:sp>
        <p:nvSpPr>
          <p:cNvPr id="2" name="object 11">
            <a:extLst>
              <a:ext uri="{FF2B5EF4-FFF2-40B4-BE49-F238E27FC236}">
                <a16:creationId xmlns:a16="http://schemas.microsoft.com/office/drawing/2014/main" id="{CDBCF5CD-5150-C33B-9C46-81B56F037968}"/>
              </a:ext>
            </a:extLst>
          </p:cNvPr>
          <p:cNvSpPr/>
          <p:nvPr/>
        </p:nvSpPr>
        <p:spPr>
          <a:xfrm flipV="1">
            <a:off x="275745" y="1130663"/>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
        <p:nvSpPr>
          <p:cNvPr id="7" name="CuadroTexto 6">
            <a:extLst>
              <a:ext uri="{FF2B5EF4-FFF2-40B4-BE49-F238E27FC236}">
                <a16:creationId xmlns:a16="http://schemas.microsoft.com/office/drawing/2014/main" id="{AF495802-683D-9FAF-CF09-002153A8F6B9}"/>
              </a:ext>
            </a:extLst>
          </p:cNvPr>
          <p:cNvSpPr txBox="1"/>
          <p:nvPr/>
        </p:nvSpPr>
        <p:spPr>
          <a:xfrm>
            <a:off x="0" y="1566557"/>
            <a:ext cx="11052874" cy="1200329"/>
          </a:xfrm>
          <a:prstGeom prst="rect">
            <a:avLst/>
          </a:prstGeom>
          <a:noFill/>
        </p:spPr>
        <p:txBody>
          <a:bodyPr wrap="square">
            <a:spAutoFit/>
          </a:bodyPr>
          <a:lstStyle/>
          <a:p>
            <a:pPr marL="450850" marR="5080" indent="0" algn="just">
              <a:lnSpc>
                <a:spcPct val="100000"/>
              </a:lnSpc>
              <a:spcBef>
                <a:spcPts val="1585"/>
              </a:spcBef>
              <a:buNone/>
              <a:tabLst>
                <a:tab pos="806450" algn="l"/>
              </a:tabLst>
            </a:pPr>
            <a:r>
              <a:rPr lang="es-CO" sz="2400" i="1" dirty="0"/>
              <a:t>El Plan Local de Bienestar es un instrumento técnico y estratégico de planificación territorial que orienta la gestión territorial para la promoción del bienestar.</a:t>
            </a:r>
            <a:endParaRPr lang="es-CO" sz="2400" i="1" spc="-10" dirty="0"/>
          </a:p>
        </p:txBody>
      </p:sp>
      <p:graphicFrame>
        <p:nvGraphicFramePr>
          <p:cNvPr id="8" name="Diagrama 7">
            <a:extLst>
              <a:ext uri="{FF2B5EF4-FFF2-40B4-BE49-F238E27FC236}">
                <a16:creationId xmlns:a16="http://schemas.microsoft.com/office/drawing/2014/main" id="{2A03F89B-9E98-4CAA-1C9A-7A74878503D9}"/>
              </a:ext>
            </a:extLst>
          </p:cNvPr>
          <p:cNvGraphicFramePr/>
          <p:nvPr>
            <p:extLst>
              <p:ext uri="{D42A27DB-BD31-4B8C-83A1-F6EECF244321}">
                <p14:modId xmlns:p14="http://schemas.microsoft.com/office/powerpoint/2010/main" val="3864293386"/>
              </p:ext>
            </p:extLst>
          </p:nvPr>
        </p:nvGraphicFramePr>
        <p:xfrm>
          <a:off x="541690" y="2570092"/>
          <a:ext cx="11374565" cy="36330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4422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DB001-ABB8-C998-69DC-0823D4892721}"/>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8C083D27-7472-B9BA-5268-59060222DED6}"/>
              </a:ext>
            </a:extLst>
          </p:cNvPr>
          <p:cNvSpPr txBox="1">
            <a:spLocks noGrp="1"/>
          </p:cNvSpPr>
          <p:nvPr>
            <p:ph type="title"/>
          </p:nvPr>
        </p:nvSpPr>
        <p:spPr>
          <a:xfrm>
            <a:off x="275744" y="757659"/>
            <a:ext cx="11916255" cy="2782172"/>
          </a:xfrm>
          <a:prstGeom prst="rect">
            <a:avLst/>
          </a:prstGeom>
        </p:spPr>
        <p:txBody>
          <a:bodyPr vert="horz" wrap="square" lIns="0" tIns="12065" rIns="0" bIns="0" rtlCol="0">
            <a:spAutoFit/>
          </a:bodyPr>
          <a:lstStyle/>
          <a:p>
            <a:pPr marL="12700" marR="5080">
              <a:lnSpc>
                <a:spcPct val="100000"/>
              </a:lnSpc>
              <a:spcBef>
                <a:spcPts val="95"/>
              </a:spcBef>
            </a:pPr>
            <a:r>
              <a:rPr lang="es-MX" sz="3600" dirty="0"/>
              <a:t>Análisis de Indicadores Trazadores  </a:t>
            </a:r>
            <a:br>
              <a:rPr lang="es-MX" sz="3600" dirty="0"/>
            </a:br>
            <a:r>
              <a:rPr lang="es-MX" sz="3600" dirty="0"/>
              <a:t>Salud Sexual y reproductiva</a:t>
            </a:r>
            <a:br>
              <a:rPr lang="es-MX" sz="3600" dirty="0"/>
            </a:br>
            <a:br>
              <a:rPr lang="es-CO" sz="3600" dirty="0">
                <a:latin typeface="Arial"/>
                <a:cs typeface="Arial"/>
              </a:rPr>
            </a:br>
            <a:br>
              <a:rPr lang="es-CO" sz="3600" dirty="0">
                <a:latin typeface="Arial"/>
                <a:cs typeface="Arial"/>
              </a:rPr>
            </a:br>
            <a:endParaRPr sz="3600" dirty="0"/>
          </a:p>
        </p:txBody>
      </p:sp>
      <p:sp>
        <p:nvSpPr>
          <p:cNvPr id="2" name="object 11">
            <a:extLst>
              <a:ext uri="{FF2B5EF4-FFF2-40B4-BE49-F238E27FC236}">
                <a16:creationId xmlns:a16="http://schemas.microsoft.com/office/drawing/2014/main" id="{E088E97D-ED06-2B38-7803-98C42954B2AA}"/>
              </a:ext>
            </a:extLst>
          </p:cNvPr>
          <p:cNvSpPr/>
          <p:nvPr/>
        </p:nvSpPr>
        <p:spPr>
          <a:xfrm flipV="1">
            <a:off x="275744" y="2014104"/>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graphicFrame>
        <p:nvGraphicFramePr>
          <p:cNvPr id="3" name="Diagrama 2">
            <a:extLst>
              <a:ext uri="{FF2B5EF4-FFF2-40B4-BE49-F238E27FC236}">
                <a16:creationId xmlns:a16="http://schemas.microsoft.com/office/drawing/2014/main" id="{452F3952-7BC4-5E66-7A4D-84928F8E0461}"/>
              </a:ext>
            </a:extLst>
          </p:cNvPr>
          <p:cNvGraphicFramePr/>
          <p:nvPr>
            <p:extLst>
              <p:ext uri="{D42A27DB-BD31-4B8C-83A1-F6EECF244321}">
                <p14:modId xmlns:p14="http://schemas.microsoft.com/office/powerpoint/2010/main" val="2695742224"/>
              </p:ext>
            </p:extLst>
          </p:nvPr>
        </p:nvGraphicFramePr>
        <p:xfrm>
          <a:off x="275744" y="2412216"/>
          <a:ext cx="10929531" cy="34145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7771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032EB-E0DD-DBB4-56D3-40E5FC33F0C8}"/>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414925DD-7AC4-5832-1A27-EDAF7DB1F5A0}"/>
              </a:ext>
            </a:extLst>
          </p:cNvPr>
          <p:cNvSpPr txBox="1">
            <a:spLocks noGrp="1"/>
          </p:cNvSpPr>
          <p:nvPr>
            <p:ph type="title"/>
          </p:nvPr>
        </p:nvSpPr>
        <p:spPr>
          <a:xfrm>
            <a:off x="275744" y="757659"/>
            <a:ext cx="11916255" cy="2782172"/>
          </a:xfrm>
          <a:prstGeom prst="rect">
            <a:avLst/>
          </a:prstGeom>
        </p:spPr>
        <p:txBody>
          <a:bodyPr vert="horz" wrap="square" lIns="0" tIns="12065" rIns="0" bIns="0" rtlCol="0">
            <a:spAutoFit/>
          </a:bodyPr>
          <a:lstStyle/>
          <a:p>
            <a:pPr marL="12700" marR="5080">
              <a:lnSpc>
                <a:spcPct val="100000"/>
              </a:lnSpc>
              <a:spcBef>
                <a:spcPts val="95"/>
              </a:spcBef>
            </a:pPr>
            <a:r>
              <a:rPr lang="es-MX" sz="3600" dirty="0"/>
              <a:t>Problemática 1</a:t>
            </a:r>
            <a:br>
              <a:rPr lang="es-MX" sz="3600" dirty="0"/>
            </a:br>
            <a:r>
              <a:rPr lang="es-MX" sz="3600" dirty="0"/>
              <a:t>Salud Sexual y reproductiva</a:t>
            </a:r>
            <a:br>
              <a:rPr lang="es-MX" sz="3600" dirty="0"/>
            </a:br>
            <a:br>
              <a:rPr lang="es-CO" sz="3600" dirty="0">
                <a:latin typeface="Arial"/>
                <a:cs typeface="Arial"/>
              </a:rPr>
            </a:br>
            <a:br>
              <a:rPr lang="es-CO" sz="3600" dirty="0">
                <a:latin typeface="Arial"/>
                <a:cs typeface="Arial"/>
              </a:rPr>
            </a:br>
            <a:endParaRPr sz="3600" dirty="0"/>
          </a:p>
        </p:txBody>
      </p:sp>
      <p:sp>
        <p:nvSpPr>
          <p:cNvPr id="2" name="object 11">
            <a:extLst>
              <a:ext uri="{FF2B5EF4-FFF2-40B4-BE49-F238E27FC236}">
                <a16:creationId xmlns:a16="http://schemas.microsoft.com/office/drawing/2014/main" id="{346CDEC8-14DC-A2F9-193B-3786A9304A00}"/>
              </a:ext>
            </a:extLst>
          </p:cNvPr>
          <p:cNvSpPr/>
          <p:nvPr/>
        </p:nvSpPr>
        <p:spPr>
          <a:xfrm flipV="1">
            <a:off x="275744" y="2014104"/>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
        <p:nvSpPr>
          <p:cNvPr id="6" name="CuadroTexto 5">
            <a:extLst>
              <a:ext uri="{FF2B5EF4-FFF2-40B4-BE49-F238E27FC236}">
                <a16:creationId xmlns:a16="http://schemas.microsoft.com/office/drawing/2014/main" id="{EFAE6CC4-CE28-1A1A-39E3-203F045A3B42}"/>
              </a:ext>
            </a:extLst>
          </p:cNvPr>
          <p:cNvSpPr txBox="1"/>
          <p:nvPr/>
        </p:nvSpPr>
        <p:spPr>
          <a:xfrm>
            <a:off x="592489" y="2342548"/>
            <a:ext cx="11007022" cy="3785652"/>
          </a:xfrm>
          <a:prstGeom prst="rect">
            <a:avLst/>
          </a:prstGeom>
          <a:noFill/>
        </p:spPr>
        <p:txBody>
          <a:bodyPr wrap="square">
            <a:spAutoFit/>
          </a:bodyPr>
          <a:lstStyle/>
          <a:p>
            <a:pPr algn="just"/>
            <a:r>
              <a:rPr lang="es-MX" sz="2000" i="1" dirty="0"/>
              <a:t>Se evidencian varios determinantes que inciden de manera directa en la salud sexual y reproductiva de la población, en especial de adolescentes, jóvenes, personas migrantes y habitantes de calle. Entre estos factores destacan la desinformación, los imaginarios, la inequidad de género y la precariedad económica, que se traducen en una baja percepción del riesgo y una nula o escasa adopción de prácticas de autocuidado . Estas condiciones estructurales han favorecido el incremento de embarazos en adolescentes, así como la propagación de infecciones de transmisión sexual (ITS), particularmente sífilis y VIH. Además, se observa una disponibilidad limitada a métodos anticonceptivos y servicios de planificación familiar, lo que impacta a poblaciones en situación de alta vulnerabilidad, como jóvenes en condición de pobreza, migrantes irregulares y personas en situación de habitabilidad en calle. Esta dificultad en el acceso también incide negativamente en la continuidad de tratamientos para ITS, en las UPZ Las Cruces, Las Nieves y Sagrado Corazón. </a:t>
            </a:r>
            <a:endParaRPr lang="es-CO" sz="2000" i="1" dirty="0"/>
          </a:p>
        </p:txBody>
      </p:sp>
    </p:spTree>
    <p:extLst>
      <p:ext uri="{BB962C8B-B14F-4D97-AF65-F5344CB8AC3E}">
        <p14:creationId xmlns:p14="http://schemas.microsoft.com/office/powerpoint/2010/main" val="3917027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9B9E7-6904-9A05-8F0B-0EA8FFF9BE91}"/>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9A25AB7A-332C-F4DF-0CB8-CE013D2EB1D4}"/>
              </a:ext>
            </a:extLst>
          </p:cNvPr>
          <p:cNvSpPr txBox="1">
            <a:spLocks noGrp="1"/>
          </p:cNvSpPr>
          <p:nvPr>
            <p:ph type="title"/>
          </p:nvPr>
        </p:nvSpPr>
        <p:spPr>
          <a:xfrm>
            <a:off x="275744" y="1325769"/>
            <a:ext cx="11916255" cy="2782172"/>
          </a:xfrm>
          <a:prstGeom prst="rect">
            <a:avLst/>
          </a:prstGeom>
        </p:spPr>
        <p:txBody>
          <a:bodyPr vert="horz" wrap="square" lIns="0" tIns="12065" rIns="0" bIns="0" rtlCol="0">
            <a:spAutoFit/>
          </a:bodyPr>
          <a:lstStyle/>
          <a:p>
            <a:pPr marL="12700" marR="5080">
              <a:lnSpc>
                <a:spcPct val="100000"/>
              </a:lnSpc>
              <a:spcBef>
                <a:spcPts val="95"/>
              </a:spcBef>
            </a:pPr>
            <a:r>
              <a:rPr lang="es-MX" sz="3600" dirty="0"/>
              <a:t>Análisis de Indicadores Trazadores  </a:t>
            </a:r>
            <a:br>
              <a:rPr lang="es-MX" sz="3600" dirty="0"/>
            </a:br>
            <a:r>
              <a:rPr lang="es-MX" sz="3600" dirty="0"/>
              <a:t>Salud Mental</a:t>
            </a:r>
            <a:br>
              <a:rPr lang="es-MX" sz="3600" dirty="0"/>
            </a:br>
            <a:br>
              <a:rPr lang="es-CO" sz="3600" dirty="0">
                <a:latin typeface="Arial"/>
                <a:cs typeface="Arial"/>
              </a:rPr>
            </a:br>
            <a:br>
              <a:rPr lang="es-CO" sz="3600" dirty="0">
                <a:latin typeface="Arial"/>
                <a:cs typeface="Arial"/>
              </a:rPr>
            </a:br>
            <a:endParaRPr sz="3600" dirty="0"/>
          </a:p>
        </p:txBody>
      </p:sp>
      <p:sp>
        <p:nvSpPr>
          <p:cNvPr id="2" name="object 11">
            <a:extLst>
              <a:ext uri="{FF2B5EF4-FFF2-40B4-BE49-F238E27FC236}">
                <a16:creationId xmlns:a16="http://schemas.microsoft.com/office/drawing/2014/main" id="{3DBAC7A8-2C04-6693-F2F7-3CAA2BA45965}"/>
              </a:ext>
            </a:extLst>
          </p:cNvPr>
          <p:cNvSpPr/>
          <p:nvPr/>
        </p:nvSpPr>
        <p:spPr>
          <a:xfrm flipV="1">
            <a:off x="275744" y="2649535"/>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graphicFrame>
        <p:nvGraphicFramePr>
          <p:cNvPr id="3" name="Diagrama 2">
            <a:extLst>
              <a:ext uri="{FF2B5EF4-FFF2-40B4-BE49-F238E27FC236}">
                <a16:creationId xmlns:a16="http://schemas.microsoft.com/office/drawing/2014/main" id="{8A7BE98F-D155-B4D7-846D-AB8B6593B85E}"/>
              </a:ext>
            </a:extLst>
          </p:cNvPr>
          <p:cNvGraphicFramePr/>
          <p:nvPr>
            <p:extLst>
              <p:ext uri="{D42A27DB-BD31-4B8C-83A1-F6EECF244321}">
                <p14:modId xmlns:p14="http://schemas.microsoft.com/office/powerpoint/2010/main" val="3067318191"/>
              </p:ext>
            </p:extLst>
          </p:nvPr>
        </p:nvGraphicFramePr>
        <p:xfrm>
          <a:off x="1115879" y="3481456"/>
          <a:ext cx="9221492" cy="18583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3479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28816-3C81-CCE1-45DB-8EC90E043A13}"/>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5756E5D0-BB4B-D8F1-0FCD-3038D6AD459A}"/>
              </a:ext>
            </a:extLst>
          </p:cNvPr>
          <p:cNvSpPr txBox="1">
            <a:spLocks noGrp="1"/>
          </p:cNvSpPr>
          <p:nvPr>
            <p:ph type="title"/>
          </p:nvPr>
        </p:nvSpPr>
        <p:spPr>
          <a:xfrm>
            <a:off x="275744" y="757659"/>
            <a:ext cx="11916255" cy="2782172"/>
          </a:xfrm>
          <a:prstGeom prst="rect">
            <a:avLst/>
          </a:prstGeom>
        </p:spPr>
        <p:txBody>
          <a:bodyPr vert="horz" wrap="square" lIns="0" tIns="12065" rIns="0" bIns="0" rtlCol="0">
            <a:spAutoFit/>
          </a:bodyPr>
          <a:lstStyle/>
          <a:p>
            <a:pPr marL="12700" marR="5080">
              <a:lnSpc>
                <a:spcPct val="100000"/>
              </a:lnSpc>
              <a:spcBef>
                <a:spcPts val="95"/>
              </a:spcBef>
            </a:pPr>
            <a:r>
              <a:rPr lang="es-MX" sz="3600" dirty="0"/>
              <a:t>Problemática 2</a:t>
            </a:r>
            <a:br>
              <a:rPr lang="es-MX" sz="3600" dirty="0"/>
            </a:br>
            <a:r>
              <a:rPr lang="es-MX" sz="3600" dirty="0"/>
              <a:t>Salud Mental</a:t>
            </a:r>
            <a:br>
              <a:rPr lang="es-MX" sz="3600" dirty="0"/>
            </a:br>
            <a:br>
              <a:rPr lang="es-CO" sz="3600" dirty="0">
                <a:latin typeface="Arial"/>
                <a:cs typeface="Arial"/>
              </a:rPr>
            </a:br>
            <a:br>
              <a:rPr lang="es-CO" sz="3600" dirty="0">
                <a:latin typeface="Arial"/>
                <a:cs typeface="Arial"/>
              </a:rPr>
            </a:br>
            <a:endParaRPr sz="3600" dirty="0"/>
          </a:p>
        </p:txBody>
      </p:sp>
      <p:sp>
        <p:nvSpPr>
          <p:cNvPr id="2" name="object 11">
            <a:extLst>
              <a:ext uri="{FF2B5EF4-FFF2-40B4-BE49-F238E27FC236}">
                <a16:creationId xmlns:a16="http://schemas.microsoft.com/office/drawing/2014/main" id="{FA7445E2-AD60-E990-A251-E8E10A02221E}"/>
              </a:ext>
            </a:extLst>
          </p:cNvPr>
          <p:cNvSpPr/>
          <p:nvPr/>
        </p:nvSpPr>
        <p:spPr>
          <a:xfrm flipV="1">
            <a:off x="275744" y="2014104"/>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
        <p:nvSpPr>
          <p:cNvPr id="6" name="CuadroTexto 5">
            <a:extLst>
              <a:ext uri="{FF2B5EF4-FFF2-40B4-BE49-F238E27FC236}">
                <a16:creationId xmlns:a16="http://schemas.microsoft.com/office/drawing/2014/main" id="{06A280A9-F171-030E-AC66-B05330D47A70}"/>
              </a:ext>
            </a:extLst>
          </p:cNvPr>
          <p:cNvSpPr txBox="1"/>
          <p:nvPr/>
        </p:nvSpPr>
        <p:spPr>
          <a:xfrm>
            <a:off x="836909" y="2460032"/>
            <a:ext cx="10228882" cy="3170099"/>
          </a:xfrm>
          <a:prstGeom prst="rect">
            <a:avLst/>
          </a:prstGeom>
          <a:noFill/>
        </p:spPr>
        <p:txBody>
          <a:bodyPr wrap="square">
            <a:spAutoFit/>
          </a:bodyPr>
          <a:lstStyle/>
          <a:p>
            <a:pPr algn="just"/>
            <a:r>
              <a:rPr lang="es-MX" sz="2000" i="1" dirty="0"/>
              <a:t>En la localidad se observa con preocupación el deterioro en la salud mental, asociado a factores estructurales como la pobreza, la exclusión social, la inequidad de género y la debilidad en la </a:t>
            </a:r>
            <a:r>
              <a:rPr lang="es-MX" sz="2000" i="1" dirty="0" err="1"/>
              <a:t>gobernabildiad</a:t>
            </a:r>
            <a:r>
              <a:rPr lang="es-MX" sz="2000" i="1" dirty="0"/>
              <a:t> y gobernanza.​ La conducta suicida repercute especialmente entre jóvenes y personas expuestas a contextos de violencia o consumo de sustancias psicoactivas, como principales factores de riesgo para habitar en calle.​ La violencia intrafamiliar y basada en género, como una clara violación a los derechos humanos, donde se identifica la carencia de estrategias dirigidas a la población masculina que impide avanzar en la transformación de patrones culturales que perpetúan la violencia. ​Por otro lado, el consumo problemático de sustancias psicoactivas como una forma de afrontamiento disfuncional ante contextos de violencia afectando la salud mental.  </a:t>
            </a:r>
            <a:endParaRPr lang="es-CO" sz="2400" i="1" dirty="0"/>
          </a:p>
        </p:txBody>
      </p:sp>
    </p:spTree>
    <p:extLst>
      <p:ext uri="{BB962C8B-B14F-4D97-AF65-F5344CB8AC3E}">
        <p14:creationId xmlns:p14="http://schemas.microsoft.com/office/powerpoint/2010/main" val="682133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D5119-4D06-7454-5854-EE86FBF3CC79}"/>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5C357B76-11AF-D2AF-4616-30C605CBC113}"/>
              </a:ext>
            </a:extLst>
          </p:cNvPr>
          <p:cNvSpPr txBox="1">
            <a:spLocks noGrp="1"/>
          </p:cNvSpPr>
          <p:nvPr>
            <p:ph type="title"/>
          </p:nvPr>
        </p:nvSpPr>
        <p:spPr>
          <a:xfrm>
            <a:off x="275745" y="538712"/>
            <a:ext cx="9503686" cy="2228174"/>
          </a:xfrm>
          <a:prstGeom prst="rect">
            <a:avLst/>
          </a:prstGeom>
        </p:spPr>
        <p:txBody>
          <a:bodyPr vert="horz" wrap="square" lIns="0" tIns="12065" rIns="0" bIns="0" rtlCol="0">
            <a:spAutoFit/>
          </a:bodyPr>
          <a:lstStyle/>
          <a:p>
            <a:pPr marL="12700" marR="5080">
              <a:lnSpc>
                <a:spcPct val="100000"/>
              </a:lnSpc>
              <a:spcBef>
                <a:spcPts val="95"/>
              </a:spcBef>
            </a:pPr>
            <a:r>
              <a:rPr lang="es-MX" sz="3600" dirty="0"/>
              <a:t>Plan Local de Bienestar – Santa Fe</a:t>
            </a:r>
            <a:br>
              <a:rPr lang="es-MX" sz="3600" dirty="0"/>
            </a:br>
            <a:br>
              <a:rPr lang="es-CO" sz="3600" dirty="0">
                <a:latin typeface="Arial"/>
                <a:cs typeface="Arial"/>
              </a:rPr>
            </a:br>
            <a:br>
              <a:rPr lang="es-CO" sz="3600" dirty="0">
                <a:latin typeface="Arial"/>
                <a:cs typeface="Arial"/>
              </a:rPr>
            </a:br>
            <a:endParaRPr sz="3600" dirty="0"/>
          </a:p>
        </p:txBody>
      </p:sp>
      <p:sp>
        <p:nvSpPr>
          <p:cNvPr id="2" name="object 11">
            <a:extLst>
              <a:ext uri="{FF2B5EF4-FFF2-40B4-BE49-F238E27FC236}">
                <a16:creationId xmlns:a16="http://schemas.microsoft.com/office/drawing/2014/main" id="{91AA9F87-42C7-D7E2-9408-E83242717835}"/>
              </a:ext>
            </a:extLst>
          </p:cNvPr>
          <p:cNvSpPr/>
          <p:nvPr/>
        </p:nvSpPr>
        <p:spPr>
          <a:xfrm flipV="1">
            <a:off x="275745" y="1130663"/>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
        <p:nvSpPr>
          <p:cNvPr id="7" name="CuadroTexto 6">
            <a:extLst>
              <a:ext uri="{FF2B5EF4-FFF2-40B4-BE49-F238E27FC236}">
                <a16:creationId xmlns:a16="http://schemas.microsoft.com/office/drawing/2014/main" id="{0AE9F3E1-F884-C937-0ECC-4C368E75C5CE}"/>
              </a:ext>
            </a:extLst>
          </p:cNvPr>
          <p:cNvSpPr txBox="1"/>
          <p:nvPr/>
        </p:nvSpPr>
        <p:spPr>
          <a:xfrm>
            <a:off x="0" y="1566557"/>
            <a:ext cx="11052874" cy="1200329"/>
          </a:xfrm>
          <a:prstGeom prst="rect">
            <a:avLst/>
          </a:prstGeom>
          <a:noFill/>
        </p:spPr>
        <p:txBody>
          <a:bodyPr wrap="square">
            <a:spAutoFit/>
          </a:bodyPr>
          <a:lstStyle/>
          <a:p>
            <a:pPr marL="450850" marR="5080" indent="0" algn="just">
              <a:lnSpc>
                <a:spcPct val="100000"/>
              </a:lnSpc>
              <a:spcBef>
                <a:spcPts val="1585"/>
              </a:spcBef>
              <a:buNone/>
              <a:tabLst>
                <a:tab pos="806450" algn="l"/>
              </a:tabLst>
            </a:pPr>
            <a:r>
              <a:rPr lang="es-CO" sz="2400" i="1" dirty="0"/>
              <a:t>El Plan Local de Bienestar es un instrumento técnico y estratégico de planificación territorial que orienta la gestión territorial para la promoción del bienestar.</a:t>
            </a:r>
            <a:endParaRPr lang="es-CO" sz="2400" i="1" spc="-10" dirty="0"/>
          </a:p>
        </p:txBody>
      </p:sp>
      <p:graphicFrame>
        <p:nvGraphicFramePr>
          <p:cNvPr id="8" name="Diagrama 7">
            <a:extLst>
              <a:ext uri="{FF2B5EF4-FFF2-40B4-BE49-F238E27FC236}">
                <a16:creationId xmlns:a16="http://schemas.microsoft.com/office/drawing/2014/main" id="{8DBD191D-5D93-55E7-52AF-AE00DF4B0E59}"/>
              </a:ext>
            </a:extLst>
          </p:cNvPr>
          <p:cNvGraphicFramePr/>
          <p:nvPr/>
        </p:nvGraphicFramePr>
        <p:xfrm>
          <a:off x="541690" y="2570092"/>
          <a:ext cx="11374565" cy="36330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6435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0F6C94-A903-18A7-431B-273E89DB0786}"/>
              </a:ext>
            </a:extLst>
          </p:cNvPr>
          <p:cNvSpPr>
            <a:spLocks noGrp="1"/>
          </p:cNvSpPr>
          <p:nvPr>
            <p:ph type="title"/>
          </p:nvPr>
        </p:nvSpPr>
        <p:spPr/>
        <p:txBody>
          <a:bodyPr/>
          <a:lstStyle/>
          <a:p>
            <a:r>
              <a:rPr lang="es-MX" dirty="0"/>
              <a:t>Agenda del día</a:t>
            </a:r>
            <a:endParaRPr lang="es-CO" dirty="0"/>
          </a:p>
        </p:txBody>
      </p:sp>
      <p:sp>
        <p:nvSpPr>
          <p:cNvPr id="3" name="Marcador de contenido 2">
            <a:extLst>
              <a:ext uri="{FF2B5EF4-FFF2-40B4-BE49-F238E27FC236}">
                <a16:creationId xmlns:a16="http://schemas.microsoft.com/office/drawing/2014/main" id="{1CBD2ECA-C66F-D2C1-945D-1152F325328E}"/>
              </a:ext>
            </a:extLst>
          </p:cNvPr>
          <p:cNvSpPr>
            <a:spLocks noGrp="1"/>
          </p:cNvSpPr>
          <p:nvPr>
            <p:ph idx="1"/>
          </p:nvPr>
        </p:nvSpPr>
        <p:spPr>
          <a:xfrm>
            <a:off x="838200" y="1253331"/>
            <a:ext cx="10515600" cy="4351338"/>
          </a:xfrm>
        </p:spPr>
        <p:txBody>
          <a:bodyPr>
            <a:normAutofit lnSpcReduction="10000"/>
          </a:bodyPr>
          <a:lstStyle/>
          <a:p>
            <a:pPr lvl="0"/>
            <a:r>
              <a:rPr lang="es-CO" sz="1800" dirty="0">
                <a:solidFill>
                  <a:schemeClr val="tx1"/>
                </a:solidFill>
                <a:latin typeface="Arial MT"/>
              </a:rPr>
              <a:t>Bienvenida y presentación del equipo APS Social local, actores institucionales y comunitarios.– Tatiana Romero, Líder Zonal - 15 </a:t>
            </a:r>
            <a:r>
              <a:rPr lang="es-CO" sz="1800" dirty="0" err="1">
                <a:solidFill>
                  <a:schemeClr val="tx1"/>
                </a:solidFill>
                <a:latin typeface="Arial MT"/>
              </a:rPr>
              <a:t>mins</a:t>
            </a:r>
            <a:r>
              <a:rPr lang="es-CO" sz="1800" dirty="0">
                <a:solidFill>
                  <a:schemeClr val="tx1"/>
                </a:solidFill>
                <a:latin typeface="Arial MT"/>
              </a:rPr>
              <a:t>. </a:t>
            </a:r>
          </a:p>
          <a:p>
            <a:pPr lvl="0"/>
            <a:r>
              <a:rPr lang="es-CO" sz="1800" dirty="0">
                <a:solidFill>
                  <a:schemeClr val="tx1"/>
                </a:solidFill>
                <a:latin typeface="Arial MT"/>
              </a:rPr>
              <a:t>Contextualización del Modelo MAS Bienestar – Bertha Peñaloza Líder APS - 15 </a:t>
            </a:r>
            <a:r>
              <a:rPr lang="es-CO" sz="1800" dirty="0" err="1">
                <a:solidFill>
                  <a:schemeClr val="tx1"/>
                </a:solidFill>
                <a:latin typeface="Arial MT"/>
              </a:rPr>
              <a:t>mins</a:t>
            </a:r>
            <a:r>
              <a:rPr lang="es-CO" sz="1800" dirty="0">
                <a:solidFill>
                  <a:schemeClr val="tx1"/>
                </a:solidFill>
                <a:latin typeface="Arial MT"/>
              </a:rPr>
              <a:t>.</a:t>
            </a:r>
          </a:p>
          <a:p>
            <a:pPr lvl="0"/>
            <a:r>
              <a:rPr lang="es-CO" sz="1800" dirty="0">
                <a:solidFill>
                  <a:schemeClr val="tx1"/>
                </a:solidFill>
                <a:latin typeface="Arial MT"/>
              </a:rPr>
              <a:t>Socialización del Plan Local de Bienestar 2026. Bertha Peñaloza Líder APS - 30 </a:t>
            </a:r>
            <a:r>
              <a:rPr lang="es-CO" sz="1800" dirty="0" err="1">
                <a:solidFill>
                  <a:schemeClr val="tx1"/>
                </a:solidFill>
                <a:latin typeface="Arial MT"/>
              </a:rPr>
              <a:t>mins</a:t>
            </a:r>
            <a:r>
              <a:rPr lang="es-CO" sz="1800" dirty="0">
                <a:solidFill>
                  <a:schemeClr val="tx1"/>
                </a:solidFill>
                <a:latin typeface="Arial MT"/>
              </a:rPr>
              <a:t>.</a:t>
            </a:r>
          </a:p>
          <a:p>
            <a:pPr lvl="0"/>
            <a:r>
              <a:rPr lang="es-CO" sz="1800" dirty="0">
                <a:solidFill>
                  <a:schemeClr val="tx1"/>
                </a:solidFill>
                <a:latin typeface="Arial MT"/>
              </a:rPr>
              <a:t>Presentación de avances en la programación y desarrollo de las Jornadas Locales MAS Bienestar. Bertha Peñaloza Líder APS-  10 </a:t>
            </a:r>
            <a:r>
              <a:rPr lang="es-CO" sz="1800" dirty="0" err="1">
                <a:solidFill>
                  <a:schemeClr val="tx1"/>
                </a:solidFill>
                <a:latin typeface="Arial MT"/>
              </a:rPr>
              <a:t>mins</a:t>
            </a:r>
            <a:r>
              <a:rPr lang="es-CO" sz="1800" dirty="0">
                <a:solidFill>
                  <a:schemeClr val="tx1"/>
                </a:solidFill>
                <a:latin typeface="Arial MT"/>
              </a:rPr>
              <a:t>.</a:t>
            </a:r>
          </a:p>
          <a:p>
            <a:pPr marL="0" lvl="0" indent="0">
              <a:buNone/>
            </a:pPr>
            <a:r>
              <a:rPr lang="es-CO" sz="1800" b="1" dirty="0">
                <a:solidFill>
                  <a:schemeClr val="tx1"/>
                </a:solidFill>
                <a:latin typeface="Arial MT"/>
              </a:rPr>
              <a:t>    Refrigerio</a:t>
            </a:r>
          </a:p>
          <a:p>
            <a:pPr lvl="0"/>
            <a:r>
              <a:rPr lang="es-CO" sz="1800" dirty="0">
                <a:solidFill>
                  <a:schemeClr val="tx1"/>
                </a:solidFill>
                <a:latin typeface="Arial MT"/>
              </a:rPr>
              <a:t>Ejercicio participativo a través de dos mesas de análisis con el objetivo de validar el Plan Local de Bienestar. Toda la Mesa -  30 </a:t>
            </a:r>
            <a:r>
              <a:rPr lang="es-CO" sz="1800" dirty="0" err="1">
                <a:solidFill>
                  <a:schemeClr val="tx1"/>
                </a:solidFill>
                <a:latin typeface="Arial MT"/>
              </a:rPr>
              <a:t>mins</a:t>
            </a:r>
            <a:r>
              <a:rPr lang="es-CO" sz="1800" dirty="0">
                <a:solidFill>
                  <a:schemeClr val="tx1"/>
                </a:solidFill>
                <a:latin typeface="Arial MT"/>
              </a:rPr>
              <a:t>.</a:t>
            </a:r>
          </a:p>
          <a:p>
            <a:pPr lvl="0"/>
            <a:r>
              <a:rPr lang="es-CO" sz="1800" dirty="0">
                <a:solidFill>
                  <a:schemeClr val="tx1"/>
                </a:solidFill>
                <a:latin typeface="Arial MT"/>
              </a:rPr>
              <a:t>Presentación de la Alcaldía Local sobre procesos líneas de inversión en el territorio del Fondo de Desarrollo Local. Paola Urrego, Alcaldía Local 20 </a:t>
            </a:r>
            <a:r>
              <a:rPr lang="es-CO" sz="1800" dirty="0" err="1">
                <a:solidFill>
                  <a:schemeClr val="tx1"/>
                </a:solidFill>
                <a:latin typeface="Arial MT"/>
              </a:rPr>
              <a:t>mins</a:t>
            </a:r>
            <a:r>
              <a:rPr lang="es-CO" sz="1800" dirty="0">
                <a:solidFill>
                  <a:schemeClr val="tx1"/>
                </a:solidFill>
                <a:latin typeface="Arial MT"/>
              </a:rPr>
              <a:t>. </a:t>
            </a:r>
          </a:p>
          <a:p>
            <a:pPr lvl="0"/>
            <a:r>
              <a:rPr lang="es-CO" sz="1800" dirty="0">
                <a:solidFill>
                  <a:schemeClr val="tx1"/>
                </a:solidFill>
                <a:latin typeface="Arial MT"/>
              </a:rPr>
              <a:t>Socialización y validación de activos comunitarios, así como del proceso de prescripción social. Aileen </a:t>
            </a:r>
            <a:r>
              <a:rPr lang="es-CO" sz="1800" dirty="0" err="1">
                <a:solidFill>
                  <a:schemeClr val="tx1"/>
                </a:solidFill>
                <a:latin typeface="Arial MT"/>
              </a:rPr>
              <a:t>Abadia</a:t>
            </a:r>
            <a:r>
              <a:rPr lang="es-CO" sz="1800" dirty="0">
                <a:solidFill>
                  <a:schemeClr val="tx1"/>
                </a:solidFill>
                <a:latin typeface="Arial MT"/>
              </a:rPr>
              <a:t>, prescriptora social 30 </a:t>
            </a:r>
            <a:r>
              <a:rPr lang="es-CO" sz="1800" dirty="0" err="1">
                <a:solidFill>
                  <a:schemeClr val="tx1"/>
                </a:solidFill>
                <a:latin typeface="Arial MT"/>
              </a:rPr>
              <a:t>mins</a:t>
            </a:r>
            <a:r>
              <a:rPr lang="es-CO" sz="1800" dirty="0">
                <a:solidFill>
                  <a:schemeClr val="tx1"/>
                </a:solidFill>
                <a:latin typeface="Arial MT"/>
              </a:rPr>
              <a:t>.</a:t>
            </a:r>
          </a:p>
          <a:p>
            <a:pPr lvl="0"/>
            <a:r>
              <a:rPr lang="es-CO" sz="1800" dirty="0">
                <a:solidFill>
                  <a:schemeClr val="tx1"/>
                </a:solidFill>
                <a:latin typeface="Arial MT"/>
              </a:rPr>
              <a:t>Proposiciones y varios</a:t>
            </a:r>
          </a:p>
        </p:txBody>
      </p:sp>
    </p:spTree>
    <p:extLst>
      <p:ext uri="{BB962C8B-B14F-4D97-AF65-F5344CB8AC3E}">
        <p14:creationId xmlns:p14="http://schemas.microsoft.com/office/powerpoint/2010/main" val="1510483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A6DC0-8D4C-94B4-F313-311EB2E55943}"/>
            </a:ext>
          </a:extLst>
        </p:cNvPr>
        <p:cNvGrpSpPr/>
        <p:nvPr/>
      </p:nvGrpSpPr>
      <p:grpSpPr>
        <a:xfrm>
          <a:off x="0" y="0"/>
          <a:ext cx="0" cy="0"/>
          <a:chOff x="0" y="0"/>
          <a:chExt cx="0" cy="0"/>
        </a:xfrm>
      </p:grpSpPr>
      <p:sp>
        <p:nvSpPr>
          <p:cNvPr id="6" name="AutoShape 2" descr="Acciones sectoriales para el bienestar comunitario">
            <a:extLst>
              <a:ext uri="{FF2B5EF4-FFF2-40B4-BE49-F238E27FC236}">
                <a16:creationId xmlns:a16="http://schemas.microsoft.com/office/drawing/2014/main" id="{AE98F74B-11E7-ACF8-6BE2-6A0F880CEAE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12" name="Imagen 11">
            <a:extLst>
              <a:ext uri="{FF2B5EF4-FFF2-40B4-BE49-F238E27FC236}">
                <a16:creationId xmlns:a16="http://schemas.microsoft.com/office/drawing/2014/main" id="{464C2285-8A43-28E6-C866-40B8DA043472}"/>
              </a:ext>
            </a:extLst>
          </p:cNvPr>
          <p:cNvPicPr>
            <a:picLocks noChangeAspect="1"/>
          </p:cNvPicPr>
          <p:nvPr/>
        </p:nvPicPr>
        <p:blipFill>
          <a:blip r:embed="rId2"/>
          <a:stretch>
            <a:fillRect/>
          </a:stretch>
        </p:blipFill>
        <p:spPr>
          <a:xfrm>
            <a:off x="-185389" y="0"/>
            <a:ext cx="12562776" cy="6858000"/>
          </a:xfrm>
          <a:prstGeom prst="rect">
            <a:avLst/>
          </a:prstGeom>
        </p:spPr>
      </p:pic>
    </p:spTree>
    <p:extLst>
      <p:ext uri="{BB962C8B-B14F-4D97-AF65-F5344CB8AC3E}">
        <p14:creationId xmlns:p14="http://schemas.microsoft.com/office/powerpoint/2010/main" val="2656974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ED8A0-9B2B-3076-3809-E84BFD72D403}"/>
            </a:ext>
          </a:extLst>
        </p:cNvPr>
        <p:cNvGrpSpPr/>
        <p:nvPr/>
      </p:nvGrpSpPr>
      <p:grpSpPr>
        <a:xfrm>
          <a:off x="0" y="0"/>
          <a:ext cx="0" cy="0"/>
          <a:chOff x="0" y="0"/>
          <a:chExt cx="0" cy="0"/>
        </a:xfrm>
      </p:grpSpPr>
      <p:sp>
        <p:nvSpPr>
          <p:cNvPr id="6" name="AutoShape 2" descr="Acciones sectoriales para el bienestar comunitario">
            <a:extLst>
              <a:ext uri="{FF2B5EF4-FFF2-40B4-BE49-F238E27FC236}">
                <a16:creationId xmlns:a16="http://schemas.microsoft.com/office/drawing/2014/main" id="{BF9CDC8D-4510-1046-1832-79A3D2ACF9F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Imagen 4">
            <a:extLst>
              <a:ext uri="{FF2B5EF4-FFF2-40B4-BE49-F238E27FC236}">
                <a16:creationId xmlns:a16="http://schemas.microsoft.com/office/drawing/2014/main" id="{25E447D0-6B3C-B100-5175-88C863155724}"/>
              </a:ext>
            </a:extLst>
          </p:cNvPr>
          <p:cNvPicPr>
            <a:picLocks noChangeAspect="1"/>
          </p:cNvPicPr>
          <p:nvPr/>
        </p:nvPicPr>
        <p:blipFill>
          <a:blip r:embed="rId2"/>
          <a:stretch>
            <a:fillRect/>
          </a:stretch>
        </p:blipFill>
        <p:spPr>
          <a:xfrm>
            <a:off x="0" y="103909"/>
            <a:ext cx="12192000" cy="6650182"/>
          </a:xfrm>
          <a:prstGeom prst="rect">
            <a:avLst/>
          </a:prstGeom>
        </p:spPr>
      </p:pic>
    </p:spTree>
    <p:extLst>
      <p:ext uri="{BB962C8B-B14F-4D97-AF65-F5344CB8AC3E}">
        <p14:creationId xmlns:p14="http://schemas.microsoft.com/office/powerpoint/2010/main" val="1108245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3AF4FAB-07C6-9AF9-2554-3A87A7FA2959}"/>
              </a:ext>
            </a:extLst>
          </p:cNvPr>
          <p:cNvPicPr>
            <a:picLocks noChangeAspect="1"/>
          </p:cNvPicPr>
          <p:nvPr/>
        </p:nvPicPr>
        <p:blipFill>
          <a:blip r:embed="rId2"/>
          <a:stretch>
            <a:fillRect/>
          </a:stretch>
        </p:blipFill>
        <p:spPr>
          <a:xfrm>
            <a:off x="0" y="207818"/>
            <a:ext cx="12192000" cy="6650182"/>
          </a:xfrm>
          <a:prstGeom prst="rect">
            <a:avLst/>
          </a:prstGeom>
        </p:spPr>
      </p:pic>
    </p:spTree>
    <p:extLst>
      <p:ext uri="{BB962C8B-B14F-4D97-AF65-F5344CB8AC3E}">
        <p14:creationId xmlns:p14="http://schemas.microsoft.com/office/powerpoint/2010/main" val="10495147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58198A-D582-7D00-9A1E-9E9A47D09CBD}"/>
              </a:ext>
            </a:extLst>
          </p:cNvPr>
          <p:cNvSpPr>
            <a:spLocks noGrp="1"/>
          </p:cNvSpPr>
          <p:nvPr>
            <p:ph type="title"/>
          </p:nvPr>
        </p:nvSpPr>
        <p:spPr/>
        <p:txBody>
          <a:bodyPr/>
          <a:lstStyle/>
          <a:p>
            <a:endParaRPr lang="es-CO"/>
          </a:p>
        </p:txBody>
      </p:sp>
      <p:sp>
        <p:nvSpPr>
          <p:cNvPr id="3" name="Marcador de contenido 2">
            <a:extLst>
              <a:ext uri="{FF2B5EF4-FFF2-40B4-BE49-F238E27FC236}">
                <a16:creationId xmlns:a16="http://schemas.microsoft.com/office/drawing/2014/main" id="{7B907C07-2695-A514-53BF-E5BBE4EFF49E}"/>
              </a:ext>
            </a:extLst>
          </p:cNvPr>
          <p:cNvSpPr>
            <a:spLocks noGrp="1"/>
          </p:cNvSpPr>
          <p:nvPr>
            <p:ph sz="half" idx="2"/>
          </p:nvPr>
        </p:nvSpPr>
        <p:spPr/>
        <p:txBody>
          <a:bodyPr/>
          <a:lstStyle/>
          <a:p>
            <a:endParaRPr lang="es-CO"/>
          </a:p>
        </p:txBody>
      </p:sp>
      <p:sp>
        <p:nvSpPr>
          <p:cNvPr id="4" name="Marcador de contenido 3">
            <a:extLst>
              <a:ext uri="{FF2B5EF4-FFF2-40B4-BE49-F238E27FC236}">
                <a16:creationId xmlns:a16="http://schemas.microsoft.com/office/drawing/2014/main" id="{FB893A1D-E131-A037-4116-E79BD9838380}"/>
              </a:ext>
            </a:extLst>
          </p:cNvPr>
          <p:cNvSpPr>
            <a:spLocks noGrp="1"/>
          </p:cNvSpPr>
          <p:nvPr>
            <p:ph sz="half" idx="3"/>
          </p:nvPr>
        </p:nvSpPr>
        <p:spPr/>
        <p:txBody>
          <a:bodyPr/>
          <a:lstStyle/>
          <a:p>
            <a:endParaRPr lang="es-CO"/>
          </a:p>
        </p:txBody>
      </p:sp>
      <p:pic>
        <p:nvPicPr>
          <p:cNvPr id="10" name="Imagen 9">
            <a:extLst>
              <a:ext uri="{FF2B5EF4-FFF2-40B4-BE49-F238E27FC236}">
                <a16:creationId xmlns:a16="http://schemas.microsoft.com/office/drawing/2014/main" id="{EC227D2C-C731-28D9-0209-1E0CAF4F3E1C}"/>
              </a:ext>
            </a:extLst>
          </p:cNvPr>
          <p:cNvPicPr>
            <a:picLocks noChangeAspect="1"/>
          </p:cNvPicPr>
          <p:nvPr/>
        </p:nvPicPr>
        <p:blipFill>
          <a:blip r:embed="rId2"/>
          <a:stretch>
            <a:fillRect/>
          </a:stretch>
        </p:blipFill>
        <p:spPr>
          <a:xfrm>
            <a:off x="0" y="0"/>
            <a:ext cx="12573000" cy="6858000"/>
          </a:xfrm>
          <a:prstGeom prst="rect">
            <a:avLst/>
          </a:prstGeom>
        </p:spPr>
      </p:pic>
    </p:spTree>
    <p:extLst>
      <p:ext uri="{BB962C8B-B14F-4D97-AF65-F5344CB8AC3E}">
        <p14:creationId xmlns:p14="http://schemas.microsoft.com/office/powerpoint/2010/main" val="1797584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93F7A-7E8D-0D74-8DEC-404A4CEB4A6A}"/>
            </a:ext>
          </a:extLst>
        </p:cNvPr>
        <p:cNvGrpSpPr/>
        <p:nvPr/>
      </p:nvGrpSpPr>
      <p:grpSpPr>
        <a:xfrm>
          <a:off x="0" y="0"/>
          <a:ext cx="0" cy="0"/>
          <a:chOff x="0" y="0"/>
          <a:chExt cx="0" cy="0"/>
        </a:xfrm>
      </p:grpSpPr>
      <p:sp>
        <p:nvSpPr>
          <p:cNvPr id="4" name="object 4">
            <a:extLst>
              <a:ext uri="{FF2B5EF4-FFF2-40B4-BE49-F238E27FC236}">
                <a16:creationId xmlns:a16="http://schemas.microsoft.com/office/drawing/2014/main" id="{5047E736-C5BC-1E8C-3369-3F6ADA308ACC}"/>
              </a:ext>
            </a:extLst>
          </p:cNvPr>
          <p:cNvSpPr txBox="1">
            <a:spLocks noGrp="1"/>
          </p:cNvSpPr>
          <p:nvPr>
            <p:ph type="title"/>
          </p:nvPr>
        </p:nvSpPr>
        <p:spPr>
          <a:xfrm>
            <a:off x="275745" y="538712"/>
            <a:ext cx="9503686" cy="2228174"/>
          </a:xfrm>
          <a:prstGeom prst="rect">
            <a:avLst/>
          </a:prstGeom>
        </p:spPr>
        <p:txBody>
          <a:bodyPr vert="horz" wrap="square" lIns="0" tIns="12065" rIns="0" bIns="0" rtlCol="0">
            <a:spAutoFit/>
          </a:bodyPr>
          <a:lstStyle/>
          <a:p>
            <a:pPr marL="12700" marR="5080">
              <a:lnSpc>
                <a:spcPct val="100000"/>
              </a:lnSpc>
              <a:spcBef>
                <a:spcPts val="95"/>
              </a:spcBef>
            </a:pPr>
            <a:r>
              <a:rPr lang="es-MX" sz="3600" dirty="0"/>
              <a:t>Jornada MAS + Bienestar – Santa Fe</a:t>
            </a:r>
            <a:br>
              <a:rPr lang="es-MX" sz="3600" dirty="0"/>
            </a:br>
            <a:br>
              <a:rPr lang="es-CO" sz="3600" dirty="0">
                <a:latin typeface="Arial"/>
                <a:cs typeface="Arial"/>
              </a:rPr>
            </a:br>
            <a:br>
              <a:rPr lang="es-CO" sz="3600" dirty="0">
                <a:latin typeface="Arial"/>
                <a:cs typeface="Arial"/>
              </a:rPr>
            </a:br>
            <a:endParaRPr sz="3600" dirty="0"/>
          </a:p>
        </p:txBody>
      </p:sp>
      <p:sp>
        <p:nvSpPr>
          <p:cNvPr id="2" name="object 11">
            <a:extLst>
              <a:ext uri="{FF2B5EF4-FFF2-40B4-BE49-F238E27FC236}">
                <a16:creationId xmlns:a16="http://schemas.microsoft.com/office/drawing/2014/main" id="{7E824E5F-D679-3ED0-E7EF-E1F4F16B00C0}"/>
              </a:ext>
            </a:extLst>
          </p:cNvPr>
          <p:cNvSpPr/>
          <p:nvPr/>
        </p:nvSpPr>
        <p:spPr>
          <a:xfrm flipV="1">
            <a:off x="275745" y="1130663"/>
            <a:ext cx="6881060" cy="134641"/>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
        <p:nvSpPr>
          <p:cNvPr id="7" name="CuadroTexto 6">
            <a:extLst>
              <a:ext uri="{FF2B5EF4-FFF2-40B4-BE49-F238E27FC236}">
                <a16:creationId xmlns:a16="http://schemas.microsoft.com/office/drawing/2014/main" id="{9BF24F8E-3D41-8EDB-D66D-B8F1B5FEED82}"/>
              </a:ext>
            </a:extLst>
          </p:cNvPr>
          <p:cNvSpPr txBox="1"/>
          <p:nvPr/>
        </p:nvSpPr>
        <p:spPr>
          <a:xfrm>
            <a:off x="728420" y="1566557"/>
            <a:ext cx="10324454" cy="1200329"/>
          </a:xfrm>
          <a:prstGeom prst="rect">
            <a:avLst/>
          </a:prstGeom>
          <a:noFill/>
        </p:spPr>
        <p:txBody>
          <a:bodyPr wrap="square">
            <a:spAutoFit/>
          </a:bodyPr>
          <a:lstStyle/>
          <a:p>
            <a:pPr algn="just"/>
            <a:r>
              <a:rPr lang="es-CO" i="1" dirty="0">
                <a:latin typeface="Aptos" panose="020B0004020202020204" pitchFamily="34" charset="0"/>
                <a:ea typeface="Aptos" panose="020B0004020202020204" pitchFamily="34" charset="0"/>
                <a:cs typeface="Aptos" panose="020B0004020202020204" pitchFamily="34" charset="0"/>
              </a:rPr>
              <a:t>Las ‘Jornadas MAS Bienestar’ se desarrollan con el propósito de acercar servicios sociales y de salud a las personas, familias y comunidades que habitan los diferentes territorios (sectores catastrales) de las localidades, para dar respuesta resolutiva a necesidades sociales y en salud a partir de la articulación de acciones de los equipos de los cuatro pilares del Modelo.</a:t>
            </a:r>
            <a:endParaRPr lang="es-CO" i="1" dirty="0"/>
          </a:p>
        </p:txBody>
      </p:sp>
      <p:graphicFrame>
        <p:nvGraphicFramePr>
          <p:cNvPr id="8" name="Diagrama 7">
            <a:extLst>
              <a:ext uri="{FF2B5EF4-FFF2-40B4-BE49-F238E27FC236}">
                <a16:creationId xmlns:a16="http://schemas.microsoft.com/office/drawing/2014/main" id="{07AC4E62-643C-CA03-8B32-C4EADDF99EC8}"/>
              </a:ext>
            </a:extLst>
          </p:cNvPr>
          <p:cNvGraphicFramePr/>
          <p:nvPr>
            <p:extLst>
              <p:ext uri="{D42A27DB-BD31-4B8C-83A1-F6EECF244321}">
                <p14:modId xmlns:p14="http://schemas.microsoft.com/office/powerpoint/2010/main" val="70354444"/>
              </p:ext>
            </p:extLst>
          </p:nvPr>
        </p:nvGraphicFramePr>
        <p:xfrm>
          <a:off x="541690" y="2570092"/>
          <a:ext cx="5115191" cy="3350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4">
            <a:extLst>
              <a:ext uri="{FF2B5EF4-FFF2-40B4-BE49-F238E27FC236}">
                <a16:creationId xmlns:a16="http://schemas.microsoft.com/office/drawing/2014/main" id="{FC1C4576-FEC8-1A98-2528-7B1CC035D127}"/>
              </a:ext>
            </a:extLst>
          </p:cNvPr>
          <p:cNvPicPr>
            <a:picLocks noChangeAspect="1"/>
          </p:cNvPicPr>
          <p:nvPr/>
        </p:nvPicPr>
        <p:blipFill>
          <a:blip r:embed="rId7"/>
          <a:stretch>
            <a:fillRect/>
          </a:stretch>
        </p:blipFill>
        <p:spPr>
          <a:xfrm>
            <a:off x="5609401" y="2923193"/>
            <a:ext cx="2542707" cy="2398533"/>
          </a:xfrm>
          <a:prstGeom prst="rect">
            <a:avLst/>
          </a:prstGeom>
        </p:spPr>
      </p:pic>
      <p:pic>
        <p:nvPicPr>
          <p:cNvPr id="9" name="Imagen 8">
            <a:extLst>
              <a:ext uri="{FF2B5EF4-FFF2-40B4-BE49-F238E27FC236}">
                <a16:creationId xmlns:a16="http://schemas.microsoft.com/office/drawing/2014/main" id="{B2D7D480-F9E9-E040-83FF-2362E2310EC1}"/>
              </a:ext>
            </a:extLst>
          </p:cNvPr>
          <p:cNvPicPr>
            <a:picLocks noChangeAspect="1"/>
          </p:cNvPicPr>
          <p:nvPr/>
        </p:nvPicPr>
        <p:blipFill>
          <a:blip r:embed="rId8"/>
          <a:stretch>
            <a:fillRect/>
          </a:stretch>
        </p:blipFill>
        <p:spPr>
          <a:xfrm>
            <a:off x="8430891" y="2881108"/>
            <a:ext cx="3630020" cy="2420013"/>
          </a:xfrm>
          <a:prstGeom prst="rect">
            <a:avLst/>
          </a:prstGeom>
        </p:spPr>
      </p:pic>
    </p:spTree>
    <p:extLst>
      <p:ext uri="{BB962C8B-B14F-4D97-AF65-F5344CB8AC3E}">
        <p14:creationId xmlns:p14="http://schemas.microsoft.com/office/powerpoint/2010/main" val="1775913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4569D-1F00-006B-2C8E-7FA9388E57FE}"/>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43FB8974-D90F-8632-23D1-188E9D0C2203}"/>
              </a:ext>
            </a:extLst>
          </p:cNvPr>
          <p:cNvSpPr>
            <a:spLocks noGrp="1"/>
          </p:cNvSpPr>
          <p:nvPr>
            <p:ph type="body" sz="quarter" idx="10"/>
          </p:nvPr>
        </p:nvSpPr>
        <p:spPr>
          <a:xfrm>
            <a:off x="548504" y="1823022"/>
            <a:ext cx="10183813" cy="2312987"/>
          </a:xfrm>
        </p:spPr>
        <p:txBody>
          <a:bodyPr lIns="91440" tIns="45720" rIns="91440" bIns="45720" anchor="t"/>
          <a:lstStyle/>
          <a:p>
            <a:pPr algn="ctr">
              <a:lnSpc>
                <a:spcPct val="115000"/>
              </a:lnSpc>
              <a:spcAft>
                <a:spcPts val="800"/>
              </a:spcAft>
            </a:pPr>
            <a:r>
              <a:rPr lang="es-MX" sz="4000" b="1" dirty="0">
                <a:solidFill>
                  <a:srgbClr val="003542"/>
                </a:solidFill>
              </a:rPr>
              <a:t>INDICADORES EN SALUD</a:t>
            </a:r>
          </a:p>
          <a:p>
            <a:pPr algn="ctr">
              <a:lnSpc>
                <a:spcPct val="115000"/>
              </a:lnSpc>
              <a:spcAft>
                <a:spcPts val="800"/>
              </a:spcAft>
            </a:pPr>
            <a:r>
              <a:rPr lang="es-MX" sz="4000" b="1" dirty="0">
                <a:solidFill>
                  <a:srgbClr val="003542"/>
                </a:solidFill>
              </a:rPr>
              <a:t>Corte Febrero 2026</a:t>
            </a:r>
          </a:p>
          <a:p>
            <a:pPr algn="ctr">
              <a:lnSpc>
                <a:spcPct val="115000"/>
              </a:lnSpc>
              <a:spcAft>
                <a:spcPts val="800"/>
              </a:spcAft>
            </a:pPr>
            <a:r>
              <a:rPr lang="es-MX" sz="2000" b="1" dirty="0">
                <a:solidFill>
                  <a:srgbClr val="003542"/>
                </a:solidFill>
              </a:rPr>
              <a:t>Abril 17 de 2026</a:t>
            </a:r>
            <a:endParaRPr lang="es-CO" sz="2000" b="1" dirty="0">
              <a:solidFill>
                <a:srgbClr val="003542"/>
              </a:solidFill>
            </a:endParaRPr>
          </a:p>
        </p:txBody>
      </p:sp>
    </p:spTree>
    <p:extLst>
      <p:ext uri="{BB962C8B-B14F-4D97-AF65-F5344CB8AC3E}">
        <p14:creationId xmlns:p14="http://schemas.microsoft.com/office/powerpoint/2010/main" val="17768970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8944527F-5377-A495-D3DF-390A8C105D7B}"/>
              </a:ext>
            </a:extLst>
          </p:cNvPr>
          <p:cNvSpPr txBox="1"/>
          <p:nvPr/>
        </p:nvSpPr>
        <p:spPr>
          <a:xfrm>
            <a:off x="274321" y="375049"/>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n-US" sz="2000" b="1" dirty="0">
                <a:solidFill>
                  <a:srgbClr val="1575BB"/>
                </a:solidFill>
                <a:latin typeface="Arial" panose="020B0604020202020204" pitchFamily="34" charset="0"/>
                <a:cs typeface="Arial" panose="020B0604020202020204" pitchFamily="34" charset="0"/>
                <a:sym typeface="Gotham Bold"/>
              </a:rPr>
              <a:t>METAS ESTRATÉGICAS BOGOTÁ CONFÍA EN SU BIEN-ESTAR</a:t>
            </a:r>
          </a:p>
        </p:txBody>
      </p:sp>
      <p:pic>
        <p:nvPicPr>
          <p:cNvPr id="3" name="Imagen 2">
            <a:extLst>
              <a:ext uri="{FF2B5EF4-FFF2-40B4-BE49-F238E27FC236}">
                <a16:creationId xmlns:a16="http://schemas.microsoft.com/office/drawing/2014/main" id="{2B3B306F-EDB4-9A3B-5885-87215CEFA43D}"/>
              </a:ext>
            </a:extLst>
          </p:cNvPr>
          <p:cNvPicPr>
            <a:picLocks noChangeAspect="1"/>
          </p:cNvPicPr>
          <p:nvPr/>
        </p:nvPicPr>
        <p:blipFill>
          <a:blip r:embed="rId2"/>
          <a:stretch>
            <a:fillRect/>
          </a:stretch>
        </p:blipFill>
        <p:spPr>
          <a:xfrm>
            <a:off x="585217" y="1042416"/>
            <a:ext cx="10639062" cy="5102352"/>
          </a:xfrm>
          <a:prstGeom prst="rect">
            <a:avLst/>
          </a:prstGeom>
        </p:spPr>
      </p:pic>
    </p:spTree>
    <p:extLst>
      <p:ext uri="{BB962C8B-B14F-4D97-AF65-F5344CB8AC3E}">
        <p14:creationId xmlns:p14="http://schemas.microsoft.com/office/powerpoint/2010/main" val="2344164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5998E-26E9-1990-42F7-171D006D842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ADFA1E5B-89D6-0BCE-7E0D-4695B23F7C08}"/>
              </a:ext>
            </a:extLst>
          </p:cNvPr>
          <p:cNvSpPr txBox="1"/>
          <p:nvPr/>
        </p:nvSpPr>
        <p:spPr>
          <a:xfrm>
            <a:off x="656796" y="238154"/>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n-US" sz="2000" b="1" dirty="0">
                <a:solidFill>
                  <a:srgbClr val="1575BB"/>
                </a:solidFill>
                <a:latin typeface="Arial" panose="020B0604020202020204" pitchFamily="34" charset="0"/>
                <a:cs typeface="Arial" panose="020B0604020202020204" pitchFamily="34" charset="0"/>
                <a:sym typeface="Gotham Bold"/>
              </a:rPr>
              <a:t>INDICADORES MATERNOS</a:t>
            </a:r>
          </a:p>
        </p:txBody>
      </p:sp>
      <p:sp>
        <p:nvSpPr>
          <p:cNvPr id="3" name="CuadroTexto 2">
            <a:extLst>
              <a:ext uri="{FF2B5EF4-FFF2-40B4-BE49-F238E27FC236}">
                <a16:creationId xmlns:a16="http://schemas.microsoft.com/office/drawing/2014/main" id="{2994979F-CC5A-52E3-4A8B-F107F34A34F1}"/>
              </a:ext>
            </a:extLst>
          </p:cNvPr>
          <p:cNvSpPr txBox="1"/>
          <p:nvPr/>
        </p:nvSpPr>
        <p:spPr>
          <a:xfrm>
            <a:off x="174675" y="4986277"/>
            <a:ext cx="11609287" cy="1200329"/>
          </a:xfrm>
          <a:prstGeom prst="rect">
            <a:avLst/>
          </a:prstGeom>
          <a:noFill/>
        </p:spPr>
        <p:txBody>
          <a:bodyPr wrap="square">
            <a:spAutoFit/>
          </a:bodyPr>
          <a:lstStyle/>
          <a:p>
            <a:pPr algn="just"/>
            <a:r>
              <a:rPr lang="es-CO" sz="900" b="1" dirty="0"/>
              <a:t>FUENTE: </a:t>
            </a:r>
            <a:r>
              <a:rPr lang="es-CO" sz="900" dirty="0"/>
              <a:t>Numerador: 2022: </a:t>
            </a:r>
            <a:r>
              <a:rPr lang="es-CO" sz="900" dirty="0" err="1"/>
              <a:t>Salidas_EVITABLES</a:t>
            </a:r>
            <a:r>
              <a:rPr lang="es-CO" sz="900" dirty="0"/>
              <a:t> ENE-NOV MES A MES 2020-2024. 2023: Base de datos SDS y aplicativo Web RUAF_ND, Sistema de </a:t>
            </a:r>
            <a:r>
              <a:rPr lang="es-CO" sz="900" dirty="0" err="1"/>
              <a:t>Estadisticas</a:t>
            </a:r>
            <a:r>
              <a:rPr lang="es-CO" sz="900" dirty="0"/>
              <a:t> Vitales  SDS datos PRELIMINARES (corte 10-01-2024-ajustada 15-01-2024). 2024: EVITABLES AÑO 2024 FINALES 25-09-2025. 2025: Aplicativo RUAF-</a:t>
            </a:r>
            <a:r>
              <a:rPr lang="es-CO" sz="900" dirty="0" err="1"/>
              <a:t>ND.Sistema</a:t>
            </a:r>
            <a:r>
              <a:rPr lang="es-CO" sz="900" dirty="0"/>
              <a:t> de </a:t>
            </a:r>
            <a:r>
              <a:rPr lang="es-CO" sz="900" dirty="0" err="1"/>
              <a:t>Estadisticas</a:t>
            </a:r>
            <a:r>
              <a:rPr lang="es-CO" sz="900" dirty="0"/>
              <a:t> Vitales SDS -EEVV-PRELIMINARES ajustado 09-01-2026. 2026: </a:t>
            </a:r>
            <a:r>
              <a:rPr lang="es-MX" sz="900" dirty="0"/>
              <a:t>BASE EVITABLES ENE-FEB 2026 PRELIM</a:t>
            </a:r>
            <a:r>
              <a:rPr lang="es-CO" sz="900" dirty="0"/>
              <a:t>. Denominador: 2022: df_nacidos_vivos_cerrada_subred_2019 – 2022. 2023: Base de datos SDS y aplicativo Web RUAF_ND, Sistema de </a:t>
            </a:r>
            <a:r>
              <a:rPr lang="es-CO" sz="900" dirty="0" err="1"/>
              <a:t>Estadisticas</a:t>
            </a:r>
            <a:r>
              <a:rPr lang="es-CO" sz="900" dirty="0"/>
              <a:t> Vitales  SDS datos PRELIMINARES (corte 10-01-2024-ajustada 15-01-2024). 2024: NV_RESIDENCIA_2024_corte_25-09-2025-2. 2025: Aplicativo RUAF-</a:t>
            </a:r>
            <a:r>
              <a:rPr lang="es-CO" sz="900" dirty="0" err="1"/>
              <a:t>ND.Sistema</a:t>
            </a:r>
            <a:r>
              <a:rPr lang="es-CO" sz="900" dirty="0"/>
              <a:t> de </a:t>
            </a:r>
            <a:r>
              <a:rPr lang="es-CO" sz="900" dirty="0" err="1"/>
              <a:t>Estadisticas</a:t>
            </a:r>
            <a:r>
              <a:rPr lang="es-CO" sz="900" dirty="0"/>
              <a:t> Vitales SDS -EEVV-PRELIMINARES ajustado 09-01-2026. 2026: N VIVO BOGOTA FEBRERO 2026</a:t>
            </a:r>
            <a:r>
              <a:rPr lang="es-CO" sz="900" dirty="0">
                <a:solidFill>
                  <a:srgbClr val="242424"/>
                </a:solidFill>
              </a:rPr>
              <a:t>. </a:t>
            </a:r>
            <a:r>
              <a:rPr lang="es-CO" sz="900" b="1" dirty="0">
                <a:solidFill>
                  <a:srgbClr val="242424"/>
                </a:solidFill>
              </a:rPr>
              <a:t>MME: </a:t>
            </a:r>
            <a:r>
              <a:rPr lang="pt-BR" sz="900" dirty="0">
                <a:solidFill>
                  <a:srgbClr val="242424"/>
                </a:solidFill>
              </a:rPr>
              <a:t>Numerador: 2022: df_sivigila_549_cerrada_subred. 2023: SIVIGILA_549_MME_2023_SE_52. 2024: SIVIGILA_549_MME_2024_SE_52. 2025: SIVIGILA_549 53 2025 DEPURADA. 2026: SIVIGILA_549 12 2026 depurada. </a:t>
            </a:r>
            <a:r>
              <a:rPr lang="pt-BR" sz="900" b="1" dirty="0">
                <a:solidFill>
                  <a:srgbClr val="242424"/>
                </a:solidFill>
              </a:rPr>
              <a:t>Sífilis Congénita: </a:t>
            </a:r>
            <a:r>
              <a:rPr lang="pt-BR" sz="900" dirty="0">
                <a:solidFill>
                  <a:srgbClr val="242424"/>
                </a:solidFill>
              </a:rPr>
              <a:t>Numerador: 2022 - 2023: SIVIGILA_740_Bases </a:t>
            </a:r>
            <a:r>
              <a:rPr lang="pt-BR" sz="900" dirty="0" err="1">
                <a:solidFill>
                  <a:srgbClr val="242424"/>
                </a:solidFill>
              </a:rPr>
              <a:t>sifilis</a:t>
            </a:r>
            <a:r>
              <a:rPr lang="pt-BR" sz="900" dirty="0">
                <a:solidFill>
                  <a:srgbClr val="242424"/>
                </a:solidFill>
              </a:rPr>
              <a:t> </a:t>
            </a:r>
            <a:r>
              <a:rPr lang="pt-BR" sz="900" dirty="0" err="1">
                <a:solidFill>
                  <a:srgbClr val="242424"/>
                </a:solidFill>
              </a:rPr>
              <a:t>congenita</a:t>
            </a:r>
            <a:r>
              <a:rPr lang="pt-BR" sz="900" dirty="0">
                <a:solidFill>
                  <a:srgbClr val="242424"/>
                </a:solidFill>
              </a:rPr>
              <a:t> 2020-2024_20 </a:t>
            </a:r>
            <a:r>
              <a:rPr lang="pt-BR" sz="900" dirty="0" err="1">
                <a:solidFill>
                  <a:srgbClr val="242424"/>
                </a:solidFill>
              </a:rPr>
              <a:t>feb</a:t>
            </a:r>
            <a:r>
              <a:rPr lang="pt-BR" sz="900" dirty="0">
                <a:solidFill>
                  <a:srgbClr val="242424"/>
                </a:solidFill>
              </a:rPr>
              <a:t> 2025. 2024: Semana_Epi_2024_evento_740 FINAL. 2025: SIVIGILA_740_SIFILIS_CONGENITA_2025_SE_53. 2026: SIVIGILA_740_SIFILIS_CONGENITA_2026_SE_08. </a:t>
            </a:r>
            <a:r>
              <a:rPr lang="pt-BR" sz="900" b="1" dirty="0">
                <a:solidFill>
                  <a:srgbClr val="242424"/>
                </a:solidFill>
              </a:rPr>
              <a:t>Sífilis Gestacional: </a:t>
            </a:r>
            <a:r>
              <a:rPr lang="pt-BR" sz="900" dirty="0">
                <a:solidFill>
                  <a:srgbClr val="242424"/>
                </a:solidFill>
              </a:rPr>
              <a:t>Numerador: 2022 - 2023: </a:t>
            </a:r>
            <a:r>
              <a:rPr lang="pt-BR" sz="900" dirty="0" err="1">
                <a:solidFill>
                  <a:srgbClr val="242424"/>
                </a:solidFill>
              </a:rPr>
              <a:t>historico</a:t>
            </a:r>
            <a:r>
              <a:rPr lang="pt-BR" sz="900" dirty="0">
                <a:solidFill>
                  <a:srgbClr val="242424"/>
                </a:solidFill>
              </a:rPr>
              <a:t> Sífilis gestacional 2020-2024. 2024: Semana_Epi_2024_evento_750 FINAL (ok </a:t>
            </a:r>
            <a:r>
              <a:rPr lang="pt-BR" sz="900" dirty="0" err="1">
                <a:solidFill>
                  <a:srgbClr val="242424"/>
                </a:solidFill>
              </a:rPr>
              <a:t>loc</a:t>
            </a:r>
            <a:r>
              <a:rPr lang="pt-BR" sz="900" dirty="0">
                <a:solidFill>
                  <a:srgbClr val="242424"/>
                </a:solidFill>
              </a:rPr>
              <a:t>). 2025: SIVIGILA_750_SIFILIS_GESTACIONAL_2025_SE_53. 2026: SIVIGILA_750_SIFILIS_GESTACIONAL_2026_SE_08. </a:t>
            </a:r>
            <a:r>
              <a:rPr lang="es-MX" sz="900" dirty="0">
                <a:solidFill>
                  <a:srgbClr val="242424"/>
                </a:solidFill>
              </a:rPr>
              <a:t>Denominador: Departamento Administrativo Nacional de Estadística (DANE), Planeación, proyección de población de Bogotá por localidad. Periodo 2020 - 2035. Sexo y Edad Simple</a:t>
            </a:r>
            <a:r>
              <a:rPr lang="es-CO" sz="900" dirty="0">
                <a:solidFill>
                  <a:srgbClr val="242424"/>
                </a:solidFill>
              </a:rPr>
              <a:t> </a:t>
            </a:r>
            <a:endParaRPr lang="es-CO" sz="900" dirty="0"/>
          </a:p>
        </p:txBody>
      </p:sp>
      <p:pic>
        <p:nvPicPr>
          <p:cNvPr id="2" name="Imagen 1">
            <a:extLst>
              <a:ext uri="{FF2B5EF4-FFF2-40B4-BE49-F238E27FC236}">
                <a16:creationId xmlns:a16="http://schemas.microsoft.com/office/drawing/2014/main" id="{25D82FDC-9BFB-5975-BF14-5D20B22BEAB5}"/>
              </a:ext>
            </a:extLst>
          </p:cNvPr>
          <p:cNvPicPr>
            <a:picLocks noChangeAspect="1"/>
          </p:cNvPicPr>
          <p:nvPr/>
        </p:nvPicPr>
        <p:blipFill>
          <a:blip r:embed="rId2"/>
          <a:stretch>
            <a:fillRect/>
          </a:stretch>
        </p:blipFill>
        <p:spPr>
          <a:xfrm>
            <a:off x="174675" y="982140"/>
            <a:ext cx="11373160" cy="3900945"/>
          </a:xfrm>
          <a:prstGeom prst="rect">
            <a:avLst/>
          </a:prstGeom>
        </p:spPr>
      </p:pic>
    </p:spTree>
    <p:extLst>
      <p:ext uri="{BB962C8B-B14F-4D97-AF65-F5344CB8AC3E}">
        <p14:creationId xmlns:p14="http://schemas.microsoft.com/office/powerpoint/2010/main" val="397810022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6B101-3DCC-3F7A-277E-3C8CA6BE1B6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80021F37-72D5-1C44-AD37-CF88EA5F4BE9}"/>
              </a:ext>
            </a:extLst>
          </p:cNvPr>
          <p:cNvSpPr txBox="1"/>
          <p:nvPr/>
        </p:nvSpPr>
        <p:spPr>
          <a:xfrm>
            <a:off x="701041" y="408577"/>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s-ES" sz="2000" b="1" dirty="0">
                <a:solidFill>
                  <a:srgbClr val="1575BB"/>
                </a:solidFill>
                <a:latin typeface="Arial" panose="020B0604020202020204" pitchFamily="34" charset="0"/>
                <a:cs typeface="Arial" panose="020B0604020202020204" pitchFamily="34" charset="0"/>
                <a:sym typeface="Gotham Bold"/>
              </a:rPr>
              <a:t>TEF 10 – 14 AÑOS</a:t>
            </a:r>
            <a:endParaRPr lang="en-US" sz="2000" b="1" dirty="0">
              <a:solidFill>
                <a:srgbClr val="1575BB"/>
              </a:solidFill>
              <a:latin typeface="Arial" panose="020B0604020202020204" pitchFamily="34" charset="0"/>
              <a:cs typeface="Arial" panose="020B0604020202020204" pitchFamily="34" charset="0"/>
              <a:sym typeface="Gotham Bold"/>
            </a:endParaRPr>
          </a:p>
        </p:txBody>
      </p:sp>
      <p:sp>
        <p:nvSpPr>
          <p:cNvPr id="3" name="CuadroTexto 2">
            <a:extLst>
              <a:ext uri="{FF2B5EF4-FFF2-40B4-BE49-F238E27FC236}">
                <a16:creationId xmlns:a16="http://schemas.microsoft.com/office/drawing/2014/main" id="{A2EAB2B2-8A88-68E5-BB07-1CDEC5F66AC3}"/>
              </a:ext>
            </a:extLst>
          </p:cNvPr>
          <p:cNvSpPr txBox="1"/>
          <p:nvPr/>
        </p:nvSpPr>
        <p:spPr>
          <a:xfrm>
            <a:off x="4102430" y="6495687"/>
            <a:ext cx="3316009" cy="230832"/>
          </a:xfrm>
          <a:prstGeom prst="rect">
            <a:avLst/>
          </a:prstGeom>
          <a:noFill/>
        </p:spPr>
        <p:txBody>
          <a:bodyPr wrap="square">
            <a:spAutoFit/>
          </a:bodyPr>
          <a:lstStyle/>
          <a:p>
            <a:pPr algn="ctr"/>
            <a:r>
              <a:rPr lang="es-CO" sz="900" dirty="0"/>
              <a:t>FUENTE N VIVO BOGOTA FEBRERO 2026</a:t>
            </a:r>
          </a:p>
        </p:txBody>
      </p:sp>
      <p:graphicFrame>
        <p:nvGraphicFramePr>
          <p:cNvPr id="7" name="Diagrama 6">
            <a:extLst>
              <a:ext uri="{FF2B5EF4-FFF2-40B4-BE49-F238E27FC236}">
                <a16:creationId xmlns:a16="http://schemas.microsoft.com/office/drawing/2014/main" id="{F2F739AA-BFF3-0960-E36A-B4B82D30F8B7}"/>
              </a:ext>
            </a:extLst>
          </p:cNvPr>
          <p:cNvGraphicFramePr/>
          <p:nvPr/>
        </p:nvGraphicFramePr>
        <p:xfrm>
          <a:off x="5170180" y="1187777"/>
          <a:ext cx="5147036" cy="4856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ángulo 9">
            <a:extLst>
              <a:ext uri="{FF2B5EF4-FFF2-40B4-BE49-F238E27FC236}">
                <a16:creationId xmlns:a16="http://schemas.microsoft.com/office/drawing/2014/main" id="{9F11007C-2860-E981-31ED-DE9E53412A39}"/>
              </a:ext>
            </a:extLst>
          </p:cNvPr>
          <p:cNvSpPr/>
          <p:nvPr/>
        </p:nvSpPr>
        <p:spPr>
          <a:xfrm>
            <a:off x="917459" y="3154256"/>
            <a:ext cx="2243691" cy="923330"/>
          </a:xfrm>
          <a:prstGeom prst="rect">
            <a:avLst/>
          </a:prstGeom>
          <a:noFill/>
        </p:spPr>
        <p:txBody>
          <a:bodyPr wrap="none" lIns="91440" tIns="45720" rIns="91440" bIns="45720">
            <a:spAutoFit/>
          </a:bodyPr>
          <a:lstStyle/>
          <a:p>
            <a:pPr algn="ctr"/>
            <a:r>
              <a:rPr lang="es-E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5 casos</a:t>
            </a:r>
          </a:p>
        </p:txBody>
      </p:sp>
      <p:sp>
        <p:nvSpPr>
          <p:cNvPr id="11" name="Abrir llave 10">
            <a:extLst>
              <a:ext uri="{FF2B5EF4-FFF2-40B4-BE49-F238E27FC236}">
                <a16:creationId xmlns:a16="http://schemas.microsoft.com/office/drawing/2014/main" id="{F4D6DAB1-D7F9-A25E-DD29-22761FB7174E}"/>
              </a:ext>
            </a:extLst>
          </p:cNvPr>
          <p:cNvSpPr/>
          <p:nvPr/>
        </p:nvSpPr>
        <p:spPr>
          <a:xfrm>
            <a:off x="3497344" y="1395167"/>
            <a:ext cx="716437" cy="4468305"/>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ln w="38100">
                <a:solidFill>
                  <a:schemeClr val="tx1"/>
                </a:solidFill>
              </a:ln>
            </a:endParaRPr>
          </a:p>
        </p:txBody>
      </p:sp>
    </p:spTree>
    <p:extLst>
      <p:ext uri="{BB962C8B-B14F-4D97-AF65-F5344CB8AC3E}">
        <p14:creationId xmlns:p14="http://schemas.microsoft.com/office/powerpoint/2010/main" val="45933702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D4CAD-7B6D-0D60-82DF-889C25D191E8}"/>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AC4C19A8-105B-42C8-7BD2-504159A75409}"/>
              </a:ext>
            </a:extLst>
          </p:cNvPr>
          <p:cNvSpPr txBox="1"/>
          <p:nvPr/>
        </p:nvSpPr>
        <p:spPr>
          <a:xfrm>
            <a:off x="701041" y="408577"/>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s-ES" sz="2000" b="1" dirty="0">
                <a:solidFill>
                  <a:srgbClr val="1575BB"/>
                </a:solidFill>
                <a:latin typeface="Arial" panose="020B0604020202020204" pitchFamily="34" charset="0"/>
                <a:cs typeface="Arial" panose="020B0604020202020204" pitchFamily="34" charset="0"/>
                <a:sym typeface="Gotham Bold"/>
              </a:rPr>
              <a:t>RAZÓN DE MORBILIDAD MATERNA EXTREMA</a:t>
            </a:r>
            <a:endParaRPr lang="en-US" sz="2000" b="1" dirty="0">
              <a:solidFill>
                <a:srgbClr val="1575BB"/>
              </a:solidFill>
              <a:latin typeface="Arial" panose="020B0604020202020204" pitchFamily="34" charset="0"/>
              <a:cs typeface="Arial" panose="020B0604020202020204" pitchFamily="34" charset="0"/>
              <a:sym typeface="Gotham Bold"/>
            </a:endParaRPr>
          </a:p>
        </p:txBody>
      </p:sp>
      <p:sp>
        <p:nvSpPr>
          <p:cNvPr id="3" name="CuadroTexto 2">
            <a:extLst>
              <a:ext uri="{FF2B5EF4-FFF2-40B4-BE49-F238E27FC236}">
                <a16:creationId xmlns:a16="http://schemas.microsoft.com/office/drawing/2014/main" id="{F16DF23A-C34E-B081-4AD5-47641E69660F}"/>
              </a:ext>
            </a:extLst>
          </p:cNvPr>
          <p:cNvSpPr txBox="1"/>
          <p:nvPr/>
        </p:nvSpPr>
        <p:spPr>
          <a:xfrm>
            <a:off x="4102430" y="6495687"/>
            <a:ext cx="3316009" cy="230832"/>
          </a:xfrm>
          <a:prstGeom prst="rect">
            <a:avLst/>
          </a:prstGeom>
          <a:noFill/>
        </p:spPr>
        <p:txBody>
          <a:bodyPr wrap="square">
            <a:spAutoFit/>
          </a:bodyPr>
          <a:lstStyle/>
          <a:p>
            <a:pPr algn="ctr"/>
            <a:r>
              <a:rPr lang="es-CO" sz="900" dirty="0"/>
              <a:t>FUENTE </a:t>
            </a:r>
            <a:r>
              <a:rPr lang="it-IT" sz="900" dirty="0">
                <a:solidFill>
                  <a:srgbClr val="242424"/>
                </a:solidFill>
              </a:rPr>
              <a:t> SIVIGILA_549 12 2026 depurada</a:t>
            </a:r>
            <a:endParaRPr lang="es-CO" sz="900" dirty="0"/>
          </a:p>
        </p:txBody>
      </p:sp>
      <p:pic>
        <p:nvPicPr>
          <p:cNvPr id="4" name="Imagen 3">
            <a:extLst>
              <a:ext uri="{FF2B5EF4-FFF2-40B4-BE49-F238E27FC236}">
                <a16:creationId xmlns:a16="http://schemas.microsoft.com/office/drawing/2014/main" id="{F5B9BD98-8114-1861-C43F-CD487CD9C66B}"/>
              </a:ext>
            </a:extLst>
          </p:cNvPr>
          <p:cNvPicPr>
            <a:picLocks noChangeAspect="1"/>
          </p:cNvPicPr>
          <p:nvPr/>
        </p:nvPicPr>
        <p:blipFill>
          <a:blip r:embed="rId2"/>
          <a:stretch>
            <a:fillRect/>
          </a:stretch>
        </p:blipFill>
        <p:spPr>
          <a:xfrm>
            <a:off x="325767" y="1234565"/>
            <a:ext cx="5102943" cy="4647762"/>
          </a:xfrm>
          <a:prstGeom prst="rect">
            <a:avLst/>
          </a:prstGeom>
        </p:spPr>
      </p:pic>
      <p:pic>
        <p:nvPicPr>
          <p:cNvPr id="5" name="Imagen 4">
            <a:extLst>
              <a:ext uri="{FF2B5EF4-FFF2-40B4-BE49-F238E27FC236}">
                <a16:creationId xmlns:a16="http://schemas.microsoft.com/office/drawing/2014/main" id="{5137111D-B567-7AE5-548A-BDFAFBFCE911}"/>
              </a:ext>
            </a:extLst>
          </p:cNvPr>
          <p:cNvPicPr>
            <a:picLocks noChangeAspect="1"/>
          </p:cNvPicPr>
          <p:nvPr/>
        </p:nvPicPr>
        <p:blipFill>
          <a:blip r:embed="rId3"/>
          <a:stretch>
            <a:fillRect/>
          </a:stretch>
        </p:blipFill>
        <p:spPr>
          <a:xfrm>
            <a:off x="6226946" y="1234565"/>
            <a:ext cx="5102943" cy="4448175"/>
          </a:xfrm>
          <a:prstGeom prst="rect">
            <a:avLst/>
          </a:prstGeom>
        </p:spPr>
      </p:pic>
    </p:spTree>
    <p:extLst>
      <p:ext uri="{BB962C8B-B14F-4D97-AF65-F5344CB8AC3E}">
        <p14:creationId xmlns:p14="http://schemas.microsoft.com/office/powerpoint/2010/main" val="71526595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EAC92-3EA5-4908-97FC-8B9643A7F19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69A7B9DA-9E4C-0FED-65A5-4A6A5E1ED1FE}"/>
              </a:ext>
            </a:extLst>
          </p:cNvPr>
          <p:cNvSpPr txBox="1"/>
          <p:nvPr/>
        </p:nvSpPr>
        <p:spPr>
          <a:xfrm>
            <a:off x="1768601" y="1987042"/>
            <a:ext cx="2610485" cy="696595"/>
          </a:xfrm>
          <a:prstGeom prst="rect">
            <a:avLst/>
          </a:prstGeom>
        </p:spPr>
        <p:txBody>
          <a:bodyPr vert="horz" wrap="square" lIns="0" tIns="13335" rIns="0" bIns="0" rtlCol="0">
            <a:spAutoFit/>
          </a:bodyPr>
          <a:lstStyle/>
          <a:p>
            <a:pPr marL="12700">
              <a:lnSpc>
                <a:spcPct val="100000"/>
              </a:lnSpc>
              <a:spcBef>
                <a:spcPts val="105"/>
              </a:spcBef>
            </a:pPr>
            <a:r>
              <a:rPr sz="4000" b="1" dirty="0">
                <a:solidFill>
                  <a:schemeClr val="bg1"/>
                </a:solidFill>
                <a:latin typeface="Arial"/>
                <a:cs typeface="Arial"/>
              </a:rPr>
              <a:t>Modelo</a:t>
            </a:r>
            <a:r>
              <a:rPr sz="4000" b="1" spc="-25" dirty="0">
                <a:solidFill>
                  <a:schemeClr val="bg1"/>
                </a:solidFill>
                <a:latin typeface="Arial"/>
                <a:cs typeface="Arial"/>
              </a:rPr>
              <a:t> </a:t>
            </a:r>
            <a:r>
              <a:rPr sz="4400" b="1" spc="-25" dirty="0">
                <a:solidFill>
                  <a:schemeClr val="bg1"/>
                </a:solidFill>
                <a:latin typeface="Arial"/>
                <a:cs typeface="Arial"/>
              </a:rPr>
              <a:t>de</a:t>
            </a:r>
            <a:endParaRPr sz="4400">
              <a:solidFill>
                <a:schemeClr val="bg1"/>
              </a:solidFill>
              <a:latin typeface="Arial"/>
              <a:cs typeface="Arial"/>
            </a:endParaRPr>
          </a:p>
        </p:txBody>
      </p:sp>
      <p:grpSp>
        <p:nvGrpSpPr>
          <p:cNvPr id="3" name="object 3">
            <a:extLst>
              <a:ext uri="{FF2B5EF4-FFF2-40B4-BE49-F238E27FC236}">
                <a16:creationId xmlns:a16="http://schemas.microsoft.com/office/drawing/2014/main" id="{5D9F4EDC-99FB-4DE8-D916-1AC3248E0747}"/>
              </a:ext>
            </a:extLst>
          </p:cNvPr>
          <p:cNvGrpSpPr/>
          <p:nvPr/>
        </p:nvGrpSpPr>
        <p:grpSpPr>
          <a:xfrm>
            <a:off x="6312408" y="1199388"/>
            <a:ext cx="4351020" cy="4351020"/>
            <a:chOff x="6312408" y="1199388"/>
            <a:chExt cx="4351020" cy="4351020"/>
          </a:xfrm>
        </p:grpSpPr>
        <p:sp>
          <p:nvSpPr>
            <p:cNvPr id="4" name="object 4">
              <a:extLst>
                <a:ext uri="{FF2B5EF4-FFF2-40B4-BE49-F238E27FC236}">
                  <a16:creationId xmlns:a16="http://schemas.microsoft.com/office/drawing/2014/main" id="{F0CC68B1-7A71-6F19-CA85-63779BE16D48}"/>
                </a:ext>
              </a:extLst>
            </p:cNvPr>
            <p:cNvSpPr/>
            <p:nvPr/>
          </p:nvSpPr>
          <p:spPr>
            <a:xfrm>
              <a:off x="6312408" y="1199388"/>
              <a:ext cx="4351020" cy="4351020"/>
            </a:xfrm>
            <a:custGeom>
              <a:avLst/>
              <a:gdLst/>
              <a:ahLst/>
              <a:cxnLst/>
              <a:rect l="l" t="t" r="r" b="b"/>
              <a:pathLst>
                <a:path w="4351020" h="4351020">
                  <a:moveTo>
                    <a:pt x="2175510" y="0"/>
                  </a:moveTo>
                  <a:lnTo>
                    <a:pt x="2126925" y="531"/>
                  </a:lnTo>
                  <a:lnTo>
                    <a:pt x="2078600" y="2119"/>
                  </a:lnTo>
                  <a:lnTo>
                    <a:pt x="2030547" y="4752"/>
                  </a:lnTo>
                  <a:lnTo>
                    <a:pt x="1982777" y="8419"/>
                  </a:lnTo>
                  <a:lnTo>
                    <a:pt x="1935300" y="13109"/>
                  </a:lnTo>
                  <a:lnTo>
                    <a:pt x="1888128" y="18811"/>
                  </a:lnTo>
                  <a:lnTo>
                    <a:pt x="1841271" y="25513"/>
                  </a:lnTo>
                  <a:lnTo>
                    <a:pt x="1794741" y="33206"/>
                  </a:lnTo>
                  <a:lnTo>
                    <a:pt x="1748549" y="41877"/>
                  </a:lnTo>
                  <a:lnTo>
                    <a:pt x="1702706" y="51516"/>
                  </a:lnTo>
                  <a:lnTo>
                    <a:pt x="1657222" y="62111"/>
                  </a:lnTo>
                  <a:lnTo>
                    <a:pt x="1612110" y="73652"/>
                  </a:lnTo>
                  <a:lnTo>
                    <a:pt x="1567379" y="86128"/>
                  </a:lnTo>
                  <a:lnTo>
                    <a:pt x="1523042" y="99527"/>
                  </a:lnTo>
                  <a:lnTo>
                    <a:pt x="1479109" y="113839"/>
                  </a:lnTo>
                  <a:lnTo>
                    <a:pt x="1435590" y="129052"/>
                  </a:lnTo>
                  <a:lnTo>
                    <a:pt x="1392498" y="145155"/>
                  </a:lnTo>
                  <a:lnTo>
                    <a:pt x="1349843" y="162138"/>
                  </a:lnTo>
                  <a:lnTo>
                    <a:pt x="1307637" y="179989"/>
                  </a:lnTo>
                  <a:lnTo>
                    <a:pt x="1265890" y="198697"/>
                  </a:lnTo>
                  <a:lnTo>
                    <a:pt x="1224613" y="218251"/>
                  </a:lnTo>
                  <a:lnTo>
                    <a:pt x="1183817" y="238640"/>
                  </a:lnTo>
                  <a:lnTo>
                    <a:pt x="1143515" y="259853"/>
                  </a:lnTo>
                  <a:lnTo>
                    <a:pt x="1103715" y="281880"/>
                  </a:lnTo>
                  <a:lnTo>
                    <a:pt x="1064430" y="304708"/>
                  </a:lnTo>
                  <a:lnTo>
                    <a:pt x="1025671" y="328327"/>
                  </a:lnTo>
                  <a:lnTo>
                    <a:pt x="987449" y="352726"/>
                  </a:lnTo>
                  <a:lnTo>
                    <a:pt x="949774" y="377894"/>
                  </a:lnTo>
                  <a:lnTo>
                    <a:pt x="912658" y="403819"/>
                  </a:lnTo>
                  <a:lnTo>
                    <a:pt x="876112" y="430491"/>
                  </a:lnTo>
                  <a:lnTo>
                    <a:pt x="840147" y="457899"/>
                  </a:lnTo>
                  <a:lnTo>
                    <a:pt x="804774" y="486031"/>
                  </a:lnTo>
                  <a:lnTo>
                    <a:pt x="770004" y="514877"/>
                  </a:lnTo>
                  <a:lnTo>
                    <a:pt x="735848" y="544425"/>
                  </a:lnTo>
                  <a:lnTo>
                    <a:pt x="702317" y="574665"/>
                  </a:lnTo>
                  <a:lnTo>
                    <a:pt x="669422" y="605585"/>
                  </a:lnTo>
                  <a:lnTo>
                    <a:pt x="637174" y="637174"/>
                  </a:lnTo>
                  <a:lnTo>
                    <a:pt x="605585" y="669422"/>
                  </a:lnTo>
                  <a:lnTo>
                    <a:pt x="574665" y="702317"/>
                  </a:lnTo>
                  <a:lnTo>
                    <a:pt x="544425" y="735848"/>
                  </a:lnTo>
                  <a:lnTo>
                    <a:pt x="514877" y="770004"/>
                  </a:lnTo>
                  <a:lnTo>
                    <a:pt x="486031" y="804774"/>
                  </a:lnTo>
                  <a:lnTo>
                    <a:pt x="457899" y="840147"/>
                  </a:lnTo>
                  <a:lnTo>
                    <a:pt x="430491" y="876112"/>
                  </a:lnTo>
                  <a:lnTo>
                    <a:pt x="403819" y="912658"/>
                  </a:lnTo>
                  <a:lnTo>
                    <a:pt x="377894" y="949774"/>
                  </a:lnTo>
                  <a:lnTo>
                    <a:pt x="352726" y="987449"/>
                  </a:lnTo>
                  <a:lnTo>
                    <a:pt x="328327" y="1025671"/>
                  </a:lnTo>
                  <a:lnTo>
                    <a:pt x="304708" y="1064430"/>
                  </a:lnTo>
                  <a:lnTo>
                    <a:pt x="281880" y="1103715"/>
                  </a:lnTo>
                  <a:lnTo>
                    <a:pt x="259853" y="1143515"/>
                  </a:lnTo>
                  <a:lnTo>
                    <a:pt x="238640" y="1183817"/>
                  </a:lnTo>
                  <a:lnTo>
                    <a:pt x="218251" y="1224613"/>
                  </a:lnTo>
                  <a:lnTo>
                    <a:pt x="198697" y="1265890"/>
                  </a:lnTo>
                  <a:lnTo>
                    <a:pt x="179989" y="1307637"/>
                  </a:lnTo>
                  <a:lnTo>
                    <a:pt x="162138" y="1349843"/>
                  </a:lnTo>
                  <a:lnTo>
                    <a:pt x="145155" y="1392498"/>
                  </a:lnTo>
                  <a:lnTo>
                    <a:pt x="129052" y="1435590"/>
                  </a:lnTo>
                  <a:lnTo>
                    <a:pt x="113839" y="1479109"/>
                  </a:lnTo>
                  <a:lnTo>
                    <a:pt x="99527" y="1523042"/>
                  </a:lnTo>
                  <a:lnTo>
                    <a:pt x="86128" y="1567379"/>
                  </a:lnTo>
                  <a:lnTo>
                    <a:pt x="73652" y="1612110"/>
                  </a:lnTo>
                  <a:lnTo>
                    <a:pt x="62111" y="1657222"/>
                  </a:lnTo>
                  <a:lnTo>
                    <a:pt x="51516" y="1702706"/>
                  </a:lnTo>
                  <a:lnTo>
                    <a:pt x="41877" y="1748549"/>
                  </a:lnTo>
                  <a:lnTo>
                    <a:pt x="33206" y="1794741"/>
                  </a:lnTo>
                  <a:lnTo>
                    <a:pt x="25513" y="1841271"/>
                  </a:lnTo>
                  <a:lnTo>
                    <a:pt x="18811" y="1888128"/>
                  </a:lnTo>
                  <a:lnTo>
                    <a:pt x="13109" y="1935300"/>
                  </a:lnTo>
                  <a:lnTo>
                    <a:pt x="8419" y="1982777"/>
                  </a:lnTo>
                  <a:lnTo>
                    <a:pt x="4752" y="2030547"/>
                  </a:lnTo>
                  <a:lnTo>
                    <a:pt x="2119" y="2078600"/>
                  </a:lnTo>
                  <a:lnTo>
                    <a:pt x="531" y="2126925"/>
                  </a:lnTo>
                  <a:lnTo>
                    <a:pt x="0" y="2175510"/>
                  </a:lnTo>
                  <a:lnTo>
                    <a:pt x="531" y="2224094"/>
                  </a:lnTo>
                  <a:lnTo>
                    <a:pt x="2119" y="2272419"/>
                  </a:lnTo>
                  <a:lnTo>
                    <a:pt x="4752" y="2320472"/>
                  </a:lnTo>
                  <a:lnTo>
                    <a:pt x="8419" y="2368242"/>
                  </a:lnTo>
                  <a:lnTo>
                    <a:pt x="13109" y="2415719"/>
                  </a:lnTo>
                  <a:lnTo>
                    <a:pt x="18811" y="2462891"/>
                  </a:lnTo>
                  <a:lnTo>
                    <a:pt x="25513" y="2509748"/>
                  </a:lnTo>
                  <a:lnTo>
                    <a:pt x="33206" y="2556278"/>
                  </a:lnTo>
                  <a:lnTo>
                    <a:pt x="41877" y="2602470"/>
                  </a:lnTo>
                  <a:lnTo>
                    <a:pt x="51516" y="2648313"/>
                  </a:lnTo>
                  <a:lnTo>
                    <a:pt x="62111" y="2693797"/>
                  </a:lnTo>
                  <a:lnTo>
                    <a:pt x="73652" y="2738909"/>
                  </a:lnTo>
                  <a:lnTo>
                    <a:pt x="86128" y="2783640"/>
                  </a:lnTo>
                  <a:lnTo>
                    <a:pt x="99527" y="2827977"/>
                  </a:lnTo>
                  <a:lnTo>
                    <a:pt x="113839" y="2871910"/>
                  </a:lnTo>
                  <a:lnTo>
                    <a:pt x="129052" y="2915429"/>
                  </a:lnTo>
                  <a:lnTo>
                    <a:pt x="145155" y="2958521"/>
                  </a:lnTo>
                  <a:lnTo>
                    <a:pt x="162138" y="3001176"/>
                  </a:lnTo>
                  <a:lnTo>
                    <a:pt x="179989" y="3043382"/>
                  </a:lnTo>
                  <a:lnTo>
                    <a:pt x="198697" y="3085129"/>
                  </a:lnTo>
                  <a:lnTo>
                    <a:pt x="218251" y="3126406"/>
                  </a:lnTo>
                  <a:lnTo>
                    <a:pt x="238640" y="3167202"/>
                  </a:lnTo>
                  <a:lnTo>
                    <a:pt x="259853" y="3207504"/>
                  </a:lnTo>
                  <a:lnTo>
                    <a:pt x="281880" y="3247304"/>
                  </a:lnTo>
                  <a:lnTo>
                    <a:pt x="304708" y="3286589"/>
                  </a:lnTo>
                  <a:lnTo>
                    <a:pt x="328327" y="3325348"/>
                  </a:lnTo>
                  <a:lnTo>
                    <a:pt x="352726" y="3363570"/>
                  </a:lnTo>
                  <a:lnTo>
                    <a:pt x="377894" y="3401245"/>
                  </a:lnTo>
                  <a:lnTo>
                    <a:pt x="403819" y="3438361"/>
                  </a:lnTo>
                  <a:lnTo>
                    <a:pt x="430491" y="3474907"/>
                  </a:lnTo>
                  <a:lnTo>
                    <a:pt x="457899" y="3510872"/>
                  </a:lnTo>
                  <a:lnTo>
                    <a:pt x="486031" y="3546245"/>
                  </a:lnTo>
                  <a:lnTo>
                    <a:pt x="514877" y="3581015"/>
                  </a:lnTo>
                  <a:lnTo>
                    <a:pt x="544425" y="3615171"/>
                  </a:lnTo>
                  <a:lnTo>
                    <a:pt x="574665" y="3648702"/>
                  </a:lnTo>
                  <a:lnTo>
                    <a:pt x="605585" y="3681597"/>
                  </a:lnTo>
                  <a:lnTo>
                    <a:pt x="637174" y="3713845"/>
                  </a:lnTo>
                  <a:lnTo>
                    <a:pt x="669422" y="3745434"/>
                  </a:lnTo>
                  <a:lnTo>
                    <a:pt x="702317" y="3776354"/>
                  </a:lnTo>
                  <a:lnTo>
                    <a:pt x="735848" y="3806594"/>
                  </a:lnTo>
                  <a:lnTo>
                    <a:pt x="770004" y="3836142"/>
                  </a:lnTo>
                  <a:lnTo>
                    <a:pt x="804774" y="3864988"/>
                  </a:lnTo>
                  <a:lnTo>
                    <a:pt x="840147" y="3893120"/>
                  </a:lnTo>
                  <a:lnTo>
                    <a:pt x="876112" y="3920528"/>
                  </a:lnTo>
                  <a:lnTo>
                    <a:pt x="912658" y="3947200"/>
                  </a:lnTo>
                  <a:lnTo>
                    <a:pt x="949774" y="3973125"/>
                  </a:lnTo>
                  <a:lnTo>
                    <a:pt x="987449" y="3998293"/>
                  </a:lnTo>
                  <a:lnTo>
                    <a:pt x="1025671" y="4022692"/>
                  </a:lnTo>
                  <a:lnTo>
                    <a:pt x="1064430" y="4046311"/>
                  </a:lnTo>
                  <a:lnTo>
                    <a:pt x="1103715" y="4069139"/>
                  </a:lnTo>
                  <a:lnTo>
                    <a:pt x="1143515" y="4091166"/>
                  </a:lnTo>
                  <a:lnTo>
                    <a:pt x="1183817" y="4112379"/>
                  </a:lnTo>
                  <a:lnTo>
                    <a:pt x="1224613" y="4132768"/>
                  </a:lnTo>
                  <a:lnTo>
                    <a:pt x="1265890" y="4152322"/>
                  </a:lnTo>
                  <a:lnTo>
                    <a:pt x="1307637" y="4171030"/>
                  </a:lnTo>
                  <a:lnTo>
                    <a:pt x="1349843" y="4188881"/>
                  </a:lnTo>
                  <a:lnTo>
                    <a:pt x="1392498" y="4205864"/>
                  </a:lnTo>
                  <a:lnTo>
                    <a:pt x="1435590" y="4221967"/>
                  </a:lnTo>
                  <a:lnTo>
                    <a:pt x="1479109" y="4237180"/>
                  </a:lnTo>
                  <a:lnTo>
                    <a:pt x="1523042" y="4251492"/>
                  </a:lnTo>
                  <a:lnTo>
                    <a:pt x="1567379" y="4264891"/>
                  </a:lnTo>
                  <a:lnTo>
                    <a:pt x="1612110" y="4277367"/>
                  </a:lnTo>
                  <a:lnTo>
                    <a:pt x="1657222" y="4288908"/>
                  </a:lnTo>
                  <a:lnTo>
                    <a:pt x="1702706" y="4299503"/>
                  </a:lnTo>
                  <a:lnTo>
                    <a:pt x="1748549" y="4309142"/>
                  </a:lnTo>
                  <a:lnTo>
                    <a:pt x="1794741" y="4317813"/>
                  </a:lnTo>
                  <a:lnTo>
                    <a:pt x="1841271" y="4325506"/>
                  </a:lnTo>
                  <a:lnTo>
                    <a:pt x="1888128" y="4332208"/>
                  </a:lnTo>
                  <a:lnTo>
                    <a:pt x="1935300" y="4337910"/>
                  </a:lnTo>
                  <a:lnTo>
                    <a:pt x="1982777" y="4342600"/>
                  </a:lnTo>
                  <a:lnTo>
                    <a:pt x="2030547" y="4346267"/>
                  </a:lnTo>
                  <a:lnTo>
                    <a:pt x="2078600" y="4348900"/>
                  </a:lnTo>
                  <a:lnTo>
                    <a:pt x="2126925" y="4350488"/>
                  </a:lnTo>
                  <a:lnTo>
                    <a:pt x="2175510" y="4351020"/>
                  </a:lnTo>
                  <a:lnTo>
                    <a:pt x="2224094" y="4350488"/>
                  </a:lnTo>
                  <a:lnTo>
                    <a:pt x="2272419" y="4348900"/>
                  </a:lnTo>
                  <a:lnTo>
                    <a:pt x="2320472" y="4346267"/>
                  </a:lnTo>
                  <a:lnTo>
                    <a:pt x="2368242" y="4342600"/>
                  </a:lnTo>
                  <a:lnTo>
                    <a:pt x="2415719" y="4337910"/>
                  </a:lnTo>
                  <a:lnTo>
                    <a:pt x="2462891" y="4332208"/>
                  </a:lnTo>
                  <a:lnTo>
                    <a:pt x="2509748" y="4325506"/>
                  </a:lnTo>
                  <a:lnTo>
                    <a:pt x="2556278" y="4317813"/>
                  </a:lnTo>
                  <a:lnTo>
                    <a:pt x="2602470" y="4309142"/>
                  </a:lnTo>
                  <a:lnTo>
                    <a:pt x="2648313" y="4299503"/>
                  </a:lnTo>
                  <a:lnTo>
                    <a:pt x="2693797" y="4288908"/>
                  </a:lnTo>
                  <a:lnTo>
                    <a:pt x="2738909" y="4277367"/>
                  </a:lnTo>
                  <a:lnTo>
                    <a:pt x="2783640" y="4264891"/>
                  </a:lnTo>
                  <a:lnTo>
                    <a:pt x="2827977" y="4251492"/>
                  </a:lnTo>
                  <a:lnTo>
                    <a:pt x="2871910" y="4237180"/>
                  </a:lnTo>
                  <a:lnTo>
                    <a:pt x="2915429" y="4221967"/>
                  </a:lnTo>
                  <a:lnTo>
                    <a:pt x="2958521" y="4205864"/>
                  </a:lnTo>
                  <a:lnTo>
                    <a:pt x="3001176" y="4188881"/>
                  </a:lnTo>
                  <a:lnTo>
                    <a:pt x="3043382" y="4171030"/>
                  </a:lnTo>
                  <a:lnTo>
                    <a:pt x="3085129" y="4152322"/>
                  </a:lnTo>
                  <a:lnTo>
                    <a:pt x="3126406" y="4132768"/>
                  </a:lnTo>
                  <a:lnTo>
                    <a:pt x="3167202" y="4112379"/>
                  </a:lnTo>
                  <a:lnTo>
                    <a:pt x="3207504" y="4091166"/>
                  </a:lnTo>
                  <a:lnTo>
                    <a:pt x="3247304" y="4069139"/>
                  </a:lnTo>
                  <a:lnTo>
                    <a:pt x="3286589" y="4046311"/>
                  </a:lnTo>
                  <a:lnTo>
                    <a:pt x="3325348" y="4022692"/>
                  </a:lnTo>
                  <a:lnTo>
                    <a:pt x="3363570" y="3998293"/>
                  </a:lnTo>
                  <a:lnTo>
                    <a:pt x="3401245" y="3973125"/>
                  </a:lnTo>
                  <a:lnTo>
                    <a:pt x="3438361" y="3947200"/>
                  </a:lnTo>
                  <a:lnTo>
                    <a:pt x="3474907" y="3920528"/>
                  </a:lnTo>
                  <a:lnTo>
                    <a:pt x="3510872" y="3893120"/>
                  </a:lnTo>
                  <a:lnTo>
                    <a:pt x="3546245" y="3864988"/>
                  </a:lnTo>
                  <a:lnTo>
                    <a:pt x="3581015" y="3836142"/>
                  </a:lnTo>
                  <a:lnTo>
                    <a:pt x="3615171" y="3806594"/>
                  </a:lnTo>
                  <a:lnTo>
                    <a:pt x="3648702" y="3776354"/>
                  </a:lnTo>
                  <a:lnTo>
                    <a:pt x="3681597" y="3745434"/>
                  </a:lnTo>
                  <a:lnTo>
                    <a:pt x="3713845" y="3713845"/>
                  </a:lnTo>
                  <a:lnTo>
                    <a:pt x="3745434" y="3681597"/>
                  </a:lnTo>
                  <a:lnTo>
                    <a:pt x="3776354" y="3648702"/>
                  </a:lnTo>
                  <a:lnTo>
                    <a:pt x="3806594" y="3615171"/>
                  </a:lnTo>
                  <a:lnTo>
                    <a:pt x="3836142" y="3581015"/>
                  </a:lnTo>
                  <a:lnTo>
                    <a:pt x="3864988" y="3546245"/>
                  </a:lnTo>
                  <a:lnTo>
                    <a:pt x="3893120" y="3510872"/>
                  </a:lnTo>
                  <a:lnTo>
                    <a:pt x="3920528" y="3474907"/>
                  </a:lnTo>
                  <a:lnTo>
                    <a:pt x="3947200" y="3438361"/>
                  </a:lnTo>
                  <a:lnTo>
                    <a:pt x="3973125" y="3401245"/>
                  </a:lnTo>
                  <a:lnTo>
                    <a:pt x="3998293" y="3363570"/>
                  </a:lnTo>
                  <a:lnTo>
                    <a:pt x="4022692" y="3325348"/>
                  </a:lnTo>
                  <a:lnTo>
                    <a:pt x="4046311" y="3286589"/>
                  </a:lnTo>
                  <a:lnTo>
                    <a:pt x="4069139" y="3247304"/>
                  </a:lnTo>
                  <a:lnTo>
                    <a:pt x="4091166" y="3207504"/>
                  </a:lnTo>
                  <a:lnTo>
                    <a:pt x="4112379" y="3167202"/>
                  </a:lnTo>
                  <a:lnTo>
                    <a:pt x="4132768" y="3126406"/>
                  </a:lnTo>
                  <a:lnTo>
                    <a:pt x="4152322" y="3085129"/>
                  </a:lnTo>
                  <a:lnTo>
                    <a:pt x="4171030" y="3043382"/>
                  </a:lnTo>
                  <a:lnTo>
                    <a:pt x="4188881" y="3001176"/>
                  </a:lnTo>
                  <a:lnTo>
                    <a:pt x="4205864" y="2958521"/>
                  </a:lnTo>
                  <a:lnTo>
                    <a:pt x="4221967" y="2915429"/>
                  </a:lnTo>
                  <a:lnTo>
                    <a:pt x="4237180" y="2871910"/>
                  </a:lnTo>
                  <a:lnTo>
                    <a:pt x="4251492" y="2827977"/>
                  </a:lnTo>
                  <a:lnTo>
                    <a:pt x="4264891" y="2783640"/>
                  </a:lnTo>
                  <a:lnTo>
                    <a:pt x="4277367" y="2738909"/>
                  </a:lnTo>
                  <a:lnTo>
                    <a:pt x="4288908" y="2693797"/>
                  </a:lnTo>
                  <a:lnTo>
                    <a:pt x="4299503" y="2648313"/>
                  </a:lnTo>
                  <a:lnTo>
                    <a:pt x="4309142" y="2602470"/>
                  </a:lnTo>
                  <a:lnTo>
                    <a:pt x="4317813" y="2556278"/>
                  </a:lnTo>
                  <a:lnTo>
                    <a:pt x="4325506" y="2509748"/>
                  </a:lnTo>
                  <a:lnTo>
                    <a:pt x="4332208" y="2462891"/>
                  </a:lnTo>
                  <a:lnTo>
                    <a:pt x="4337910" y="2415719"/>
                  </a:lnTo>
                  <a:lnTo>
                    <a:pt x="4342600" y="2368242"/>
                  </a:lnTo>
                  <a:lnTo>
                    <a:pt x="4346267" y="2320472"/>
                  </a:lnTo>
                  <a:lnTo>
                    <a:pt x="4348900" y="2272419"/>
                  </a:lnTo>
                  <a:lnTo>
                    <a:pt x="4350488" y="2224094"/>
                  </a:lnTo>
                  <a:lnTo>
                    <a:pt x="4351020" y="2175510"/>
                  </a:lnTo>
                  <a:lnTo>
                    <a:pt x="4350488" y="2126925"/>
                  </a:lnTo>
                  <a:lnTo>
                    <a:pt x="4348900" y="2078600"/>
                  </a:lnTo>
                  <a:lnTo>
                    <a:pt x="4346267" y="2030547"/>
                  </a:lnTo>
                  <a:lnTo>
                    <a:pt x="4342600" y="1982777"/>
                  </a:lnTo>
                  <a:lnTo>
                    <a:pt x="4337910" y="1935300"/>
                  </a:lnTo>
                  <a:lnTo>
                    <a:pt x="4332208" y="1888128"/>
                  </a:lnTo>
                  <a:lnTo>
                    <a:pt x="4325506" y="1841271"/>
                  </a:lnTo>
                  <a:lnTo>
                    <a:pt x="4317813" y="1794741"/>
                  </a:lnTo>
                  <a:lnTo>
                    <a:pt x="4309142" y="1748549"/>
                  </a:lnTo>
                  <a:lnTo>
                    <a:pt x="4299503" y="1702706"/>
                  </a:lnTo>
                  <a:lnTo>
                    <a:pt x="4288908" y="1657222"/>
                  </a:lnTo>
                  <a:lnTo>
                    <a:pt x="4277367" y="1612110"/>
                  </a:lnTo>
                  <a:lnTo>
                    <a:pt x="4264891" y="1567379"/>
                  </a:lnTo>
                  <a:lnTo>
                    <a:pt x="4251492" y="1523042"/>
                  </a:lnTo>
                  <a:lnTo>
                    <a:pt x="4237180" y="1479109"/>
                  </a:lnTo>
                  <a:lnTo>
                    <a:pt x="4221967" y="1435590"/>
                  </a:lnTo>
                  <a:lnTo>
                    <a:pt x="4205864" y="1392498"/>
                  </a:lnTo>
                  <a:lnTo>
                    <a:pt x="4188881" y="1349843"/>
                  </a:lnTo>
                  <a:lnTo>
                    <a:pt x="4171030" y="1307637"/>
                  </a:lnTo>
                  <a:lnTo>
                    <a:pt x="4152322" y="1265890"/>
                  </a:lnTo>
                  <a:lnTo>
                    <a:pt x="4132768" y="1224613"/>
                  </a:lnTo>
                  <a:lnTo>
                    <a:pt x="4112379" y="1183817"/>
                  </a:lnTo>
                  <a:lnTo>
                    <a:pt x="4091166" y="1143515"/>
                  </a:lnTo>
                  <a:lnTo>
                    <a:pt x="4069139" y="1103715"/>
                  </a:lnTo>
                  <a:lnTo>
                    <a:pt x="4046311" y="1064430"/>
                  </a:lnTo>
                  <a:lnTo>
                    <a:pt x="4022692" y="1025671"/>
                  </a:lnTo>
                  <a:lnTo>
                    <a:pt x="3998293" y="987449"/>
                  </a:lnTo>
                  <a:lnTo>
                    <a:pt x="3973125" y="949774"/>
                  </a:lnTo>
                  <a:lnTo>
                    <a:pt x="3947200" y="912658"/>
                  </a:lnTo>
                  <a:lnTo>
                    <a:pt x="3920528" y="876112"/>
                  </a:lnTo>
                  <a:lnTo>
                    <a:pt x="3893120" y="840147"/>
                  </a:lnTo>
                  <a:lnTo>
                    <a:pt x="3864988" y="804774"/>
                  </a:lnTo>
                  <a:lnTo>
                    <a:pt x="3836142" y="770004"/>
                  </a:lnTo>
                  <a:lnTo>
                    <a:pt x="3806594" y="735848"/>
                  </a:lnTo>
                  <a:lnTo>
                    <a:pt x="3776354" y="702317"/>
                  </a:lnTo>
                  <a:lnTo>
                    <a:pt x="3745434" y="669422"/>
                  </a:lnTo>
                  <a:lnTo>
                    <a:pt x="3713845" y="637174"/>
                  </a:lnTo>
                  <a:lnTo>
                    <a:pt x="3681597" y="605585"/>
                  </a:lnTo>
                  <a:lnTo>
                    <a:pt x="3648702" y="574665"/>
                  </a:lnTo>
                  <a:lnTo>
                    <a:pt x="3615171" y="544425"/>
                  </a:lnTo>
                  <a:lnTo>
                    <a:pt x="3581015" y="514877"/>
                  </a:lnTo>
                  <a:lnTo>
                    <a:pt x="3546245" y="486031"/>
                  </a:lnTo>
                  <a:lnTo>
                    <a:pt x="3510872" y="457899"/>
                  </a:lnTo>
                  <a:lnTo>
                    <a:pt x="3474907" y="430491"/>
                  </a:lnTo>
                  <a:lnTo>
                    <a:pt x="3438361" y="403819"/>
                  </a:lnTo>
                  <a:lnTo>
                    <a:pt x="3401245" y="377894"/>
                  </a:lnTo>
                  <a:lnTo>
                    <a:pt x="3363570" y="352726"/>
                  </a:lnTo>
                  <a:lnTo>
                    <a:pt x="3325348" y="328327"/>
                  </a:lnTo>
                  <a:lnTo>
                    <a:pt x="3286589" y="304708"/>
                  </a:lnTo>
                  <a:lnTo>
                    <a:pt x="3247304" y="281880"/>
                  </a:lnTo>
                  <a:lnTo>
                    <a:pt x="3207504" y="259853"/>
                  </a:lnTo>
                  <a:lnTo>
                    <a:pt x="3167202" y="238640"/>
                  </a:lnTo>
                  <a:lnTo>
                    <a:pt x="3126406" y="218251"/>
                  </a:lnTo>
                  <a:lnTo>
                    <a:pt x="3085129" y="198697"/>
                  </a:lnTo>
                  <a:lnTo>
                    <a:pt x="3043382" y="179989"/>
                  </a:lnTo>
                  <a:lnTo>
                    <a:pt x="3001176" y="162138"/>
                  </a:lnTo>
                  <a:lnTo>
                    <a:pt x="2958521" y="145155"/>
                  </a:lnTo>
                  <a:lnTo>
                    <a:pt x="2915429" y="129052"/>
                  </a:lnTo>
                  <a:lnTo>
                    <a:pt x="2871910" y="113839"/>
                  </a:lnTo>
                  <a:lnTo>
                    <a:pt x="2827977" y="99527"/>
                  </a:lnTo>
                  <a:lnTo>
                    <a:pt x="2783640" y="86128"/>
                  </a:lnTo>
                  <a:lnTo>
                    <a:pt x="2738909" y="73652"/>
                  </a:lnTo>
                  <a:lnTo>
                    <a:pt x="2693797" y="62111"/>
                  </a:lnTo>
                  <a:lnTo>
                    <a:pt x="2648313" y="51516"/>
                  </a:lnTo>
                  <a:lnTo>
                    <a:pt x="2602470" y="41877"/>
                  </a:lnTo>
                  <a:lnTo>
                    <a:pt x="2556278" y="33206"/>
                  </a:lnTo>
                  <a:lnTo>
                    <a:pt x="2509748" y="25513"/>
                  </a:lnTo>
                  <a:lnTo>
                    <a:pt x="2462891" y="18811"/>
                  </a:lnTo>
                  <a:lnTo>
                    <a:pt x="2415719" y="13109"/>
                  </a:lnTo>
                  <a:lnTo>
                    <a:pt x="2368242" y="8419"/>
                  </a:lnTo>
                  <a:lnTo>
                    <a:pt x="2320472" y="4752"/>
                  </a:lnTo>
                  <a:lnTo>
                    <a:pt x="2272419" y="2119"/>
                  </a:lnTo>
                  <a:lnTo>
                    <a:pt x="2224094" y="531"/>
                  </a:lnTo>
                  <a:lnTo>
                    <a:pt x="2175510" y="0"/>
                  </a:lnTo>
                  <a:close/>
                </a:path>
              </a:pathLst>
            </a:custGeom>
            <a:solidFill>
              <a:srgbClr val="FFFFFF"/>
            </a:solidFill>
          </p:spPr>
          <p:txBody>
            <a:bodyPr wrap="square" lIns="0" tIns="0" rIns="0" bIns="0" rtlCol="0"/>
            <a:lstStyle/>
            <a:p>
              <a:endParaRPr/>
            </a:p>
          </p:txBody>
        </p:sp>
        <p:pic>
          <p:nvPicPr>
            <p:cNvPr id="5" name="object 5">
              <a:extLst>
                <a:ext uri="{FF2B5EF4-FFF2-40B4-BE49-F238E27FC236}">
                  <a16:creationId xmlns:a16="http://schemas.microsoft.com/office/drawing/2014/main" id="{B9604F0B-D7F9-1649-04DE-90FD3FBE7CE9}"/>
                </a:ext>
              </a:extLst>
            </p:cNvPr>
            <p:cNvPicPr/>
            <p:nvPr/>
          </p:nvPicPr>
          <p:blipFill>
            <a:blip r:embed="rId2" cstate="print"/>
            <a:stretch>
              <a:fillRect/>
            </a:stretch>
          </p:blipFill>
          <p:spPr>
            <a:xfrm>
              <a:off x="6583680" y="1470660"/>
              <a:ext cx="3781044" cy="3822191"/>
            </a:xfrm>
            <a:prstGeom prst="rect">
              <a:avLst/>
            </a:prstGeom>
          </p:spPr>
        </p:pic>
      </p:grpSp>
      <p:sp>
        <p:nvSpPr>
          <p:cNvPr id="6" name="object 6">
            <a:extLst>
              <a:ext uri="{FF2B5EF4-FFF2-40B4-BE49-F238E27FC236}">
                <a16:creationId xmlns:a16="http://schemas.microsoft.com/office/drawing/2014/main" id="{1C483412-B57D-7C94-285E-4447682E9030}"/>
              </a:ext>
            </a:extLst>
          </p:cNvPr>
          <p:cNvSpPr txBox="1"/>
          <p:nvPr/>
        </p:nvSpPr>
        <p:spPr>
          <a:xfrm>
            <a:off x="1768601" y="2371471"/>
            <a:ext cx="3938270" cy="1122680"/>
          </a:xfrm>
          <a:prstGeom prst="rect">
            <a:avLst/>
          </a:prstGeom>
        </p:spPr>
        <p:txBody>
          <a:bodyPr vert="horz" wrap="square" lIns="0" tIns="12700" rIns="0" bIns="0" rtlCol="0">
            <a:spAutoFit/>
          </a:bodyPr>
          <a:lstStyle/>
          <a:p>
            <a:pPr marL="12700">
              <a:lnSpc>
                <a:spcPct val="100000"/>
              </a:lnSpc>
              <a:spcBef>
                <a:spcPts val="100"/>
              </a:spcBef>
            </a:pPr>
            <a:r>
              <a:rPr sz="7200" b="1" spc="-10" dirty="0">
                <a:solidFill>
                  <a:srgbClr val="85F4A3"/>
                </a:solidFill>
                <a:latin typeface="Arial"/>
                <a:cs typeface="Arial"/>
              </a:rPr>
              <a:t>Atención</a:t>
            </a:r>
            <a:endParaRPr sz="7200" dirty="0">
              <a:latin typeface="Arial"/>
              <a:cs typeface="Arial"/>
            </a:endParaRPr>
          </a:p>
        </p:txBody>
      </p:sp>
      <p:sp>
        <p:nvSpPr>
          <p:cNvPr id="7" name="object 7">
            <a:extLst>
              <a:ext uri="{FF2B5EF4-FFF2-40B4-BE49-F238E27FC236}">
                <a16:creationId xmlns:a16="http://schemas.microsoft.com/office/drawing/2014/main" id="{64DFA636-170B-A47D-2F49-4B807CED8A2D}"/>
              </a:ext>
            </a:extLst>
          </p:cNvPr>
          <p:cNvSpPr txBox="1"/>
          <p:nvPr/>
        </p:nvSpPr>
        <p:spPr>
          <a:xfrm>
            <a:off x="1768601" y="3056966"/>
            <a:ext cx="3947160" cy="1154430"/>
          </a:xfrm>
          <a:prstGeom prst="rect">
            <a:avLst/>
          </a:prstGeom>
        </p:spPr>
        <p:txBody>
          <a:bodyPr vert="horz" wrap="square" lIns="0" tIns="13335" rIns="0" bIns="0" rtlCol="0">
            <a:spAutoFit/>
          </a:bodyPr>
          <a:lstStyle/>
          <a:p>
            <a:pPr marL="12700">
              <a:lnSpc>
                <a:spcPct val="100000"/>
              </a:lnSpc>
              <a:spcBef>
                <a:spcPts val="105"/>
              </a:spcBef>
            </a:pPr>
            <a:r>
              <a:rPr sz="7400" b="1" dirty="0">
                <a:solidFill>
                  <a:srgbClr val="85F4A3"/>
                </a:solidFill>
                <a:latin typeface="Arial"/>
                <a:cs typeface="Arial"/>
              </a:rPr>
              <a:t>en </a:t>
            </a:r>
            <a:r>
              <a:rPr sz="7400" b="1" spc="-10" dirty="0">
                <a:solidFill>
                  <a:srgbClr val="85F4A3"/>
                </a:solidFill>
                <a:latin typeface="Arial"/>
                <a:cs typeface="Arial"/>
              </a:rPr>
              <a:t>Salud</a:t>
            </a:r>
            <a:endParaRPr sz="7400">
              <a:latin typeface="Arial"/>
              <a:cs typeface="Arial"/>
            </a:endParaRPr>
          </a:p>
        </p:txBody>
      </p:sp>
      <p:sp>
        <p:nvSpPr>
          <p:cNvPr id="8" name="object 8">
            <a:extLst>
              <a:ext uri="{FF2B5EF4-FFF2-40B4-BE49-F238E27FC236}">
                <a16:creationId xmlns:a16="http://schemas.microsoft.com/office/drawing/2014/main" id="{26CAB546-4E78-6794-83AD-5F5FCF1F9F27}"/>
              </a:ext>
            </a:extLst>
          </p:cNvPr>
          <p:cNvSpPr/>
          <p:nvPr/>
        </p:nvSpPr>
        <p:spPr>
          <a:xfrm>
            <a:off x="2773679" y="3985259"/>
            <a:ext cx="2809240" cy="1446530"/>
          </a:xfrm>
          <a:custGeom>
            <a:avLst/>
            <a:gdLst/>
            <a:ahLst/>
            <a:cxnLst/>
            <a:rect l="l" t="t" r="r" b="b"/>
            <a:pathLst>
              <a:path w="2809240" h="1446529">
                <a:moveTo>
                  <a:pt x="2808732" y="0"/>
                </a:moveTo>
                <a:lnTo>
                  <a:pt x="0" y="0"/>
                </a:lnTo>
                <a:lnTo>
                  <a:pt x="0" y="1446276"/>
                </a:lnTo>
                <a:lnTo>
                  <a:pt x="2808732" y="1446276"/>
                </a:lnTo>
                <a:lnTo>
                  <a:pt x="2808732" y="0"/>
                </a:lnTo>
                <a:close/>
              </a:path>
            </a:pathLst>
          </a:custGeom>
          <a:solidFill>
            <a:srgbClr val="398AA4"/>
          </a:solidFill>
        </p:spPr>
        <p:txBody>
          <a:bodyPr wrap="square" lIns="0" tIns="0" rIns="0" bIns="0" rtlCol="0"/>
          <a:lstStyle/>
          <a:p>
            <a:endParaRPr/>
          </a:p>
        </p:txBody>
      </p:sp>
      <p:sp>
        <p:nvSpPr>
          <p:cNvPr id="9" name="object 9">
            <a:extLst>
              <a:ext uri="{FF2B5EF4-FFF2-40B4-BE49-F238E27FC236}">
                <a16:creationId xmlns:a16="http://schemas.microsoft.com/office/drawing/2014/main" id="{066847E2-059B-95E1-4FB5-056E1EB32037}"/>
              </a:ext>
            </a:extLst>
          </p:cNvPr>
          <p:cNvSpPr txBox="1"/>
          <p:nvPr/>
        </p:nvSpPr>
        <p:spPr>
          <a:xfrm>
            <a:off x="1596644" y="4013768"/>
            <a:ext cx="4351019" cy="690574"/>
          </a:xfrm>
          <a:prstGeom prst="rect">
            <a:avLst/>
          </a:prstGeom>
        </p:spPr>
        <p:txBody>
          <a:bodyPr vert="horz" wrap="square" lIns="0" tIns="13335" rIns="0" bIns="0" rtlCol="0">
            <a:spAutoFit/>
          </a:bodyPr>
          <a:lstStyle/>
          <a:p>
            <a:pPr marL="12700" marR="5080" indent="1272540">
              <a:lnSpc>
                <a:spcPct val="100000"/>
              </a:lnSpc>
              <a:spcBef>
                <a:spcPts val="105"/>
              </a:spcBef>
            </a:pPr>
            <a:r>
              <a:rPr lang="es-CO" sz="4400" b="1" spc="-25" dirty="0">
                <a:solidFill>
                  <a:schemeClr val="bg1"/>
                </a:solidFill>
                <a:latin typeface="Arial"/>
                <a:cs typeface="Arial"/>
              </a:rPr>
              <a:t>D</a:t>
            </a:r>
            <a:r>
              <a:rPr sz="4400" b="1" spc="-25" dirty="0">
                <a:solidFill>
                  <a:schemeClr val="bg1"/>
                </a:solidFill>
                <a:latin typeface="Arial"/>
                <a:cs typeface="Arial"/>
              </a:rPr>
              <a:t>e</a:t>
            </a:r>
            <a:r>
              <a:rPr lang="es-ES" sz="4400" b="1" spc="-25" dirty="0">
                <a:solidFill>
                  <a:schemeClr val="bg1"/>
                </a:solidFill>
                <a:latin typeface="Arial"/>
                <a:cs typeface="Arial"/>
              </a:rPr>
              <a:t> </a:t>
            </a:r>
            <a:r>
              <a:rPr sz="4400" b="1" spc="-10" dirty="0">
                <a:solidFill>
                  <a:schemeClr val="bg1"/>
                </a:solidFill>
                <a:latin typeface="Arial"/>
                <a:cs typeface="Arial"/>
              </a:rPr>
              <a:t>Bogotá</a:t>
            </a:r>
            <a:endParaRPr sz="4400" dirty="0">
              <a:solidFill>
                <a:schemeClr val="bg1"/>
              </a:solidFill>
              <a:latin typeface="Arial"/>
              <a:cs typeface="Arial"/>
            </a:endParaRPr>
          </a:p>
        </p:txBody>
      </p:sp>
    </p:spTree>
    <p:extLst>
      <p:ext uri="{BB962C8B-B14F-4D97-AF65-F5344CB8AC3E}">
        <p14:creationId xmlns:p14="http://schemas.microsoft.com/office/powerpoint/2010/main" val="25264937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6B101-3DCC-3F7A-277E-3C8CA6BE1B6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80021F37-72D5-1C44-AD37-CF88EA5F4BE9}"/>
              </a:ext>
            </a:extLst>
          </p:cNvPr>
          <p:cNvSpPr txBox="1"/>
          <p:nvPr/>
        </p:nvSpPr>
        <p:spPr>
          <a:xfrm>
            <a:off x="701041" y="408577"/>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s-ES" sz="2000" b="1" dirty="0">
                <a:solidFill>
                  <a:srgbClr val="1575BB"/>
                </a:solidFill>
                <a:latin typeface="Arial" panose="020B0604020202020204" pitchFamily="34" charset="0"/>
                <a:cs typeface="Arial" panose="020B0604020202020204" pitchFamily="34" charset="0"/>
                <a:sym typeface="Gotham Bold"/>
              </a:rPr>
              <a:t>SÍFILIS CONGÉNITA – SÍFILIS GESTACIONAL</a:t>
            </a:r>
            <a:endParaRPr lang="en-US" sz="2000" b="1" dirty="0">
              <a:solidFill>
                <a:srgbClr val="1575BB"/>
              </a:solidFill>
              <a:latin typeface="Arial" panose="020B0604020202020204" pitchFamily="34" charset="0"/>
              <a:cs typeface="Arial" panose="020B0604020202020204" pitchFamily="34" charset="0"/>
              <a:sym typeface="Gotham Bold"/>
            </a:endParaRPr>
          </a:p>
        </p:txBody>
      </p:sp>
      <p:sp>
        <p:nvSpPr>
          <p:cNvPr id="3" name="CuadroTexto 2">
            <a:extLst>
              <a:ext uri="{FF2B5EF4-FFF2-40B4-BE49-F238E27FC236}">
                <a16:creationId xmlns:a16="http://schemas.microsoft.com/office/drawing/2014/main" id="{A2EAB2B2-8A88-68E5-BB07-1CDEC5F66AC3}"/>
              </a:ext>
            </a:extLst>
          </p:cNvPr>
          <p:cNvSpPr txBox="1"/>
          <p:nvPr/>
        </p:nvSpPr>
        <p:spPr>
          <a:xfrm>
            <a:off x="3170904" y="6495687"/>
            <a:ext cx="5456902" cy="230832"/>
          </a:xfrm>
          <a:prstGeom prst="rect">
            <a:avLst/>
          </a:prstGeom>
          <a:noFill/>
        </p:spPr>
        <p:txBody>
          <a:bodyPr wrap="square">
            <a:spAutoFit/>
          </a:bodyPr>
          <a:lstStyle/>
          <a:p>
            <a:pPr algn="ctr"/>
            <a:r>
              <a:rPr lang="es-CO" sz="900" dirty="0"/>
              <a:t>FUENTE </a:t>
            </a:r>
            <a:r>
              <a:rPr lang="pt-BR" sz="900" dirty="0">
                <a:solidFill>
                  <a:srgbClr val="242424"/>
                </a:solidFill>
              </a:rPr>
              <a:t>SIVIGILA_740_SIFILIS_CONGENITA_2026_SE_08. SIVIGILA_740_SIFILIS_GESTACIONAL_2026_SE_08</a:t>
            </a:r>
            <a:endParaRPr lang="es-CO" sz="900" dirty="0"/>
          </a:p>
        </p:txBody>
      </p:sp>
      <p:pic>
        <p:nvPicPr>
          <p:cNvPr id="7" name="Imagen 6"/>
          <p:cNvPicPr>
            <a:picLocks noChangeAspect="1"/>
          </p:cNvPicPr>
          <p:nvPr/>
        </p:nvPicPr>
        <p:blipFill>
          <a:blip r:embed="rId2"/>
          <a:stretch>
            <a:fillRect/>
          </a:stretch>
        </p:blipFill>
        <p:spPr>
          <a:xfrm>
            <a:off x="484084" y="1238865"/>
            <a:ext cx="4530368" cy="1347333"/>
          </a:xfrm>
          <a:prstGeom prst="rect">
            <a:avLst/>
          </a:prstGeom>
        </p:spPr>
      </p:pic>
      <p:pic>
        <p:nvPicPr>
          <p:cNvPr id="2" name="Imagen 1">
            <a:extLst>
              <a:ext uri="{FF2B5EF4-FFF2-40B4-BE49-F238E27FC236}">
                <a16:creationId xmlns:a16="http://schemas.microsoft.com/office/drawing/2014/main" id="{D2BA7758-C2D3-97E2-AAF0-DBE52F6A8126}"/>
              </a:ext>
            </a:extLst>
          </p:cNvPr>
          <p:cNvPicPr>
            <a:picLocks noChangeAspect="1"/>
          </p:cNvPicPr>
          <p:nvPr/>
        </p:nvPicPr>
        <p:blipFill>
          <a:blip r:embed="rId3"/>
          <a:stretch>
            <a:fillRect/>
          </a:stretch>
        </p:blipFill>
        <p:spPr>
          <a:xfrm>
            <a:off x="5704541" y="1073095"/>
            <a:ext cx="5534025" cy="4809231"/>
          </a:xfrm>
          <a:prstGeom prst="rect">
            <a:avLst/>
          </a:prstGeom>
        </p:spPr>
      </p:pic>
    </p:spTree>
    <p:extLst>
      <p:ext uri="{BB962C8B-B14F-4D97-AF65-F5344CB8AC3E}">
        <p14:creationId xmlns:p14="http://schemas.microsoft.com/office/powerpoint/2010/main" val="212716430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5998E-26E9-1990-42F7-171D006D842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ADFA1E5B-89D6-0BCE-7E0D-4695B23F7C08}"/>
              </a:ext>
            </a:extLst>
          </p:cNvPr>
          <p:cNvSpPr txBox="1"/>
          <p:nvPr/>
        </p:nvSpPr>
        <p:spPr>
          <a:xfrm>
            <a:off x="671544" y="172602"/>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s-ES" sz="2000" b="1" dirty="0">
                <a:solidFill>
                  <a:srgbClr val="1575BB"/>
                </a:solidFill>
                <a:latin typeface="Arial" panose="020B0604020202020204" pitchFamily="34" charset="0"/>
                <a:cs typeface="Arial" panose="020B0604020202020204" pitchFamily="34" charset="0"/>
                <a:sym typeface="Gotham Bold"/>
              </a:rPr>
              <a:t>MORTALIDAD EVITABLE EN MENOR DE 5 AÑOS</a:t>
            </a:r>
            <a:endParaRPr lang="en-US" sz="2000" b="1" dirty="0">
              <a:solidFill>
                <a:srgbClr val="1575BB"/>
              </a:solidFill>
              <a:latin typeface="Arial" panose="020B0604020202020204" pitchFamily="34" charset="0"/>
              <a:cs typeface="Arial" panose="020B0604020202020204" pitchFamily="34" charset="0"/>
              <a:sym typeface="Gotham Bold"/>
            </a:endParaRPr>
          </a:p>
        </p:txBody>
      </p:sp>
      <p:sp>
        <p:nvSpPr>
          <p:cNvPr id="7" name="CuadroTexto 6">
            <a:extLst>
              <a:ext uri="{FF2B5EF4-FFF2-40B4-BE49-F238E27FC236}">
                <a16:creationId xmlns:a16="http://schemas.microsoft.com/office/drawing/2014/main" id="{2994979F-CC5A-52E3-4A8B-F107F34A34F1}"/>
              </a:ext>
            </a:extLst>
          </p:cNvPr>
          <p:cNvSpPr txBox="1"/>
          <p:nvPr/>
        </p:nvSpPr>
        <p:spPr>
          <a:xfrm>
            <a:off x="174675" y="5399232"/>
            <a:ext cx="11609287" cy="784830"/>
          </a:xfrm>
          <a:prstGeom prst="rect">
            <a:avLst/>
          </a:prstGeom>
          <a:noFill/>
        </p:spPr>
        <p:txBody>
          <a:bodyPr wrap="square">
            <a:spAutoFit/>
          </a:bodyPr>
          <a:lstStyle/>
          <a:p>
            <a:pPr algn="just"/>
            <a:r>
              <a:rPr lang="es-CO" sz="900" b="1" dirty="0"/>
              <a:t>FUENTE: </a:t>
            </a:r>
            <a:r>
              <a:rPr lang="es-CO" sz="900" dirty="0"/>
              <a:t>Numerador: 2022: </a:t>
            </a:r>
            <a:r>
              <a:rPr lang="es-CO" sz="900" dirty="0" err="1"/>
              <a:t>Salidas_EVITABLES</a:t>
            </a:r>
            <a:r>
              <a:rPr lang="es-CO" sz="900" dirty="0"/>
              <a:t> ENE-NOV MES A MES 2020-2024. 2023: Base de datos SDS y aplicativo Web RUAF_ND, Sistema de </a:t>
            </a:r>
            <a:r>
              <a:rPr lang="es-CO" sz="900" dirty="0" err="1"/>
              <a:t>Estadisticas</a:t>
            </a:r>
            <a:r>
              <a:rPr lang="es-CO" sz="900" dirty="0"/>
              <a:t> Vitales  SDS datos PRELIMINARES (corte 10-01-2024-ajustada 15-01-2024). 2024: EVITABLES AÑO 2024 FINALES 25-09-2025. 2025: Aplicativo RUAF-</a:t>
            </a:r>
            <a:r>
              <a:rPr lang="es-CO" sz="900" dirty="0" err="1"/>
              <a:t>ND.Sistema</a:t>
            </a:r>
            <a:r>
              <a:rPr lang="es-CO" sz="900" dirty="0"/>
              <a:t> de </a:t>
            </a:r>
            <a:r>
              <a:rPr lang="es-CO" sz="900" dirty="0" err="1"/>
              <a:t>Estadisticas</a:t>
            </a:r>
            <a:r>
              <a:rPr lang="es-CO" sz="900" dirty="0"/>
              <a:t> Vitales SDS -EEVV-PRELIMINARES ajustado 09-01-2026. 2026: </a:t>
            </a:r>
            <a:r>
              <a:rPr lang="es-MX" sz="900" dirty="0"/>
              <a:t>BASE EVITABLES ENE-FEB 2026 PRELIM</a:t>
            </a:r>
            <a:r>
              <a:rPr lang="es-CO" sz="900" dirty="0"/>
              <a:t>. Denominador: 2022: df_nacidos_vivos_cerrada_subred_2019 – 2022. 2023: Base de datos SDS y aplicativo Web RUAF_ND, Sistema de </a:t>
            </a:r>
            <a:r>
              <a:rPr lang="es-CO" sz="900" dirty="0" err="1"/>
              <a:t>Estadisticas</a:t>
            </a:r>
            <a:r>
              <a:rPr lang="es-CO" sz="900" dirty="0"/>
              <a:t> Vitales  SDS datos PRELIMINARES (corte 10-01-2024-ajustada 15-01-2024). 2024: NV_RESIDENCIA_2024_corte_25-09-2025-2. 2025: Aplicativo RUAF-</a:t>
            </a:r>
            <a:r>
              <a:rPr lang="es-CO" sz="900" dirty="0" err="1"/>
              <a:t>ND.Sistema</a:t>
            </a:r>
            <a:r>
              <a:rPr lang="es-CO" sz="900" dirty="0"/>
              <a:t> de </a:t>
            </a:r>
            <a:r>
              <a:rPr lang="es-CO" sz="900" dirty="0" err="1"/>
              <a:t>Estadisticas</a:t>
            </a:r>
            <a:r>
              <a:rPr lang="es-CO" sz="900" dirty="0"/>
              <a:t> Vitales SDS -EEVV-PRELIMINARES ajustado 09-01-2026. 2026: N VIVO BOGOTA FEBRERO 2026</a:t>
            </a:r>
            <a:r>
              <a:rPr lang="es-CO" sz="900" dirty="0">
                <a:solidFill>
                  <a:srgbClr val="242424"/>
                </a:solidFill>
              </a:rPr>
              <a:t>.</a:t>
            </a:r>
            <a:r>
              <a:rPr lang="es-MX" sz="900" dirty="0">
                <a:solidFill>
                  <a:srgbClr val="242424"/>
                </a:solidFill>
              </a:rPr>
              <a:t> Departamento Administrativo Nacional de Estadística (DANE), Planeación, proyección de población de Bogotá por localidad. Periodo 2020 - 2035. Sexo y Edad Simple</a:t>
            </a:r>
            <a:r>
              <a:rPr lang="es-CO" sz="900" dirty="0">
                <a:solidFill>
                  <a:srgbClr val="242424"/>
                </a:solidFill>
              </a:rPr>
              <a:t> </a:t>
            </a:r>
            <a:endParaRPr lang="es-CO" sz="900" dirty="0"/>
          </a:p>
        </p:txBody>
      </p:sp>
      <p:pic>
        <p:nvPicPr>
          <p:cNvPr id="3" name="Imagen 2">
            <a:extLst>
              <a:ext uri="{FF2B5EF4-FFF2-40B4-BE49-F238E27FC236}">
                <a16:creationId xmlns:a16="http://schemas.microsoft.com/office/drawing/2014/main" id="{F02442C9-1727-CF28-8F2D-2FAEB40D201B}"/>
              </a:ext>
            </a:extLst>
          </p:cNvPr>
          <p:cNvPicPr>
            <a:picLocks noChangeAspect="1"/>
          </p:cNvPicPr>
          <p:nvPr/>
        </p:nvPicPr>
        <p:blipFill>
          <a:blip r:embed="rId2"/>
          <a:stretch>
            <a:fillRect/>
          </a:stretch>
        </p:blipFill>
        <p:spPr>
          <a:xfrm>
            <a:off x="339365" y="841443"/>
            <a:ext cx="11010507" cy="4475275"/>
          </a:xfrm>
          <a:prstGeom prst="rect">
            <a:avLst/>
          </a:prstGeom>
        </p:spPr>
      </p:pic>
    </p:spTree>
    <p:extLst>
      <p:ext uri="{BB962C8B-B14F-4D97-AF65-F5344CB8AC3E}">
        <p14:creationId xmlns:p14="http://schemas.microsoft.com/office/powerpoint/2010/main" val="422154311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5998E-26E9-1990-42F7-171D006D842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ADFA1E5B-89D6-0BCE-7E0D-4695B23F7C08}"/>
              </a:ext>
            </a:extLst>
          </p:cNvPr>
          <p:cNvSpPr txBox="1"/>
          <p:nvPr/>
        </p:nvSpPr>
        <p:spPr>
          <a:xfrm>
            <a:off x="701041" y="408577"/>
            <a:ext cx="7409687" cy="564322"/>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n-US" sz="2000" b="1" dirty="0">
                <a:solidFill>
                  <a:srgbClr val="1575BB"/>
                </a:solidFill>
                <a:latin typeface="Arial" panose="020B0604020202020204" pitchFamily="34" charset="0"/>
                <a:cs typeface="Arial" panose="020B0604020202020204" pitchFamily="34" charset="0"/>
                <a:sym typeface="Gotham Bold"/>
              </a:rPr>
              <a:t>INDICADORES SEGURIDAD ALIMENTARIA</a:t>
            </a:r>
          </a:p>
        </p:txBody>
      </p:sp>
      <p:sp>
        <p:nvSpPr>
          <p:cNvPr id="6" name="CuadroTexto 5">
            <a:extLst>
              <a:ext uri="{FF2B5EF4-FFF2-40B4-BE49-F238E27FC236}">
                <a16:creationId xmlns:a16="http://schemas.microsoft.com/office/drawing/2014/main" id="{2994979F-CC5A-52E3-4A8B-F107F34A34F1}"/>
              </a:ext>
            </a:extLst>
          </p:cNvPr>
          <p:cNvSpPr txBox="1"/>
          <p:nvPr/>
        </p:nvSpPr>
        <p:spPr>
          <a:xfrm>
            <a:off x="0" y="5348777"/>
            <a:ext cx="11609287" cy="784830"/>
          </a:xfrm>
          <a:prstGeom prst="rect">
            <a:avLst/>
          </a:prstGeom>
          <a:noFill/>
        </p:spPr>
        <p:txBody>
          <a:bodyPr wrap="square">
            <a:spAutoFit/>
          </a:bodyPr>
          <a:lstStyle/>
          <a:p>
            <a:pPr algn="just"/>
            <a:r>
              <a:rPr lang="es-CO" sz="900" b="1" dirty="0"/>
              <a:t>FUENTE: </a:t>
            </a:r>
            <a:r>
              <a:rPr lang="es-CO" sz="900" dirty="0"/>
              <a:t>2022: </a:t>
            </a:r>
            <a:r>
              <a:rPr lang="es-CO" sz="900" dirty="0" err="1"/>
              <a:t>Salidas_EVITABLES</a:t>
            </a:r>
            <a:r>
              <a:rPr lang="es-CO" sz="900" dirty="0"/>
              <a:t> ENE-NOV MES A MES 2020-2024. 2023: Base de datos SDS y aplicativo Web RUAF_ND, Sistema de </a:t>
            </a:r>
            <a:r>
              <a:rPr lang="es-CO" sz="900" dirty="0" err="1"/>
              <a:t>Estadisticas</a:t>
            </a:r>
            <a:r>
              <a:rPr lang="es-CO" sz="900" dirty="0"/>
              <a:t> Vitales  SDS datos PRELIMINARES (corte 10-01-2024-ajustada 15-01-2024). 2024: EVITABLES AÑO 2024 FINALES 25-09-2025. 2025: Aplicativo RUAF-</a:t>
            </a:r>
            <a:r>
              <a:rPr lang="es-CO" sz="900" dirty="0" err="1"/>
              <a:t>ND.Sistema</a:t>
            </a:r>
            <a:r>
              <a:rPr lang="es-CO" sz="900" dirty="0"/>
              <a:t> de </a:t>
            </a:r>
            <a:r>
              <a:rPr lang="es-CO" sz="900" dirty="0" err="1"/>
              <a:t>Estadisticas</a:t>
            </a:r>
            <a:r>
              <a:rPr lang="es-CO" sz="900" dirty="0"/>
              <a:t> Vitales SDS -EEVV-PRELIMINARES ajustado 09-01-2026. 2026: BASE EVITABLES ENERO 2026 PRELIM. Denominador: 2022: df_nacidos_vivos_cerrada_subred_2019 – 2022. 2023: Base de datos SDS y aplicativo Web RUAF_ND, Sistema de </a:t>
            </a:r>
            <a:r>
              <a:rPr lang="es-CO" sz="900" dirty="0" err="1"/>
              <a:t>Estadisticas</a:t>
            </a:r>
            <a:r>
              <a:rPr lang="es-CO" sz="900" dirty="0"/>
              <a:t> Vitales  SDS datos PRELIMINARES (corte 10-01-2024-ajustada 15-01-2024). 2024: NV_RESIDENCIA_2024_corte_25-09-2025-2. 2025: Aplicativo RUAF-</a:t>
            </a:r>
            <a:r>
              <a:rPr lang="es-CO" sz="900" dirty="0" err="1"/>
              <a:t>ND.Sistema</a:t>
            </a:r>
            <a:r>
              <a:rPr lang="es-CO" sz="900" dirty="0"/>
              <a:t> de </a:t>
            </a:r>
            <a:r>
              <a:rPr lang="es-CO" sz="900" dirty="0" err="1"/>
              <a:t>Estadisticas</a:t>
            </a:r>
            <a:r>
              <a:rPr lang="es-CO" sz="900" dirty="0"/>
              <a:t> Vitales SDS -EEVV-PRELIMINARES ajustado 09-01-2026. 2026: N VIVO BOGOTA ENERO 2026</a:t>
            </a:r>
            <a:r>
              <a:rPr lang="es-CO" sz="900" dirty="0">
                <a:solidFill>
                  <a:srgbClr val="242424"/>
                </a:solidFill>
              </a:rPr>
              <a:t>. SISVAN: </a:t>
            </a:r>
            <a:r>
              <a:rPr lang="es-ES" sz="900" dirty="0">
                <a:solidFill>
                  <a:srgbClr val="242424"/>
                </a:solidFill>
              </a:rPr>
              <a:t>SISVAN_5-517_2021. SISVAN_5-517_2022_lmultimaVr. SISVAN_Menor_5-517_2023. SISVAN_Menor_5-517_2024. SISVAN_MENORES DE 5 AÑOS_517 AÑOS 2025 RPCSD. SISVAN_ENERO_A-FEBRERO_2026_5-517 AÑOS. </a:t>
            </a:r>
            <a:endParaRPr lang="es-CO" sz="900" dirty="0"/>
          </a:p>
        </p:txBody>
      </p:sp>
      <p:pic>
        <p:nvPicPr>
          <p:cNvPr id="2" name="Imagen 1"/>
          <p:cNvPicPr>
            <a:picLocks noChangeAspect="1"/>
          </p:cNvPicPr>
          <p:nvPr/>
        </p:nvPicPr>
        <p:blipFill>
          <a:blip r:embed="rId2"/>
          <a:stretch>
            <a:fillRect/>
          </a:stretch>
        </p:blipFill>
        <p:spPr>
          <a:xfrm>
            <a:off x="79933" y="1294978"/>
            <a:ext cx="11449419" cy="3731719"/>
          </a:xfrm>
          <a:prstGeom prst="rect">
            <a:avLst/>
          </a:prstGeom>
        </p:spPr>
      </p:pic>
    </p:spTree>
    <p:extLst>
      <p:ext uri="{BB962C8B-B14F-4D97-AF65-F5344CB8AC3E}">
        <p14:creationId xmlns:p14="http://schemas.microsoft.com/office/powerpoint/2010/main" val="3247920717"/>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5998E-26E9-1990-42F7-171D006D842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ADFA1E5B-89D6-0BCE-7E0D-4695B23F7C08}"/>
              </a:ext>
            </a:extLst>
          </p:cNvPr>
          <p:cNvSpPr txBox="1"/>
          <p:nvPr/>
        </p:nvSpPr>
        <p:spPr>
          <a:xfrm>
            <a:off x="155351" y="157854"/>
            <a:ext cx="8059501" cy="564322"/>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n-US" sz="2000" b="1" dirty="0">
                <a:solidFill>
                  <a:srgbClr val="1575BB"/>
                </a:solidFill>
                <a:latin typeface="Arial" panose="020B0604020202020204" pitchFamily="34" charset="0"/>
                <a:cs typeface="Arial" panose="020B0604020202020204" pitchFamily="34" charset="0"/>
                <a:sym typeface="Gotham Bold"/>
              </a:rPr>
              <a:t>RETRASO TALLA MENOR 2 AÑOS – LME MENOR DE 6 MESES</a:t>
            </a:r>
          </a:p>
        </p:txBody>
      </p:sp>
      <p:sp>
        <p:nvSpPr>
          <p:cNvPr id="7" name="CuadroTexto 6">
            <a:extLst>
              <a:ext uri="{FF2B5EF4-FFF2-40B4-BE49-F238E27FC236}">
                <a16:creationId xmlns:a16="http://schemas.microsoft.com/office/drawing/2014/main" id="{C904FEB3-0983-A968-15BF-D2A6EEA82178}"/>
              </a:ext>
            </a:extLst>
          </p:cNvPr>
          <p:cNvSpPr txBox="1"/>
          <p:nvPr/>
        </p:nvSpPr>
        <p:spPr>
          <a:xfrm>
            <a:off x="1090103" y="6248868"/>
            <a:ext cx="9083039" cy="230832"/>
          </a:xfrm>
          <a:prstGeom prst="rect">
            <a:avLst/>
          </a:prstGeom>
          <a:noFill/>
        </p:spPr>
        <p:txBody>
          <a:bodyPr wrap="square">
            <a:spAutoFit/>
          </a:bodyPr>
          <a:lstStyle/>
          <a:p>
            <a:pPr algn="ctr"/>
            <a:r>
              <a:rPr lang="es-CO" sz="900" b="0" i="0" dirty="0">
                <a:solidFill>
                  <a:srgbClr val="242424"/>
                </a:solidFill>
                <a:effectLst/>
              </a:rPr>
              <a:t>Bases </a:t>
            </a:r>
            <a:r>
              <a:rPr lang="es-ES" sz="900" dirty="0">
                <a:solidFill>
                  <a:srgbClr val="242424"/>
                </a:solidFill>
              </a:rPr>
              <a:t>SISVAN_ ENERO_A-FEBRERO_2026_M5</a:t>
            </a:r>
            <a:endParaRPr lang="es-CO" sz="900" dirty="0"/>
          </a:p>
        </p:txBody>
      </p:sp>
      <p:pic>
        <p:nvPicPr>
          <p:cNvPr id="3" name="Imagen 2">
            <a:extLst>
              <a:ext uri="{FF2B5EF4-FFF2-40B4-BE49-F238E27FC236}">
                <a16:creationId xmlns:a16="http://schemas.microsoft.com/office/drawing/2014/main" id="{ADEEBB2A-79DB-029F-32F2-EF0CCF256027}"/>
              </a:ext>
            </a:extLst>
          </p:cNvPr>
          <p:cNvPicPr>
            <a:picLocks noChangeAspect="1"/>
          </p:cNvPicPr>
          <p:nvPr/>
        </p:nvPicPr>
        <p:blipFill>
          <a:blip r:embed="rId2"/>
          <a:stretch>
            <a:fillRect/>
          </a:stretch>
        </p:blipFill>
        <p:spPr>
          <a:xfrm>
            <a:off x="368461" y="1015566"/>
            <a:ext cx="4891696" cy="4826868"/>
          </a:xfrm>
          <a:prstGeom prst="rect">
            <a:avLst/>
          </a:prstGeom>
        </p:spPr>
      </p:pic>
      <p:pic>
        <p:nvPicPr>
          <p:cNvPr id="6" name="Imagen 5">
            <a:extLst>
              <a:ext uri="{FF2B5EF4-FFF2-40B4-BE49-F238E27FC236}">
                <a16:creationId xmlns:a16="http://schemas.microsoft.com/office/drawing/2014/main" id="{625F7099-55A5-D32C-6F5D-CCC6884D847E}"/>
              </a:ext>
            </a:extLst>
          </p:cNvPr>
          <p:cNvPicPr>
            <a:picLocks noChangeAspect="1"/>
          </p:cNvPicPr>
          <p:nvPr/>
        </p:nvPicPr>
        <p:blipFill>
          <a:blip r:embed="rId3"/>
          <a:stretch>
            <a:fillRect/>
          </a:stretch>
        </p:blipFill>
        <p:spPr>
          <a:xfrm>
            <a:off x="5723395" y="1015566"/>
            <a:ext cx="5534025" cy="4152900"/>
          </a:xfrm>
          <a:prstGeom prst="rect">
            <a:avLst/>
          </a:prstGeom>
        </p:spPr>
      </p:pic>
    </p:spTree>
    <p:extLst>
      <p:ext uri="{BB962C8B-B14F-4D97-AF65-F5344CB8AC3E}">
        <p14:creationId xmlns:p14="http://schemas.microsoft.com/office/powerpoint/2010/main" val="185368482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5998E-26E9-1990-42F7-171D006D842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ADFA1E5B-89D6-0BCE-7E0D-4695B23F7C08}"/>
              </a:ext>
            </a:extLst>
          </p:cNvPr>
          <p:cNvSpPr txBox="1"/>
          <p:nvPr/>
        </p:nvSpPr>
        <p:spPr>
          <a:xfrm>
            <a:off x="642047" y="408577"/>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s-ES" sz="2000" b="1" dirty="0">
                <a:solidFill>
                  <a:srgbClr val="1575BB"/>
                </a:solidFill>
                <a:latin typeface="Arial" panose="020B0604020202020204" pitchFamily="34" charset="0"/>
                <a:cs typeface="Arial" panose="020B0604020202020204" pitchFamily="34" charset="0"/>
                <a:sym typeface="Gotham Bold"/>
              </a:rPr>
              <a:t>OTROS INDICADORES</a:t>
            </a:r>
            <a:endParaRPr lang="en-US" sz="2000" b="1" dirty="0">
              <a:solidFill>
                <a:srgbClr val="1575BB"/>
              </a:solidFill>
              <a:latin typeface="Arial" panose="020B0604020202020204" pitchFamily="34" charset="0"/>
              <a:cs typeface="Arial" panose="020B0604020202020204" pitchFamily="34" charset="0"/>
              <a:sym typeface="Gotham Bold"/>
            </a:endParaRPr>
          </a:p>
        </p:txBody>
      </p:sp>
      <p:sp>
        <p:nvSpPr>
          <p:cNvPr id="7" name="CuadroTexto 6">
            <a:extLst>
              <a:ext uri="{FF2B5EF4-FFF2-40B4-BE49-F238E27FC236}">
                <a16:creationId xmlns:a16="http://schemas.microsoft.com/office/drawing/2014/main" id="{2994979F-CC5A-52E3-4A8B-F107F34A34F1}"/>
              </a:ext>
            </a:extLst>
          </p:cNvPr>
          <p:cNvSpPr txBox="1"/>
          <p:nvPr/>
        </p:nvSpPr>
        <p:spPr>
          <a:xfrm>
            <a:off x="174675" y="4825857"/>
            <a:ext cx="11609287" cy="1338828"/>
          </a:xfrm>
          <a:prstGeom prst="rect">
            <a:avLst/>
          </a:prstGeom>
          <a:noFill/>
        </p:spPr>
        <p:txBody>
          <a:bodyPr wrap="square">
            <a:spAutoFit/>
          </a:bodyPr>
          <a:lstStyle/>
          <a:p>
            <a:pPr algn="just"/>
            <a:r>
              <a:rPr lang="es-CO" sz="900" b="1" dirty="0"/>
              <a:t>FUENTE: </a:t>
            </a:r>
            <a:r>
              <a:rPr lang="es-CO" sz="900" b="1" dirty="0">
                <a:solidFill>
                  <a:srgbClr val="242424"/>
                </a:solidFill>
              </a:rPr>
              <a:t>Suicidio: </a:t>
            </a:r>
            <a:r>
              <a:rPr lang="es-ES" sz="900" dirty="0">
                <a:solidFill>
                  <a:srgbClr val="242424"/>
                </a:solidFill>
              </a:rPr>
              <a:t>INMLCF - Observatorio de Violencia - Cifras de lesiones de causa externa y desaparecidos en Colombia. Años 2022- 2025: Corte Febrero. 2026: </a:t>
            </a:r>
            <a:r>
              <a:rPr lang="es-MX" sz="900" dirty="0">
                <a:solidFill>
                  <a:srgbClr val="242424"/>
                </a:solidFill>
              </a:rPr>
              <a:t>Consultado 17/03/2026 - Fecha de Actualización 17/03/2026</a:t>
            </a:r>
            <a:r>
              <a:rPr lang="es-ES" sz="900" dirty="0">
                <a:solidFill>
                  <a:srgbClr val="242424"/>
                </a:solidFill>
              </a:rPr>
              <a:t>.</a:t>
            </a:r>
            <a:r>
              <a:rPr lang="es-ES" sz="900" b="1" dirty="0">
                <a:solidFill>
                  <a:srgbClr val="242424"/>
                </a:solidFill>
              </a:rPr>
              <a:t> MPCCNT 30 – 70 años: </a:t>
            </a:r>
          </a:p>
          <a:p>
            <a:pPr algn="just"/>
            <a:r>
              <a:rPr lang="es-ES" sz="900" dirty="0">
                <a:solidFill>
                  <a:srgbClr val="242424"/>
                </a:solidFill>
              </a:rPr>
              <a:t>2022: Observatorio de </a:t>
            </a:r>
            <a:r>
              <a:rPr lang="es-ES" sz="900" dirty="0" err="1">
                <a:solidFill>
                  <a:srgbClr val="242424"/>
                </a:solidFill>
              </a:rPr>
              <a:t>Salud_Enfermedades</a:t>
            </a:r>
            <a:r>
              <a:rPr lang="es-ES" sz="900" dirty="0">
                <a:solidFill>
                  <a:srgbClr val="242424"/>
                </a:solidFill>
              </a:rPr>
              <a:t> Crónicas y No Transmisibles » Mortalidad prematura por enfermedades crónicas general (</a:t>
            </a:r>
            <a:r>
              <a:rPr lang="es-ES" sz="900" dirty="0" err="1">
                <a:solidFill>
                  <a:srgbClr val="242424"/>
                </a:solidFill>
              </a:rPr>
              <a:t>cardiocerebrovasculares</a:t>
            </a:r>
            <a:r>
              <a:rPr lang="es-ES" sz="900" dirty="0">
                <a:solidFill>
                  <a:srgbClr val="242424"/>
                </a:solidFill>
              </a:rPr>
              <a:t>, diabetes, neoplasias y respiratorias bajas) en Bogotá D.C. (30 a 70 años). Consultado 02032026 - Actualizado 02022026 - Corte Información: 31122026. 2023: Base de datos SDS y aplicativo Web RUAF_ND, Sistema de </a:t>
            </a:r>
            <a:r>
              <a:rPr lang="es-ES" sz="900" dirty="0" err="1">
                <a:solidFill>
                  <a:srgbClr val="242424"/>
                </a:solidFill>
              </a:rPr>
              <a:t>Estadisticas</a:t>
            </a:r>
            <a:r>
              <a:rPr lang="es-ES" sz="900" dirty="0">
                <a:solidFill>
                  <a:srgbClr val="242424"/>
                </a:solidFill>
              </a:rPr>
              <a:t> Vitales  SDS datos PRELIMINARES (corte 10-01-2024-ajustada 15-01-2024). 2024:Observatorio de </a:t>
            </a:r>
            <a:r>
              <a:rPr lang="es-ES" sz="900" dirty="0" err="1">
                <a:solidFill>
                  <a:srgbClr val="242424"/>
                </a:solidFill>
              </a:rPr>
              <a:t>Salud_Enfermedades</a:t>
            </a:r>
            <a:r>
              <a:rPr lang="es-ES" sz="900" dirty="0">
                <a:solidFill>
                  <a:srgbClr val="242424"/>
                </a:solidFill>
              </a:rPr>
              <a:t> Crónicas y No Transmisibles » Mortalidad prematura por enfermedades crónicas general (</a:t>
            </a:r>
            <a:r>
              <a:rPr lang="es-ES" sz="900" dirty="0" err="1">
                <a:solidFill>
                  <a:srgbClr val="242424"/>
                </a:solidFill>
              </a:rPr>
              <a:t>cardiocerebrovasculares</a:t>
            </a:r>
            <a:r>
              <a:rPr lang="es-ES" sz="900" dirty="0">
                <a:solidFill>
                  <a:srgbClr val="242424"/>
                </a:solidFill>
              </a:rPr>
              <a:t>, diabetes, neoplasias y respiratorias bajas) en Bogotá D.C. (30 a 70 años). Consultado 02032026 - Actualizado 02022026 - Corte Información: 31122026. 2025: BASE CRONICAS DE 30 A 70 AÑOS 2025 PRELIMINAR. 2026: BASE CRONICAS DE 30 A 70 AÑOS ENE-FEB 2026 PRELIMINAR. </a:t>
            </a:r>
            <a:r>
              <a:rPr lang="es-ES" sz="900" b="1" dirty="0">
                <a:solidFill>
                  <a:srgbClr val="242424"/>
                </a:solidFill>
              </a:rPr>
              <a:t>Inmunoprevenibles: </a:t>
            </a:r>
            <a:r>
              <a:rPr lang="pt-BR" sz="900" dirty="0">
                <a:solidFill>
                  <a:srgbClr val="242424"/>
                </a:solidFill>
              </a:rPr>
              <a:t>2022 - 2024: Bases </a:t>
            </a:r>
            <a:r>
              <a:rPr lang="pt-BR" sz="900" dirty="0" err="1">
                <a:solidFill>
                  <a:srgbClr val="242424"/>
                </a:solidFill>
              </a:rPr>
              <a:t>Hepatitis</a:t>
            </a:r>
            <a:r>
              <a:rPr lang="pt-BR" sz="900" dirty="0">
                <a:solidFill>
                  <a:srgbClr val="242424"/>
                </a:solidFill>
              </a:rPr>
              <a:t> A 2020 a SE062025, Bases </a:t>
            </a:r>
            <a:r>
              <a:rPr lang="pt-BR" sz="900" dirty="0" err="1">
                <a:solidFill>
                  <a:srgbClr val="242424"/>
                </a:solidFill>
              </a:rPr>
              <a:t>Meningitis</a:t>
            </a:r>
            <a:r>
              <a:rPr lang="pt-BR" sz="900" dirty="0">
                <a:solidFill>
                  <a:srgbClr val="242424"/>
                </a:solidFill>
              </a:rPr>
              <a:t> 2020 a SE062025, Bases </a:t>
            </a:r>
            <a:r>
              <a:rPr lang="pt-BR" sz="900" dirty="0" err="1">
                <a:solidFill>
                  <a:srgbClr val="242424"/>
                </a:solidFill>
              </a:rPr>
              <a:t>Parotiditis</a:t>
            </a:r>
            <a:r>
              <a:rPr lang="pt-BR" sz="900" dirty="0">
                <a:solidFill>
                  <a:srgbClr val="242424"/>
                </a:solidFill>
              </a:rPr>
              <a:t> 2020 a SE062025, Bases Varicela 2020 a SE062025, Bases_ Tosferina_confirmados_2020-2024_SE062025. 2025: Bases eventos objeto meta 36 a SE 53. 2026: Bases objeto meta 36 SE 08 2026. </a:t>
            </a:r>
            <a:r>
              <a:rPr lang="pt-BR" sz="900" b="1" dirty="0" err="1">
                <a:solidFill>
                  <a:srgbClr val="242424"/>
                </a:solidFill>
              </a:rPr>
              <a:t>Incidencia</a:t>
            </a:r>
            <a:r>
              <a:rPr lang="pt-BR" sz="900" b="1" dirty="0">
                <a:solidFill>
                  <a:srgbClr val="242424"/>
                </a:solidFill>
              </a:rPr>
              <a:t> VIH: </a:t>
            </a:r>
            <a:r>
              <a:rPr lang="pt-BR" sz="900" dirty="0">
                <a:solidFill>
                  <a:srgbClr val="242424"/>
                </a:solidFill>
              </a:rPr>
              <a:t>2022 - 2023: SIVIGILA_850_df_morbidity_vih_OK_finales. 2024: Semana_Epi_2024_evento_850 FINAL. 2025: SIVIGILA_850_MORBILIDAD_VIH_SIDA_2025_SEM_53. 2026: SIVIGILA_850_MORBILIDAD_VIH_SIDA_2026_SEM_08. </a:t>
            </a:r>
            <a:r>
              <a:rPr lang="pt-BR" sz="900" b="1" dirty="0" err="1">
                <a:solidFill>
                  <a:srgbClr val="242424"/>
                </a:solidFill>
              </a:rPr>
              <a:t>Mortaldiad</a:t>
            </a:r>
            <a:r>
              <a:rPr lang="pt-BR" sz="900" b="1" dirty="0">
                <a:solidFill>
                  <a:srgbClr val="242424"/>
                </a:solidFill>
              </a:rPr>
              <a:t> VIH:  </a:t>
            </a:r>
            <a:r>
              <a:rPr lang="pt-BR" sz="900" dirty="0">
                <a:solidFill>
                  <a:srgbClr val="242424"/>
                </a:solidFill>
              </a:rPr>
              <a:t>2022 - 2024: </a:t>
            </a:r>
            <a:r>
              <a:rPr lang="pt-BR" sz="900" dirty="0" err="1">
                <a:solidFill>
                  <a:srgbClr val="242424"/>
                </a:solidFill>
              </a:rPr>
              <a:t>df_mortality_vih_OK_finales</a:t>
            </a:r>
            <a:r>
              <a:rPr lang="pt-BR" sz="900" dirty="0">
                <a:solidFill>
                  <a:srgbClr val="242424"/>
                </a:solidFill>
              </a:rPr>
              <a:t>. 2025: Aplicativo </a:t>
            </a:r>
            <a:r>
              <a:rPr lang="pt-BR" sz="900" dirty="0" err="1">
                <a:solidFill>
                  <a:srgbClr val="242424"/>
                </a:solidFill>
              </a:rPr>
              <a:t>RUAF-ND.Sistema</a:t>
            </a:r>
            <a:r>
              <a:rPr lang="pt-BR" sz="900" dirty="0">
                <a:solidFill>
                  <a:srgbClr val="242424"/>
                </a:solidFill>
              </a:rPr>
              <a:t> de </a:t>
            </a:r>
            <a:r>
              <a:rPr lang="pt-BR" sz="900" dirty="0" err="1">
                <a:solidFill>
                  <a:srgbClr val="242424"/>
                </a:solidFill>
              </a:rPr>
              <a:t>Estadisticas</a:t>
            </a:r>
            <a:r>
              <a:rPr lang="pt-BR" sz="900" dirty="0">
                <a:solidFill>
                  <a:srgbClr val="242424"/>
                </a:solidFill>
              </a:rPr>
              <a:t> </a:t>
            </a:r>
            <a:r>
              <a:rPr lang="pt-BR" sz="900" dirty="0" err="1">
                <a:solidFill>
                  <a:srgbClr val="242424"/>
                </a:solidFill>
              </a:rPr>
              <a:t>Vitales</a:t>
            </a:r>
            <a:r>
              <a:rPr lang="pt-BR" sz="900" dirty="0">
                <a:solidFill>
                  <a:srgbClr val="242424"/>
                </a:solidFill>
              </a:rPr>
              <a:t> SDS -EEVV-PRELIMINARES ajustado 09-01-2026. 2026: </a:t>
            </a:r>
            <a:r>
              <a:rPr lang="es-MX" sz="900" dirty="0">
                <a:solidFill>
                  <a:srgbClr val="242424"/>
                </a:solidFill>
              </a:rPr>
              <a:t>BASE EVITABLES ENE-FEB 2026 PRELIM</a:t>
            </a:r>
            <a:r>
              <a:rPr lang="pt-BR" sz="900" dirty="0">
                <a:solidFill>
                  <a:srgbClr val="242424"/>
                </a:solidFill>
              </a:rPr>
              <a:t>.  </a:t>
            </a:r>
            <a:r>
              <a:rPr lang="pt-BR" sz="900" b="1" dirty="0" err="1">
                <a:solidFill>
                  <a:srgbClr val="242424"/>
                </a:solidFill>
              </a:rPr>
              <a:t>Mortalidad</a:t>
            </a:r>
            <a:r>
              <a:rPr lang="pt-BR" sz="900" b="1" dirty="0">
                <a:solidFill>
                  <a:srgbClr val="242424"/>
                </a:solidFill>
              </a:rPr>
              <a:t> TBC: </a:t>
            </a:r>
            <a:r>
              <a:rPr lang="es-MX" sz="900" dirty="0">
                <a:solidFill>
                  <a:srgbClr val="242424"/>
                </a:solidFill>
              </a:rPr>
              <a:t>CONS_BASE TB  DANE 2020_2026_Febrero</a:t>
            </a:r>
            <a:r>
              <a:rPr lang="pt-BR" sz="900" dirty="0">
                <a:solidFill>
                  <a:srgbClr val="242424"/>
                </a:solidFill>
              </a:rPr>
              <a:t>.  </a:t>
            </a:r>
            <a:r>
              <a:rPr lang="es-MX" sz="900" dirty="0">
                <a:solidFill>
                  <a:srgbClr val="242424"/>
                </a:solidFill>
              </a:rPr>
              <a:t>Denominador: Departamento Administrativo Nacional de Estadística (DANE), Planeación, proyección de población de Bogotá por localidad. Periodo 2020 - 2035. Sexo y Edad Simple</a:t>
            </a:r>
            <a:r>
              <a:rPr lang="es-CO" sz="900" dirty="0">
                <a:solidFill>
                  <a:srgbClr val="242424"/>
                </a:solidFill>
              </a:rPr>
              <a:t> </a:t>
            </a:r>
            <a:endParaRPr lang="es-CO" sz="900" dirty="0"/>
          </a:p>
        </p:txBody>
      </p:sp>
      <p:pic>
        <p:nvPicPr>
          <p:cNvPr id="2" name="Imagen 1">
            <a:extLst>
              <a:ext uri="{FF2B5EF4-FFF2-40B4-BE49-F238E27FC236}">
                <a16:creationId xmlns:a16="http://schemas.microsoft.com/office/drawing/2014/main" id="{2D4774C9-7A44-93FA-F78E-AA92A3BE182F}"/>
              </a:ext>
            </a:extLst>
          </p:cNvPr>
          <p:cNvPicPr>
            <a:picLocks noChangeAspect="1"/>
          </p:cNvPicPr>
          <p:nvPr/>
        </p:nvPicPr>
        <p:blipFill>
          <a:blip r:embed="rId2"/>
          <a:stretch>
            <a:fillRect/>
          </a:stretch>
        </p:blipFill>
        <p:spPr>
          <a:xfrm>
            <a:off x="174675" y="1097645"/>
            <a:ext cx="11373160" cy="3615070"/>
          </a:xfrm>
          <a:prstGeom prst="rect">
            <a:avLst/>
          </a:prstGeom>
        </p:spPr>
      </p:pic>
    </p:spTree>
    <p:extLst>
      <p:ext uri="{BB962C8B-B14F-4D97-AF65-F5344CB8AC3E}">
        <p14:creationId xmlns:p14="http://schemas.microsoft.com/office/powerpoint/2010/main" val="66665234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5998E-26E9-1990-42F7-171D006D8422}"/>
            </a:ext>
          </a:extLst>
        </p:cNvPr>
        <p:cNvGrpSpPr/>
        <p:nvPr/>
      </p:nvGrpSpPr>
      <p:grpSpPr>
        <a:xfrm>
          <a:off x="0" y="0"/>
          <a:ext cx="0" cy="0"/>
          <a:chOff x="0" y="0"/>
          <a:chExt cx="0" cy="0"/>
        </a:xfrm>
      </p:grpSpPr>
      <p:sp>
        <p:nvSpPr>
          <p:cNvPr id="8" name="CuadroTexto 7">
            <a:extLst>
              <a:ext uri="{FF2B5EF4-FFF2-40B4-BE49-F238E27FC236}">
                <a16:creationId xmlns:a16="http://schemas.microsoft.com/office/drawing/2014/main" id="{ADFA1E5B-89D6-0BCE-7E0D-4695B23F7C08}"/>
              </a:ext>
            </a:extLst>
          </p:cNvPr>
          <p:cNvSpPr txBox="1"/>
          <p:nvPr/>
        </p:nvSpPr>
        <p:spPr>
          <a:xfrm>
            <a:off x="642047" y="408577"/>
            <a:ext cx="8938278" cy="575927"/>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ts val="4340"/>
              </a:lnSpc>
              <a:spcBef>
                <a:spcPct val="0"/>
              </a:spcBef>
            </a:pPr>
            <a:r>
              <a:rPr lang="es-ES" sz="2000" b="1" dirty="0">
                <a:solidFill>
                  <a:srgbClr val="1575BB"/>
                </a:solidFill>
                <a:latin typeface="Arial" panose="020B0604020202020204" pitchFamily="34" charset="0"/>
                <a:cs typeface="Arial" panose="020B0604020202020204" pitchFamily="34" charset="0"/>
                <a:sym typeface="Gotham Bold"/>
              </a:rPr>
              <a:t>COBERTURAS PAI</a:t>
            </a:r>
            <a:endParaRPr lang="en-US" sz="2000" b="1" dirty="0">
              <a:solidFill>
                <a:srgbClr val="1575BB"/>
              </a:solidFill>
              <a:latin typeface="Arial" panose="020B0604020202020204" pitchFamily="34" charset="0"/>
              <a:cs typeface="Arial" panose="020B0604020202020204" pitchFamily="34" charset="0"/>
              <a:sym typeface="Gotham Bold"/>
            </a:endParaRPr>
          </a:p>
        </p:txBody>
      </p:sp>
      <p:sp>
        <p:nvSpPr>
          <p:cNvPr id="7" name="CuadroTexto 6">
            <a:extLst>
              <a:ext uri="{FF2B5EF4-FFF2-40B4-BE49-F238E27FC236}">
                <a16:creationId xmlns:a16="http://schemas.microsoft.com/office/drawing/2014/main" id="{2994979F-CC5A-52E3-4A8B-F107F34A34F1}"/>
              </a:ext>
            </a:extLst>
          </p:cNvPr>
          <p:cNvSpPr txBox="1"/>
          <p:nvPr/>
        </p:nvSpPr>
        <p:spPr>
          <a:xfrm>
            <a:off x="142590" y="5595878"/>
            <a:ext cx="11609287" cy="507831"/>
          </a:xfrm>
          <a:prstGeom prst="rect">
            <a:avLst/>
          </a:prstGeom>
          <a:noFill/>
        </p:spPr>
        <p:txBody>
          <a:bodyPr wrap="square">
            <a:spAutoFit/>
          </a:bodyPr>
          <a:lstStyle/>
          <a:p>
            <a:pPr algn="just"/>
            <a:r>
              <a:rPr lang="es-CO" sz="900" b="1" dirty="0"/>
              <a:t>FUENTE: </a:t>
            </a:r>
            <a:r>
              <a:rPr lang="es-CO" sz="900" dirty="0">
                <a:solidFill>
                  <a:srgbClr val="242424"/>
                </a:solidFill>
              </a:rPr>
              <a:t>2021: 2022_03_08_Coberturas_PAI_localidad_red_Bogota_ene_dic_2021_final_2021_Corte Enero. 2022: 2023_02_28 coberturas PAI_localidad_red_Bogota_ene_dic_final_2022_Corte Enero. 2023: 2024_01_22_Coberturas_PAI_localidad_Bogota_ene_dic_7830_Segplan_2023_Corte Enero. 2024: 2025_02_13_Coberturas_PAI_localidad_Bogota_ene-dic_8141_Segplan_2024_Final_Corte Enero. 2025: 2026_01_19consolidado_coberturas_PAI_localidad_Bogota_dic2025. 2026: </a:t>
            </a:r>
            <a:r>
              <a:rPr lang="pt-BR" sz="900" dirty="0">
                <a:solidFill>
                  <a:srgbClr val="242424"/>
                </a:solidFill>
              </a:rPr>
              <a:t>2026_03_18_2_consolidado_coberturas_PAI_localidad_Bogota_feb2026_8141_Segplan_2026</a:t>
            </a:r>
            <a:endParaRPr lang="es-CO" sz="900" dirty="0"/>
          </a:p>
        </p:txBody>
      </p:sp>
      <p:pic>
        <p:nvPicPr>
          <p:cNvPr id="3" name="Imagen 2">
            <a:extLst>
              <a:ext uri="{FF2B5EF4-FFF2-40B4-BE49-F238E27FC236}">
                <a16:creationId xmlns:a16="http://schemas.microsoft.com/office/drawing/2014/main" id="{EBCF7CFE-BBEE-F08B-49F7-B42A94166299}"/>
              </a:ext>
            </a:extLst>
          </p:cNvPr>
          <p:cNvPicPr>
            <a:picLocks noChangeAspect="1"/>
          </p:cNvPicPr>
          <p:nvPr/>
        </p:nvPicPr>
        <p:blipFill>
          <a:blip r:embed="rId2"/>
          <a:stretch>
            <a:fillRect/>
          </a:stretch>
        </p:blipFill>
        <p:spPr>
          <a:xfrm>
            <a:off x="226243" y="1306808"/>
            <a:ext cx="11321592" cy="1586023"/>
          </a:xfrm>
          <a:prstGeom prst="rect">
            <a:avLst/>
          </a:prstGeom>
        </p:spPr>
      </p:pic>
    </p:spTree>
    <p:extLst>
      <p:ext uri="{BB962C8B-B14F-4D97-AF65-F5344CB8AC3E}">
        <p14:creationId xmlns:p14="http://schemas.microsoft.com/office/powerpoint/2010/main" val="4099307223"/>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859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9DE0D76D-E825-D02A-F2B0-C33582CE2871}"/>
            </a:ext>
          </a:extLst>
        </p:cNvPr>
        <p:cNvGrpSpPr/>
        <p:nvPr/>
      </p:nvGrpSpPr>
      <p:grpSpPr>
        <a:xfrm>
          <a:off x="0" y="0"/>
          <a:ext cx="0" cy="0"/>
          <a:chOff x="0" y="0"/>
          <a:chExt cx="0" cy="0"/>
        </a:xfrm>
      </p:grpSpPr>
      <p:pic>
        <p:nvPicPr>
          <p:cNvPr id="2" name="Elementos multimedia en línea 1" descr="MAS Bienestar, la apuesta de Sector Salud para mejorar la calidad de vida de las y los ciudadanos">
            <a:hlinkClick r:id="" action="ppaction://media"/>
            <a:extLst>
              <a:ext uri="{FF2B5EF4-FFF2-40B4-BE49-F238E27FC236}">
                <a16:creationId xmlns:a16="http://schemas.microsoft.com/office/drawing/2014/main" id="{E641EB59-88A6-46C4-418F-6ABEF59E5862}"/>
              </a:ext>
            </a:extLst>
          </p:cNvPr>
          <p:cNvPicPr>
            <a:picLocks noRot="1" noChangeAspect="1"/>
          </p:cNvPicPr>
          <p:nvPr>
            <a:videoFile r:link="rId1"/>
          </p:nvPr>
        </p:nvPicPr>
        <p:blipFill>
          <a:blip r:embed="rId4"/>
          <a:stretch>
            <a:fillRect/>
          </a:stretch>
        </p:blipFill>
        <p:spPr>
          <a:xfrm>
            <a:off x="595604" y="321276"/>
            <a:ext cx="10891442" cy="6153665"/>
          </a:xfrm>
          <a:prstGeom prst="rect">
            <a:avLst/>
          </a:prstGeom>
        </p:spPr>
      </p:pic>
    </p:spTree>
    <p:extLst>
      <p:ext uri="{BB962C8B-B14F-4D97-AF65-F5344CB8AC3E}">
        <p14:creationId xmlns:p14="http://schemas.microsoft.com/office/powerpoint/2010/main" val="172568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3845052" y="56"/>
              <a:ext cx="8346948" cy="6857746"/>
            </a:xfrm>
            <a:prstGeom prst="rect">
              <a:avLst/>
            </a:prstGeom>
          </p:spPr>
        </p:pic>
        <p:sp>
          <p:nvSpPr>
            <p:cNvPr id="4" name="object 4"/>
            <p:cNvSpPr/>
            <p:nvPr/>
          </p:nvSpPr>
          <p:spPr>
            <a:xfrm>
              <a:off x="0" y="0"/>
              <a:ext cx="4863465" cy="6858000"/>
            </a:xfrm>
            <a:custGeom>
              <a:avLst/>
              <a:gdLst/>
              <a:ahLst/>
              <a:cxnLst/>
              <a:rect l="l" t="t" r="r" b="b"/>
              <a:pathLst>
                <a:path w="4863465" h="6858000">
                  <a:moveTo>
                    <a:pt x="0" y="6858000"/>
                  </a:moveTo>
                  <a:lnTo>
                    <a:pt x="4863083" y="6858000"/>
                  </a:lnTo>
                  <a:lnTo>
                    <a:pt x="4863083" y="0"/>
                  </a:lnTo>
                  <a:lnTo>
                    <a:pt x="0" y="0"/>
                  </a:lnTo>
                  <a:lnTo>
                    <a:pt x="0" y="6858000"/>
                  </a:lnTo>
                  <a:close/>
                </a:path>
              </a:pathLst>
            </a:custGeom>
            <a:solidFill>
              <a:srgbClr val="175666"/>
            </a:solidFill>
          </p:spPr>
          <p:txBody>
            <a:bodyPr wrap="square" lIns="0" tIns="0" rIns="0" bIns="0" rtlCol="0"/>
            <a:lstStyle/>
            <a:p>
              <a:endParaRPr/>
            </a:p>
          </p:txBody>
        </p:sp>
      </p:grpSp>
      <p:sp>
        <p:nvSpPr>
          <p:cNvPr id="5" name="object 5"/>
          <p:cNvSpPr txBox="1"/>
          <p:nvPr/>
        </p:nvSpPr>
        <p:spPr>
          <a:xfrm>
            <a:off x="639267" y="2457068"/>
            <a:ext cx="3618865" cy="3484928"/>
          </a:xfrm>
          <a:prstGeom prst="rect">
            <a:avLst/>
          </a:prstGeom>
        </p:spPr>
        <p:txBody>
          <a:bodyPr vert="horz" wrap="square" lIns="0" tIns="12065" rIns="0" bIns="0" rtlCol="0">
            <a:spAutoFit/>
          </a:bodyPr>
          <a:lstStyle/>
          <a:p>
            <a:pPr marL="241300" marR="5080" indent="-228600" algn="just">
              <a:lnSpc>
                <a:spcPct val="100000"/>
              </a:lnSpc>
              <a:spcBef>
                <a:spcPts val="95"/>
              </a:spcBef>
              <a:buChar char="•"/>
              <a:tabLst>
                <a:tab pos="241300" algn="l"/>
              </a:tabLst>
            </a:pPr>
            <a:r>
              <a:rPr sz="1600" dirty="0">
                <a:solidFill>
                  <a:srgbClr val="FFFFFF"/>
                </a:solidFill>
                <a:latin typeface="Arial MT"/>
                <a:cs typeface="Arial MT"/>
              </a:rPr>
              <a:t>Mejorar</a:t>
            </a:r>
            <a:r>
              <a:rPr sz="1600" spc="-15" dirty="0">
                <a:solidFill>
                  <a:srgbClr val="FFFFFF"/>
                </a:solidFill>
                <a:latin typeface="Arial MT"/>
                <a:cs typeface="Arial MT"/>
              </a:rPr>
              <a:t> </a:t>
            </a:r>
            <a:r>
              <a:rPr sz="1600" dirty="0">
                <a:solidFill>
                  <a:srgbClr val="FFFFFF"/>
                </a:solidFill>
                <a:latin typeface="Arial MT"/>
                <a:cs typeface="Arial MT"/>
              </a:rPr>
              <a:t>el</a:t>
            </a:r>
            <a:r>
              <a:rPr sz="1600" spc="-40" dirty="0">
                <a:solidFill>
                  <a:srgbClr val="FFFFFF"/>
                </a:solidFill>
                <a:latin typeface="Arial MT"/>
                <a:cs typeface="Arial MT"/>
              </a:rPr>
              <a:t> </a:t>
            </a:r>
            <a:r>
              <a:rPr sz="1600" spc="-10" dirty="0">
                <a:solidFill>
                  <a:srgbClr val="FFFFFF"/>
                </a:solidFill>
                <a:latin typeface="Arial MT"/>
                <a:cs typeface="Arial MT"/>
              </a:rPr>
              <a:t>bienestar,</a:t>
            </a:r>
            <a:r>
              <a:rPr sz="1600" spc="-20" dirty="0">
                <a:solidFill>
                  <a:srgbClr val="FFFFFF"/>
                </a:solidFill>
                <a:latin typeface="Arial MT"/>
                <a:cs typeface="Arial MT"/>
              </a:rPr>
              <a:t> </a:t>
            </a:r>
            <a:r>
              <a:rPr sz="1600" dirty="0">
                <a:solidFill>
                  <a:srgbClr val="FFFFFF"/>
                </a:solidFill>
                <a:latin typeface="Arial MT"/>
                <a:cs typeface="Arial MT"/>
              </a:rPr>
              <a:t>calidad</a:t>
            </a:r>
            <a:r>
              <a:rPr sz="1600" spc="-50" dirty="0">
                <a:solidFill>
                  <a:srgbClr val="FFFFFF"/>
                </a:solidFill>
                <a:latin typeface="Arial MT"/>
                <a:cs typeface="Arial MT"/>
              </a:rPr>
              <a:t> </a:t>
            </a:r>
            <a:r>
              <a:rPr sz="1600" dirty="0">
                <a:solidFill>
                  <a:srgbClr val="FFFFFF"/>
                </a:solidFill>
                <a:latin typeface="Arial MT"/>
                <a:cs typeface="Arial MT"/>
              </a:rPr>
              <a:t>de</a:t>
            </a:r>
            <a:r>
              <a:rPr sz="1600" spc="-20" dirty="0">
                <a:solidFill>
                  <a:srgbClr val="FFFFFF"/>
                </a:solidFill>
                <a:latin typeface="Arial MT"/>
                <a:cs typeface="Arial MT"/>
              </a:rPr>
              <a:t> vida</a:t>
            </a:r>
            <a:r>
              <a:rPr sz="1600" spc="500" dirty="0">
                <a:solidFill>
                  <a:srgbClr val="FFFFFF"/>
                </a:solidFill>
                <a:latin typeface="Arial MT"/>
                <a:cs typeface="Arial MT"/>
              </a:rPr>
              <a:t> </a:t>
            </a:r>
            <a:r>
              <a:rPr sz="1600" dirty="0">
                <a:solidFill>
                  <a:srgbClr val="FFFFFF"/>
                </a:solidFill>
                <a:latin typeface="Arial MT"/>
                <a:cs typeface="Arial MT"/>
              </a:rPr>
              <a:t>y</a:t>
            </a:r>
            <a:r>
              <a:rPr sz="1600" spc="-25" dirty="0">
                <a:solidFill>
                  <a:srgbClr val="FFFFFF"/>
                </a:solidFill>
                <a:latin typeface="Arial MT"/>
                <a:cs typeface="Arial MT"/>
              </a:rPr>
              <a:t> </a:t>
            </a:r>
            <a:r>
              <a:rPr sz="1600" dirty="0">
                <a:solidFill>
                  <a:srgbClr val="FFFFFF"/>
                </a:solidFill>
                <a:latin typeface="Arial MT"/>
                <a:cs typeface="Arial MT"/>
              </a:rPr>
              <a:t>la</a:t>
            </a:r>
            <a:r>
              <a:rPr sz="1600" spc="-25" dirty="0">
                <a:solidFill>
                  <a:srgbClr val="FFFFFF"/>
                </a:solidFill>
                <a:latin typeface="Arial MT"/>
                <a:cs typeface="Arial MT"/>
              </a:rPr>
              <a:t> </a:t>
            </a:r>
            <a:r>
              <a:rPr sz="1600" dirty="0">
                <a:solidFill>
                  <a:srgbClr val="FFFFFF"/>
                </a:solidFill>
                <a:latin typeface="Arial MT"/>
                <a:cs typeface="Arial MT"/>
              </a:rPr>
              <a:t>salud</a:t>
            </a:r>
            <a:r>
              <a:rPr sz="1600" spc="-35" dirty="0">
                <a:solidFill>
                  <a:srgbClr val="FFFFFF"/>
                </a:solidFill>
                <a:latin typeface="Arial MT"/>
                <a:cs typeface="Arial MT"/>
              </a:rPr>
              <a:t> </a:t>
            </a:r>
            <a:r>
              <a:rPr sz="1600" dirty="0">
                <a:solidFill>
                  <a:srgbClr val="FFFFFF"/>
                </a:solidFill>
                <a:latin typeface="Arial MT"/>
                <a:cs typeface="Arial MT"/>
              </a:rPr>
              <a:t>de</a:t>
            </a:r>
            <a:r>
              <a:rPr sz="1600" spc="-25" dirty="0">
                <a:solidFill>
                  <a:srgbClr val="FFFFFF"/>
                </a:solidFill>
                <a:latin typeface="Arial MT"/>
                <a:cs typeface="Arial MT"/>
              </a:rPr>
              <a:t> </a:t>
            </a:r>
            <a:r>
              <a:rPr sz="1600" dirty="0">
                <a:solidFill>
                  <a:srgbClr val="FFFFFF"/>
                </a:solidFill>
                <a:latin typeface="Arial MT"/>
                <a:cs typeface="Arial MT"/>
              </a:rPr>
              <a:t>la</a:t>
            </a:r>
            <a:r>
              <a:rPr sz="1600" spc="-25" dirty="0">
                <a:solidFill>
                  <a:srgbClr val="FFFFFF"/>
                </a:solidFill>
                <a:latin typeface="Arial MT"/>
                <a:cs typeface="Arial MT"/>
              </a:rPr>
              <a:t> </a:t>
            </a:r>
            <a:r>
              <a:rPr sz="1600" dirty="0">
                <a:solidFill>
                  <a:srgbClr val="FFFFFF"/>
                </a:solidFill>
                <a:latin typeface="Arial MT"/>
                <a:cs typeface="Arial MT"/>
              </a:rPr>
              <a:t>ciudadanía</a:t>
            </a:r>
            <a:r>
              <a:rPr sz="1600" spc="-25" dirty="0">
                <a:solidFill>
                  <a:srgbClr val="FFFFFF"/>
                </a:solidFill>
                <a:latin typeface="Arial MT"/>
                <a:cs typeface="Arial MT"/>
              </a:rPr>
              <a:t> de</a:t>
            </a:r>
            <a:r>
              <a:rPr sz="1600" spc="500" dirty="0">
                <a:solidFill>
                  <a:srgbClr val="FFFFFF"/>
                </a:solidFill>
                <a:latin typeface="Arial MT"/>
                <a:cs typeface="Arial MT"/>
              </a:rPr>
              <a:t> </a:t>
            </a:r>
            <a:r>
              <a:rPr sz="1600" dirty="0">
                <a:solidFill>
                  <a:srgbClr val="FFFFFF"/>
                </a:solidFill>
                <a:latin typeface="Arial MT"/>
                <a:cs typeface="Arial MT"/>
              </a:rPr>
              <a:t>Bogotá</a:t>
            </a:r>
            <a:r>
              <a:rPr sz="1600" spc="-40" dirty="0">
                <a:solidFill>
                  <a:srgbClr val="FFFFFF"/>
                </a:solidFill>
                <a:latin typeface="Arial MT"/>
                <a:cs typeface="Arial MT"/>
              </a:rPr>
              <a:t> </a:t>
            </a:r>
            <a:r>
              <a:rPr sz="1600" dirty="0">
                <a:solidFill>
                  <a:srgbClr val="FFFFFF"/>
                </a:solidFill>
                <a:latin typeface="Arial MT"/>
                <a:cs typeface="Arial MT"/>
              </a:rPr>
              <a:t>mediante</a:t>
            </a:r>
            <a:r>
              <a:rPr sz="1600" spc="-25" dirty="0">
                <a:solidFill>
                  <a:srgbClr val="FFFFFF"/>
                </a:solidFill>
                <a:latin typeface="Arial MT"/>
                <a:cs typeface="Arial MT"/>
              </a:rPr>
              <a:t> </a:t>
            </a:r>
            <a:r>
              <a:rPr sz="1600" dirty="0">
                <a:solidFill>
                  <a:srgbClr val="FFFFFF"/>
                </a:solidFill>
                <a:latin typeface="Arial MT"/>
                <a:cs typeface="Arial MT"/>
              </a:rPr>
              <a:t>un</a:t>
            </a:r>
            <a:r>
              <a:rPr sz="1600" spc="-40" dirty="0">
                <a:solidFill>
                  <a:srgbClr val="FFFFFF"/>
                </a:solidFill>
                <a:latin typeface="Arial MT"/>
                <a:cs typeface="Arial MT"/>
              </a:rPr>
              <a:t> </a:t>
            </a:r>
            <a:r>
              <a:rPr sz="1600" dirty="0">
                <a:solidFill>
                  <a:srgbClr val="FFFFFF"/>
                </a:solidFill>
                <a:latin typeface="Arial MT"/>
                <a:cs typeface="Arial MT"/>
              </a:rPr>
              <a:t>modelo</a:t>
            </a:r>
            <a:r>
              <a:rPr sz="1600" spc="-40" dirty="0">
                <a:solidFill>
                  <a:srgbClr val="FFFFFF"/>
                </a:solidFill>
                <a:latin typeface="Arial MT"/>
                <a:cs typeface="Arial MT"/>
              </a:rPr>
              <a:t> </a:t>
            </a:r>
            <a:r>
              <a:rPr sz="1600" dirty="0">
                <a:solidFill>
                  <a:srgbClr val="FFFFFF"/>
                </a:solidFill>
                <a:latin typeface="Arial MT"/>
                <a:cs typeface="Arial MT"/>
              </a:rPr>
              <a:t>de</a:t>
            </a:r>
            <a:r>
              <a:rPr sz="1600" spc="-25" dirty="0">
                <a:solidFill>
                  <a:srgbClr val="FFFFFF"/>
                </a:solidFill>
                <a:latin typeface="Arial MT"/>
                <a:cs typeface="Arial MT"/>
              </a:rPr>
              <a:t> </a:t>
            </a:r>
            <a:r>
              <a:rPr sz="1600" spc="-10" dirty="0">
                <a:solidFill>
                  <a:srgbClr val="FFFFFF"/>
                </a:solidFill>
                <a:latin typeface="Arial MT"/>
                <a:cs typeface="Arial MT"/>
              </a:rPr>
              <a:t>salud </a:t>
            </a:r>
            <a:r>
              <a:rPr sz="1600" dirty="0">
                <a:solidFill>
                  <a:srgbClr val="FFFFFF"/>
                </a:solidFill>
                <a:latin typeface="Arial MT"/>
                <a:cs typeface="Arial MT"/>
              </a:rPr>
              <a:t>basado</a:t>
            </a:r>
            <a:r>
              <a:rPr sz="1600" spc="-50" dirty="0">
                <a:solidFill>
                  <a:srgbClr val="FFFFFF"/>
                </a:solidFill>
                <a:latin typeface="Arial MT"/>
                <a:cs typeface="Arial MT"/>
              </a:rPr>
              <a:t> </a:t>
            </a:r>
            <a:r>
              <a:rPr sz="1600" dirty="0">
                <a:solidFill>
                  <a:srgbClr val="FFFFFF"/>
                </a:solidFill>
                <a:latin typeface="Arial MT"/>
                <a:cs typeface="Arial MT"/>
              </a:rPr>
              <a:t>en</a:t>
            </a:r>
            <a:r>
              <a:rPr sz="1600" spc="-114" dirty="0">
                <a:solidFill>
                  <a:srgbClr val="FFFFFF"/>
                </a:solidFill>
                <a:latin typeface="Arial MT"/>
                <a:cs typeface="Arial MT"/>
              </a:rPr>
              <a:t> </a:t>
            </a:r>
            <a:r>
              <a:rPr sz="1600" dirty="0">
                <a:solidFill>
                  <a:srgbClr val="FFFFFF"/>
                </a:solidFill>
                <a:latin typeface="Arial MT"/>
                <a:cs typeface="Arial MT"/>
              </a:rPr>
              <a:t>Atención</a:t>
            </a:r>
            <a:r>
              <a:rPr sz="1600" spc="-50" dirty="0">
                <a:solidFill>
                  <a:srgbClr val="FFFFFF"/>
                </a:solidFill>
                <a:latin typeface="Arial MT"/>
                <a:cs typeface="Arial MT"/>
              </a:rPr>
              <a:t> </a:t>
            </a:r>
            <a:r>
              <a:rPr sz="1600" dirty="0">
                <a:solidFill>
                  <a:srgbClr val="FFFFFF"/>
                </a:solidFill>
                <a:latin typeface="Arial MT"/>
                <a:cs typeface="Arial MT"/>
              </a:rPr>
              <a:t>Primaria</a:t>
            </a:r>
            <a:r>
              <a:rPr sz="1600" spc="-30" dirty="0">
                <a:solidFill>
                  <a:srgbClr val="FFFFFF"/>
                </a:solidFill>
                <a:latin typeface="Arial MT"/>
                <a:cs typeface="Arial MT"/>
              </a:rPr>
              <a:t> </a:t>
            </a:r>
            <a:r>
              <a:rPr sz="1600" spc="-10" dirty="0">
                <a:solidFill>
                  <a:srgbClr val="FFFFFF"/>
                </a:solidFill>
                <a:latin typeface="Arial MT"/>
                <a:cs typeface="Arial MT"/>
              </a:rPr>
              <a:t>Social.</a:t>
            </a:r>
            <a:endParaRPr sz="1600" dirty="0">
              <a:latin typeface="Arial MT"/>
              <a:cs typeface="Arial MT"/>
            </a:endParaRPr>
          </a:p>
          <a:p>
            <a:pPr>
              <a:lnSpc>
                <a:spcPct val="100000"/>
              </a:lnSpc>
              <a:buClr>
                <a:srgbClr val="FFFFFF"/>
              </a:buClr>
              <a:buFont typeface="Arial MT"/>
              <a:buChar char="•"/>
            </a:pPr>
            <a:endParaRPr sz="1600" dirty="0">
              <a:latin typeface="Arial MT"/>
              <a:cs typeface="Arial MT"/>
            </a:endParaRPr>
          </a:p>
          <a:p>
            <a:pPr>
              <a:lnSpc>
                <a:spcPct val="100000"/>
              </a:lnSpc>
              <a:spcBef>
                <a:spcPts val="235"/>
              </a:spcBef>
              <a:buClr>
                <a:srgbClr val="FFFFFF"/>
              </a:buClr>
              <a:buFont typeface="Arial MT"/>
              <a:buChar char="•"/>
            </a:pPr>
            <a:endParaRPr sz="1600" dirty="0">
              <a:latin typeface="Arial MT"/>
              <a:cs typeface="Arial MT"/>
            </a:endParaRPr>
          </a:p>
          <a:p>
            <a:pPr marL="241300" marR="97155" indent="-228600" algn="just">
              <a:lnSpc>
                <a:spcPct val="100000"/>
              </a:lnSpc>
              <a:buChar char="•"/>
              <a:tabLst>
                <a:tab pos="241300" algn="l"/>
              </a:tabLst>
            </a:pPr>
            <a:r>
              <a:rPr sz="1600" dirty="0">
                <a:solidFill>
                  <a:srgbClr val="FFFFFF"/>
                </a:solidFill>
                <a:latin typeface="Arial MT"/>
                <a:cs typeface="Arial MT"/>
              </a:rPr>
              <a:t>Fortalecer</a:t>
            </a:r>
            <a:r>
              <a:rPr sz="1600" spc="-40" dirty="0">
                <a:solidFill>
                  <a:srgbClr val="FFFFFF"/>
                </a:solidFill>
                <a:latin typeface="Arial MT"/>
                <a:cs typeface="Arial MT"/>
              </a:rPr>
              <a:t> </a:t>
            </a:r>
            <a:r>
              <a:rPr sz="1600" dirty="0">
                <a:solidFill>
                  <a:srgbClr val="FFFFFF"/>
                </a:solidFill>
                <a:latin typeface="Arial MT"/>
                <a:cs typeface="Arial MT"/>
              </a:rPr>
              <a:t>la</a:t>
            </a:r>
            <a:r>
              <a:rPr sz="1600" spc="-50" dirty="0">
                <a:solidFill>
                  <a:srgbClr val="FFFFFF"/>
                </a:solidFill>
                <a:latin typeface="Arial MT"/>
                <a:cs typeface="Arial MT"/>
              </a:rPr>
              <a:t> </a:t>
            </a:r>
            <a:r>
              <a:rPr sz="1600" dirty="0">
                <a:solidFill>
                  <a:srgbClr val="FFFFFF"/>
                </a:solidFill>
                <a:latin typeface="Arial MT"/>
                <a:cs typeface="Arial MT"/>
              </a:rPr>
              <a:t>gobernabilidad</a:t>
            </a:r>
            <a:r>
              <a:rPr sz="1600" spc="-55" dirty="0">
                <a:solidFill>
                  <a:srgbClr val="FFFFFF"/>
                </a:solidFill>
                <a:latin typeface="Arial MT"/>
                <a:cs typeface="Arial MT"/>
              </a:rPr>
              <a:t> </a:t>
            </a:r>
            <a:r>
              <a:rPr sz="1600" spc="-50" dirty="0">
                <a:solidFill>
                  <a:srgbClr val="FFFFFF"/>
                </a:solidFill>
                <a:latin typeface="Arial MT"/>
                <a:cs typeface="Arial MT"/>
              </a:rPr>
              <a:t>y </a:t>
            </a:r>
            <a:r>
              <a:rPr sz="1600" dirty="0">
                <a:solidFill>
                  <a:srgbClr val="FFFFFF"/>
                </a:solidFill>
                <a:latin typeface="Arial MT"/>
                <a:cs typeface="Arial MT"/>
              </a:rPr>
              <a:t>gobernanza</a:t>
            </a:r>
            <a:r>
              <a:rPr sz="1600" spc="-50" dirty="0">
                <a:solidFill>
                  <a:srgbClr val="FFFFFF"/>
                </a:solidFill>
                <a:latin typeface="Arial MT"/>
                <a:cs typeface="Arial MT"/>
              </a:rPr>
              <a:t> </a:t>
            </a:r>
            <a:r>
              <a:rPr sz="1600" dirty="0">
                <a:solidFill>
                  <a:srgbClr val="FFFFFF"/>
                </a:solidFill>
                <a:latin typeface="Arial MT"/>
                <a:cs typeface="Arial MT"/>
              </a:rPr>
              <a:t>territorial</a:t>
            </a:r>
            <a:r>
              <a:rPr sz="1600" spc="-45" dirty="0">
                <a:solidFill>
                  <a:srgbClr val="FFFFFF"/>
                </a:solidFill>
                <a:latin typeface="Arial MT"/>
                <a:cs typeface="Arial MT"/>
              </a:rPr>
              <a:t> </a:t>
            </a:r>
            <a:r>
              <a:rPr sz="1600" dirty="0">
                <a:solidFill>
                  <a:srgbClr val="FFFFFF"/>
                </a:solidFill>
                <a:latin typeface="Arial MT"/>
                <a:cs typeface="Arial MT"/>
              </a:rPr>
              <a:t>por</a:t>
            </a:r>
            <a:r>
              <a:rPr sz="1600" spc="-55" dirty="0">
                <a:solidFill>
                  <a:srgbClr val="FFFFFF"/>
                </a:solidFill>
                <a:latin typeface="Arial MT"/>
                <a:cs typeface="Arial MT"/>
              </a:rPr>
              <a:t> </a:t>
            </a:r>
            <a:r>
              <a:rPr sz="1600" dirty="0">
                <a:solidFill>
                  <a:srgbClr val="FFFFFF"/>
                </a:solidFill>
                <a:latin typeface="Arial MT"/>
                <a:cs typeface="Arial MT"/>
              </a:rPr>
              <a:t>medio</a:t>
            </a:r>
            <a:r>
              <a:rPr sz="1600" spc="-60" dirty="0">
                <a:solidFill>
                  <a:srgbClr val="FFFFFF"/>
                </a:solidFill>
                <a:latin typeface="Arial MT"/>
                <a:cs typeface="Arial MT"/>
              </a:rPr>
              <a:t> </a:t>
            </a:r>
            <a:r>
              <a:rPr sz="1600" spc="-25" dirty="0">
                <a:solidFill>
                  <a:srgbClr val="FFFFFF"/>
                </a:solidFill>
                <a:latin typeface="Arial MT"/>
                <a:cs typeface="Arial MT"/>
              </a:rPr>
              <a:t>de </a:t>
            </a:r>
            <a:r>
              <a:rPr sz="1600" dirty="0">
                <a:solidFill>
                  <a:srgbClr val="FFFFFF"/>
                </a:solidFill>
                <a:latin typeface="Arial MT"/>
                <a:cs typeface="Arial MT"/>
              </a:rPr>
              <a:t>una</a:t>
            </a:r>
            <a:r>
              <a:rPr sz="1600" spc="-35" dirty="0">
                <a:solidFill>
                  <a:srgbClr val="FFFFFF"/>
                </a:solidFill>
                <a:latin typeface="Arial MT"/>
                <a:cs typeface="Arial MT"/>
              </a:rPr>
              <a:t> </a:t>
            </a:r>
            <a:r>
              <a:rPr sz="1600" dirty="0">
                <a:solidFill>
                  <a:srgbClr val="FFFFFF"/>
                </a:solidFill>
                <a:latin typeface="Arial MT"/>
                <a:cs typeface="Arial MT"/>
              </a:rPr>
              <a:t>acción</a:t>
            </a:r>
            <a:r>
              <a:rPr sz="1600" spc="-45" dirty="0">
                <a:solidFill>
                  <a:srgbClr val="FFFFFF"/>
                </a:solidFill>
                <a:latin typeface="Arial MT"/>
                <a:cs typeface="Arial MT"/>
              </a:rPr>
              <a:t> </a:t>
            </a:r>
            <a:r>
              <a:rPr sz="1600" dirty="0">
                <a:solidFill>
                  <a:srgbClr val="FFFFFF"/>
                </a:solidFill>
                <a:latin typeface="Arial MT"/>
                <a:cs typeface="Arial MT"/>
              </a:rPr>
              <a:t>sectorial</a:t>
            </a:r>
            <a:r>
              <a:rPr sz="1600" spc="-25" dirty="0">
                <a:solidFill>
                  <a:srgbClr val="FFFFFF"/>
                </a:solidFill>
                <a:latin typeface="Arial MT"/>
                <a:cs typeface="Arial MT"/>
              </a:rPr>
              <a:t> </a:t>
            </a:r>
            <a:r>
              <a:rPr sz="1600" dirty="0">
                <a:solidFill>
                  <a:srgbClr val="FFFFFF"/>
                </a:solidFill>
                <a:latin typeface="Arial MT"/>
                <a:cs typeface="Arial MT"/>
              </a:rPr>
              <a:t>e</a:t>
            </a:r>
            <a:r>
              <a:rPr sz="1600" spc="-35" dirty="0">
                <a:solidFill>
                  <a:srgbClr val="FFFFFF"/>
                </a:solidFill>
                <a:latin typeface="Arial MT"/>
                <a:cs typeface="Arial MT"/>
              </a:rPr>
              <a:t> </a:t>
            </a:r>
            <a:r>
              <a:rPr sz="1600" spc="-10" dirty="0">
                <a:solidFill>
                  <a:srgbClr val="FFFFFF"/>
                </a:solidFill>
                <a:latin typeface="Arial MT"/>
                <a:cs typeface="Arial MT"/>
              </a:rPr>
              <a:t>intersectorial </a:t>
            </a:r>
            <a:r>
              <a:rPr sz="1600" dirty="0">
                <a:solidFill>
                  <a:srgbClr val="FFFFFF"/>
                </a:solidFill>
                <a:latin typeface="Arial MT"/>
                <a:cs typeface="Arial MT"/>
              </a:rPr>
              <a:t>efectiva</a:t>
            </a:r>
            <a:r>
              <a:rPr sz="1600" spc="-20" dirty="0">
                <a:solidFill>
                  <a:srgbClr val="FFFFFF"/>
                </a:solidFill>
                <a:latin typeface="Arial MT"/>
                <a:cs typeface="Arial MT"/>
              </a:rPr>
              <a:t> </a:t>
            </a:r>
            <a:r>
              <a:rPr sz="1600" dirty="0">
                <a:solidFill>
                  <a:srgbClr val="FFFFFF"/>
                </a:solidFill>
                <a:latin typeface="Arial MT"/>
                <a:cs typeface="Arial MT"/>
              </a:rPr>
              <a:t>que</a:t>
            </a:r>
            <a:r>
              <a:rPr sz="1600" spc="-20" dirty="0">
                <a:solidFill>
                  <a:srgbClr val="FFFFFF"/>
                </a:solidFill>
                <a:latin typeface="Arial MT"/>
                <a:cs typeface="Arial MT"/>
              </a:rPr>
              <a:t> </a:t>
            </a:r>
            <a:r>
              <a:rPr sz="1600" dirty="0">
                <a:solidFill>
                  <a:srgbClr val="FFFFFF"/>
                </a:solidFill>
                <a:latin typeface="Arial MT"/>
                <a:cs typeface="Arial MT"/>
              </a:rPr>
              <a:t>incida</a:t>
            </a:r>
            <a:r>
              <a:rPr sz="1600" spc="-30" dirty="0">
                <a:solidFill>
                  <a:srgbClr val="FFFFFF"/>
                </a:solidFill>
                <a:latin typeface="Arial MT"/>
                <a:cs typeface="Arial MT"/>
              </a:rPr>
              <a:t> </a:t>
            </a:r>
            <a:r>
              <a:rPr sz="1600" spc="-10" dirty="0">
                <a:solidFill>
                  <a:srgbClr val="FFFFFF"/>
                </a:solidFill>
                <a:latin typeface="Arial MT"/>
                <a:cs typeface="Arial MT"/>
              </a:rPr>
              <a:t>positivamente</a:t>
            </a:r>
            <a:r>
              <a:rPr sz="1600" spc="-30" dirty="0">
                <a:solidFill>
                  <a:srgbClr val="FFFFFF"/>
                </a:solidFill>
                <a:latin typeface="Arial MT"/>
                <a:cs typeface="Arial MT"/>
              </a:rPr>
              <a:t> </a:t>
            </a:r>
            <a:r>
              <a:rPr sz="1600" spc="-25" dirty="0">
                <a:solidFill>
                  <a:srgbClr val="FFFFFF"/>
                </a:solidFill>
                <a:latin typeface="Arial MT"/>
                <a:cs typeface="Arial MT"/>
              </a:rPr>
              <a:t>en </a:t>
            </a:r>
            <a:r>
              <a:rPr sz="1600" dirty="0">
                <a:solidFill>
                  <a:srgbClr val="FFFFFF"/>
                </a:solidFill>
                <a:latin typeface="Arial MT"/>
                <a:cs typeface="Arial MT"/>
              </a:rPr>
              <a:t>los</a:t>
            </a:r>
            <a:r>
              <a:rPr sz="1600" spc="-60" dirty="0">
                <a:solidFill>
                  <a:srgbClr val="FFFFFF"/>
                </a:solidFill>
                <a:latin typeface="Arial MT"/>
                <a:cs typeface="Arial MT"/>
              </a:rPr>
              <a:t> </a:t>
            </a:r>
            <a:r>
              <a:rPr sz="1600" b="1" dirty="0">
                <a:latin typeface="Arial MT"/>
                <a:cs typeface="Arial MT"/>
              </a:rPr>
              <a:t>determinantes</a:t>
            </a:r>
            <a:r>
              <a:rPr sz="1600" b="1" spc="-25" dirty="0">
                <a:latin typeface="Arial MT"/>
                <a:cs typeface="Arial MT"/>
              </a:rPr>
              <a:t> </a:t>
            </a:r>
            <a:r>
              <a:rPr sz="1600" b="1" dirty="0">
                <a:latin typeface="Arial MT"/>
                <a:cs typeface="Arial MT"/>
              </a:rPr>
              <a:t>sociales</a:t>
            </a:r>
            <a:r>
              <a:rPr sz="1600" b="1" spc="-80" dirty="0">
                <a:latin typeface="Arial MT"/>
                <a:cs typeface="Arial MT"/>
              </a:rPr>
              <a:t> </a:t>
            </a:r>
            <a:r>
              <a:rPr sz="1600" b="1" dirty="0">
                <a:latin typeface="Arial MT"/>
                <a:cs typeface="Arial MT"/>
              </a:rPr>
              <a:t>de</a:t>
            </a:r>
            <a:r>
              <a:rPr sz="1600" b="1" spc="-40" dirty="0">
                <a:latin typeface="Arial MT"/>
                <a:cs typeface="Arial MT"/>
              </a:rPr>
              <a:t> </a:t>
            </a:r>
            <a:r>
              <a:rPr sz="1600" spc="-25" dirty="0">
                <a:solidFill>
                  <a:srgbClr val="FFFFFF"/>
                </a:solidFill>
                <a:latin typeface="Arial MT"/>
                <a:cs typeface="Arial MT"/>
              </a:rPr>
              <a:t>la </a:t>
            </a:r>
            <a:r>
              <a:rPr sz="1600" dirty="0">
                <a:solidFill>
                  <a:srgbClr val="FFFFFF"/>
                </a:solidFill>
                <a:latin typeface="Arial MT"/>
                <a:cs typeface="Arial MT"/>
              </a:rPr>
              <a:t>salud</a:t>
            </a:r>
            <a:r>
              <a:rPr sz="1600" spc="-50" dirty="0">
                <a:solidFill>
                  <a:srgbClr val="FFFFFF"/>
                </a:solidFill>
                <a:latin typeface="Arial MT"/>
                <a:cs typeface="Arial MT"/>
              </a:rPr>
              <a:t> </a:t>
            </a:r>
            <a:r>
              <a:rPr sz="1600" dirty="0">
                <a:solidFill>
                  <a:srgbClr val="FFFFFF"/>
                </a:solidFill>
                <a:latin typeface="Arial MT"/>
                <a:cs typeface="Arial MT"/>
              </a:rPr>
              <a:t>y</a:t>
            </a:r>
            <a:r>
              <a:rPr sz="1600" spc="-30" dirty="0">
                <a:solidFill>
                  <a:srgbClr val="FFFFFF"/>
                </a:solidFill>
                <a:latin typeface="Arial MT"/>
                <a:cs typeface="Arial MT"/>
              </a:rPr>
              <a:t> </a:t>
            </a:r>
            <a:r>
              <a:rPr sz="1600" dirty="0">
                <a:solidFill>
                  <a:srgbClr val="FFFFFF"/>
                </a:solidFill>
                <a:latin typeface="Arial MT"/>
                <a:cs typeface="Arial MT"/>
              </a:rPr>
              <a:t>mejore</a:t>
            </a:r>
            <a:r>
              <a:rPr sz="1600" spc="-30" dirty="0">
                <a:solidFill>
                  <a:srgbClr val="FFFFFF"/>
                </a:solidFill>
                <a:latin typeface="Arial MT"/>
                <a:cs typeface="Arial MT"/>
              </a:rPr>
              <a:t> </a:t>
            </a:r>
            <a:r>
              <a:rPr sz="1600" dirty="0">
                <a:solidFill>
                  <a:srgbClr val="FFFFFF"/>
                </a:solidFill>
                <a:latin typeface="Arial MT"/>
                <a:cs typeface="Arial MT"/>
              </a:rPr>
              <a:t>las</a:t>
            </a:r>
            <a:r>
              <a:rPr sz="1600" spc="-40" dirty="0">
                <a:solidFill>
                  <a:srgbClr val="FFFFFF"/>
                </a:solidFill>
                <a:latin typeface="Arial MT"/>
                <a:cs typeface="Arial MT"/>
              </a:rPr>
              <a:t> </a:t>
            </a:r>
            <a:r>
              <a:rPr sz="1600" dirty="0">
                <a:solidFill>
                  <a:srgbClr val="FFFFFF"/>
                </a:solidFill>
                <a:latin typeface="Arial MT"/>
                <a:cs typeface="Arial MT"/>
              </a:rPr>
              <a:t>condiciones</a:t>
            </a:r>
            <a:r>
              <a:rPr sz="1600" spc="-55" dirty="0">
                <a:solidFill>
                  <a:srgbClr val="FFFFFF"/>
                </a:solidFill>
                <a:latin typeface="Arial MT"/>
                <a:cs typeface="Arial MT"/>
              </a:rPr>
              <a:t> </a:t>
            </a:r>
            <a:r>
              <a:rPr sz="1600" spc="-25" dirty="0">
                <a:solidFill>
                  <a:srgbClr val="FFFFFF"/>
                </a:solidFill>
                <a:latin typeface="Arial MT"/>
                <a:cs typeface="Arial MT"/>
              </a:rPr>
              <a:t>de </a:t>
            </a:r>
            <a:r>
              <a:rPr sz="1600" dirty="0">
                <a:solidFill>
                  <a:srgbClr val="FFFFFF"/>
                </a:solidFill>
                <a:latin typeface="Arial MT"/>
                <a:cs typeface="Arial MT"/>
              </a:rPr>
              <a:t>vida</a:t>
            </a:r>
            <a:r>
              <a:rPr sz="1600" spc="-45" dirty="0">
                <a:solidFill>
                  <a:srgbClr val="FFFFFF"/>
                </a:solidFill>
                <a:latin typeface="Arial MT"/>
                <a:cs typeface="Arial MT"/>
              </a:rPr>
              <a:t> </a:t>
            </a:r>
            <a:r>
              <a:rPr sz="1600" dirty="0">
                <a:solidFill>
                  <a:srgbClr val="FFFFFF"/>
                </a:solidFill>
                <a:latin typeface="Arial MT"/>
                <a:cs typeface="Arial MT"/>
              </a:rPr>
              <a:t>y</a:t>
            </a:r>
            <a:r>
              <a:rPr sz="1600" spc="-25" dirty="0">
                <a:solidFill>
                  <a:srgbClr val="FFFFFF"/>
                </a:solidFill>
                <a:latin typeface="Arial MT"/>
                <a:cs typeface="Arial MT"/>
              </a:rPr>
              <a:t> </a:t>
            </a:r>
            <a:r>
              <a:rPr sz="1600" dirty="0">
                <a:solidFill>
                  <a:srgbClr val="FFFFFF"/>
                </a:solidFill>
                <a:latin typeface="Arial MT"/>
                <a:cs typeface="Arial MT"/>
              </a:rPr>
              <a:t>salud</a:t>
            </a:r>
            <a:r>
              <a:rPr sz="1600" spc="-30" dirty="0">
                <a:solidFill>
                  <a:srgbClr val="FFFFFF"/>
                </a:solidFill>
                <a:latin typeface="Arial MT"/>
                <a:cs typeface="Arial MT"/>
              </a:rPr>
              <a:t> </a:t>
            </a:r>
            <a:r>
              <a:rPr sz="1600" dirty="0">
                <a:solidFill>
                  <a:srgbClr val="FFFFFF"/>
                </a:solidFill>
                <a:latin typeface="Arial MT"/>
                <a:cs typeface="Arial MT"/>
              </a:rPr>
              <a:t>de</a:t>
            </a:r>
            <a:r>
              <a:rPr sz="1600" spc="-35" dirty="0">
                <a:solidFill>
                  <a:srgbClr val="FFFFFF"/>
                </a:solidFill>
                <a:latin typeface="Arial MT"/>
                <a:cs typeface="Arial MT"/>
              </a:rPr>
              <a:t> </a:t>
            </a:r>
            <a:r>
              <a:rPr sz="1600" dirty="0">
                <a:solidFill>
                  <a:srgbClr val="FFFFFF"/>
                </a:solidFill>
                <a:latin typeface="Arial MT"/>
                <a:cs typeface="Arial MT"/>
              </a:rPr>
              <a:t>personas,</a:t>
            </a:r>
            <a:r>
              <a:rPr sz="1600" spc="-15" dirty="0">
                <a:solidFill>
                  <a:srgbClr val="FFFFFF"/>
                </a:solidFill>
                <a:latin typeface="Arial MT"/>
                <a:cs typeface="Arial MT"/>
              </a:rPr>
              <a:t> </a:t>
            </a:r>
            <a:r>
              <a:rPr sz="1600" dirty="0">
                <a:solidFill>
                  <a:srgbClr val="FFFFFF"/>
                </a:solidFill>
                <a:latin typeface="Arial MT"/>
                <a:cs typeface="Arial MT"/>
              </a:rPr>
              <a:t>familias</a:t>
            </a:r>
            <a:r>
              <a:rPr sz="1600" spc="-40" dirty="0">
                <a:solidFill>
                  <a:srgbClr val="FFFFFF"/>
                </a:solidFill>
                <a:latin typeface="Arial MT"/>
                <a:cs typeface="Arial MT"/>
              </a:rPr>
              <a:t> </a:t>
            </a:r>
            <a:r>
              <a:rPr sz="1600" spc="-50" dirty="0">
                <a:solidFill>
                  <a:srgbClr val="FFFFFF"/>
                </a:solidFill>
                <a:latin typeface="Arial MT"/>
                <a:cs typeface="Arial MT"/>
              </a:rPr>
              <a:t>y </a:t>
            </a:r>
            <a:r>
              <a:rPr sz="1600" spc="-10" dirty="0">
                <a:solidFill>
                  <a:srgbClr val="FFFFFF"/>
                </a:solidFill>
                <a:latin typeface="Arial MT"/>
                <a:cs typeface="Arial MT"/>
              </a:rPr>
              <a:t>comunidades.</a:t>
            </a:r>
            <a:endParaRPr sz="1600" dirty="0">
              <a:latin typeface="Arial MT"/>
              <a:cs typeface="Arial MT"/>
            </a:endParaRPr>
          </a:p>
        </p:txBody>
      </p:sp>
      <p:sp>
        <p:nvSpPr>
          <p:cNvPr id="6" name="object 6"/>
          <p:cNvSpPr txBox="1">
            <a:spLocks noGrp="1"/>
          </p:cNvSpPr>
          <p:nvPr>
            <p:ph type="title"/>
          </p:nvPr>
        </p:nvSpPr>
        <p:spPr>
          <a:xfrm>
            <a:off x="639876" y="933142"/>
            <a:ext cx="2479675" cy="654282"/>
          </a:xfrm>
          <a:prstGeom prst="rect">
            <a:avLst/>
          </a:prstGeom>
        </p:spPr>
        <p:txBody>
          <a:bodyPr vert="horz" wrap="square" lIns="0" tIns="168910" rIns="0" bIns="0" rtlCol="0">
            <a:spAutoFit/>
          </a:bodyPr>
          <a:lstStyle/>
          <a:p>
            <a:pPr marL="12700" marR="5080">
              <a:lnSpc>
                <a:spcPct val="74300"/>
              </a:lnSpc>
              <a:spcBef>
                <a:spcPts val="1330"/>
              </a:spcBef>
            </a:pPr>
            <a:r>
              <a:rPr sz="4000" spc="-10" dirty="0" err="1">
                <a:solidFill>
                  <a:srgbClr val="85F4A3"/>
                </a:solidFill>
              </a:rPr>
              <a:t>Objetivos</a:t>
            </a:r>
            <a:endParaRPr sz="4000" dirty="0"/>
          </a:p>
        </p:txBody>
      </p:sp>
      <p:grpSp>
        <p:nvGrpSpPr>
          <p:cNvPr id="7" name="object 7"/>
          <p:cNvGrpSpPr/>
          <p:nvPr/>
        </p:nvGrpSpPr>
        <p:grpSpPr>
          <a:xfrm>
            <a:off x="665226" y="0"/>
            <a:ext cx="11527155" cy="6858000"/>
            <a:chOff x="665226" y="0"/>
            <a:chExt cx="11527155" cy="6858000"/>
          </a:xfrm>
        </p:grpSpPr>
        <p:sp>
          <p:nvSpPr>
            <p:cNvPr id="8" name="object 8"/>
            <p:cNvSpPr/>
            <p:nvPr/>
          </p:nvSpPr>
          <p:spPr>
            <a:xfrm>
              <a:off x="665226" y="1972817"/>
              <a:ext cx="844550" cy="0"/>
            </a:xfrm>
            <a:custGeom>
              <a:avLst/>
              <a:gdLst/>
              <a:ahLst/>
              <a:cxnLst/>
              <a:rect l="l" t="t" r="r" b="b"/>
              <a:pathLst>
                <a:path w="844550">
                  <a:moveTo>
                    <a:pt x="0" y="0"/>
                  </a:moveTo>
                  <a:lnTo>
                    <a:pt x="844550" y="0"/>
                  </a:lnTo>
                </a:path>
              </a:pathLst>
            </a:custGeom>
            <a:ln w="32004">
              <a:solidFill>
                <a:srgbClr val="85F4A3"/>
              </a:solidFill>
            </a:ln>
          </p:spPr>
          <p:txBody>
            <a:bodyPr wrap="square" lIns="0" tIns="0" rIns="0" bIns="0" rtlCol="0"/>
            <a:lstStyle/>
            <a:p>
              <a:endParaRPr/>
            </a:p>
          </p:txBody>
        </p:sp>
        <p:sp>
          <p:nvSpPr>
            <p:cNvPr id="9" name="object 9"/>
            <p:cNvSpPr/>
            <p:nvPr/>
          </p:nvSpPr>
          <p:spPr>
            <a:xfrm>
              <a:off x="4863084" y="0"/>
              <a:ext cx="7329170" cy="6858000"/>
            </a:xfrm>
            <a:custGeom>
              <a:avLst/>
              <a:gdLst/>
              <a:ahLst/>
              <a:cxnLst/>
              <a:rect l="l" t="t" r="r" b="b"/>
              <a:pathLst>
                <a:path w="7329170" h="6858000">
                  <a:moveTo>
                    <a:pt x="7328915" y="0"/>
                  </a:moveTo>
                  <a:lnTo>
                    <a:pt x="0" y="0"/>
                  </a:lnTo>
                  <a:lnTo>
                    <a:pt x="0" y="6858000"/>
                  </a:lnTo>
                  <a:lnTo>
                    <a:pt x="7328915" y="6858000"/>
                  </a:lnTo>
                  <a:lnTo>
                    <a:pt x="7328915" y="0"/>
                  </a:lnTo>
                  <a:close/>
                </a:path>
              </a:pathLst>
            </a:custGeom>
            <a:solidFill>
              <a:srgbClr val="398AA4">
                <a:alpha val="44705"/>
              </a:srgbClr>
            </a:solidFill>
          </p:spPr>
          <p:txBody>
            <a:bodyPr wrap="square" lIns="0" tIns="0" rIns="0" bIns="0" rtlCol="0"/>
            <a:lstStyle/>
            <a:p>
              <a:endParaRPr/>
            </a:p>
          </p:txBody>
        </p:sp>
        <p:pic>
          <p:nvPicPr>
            <p:cNvPr id="10" name="object 10"/>
            <p:cNvPicPr/>
            <p:nvPr/>
          </p:nvPicPr>
          <p:blipFill>
            <a:blip r:embed="rId3" cstate="print"/>
            <a:stretch>
              <a:fillRect/>
            </a:stretch>
          </p:blipFill>
          <p:spPr>
            <a:xfrm>
              <a:off x="9942576" y="605027"/>
              <a:ext cx="1656587" cy="234696"/>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9DE0D76D-E825-D02A-F2B0-C33582CE2871}"/>
            </a:ext>
          </a:extLst>
        </p:cNvPr>
        <p:cNvGrpSpPr/>
        <p:nvPr/>
      </p:nvGrpSpPr>
      <p:grpSpPr>
        <a:xfrm>
          <a:off x="0" y="0"/>
          <a:ext cx="0" cy="0"/>
          <a:chOff x="0" y="0"/>
          <a:chExt cx="0" cy="0"/>
        </a:xfrm>
      </p:grpSpPr>
      <p:sp>
        <p:nvSpPr>
          <p:cNvPr id="7" name="Rectángulo 6">
            <a:extLst>
              <a:ext uri="{FF2B5EF4-FFF2-40B4-BE49-F238E27FC236}">
                <a16:creationId xmlns:a16="http://schemas.microsoft.com/office/drawing/2014/main" id="{EDC0657A-4BF6-964F-CEE2-1DC9F6FCFB64}"/>
              </a:ext>
            </a:extLst>
          </p:cNvPr>
          <p:cNvSpPr/>
          <p:nvPr/>
        </p:nvSpPr>
        <p:spPr>
          <a:xfrm>
            <a:off x="9059917" y="5623034"/>
            <a:ext cx="2785242" cy="105103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6" name="Imagen 5" descr="Diagrama&#10;&#10;Descripción generada automáticamente">
            <a:extLst>
              <a:ext uri="{FF2B5EF4-FFF2-40B4-BE49-F238E27FC236}">
                <a16:creationId xmlns:a16="http://schemas.microsoft.com/office/drawing/2014/main" id="{24BFC9D2-C3D9-3536-3DEF-415F1EE7B764}"/>
              </a:ext>
            </a:extLst>
          </p:cNvPr>
          <p:cNvPicPr>
            <a:picLocks noChangeAspect="1"/>
          </p:cNvPicPr>
          <p:nvPr/>
        </p:nvPicPr>
        <p:blipFill>
          <a:blip r:embed="rId3"/>
          <a:srcRect t="1" b="62995"/>
          <a:stretch/>
        </p:blipFill>
        <p:spPr>
          <a:xfrm>
            <a:off x="1292772" y="329278"/>
            <a:ext cx="9201838" cy="6053497"/>
          </a:xfrm>
          <a:prstGeom prst="rect">
            <a:avLst/>
          </a:prstGeom>
        </p:spPr>
      </p:pic>
      <p:sp>
        <p:nvSpPr>
          <p:cNvPr id="11" name="Datos almacenados 10">
            <a:extLst>
              <a:ext uri="{FF2B5EF4-FFF2-40B4-BE49-F238E27FC236}">
                <a16:creationId xmlns:a16="http://schemas.microsoft.com/office/drawing/2014/main" id="{D53B0CBA-FAB9-0C10-150C-91763D34737E}"/>
              </a:ext>
            </a:extLst>
          </p:cNvPr>
          <p:cNvSpPr/>
          <p:nvPr/>
        </p:nvSpPr>
        <p:spPr>
          <a:xfrm>
            <a:off x="6904003" y="5040136"/>
            <a:ext cx="5287997" cy="1633934"/>
          </a:xfrm>
          <a:prstGeom prst="flowChartOnlineStorag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3" name="Imagen 12" descr="Diagrama&#10;&#10;Descripción generada automáticamente">
            <a:extLst>
              <a:ext uri="{FF2B5EF4-FFF2-40B4-BE49-F238E27FC236}">
                <a16:creationId xmlns:a16="http://schemas.microsoft.com/office/drawing/2014/main" id="{04A46E51-002F-FA4F-9694-A4A3EA869806}"/>
              </a:ext>
            </a:extLst>
          </p:cNvPr>
          <p:cNvPicPr>
            <a:picLocks noChangeAspect="1"/>
          </p:cNvPicPr>
          <p:nvPr/>
        </p:nvPicPr>
        <p:blipFill>
          <a:blip r:embed="rId4"/>
          <a:srcRect t="16562" b="9573"/>
          <a:stretch/>
        </p:blipFill>
        <p:spPr>
          <a:xfrm>
            <a:off x="7162832" y="5336498"/>
            <a:ext cx="3100488" cy="812053"/>
          </a:xfrm>
          <a:prstGeom prst="rect">
            <a:avLst/>
          </a:prstGeom>
        </p:spPr>
      </p:pic>
    </p:spTree>
    <p:extLst>
      <p:ext uri="{BB962C8B-B14F-4D97-AF65-F5344CB8AC3E}">
        <p14:creationId xmlns:p14="http://schemas.microsoft.com/office/powerpoint/2010/main" val="39573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6248400"/>
            <a:ext cx="12192000" cy="609598"/>
          </a:xfrm>
          <a:prstGeom prst="rect">
            <a:avLst/>
          </a:prstGeom>
        </p:spPr>
      </p:pic>
      <p:pic>
        <p:nvPicPr>
          <p:cNvPr id="3" name="object 3"/>
          <p:cNvPicPr/>
          <p:nvPr/>
        </p:nvPicPr>
        <p:blipFill>
          <a:blip r:embed="rId3" cstate="print"/>
          <a:stretch>
            <a:fillRect/>
          </a:stretch>
        </p:blipFill>
        <p:spPr>
          <a:xfrm>
            <a:off x="9742931" y="408431"/>
            <a:ext cx="2005583" cy="283463"/>
          </a:xfrm>
          <a:prstGeom prst="rect">
            <a:avLst/>
          </a:prstGeom>
        </p:spPr>
      </p:pic>
      <p:sp>
        <p:nvSpPr>
          <p:cNvPr id="4" name="object 4"/>
          <p:cNvSpPr txBox="1">
            <a:spLocks noGrp="1"/>
          </p:cNvSpPr>
          <p:nvPr>
            <p:ph type="title"/>
          </p:nvPr>
        </p:nvSpPr>
        <p:spPr>
          <a:xfrm>
            <a:off x="443486" y="434778"/>
            <a:ext cx="6825120" cy="873957"/>
          </a:xfrm>
          <a:prstGeom prst="rect">
            <a:avLst/>
          </a:prstGeom>
        </p:spPr>
        <p:txBody>
          <a:bodyPr vert="horz" wrap="square" lIns="0" tIns="12065" rIns="0" bIns="0" rtlCol="0">
            <a:spAutoFit/>
          </a:bodyPr>
          <a:lstStyle/>
          <a:p>
            <a:pPr marL="12700" marR="5080">
              <a:lnSpc>
                <a:spcPct val="100000"/>
              </a:lnSpc>
              <a:spcBef>
                <a:spcPts val="95"/>
              </a:spcBef>
            </a:pPr>
            <a:r>
              <a:rPr sz="2800" dirty="0"/>
              <a:t>¿Cuáles</a:t>
            </a:r>
            <a:r>
              <a:rPr sz="2800" spc="-75" dirty="0"/>
              <a:t> </a:t>
            </a:r>
            <a:r>
              <a:rPr sz="2800" dirty="0"/>
              <a:t>son</a:t>
            </a:r>
            <a:r>
              <a:rPr sz="2800" spc="-95" dirty="0"/>
              <a:t> </a:t>
            </a:r>
            <a:r>
              <a:rPr sz="2800" spc="-25" dirty="0"/>
              <a:t>los </a:t>
            </a:r>
            <a:r>
              <a:rPr sz="2800" dirty="0"/>
              <a:t>enfoques</a:t>
            </a:r>
            <a:r>
              <a:rPr sz="2800" spc="-70" dirty="0"/>
              <a:t> </a:t>
            </a:r>
            <a:r>
              <a:rPr sz="2800" dirty="0"/>
              <a:t>del</a:t>
            </a:r>
            <a:r>
              <a:rPr sz="2800" spc="-105" dirty="0"/>
              <a:t> </a:t>
            </a:r>
            <a:r>
              <a:rPr sz="2800" spc="-25" dirty="0"/>
              <a:t>MAS </a:t>
            </a:r>
            <a:r>
              <a:rPr sz="2800" spc="-10" dirty="0"/>
              <a:t>Bienestar?</a:t>
            </a:r>
            <a:endParaRPr sz="2800" dirty="0"/>
          </a:p>
        </p:txBody>
      </p:sp>
      <p:pic>
        <p:nvPicPr>
          <p:cNvPr id="5" name="object 5"/>
          <p:cNvPicPr/>
          <p:nvPr/>
        </p:nvPicPr>
        <p:blipFill>
          <a:blip r:embed="rId4" cstate="print"/>
          <a:stretch>
            <a:fillRect/>
          </a:stretch>
        </p:blipFill>
        <p:spPr>
          <a:xfrm>
            <a:off x="3044951" y="2372867"/>
            <a:ext cx="6102096" cy="3806952"/>
          </a:xfrm>
          <a:prstGeom prst="rect">
            <a:avLst/>
          </a:prstGeom>
        </p:spPr>
      </p:pic>
      <p:sp>
        <p:nvSpPr>
          <p:cNvPr id="6" name="object 6"/>
          <p:cNvSpPr/>
          <p:nvPr/>
        </p:nvSpPr>
        <p:spPr>
          <a:xfrm>
            <a:off x="988313" y="4303014"/>
            <a:ext cx="554355" cy="0"/>
          </a:xfrm>
          <a:custGeom>
            <a:avLst/>
            <a:gdLst/>
            <a:ahLst/>
            <a:cxnLst/>
            <a:rect l="l" t="t" r="r" b="b"/>
            <a:pathLst>
              <a:path w="554355">
                <a:moveTo>
                  <a:pt x="0" y="0"/>
                </a:moveTo>
                <a:lnTo>
                  <a:pt x="554355" y="0"/>
                </a:lnTo>
              </a:path>
            </a:pathLst>
          </a:custGeom>
          <a:ln w="50292">
            <a:solidFill>
              <a:srgbClr val="54A690"/>
            </a:solidFill>
          </a:ln>
        </p:spPr>
        <p:txBody>
          <a:bodyPr wrap="square" lIns="0" tIns="0" rIns="0" bIns="0" rtlCol="0"/>
          <a:lstStyle/>
          <a:p>
            <a:endParaRPr/>
          </a:p>
        </p:txBody>
      </p:sp>
      <p:sp>
        <p:nvSpPr>
          <p:cNvPr id="7" name="object 7"/>
          <p:cNvSpPr txBox="1"/>
          <p:nvPr/>
        </p:nvSpPr>
        <p:spPr>
          <a:xfrm>
            <a:off x="967841" y="1663446"/>
            <a:ext cx="3411220" cy="2970530"/>
          </a:xfrm>
          <a:prstGeom prst="rect">
            <a:avLst/>
          </a:prstGeom>
        </p:spPr>
        <p:txBody>
          <a:bodyPr vert="horz" wrap="square" lIns="0" tIns="12700" rIns="0" bIns="0" rtlCol="0">
            <a:spAutoFit/>
          </a:bodyPr>
          <a:lstStyle/>
          <a:p>
            <a:pPr marL="1358900">
              <a:lnSpc>
                <a:spcPct val="100000"/>
              </a:lnSpc>
              <a:spcBef>
                <a:spcPts val="100"/>
              </a:spcBef>
            </a:pPr>
            <a:r>
              <a:rPr sz="1800" b="1" spc="-10" dirty="0">
                <a:solidFill>
                  <a:srgbClr val="398AA4"/>
                </a:solidFill>
                <a:latin typeface="Arial"/>
                <a:cs typeface="Arial"/>
              </a:rPr>
              <a:t>Enfoque</a:t>
            </a:r>
            <a:endParaRPr sz="1800">
              <a:latin typeface="Arial"/>
              <a:cs typeface="Arial"/>
            </a:endParaRPr>
          </a:p>
          <a:p>
            <a:pPr marL="1358900">
              <a:lnSpc>
                <a:spcPct val="100000"/>
              </a:lnSpc>
            </a:pPr>
            <a:r>
              <a:rPr sz="1800" b="1" dirty="0">
                <a:solidFill>
                  <a:srgbClr val="398AA4"/>
                </a:solidFill>
                <a:latin typeface="Arial"/>
                <a:cs typeface="Arial"/>
              </a:rPr>
              <a:t>de</a:t>
            </a:r>
            <a:r>
              <a:rPr sz="1800" b="1" spc="-5" dirty="0">
                <a:solidFill>
                  <a:srgbClr val="398AA4"/>
                </a:solidFill>
                <a:latin typeface="Arial"/>
                <a:cs typeface="Arial"/>
              </a:rPr>
              <a:t> </a:t>
            </a:r>
            <a:r>
              <a:rPr sz="1800" b="1" spc="-10" dirty="0">
                <a:solidFill>
                  <a:srgbClr val="398AA4"/>
                </a:solidFill>
                <a:latin typeface="Arial"/>
                <a:cs typeface="Arial"/>
              </a:rPr>
              <a:t>derechos</a:t>
            </a:r>
            <a:endParaRPr sz="1800">
              <a:latin typeface="Arial"/>
              <a:cs typeface="Arial"/>
            </a:endParaRPr>
          </a:p>
          <a:p>
            <a:pPr marL="1358900" marR="5080" algn="just">
              <a:lnSpc>
                <a:spcPct val="100000"/>
              </a:lnSpc>
              <a:spcBef>
                <a:spcPts val="1700"/>
              </a:spcBef>
            </a:pPr>
            <a:r>
              <a:rPr sz="1400" dirty="0">
                <a:solidFill>
                  <a:srgbClr val="252525"/>
                </a:solidFill>
                <a:latin typeface="Arial MT"/>
                <a:cs typeface="Arial MT"/>
              </a:rPr>
              <a:t>La</a:t>
            </a:r>
            <a:r>
              <a:rPr sz="1400" spc="-20" dirty="0">
                <a:solidFill>
                  <a:srgbClr val="252525"/>
                </a:solidFill>
                <a:latin typeface="Arial MT"/>
                <a:cs typeface="Arial MT"/>
              </a:rPr>
              <a:t> </a:t>
            </a:r>
            <a:r>
              <a:rPr sz="1400" dirty="0">
                <a:solidFill>
                  <a:srgbClr val="252525"/>
                </a:solidFill>
                <a:latin typeface="Arial MT"/>
                <a:cs typeface="Arial MT"/>
              </a:rPr>
              <a:t>garantía</a:t>
            </a:r>
            <a:r>
              <a:rPr sz="1400" spc="-45" dirty="0">
                <a:solidFill>
                  <a:srgbClr val="252525"/>
                </a:solidFill>
                <a:latin typeface="Arial MT"/>
                <a:cs typeface="Arial MT"/>
              </a:rPr>
              <a:t> </a:t>
            </a:r>
            <a:r>
              <a:rPr sz="1400" dirty="0">
                <a:solidFill>
                  <a:srgbClr val="252525"/>
                </a:solidFill>
                <a:latin typeface="Arial MT"/>
                <a:cs typeface="Arial MT"/>
              </a:rPr>
              <a:t>del</a:t>
            </a:r>
            <a:r>
              <a:rPr sz="1400" spc="-25" dirty="0">
                <a:solidFill>
                  <a:srgbClr val="252525"/>
                </a:solidFill>
                <a:latin typeface="Arial MT"/>
                <a:cs typeface="Arial MT"/>
              </a:rPr>
              <a:t> </a:t>
            </a:r>
            <a:r>
              <a:rPr sz="1400" dirty="0">
                <a:solidFill>
                  <a:srgbClr val="252525"/>
                </a:solidFill>
                <a:latin typeface="Arial MT"/>
                <a:cs typeface="Arial MT"/>
              </a:rPr>
              <a:t>derecho</a:t>
            </a:r>
            <a:r>
              <a:rPr sz="1400" spc="-45" dirty="0">
                <a:solidFill>
                  <a:srgbClr val="252525"/>
                </a:solidFill>
                <a:latin typeface="Arial MT"/>
                <a:cs typeface="Arial MT"/>
              </a:rPr>
              <a:t> </a:t>
            </a:r>
            <a:r>
              <a:rPr sz="1400" spc="-50" dirty="0">
                <a:solidFill>
                  <a:srgbClr val="252525"/>
                </a:solidFill>
                <a:latin typeface="Arial MT"/>
                <a:cs typeface="Arial MT"/>
              </a:rPr>
              <a:t>a </a:t>
            </a:r>
            <a:r>
              <a:rPr sz="1400" dirty="0">
                <a:solidFill>
                  <a:srgbClr val="252525"/>
                </a:solidFill>
                <a:latin typeface="Arial MT"/>
                <a:cs typeface="Arial MT"/>
              </a:rPr>
              <a:t>la</a:t>
            </a:r>
            <a:r>
              <a:rPr sz="1400" spc="-20" dirty="0">
                <a:solidFill>
                  <a:srgbClr val="252525"/>
                </a:solidFill>
                <a:latin typeface="Arial MT"/>
                <a:cs typeface="Arial MT"/>
              </a:rPr>
              <a:t> </a:t>
            </a:r>
            <a:r>
              <a:rPr sz="1400" dirty="0">
                <a:solidFill>
                  <a:srgbClr val="252525"/>
                </a:solidFill>
                <a:latin typeface="Arial MT"/>
                <a:cs typeface="Arial MT"/>
              </a:rPr>
              <a:t>salud</a:t>
            </a:r>
            <a:r>
              <a:rPr sz="1400" spc="-35" dirty="0">
                <a:solidFill>
                  <a:srgbClr val="252525"/>
                </a:solidFill>
                <a:latin typeface="Arial MT"/>
                <a:cs typeface="Arial MT"/>
              </a:rPr>
              <a:t> </a:t>
            </a:r>
            <a:r>
              <a:rPr sz="1400" dirty="0">
                <a:solidFill>
                  <a:srgbClr val="252525"/>
                </a:solidFill>
                <a:latin typeface="Arial MT"/>
                <a:cs typeface="Arial MT"/>
              </a:rPr>
              <a:t>como</a:t>
            </a:r>
            <a:r>
              <a:rPr sz="1400" spc="-25" dirty="0">
                <a:solidFill>
                  <a:srgbClr val="252525"/>
                </a:solidFill>
                <a:latin typeface="Arial MT"/>
                <a:cs typeface="Arial MT"/>
              </a:rPr>
              <a:t> </a:t>
            </a:r>
            <a:r>
              <a:rPr sz="1400" dirty="0">
                <a:solidFill>
                  <a:srgbClr val="252525"/>
                </a:solidFill>
                <a:latin typeface="Arial MT"/>
                <a:cs typeface="Arial MT"/>
              </a:rPr>
              <a:t>trazador</a:t>
            </a:r>
            <a:r>
              <a:rPr sz="1400" spc="-60" dirty="0">
                <a:solidFill>
                  <a:srgbClr val="252525"/>
                </a:solidFill>
                <a:latin typeface="Arial MT"/>
                <a:cs typeface="Arial MT"/>
              </a:rPr>
              <a:t> </a:t>
            </a:r>
            <a:r>
              <a:rPr sz="1400" spc="-25" dirty="0">
                <a:solidFill>
                  <a:srgbClr val="252525"/>
                </a:solidFill>
                <a:latin typeface="Arial MT"/>
                <a:cs typeface="Arial MT"/>
              </a:rPr>
              <a:t>de </a:t>
            </a:r>
            <a:r>
              <a:rPr sz="1400" dirty="0">
                <a:solidFill>
                  <a:srgbClr val="252525"/>
                </a:solidFill>
                <a:latin typeface="Arial MT"/>
                <a:cs typeface="Arial MT"/>
              </a:rPr>
              <a:t>toda</a:t>
            </a:r>
            <a:r>
              <a:rPr sz="1400" spc="-40" dirty="0">
                <a:solidFill>
                  <a:srgbClr val="252525"/>
                </a:solidFill>
                <a:latin typeface="Arial MT"/>
                <a:cs typeface="Arial MT"/>
              </a:rPr>
              <a:t> </a:t>
            </a:r>
            <a:r>
              <a:rPr sz="1400" spc="-10" dirty="0">
                <a:solidFill>
                  <a:srgbClr val="252525"/>
                </a:solidFill>
                <a:latin typeface="Arial MT"/>
                <a:cs typeface="Arial MT"/>
              </a:rPr>
              <a:t>acción.</a:t>
            </a:r>
            <a:endParaRPr sz="1400">
              <a:latin typeface="Arial MT"/>
              <a:cs typeface="Arial MT"/>
            </a:endParaRPr>
          </a:p>
          <a:p>
            <a:pPr>
              <a:lnSpc>
                <a:spcPct val="100000"/>
              </a:lnSpc>
            </a:pPr>
            <a:endParaRPr sz="1400">
              <a:latin typeface="Arial MT"/>
              <a:cs typeface="Arial MT"/>
            </a:endParaRPr>
          </a:p>
          <a:p>
            <a:pPr>
              <a:lnSpc>
                <a:spcPct val="100000"/>
              </a:lnSpc>
              <a:spcBef>
                <a:spcPts val="1015"/>
              </a:spcBef>
            </a:pPr>
            <a:endParaRPr sz="1400">
              <a:latin typeface="Arial MT"/>
              <a:cs typeface="Arial MT"/>
            </a:endParaRPr>
          </a:p>
          <a:p>
            <a:pPr marL="12700" marR="2387600">
              <a:lnSpc>
                <a:spcPct val="100000"/>
              </a:lnSpc>
            </a:pPr>
            <a:r>
              <a:rPr sz="1800" b="1" spc="-10" dirty="0">
                <a:solidFill>
                  <a:srgbClr val="398AA4"/>
                </a:solidFill>
                <a:latin typeface="Arial"/>
                <a:cs typeface="Arial"/>
              </a:rPr>
              <a:t>Enfoque territorial</a:t>
            </a:r>
            <a:endParaRPr sz="1800">
              <a:latin typeface="Arial"/>
              <a:cs typeface="Arial"/>
            </a:endParaRPr>
          </a:p>
          <a:p>
            <a:pPr marL="12700">
              <a:lnSpc>
                <a:spcPct val="100000"/>
              </a:lnSpc>
              <a:spcBef>
                <a:spcPts val="1889"/>
              </a:spcBef>
            </a:pPr>
            <a:r>
              <a:rPr sz="1400" dirty="0">
                <a:solidFill>
                  <a:srgbClr val="252525"/>
                </a:solidFill>
                <a:latin typeface="Arial MT"/>
                <a:cs typeface="Arial MT"/>
              </a:rPr>
              <a:t>No</a:t>
            </a:r>
            <a:r>
              <a:rPr sz="1400" spc="-20" dirty="0">
                <a:solidFill>
                  <a:srgbClr val="252525"/>
                </a:solidFill>
                <a:latin typeface="Arial MT"/>
                <a:cs typeface="Arial MT"/>
              </a:rPr>
              <a:t> </a:t>
            </a:r>
            <a:r>
              <a:rPr sz="1400" dirty="0">
                <a:solidFill>
                  <a:srgbClr val="252525"/>
                </a:solidFill>
                <a:latin typeface="Arial MT"/>
                <a:cs typeface="Arial MT"/>
              </a:rPr>
              <a:t>hay</a:t>
            </a:r>
            <a:r>
              <a:rPr sz="1400" spc="-25" dirty="0">
                <a:solidFill>
                  <a:srgbClr val="252525"/>
                </a:solidFill>
                <a:latin typeface="Arial MT"/>
                <a:cs typeface="Arial MT"/>
              </a:rPr>
              <a:t> </a:t>
            </a:r>
            <a:r>
              <a:rPr sz="1400" dirty="0">
                <a:solidFill>
                  <a:srgbClr val="252525"/>
                </a:solidFill>
                <a:latin typeface="Arial MT"/>
                <a:cs typeface="Arial MT"/>
              </a:rPr>
              <a:t>una</a:t>
            </a:r>
            <a:r>
              <a:rPr sz="1400" spc="-25" dirty="0">
                <a:solidFill>
                  <a:srgbClr val="252525"/>
                </a:solidFill>
                <a:latin typeface="Arial MT"/>
                <a:cs typeface="Arial MT"/>
              </a:rPr>
              <a:t> </a:t>
            </a:r>
            <a:r>
              <a:rPr sz="1400" dirty="0">
                <a:solidFill>
                  <a:srgbClr val="252525"/>
                </a:solidFill>
                <a:latin typeface="Arial MT"/>
                <a:cs typeface="Arial MT"/>
              </a:rPr>
              <a:t>sola</a:t>
            </a:r>
            <a:r>
              <a:rPr sz="1400" spc="-25" dirty="0">
                <a:solidFill>
                  <a:srgbClr val="252525"/>
                </a:solidFill>
                <a:latin typeface="Arial MT"/>
                <a:cs typeface="Arial MT"/>
              </a:rPr>
              <a:t> </a:t>
            </a:r>
            <a:r>
              <a:rPr sz="1400" spc="-10" dirty="0">
                <a:solidFill>
                  <a:srgbClr val="252525"/>
                </a:solidFill>
                <a:latin typeface="Arial MT"/>
                <a:cs typeface="Arial MT"/>
              </a:rPr>
              <a:t>ciudad.</a:t>
            </a:r>
            <a:endParaRPr sz="1400">
              <a:latin typeface="Arial MT"/>
              <a:cs typeface="Arial MT"/>
            </a:endParaRPr>
          </a:p>
        </p:txBody>
      </p:sp>
      <p:sp>
        <p:nvSpPr>
          <p:cNvPr id="8" name="object 8"/>
          <p:cNvSpPr/>
          <p:nvPr/>
        </p:nvSpPr>
        <p:spPr>
          <a:xfrm>
            <a:off x="2334005" y="2337054"/>
            <a:ext cx="554355" cy="0"/>
          </a:xfrm>
          <a:custGeom>
            <a:avLst/>
            <a:gdLst/>
            <a:ahLst/>
            <a:cxnLst/>
            <a:rect l="l" t="t" r="r" b="b"/>
            <a:pathLst>
              <a:path w="554355">
                <a:moveTo>
                  <a:pt x="0" y="0"/>
                </a:moveTo>
                <a:lnTo>
                  <a:pt x="554355" y="0"/>
                </a:lnTo>
              </a:path>
            </a:pathLst>
          </a:custGeom>
          <a:ln w="50292">
            <a:solidFill>
              <a:srgbClr val="54A690"/>
            </a:solidFill>
          </a:ln>
        </p:spPr>
        <p:txBody>
          <a:bodyPr wrap="square" lIns="0" tIns="0" rIns="0" bIns="0" rtlCol="0"/>
          <a:lstStyle/>
          <a:p>
            <a:endParaRPr/>
          </a:p>
        </p:txBody>
      </p:sp>
      <p:sp>
        <p:nvSpPr>
          <p:cNvPr id="9" name="object 9"/>
          <p:cNvSpPr txBox="1"/>
          <p:nvPr/>
        </p:nvSpPr>
        <p:spPr>
          <a:xfrm>
            <a:off x="7559802" y="1175765"/>
            <a:ext cx="2502535" cy="574040"/>
          </a:xfrm>
          <a:prstGeom prst="rect">
            <a:avLst/>
          </a:prstGeom>
        </p:spPr>
        <p:txBody>
          <a:bodyPr vert="horz" wrap="square" lIns="0" tIns="12700" rIns="0" bIns="0" rtlCol="0">
            <a:spAutoFit/>
          </a:bodyPr>
          <a:lstStyle/>
          <a:p>
            <a:pPr marL="12700" marR="5080" indent="1560195">
              <a:lnSpc>
                <a:spcPct val="100000"/>
              </a:lnSpc>
              <a:spcBef>
                <a:spcPts val="100"/>
              </a:spcBef>
            </a:pPr>
            <a:r>
              <a:rPr sz="1800" b="1" spc="-10" dirty="0">
                <a:solidFill>
                  <a:srgbClr val="398AA4"/>
                </a:solidFill>
                <a:latin typeface="Arial"/>
                <a:cs typeface="Arial"/>
              </a:rPr>
              <a:t>Enfoque </a:t>
            </a:r>
            <a:r>
              <a:rPr sz="1800" b="1" dirty="0">
                <a:solidFill>
                  <a:srgbClr val="398AA4"/>
                </a:solidFill>
                <a:latin typeface="Arial"/>
                <a:cs typeface="Arial"/>
              </a:rPr>
              <a:t>poblacional</a:t>
            </a:r>
            <a:r>
              <a:rPr sz="1800" b="1" spc="-70" dirty="0">
                <a:solidFill>
                  <a:srgbClr val="398AA4"/>
                </a:solidFill>
                <a:latin typeface="Arial"/>
                <a:cs typeface="Arial"/>
              </a:rPr>
              <a:t> </a:t>
            </a:r>
            <a:r>
              <a:rPr sz="1800" b="1" spc="-10" dirty="0">
                <a:solidFill>
                  <a:srgbClr val="398AA4"/>
                </a:solidFill>
                <a:latin typeface="Arial"/>
                <a:cs typeface="Arial"/>
              </a:rPr>
              <a:t>diferencial</a:t>
            </a:r>
            <a:endParaRPr sz="1800">
              <a:latin typeface="Arial"/>
              <a:cs typeface="Arial"/>
            </a:endParaRPr>
          </a:p>
        </p:txBody>
      </p:sp>
      <p:sp>
        <p:nvSpPr>
          <p:cNvPr id="10" name="object 10"/>
          <p:cNvSpPr txBox="1"/>
          <p:nvPr/>
        </p:nvSpPr>
        <p:spPr>
          <a:xfrm>
            <a:off x="7805166" y="1976120"/>
            <a:ext cx="2298065" cy="1093470"/>
          </a:xfrm>
          <a:prstGeom prst="rect">
            <a:avLst/>
          </a:prstGeom>
        </p:spPr>
        <p:txBody>
          <a:bodyPr vert="horz" wrap="square" lIns="0" tIns="13335" rIns="0" bIns="0" rtlCol="0">
            <a:spAutoFit/>
          </a:bodyPr>
          <a:lstStyle/>
          <a:p>
            <a:pPr marL="12700" marR="5080" indent="426720" algn="r">
              <a:lnSpc>
                <a:spcPct val="100000"/>
              </a:lnSpc>
              <a:spcBef>
                <a:spcPts val="105"/>
              </a:spcBef>
            </a:pPr>
            <a:r>
              <a:rPr sz="1400" dirty="0">
                <a:solidFill>
                  <a:srgbClr val="252525"/>
                </a:solidFill>
                <a:latin typeface="Arial MT"/>
                <a:cs typeface="Arial MT"/>
              </a:rPr>
              <a:t>Reconoce</a:t>
            </a:r>
            <a:r>
              <a:rPr sz="1400" spc="-55" dirty="0">
                <a:solidFill>
                  <a:srgbClr val="252525"/>
                </a:solidFill>
                <a:latin typeface="Arial MT"/>
                <a:cs typeface="Arial MT"/>
              </a:rPr>
              <a:t> </a:t>
            </a:r>
            <a:r>
              <a:rPr sz="1400" dirty="0">
                <a:solidFill>
                  <a:srgbClr val="252525"/>
                </a:solidFill>
                <a:latin typeface="Arial MT"/>
                <a:cs typeface="Arial MT"/>
              </a:rPr>
              <a:t>la</a:t>
            </a:r>
            <a:r>
              <a:rPr sz="1400" spc="-20" dirty="0">
                <a:solidFill>
                  <a:srgbClr val="252525"/>
                </a:solidFill>
                <a:latin typeface="Arial MT"/>
                <a:cs typeface="Arial MT"/>
              </a:rPr>
              <a:t> </a:t>
            </a:r>
            <a:r>
              <a:rPr sz="1400" spc="-10" dirty="0">
                <a:solidFill>
                  <a:srgbClr val="252525"/>
                </a:solidFill>
                <a:latin typeface="Arial MT"/>
                <a:cs typeface="Arial MT"/>
              </a:rPr>
              <a:t>diversidad poblacional,</a:t>
            </a:r>
            <a:r>
              <a:rPr sz="1400" spc="-15" dirty="0">
                <a:solidFill>
                  <a:srgbClr val="252525"/>
                </a:solidFill>
                <a:latin typeface="Arial MT"/>
                <a:cs typeface="Arial MT"/>
              </a:rPr>
              <a:t> </a:t>
            </a:r>
            <a:r>
              <a:rPr sz="1400" dirty="0">
                <a:solidFill>
                  <a:srgbClr val="252525"/>
                </a:solidFill>
                <a:latin typeface="Arial MT"/>
                <a:cs typeface="Arial MT"/>
              </a:rPr>
              <a:t>las</a:t>
            </a:r>
            <a:r>
              <a:rPr sz="1400" spc="20" dirty="0">
                <a:solidFill>
                  <a:srgbClr val="252525"/>
                </a:solidFill>
                <a:latin typeface="Arial MT"/>
                <a:cs typeface="Arial MT"/>
              </a:rPr>
              <a:t> </a:t>
            </a:r>
            <a:r>
              <a:rPr sz="1400" spc="-10" dirty="0">
                <a:solidFill>
                  <a:srgbClr val="252525"/>
                </a:solidFill>
                <a:latin typeface="Arial MT"/>
                <a:cs typeface="Arial MT"/>
              </a:rPr>
              <a:t>necesidades</a:t>
            </a:r>
            <a:endParaRPr sz="1400">
              <a:latin typeface="Arial MT"/>
              <a:cs typeface="Arial MT"/>
            </a:endParaRPr>
          </a:p>
          <a:p>
            <a:pPr marL="17145" marR="5080" indent="1034415" algn="r">
              <a:lnSpc>
                <a:spcPct val="100000"/>
              </a:lnSpc>
            </a:pPr>
            <a:r>
              <a:rPr sz="1400" dirty="0">
                <a:solidFill>
                  <a:srgbClr val="252525"/>
                </a:solidFill>
                <a:latin typeface="Arial MT"/>
                <a:cs typeface="Arial MT"/>
              </a:rPr>
              <a:t>diferenciales,</a:t>
            </a:r>
            <a:r>
              <a:rPr sz="1400" spc="-75" dirty="0">
                <a:solidFill>
                  <a:srgbClr val="252525"/>
                </a:solidFill>
                <a:latin typeface="Arial MT"/>
                <a:cs typeface="Arial MT"/>
              </a:rPr>
              <a:t> </a:t>
            </a:r>
            <a:r>
              <a:rPr sz="1400" spc="-25" dirty="0">
                <a:solidFill>
                  <a:srgbClr val="252525"/>
                </a:solidFill>
                <a:latin typeface="Arial MT"/>
                <a:cs typeface="Arial MT"/>
              </a:rPr>
              <a:t>la </a:t>
            </a:r>
            <a:r>
              <a:rPr sz="1400" dirty="0">
                <a:solidFill>
                  <a:srgbClr val="252525"/>
                </a:solidFill>
                <a:latin typeface="Arial MT"/>
                <a:cs typeface="Arial MT"/>
              </a:rPr>
              <a:t>marginalización</a:t>
            </a:r>
            <a:r>
              <a:rPr sz="1400" spc="-65" dirty="0">
                <a:solidFill>
                  <a:srgbClr val="252525"/>
                </a:solidFill>
                <a:latin typeface="Arial MT"/>
                <a:cs typeface="Arial MT"/>
              </a:rPr>
              <a:t> </a:t>
            </a:r>
            <a:r>
              <a:rPr sz="1400" dirty="0">
                <a:solidFill>
                  <a:srgbClr val="252525"/>
                </a:solidFill>
                <a:latin typeface="Arial MT"/>
                <a:cs typeface="Arial MT"/>
              </a:rPr>
              <a:t>histórica</a:t>
            </a:r>
            <a:r>
              <a:rPr sz="1400" spc="-60" dirty="0">
                <a:solidFill>
                  <a:srgbClr val="252525"/>
                </a:solidFill>
                <a:latin typeface="Arial MT"/>
                <a:cs typeface="Arial MT"/>
              </a:rPr>
              <a:t> </a:t>
            </a:r>
            <a:r>
              <a:rPr sz="1400" dirty="0">
                <a:solidFill>
                  <a:srgbClr val="252525"/>
                </a:solidFill>
                <a:latin typeface="Arial MT"/>
                <a:cs typeface="Arial MT"/>
              </a:rPr>
              <a:t>y</a:t>
            </a:r>
            <a:r>
              <a:rPr sz="1400" spc="-20" dirty="0">
                <a:solidFill>
                  <a:srgbClr val="252525"/>
                </a:solidFill>
                <a:latin typeface="Arial MT"/>
                <a:cs typeface="Arial MT"/>
              </a:rPr>
              <a:t> </a:t>
            </a:r>
            <a:r>
              <a:rPr sz="1400" spc="-25" dirty="0">
                <a:solidFill>
                  <a:srgbClr val="252525"/>
                </a:solidFill>
                <a:latin typeface="Arial MT"/>
                <a:cs typeface="Arial MT"/>
              </a:rPr>
              <a:t>la </a:t>
            </a:r>
            <a:r>
              <a:rPr sz="1400" spc="-10" dirty="0">
                <a:solidFill>
                  <a:srgbClr val="252525"/>
                </a:solidFill>
                <a:latin typeface="Arial MT"/>
                <a:cs typeface="Arial MT"/>
              </a:rPr>
              <a:t>vulnerabilidad</a:t>
            </a:r>
            <a:r>
              <a:rPr sz="1400" spc="25" dirty="0">
                <a:solidFill>
                  <a:srgbClr val="252525"/>
                </a:solidFill>
                <a:latin typeface="Arial MT"/>
                <a:cs typeface="Arial MT"/>
              </a:rPr>
              <a:t> </a:t>
            </a:r>
            <a:r>
              <a:rPr sz="1400" spc="-10" dirty="0">
                <a:solidFill>
                  <a:srgbClr val="252525"/>
                </a:solidFill>
                <a:latin typeface="Arial MT"/>
                <a:cs typeface="Arial MT"/>
              </a:rPr>
              <a:t>aumentada.</a:t>
            </a:r>
            <a:endParaRPr sz="1400">
              <a:latin typeface="Arial MT"/>
              <a:cs typeface="Arial MT"/>
            </a:endParaRPr>
          </a:p>
        </p:txBody>
      </p:sp>
      <p:sp>
        <p:nvSpPr>
          <p:cNvPr id="11" name="object 11"/>
          <p:cNvSpPr/>
          <p:nvPr/>
        </p:nvSpPr>
        <p:spPr>
          <a:xfrm>
            <a:off x="9489185" y="1885950"/>
            <a:ext cx="554355" cy="0"/>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
        <p:nvSpPr>
          <p:cNvPr id="12" name="object 12"/>
          <p:cNvSpPr txBox="1"/>
          <p:nvPr/>
        </p:nvSpPr>
        <p:spPr>
          <a:xfrm>
            <a:off x="9510521" y="3740911"/>
            <a:ext cx="1889760" cy="1687195"/>
          </a:xfrm>
          <a:prstGeom prst="rect">
            <a:avLst/>
          </a:prstGeom>
        </p:spPr>
        <p:txBody>
          <a:bodyPr vert="horz" wrap="square" lIns="0" tIns="12700" rIns="0" bIns="0" rtlCol="0">
            <a:spAutoFit/>
          </a:bodyPr>
          <a:lstStyle/>
          <a:p>
            <a:pPr marL="67945" marR="46990" indent="520700">
              <a:lnSpc>
                <a:spcPct val="100000"/>
              </a:lnSpc>
              <a:spcBef>
                <a:spcPts val="100"/>
              </a:spcBef>
            </a:pPr>
            <a:r>
              <a:rPr sz="1800" b="1" dirty="0">
                <a:solidFill>
                  <a:srgbClr val="398AA4"/>
                </a:solidFill>
                <a:latin typeface="Arial"/>
                <a:cs typeface="Arial"/>
              </a:rPr>
              <a:t>Enfoque</a:t>
            </a:r>
            <a:r>
              <a:rPr sz="1800" b="1" spc="-70" dirty="0">
                <a:solidFill>
                  <a:srgbClr val="398AA4"/>
                </a:solidFill>
                <a:latin typeface="Arial"/>
                <a:cs typeface="Arial"/>
              </a:rPr>
              <a:t> </a:t>
            </a:r>
            <a:r>
              <a:rPr sz="1800" b="1" spc="-25" dirty="0">
                <a:solidFill>
                  <a:srgbClr val="398AA4"/>
                </a:solidFill>
                <a:latin typeface="Arial"/>
                <a:cs typeface="Arial"/>
              </a:rPr>
              <a:t>de </a:t>
            </a:r>
            <a:r>
              <a:rPr sz="1800" b="1" dirty="0">
                <a:solidFill>
                  <a:srgbClr val="398AA4"/>
                </a:solidFill>
                <a:latin typeface="Arial"/>
                <a:cs typeface="Arial"/>
              </a:rPr>
              <a:t>cuidado </a:t>
            </a:r>
            <a:r>
              <a:rPr sz="1800" b="1" spc="-10" dirty="0">
                <a:solidFill>
                  <a:srgbClr val="398AA4"/>
                </a:solidFill>
                <a:latin typeface="Arial"/>
                <a:cs typeface="Arial"/>
              </a:rPr>
              <a:t>integral</a:t>
            </a:r>
            <a:endParaRPr sz="1800">
              <a:latin typeface="Arial"/>
              <a:cs typeface="Arial"/>
            </a:endParaRPr>
          </a:p>
          <a:p>
            <a:pPr marL="241300" marR="5080" indent="-228600" algn="just">
              <a:lnSpc>
                <a:spcPct val="100000"/>
              </a:lnSpc>
              <a:spcBef>
                <a:spcPts val="2039"/>
              </a:spcBef>
            </a:pPr>
            <a:r>
              <a:rPr sz="1400" dirty="0">
                <a:solidFill>
                  <a:srgbClr val="252525"/>
                </a:solidFill>
                <a:latin typeface="Arial MT"/>
                <a:cs typeface="Arial MT"/>
              </a:rPr>
              <a:t>Entre</a:t>
            </a:r>
            <a:r>
              <a:rPr sz="1400" spc="-35" dirty="0">
                <a:solidFill>
                  <a:srgbClr val="252525"/>
                </a:solidFill>
                <a:latin typeface="Arial MT"/>
                <a:cs typeface="Arial MT"/>
              </a:rPr>
              <a:t> </a:t>
            </a:r>
            <a:r>
              <a:rPr sz="1400" dirty="0">
                <a:solidFill>
                  <a:srgbClr val="252525"/>
                </a:solidFill>
                <a:latin typeface="Arial MT"/>
                <a:cs typeface="Arial MT"/>
              </a:rPr>
              <a:t>todos</a:t>
            </a:r>
            <a:r>
              <a:rPr sz="1400" spc="-25" dirty="0">
                <a:solidFill>
                  <a:srgbClr val="252525"/>
                </a:solidFill>
                <a:latin typeface="Arial MT"/>
                <a:cs typeface="Arial MT"/>
              </a:rPr>
              <a:t> </a:t>
            </a:r>
            <a:r>
              <a:rPr sz="1400" dirty="0">
                <a:solidFill>
                  <a:srgbClr val="252525"/>
                </a:solidFill>
                <a:latin typeface="Arial MT"/>
                <a:cs typeface="Arial MT"/>
              </a:rPr>
              <a:t>y todas</a:t>
            </a:r>
            <a:r>
              <a:rPr sz="1400" spc="-40" dirty="0">
                <a:solidFill>
                  <a:srgbClr val="252525"/>
                </a:solidFill>
                <a:latin typeface="Arial MT"/>
                <a:cs typeface="Arial MT"/>
              </a:rPr>
              <a:t> </a:t>
            </a:r>
            <a:r>
              <a:rPr sz="1400" spc="-25" dirty="0">
                <a:solidFill>
                  <a:srgbClr val="252525"/>
                </a:solidFill>
                <a:latin typeface="Arial MT"/>
                <a:cs typeface="Arial MT"/>
              </a:rPr>
              <a:t>nos </a:t>
            </a:r>
            <a:r>
              <a:rPr sz="1400" dirty="0">
                <a:solidFill>
                  <a:srgbClr val="252525"/>
                </a:solidFill>
                <a:latin typeface="Arial MT"/>
                <a:cs typeface="Arial MT"/>
              </a:rPr>
              <a:t>cuidamos,</a:t>
            </a:r>
            <a:r>
              <a:rPr sz="1400" spc="-65" dirty="0">
                <a:solidFill>
                  <a:srgbClr val="252525"/>
                </a:solidFill>
                <a:latin typeface="Arial MT"/>
                <a:cs typeface="Arial MT"/>
              </a:rPr>
              <a:t> </a:t>
            </a:r>
            <a:r>
              <a:rPr sz="1400" dirty="0">
                <a:solidFill>
                  <a:srgbClr val="252525"/>
                </a:solidFill>
                <a:latin typeface="Arial MT"/>
                <a:cs typeface="Arial MT"/>
              </a:rPr>
              <a:t>también</a:t>
            </a:r>
            <a:r>
              <a:rPr sz="1400" spc="-45" dirty="0">
                <a:solidFill>
                  <a:srgbClr val="252525"/>
                </a:solidFill>
                <a:latin typeface="Arial MT"/>
                <a:cs typeface="Arial MT"/>
              </a:rPr>
              <a:t> </a:t>
            </a:r>
            <a:r>
              <a:rPr sz="1400" spc="-50" dirty="0">
                <a:solidFill>
                  <a:srgbClr val="252525"/>
                </a:solidFill>
                <a:latin typeface="Arial MT"/>
                <a:cs typeface="Arial MT"/>
              </a:rPr>
              <a:t>a </a:t>
            </a:r>
            <a:r>
              <a:rPr sz="1400" dirty="0">
                <a:solidFill>
                  <a:srgbClr val="252525"/>
                </a:solidFill>
                <a:latin typeface="Arial MT"/>
                <a:cs typeface="Arial MT"/>
              </a:rPr>
              <a:t>nosotros</a:t>
            </a:r>
            <a:r>
              <a:rPr sz="1400" spc="-45" dirty="0">
                <a:solidFill>
                  <a:srgbClr val="252525"/>
                </a:solidFill>
                <a:latin typeface="Arial MT"/>
                <a:cs typeface="Arial MT"/>
              </a:rPr>
              <a:t> </a:t>
            </a:r>
            <a:r>
              <a:rPr sz="1400" dirty="0">
                <a:solidFill>
                  <a:srgbClr val="252525"/>
                </a:solidFill>
                <a:latin typeface="Arial MT"/>
                <a:cs typeface="Arial MT"/>
              </a:rPr>
              <a:t>y</a:t>
            </a:r>
            <a:r>
              <a:rPr sz="1400" spc="-10" dirty="0">
                <a:solidFill>
                  <a:srgbClr val="252525"/>
                </a:solidFill>
                <a:latin typeface="Arial MT"/>
                <a:cs typeface="Arial MT"/>
              </a:rPr>
              <a:t> nosotras</a:t>
            </a:r>
            <a:endParaRPr sz="1400">
              <a:latin typeface="Arial MT"/>
              <a:cs typeface="Arial MT"/>
            </a:endParaRPr>
          </a:p>
          <a:p>
            <a:pPr marL="1212215">
              <a:lnSpc>
                <a:spcPct val="100000"/>
              </a:lnSpc>
            </a:pPr>
            <a:r>
              <a:rPr sz="1400" spc="-10" dirty="0">
                <a:solidFill>
                  <a:srgbClr val="252525"/>
                </a:solidFill>
                <a:latin typeface="Arial MT"/>
                <a:cs typeface="Arial MT"/>
              </a:rPr>
              <a:t>mismas.</a:t>
            </a:r>
            <a:endParaRPr sz="1400">
              <a:latin typeface="Arial MT"/>
              <a:cs typeface="Arial MT"/>
            </a:endParaRPr>
          </a:p>
        </p:txBody>
      </p:sp>
      <p:sp>
        <p:nvSpPr>
          <p:cNvPr id="13" name="object 13"/>
          <p:cNvSpPr/>
          <p:nvPr/>
        </p:nvSpPr>
        <p:spPr>
          <a:xfrm>
            <a:off x="10786109" y="4456938"/>
            <a:ext cx="554355" cy="0"/>
          </a:xfrm>
          <a:custGeom>
            <a:avLst/>
            <a:gdLst/>
            <a:ahLst/>
            <a:cxnLst/>
            <a:rect l="l" t="t" r="r" b="b"/>
            <a:pathLst>
              <a:path w="554354">
                <a:moveTo>
                  <a:pt x="0" y="0"/>
                </a:moveTo>
                <a:lnTo>
                  <a:pt x="554355" y="0"/>
                </a:lnTo>
              </a:path>
            </a:pathLst>
          </a:custGeom>
          <a:ln w="50292">
            <a:solidFill>
              <a:srgbClr val="54A690"/>
            </a:solidFill>
          </a:ln>
        </p:spPr>
        <p:txBody>
          <a:bodyPr wrap="square" lIns="0" tIns="0" rIns="0" bIns="0" rtlCol="0"/>
          <a:lstStyle/>
          <a:p>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0" y="0"/>
            <a:ext cx="12198810" cy="6858000"/>
          </a:xfrm>
          <a:prstGeom prst="rect">
            <a:avLst/>
          </a:prstGeom>
        </p:spPr>
      </p:pic>
      <p:cxnSp>
        <p:nvCxnSpPr>
          <p:cNvPr id="4" name="Conector recto de flecha 3">
            <a:extLst>
              <a:ext uri="{FF2B5EF4-FFF2-40B4-BE49-F238E27FC236}">
                <a16:creationId xmlns:a16="http://schemas.microsoft.com/office/drawing/2014/main" id="{736E5D0A-3737-496B-7629-367E725B996A}"/>
              </a:ext>
            </a:extLst>
          </p:cNvPr>
          <p:cNvCxnSpPr/>
          <p:nvPr/>
        </p:nvCxnSpPr>
        <p:spPr>
          <a:xfrm flipH="1" flipV="1">
            <a:off x="2529840" y="2301240"/>
            <a:ext cx="807720" cy="5791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 name="Rectángulo: esquinas redondeadas 4">
            <a:extLst>
              <a:ext uri="{FF2B5EF4-FFF2-40B4-BE49-F238E27FC236}">
                <a16:creationId xmlns:a16="http://schemas.microsoft.com/office/drawing/2014/main" id="{8CB765F9-D5A6-6C04-CA8C-072E5BB3148A}"/>
              </a:ext>
            </a:extLst>
          </p:cNvPr>
          <p:cNvSpPr/>
          <p:nvPr/>
        </p:nvSpPr>
        <p:spPr>
          <a:xfrm>
            <a:off x="213360" y="1554480"/>
            <a:ext cx="2316480" cy="1127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Trabajo conjunto de los diferentes sectores</a:t>
            </a:r>
            <a:endParaRPr lang="es-CO" dirty="0"/>
          </a:p>
        </p:txBody>
      </p:sp>
      <p:sp>
        <p:nvSpPr>
          <p:cNvPr id="6" name="Rectángulo: esquinas redondeadas 5">
            <a:extLst>
              <a:ext uri="{FF2B5EF4-FFF2-40B4-BE49-F238E27FC236}">
                <a16:creationId xmlns:a16="http://schemas.microsoft.com/office/drawing/2014/main" id="{CCB26BB2-5960-6744-29B2-D70C6BA46D12}"/>
              </a:ext>
            </a:extLst>
          </p:cNvPr>
          <p:cNvSpPr/>
          <p:nvPr/>
        </p:nvSpPr>
        <p:spPr>
          <a:xfrm>
            <a:off x="3246120" y="0"/>
            <a:ext cx="2316480" cy="79248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dirty="0"/>
              <a:t>Fortalecimiento de la gobernanza basada en trabajo articulado</a:t>
            </a:r>
            <a:endParaRPr lang="es-CO" sz="1400" dirty="0"/>
          </a:p>
        </p:txBody>
      </p:sp>
      <p:cxnSp>
        <p:nvCxnSpPr>
          <p:cNvPr id="7" name="Conector recto de flecha 6">
            <a:extLst>
              <a:ext uri="{FF2B5EF4-FFF2-40B4-BE49-F238E27FC236}">
                <a16:creationId xmlns:a16="http://schemas.microsoft.com/office/drawing/2014/main" id="{064BAE44-BA13-7FAC-2E94-7CD89FEFA9F3}"/>
              </a:ext>
            </a:extLst>
          </p:cNvPr>
          <p:cNvCxnSpPr>
            <a:cxnSpLocks/>
          </p:cNvCxnSpPr>
          <p:nvPr/>
        </p:nvCxnSpPr>
        <p:spPr>
          <a:xfrm flipH="1" flipV="1">
            <a:off x="5562600" y="198120"/>
            <a:ext cx="533400" cy="1981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Rectángulo: esquinas redondeadas 8">
            <a:extLst>
              <a:ext uri="{FF2B5EF4-FFF2-40B4-BE49-F238E27FC236}">
                <a16:creationId xmlns:a16="http://schemas.microsoft.com/office/drawing/2014/main" id="{9879D7C0-9AD5-47F9-E43F-5A40DB38A4ED}"/>
              </a:ext>
            </a:extLst>
          </p:cNvPr>
          <p:cNvSpPr/>
          <p:nvPr/>
        </p:nvSpPr>
        <p:spPr>
          <a:xfrm>
            <a:off x="8107680" y="5227320"/>
            <a:ext cx="2316480" cy="79248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dirty="0"/>
              <a:t>Organizaciones sociales, comunidad,  como base de la garantía del derecho a la salud</a:t>
            </a:r>
            <a:endParaRPr lang="es-CO" sz="1400" dirty="0"/>
          </a:p>
        </p:txBody>
      </p:sp>
      <p:cxnSp>
        <p:nvCxnSpPr>
          <p:cNvPr id="10" name="Conector recto de flecha 9">
            <a:extLst>
              <a:ext uri="{FF2B5EF4-FFF2-40B4-BE49-F238E27FC236}">
                <a16:creationId xmlns:a16="http://schemas.microsoft.com/office/drawing/2014/main" id="{0C5159ED-4B48-F351-D998-A88A845DA76F}"/>
              </a:ext>
            </a:extLst>
          </p:cNvPr>
          <p:cNvCxnSpPr>
            <a:cxnSpLocks/>
            <a:endCxn id="9" idx="0"/>
          </p:cNvCxnSpPr>
          <p:nvPr/>
        </p:nvCxnSpPr>
        <p:spPr>
          <a:xfrm>
            <a:off x="8991600" y="4069080"/>
            <a:ext cx="274320" cy="11582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ángulo: esquinas redondeadas 15">
            <a:extLst>
              <a:ext uri="{FF2B5EF4-FFF2-40B4-BE49-F238E27FC236}">
                <a16:creationId xmlns:a16="http://schemas.microsoft.com/office/drawing/2014/main" id="{22EFEE9D-2B21-182C-93BD-FFFDD0AD730D}"/>
              </a:ext>
            </a:extLst>
          </p:cNvPr>
          <p:cNvSpPr/>
          <p:nvPr/>
        </p:nvSpPr>
        <p:spPr>
          <a:xfrm>
            <a:off x="3962400" y="6065520"/>
            <a:ext cx="2011680" cy="79248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dirty="0"/>
              <a:t>Como se organiza el sistema para evitar las enfermedades, tratarlas y evitar que se repitan</a:t>
            </a:r>
            <a:endParaRPr lang="es-CO" sz="1200" dirty="0"/>
          </a:p>
        </p:txBody>
      </p:sp>
      <p:cxnSp>
        <p:nvCxnSpPr>
          <p:cNvPr id="17" name="Conector recto de flecha 16">
            <a:extLst>
              <a:ext uri="{FF2B5EF4-FFF2-40B4-BE49-F238E27FC236}">
                <a16:creationId xmlns:a16="http://schemas.microsoft.com/office/drawing/2014/main" id="{529F17FA-D4A1-6708-F98B-C36B351707BC}"/>
              </a:ext>
            </a:extLst>
          </p:cNvPr>
          <p:cNvCxnSpPr>
            <a:cxnSpLocks/>
          </p:cNvCxnSpPr>
          <p:nvPr/>
        </p:nvCxnSpPr>
        <p:spPr>
          <a:xfrm flipH="1">
            <a:off x="4785360" y="5699760"/>
            <a:ext cx="906780" cy="3200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734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768601" y="1987042"/>
            <a:ext cx="2610485" cy="629018"/>
          </a:xfrm>
          <a:prstGeom prst="rect">
            <a:avLst/>
          </a:prstGeom>
        </p:spPr>
        <p:txBody>
          <a:bodyPr vert="horz" wrap="square" lIns="0" tIns="13335" rIns="0" bIns="0" rtlCol="0">
            <a:spAutoFit/>
          </a:bodyPr>
          <a:lstStyle/>
          <a:p>
            <a:pPr marL="12700">
              <a:lnSpc>
                <a:spcPct val="100000"/>
              </a:lnSpc>
              <a:spcBef>
                <a:spcPts val="105"/>
              </a:spcBef>
            </a:pPr>
            <a:r>
              <a:rPr lang="es-MX" sz="4000" b="1" dirty="0">
                <a:solidFill>
                  <a:schemeClr val="bg1"/>
                </a:solidFill>
                <a:latin typeface="Arial"/>
                <a:cs typeface="Arial"/>
              </a:rPr>
              <a:t>Qué es la</a:t>
            </a:r>
            <a:endParaRPr sz="4400" dirty="0">
              <a:solidFill>
                <a:schemeClr val="bg1"/>
              </a:solidFill>
              <a:latin typeface="Arial"/>
              <a:cs typeface="Arial"/>
            </a:endParaRPr>
          </a:p>
        </p:txBody>
      </p:sp>
      <p:grpSp>
        <p:nvGrpSpPr>
          <p:cNvPr id="3" name="object 3"/>
          <p:cNvGrpSpPr/>
          <p:nvPr/>
        </p:nvGrpSpPr>
        <p:grpSpPr>
          <a:xfrm>
            <a:off x="6312408" y="1199388"/>
            <a:ext cx="4351020" cy="4351020"/>
            <a:chOff x="6312408" y="1199388"/>
            <a:chExt cx="4351020" cy="4351020"/>
          </a:xfrm>
        </p:grpSpPr>
        <p:sp>
          <p:nvSpPr>
            <p:cNvPr id="4" name="object 4"/>
            <p:cNvSpPr/>
            <p:nvPr/>
          </p:nvSpPr>
          <p:spPr>
            <a:xfrm>
              <a:off x="6312408" y="1199388"/>
              <a:ext cx="4351020" cy="4351020"/>
            </a:xfrm>
            <a:custGeom>
              <a:avLst/>
              <a:gdLst/>
              <a:ahLst/>
              <a:cxnLst/>
              <a:rect l="l" t="t" r="r" b="b"/>
              <a:pathLst>
                <a:path w="4351020" h="4351020">
                  <a:moveTo>
                    <a:pt x="2175510" y="0"/>
                  </a:moveTo>
                  <a:lnTo>
                    <a:pt x="2126925" y="531"/>
                  </a:lnTo>
                  <a:lnTo>
                    <a:pt x="2078600" y="2119"/>
                  </a:lnTo>
                  <a:lnTo>
                    <a:pt x="2030547" y="4752"/>
                  </a:lnTo>
                  <a:lnTo>
                    <a:pt x="1982777" y="8419"/>
                  </a:lnTo>
                  <a:lnTo>
                    <a:pt x="1935300" y="13109"/>
                  </a:lnTo>
                  <a:lnTo>
                    <a:pt x="1888128" y="18811"/>
                  </a:lnTo>
                  <a:lnTo>
                    <a:pt x="1841271" y="25513"/>
                  </a:lnTo>
                  <a:lnTo>
                    <a:pt x="1794741" y="33206"/>
                  </a:lnTo>
                  <a:lnTo>
                    <a:pt x="1748549" y="41877"/>
                  </a:lnTo>
                  <a:lnTo>
                    <a:pt x="1702706" y="51516"/>
                  </a:lnTo>
                  <a:lnTo>
                    <a:pt x="1657222" y="62111"/>
                  </a:lnTo>
                  <a:lnTo>
                    <a:pt x="1612110" y="73652"/>
                  </a:lnTo>
                  <a:lnTo>
                    <a:pt x="1567379" y="86128"/>
                  </a:lnTo>
                  <a:lnTo>
                    <a:pt x="1523042" y="99527"/>
                  </a:lnTo>
                  <a:lnTo>
                    <a:pt x="1479109" y="113839"/>
                  </a:lnTo>
                  <a:lnTo>
                    <a:pt x="1435590" y="129052"/>
                  </a:lnTo>
                  <a:lnTo>
                    <a:pt x="1392498" y="145155"/>
                  </a:lnTo>
                  <a:lnTo>
                    <a:pt x="1349843" y="162138"/>
                  </a:lnTo>
                  <a:lnTo>
                    <a:pt x="1307637" y="179989"/>
                  </a:lnTo>
                  <a:lnTo>
                    <a:pt x="1265890" y="198697"/>
                  </a:lnTo>
                  <a:lnTo>
                    <a:pt x="1224613" y="218251"/>
                  </a:lnTo>
                  <a:lnTo>
                    <a:pt x="1183817" y="238640"/>
                  </a:lnTo>
                  <a:lnTo>
                    <a:pt x="1143515" y="259853"/>
                  </a:lnTo>
                  <a:lnTo>
                    <a:pt x="1103715" y="281880"/>
                  </a:lnTo>
                  <a:lnTo>
                    <a:pt x="1064430" y="304708"/>
                  </a:lnTo>
                  <a:lnTo>
                    <a:pt x="1025671" y="328327"/>
                  </a:lnTo>
                  <a:lnTo>
                    <a:pt x="987449" y="352726"/>
                  </a:lnTo>
                  <a:lnTo>
                    <a:pt x="949774" y="377894"/>
                  </a:lnTo>
                  <a:lnTo>
                    <a:pt x="912658" y="403819"/>
                  </a:lnTo>
                  <a:lnTo>
                    <a:pt x="876112" y="430491"/>
                  </a:lnTo>
                  <a:lnTo>
                    <a:pt x="840147" y="457899"/>
                  </a:lnTo>
                  <a:lnTo>
                    <a:pt x="804774" y="486031"/>
                  </a:lnTo>
                  <a:lnTo>
                    <a:pt x="770004" y="514877"/>
                  </a:lnTo>
                  <a:lnTo>
                    <a:pt x="735848" y="544425"/>
                  </a:lnTo>
                  <a:lnTo>
                    <a:pt x="702317" y="574665"/>
                  </a:lnTo>
                  <a:lnTo>
                    <a:pt x="669422" y="605585"/>
                  </a:lnTo>
                  <a:lnTo>
                    <a:pt x="637174" y="637174"/>
                  </a:lnTo>
                  <a:lnTo>
                    <a:pt x="605585" y="669422"/>
                  </a:lnTo>
                  <a:lnTo>
                    <a:pt x="574665" y="702317"/>
                  </a:lnTo>
                  <a:lnTo>
                    <a:pt x="544425" y="735848"/>
                  </a:lnTo>
                  <a:lnTo>
                    <a:pt x="514877" y="770004"/>
                  </a:lnTo>
                  <a:lnTo>
                    <a:pt x="486031" y="804774"/>
                  </a:lnTo>
                  <a:lnTo>
                    <a:pt x="457899" y="840147"/>
                  </a:lnTo>
                  <a:lnTo>
                    <a:pt x="430491" y="876112"/>
                  </a:lnTo>
                  <a:lnTo>
                    <a:pt x="403819" y="912658"/>
                  </a:lnTo>
                  <a:lnTo>
                    <a:pt x="377894" y="949774"/>
                  </a:lnTo>
                  <a:lnTo>
                    <a:pt x="352726" y="987449"/>
                  </a:lnTo>
                  <a:lnTo>
                    <a:pt x="328327" y="1025671"/>
                  </a:lnTo>
                  <a:lnTo>
                    <a:pt x="304708" y="1064430"/>
                  </a:lnTo>
                  <a:lnTo>
                    <a:pt x="281880" y="1103715"/>
                  </a:lnTo>
                  <a:lnTo>
                    <a:pt x="259853" y="1143515"/>
                  </a:lnTo>
                  <a:lnTo>
                    <a:pt x="238640" y="1183817"/>
                  </a:lnTo>
                  <a:lnTo>
                    <a:pt x="218251" y="1224613"/>
                  </a:lnTo>
                  <a:lnTo>
                    <a:pt x="198697" y="1265890"/>
                  </a:lnTo>
                  <a:lnTo>
                    <a:pt x="179989" y="1307637"/>
                  </a:lnTo>
                  <a:lnTo>
                    <a:pt x="162138" y="1349843"/>
                  </a:lnTo>
                  <a:lnTo>
                    <a:pt x="145155" y="1392498"/>
                  </a:lnTo>
                  <a:lnTo>
                    <a:pt x="129052" y="1435590"/>
                  </a:lnTo>
                  <a:lnTo>
                    <a:pt x="113839" y="1479109"/>
                  </a:lnTo>
                  <a:lnTo>
                    <a:pt x="99527" y="1523042"/>
                  </a:lnTo>
                  <a:lnTo>
                    <a:pt x="86128" y="1567379"/>
                  </a:lnTo>
                  <a:lnTo>
                    <a:pt x="73652" y="1612110"/>
                  </a:lnTo>
                  <a:lnTo>
                    <a:pt x="62111" y="1657222"/>
                  </a:lnTo>
                  <a:lnTo>
                    <a:pt x="51516" y="1702706"/>
                  </a:lnTo>
                  <a:lnTo>
                    <a:pt x="41877" y="1748549"/>
                  </a:lnTo>
                  <a:lnTo>
                    <a:pt x="33206" y="1794741"/>
                  </a:lnTo>
                  <a:lnTo>
                    <a:pt x="25513" y="1841271"/>
                  </a:lnTo>
                  <a:lnTo>
                    <a:pt x="18811" y="1888128"/>
                  </a:lnTo>
                  <a:lnTo>
                    <a:pt x="13109" y="1935300"/>
                  </a:lnTo>
                  <a:lnTo>
                    <a:pt x="8419" y="1982777"/>
                  </a:lnTo>
                  <a:lnTo>
                    <a:pt x="4752" y="2030547"/>
                  </a:lnTo>
                  <a:lnTo>
                    <a:pt x="2119" y="2078600"/>
                  </a:lnTo>
                  <a:lnTo>
                    <a:pt x="531" y="2126925"/>
                  </a:lnTo>
                  <a:lnTo>
                    <a:pt x="0" y="2175510"/>
                  </a:lnTo>
                  <a:lnTo>
                    <a:pt x="531" y="2224094"/>
                  </a:lnTo>
                  <a:lnTo>
                    <a:pt x="2119" y="2272419"/>
                  </a:lnTo>
                  <a:lnTo>
                    <a:pt x="4752" y="2320472"/>
                  </a:lnTo>
                  <a:lnTo>
                    <a:pt x="8419" y="2368242"/>
                  </a:lnTo>
                  <a:lnTo>
                    <a:pt x="13109" y="2415719"/>
                  </a:lnTo>
                  <a:lnTo>
                    <a:pt x="18811" y="2462891"/>
                  </a:lnTo>
                  <a:lnTo>
                    <a:pt x="25513" y="2509748"/>
                  </a:lnTo>
                  <a:lnTo>
                    <a:pt x="33206" y="2556278"/>
                  </a:lnTo>
                  <a:lnTo>
                    <a:pt x="41877" y="2602470"/>
                  </a:lnTo>
                  <a:lnTo>
                    <a:pt x="51516" y="2648313"/>
                  </a:lnTo>
                  <a:lnTo>
                    <a:pt x="62111" y="2693797"/>
                  </a:lnTo>
                  <a:lnTo>
                    <a:pt x="73652" y="2738909"/>
                  </a:lnTo>
                  <a:lnTo>
                    <a:pt x="86128" y="2783640"/>
                  </a:lnTo>
                  <a:lnTo>
                    <a:pt x="99527" y="2827977"/>
                  </a:lnTo>
                  <a:lnTo>
                    <a:pt x="113839" y="2871910"/>
                  </a:lnTo>
                  <a:lnTo>
                    <a:pt x="129052" y="2915429"/>
                  </a:lnTo>
                  <a:lnTo>
                    <a:pt x="145155" y="2958521"/>
                  </a:lnTo>
                  <a:lnTo>
                    <a:pt x="162138" y="3001176"/>
                  </a:lnTo>
                  <a:lnTo>
                    <a:pt x="179989" y="3043382"/>
                  </a:lnTo>
                  <a:lnTo>
                    <a:pt x="198697" y="3085129"/>
                  </a:lnTo>
                  <a:lnTo>
                    <a:pt x="218251" y="3126406"/>
                  </a:lnTo>
                  <a:lnTo>
                    <a:pt x="238640" y="3167202"/>
                  </a:lnTo>
                  <a:lnTo>
                    <a:pt x="259853" y="3207504"/>
                  </a:lnTo>
                  <a:lnTo>
                    <a:pt x="281880" y="3247304"/>
                  </a:lnTo>
                  <a:lnTo>
                    <a:pt x="304708" y="3286589"/>
                  </a:lnTo>
                  <a:lnTo>
                    <a:pt x="328327" y="3325348"/>
                  </a:lnTo>
                  <a:lnTo>
                    <a:pt x="352726" y="3363570"/>
                  </a:lnTo>
                  <a:lnTo>
                    <a:pt x="377894" y="3401245"/>
                  </a:lnTo>
                  <a:lnTo>
                    <a:pt x="403819" y="3438361"/>
                  </a:lnTo>
                  <a:lnTo>
                    <a:pt x="430491" y="3474907"/>
                  </a:lnTo>
                  <a:lnTo>
                    <a:pt x="457899" y="3510872"/>
                  </a:lnTo>
                  <a:lnTo>
                    <a:pt x="486031" y="3546245"/>
                  </a:lnTo>
                  <a:lnTo>
                    <a:pt x="514877" y="3581015"/>
                  </a:lnTo>
                  <a:lnTo>
                    <a:pt x="544425" y="3615171"/>
                  </a:lnTo>
                  <a:lnTo>
                    <a:pt x="574665" y="3648702"/>
                  </a:lnTo>
                  <a:lnTo>
                    <a:pt x="605585" y="3681597"/>
                  </a:lnTo>
                  <a:lnTo>
                    <a:pt x="637174" y="3713845"/>
                  </a:lnTo>
                  <a:lnTo>
                    <a:pt x="669422" y="3745434"/>
                  </a:lnTo>
                  <a:lnTo>
                    <a:pt x="702317" y="3776354"/>
                  </a:lnTo>
                  <a:lnTo>
                    <a:pt x="735848" y="3806594"/>
                  </a:lnTo>
                  <a:lnTo>
                    <a:pt x="770004" y="3836142"/>
                  </a:lnTo>
                  <a:lnTo>
                    <a:pt x="804774" y="3864988"/>
                  </a:lnTo>
                  <a:lnTo>
                    <a:pt x="840147" y="3893120"/>
                  </a:lnTo>
                  <a:lnTo>
                    <a:pt x="876112" y="3920528"/>
                  </a:lnTo>
                  <a:lnTo>
                    <a:pt x="912658" y="3947200"/>
                  </a:lnTo>
                  <a:lnTo>
                    <a:pt x="949774" y="3973125"/>
                  </a:lnTo>
                  <a:lnTo>
                    <a:pt x="987449" y="3998293"/>
                  </a:lnTo>
                  <a:lnTo>
                    <a:pt x="1025671" y="4022692"/>
                  </a:lnTo>
                  <a:lnTo>
                    <a:pt x="1064430" y="4046311"/>
                  </a:lnTo>
                  <a:lnTo>
                    <a:pt x="1103715" y="4069139"/>
                  </a:lnTo>
                  <a:lnTo>
                    <a:pt x="1143515" y="4091166"/>
                  </a:lnTo>
                  <a:lnTo>
                    <a:pt x="1183817" y="4112379"/>
                  </a:lnTo>
                  <a:lnTo>
                    <a:pt x="1224613" y="4132768"/>
                  </a:lnTo>
                  <a:lnTo>
                    <a:pt x="1265890" y="4152322"/>
                  </a:lnTo>
                  <a:lnTo>
                    <a:pt x="1307637" y="4171030"/>
                  </a:lnTo>
                  <a:lnTo>
                    <a:pt x="1349843" y="4188881"/>
                  </a:lnTo>
                  <a:lnTo>
                    <a:pt x="1392498" y="4205864"/>
                  </a:lnTo>
                  <a:lnTo>
                    <a:pt x="1435590" y="4221967"/>
                  </a:lnTo>
                  <a:lnTo>
                    <a:pt x="1479109" y="4237180"/>
                  </a:lnTo>
                  <a:lnTo>
                    <a:pt x="1523042" y="4251492"/>
                  </a:lnTo>
                  <a:lnTo>
                    <a:pt x="1567379" y="4264891"/>
                  </a:lnTo>
                  <a:lnTo>
                    <a:pt x="1612110" y="4277367"/>
                  </a:lnTo>
                  <a:lnTo>
                    <a:pt x="1657222" y="4288908"/>
                  </a:lnTo>
                  <a:lnTo>
                    <a:pt x="1702706" y="4299503"/>
                  </a:lnTo>
                  <a:lnTo>
                    <a:pt x="1748549" y="4309142"/>
                  </a:lnTo>
                  <a:lnTo>
                    <a:pt x="1794741" y="4317813"/>
                  </a:lnTo>
                  <a:lnTo>
                    <a:pt x="1841271" y="4325506"/>
                  </a:lnTo>
                  <a:lnTo>
                    <a:pt x="1888128" y="4332208"/>
                  </a:lnTo>
                  <a:lnTo>
                    <a:pt x="1935300" y="4337910"/>
                  </a:lnTo>
                  <a:lnTo>
                    <a:pt x="1982777" y="4342600"/>
                  </a:lnTo>
                  <a:lnTo>
                    <a:pt x="2030547" y="4346267"/>
                  </a:lnTo>
                  <a:lnTo>
                    <a:pt x="2078600" y="4348900"/>
                  </a:lnTo>
                  <a:lnTo>
                    <a:pt x="2126925" y="4350488"/>
                  </a:lnTo>
                  <a:lnTo>
                    <a:pt x="2175510" y="4351020"/>
                  </a:lnTo>
                  <a:lnTo>
                    <a:pt x="2224094" y="4350488"/>
                  </a:lnTo>
                  <a:lnTo>
                    <a:pt x="2272419" y="4348900"/>
                  </a:lnTo>
                  <a:lnTo>
                    <a:pt x="2320472" y="4346267"/>
                  </a:lnTo>
                  <a:lnTo>
                    <a:pt x="2368242" y="4342600"/>
                  </a:lnTo>
                  <a:lnTo>
                    <a:pt x="2415719" y="4337910"/>
                  </a:lnTo>
                  <a:lnTo>
                    <a:pt x="2462891" y="4332208"/>
                  </a:lnTo>
                  <a:lnTo>
                    <a:pt x="2509748" y="4325506"/>
                  </a:lnTo>
                  <a:lnTo>
                    <a:pt x="2556278" y="4317813"/>
                  </a:lnTo>
                  <a:lnTo>
                    <a:pt x="2602470" y="4309142"/>
                  </a:lnTo>
                  <a:lnTo>
                    <a:pt x="2648313" y="4299503"/>
                  </a:lnTo>
                  <a:lnTo>
                    <a:pt x="2693797" y="4288908"/>
                  </a:lnTo>
                  <a:lnTo>
                    <a:pt x="2738909" y="4277367"/>
                  </a:lnTo>
                  <a:lnTo>
                    <a:pt x="2783640" y="4264891"/>
                  </a:lnTo>
                  <a:lnTo>
                    <a:pt x="2827977" y="4251492"/>
                  </a:lnTo>
                  <a:lnTo>
                    <a:pt x="2871910" y="4237180"/>
                  </a:lnTo>
                  <a:lnTo>
                    <a:pt x="2915429" y="4221967"/>
                  </a:lnTo>
                  <a:lnTo>
                    <a:pt x="2958521" y="4205864"/>
                  </a:lnTo>
                  <a:lnTo>
                    <a:pt x="3001176" y="4188881"/>
                  </a:lnTo>
                  <a:lnTo>
                    <a:pt x="3043382" y="4171030"/>
                  </a:lnTo>
                  <a:lnTo>
                    <a:pt x="3085129" y="4152322"/>
                  </a:lnTo>
                  <a:lnTo>
                    <a:pt x="3126406" y="4132768"/>
                  </a:lnTo>
                  <a:lnTo>
                    <a:pt x="3167202" y="4112379"/>
                  </a:lnTo>
                  <a:lnTo>
                    <a:pt x="3207504" y="4091166"/>
                  </a:lnTo>
                  <a:lnTo>
                    <a:pt x="3247304" y="4069139"/>
                  </a:lnTo>
                  <a:lnTo>
                    <a:pt x="3286589" y="4046311"/>
                  </a:lnTo>
                  <a:lnTo>
                    <a:pt x="3325348" y="4022692"/>
                  </a:lnTo>
                  <a:lnTo>
                    <a:pt x="3363570" y="3998293"/>
                  </a:lnTo>
                  <a:lnTo>
                    <a:pt x="3401245" y="3973125"/>
                  </a:lnTo>
                  <a:lnTo>
                    <a:pt x="3438361" y="3947200"/>
                  </a:lnTo>
                  <a:lnTo>
                    <a:pt x="3474907" y="3920528"/>
                  </a:lnTo>
                  <a:lnTo>
                    <a:pt x="3510872" y="3893120"/>
                  </a:lnTo>
                  <a:lnTo>
                    <a:pt x="3546245" y="3864988"/>
                  </a:lnTo>
                  <a:lnTo>
                    <a:pt x="3581015" y="3836142"/>
                  </a:lnTo>
                  <a:lnTo>
                    <a:pt x="3615171" y="3806594"/>
                  </a:lnTo>
                  <a:lnTo>
                    <a:pt x="3648702" y="3776354"/>
                  </a:lnTo>
                  <a:lnTo>
                    <a:pt x="3681597" y="3745434"/>
                  </a:lnTo>
                  <a:lnTo>
                    <a:pt x="3713845" y="3713845"/>
                  </a:lnTo>
                  <a:lnTo>
                    <a:pt x="3745434" y="3681597"/>
                  </a:lnTo>
                  <a:lnTo>
                    <a:pt x="3776354" y="3648702"/>
                  </a:lnTo>
                  <a:lnTo>
                    <a:pt x="3806594" y="3615171"/>
                  </a:lnTo>
                  <a:lnTo>
                    <a:pt x="3836142" y="3581015"/>
                  </a:lnTo>
                  <a:lnTo>
                    <a:pt x="3864988" y="3546245"/>
                  </a:lnTo>
                  <a:lnTo>
                    <a:pt x="3893120" y="3510872"/>
                  </a:lnTo>
                  <a:lnTo>
                    <a:pt x="3920528" y="3474907"/>
                  </a:lnTo>
                  <a:lnTo>
                    <a:pt x="3947200" y="3438361"/>
                  </a:lnTo>
                  <a:lnTo>
                    <a:pt x="3973125" y="3401245"/>
                  </a:lnTo>
                  <a:lnTo>
                    <a:pt x="3998293" y="3363570"/>
                  </a:lnTo>
                  <a:lnTo>
                    <a:pt x="4022692" y="3325348"/>
                  </a:lnTo>
                  <a:lnTo>
                    <a:pt x="4046311" y="3286589"/>
                  </a:lnTo>
                  <a:lnTo>
                    <a:pt x="4069139" y="3247304"/>
                  </a:lnTo>
                  <a:lnTo>
                    <a:pt x="4091166" y="3207504"/>
                  </a:lnTo>
                  <a:lnTo>
                    <a:pt x="4112379" y="3167202"/>
                  </a:lnTo>
                  <a:lnTo>
                    <a:pt x="4132768" y="3126406"/>
                  </a:lnTo>
                  <a:lnTo>
                    <a:pt x="4152322" y="3085129"/>
                  </a:lnTo>
                  <a:lnTo>
                    <a:pt x="4171030" y="3043382"/>
                  </a:lnTo>
                  <a:lnTo>
                    <a:pt x="4188881" y="3001176"/>
                  </a:lnTo>
                  <a:lnTo>
                    <a:pt x="4205864" y="2958521"/>
                  </a:lnTo>
                  <a:lnTo>
                    <a:pt x="4221967" y="2915429"/>
                  </a:lnTo>
                  <a:lnTo>
                    <a:pt x="4237180" y="2871910"/>
                  </a:lnTo>
                  <a:lnTo>
                    <a:pt x="4251492" y="2827977"/>
                  </a:lnTo>
                  <a:lnTo>
                    <a:pt x="4264891" y="2783640"/>
                  </a:lnTo>
                  <a:lnTo>
                    <a:pt x="4277367" y="2738909"/>
                  </a:lnTo>
                  <a:lnTo>
                    <a:pt x="4288908" y="2693797"/>
                  </a:lnTo>
                  <a:lnTo>
                    <a:pt x="4299503" y="2648313"/>
                  </a:lnTo>
                  <a:lnTo>
                    <a:pt x="4309142" y="2602470"/>
                  </a:lnTo>
                  <a:lnTo>
                    <a:pt x="4317813" y="2556278"/>
                  </a:lnTo>
                  <a:lnTo>
                    <a:pt x="4325506" y="2509748"/>
                  </a:lnTo>
                  <a:lnTo>
                    <a:pt x="4332208" y="2462891"/>
                  </a:lnTo>
                  <a:lnTo>
                    <a:pt x="4337910" y="2415719"/>
                  </a:lnTo>
                  <a:lnTo>
                    <a:pt x="4342600" y="2368242"/>
                  </a:lnTo>
                  <a:lnTo>
                    <a:pt x="4346267" y="2320472"/>
                  </a:lnTo>
                  <a:lnTo>
                    <a:pt x="4348900" y="2272419"/>
                  </a:lnTo>
                  <a:lnTo>
                    <a:pt x="4350488" y="2224094"/>
                  </a:lnTo>
                  <a:lnTo>
                    <a:pt x="4351020" y="2175510"/>
                  </a:lnTo>
                  <a:lnTo>
                    <a:pt x="4350488" y="2126925"/>
                  </a:lnTo>
                  <a:lnTo>
                    <a:pt x="4348900" y="2078600"/>
                  </a:lnTo>
                  <a:lnTo>
                    <a:pt x="4346267" y="2030547"/>
                  </a:lnTo>
                  <a:lnTo>
                    <a:pt x="4342600" y="1982777"/>
                  </a:lnTo>
                  <a:lnTo>
                    <a:pt x="4337910" y="1935300"/>
                  </a:lnTo>
                  <a:lnTo>
                    <a:pt x="4332208" y="1888128"/>
                  </a:lnTo>
                  <a:lnTo>
                    <a:pt x="4325506" y="1841271"/>
                  </a:lnTo>
                  <a:lnTo>
                    <a:pt x="4317813" y="1794741"/>
                  </a:lnTo>
                  <a:lnTo>
                    <a:pt x="4309142" y="1748549"/>
                  </a:lnTo>
                  <a:lnTo>
                    <a:pt x="4299503" y="1702706"/>
                  </a:lnTo>
                  <a:lnTo>
                    <a:pt x="4288908" y="1657222"/>
                  </a:lnTo>
                  <a:lnTo>
                    <a:pt x="4277367" y="1612110"/>
                  </a:lnTo>
                  <a:lnTo>
                    <a:pt x="4264891" y="1567379"/>
                  </a:lnTo>
                  <a:lnTo>
                    <a:pt x="4251492" y="1523042"/>
                  </a:lnTo>
                  <a:lnTo>
                    <a:pt x="4237180" y="1479109"/>
                  </a:lnTo>
                  <a:lnTo>
                    <a:pt x="4221967" y="1435590"/>
                  </a:lnTo>
                  <a:lnTo>
                    <a:pt x="4205864" y="1392498"/>
                  </a:lnTo>
                  <a:lnTo>
                    <a:pt x="4188881" y="1349843"/>
                  </a:lnTo>
                  <a:lnTo>
                    <a:pt x="4171030" y="1307637"/>
                  </a:lnTo>
                  <a:lnTo>
                    <a:pt x="4152322" y="1265890"/>
                  </a:lnTo>
                  <a:lnTo>
                    <a:pt x="4132768" y="1224613"/>
                  </a:lnTo>
                  <a:lnTo>
                    <a:pt x="4112379" y="1183817"/>
                  </a:lnTo>
                  <a:lnTo>
                    <a:pt x="4091166" y="1143515"/>
                  </a:lnTo>
                  <a:lnTo>
                    <a:pt x="4069139" y="1103715"/>
                  </a:lnTo>
                  <a:lnTo>
                    <a:pt x="4046311" y="1064430"/>
                  </a:lnTo>
                  <a:lnTo>
                    <a:pt x="4022692" y="1025671"/>
                  </a:lnTo>
                  <a:lnTo>
                    <a:pt x="3998293" y="987449"/>
                  </a:lnTo>
                  <a:lnTo>
                    <a:pt x="3973125" y="949774"/>
                  </a:lnTo>
                  <a:lnTo>
                    <a:pt x="3947200" y="912658"/>
                  </a:lnTo>
                  <a:lnTo>
                    <a:pt x="3920528" y="876112"/>
                  </a:lnTo>
                  <a:lnTo>
                    <a:pt x="3893120" y="840147"/>
                  </a:lnTo>
                  <a:lnTo>
                    <a:pt x="3864988" y="804774"/>
                  </a:lnTo>
                  <a:lnTo>
                    <a:pt x="3836142" y="770004"/>
                  </a:lnTo>
                  <a:lnTo>
                    <a:pt x="3806594" y="735848"/>
                  </a:lnTo>
                  <a:lnTo>
                    <a:pt x="3776354" y="702317"/>
                  </a:lnTo>
                  <a:lnTo>
                    <a:pt x="3745434" y="669422"/>
                  </a:lnTo>
                  <a:lnTo>
                    <a:pt x="3713845" y="637174"/>
                  </a:lnTo>
                  <a:lnTo>
                    <a:pt x="3681597" y="605585"/>
                  </a:lnTo>
                  <a:lnTo>
                    <a:pt x="3648702" y="574665"/>
                  </a:lnTo>
                  <a:lnTo>
                    <a:pt x="3615171" y="544425"/>
                  </a:lnTo>
                  <a:lnTo>
                    <a:pt x="3581015" y="514877"/>
                  </a:lnTo>
                  <a:lnTo>
                    <a:pt x="3546245" y="486031"/>
                  </a:lnTo>
                  <a:lnTo>
                    <a:pt x="3510872" y="457899"/>
                  </a:lnTo>
                  <a:lnTo>
                    <a:pt x="3474907" y="430491"/>
                  </a:lnTo>
                  <a:lnTo>
                    <a:pt x="3438361" y="403819"/>
                  </a:lnTo>
                  <a:lnTo>
                    <a:pt x="3401245" y="377894"/>
                  </a:lnTo>
                  <a:lnTo>
                    <a:pt x="3363570" y="352726"/>
                  </a:lnTo>
                  <a:lnTo>
                    <a:pt x="3325348" y="328327"/>
                  </a:lnTo>
                  <a:lnTo>
                    <a:pt x="3286589" y="304708"/>
                  </a:lnTo>
                  <a:lnTo>
                    <a:pt x="3247304" y="281880"/>
                  </a:lnTo>
                  <a:lnTo>
                    <a:pt x="3207504" y="259853"/>
                  </a:lnTo>
                  <a:lnTo>
                    <a:pt x="3167202" y="238640"/>
                  </a:lnTo>
                  <a:lnTo>
                    <a:pt x="3126406" y="218251"/>
                  </a:lnTo>
                  <a:lnTo>
                    <a:pt x="3085129" y="198697"/>
                  </a:lnTo>
                  <a:lnTo>
                    <a:pt x="3043382" y="179989"/>
                  </a:lnTo>
                  <a:lnTo>
                    <a:pt x="3001176" y="162138"/>
                  </a:lnTo>
                  <a:lnTo>
                    <a:pt x="2958521" y="145155"/>
                  </a:lnTo>
                  <a:lnTo>
                    <a:pt x="2915429" y="129052"/>
                  </a:lnTo>
                  <a:lnTo>
                    <a:pt x="2871910" y="113839"/>
                  </a:lnTo>
                  <a:lnTo>
                    <a:pt x="2827977" y="99527"/>
                  </a:lnTo>
                  <a:lnTo>
                    <a:pt x="2783640" y="86128"/>
                  </a:lnTo>
                  <a:lnTo>
                    <a:pt x="2738909" y="73652"/>
                  </a:lnTo>
                  <a:lnTo>
                    <a:pt x="2693797" y="62111"/>
                  </a:lnTo>
                  <a:lnTo>
                    <a:pt x="2648313" y="51516"/>
                  </a:lnTo>
                  <a:lnTo>
                    <a:pt x="2602470" y="41877"/>
                  </a:lnTo>
                  <a:lnTo>
                    <a:pt x="2556278" y="33206"/>
                  </a:lnTo>
                  <a:lnTo>
                    <a:pt x="2509748" y="25513"/>
                  </a:lnTo>
                  <a:lnTo>
                    <a:pt x="2462891" y="18811"/>
                  </a:lnTo>
                  <a:lnTo>
                    <a:pt x="2415719" y="13109"/>
                  </a:lnTo>
                  <a:lnTo>
                    <a:pt x="2368242" y="8419"/>
                  </a:lnTo>
                  <a:lnTo>
                    <a:pt x="2320472" y="4752"/>
                  </a:lnTo>
                  <a:lnTo>
                    <a:pt x="2272419" y="2119"/>
                  </a:lnTo>
                  <a:lnTo>
                    <a:pt x="2224094" y="531"/>
                  </a:lnTo>
                  <a:lnTo>
                    <a:pt x="2175510"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6583680" y="1470660"/>
              <a:ext cx="3781044" cy="3822191"/>
            </a:xfrm>
            <a:prstGeom prst="rect">
              <a:avLst/>
            </a:prstGeom>
          </p:spPr>
        </p:pic>
      </p:grpSp>
      <p:sp>
        <p:nvSpPr>
          <p:cNvPr id="6" name="object 6"/>
          <p:cNvSpPr txBox="1"/>
          <p:nvPr/>
        </p:nvSpPr>
        <p:spPr>
          <a:xfrm>
            <a:off x="1768600" y="2371471"/>
            <a:ext cx="4552697" cy="1120820"/>
          </a:xfrm>
          <a:prstGeom prst="rect">
            <a:avLst/>
          </a:prstGeom>
        </p:spPr>
        <p:txBody>
          <a:bodyPr vert="horz" wrap="square" lIns="0" tIns="12700" rIns="0" bIns="0" rtlCol="0">
            <a:spAutoFit/>
          </a:bodyPr>
          <a:lstStyle/>
          <a:p>
            <a:pPr marL="12700">
              <a:lnSpc>
                <a:spcPct val="100000"/>
              </a:lnSpc>
              <a:spcBef>
                <a:spcPts val="100"/>
              </a:spcBef>
            </a:pPr>
            <a:r>
              <a:rPr lang="es-MX" sz="7200" b="1" spc="-10" dirty="0">
                <a:solidFill>
                  <a:srgbClr val="85F4A3"/>
                </a:solidFill>
                <a:latin typeface="Arial"/>
                <a:cs typeface="Arial"/>
              </a:rPr>
              <a:t>Mesa Más</a:t>
            </a:r>
            <a:endParaRPr sz="7200" dirty="0">
              <a:latin typeface="Arial"/>
              <a:cs typeface="Arial"/>
            </a:endParaRPr>
          </a:p>
        </p:txBody>
      </p:sp>
      <p:sp>
        <p:nvSpPr>
          <p:cNvPr id="8" name="object 8"/>
          <p:cNvSpPr/>
          <p:nvPr/>
        </p:nvSpPr>
        <p:spPr>
          <a:xfrm>
            <a:off x="2773679" y="3985259"/>
            <a:ext cx="2809240" cy="1446530"/>
          </a:xfrm>
          <a:custGeom>
            <a:avLst/>
            <a:gdLst/>
            <a:ahLst/>
            <a:cxnLst/>
            <a:rect l="l" t="t" r="r" b="b"/>
            <a:pathLst>
              <a:path w="2809240" h="1446529">
                <a:moveTo>
                  <a:pt x="2808732" y="0"/>
                </a:moveTo>
                <a:lnTo>
                  <a:pt x="0" y="0"/>
                </a:lnTo>
                <a:lnTo>
                  <a:pt x="0" y="1446276"/>
                </a:lnTo>
                <a:lnTo>
                  <a:pt x="2808732" y="1446276"/>
                </a:lnTo>
                <a:lnTo>
                  <a:pt x="2808732" y="0"/>
                </a:lnTo>
                <a:close/>
              </a:path>
            </a:pathLst>
          </a:custGeom>
          <a:solidFill>
            <a:srgbClr val="398AA4"/>
          </a:solidFill>
        </p:spPr>
        <p:txBody>
          <a:bodyPr wrap="square" lIns="0" tIns="0" rIns="0" bIns="0" rtlCol="0"/>
          <a:lstStyle/>
          <a:p>
            <a:endParaRPr/>
          </a:p>
        </p:txBody>
      </p:sp>
      <p:sp>
        <p:nvSpPr>
          <p:cNvPr id="9" name="object 9"/>
          <p:cNvSpPr txBox="1"/>
          <p:nvPr/>
        </p:nvSpPr>
        <p:spPr>
          <a:xfrm>
            <a:off x="1596644" y="4013768"/>
            <a:ext cx="5145119" cy="382797"/>
          </a:xfrm>
          <a:prstGeom prst="rect">
            <a:avLst/>
          </a:prstGeom>
        </p:spPr>
        <p:txBody>
          <a:bodyPr vert="horz" wrap="square" lIns="0" tIns="13335" rIns="0" bIns="0" rtlCol="0">
            <a:spAutoFit/>
          </a:bodyPr>
          <a:lstStyle/>
          <a:p>
            <a:pPr marL="12700" marR="5080" indent="1272540">
              <a:lnSpc>
                <a:spcPct val="100000"/>
              </a:lnSpc>
              <a:spcBef>
                <a:spcPts val="105"/>
              </a:spcBef>
            </a:pPr>
            <a:r>
              <a:rPr lang="es-MX" sz="2400" b="1" spc="-25" dirty="0">
                <a:solidFill>
                  <a:schemeClr val="bg1"/>
                </a:solidFill>
                <a:latin typeface="Arial"/>
                <a:cs typeface="Arial"/>
              </a:rPr>
              <a:t>Rafael</a:t>
            </a:r>
            <a:r>
              <a:rPr lang="es-MX" sz="2400" b="1" spc="-25" dirty="0">
                <a:solidFill>
                  <a:srgbClr val="175666"/>
                </a:solidFill>
                <a:latin typeface="Arial"/>
                <a:cs typeface="Arial"/>
              </a:rPr>
              <a:t> </a:t>
            </a:r>
            <a:r>
              <a:rPr lang="es-MX" sz="2400" b="1" spc="-25" dirty="0">
                <a:solidFill>
                  <a:schemeClr val="bg1"/>
                </a:solidFill>
                <a:latin typeface="Arial"/>
                <a:cs typeface="Arial"/>
              </a:rPr>
              <a:t>Uribe</a:t>
            </a:r>
            <a:r>
              <a:rPr lang="es-MX" sz="2400" b="1" spc="-25" dirty="0">
                <a:solidFill>
                  <a:srgbClr val="175666"/>
                </a:solidFill>
                <a:latin typeface="Arial"/>
                <a:cs typeface="Arial"/>
              </a:rPr>
              <a:t> </a:t>
            </a:r>
            <a:r>
              <a:rPr lang="es-MX" sz="2400" b="1" spc="-25" dirty="0" err="1">
                <a:solidFill>
                  <a:schemeClr val="bg1"/>
                </a:solidFill>
                <a:latin typeface="Arial"/>
                <a:cs typeface="Arial"/>
              </a:rPr>
              <a:t>Uribe</a:t>
            </a:r>
            <a:endParaRPr sz="2400" dirty="0">
              <a:solidFill>
                <a:schemeClr val="bg1"/>
              </a:solidFill>
              <a:latin typeface="Arial"/>
              <a:cs typeface="Arial"/>
            </a:endParaRPr>
          </a:p>
        </p:txBody>
      </p:sp>
      <p:sp>
        <p:nvSpPr>
          <p:cNvPr id="10" name="object 6">
            <a:extLst>
              <a:ext uri="{FF2B5EF4-FFF2-40B4-BE49-F238E27FC236}">
                <a16:creationId xmlns:a16="http://schemas.microsoft.com/office/drawing/2014/main" id="{DA59CE8B-A767-B326-5922-FC341711C1F7}"/>
              </a:ext>
            </a:extLst>
          </p:cNvPr>
          <p:cNvSpPr txBox="1"/>
          <p:nvPr/>
        </p:nvSpPr>
        <p:spPr>
          <a:xfrm>
            <a:off x="1768601" y="3084362"/>
            <a:ext cx="4543806" cy="1120820"/>
          </a:xfrm>
          <a:prstGeom prst="rect">
            <a:avLst/>
          </a:prstGeom>
        </p:spPr>
        <p:txBody>
          <a:bodyPr vert="horz" wrap="square" lIns="0" tIns="12700" rIns="0" bIns="0" rtlCol="0">
            <a:spAutoFit/>
          </a:bodyPr>
          <a:lstStyle/>
          <a:p>
            <a:pPr marL="12700">
              <a:lnSpc>
                <a:spcPct val="100000"/>
              </a:lnSpc>
              <a:spcBef>
                <a:spcPts val="100"/>
              </a:spcBef>
            </a:pPr>
            <a:r>
              <a:rPr lang="es-MX" sz="7200" b="1" spc="-10" dirty="0">
                <a:solidFill>
                  <a:srgbClr val="85F4A3"/>
                </a:solidFill>
                <a:latin typeface="Arial"/>
                <a:cs typeface="Arial"/>
              </a:rPr>
              <a:t>Bienestar</a:t>
            </a:r>
            <a:endParaRPr sz="7200" dirty="0">
              <a:latin typeface="Arial"/>
              <a:cs typeface="Arial"/>
            </a:endParaRPr>
          </a:p>
        </p:txBody>
      </p:sp>
    </p:spTree>
    <p:extLst>
      <p:ext uri="{BB962C8B-B14F-4D97-AF65-F5344CB8AC3E}">
        <p14:creationId xmlns:p14="http://schemas.microsoft.com/office/powerpoint/2010/main" val="4145482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_SO_Comunitario_17_Oct_01_Dic_2024" id="{6265C2D7-D60E-4DCC-9BB0-516F254F69FD}" vid="{AF4BFD69-EF62-492D-A06E-CD04ADA4386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e4f80bb-9503-41ff-a049-faa27c38f509">
      <Terms xmlns="http://schemas.microsoft.com/office/infopath/2007/PartnerControls"/>
    </lcf76f155ced4ddcb4097134ff3c332f>
    <TaxCatchAll xmlns="c6b4dce3-5f7c-4334-bc88-9146d88cf62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38BFB3349C5EA64E94CC38CA147BA94B" ma:contentTypeVersion="16" ma:contentTypeDescription="Crear nuevo documento." ma:contentTypeScope="" ma:versionID="aa5108df3ac6fbbd302f56f1ff97aa40">
  <xsd:schema xmlns:xsd="http://www.w3.org/2001/XMLSchema" xmlns:xs="http://www.w3.org/2001/XMLSchema" xmlns:p="http://schemas.microsoft.com/office/2006/metadata/properties" xmlns:ns2="c6b4dce3-5f7c-4334-bc88-9146d88cf62b" xmlns:ns3="be4f80bb-9503-41ff-a049-faa27c38f509" targetNamespace="http://schemas.microsoft.com/office/2006/metadata/properties" ma:root="true" ma:fieldsID="756d26c6ce483584ae3d95dec522b473" ns2:_="" ns3:_="">
    <xsd:import namespace="c6b4dce3-5f7c-4334-bc88-9146d88cf62b"/>
    <xsd:import namespace="be4f80bb-9503-41ff-a049-faa27c38f509"/>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SearchProperties" minOccurs="0"/>
                <xsd:element ref="ns3:MediaServiceLocation" minOccurs="0"/>
                <xsd:element ref="ns3:MediaServiceObjectDetectorVersion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b4dce3-5f7c-4334-bc88-9146d88cf62b"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TaxCatchAll" ma:index="16" nillable="true" ma:displayName="Taxonomy Catch All Column" ma:hidden="true" ma:list="{58b75820-36fc-410d-a6db-fccd4fd06f30}" ma:internalName="TaxCatchAll" ma:showField="CatchAllData" ma:web="c6b4dce3-5f7c-4334-bc88-9146d88cf62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e4f80bb-9503-41ff-a049-faa27c38f509"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Etiquetas de imagen" ma:readOnly="false" ma:fieldId="{5cf76f15-5ced-4ddc-b409-7134ff3c332f}" ma:taxonomyMulti="true" ma:sspId="00797eea-8358-47d8-b969-3b387de3c5f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FB6112-BBA3-4E3C-855A-D9B2D029DA5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BE3200B-7A2C-44B0-A9F1-7C822CE13C42}">
  <ds:schemaRefs>
    <ds:schemaRef ds:uri="http://schemas.microsoft.com/sharepoint/v3/contenttype/forms"/>
  </ds:schemaRefs>
</ds:datastoreItem>
</file>

<file path=customXml/itemProps3.xml><?xml version="1.0" encoding="utf-8"?>
<ds:datastoreItem xmlns:ds="http://schemas.openxmlformats.org/officeDocument/2006/customXml" ds:itemID="{BE855B40-C4FA-44FF-9A74-BE94F47B829E}"/>
</file>

<file path=docProps/app.xml><?xml version="1.0" encoding="utf-8"?>
<Properties xmlns="http://schemas.openxmlformats.org/officeDocument/2006/extended-properties" xmlns:vt="http://schemas.openxmlformats.org/officeDocument/2006/docPropsVTypes">
  <TotalTime>12369</TotalTime>
  <Words>2616</Words>
  <Application>Microsoft Office PowerPoint</Application>
  <PresentationFormat>Panorámica</PresentationFormat>
  <Paragraphs>163</Paragraphs>
  <Slides>36</Slides>
  <Notes>2</Notes>
  <HiddenSlides>0</HiddenSlides>
  <MMClips>1</MMClips>
  <ScaleCrop>false</ScaleCrop>
  <HeadingPairs>
    <vt:vector size="6" baseType="variant">
      <vt:variant>
        <vt:lpstr>Fuentes usadas</vt:lpstr>
      </vt:variant>
      <vt:variant>
        <vt:i4>6</vt:i4>
      </vt:variant>
      <vt:variant>
        <vt:lpstr>Tema</vt:lpstr>
      </vt:variant>
      <vt:variant>
        <vt:i4>3</vt:i4>
      </vt:variant>
      <vt:variant>
        <vt:lpstr>Títulos de diapositiva</vt:lpstr>
      </vt:variant>
      <vt:variant>
        <vt:i4>36</vt:i4>
      </vt:variant>
    </vt:vector>
  </HeadingPairs>
  <TitlesOfParts>
    <vt:vector size="45" baseType="lpstr">
      <vt:lpstr>Aptos</vt:lpstr>
      <vt:lpstr>Aptos Display</vt:lpstr>
      <vt:lpstr>Arial</vt:lpstr>
      <vt:lpstr>Arial Black</vt:lpstr>
      <vt:lpstr>Arial MT</vt:lpstr>
      <vt:lpstr>Calibri Light</vt:lpstr>
      <vt:lpstr>Office Theme</vt:lpstr>
      <vt:lpstr>1_Office Theme</vt:lpstr>
      <vt:lpstr>Tema de Office</vt:lpstr>
      <vt:lpstr>Presentación de PowerPoint</vt:lpstr>
      <vt:lpstr>Agenda del día</vt:lpstr>
      <vt:lpstr>Presentación de PowerPoint</vt:lpstr>
      <vt:lpstr>Presentación de PowerPoint</vt:lpstr>
      <vt:lpstr>Objetivos</vt:lpstr>
      <vt:lpstr>Presentación de PowerPoint</vt:lpstr>
      <vt:lpstr>¿Cuáles son los enfoques del MAS Bienestar?</vt:lpstr>
      <vt:lpstr>Presentación de PowerPoint</vt:lpstr>
      <vt:lpstr>Presentación de PowerPoint</vt:lpstr>
      <vt:lpstr>¿Qué es la Mesa Local de Bienestar?</vt:lpstr>
      <vt:lpstr>Presentación de PowerPoint</vt:lpstr>
      <vt:lpstr>¡Vamos a Jugar!</vt:lpstr>
      <vt:lpstr>Presentación de PowerPoint</vt:lpstr>
      <vt:lpstr>Plan Local de Bienestar – Santa Fe   </vt:lpstr>
      <vt:lpstr>Análisis de Indicadores Trazadores   Salud Sexual y reproductiva   </vt:lpstr>
      <vt:lpstr>Problemática 1 Salud Sexual y reproductiva   </vt:lpstr>
      <vt:lpstr>Análisis de Indicadores Trazadores   Salud Mental   </vt:lpstr>
      <vt:lpstr>Problemática 2 Salud Mental   </vt:lpstr>
      <vt:lpstr>Plan Local de Bienestar – Santa Fe   </vt:lpstr>
      <vt:lpstr>Presentación de PowerPoint</vt:lpstr>
      <vt:lpstr>Presentación de PowerPoint</vt:lpstr>
      <vt:lpstr>Presentación de PowerPoint</vt:lpstr>
      <vt:lpstr>Presentación de PowerPoint</vt:lpstr>
      <vt:lpstr>Jornada MAS + Bienestar – Santa Fe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Camila, Rodriguez Roa</dc:creator>
  <cp:lastModifiedBy>Mayra Jaramillo</cp:lastModifiedBy>
  <cp:revision>557</cp:revision>
  <dcterms:created xsi:type="dcterms:W3CDTF">2024-04-17T14:48:00Z</dcterms:created>
  <dcterms:modified xsi:type="dcterms:W3CDTF">2026-04-17T20:05:31Z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660F8682C3E6474FBA2D24E0FB541133_13</vt:lpwstr>
  </property>
  <property fmtid="{D5CDD505-2E9C-101B-9397-08002B2CF9AE}" pid="3" name="KSOProductBuildVer">
    <vt:lpwstr>2058-12.2.0.23155</vt:lpwstr>
  </property>
  <property fmtid="{D5CDD505-2E9C-101B-9397-08002B2CF9AE}" pid="4" name="ContentTypeId">
    <vt:lpwstr>0x01010038BFB3349C5EA64E94CC38CA147BA94B</vt:lpwstr>
  </property>
</Properties>
</file>