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1"/>
  </p:handoutMasterIdLst>
  <p:sldIdLst>
    <p:sldId id="256" r:id="rId2"/>
    <p:sldId id="257" r:id="rId3"/>
    <p:sldId id="259" r:id="rId4"/>
    <p:sldId id="262" r:id="rId5"/>
    <p:sldId id="263" r:id="rId6"/>
    <p:sldId id="264" r:id="rId7"/>
    <p:sldId id="265" r:id="rId8"/>
    <p:sldId id="266" r:id="rId9"/>
    <p:sldId id="267" r:id="rId1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6437"/>
    <a:srgbClr val="93BB54"/>
    <a:srgbClr val="C49E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2" autoAdjust="0"/>
    <p:restoredTop sz="94660"/>
  </p:normalViewPr>
  <p:slideViewPr>
    <p:cSldViewPr snapToGrid="0">
      <p:cViewPr varScale="1">
        <p:scale>
          <a:sx n="70" d="100"/>
          <a:sy n="70" d="100"/>
        </p:scale>
        <p:origin x="738" y="48"/>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5/08/2024</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‹Nº›</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6" name="Imagen 5">
            <a:extLst>
              <a:ext uri="{FF2B5EF4-FFF2-40B4-BE49-F238E27FC236}">
                <a16:creationId xmlns:a16="http://schemas.microsoft.com/office/drawing/2014/main" id="{53806064-D094-DA86-6C22-C9CFC529A6B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0534" y="2139929"/>
            <a:ext cx="2210931" cy="1783009"/>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7" name="Rectángulo 6">
            <a:extLst>
              <a:ext uri="{FF2B5EF4-FFF2-40B4-BE49-F238E27FC236}">
                <a16:creationId xmlns:a16="http://schemas.microsoft.com/office/drawing/2014/main" id="{BFA9D7E4-7BA0-40B7-FF99-DD7B5CDE5C94}"/>
              </a:ext>
            </a:extLst>
          </p:cNvPr>
          <p:cNvSpPr/>
          <p:nvPr userDrawn="1"/>
        </p:nvSpPr>
        <p:spPr>
          <a:xfrm>
            <a:off x="0" y="6733049"/>
            <a:ext cx="12192000" cy="136525"/>
          </a:xfrm>
          <a:prstGeom prst="rect">
            <a:avLst/>
          </a:prstGeom>
          <a:solidFill>
            <a:srgbClr val="2E64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04697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92669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3257333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271424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662749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2950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atin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3752666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2528054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id="{49AFD091-953C-4B8E-5508-A2D6A3D77D1D}"/>
              </a:ext>
            </a:extLst>
          </p:cNvPr>
          <p:cNvSpPr/>
          <p:nvPr userDrawn="1"/>
        </p:nvSpPr>
        <p:spPr>
          <a:xfrm>
            <a:off x="0" y="819253"/>
            <a:ext cx="12192000" cy="5219493"/>
          </a:xfrm>
          <a:prstGeom prst="rect">
            <a:avLst/>
          </a:prstGeom>
          <a:solidFill>
            <a:srgbClr val="2E64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915255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id="{F663A175-52FA-6661-1F93-E14E5215D728}"/>
              </a:ext>
            </a:extLst>
          </p:cNvPr>
          <p:cNvSpPr/>
          <p:nvPr userDrawn="1"/>
        </p:nvSpPr>
        <p:spPr>
          <a:xfrm>
            <a:off x="0" y="6721474"/>
            <a:ext cx="12192000" cy="136525"/>
          </a:xfrm>
          <a:prstGeom prst="rect">
            <a:avLst/>
          </a:prstGeom>
          <a:solidFill>
            <a:srgbClr val="2E64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04661" y="159440"/>
            <a:ext cx="582676" cy="469900"/>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41421" y="159440"/>
            <a:ext cx="593557" cy="469900"/>
          </a:xfrm>
          <a:prstGeom prst="rect">
            <a:avLst/>
          </a:prstGeom>
        </p:spPr>
      </p:pic>
    </p:spTree>
    <p:extLst>
      <p:ext uri="{BB962C8B-B14F-4D97-AF65-F5344CB8AC3E}">
        <p14:creationId xmlns:p14="http://schemas.microsoft.com/office/powerpoint/2010/main" val="249247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57021" y="159440"/>
            <a:ext cx="593557" cy="469900"/>
          </a:xfrm>
          <a:prstGeom prst="rect">
            <a:avLst/>
          </a:prstGeom>
        </p:spPr>
      </p:pic>
    </p:spTree>
    <p:extLst>
      <p:ext uri="{BB962C8B-B14F-4D97-AF65-F5344CB8AC3E}">
        <p14:creationId xmlns:p14="http://schemas.microsoft.com/office/powerpoint/2010/main" val="407752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99221" y="6251575"/>
            <a:ext cx="593557" cy="469900"/>
          </a:xfrm>
          <a:prstGeom prst="rect">
            <a:avLst/>
          </a:prstGeom>
        </p:spPr>
      </p:pic>
    </p:spTree>
    <p:extLst>
      <p:ext uri="{BB962C8B-B14F-4D97-AF65-F5344CB8AC3E}">
        <p14:creationId xmlns:p14="http://schemas.microsoft.com/office/powerpoint/2010/main" val="65180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41421" y="6251575"/>
            <a:ext cx="593557" cy="469900"/>
          </a:xfrm>
          <a:prstGeom prst="rect">
            <a:avLst/>
          </a:prstGeom>
        </p:spPr>
      </p:pic>
    </p:spTree>
    <p:extLst>
      <p:ext uri="{BB962C8B-B14F-4D97-AF65-F5344CB8AC3E}">
        <p14:creationId xmlns:p14="http://schemas.microsoft.com/office/powerpoint/2010/main" val="716129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57021" y="6251575"/>
            <a:ext cx="593557" cy="469900"/>
          </a:xfrm>
          <a:prstGeom prst="rect">
            <a:avLst/>
          </a:prstGeom>
        </p:spPr>
      </p:pic>
    </p:spTree>
    <p:extLst>
      <p:ext uri="{BB962C8B-B14F-4D97-AF65-F5344CB8AC3E}">
        <p14:creationId xmlns:p14="http://schemas.microsoft.com/office/powerpoint/2010/main" val="149489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Verdana" panose="020B0604030504040204" pitchFamily="34" charset="0"/>
              </a:defRPr>
            </a:lvl1pPr>
          </a:lstStyle>
          <a:p>
            <a:fld id="{856A6FAC-9192-436B-870E-80DDE60983C7}" type="datetimeFigureOut">
              <a:rPr lang="es-CO" smtClean="0"/>
              <a:pPr/>
              <a:t>5/08/2024</a:t>
            </a:fld>
            <a:endParaRPr lang="es-CO" dirty="0"/>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0" r:id="rId3"/>
    <p:sldLayoutId id="2147483651" r:id="rId4"/>
    <p:sldLayoutId id="2147483662" r:id="rId5"/>
    <p:sldLayoutId id="2147483663" r:id="rId6"/>
    <p:sldLayoutId id="2147483664" r:id="rId7"/>
    <p:sldLayoutId id="2147483665" r:id="rId8"/>
    <p:sldLayoutId id="2147483666" r:id="rId9"/>
    <p:sldLayoutId id="214748365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50703695-DCC9-2B2B-CE25-CD632F0261C9}"/>
              </a:ext>
            </a:extLst>
          </p:cNvPr>
          <p:cNvSpPr txBox="1">
            <a:spLocks/>
          </p:cNvSpPr>
          <p:nvPr/>
        </p:nvSpPr>
        <p:spPr>
          <a:xfrm>
            <a:off x="1815548" y="1774209"/>
            <a:ext cx="8560904" cy="2715904"/>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sz="6000" kern="1200">
                <a:solidFill>
                  <a:schemeClr val="tx1"/>
                </a:solidFill>
                <a:latin typeface="Verdana" panose="020B0604030504040204" pitchFamily="34" charset="0"/>
                <a:ea typeface="+mj-ea"/>
                <a:cs typeface="+mj-cs"/>
              </a:defRPr>
            </a:lvl1pPr>
          </a:lstStyle>
          <a:p>
            <a:r>
              <a:rPr lang="es-ES" sz="2400" b="1" dirty="0">
                <a:solidFill>
                  <a:schemeClr val="bg1"/>
                </a:solidFill>
              </a:rPr>
              <a:t>BPIN 2021000100145</a:t>
            </a:r>
          </a:p>
          <a:p>
            <a:br>
              <a:rPr lang="es-ES" sz="2400" b="1" dirty="0">
                <a:solidFill>
                  <a:schemeClr val="bg1"/>
                </a:solidFill>
              </a:rPr>
            </a:br>
            <a:r>
              <a:rPr lang="es-ES" sz="2400" b="1" dirty="0">
                <a:solidFill>
                  <a:schemeClr val="bg1"/>
                </a:solidFill>
              </a:rPr>
              <a:t>CÁMARA DE COMERCIO DE VALLEDUPAR PARA EL VALLE DEL RÍO CESAR </a:t>
            </a:r>
            <a:endParaRPr lang="es-CO" sz="2400" b="1" dirty="0">
              <a:solidFill>
                <a:schemeClr val="bg1"/>
              </a:solidFill>
            </a:endParaRPr>
          </a:p>
        </p:txBody>
      </p:sp>
      <p:pic>
        <p:nvPicPr>
          <p:cNvPr id="2" name="Imagen 1">
            <a:extLst>
              <a:ext uri="{FF2B5EF4-FFF2-40B4-BE49-F238E27FC236}">
                <a16:creationId xmlns:a16="http://schemas.microsoft.com/office/drawing/2014/main" id="{275D298E-AB66-4072-4FD9-624BBC24D722}"/>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spTree>
    <p:extLst>
      <p:ext uri="{BB962C8B-B14F-4D97-AF65-F5344CB8AC3E}">
        <p14:creationId xmlns:p14="http://schemas.microsoft.com/office/powerpoint/2010/main" val="1482975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49F710B-F4F3-B418-8297-138257670F20}"/>
              </a:ext>
            </a:extLst>
          </p:cNvPr>
          <p:cNvSpPr/>
          <p:nvPr/>
        </p:nvSpPr>
        <p:spPr>
          <a:xfrm>
            <a:off x="91606" y="1421320"/>
            <a:ext cx="12041579" cy="461665"/>
          </a:xfrm>
          <a:prstGeom prst="rect">
            <a:avLst/>
          </a:prstGeom>
        </p:spPr>
        <p:txBody>
          <a:bodyPr wrap="square">
            <a:spAutoFit/>
          </a:bodyPr>
          <a:lstStyle/>
          <a:p>
            <a:r>
              <a:rPr lang="es-ES" sz="1200" b="1" dirty="0">
                <a:solidFill>
                  <a:schemeClr val="accent6">
                    <a:lumMod val="50000"/>
                  </a:schemeClr>
                </a:solidFill>
              </a:rPr>
              <a:t>DESARROLLO DE CAPACIDADES PARA LA GESTIÓN, ADOPCIÓN E IMPLEMENTACIÓN DE PROCESOS DE INNOVACIÓN EN EMPRESAS DEL DEPARTAMENTO DEL CESAR.</a:t>
            </a:r>
          </a:p>
        </p:txBody>
      </p:sp>
      <p:pic>
        <p:nvPicPr>
          <p:cNvPr id="5" name="Picture 7" descr="https://lh6.googleusercontent.com/KqFjW0VyhoclFV76-CXQ9CaTbR2_T6IiSu4hrOkMIFahu_7zwyyjBwxBLIrWzEDt5QDykyp3V6_qPXaS86SB4kUos-7iJMz_A31ygYM5vzeqnx3aINpv7A_e0cpema8bhRHFXzP0BPGbZTHEk-U4aA=s2048">
            <a:extLst>
              <a:ext uri="{FF2B5EF4-FFF2-40B4-BE49-F238E27FC236}">
                <a16:creationId xmlns:a16="http://schemas.microsoft.com/office/drawing/2014/main" id="{174189BC-E8BC-666B-8A2F-8CB6075638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175" y="4284050"/>
            <a:ext cx="782432" cy="7824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lh5.googleusercontent.com/8vLaJRpkBgPrD7j1zu3IUMwfd6-87OrCwfsBEZiQIJVDHTvIi13d5RHsZ4c1vZX5ZVSGzqI1yVBZm9KIPCldsC7Z63DhUlgbTY0vP3V45oGJS8BtfGcRmVHk3qLLTMR0w2zDwOvyUiJiqW-xqtyZkw=s2048">
            <a:extLst>
              <a:ext uri="{FF2B5EF4-FFF2-40B4-BE49-F238E27FC236}">
                <a16:creationId xmlns:a16="http://schemas.microsoft.com/office/drawing/2014/main" id="{5376D378-DEF0-1D41-2B84-6B84397129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6178" y="4222579"/>
            <a:ext cx="577669" cy="57767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s://lh4.googleusercontent.com/zkVC8j0BwPRsdwWN_5LOBbdZrY9AfGzn9LpvHMRaujsbHHwv84d_apJAIqvuKyMSmrw2CBwcjH2yFaez__UegwNiEUTPTW_0oPSIIsA34DG5ZF_PeOkgCiYtB-72X1umHDRVtllkIULQt5oA8VI9KA=s2048">
            <a:extLst>
              <a:ext uri="{FF2B5EF4-FFF2-40B4-BE49-F238E27FC236}">
                <a16:creationId xmlns:a16="http://schemas.microsoft.com/office/drawing/2014/main" id="{AED50133-8899-11D6-A0D7-E35678E1C5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9635" y="4314687"/>
            <a:ext cx="740054" cy="740055"/>
          </a:xfrm>
          <a:prstGeom prst="rect">
            <a:avLst/>
          </a:prstGeom>
          <a:noFill/>
          <a:extLst>
            <a:ext uri="{909E8E84-426E-40DD-AFC4-6F175D3DCCD1}">
              <a14:hiddenFill xmlns:a14="http://schemas.microsoft.com/office/drawing/2010/main">
                <a:solidFill>
                  <a:srgbClr val="FFFFFF"/>
                </a:solidFill>
              </a14:hiddenFill>
            </a:ext>
          </a:extLst>
        </p:spPr>
      </p:pic>
      <p:sp>
        <p:nvSpPr>
          <p:cNvPr id="8" name="Rectángulo 7">
            <a:extLst>
              <a:ext uri="{FF2B5EF4-FFF2-40B4-BE49-F238E27FC236}">
                <a16:creationId xmlns:a16="http://schemas.microsoft.com/office/drawing/2014/main" id="{A8F20E24-94D8-3F06-725D-2C03EE62ECCE}"/>
              </a:ext>
            </a:extLst>
          </p:cNvPr>
          <p:cNvSpPr/>
          <p:nvPr/>
        </p:nvSpPr>
        <p:spPr>
          <a:xfrm>
            <a:off x="8678951" y="4788338"/>
            <a:ext cx="3164862" cy="1131079"/>
          </a:xfrm>
          <a:prstGeom prst="rect">
            <a:avLst/>
          </a:prstGeom>
        </p:spPr>
        <p:txBody>
          <a:bodyPr wrap="square">
            <a:spAutoFit/>
          </a:bodyPr>
          <a:lstStyle/>
          <a:p>
            <a:pPr algn="just"/>
            <a:r>
              <a:rPr lang="es-MX" sz="1050" b="1" dirty="0">
                <a:solidFill>
                  <a:srgbClr val="ED7D31"/>
                </a:solidFill>
                <a:latin typeface="Arial" panose="020B0604020202020204" pitchFamily="34" charset="0"/>
                <a:cs typeface="Arial" panose="020B0604020202020204" pitchFamily="34" charset="0"/>
              </a:rPr>
              <a:t>Plazo de ejecución inicial: 12 </a:t>
            </a:r>
            <a:r>
              <a:rPr lang="es-MX" sz="1050" dirty="0">
                <a:solidFill>
                  <a:srgbClr val="ED7D31"/>
                </a:solidFill>
                <a:latin typeface="Arial" panose="020B0604020202020204" pitchFamily="34" charset="0"/>
                <a:cs typeface="Arial" panose="020B0604020202020204" pitchFamily="34" charset="0"/>
              </a:rPr>
              <a:t>meses. </a:t>
            </a:r>
          </a:p>
          <a:p>
            <a:pPr algn="just"/>
            <a:r>
              <a:rPr lang="es-MX" sz="1050" b="1" dirty="0">
                <a:solidFill>
                  <a:srgbClr val="ED7D31"/>
                </a:solidFill>
                <a:latin typeface="Arial" panose="020B0604020202020204" pitchFamily="34" charset="0"/>
                <a:cs typeface="Arial" panose="020B0604020202020204" pitchFamily="34" charset="0"/>
              </a:rPr>
              <a:t>Ejecutor: CCV</a:t>
            </a:r>
            <a:endParaRPr lang="es-MX" sz="1050" dirty="0">
              <a:latin typeface="Arial" panose="020B0604020202020204" pitchFamily="34" charset="0"/>
              <a:cs typeface="Arial" panose="020B0604020202020204" pitchFamily="34" charset="0"/>
            </a:endParaRPr>
          </a:p>
          <a:p>
            <a:pPr algn="just"/>
            <a:r>
              <a:rPr lang="es-MX" sz="1050" dirty="0">
                <a:solidFill>
                  <a:srgbClr val="ED7D31"/>
                </a:solidFill>
                <a:latin typeface="Arial" panose="020B0604020202020204" pitchFamily="34" charset="0"/>
                <a:cs typeface="Arial" panose="020B0604020202020204" pitchFamily="34" charset="0"/>
              </a:rPr>
              <a:t>Contempla </a:t>
            </a:r>
            <a:r>
              <a:rPr lang="es-MX" sz="1050" b="1" dirty="0">
                <a:solidFill>
                  <a:srgbClr val="ED7D31"/>
                </a:solidFill>
                <a:latin typeface="Arial" panose="020B0604020202020204" pitchFamily="34" charset="0"/>
                <a:cs typeface="Arial" panose="020B0604020202020204" pitchFamily="34" charset="0"/>
              </a:rPr>
              <a:t>Supervisión</a:t>
            </a:r>
            <a:r>
              <a:rPr lang="es-MX" sz="1050" dirty="0">
                <a:solidFill>
                  <a:srgbClr val="ED7D31"/>
                </a:solidFill>
                <a:latin typeface="Arial" panose="020B0604020202020204" pitchFamily="34" charset="0"/>
                <a:cs typeface="Arial" panose="020B0604020202020204" pitchFamily="34" charset="0"/>
              </a:rPr>
              <a:t> - MINCIENCIAS</a:t>
            </a:r>
            <a:endParaRPr lang="es-MX" sz="1050" dirty="0">
              <a:latin typeface="Arial" panose="020B0604020202020204" pitchFamily="34" charset="0"/>
              <a:cs typeface="Arial" panose="020B0604020202020204" pitchFamily="34" charset="0"/>
            </a:endParaRPr>
          </a:p>
          <a:p>
            <a:br>
              <a:rPr lang="es-MX" sz="1800" dirty="0"/>
            </a:br>
            <a:endParaRPr lang="es-CO" sz="1800" dirty="0"/>
          </a:p>
        </p:txBody>
      </p:sp>
      <p:cxnSp>
        <p:nvCxnSpPr>
          <p:cNvPr id="9" name="Conector recto 8">
            <a:extLst>
              <a:ext uri="{FF2B5EF4-FFF2-40B4-BE49-F238E27FC236}">
                <a16:creationId xmlns:a16="http://schemas.microsoft.com/office/drawing/2014/main" id="{96DF7288-D4C7-5DD5-FCC7-6D35B9F419A9}"/>
              </a:ext>
            </a:extLst>
          </p:cNvPr>
          <p:cNvCxnSpPr>
            <a:cxnSpLocks/>
          </p:cNvCxnSpPr>
          <p:nvPr/>
        </p:nvCxnSpPr>
        <p:spPr>
          <a:xfrm flipV="1">
            <a:off x="109159" y="5579275"/>
            <a:ext cx="12006472" cy="22221"/>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id="{2CE1D6DD-A127-5635-B53B-A4A272A03428}"/>
              </a:ext>
            </a:extLst>
          </p:cNvPr>
          <p:cNvCxnSpPr>
            <a:cxnSpLocks/>
          </p:cNvCxnSpPr>
          <p:nvPr/>
        </p:nvCxnSpPr>
        <p:spPr>
          <a:xfrm flipV="1">
            <a:off x="109159" y="3964875"/>
            <a:ext cx="12024463" cy="49939"/>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ector recto 10">
            <a:extLst>
              <a:ext uri="{FF2B5EF4-FFF2-40B4-BE49-F238E27FC236}">
                <a16:creationId xmlns:a16="http://schemas.microsoft.com/office/drawing/2014/main" id="{B5F47D64-F72E-20E2-17B8-3013BD700DFC}"/>
              </a:ext>
            </a:extLst>
          </p:cNvPr>
          <p:cNvCxnSpPr>
            <a:cxnSpLocks/>
          </p:cNvCxnSpPr>
          <p:nvPr/>
        </p:nvCxnSpPr>
        <p:spPr>
          <a:xfrm flipH="1">
            <a:off x="12115631" y="3964875"/>
            <a:ext cx="17991" cy="1636621"/>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4D24F2D5-3DF0-DEFE-400F-036C7853E291}"/>
              </a:ext>
            </a:extLst>
          </p:cNvPr>
          <p:cNvCxnSpPr>
            <a:cxnSpLocks/>
          </p:cNvCxnSpPr>
          <p:nvPr/>
        </p:nvCxnSpPr>
        <p:spPr>
          <a:xfrm>
            <a:off x="76369" y="4014814"/>
            <a:ext cx="14799" cy="158668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ector recto 12">
            <a:extLst>
              <a:ext uri="{FF2B5EF4-FFF2-40B4-BE49-F238E27FC236}">
                <a16:creationId xmlns:a16="http://schemas.microsoft.com/office/drawing/2014/main" id="{E25442EB-019C-1E33-B169-59F87CD651D9}"/>
              </a:ext>
            </a:extLst>
          </p:cNvPr>
          <p:cNvCxnSpPr>
            <a:cxnSpLocks/>
          </p:cNvCxnSpPr>
          <p:nvPr/>
        </p:nvCxnSpPr>
        <p:spPr>
          <a:xfrm>
            <a:off x="4436432" y="3964873"/>
            <a:ext cx="0" cy="16255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ector recto 13">
            <a:extLst>
              <a:ext uri="{FF2B5EF4-FFF2-40B4-BE49-F238E27FC236}">
                <a16:creationId xmlns:a16="http://schemas.microsoft.com/office/drawing/2014/main" id="{30DE524A-E882-783C-4B8A-072B7CA5CE9B}"/>
              </a:ext>
            </a:extLst>
          </p:cNvPr>
          <p:cNvCxnSpPr>
            <a:cxnSpLocks/>
          </p:cNvCxnSpPr>
          <p:nvPr/>
        </p:nvCxnSpPr>
        <p:spPr>
          <a:xfrm>
            <a:off x="7830796" y="3964872"/>
            <a:ext cx="0" cy="1614403"/>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ángulo 14">
            <a:extLst>
              <a:ext uri="{FF2B5EF4-FFF2-40B4-BE49-F238E27FC236}">
                <a16:creationId xmlns:a16="http://schemas.microsoft.com/office/drawing/2014/main" id="{9E76C56E-1297-CEEE-5F83-4731ADC9FE9A}"/>
              </a:ext>
            </a:extLst>
          </p:cNvPr>
          <p:cNvSpPr/>
          <p:nvPr/>
        </p:nvSpPr>
        <p:spPr>
          <a:xfrm>
            <a:off x="169360" y="814071"/>
            <a:ext cx="2861953" cy="46701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b="1" dirty="0">
                <a:solidFill>
                  <a:schemeClr val="bg1"/>
                </a:solidFill>
                <a:latin typeface="Arial" panose="020B0604020202020204" pitchFamily="34" charset="0"/>
              </a:rPr>
              <a:t>BPIN 2021000100145</a:t>
            </a:r>
          </a:p>
        </p:txBody>
      </p:sp>
      <p:sp>
        <p:nvSpPr>
          <p:cNvPr id="16" name="Rectángulo 15">
            <a:extLst>
              <a:ext uri="{FF2B5EF4-FFF2-40B4-BE49-F238E27FC236}">
                <a16:creationId xmlns:a16="http://schemas.microsoft.com/office/drawing/2014/main" id="{DEC2EBF5-5306-911C-3F74-307A476AAC32}"/>
              </a:ext>
            </a:extLst>
          </p:cNvPr>
          <p:cNvSpPr/>
          <p:nvPr/>
        </p:nvSpPr>
        <p:spPr>
          <a:xfrm>
            <a:off x="6130168" y="760052"/>
            <a:ext cx="5952300" cy="46701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a:latin typeface="Arial" panose="020B0604020202020204" pitchFamily="34" charset="0"/>
                <a:cs typeface="Arial" panose="020B0604020202020204" pitchFamily="34" charset="0"/>
              </a:rPr>
              <a:t>CÁMARA DE COMERCIO DE VALLEDUPAR PARA EL VALLE DEL RÍO CESAR </a:t>
            </a:r>
            <a:endParaRPr lang="es-MX" sz="1200" b="1" dirty="0">
              <a:latin typeface="Arial" panose="020B0604020202020204" pitchFamily="34" charset="0"/>
              <a:cs typeface="Arial" panose="020B0604020202020204" pitchFamily="34" charset="0"/>
            </a:endParaRPr>
          </a:p>
        </p:txBody>
      </p:sp>
      <p:sp>
        <p:nvSpPr>
          <p:cNvPr id="17" name="CuadroTexto 16">
            <a:extLst>
              <a:ext uri="{FF2B5EF4-FFF2-40B4-BE49-F238E27FC236}">
                <a16:creationId xmlns:a16="http://schemas.microsoft.com/office/drawing/2014/main" id="{4F5343EA-2A36-4C41-3BC6-2DAF3AE3690B}"/>
              </a:ext>
            </a:extLst>
          </p:cNvPr>
          <p:cNvSpPr txBox="1"/>
          <p:nvPr/>
        </p:nvSpPr>
        <p:spPr>
          <a:xfrm>
            <a:off x="8631493" y="4014814"/>
            <a:ext cx="3551420" cy="830997"/>
          </a:xfrm>
          <a:prstGeom prst="rect">
            <a:avLst/>
          </a:prstGeom>
          <a:noFill/>
        </p:spPr>
        <p:txBody>
          <a:bodyPr wrap="square" rtlCol="0">
            <a:spAutoFit/>
          </a:bodyPr>
          <a:lstStyle/>
          <a:p>
            <a:r>
              <a:rPr lang="es-ES" sz="1200" b="1" dirty="0">
                <a:solidFill>
                  <a:srgbClr val="FF0000"/>
                </a:solidFill>
                <a:latin typeface="Arial" panose="020B0604020202020204" pitchFamily="34" charset="0"/>
                <a:cs typeface="Arial" panose="020B0604020202020204" pitchFamily="34" charset="0"/>
              </a:rPr>
              <a:t>Fecha de inicio: 20 – 08 - 2022</a:t>
            </a:r>
          </a:p>
          <a:p>
            <a:r>
              <a:rPr lang="es-ES" sz="1200" b="1" dirty="0">
                <a:solidFill>
                  <a:srgbClr val="FF0000"/>
                </a:solidFill>
                <a:latin typeface="Arial" panose="020B0604020202020204" pitchFamily="34" charset="0"/>
                <a:cs typeface="Arial" panose="020B0604020202020204" pitchFamily="34" charset="0"/>
              </a:rPr>
              <a:t>Fecha de finalización: 16 – 08 - 2023</a:t>
            </a:r>
          </a:p>
          <a:p>
            <a:r>
              <a:rPr lang="es-ES" sz="1200" b="1" dirty="0">
                <a:solidFill>
                  <a:srgbClr val="FF0000"/>
                </a:solidFill>
                <a:latin typeface="Arial" panose="020B0604020202020204" pitchFamily="34" charset="0"/>
                <a:cs typeface="Arial" panose="020B0604020202020204" pitchFamily="34" charset="0"/>
              </a:rPr>
              <a:t>Ejecución Física: 100%</a:t>
            </a:r>
            <a:endParaRPr lang="es-ES" sz="1200" b="1" u="sng" dirty="0">
              <a:solidFill>
                <a:srgbClr val="FF0000"/>
              </a:solidFill>
              <a:latin typeface="Arial" panose="020B0604020202020204" pitchFamily="34" charset="0"/>
              <a:cs typeface="Arial" panose="020B0604020202020204" pitchFamily="34" charset="0"/>
            </a:endParaRPr>
          </a:p>
          <a:p>
            <a:r>
              <a:rPr lang="es-ES" sz="1200" b="1" dirty="0">
                <a:solidFill>
                  <a:srgbClr val="FF0000"/>
                </a:solidFill>
                <a:latin typeface="Arial" panose="020B0604020202020204" pitchFamily="34" charset="0"/>
                <a:cs typeface="Arial" panose="020B0604020202020204" pitchFamily="34" charset="0"/>
              </a:rPr>
              <a:t>Ejecución Financiera: 97,68%</a:t>
            </a:r>
          </a:p>
        </p:txBody>
      </p:sp>
      <p:sp>
        <p:nvSpPr>
          <p:cNvPr id="18" name="Rectángulo 17">
            <a:extLst>
              <a:ext uri="{FF2B5EF4-FFF2-40B4-BE49-F238E27FC236}">
                <a16:creationId xmlns:a16="http://schemas.microsoft.com/office/drawing/2014/main" id="{89108657-06BB-1CAC-7EFD-C3432A385A0E}"/>
              </a:ext>
            </a:extLst>
          </p:cNvPr>
          <p:cNvSpPr/>
          <p:nvPr/>
        </p:nvSpPr>
        <p:spPr>
          <a:xfrm>
            <a:off x="3103195" y="1965456"/>
            <a:ext cx="8868929" cy="1938992"/>
          </a:xfrm>
          <a:prstGeom prst="rect">
            <a:avLst/>
          </a:prstGeom>
        </p:spPr>
        <p:txBody>
          <a:bodyPr wrap="square">
            <a:spAutoFit/>
          </a:bodyPr>
          <a:lstStyle/>
          <a:p>
            <a:pPr algn="just"/>
            <a:r>
              <a:rPr lang="es-MX" sz="1200" b="1" i="0" u="none" strike="noStrike" dirty="0">
                <a:solidFill>
                  <a:srgbClr val="7F7F7F"/>
                </a:solidFill>
                <a:effectLst/>
                <a:latin typeface="Arial" panose="020B0604020202020204" pitchFamily="34" charset="0"/>
                <a:cs typeface="Arial" panose="020B0604020202020204" pitchFamily="34" charset="0"/>
              </a:rPr>
              <a:t>El proyecto tiene como propósito </a:t>
            </a:r>
            <a:r>
              <a:rPr lang="es-MX" sz="1200" b="1" dirty="0">
                <a:solidFill>
                  <a:srgbClr val="7F7F7F"/>
                </a:solidFill>
                <a:latin typeface="Arial" panose="020B0604020202020204" pitchFamily="34" charset="0"/>
                <a:cs typeface="Arial" panose="020B0604020202020204" pitchFamily="34" charset="0"/>
              </a:rPr>
              <a:t>“al desarrollo de capacidades en las empresas para el diseño, desarrollo, validación y pruebas de prototipos tecnológicos funcionales, con el objeto de aumentar la actividad innovadora y de desarrollo tecnológico en los procesos productivos de empresas del departamento de Cesar”. </a:t>
            </a:r>
          </a:p>
          <a:p>
            <a:pPr algn="just"/>
            <a:endParaRPr lang="es-MX" sz="1200" b="1" dirty="0">
              <a:solidFill>
                <a:srgbClr val="7F7F7F"/>
              </a:solidFill>
              <a:latin typeface="Arial" panose="020B0604020202020204" pitchFamily="34" charset="0"/>
              <a:cs typeface="Arial" panose="020B0604020202020204" pitchFamily="34" charset="0"/>
            </a:endParaRPr>
          </a:p>
          <a:p>
            <a:pPr algn="just"/>
            <a:r>
              <a:rPr lang="es-MX" sz="1200" b="1" dirty="0">
                <a:solidFill>
                  <a:srgbClr val="7F7F7F"/>
                </a:solidFill>
                <a:latin typeface="Arial" panose="020B0604020202020204" pitchFamily="34" charset="0"/>
                <a:cs typeface="Arial" panose="020B0604020202020204" pitchFamily="34" charset="0"/>
              </a:rPr>
              <a:t>Implementar un programa para aumentar la actividad innovadora y de desarrollo tecnológico en los procesos productivos de empresas del departamento de Cesar, otorgando 160 becas de innovación y entrenar a (40) cuarenta empresas del Departamento de Cesar que estén interesadas y enfocadas en girar su estrategia de crecimiento empresarial, mediante (i) el fortalecimiento de las capacidades para generar innovaciones en las empresas y (</a:t>
            </a:r>
            <a:r>
              <a:rPr lang="es-MX" sz="1200" b="1" dirty="0" err="1">
                <a:solidFill>
                  <a:srgbClr val="7F7F7F"/>
                </a:solidFill>
                <a:latin typeface="Arial" panose="020B0604020202020204" pitchFamily="34" charset="0"/>
                <a:cs typeface="Arial" panose="020B0604020202020204" pitchFamily="34" charset="0"/>
              </a:rPr>
              <a:t>ii</a:t>
            </a:r>
            <a:r>
              <a:rPr lang="es-MX" sz="1200" b="1" dirty="0">
                <a:solidFill>
                  <a:srgbClr val="7F7F7F"/>
                </a:solidFill>
                <a:latin typeface="Arial" panose="020B0604020202020204" pitchFamily="34" charset="0"/>
                <a:cs typeface="Arial" panose="020B0604020202020204" pitchFamily="34" charset="0"/>
              </a:rPr>
              <a:t>) el incremento de los niveles de realización de Actividades de Ciencia, Tecnología e Innovación (</a:t>
            </a:r>
            <a:r>
              <a:rPr lang="es-MX" sz="1200" b="1" dirty="0" err="1">
                <a:solidFill>
                  <a:srgbClr val="7F7F7F"/>
                </a:solidFill>
                <a:latin typeface="Arial" panose="020B0604020202020204" pitchFamily="34" charset="0"/>
                <a:cs typeface="Arial" panose="020B0604020202020204" pitchFamily="34" charset="0"/>
              </a:rPr>
              <a:t>ACTI</a:t>
            </a:r>
            <a:r>
              <a:rPr lang="es-MX" sz="1200" b="1" dirty="0">
                <a:solidFill>
                  <a:srgbClr val="7F7F7F"/>
                </a:solidFill>
                <a:latin typeface="Arial" panose="020B0604020202020204" pitchFamily="34" charset="0"/>
                <a:cs typeface="Arial" panose="020B0604020202020204" pitchFamily="34" charset="0"/>
              </a:rPr>
              <a:t>) en empresas del departamento del Cesar. </a:t>
            </a:r>
            <a:endParaRPr lang="es-ES" sz="1200" b="1" dirty="0">
              <a:solidFill>
                <a:srgbClr val="7F7F7F"/>
              </a:solidFill>
              <a:latin typeface="Arial" panose="020B0604020202020204" pitchFamily="34" charset="0"/>
              <a:cs typeface="Arial" panose="020B0604020202020204" pitchFamily="34" charset="0"/>
            </a:endParaRPr>
          </a:p>
        </p:txBody>
      </p:sp>
      <p:sp>
        <p:nvSpPr>
          <p:cNvPr id="19" name="CuadroTexto 18">
            <a:extLst>
              <a:ext uri="{FF2B5EF4-FFF2-40B4-BE49-F238E27FC236}">
                <a16:creationId xmlns:a16="http://schemas.microsoft.com/office/drawing/2014/main" id="{DBE5DB81-8518-D7FD-4D3E-69F215D46FEB}"/>
              </a:ext>
            </a:extLst>
          </p:cNvPr>
          <p:cNvSpPr txBox="1"/>
          <p:nvPr/>
        </p:nvSpPr>
        <p:spPr>
          <a:xfrm>
            <a:off x="1089321" y="4222579"/>
            <a:ext cx="3071401" cy="938719"/>
          </a:xfrm>
          <a:prstGeom prst="rect">
            <a:avLst/>
          </a:prstGeom>
          <a:noFill/>
        </p:spPr>
        <p:txBody>
          <a:bodyPr wrap="square">
            <a:spAutoFit/>
          </a:bodyPr>
          <a:lstStyle/>
          <a:p>
            <a:pPr algn="just"/>
            <a:r>
              <a:rPr lang="es-ES" sz="1100" b="1" i="0" u="none" strike="noStrike" dirty="0">
                <a:solidFill>
                  <a:schemeClr val="accent4">
                    <a:lumMod val="60000"/>
                    <a:lumOff val="40000"/>
                  </a:schemeClr>
                </a:solidFill>
                <a:effectLst/>
                <a:latin typeface="Arial Narrow" panose="020B0606020202030204" pitchFamily="34" charset="0"/>
              </a:rPr>
              <a:t>Convocatoria No. 13 “Convocatoria de la asignación para la CTeI del SGR para la conformación de un listado de propuestas de proyecto elegibles de innovación para la productividad, la competitividad y el desarrollo social de los territorios”.</a:t>
            </a:r>
          </a:p>
        </p:txBody>
      </p:sp>
      <p:sp>
        <p:nvSpPr>
          <p:cNvPr id="20" name="Rectángulo 19">
            <a:extLst>
              <a:ext uri="{FF2B5EF4-FFF2-40B4-BE49-F238E27FC236}">
                <a16:creationId xmlns:a16="http://schemas.microsoft.com/office/drawing/2014/main" id="{688550CF-D98A-65F0-5A4C-6FC557A1E8D2}"/>
              </a:ext>
            </a:extLst>
          </p:cNvPr>
          <p:cNvSpPr/>
          <p:nvPr/>
        </p:nvSpPr>
        <p:spPr>
          <a:xfrm>
            <a:off x="5113847" y="4119135"/>
            <a:ext cx="2684033" cy="1092607"/>
          </a:xfrm>
          <a:prstGeom prst="rect">
            <a:avLst/>
          </a:prstGeom>
        </p:spPr>
        <p:txBody>
          <a:bodyPr wrap="square">
            <a:spAutoFit/>
          </a:bodyPr>
          <a:lstStyle/>
          <a:p>
            <a:r>
              <a:rPr lang="es-CO" sz="1300" dirty="0">
                <a:solidFill>
                  <a:schemeClr val="accent6">
                    <a:lumMod val="75000"/>
                  </a:schemeClr>
                </a:solidFill>
                <a:latin typeface="Arial" panose="020B0604020202020204" pitchFamily="34" charset="0"/>
                <a:cs typeface="Arial" panose="020B0604020202020204" pitchFamily="34" charset="0"/>
              </a:rPr>
              <a:t>Total:                $ 8.208.352.024</a:t>
            </a:r>
          </a:p>
          <a:p>
            <a:r>
              <a:rPr lang="es-CO" sz="1300" dirty="0">
                <a:solidFill>
                  <a:schemeClr val="accent6">
                    <a:lumMod val="75000"/>
                  </a:schemeClr>
                </a:solidFill>
                <a:latin typeface="Arial" panose="020B0604020202020204" pitchFamily="34" charset="0"/>
                <a:cs typeface="Arial" panose="020B0604020202020204" pitchFamily="34" charset="0"/>
              </a:rPr>
              <a:t>ACTeI-SGR:      $8.004.352.024</a:t>
            </a:r>
          </a:p>
          <a:p>
            <a:r>
              <a:rPr lang="es-CO" sz="1300" dirty="0">
                <a:solidFill>
                  <a:schemeClr val="accent6">
                    <a:lumMod val="75000"/>
                  </a:schemeClr>
                </a:solidFill>
                <a:latin typeface="Arial" panose="020B0604020202020204" pitchFamily="34" charset="0"/>
                <a:cs typeface="Arial" panose="020B0604020202020204" pitchFamily="34" charset="0"/>
              </a:rPr>
              <a:t>Contrapartida:       $ 64.935.944</a:t>
            </a:r>
          </a:p>
          <a:p>
            <a:r>
              <a:rPr lang="es-CO" sz="1300" dirty="0">
                <a:solidFill>
                  <a:schemeClr val="accent6">
                    <a:lumMod val="75000"/>
                  </a:schemeClr>
                </a:solidFill>
                <a:latin typeface="Arial" panose="020B0604020202020204" pitchFamily="34" charset="0"/>
                <a:cs typeface="Arial" panose="020B0604020202020204" pitchFamily="34" charset="0"/>
              </a:rPr>
              <a:t>Supervisión:        $ 204.000.000</a:t>
            </a:r>
            <a:br>
              <a:rPr lang="es-CO" sz="1300" dirty="0"/>
            </a:br>
            <a:endParaRPr lang="es-CO" sz="1300" dirty="0"/>
          </a:p>
        </p:txBody>
      </p:sp>
      <p:pic>
        <p:nvPicPr>
          <p:cNvPr id="22" name="Picture 2">
            <a:extLst>
              <a:ext uri="{FF2B5EF4-FFF2-40B4-BE49-F238E27FC236}">
                <a16:creationId xmlns:a16="http://schemas.microsoft.com/office/drawing/2014/main" id="{59C89446-C56B-E8F5-8FA2-3BB8A647335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196" y="2032922"/>
            <a:ext cx="2652470" cy="1833489"/>
          </a:xfrm>
          <a:prstGeom prst="rect">
            <a:avLst/>
          </a:prstGeom>
          <a:noFill/>
          <a:extLst>
            <a:ext uri="{909E8E84-426E-40DD-AFC4-6F175D3DCCD1}">
              <a14:hiddenFill xmlns:a14="http://schemas.microsoft.com/office/drawing/2010/main">
                <a:solidFill>
                  <a:srgbClr val="FFFFFF"/>
                </a:solidFill>
              </a14:hiddenFill>
            </a:ext>
          </a:extLst>
        </p:spPr>
      </p:pic>
      <p:sp>
        <p:nvSpPr>
          <p:cNvPr id="23" name="Rectángulo 22">
            <a:extLst>
              <a:ext uri="{FF2B5EF4-FFF2-40B4-BE49-F238E27FC236}">
                <a16:creationId xmlns:a16="http://schemas.microsoft.com/office/drawing/2014/main" id="{A7DCB697-E1CC-5A3D-9324-7E8AC783DFEC}"/>
              </a:ext>
            </a:extLst>
          </p:cNvPr>
          <p:cNvSpPr/>
          <p:nvPr/>
        </p:nvSpPr>
        <p:spPr>
          <a:xfrm>
            <a:off x="169360" y="5770819"/>
            <a:ext cx="6096000" cy="923330"/>
          </a:xfrm>
          <a:prstGeom prst="rect">
            <a:avLst/>
          </a:prstGeom>
        </p:spPr>
        <p:txBody>
          <a:bodyPr>
            <a:spAutoFit/>
          </a:bodyPr>
          <a:lstStyle/>
          <a:p>
            <a:r>
              <a:rPr lang="es-MX" dirty="0">
                <a:solidFill>
                  <a:srgbClr val="7F7F7F"/>
                </a:solidFill>
                <a:latin typeface="Arial" panose="020B0604020202020204" pitchFamily="34" charset="0"/>
              </a:rPr>
              <a:t>Cadena de valor de la alternativa: </a:t>
            </a:r>
            <a:endParaRPr lang="es-MX" dirty="0"/>
          </a:p>
          <a:p>
            <a:br>
              <a:rPr lang="es-MX" dirty="0"/>
            </a:br>
            <a:endParaRPr lang="es-CO" dirty="0"/>
          </a:p>
        </p:txBody>
      </p:sp>
      <p:sp>
        <p:nvSpPr>
          <p:cNvPr id="24" name="Rectángulo 23">
            <a:extLst>
              <a:ext uri="{FF2B5EF4-FFF2-40B4-BE49-F238E27FC236}">
                <a16:creationId xmlns:a16="http://schemas.microsoft.com/office/drawing/2014/main" id="{DD32A2A9-B2CB-5847-71E9-453CCCE9CD73}"/>
              </a:ext>
            </a:extLst>
          </p:cNvPr>
          <p:cNvSpPr/>
          <p:nvPr/>
        </p:nvSpPr>
        <p:spPr>
          <a:xfrm>
            <a:off x="772881" y="6160299"/>
            <a:ext cx="2974614" cy="923330"/>
          </a:xfrm>
          <a:prstGeom prst="rect">
            <a:avLst/>
          </a:prstGeom>
        </p:spPr>
        <p:txBody>
          <a:bodyPr wrap="square">
            <a:spAutoFit/>
          </a:bodyPr>
          <a:lstStyle/>
          <a:p>
            <a:r>
              <a:rPr lang="es-MX" sz="1200" dirty="0"/>
              <a:t>Fortalecer las capacidades para generar innovaciones en empresas del departamento del Cesar</a:t>
            </a:r>
            <a:br>
              <a:rPr lang="es-MX" dirty="0">
                <a:latin typeface="Arial" panose="020B0604020202020204" pitchFamily="34" charset="0"/>
                <a:cs typeface="Arial" panose="020B0604020202020204" pitchFamily="34" charset="0"/>
              </a:rPr>
            </a:br>
            <a:endParaRPr lang="es-CO" dirty="0">
              <a:latin typeface="Arial" panose="020B0604020202020204" pitchFamily="34" charset="0"/>
              <a:cs typeface="Arial" panose="020B0604020202020204" pitchFamily="34" charset="0"/>
            </a:endParaRPr>
          </a:p>
        </p:txBody>
      </p:sp>
      <p:sp>
        <p:nvSpPr>
          <p:cNvPr id="25" name="Rectángulo 24">
            <a:extLst>
              <a:ext uri="{FF2B5EF4-FFF2-40B4-BE49-F238E27FC236}">
                <a16:creationId xmlns:a16="http://schemas.microsoft.com/office/drawing/2014/main" id="{3081D864-C8C5-CB09-6AFB-6AED94C3DE51}"/>
              </a:ext>
            </a:extLst>
          </p:cNvPr>
          <p:cNvSpPr/>
          <p:nvPr/>
        </p:nvSpPr>
        <p:spPr>
          <a:xfrm>
            <a:off x="213372" y="6085493"/>
            <a:ext cx="559509" cy="1138773"/>
          </a:xfrm>
          <a:prstGeom prst="rect">
            <a:avLst/>
          </a:prstGeom>
        </p:spPr>
        <p:txBody>
          <a:bodyPr wrap="square">
            <a:spAutoFit/>
          </a:bodyPr>
          <a:lstStyle/>
          <a:p>
            <a:r>
              <a:rPr lang="es-CO" sz="3200" b="1" dirty="0">
                <a:solidFill>
                  <a:schemeClr val="accent1">
                    <a:lumMod val="75000"/>
                  </a:schemeClr>
                </a:solidFill>
                <a:latin typeface="Arial" panose="020B0604020202020204" pitchFamily="34" charset="0"/>
                <a:cs typeface="Arial" panose="020B0604020202020204" pitchFamily="34" charset="0"/>
              </a:rPr>
              <a:t>1.</a:t>
            </a:r>
            <a:endParaRPr lang="es-CO" sz="3200" dirty="0">
              <a:solidFill>
                <a:schemeClr val="accent1">
                  <a:lumMod val="75000"/>
                </a:schemeClr>
              </a:solidFill>
              <a:latin typeface="Arial" panose="020B0604020202020204" pitchFamily="34" charset="0"/>
              <a:cs typeface="Arial" panose="020B0604020202020204" pitchFamily="34" charset="0"/>
            </a:endParaRPr>
          </a:p>
          <a:p>
            <a:br>
              <a:rPr lang="es-CO" dirty="0">
                <a:solidFill>
                  <a:schemeClr val="accent1">
                    <a:lumMod val="75000"/>
                  </a:schemeClr>
                </a:solidFill>
              </a:rPr>
            </a:br>
            <a:endParaRPr lang="es-CO" dirty="0">
              <a:solidFill>
                <a:schemeClr val="accent1">
                  <a:lumMod val="75000"/>
                </a:schemeClr>
              </a:solidFill>
            </a:endParaRPr>
          </a:p>
        </p:txBody>
      </p:sp>
      <p:sp>
        <p:nvSpPr>
          <p:cNvPr id="26" name="Rectángulo 25">
            <a:extLst>
              <a:ext uri="{FF2B5EF4-FFF2-40B4-BE49-F238E27FC236}">
                <a16:creationId xmlns:a16="http://schemas.microsoft.com/office/drawing/2014/main" id="{811031C4-B4F7-85D3-5263-3D4B6BFE63B8}"/>
              </a:ext>
            </a:extLst>
          </p:cNvPr>
          <p:cNvSpPr/>
          <p:nvPr/>
        </p:nvSpPr>
        <p:spPr>
          <a:xfrm>
            <a:off x="4991880" y="6062408"/>
            <a:ext cx="2886375" cy="646331"/>
          </a:xfrm>
          <a:prstGeom prst="rect">
            <a:avLst/>
          </a:prstGeom>
        </p:spPr>
        <p:txBody>
          <a:bodyPr wrap="square">
            <a:spAutoFit/>
          </a:bodyPr>
          <a:lstStyle/>
          <a:p>
            <a:pPr algn="just"/>
            <a:r>
              <a:rPr lang="es-MX" sz="1200" dirty="0"/>
              <a:t>Incrementar los niveles de realización de ACTI en empresas del departamento del Cesar</a:t>
            </a:r>
            <a:endParaRPr lang="es-CO" dirty="0">
              <a:latin typeface="Arial" panose="020B0604020202020204" pitchFamily="34" charset="0"/>
              <a:cs typeface="Arial" panose="020B0604020202020204" pitchFamily="34" charset="0"/>
            </a:endParaRPr>
          </a:p>
        </p:txBody>
      </p:sp>
      <p:sp>
        <p:nvSpPr>
          <p:cNvPr id="27" name="Rectángulo 26">
            <a:extLst>
              <a:ext uri="{FF2B5EF4-FFF2-40B4-BE49-F238E27FC236}">
                <a16:creationId xmlns:a16="http://schemas.microsoft.com/office/drawing/2014/main" id="{11C7B35F-4AF5-9376-0FD9-0620486ECEDC}"/>
              </a:ext>
            </a:extLst>
          </p:cNvPr>
          <p:cNvSpPr/>
          <p:nvPr/>
        </p:nvSpPr>
        <p:spPr>
          <a:xfrm>
            <a:off x="4346110" y="6084727"/>
            <a:ext cx="559509" cy="1138773"/>
          </a:xfrm>
          <a:prstGeom prst="rect">
            <a:avLst/>
          </a:prstGeom>
        </p:spPr>
        <p:txBody>
          <a:bodyPr wrap="square">
            <a:spAutoFit/>
          </a:bodyPr>
          <a:lstStyle/>
          <a:p>
            <a:r>
              <a:rPr lang="es-CO" sz="3200" b="1" dirty="0">
                <a:solidFill>
                  <a:schemeClr val="accent1">
                    <a:lumMod val="75000"/>
                  </a:schemeClr>
                </a:solidFill>
                <a:latin typeface="Arial" panose="020B0604020202020204" pitchFamily="34" charset="0"/>
                <a:cs typeface="Arial" panose="020B0604020202020204" pitchFamily="34" charset="0"/>
              </a:rPr>
              <a:t>2.</a:t>
            </a:r>
            <a:endParaRPr lang="es-CO" sz="3200" dirty="0">
              <a:solidFill>
                <a:schemeClr val="accent1">
                  <a:lumMod val="75000"/>
                </a:schemeClr>
              </a:solidFill>
              <a:latin typeface="Arial" panose="020B0604020202020204" pitchFamily="34" charset="0"/>
              <a:cs typeface="Arial" panose="020B0604020202020204" pitchFamily="34" charset="0"/>
            </a:endParaRPr>
          </a:p>
          <a:p>
            <a:br>
              <a:rPr lang="es-CO" dirty="0">
                <a:solidFill>
                  <a:schemeClr val="accent1">
                    <a:lumMod val="75000"/>
                  </a:schemeClr>
                </a:solidFill>
              </a:rPr>
            </a:br>
            <a:endParaRPr lang="es-CO" dirty="0">
              <a:solidFill>
                <a:schemeClr val="accent1">
                  <a:lumMod val="75000"/>
                </a:schemeClr>
              </a:solidFill>
            </a:endParaRPr>
          </a:p>
        </p:txBody>
      </p:sp>
      <p:sp>
        <p:nvSpPr>
          <p:cNvPr id="28" name="Rectángulo 27">
            <a:extLst>
              <a:ext uri="{FF2B5EF4-FFF2-40B4-BE49-F238E27FC236}">
                <a16:creationId xmlns:a16="http://schemas.microsoft.com/office/drawing/2014/main" id="{92C64FE8-B13E-84E4-7B2F-A16C77D31014}"/>
              </a:ext>
            </a:extLst>
          </p:cNvPr>
          <p:cNvSpPr/>
          <p:nvPr/>
        </p:nvSpPr>
        <p:spPr>
          <a:xfrm>
            <a:off x="9810699" y="5827412"/>
            <a:ext cx="1136917" cy="1138773"/>
          </a:xfrm>
          <a:prstGeom prst="rect">
            <a:avLst/>
          </a:prstGeom>
        </p:spPr>
        <p:txBody>
          <a:bodyPr wrap="square">
            <a:spAutoFit/>
          </a:bodyPr>
          <a:lstStyle/>
          <a:p>
            <a:r>
              <a:rPr lang="es-MX" sz="3200" b="1" dirty="0">
                <a:solidFill>
                  <a:srgbClr val="008080"/>
                </a:solidFill>
                <a:latin typeface="Arial" panose="020B0604020202020204" pitchFamily="34" charset="0"/>
                <a:cs typeface="Arial" panose="020B0604020202020204" pitchFamily="34" charset="0"/>
              </a:rPr>
              <a:t>240</a:t>
            </a:r>
          </a:p>
          <a:p>
            <a:br>
              <a:rPr lang="es-CO" dirty="0"/>
            </a:br>
            <a:endParaRPr lang="es-CO" dirty="0"/>
          </a:p>
        </p:txBody>
      </p:sp>
      <p:pic>
        <p:nvPicPr>
          <p:cNvPr id="29" name="Picture 6" descr="https://lh3.googleusercontent.com/Uoc3pVS1yonFR_C1x2QrP9JC4_Ecz88vwfxC2SShFQLWlu_rUGLUBKwJnmSNnQSbB109gVpOSYcbBKJrwlFNIeuVQN7QKFy043fIcmQFqcPC6OVmsAqNAtYKH66wNGtwBdUwKKSKXftWB3jTHroYzA=s2048">
            <a:extLst>
              <a:ext uri="{FF2B5EF4-FFF2-40B4-BE49-F238E27FC236}">
                <a16:creationId xmlns:a16="http://schemas.microsoft.com/office/drawing/2014/main" id="{D9DA1699-AA61-FA5B-457E-B6A43427D4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741206" y="5638899"/>
            <a:ext cx="1288742" cy="806675"/>
          </a:xfrm>
          <a:prstGeom prst="rect">
            <a:avLst/>
          </a:prstGeom>
          <a:noFill/>
          <a:extLst>
            <a:ext uri="{909E8E84-426E-40DD-AFC4-6F175D3DCCD1}">
              <a14:hiddenFill xmlns:a14="http://schemas.microsoft.com/office/drawing/2010/main">
                <a:solidFill>
                  <a:srgbClr val="FFFFFF"/>
                </a:solidFill>
              </a14:hiddenFill>
            </a:ext>
          </a:extLst>
        </p:spPr>
      </p:pic>
      <p:sp>
        <p:nvSpPr>
          <p:cNvPr id="30" name="Rectángulo 29">
            <a:extLst>
              <a:ext uri="{FF2B5EF4-FFF2-40B4-BE49-F238E27FC236}">
                <a16:creationId xmlns:a16="http://schemas.microsoft.com/office/drawing/2014/main" id="{8A7B8C1C-C291-A267-56D4-3623B70BF28D}"/>
              </a:ext>
            </a:extLst>
          </p:cNvPr>
          <p:cNvSpPr/>
          <p:nvPr/>
        </p:nvSpPr>
        <p:spPr>
          <a:xfrm>
            <a:off x="9541781" y="6464448"/>
            <a:ext cx="2650219" cy="523220"/>
          </a:xfrm>
          <a:prstGeom prst="rect">
            <a:avLst/>
          </a:prstGeom>
        </p:spPr>
        <p:txBody>
          <a:bodyPr wrap="square">
            <a:spAutoFit/>
          </a:bodyPr>
          <a:lstStyle/>
          <a:p>
            <a:pPr algn="just"/>
            <a:r>
              <a:rPr lang="es-CO" dirty="0">
                <a:solidFill>
                  <a:srgbClr val="7F7F7F"/>
                </a:solidFill>
                <a:latin typeface="Arial" panose="020B0604020202020204" pitchFamily="34" charset="0"/>
                <a:cs typeface="Arial" panose="020B0604020202020204" pitchFamily="34" charset="0"/>
              </a:rPr>
              <a:t>Beneficiarios </a:t>
            </a:r>
            <a:br>
              <a:rPr lang="es-CO" dirty="0"/>
            </a:br>
            <a:endParaRPr lang="es-CO" dirty="0"/>
          </a:p>
        </p:txBody>
      </p:sp>
    </p:spTree>
    <p:extLst>
      <p:ext uri="{BB962C8B-B14F-4D97-AF65-F5344CB8AC3E}">
        <p14:creationId xmlns:p14="http://schemas.microsoft.com/office/powerpoint/2010/main" val="1287694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8860DD28-B2C2-D74A-FCA0-3F42DA4A712B}"/>
              </a:ext>
            </a:extLst>
          </p:cNvPr>
          <p:cNvGrpSpPr/>
          <p:nvPr/>
        </p:nvGrpSpPr>
        <p:grpSpPr>
          <a:xfrm>
            <a:off x="388620" y="1348432"/>
            <a:ext cx="11201400" cy="5261258"/>
            <a:chOff x="434340" y="1062990"/>
            <a:chExt cx="11774553" cy="5546699"/>
          </a:xfrm>
        </p:grpSpPr>
        <p:pic>
          <p:nvPicPr>
            <p:cNvPr id="3" name="Imagen 2">
              <a:extLst>
                <a:ext uri="{FF2B5EF4-FFF2-40B4-BE49-F238E27FC236}">
                  <a16:creationId xmlns:a16="http://schemas.microsoft.com/office/drawing/2014/main" id="{157D3931-9CA4-27E9-AF56-A40AD2CDB8C0}"/>
                </a:ext>
              </a:extLst>
            </p:cNvPr>
            <p:cNvPicPr>
              <a:picLocks noChangeAspect="1"/>
            </p:cNvPicPr>
            <p:nvPr/>
          </p:nvPicPr>
          <p:blipFill>
            <a:blip r:embed="rId2"/>
            <a:stretch>
              <a:fillRect/>
            </a:stretch>
          </p:blipFill>
          <p:spPr>
            <a:xfrm>
              <a:off x="6321617" y="2153285"/>
              <a:ext cx="5191882" cy="1630551"/>
            </a:xfrm>
            <a:prstGeom prst="rect">
              <a:avLst/>
            </a:prstGeom>
          </p:spPr>
        </p:pic>
        <p:sp>
          <p:nvSpPr>
            <p:cNvPr id="4" name="CuadroTexto 3">
              <a:extLst>
                <a:ext uri="{FF2B5EF4-FFF2-40B4-BE49-F238E27FC236}">
                  <a16:creationId xmlns:a16="http://schemas.microsoft.com/office/drawing/2014/main" id="{AF3A1467-C9AF-BE77-61E7-871F7B13CABE}"/>
                </a:ext>
              </a:extLst>
            </p:cNvPr>
            <p:cNvSpPr txBox="1"/>
            <p:nvPr/>
          </p:nvSpPr>
          <p:spPr>
            <a:xfrm>
              <a:off x="434340" y="1062990"/>
              <a:ext cx="11774553" cy="1071087"/>
            </a:xfrm>
            <a:prstGeom prst="rect">
              <a:avLst/>
            </a:prstGeom>
            <a:noFill/>
          </p:spPr>
          <p:txBody>
            <a:bodyPr wrap="square" rtlCol="0">
              <a:spAutoFit/>
            </a:bodyPr>
            <a:lstStyle/>
            <a:p>
              <a:r>
                <a:rPr lang="es-ES" dirty="0"/>
                <a:t>Indicador</a:t>
              </a:r>
            </a:p>
            <a:p>
              <a:endParaRPr lang="es-ES" dirty="0"/>
            </a:p>
            <a:p>
              <a:r>
                <a:rPr lang="es-ES" i="1" u="sng" dirty="0"/>
                <a:t>Incremento en el porcentaje de empresas innovadoras en sentido amplio 2023 a través de 9,2 incremento en índice departamental de innovación 2023</a:t>
              </a:r>
              <a:endParaRPr lang="es-CO" i="1" u="sng" dirty="0"/>
            </a:p>
          </p:txBody>
        </p:sp>
        <p:pic>
          <p:nvPicPr>
            <p:cNvPr id="7" name="Imagen 6">
              <a:extLst>
                <a:ext uri="{FF2B5EF4-FFF2-40B4-BE49-F238E27FC236}">
                  <a16:creationId xmlns:a16="http://schemas.microsoft.com/office/drawing/2014/main" id="{3DEC29E0-DD99-1D30-52E9-1D3624960552}"/>
                </a:ext>
              </a:extLst>
            </p:cNvPr>
            <p:cNvPicPr>
              <a:picLocks noChangeAspect="1"/>
            </p:cNvPicPr>
            <p:nvPr/>
          </p:nvPicPr>
          <p:blipFill>
            <a:blip r:embed="rId3"/>
            <a:stretch>
              <a:fillRect/>
            </a:stretch>
          </p:blipFill>
          <p:spPr>
            <a:xfrm>
              <a:off x="673418" y="4855973"/>
              <a:ext cx="3038511" cy="1099036"/>
            </a:xfrm>
            <a:prstGeom prst="rect">
              <a:avLst/>
            </a:prstGeom>
          </p:spPr>
        </p:pic>
        <p:sp>
          <p:nvSpPr>
            <p:cNvPr id="8" name="CuadroTexto 7">
              <a:extLst>
                <a:ext uri="{FF2B5EF4-FFF2-40B4-BE49-F238E27FC236}">
                  <a16:creationId xmlns:a16="http://schemas.microsoft.com/office/drawing/2014/main" id="{494E6B07-A45E-C92B-B45C-C0144FCE5B54}"/>
                </a:ext>
              </a:extLst>
            </p:cNvPr>
            <p:cNvSpPr txBox="1"/>
            <p:nvPr/>
          </p:nvSpPr>
          <p:spPr>
            <a:xfrm>
              <a:off x="434340" y="3418557"/>
              <a:ext cx="354330" cy="2031325"/>
            </a:xfrm>
            <a:prstGeom prst="rect">
              <a:avLst/>
            </a:prstGeom>
            <a:noFill/>
          </p:spPr>
          <p:txBody>
            <a:bodyPr wrap="square" rtlCol="0">
              <a:spAutoFit/>
            </a:bodyPr>
            <a:lstStyle/>
            <a:p>
              <a:r>
                <a:rPr lang="es-CO" dirty="0"/>
                <a:t>BASE</a:t>
              </a:r>
            </a:p>
            <a:p>
              <a:r>
                <a:rPr lang="es-CO" dirty="0"/>
                <a:t> 2021</a:t>
              </a:r>
            </a:p>
          </p:txBody>
        </p:sp>
        <p:pic>
          <p:nvPicPr>
            <p:cNvPr id="9" name="Imagen 8">
              <a:extLst>
                <a:ext uri="{FF2B5EF4-FFF2-40B4-BE49-F238E27FC236}">
                  <a16:creationId xmlns:a16="http://schemas.microsoft.com/office/drawing/2014/main" id="{AF75CB4B-50EA-78CC-FB06-BA7A37A3B139}"/>
                </a:ext>
              </a:extLst>
            </p:cNvPr>
            <p:cNvPicPr>
              <a:picLocks noChangeAspect="1"/>
            </p:cNvPicPr>
            <p:nvPr/>
          </p:nvPicPr>
          <p:blipFill>
            <a:blip r:embed="rId4"/>
            <a:stretch>
              <a:fillRect/>
            </a:stretch>
          </p:blipFill>
          <p:spPr>
            <a:xfrm>
              <a:off x="5210175" y="4206571"/>
              <a:ext cx="1649730" cy="1855946"/>
            </a:xfrm>
            <a:prstGeom prst="rect">
              <a:avLst/>
            </a:prstGeom>
          </p:spPr>
        </p:pic>
        <p:pic>
          <p:nvPicPr>
            <p:cNvPr id="10" name="Imagen 9">
              <a:extLst>
                <a:ext uri="{FF2B5EF4-FFF2-40B4-BE49-F238E27FC236}">
                  <a16:creationId xmlns:a16="http://schemas.microsoft.com/office/drawing/2014/main" id="{5D55FACE-9D12-17C9-A2CF-8AE7A694B7F3}"/>
                </a:ext>
              </a:extLst>
            </p:cNvPr>
            <p:cNvPicPr>
              <a:picLocks noChangeAspect="1"/>
            </p:cNvPicPr>
            <p:nvPr/>
          </p:nvPicPr>
          <p:blipFill>
            <a:blip r:embed="rId5"/>
            <a:stretch>
              <a:fillRect/>
            </a:stretch>
          </p:blipFill>
          <p:spPr>
            <a:xfrm>
              <a:off x="4751546" y="6219164"/>
              <a:ext cx="2466975" cy="390525"/>
            </a:xfrm>
            <a:prstGeom prst="rect">
              <a:avLst/>
            </a:prstGeom>
          </p:spPr>
        </p:pic>
        <p:sp>
          <p:nvSpPr>
            <p:cNvPr id="11" name="CuadroTexto 10">
              <a:extLst>
                <a:ext uri="{FF2B5EF4-FFF2-40B4-BE49-F238E27FC236}">
                  <a16:creationId xmlns:a16="http://schemas.microsoft.com/office/drawing/2014/main" id="{F7A75E3D-D1ED-EC14-C88D-982FF9B8A9BF}"/>
                </a:ext>
              </a:extLst>
            </p:cNvPr>
            <p:cNvSpPr txBox="1"/>
            <p:nvPr/>
          </p:nvSpPr>
          <p:spPr>
            <a:xfrm>
              <a:off x="7609523" y="4724833"/>
              <a:ext cx="4437392" cy="1209292"/>
            </a:xfrm>
            <a:prstGeom prst="rect">
              <a:avLst/>
            </a:prstGeom>
            <a:noFill/>
          </p:spPr>
          <p:txBody>
            <a:bodyPr wrap="square">
              <a:spAutoFit/>
            </a:bodyPr>
            <a:lstStyle/>
            <a:p>
              <a:pPr algn="just"/>
              <a:r>
                <a:rPr lang="es-CO" sz="1600" b="1" u="sng" dirty="0">
                  <a:effectLst/>
                  <a:latin typeface="Arial Narrow" panose="020B0606020202030204" pitchFamily="34" charset="0"/>
                  <a:ea typeface="Aptos" panose="020B0004020202020204" pitchFamily="34" charset="0"/>
                  <a:cs typeface="Times New Roman" panose="02020603050405020304" pitchFamily="18" charset="0"/>
                </a:rPr>
                <a:t>Se consideró incrementar dicho puntaje a una meta de 9,20, lo que equivale a un aumento de 1 punto respecto a la línea base establecida en la magnitud del problema.</a:t>
              </a:r>
              <a:endParaRPr lang="es-CO" sz="1600" b="1" u="sng" dirty="0"/>
            </a:p>
          </p:txBody>
        </p:sp>
      </p:grpSp>
      <p:sp>
        <p:nvSpPr>
          <p:cNvPr id="12" name="CuadroTexto 11">
            <a:extLst>
              <a:ext uri="{FF2B5EF4-FFF2-40B4-BE49-F238E27FC236}">
                <a16:creationId xmlns:a16="http://schemas.microsoft.com/office/drawing/2014/main" id="{4B9DB037-5C83-179D-6FB0-FDEE8374365E}"/>
              </a:ext>
            </a:extLst>
          </p:cNvPr>
          <p:cNvSpPr txBox="1"/>
          <p:nvPr/>
        </p:nvSpPr>
        <p:spPr>
          <a:xfrm>
            <a:off x="388620" y="1016510"/>
            <a:ext cx="11601450" cy="307777"/>
          </a:xfrm>
          <a:prstGeom prst="rect">
            <a:avLst/>
          </a:prstGeom>
          <a:noFill/>
        </p:spPr>
        <p:txBody>
          <a:bodyPr wrap="square">
            <a:spAutoFit/>
          </a:bodyPr>
          <a:lstStyle/>
          <a:p>
            <a:pPr algn="ctr"/>
            <a:r>
              <a:rPr lang="es-ES" sz="1400" b="1" i="0" u="none" strike="noStrike" baseline="0" dirty="0">
                <a:latin typeface="Arial" panose="020B0604020202020204" pitchFamily="34" charset="0"/>
              </a:rPr>
              <a:t>Aumentar la actividad innovadora y de desarrollo tecnológico en los procesos productivos de empresas del departamento de Cesar</a:t>
            </a:r>
            <a:endParaRPr lang="es-CO" b="1" dirty="0"/>
          </a:p>
        </p:txBody>
      </p:sp>
      <p:sp>
        <p:nvSpPr>
          <p:cNvPr id="13" name="CuadroTexto 12">
            <a:extLst>
              <a:ext uri="{FF2B5EF4-FFF2-40B4-BE49-F238E27FC236}">
                <a16:creationId xmlns:a16="http://schemas.microsoft.com/office/drawing/2014/main" id="{DDA8CC82-E5B3-BF3D-D4FE-BFE7331D1D3E}"/>
              </a:ext>
            </a:extLst>
          </p:cNvPr>
          <p:cNvSpPr txBox="1"/>
          <p:nvPr/>
        </p:nvSpPr>
        <p:spPr>
          <a:xfrm flipH="1">
            <a:off x="2937356" y="623034"/>
            <a:ext cx="5886451" cy="369332"/>
          </a:xfrm>
          <a:prstGeom prst="rect">
            <a:avLst/>
          </a:prstGeom>
          <a:noFill/>
        </p:spPr>
        <p:txBody>
          <a:bodyPr wrap="square" rtlCol="0">
            <a:spAutoFit/>
          </a:bodyPr>
          <a:lstStyle/>
          <a:p>
            <a:pPr algn="ctr"/>
            <a:r>
              <a:rPr lang="es-CO" sz="1800" b="1" dirty="0">
                <a:solidFill>
                  <a:schemeClr val="accent6">
                    <a:lumMod val="50000"/>
                  </a:schemeClr>
                </a:solidFill>
              </a:rPr>
              <a:t>OBJETIVO GENERAL</a:t>
            </a:r>
          </a:p>
        </p:txBody>
      </p:sp>
    </p:spTree>
    <p:extLst>
      <p:ext uri="{BB962C8B-B14F-4D97-AF65-F5344CB8AC3E}">
        <p14:creationId xmlns:p14="http://schemas.microsoft.com/office/powerpoint/2010/main" val="853279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D3DE29C-6E7F-9839-A480-4C701309AD1E}"/>
              </a:ext>
            </a:extLst>
          </p:cNvPr>
          <p:cNvSpPr/>
          <p:nvPr/>
        </p:nvSpPr>
        <p:spPr>
          <a:xfrm>
            <a:off x="2326830" y="468429"/>
            <a:ext cx="7960170" cy="461665"/>
          </a:xfrm>
          <a:prstGeom prst="rect">
            <a:avLst/>
          </a:prstGeom>
        </p:spPr>
        <p:txBody>
          <a:bodyPr wrap="square">
            <a:spAutoFit/>
          </a:bodyPr>
          <a:lstStyle/>
          <a:p>
            <a:pPr algn="ctr"/>
            <a:r>
              <a:rPr lang="es-MX" sz="2400" b="1" dirty="0">
                <a:solidFill>
                  <a:srgbClr val="7F7F7F"/>
                </a:solidFill>
                <a:latin typeface="Arial" panose="020B0604020202020204" pitchFamily="34" charset="0"/>
              </a:rPr>
              <a:t>CADENA DE VALOR DE LA ALTERNATIVA</a:t>
            </a:r>
            <a:endParaRPr lang="es-CO" sz="2400" b="1" dirty="0"/>
          </a:p>
        </p:txBody>
      </p:sp>
      <p:sp>
        <p:nvSpPr>
          <p:cNvPr id="3" name="Rectángulo 2">
            <a:extLst>
              <a:ext uri="{FF2B5EF4-FFF2-40B4-BE49-F238E27FC236}">
                <a16:creationId xmlns:a16="http://schemas.microsoft.com/office/drawing/2014/main" id="{7FFBB43F-AB7A-BC5D-0975-7BFFDFEE049D}"/>
              </a:ext>
            </a:extLst>
          </p:cNvPr>
          <p:cNvSpPr/>
          <p:nvPr/>
        </p:nvSpPr>
        <p:spPr>
          <a:xfrm>
            <a:off x="1044400" y="1534287"/>
            <a:ext cx="4499150" cy="1107996"/>
          </a:xfrm>
          <a:prstGeom prst="rect">
            <a:avLst/>
          </a:prstGeom>
        </p:spPr>
        <p:txBody>
          <a:bodyPr wrap="square">
            <a:spAutoFit/>
          </a:bodyPr>
          <a:lstStyle/>
          <a:p>
            <a:pPr algn="ctr"/>
            <a:r>
              <a:rPr lang="es-MX" sz="1600" b="1" dirty="0"/>
              <a:t>Fortalecer las capacidades para generar innovaciones en empresas del departamento del Cesar</a:t>
            </a:r>
            <a:br>
              <a:rPr lang="es-MX" sz="1800" b="1" dirty="0">
                <a:latin typeface="Arial" panose="020B0604020202020204" pitchFamily="34" charset="0"/>
                <a:cs typeface="Arial" panose="020B0604020202020204" pitchFamily="34" charset="0"/>
              </a:rPr>
            </a:br>
            <a:endParaRPr lang="es-CO" sz="1800" b="1" dirty="0">
              <a:latin typeface="Arial" panose="020B0604020202020204" pitchFamily="34" charset="0"/>
              <a:cs typeface="Arial" panose="020B0604020202020204" pitchFamily="34" charset="0"/>
            </a:endParaRPr>
          </a:p>
        </p:txBody>
      </p:sp>
      <p:sp>
        <p:nvSpPr>
          <p:cNvPr id="4" name="Rectángulo 3">
            <a:extLst>
              <a:ext uri="{FF2B5EF4-FFF2-40B4-BE49-F238E27FC236}">
                <a16:creationId xmlns:a16="http://schemas.microsoft.com/office/drawing/2014/main" id="{1C299B4A-F3F3-20EA-7E8E-F24F7725FD4E}"/>
              </a:ext>
            </a:extLst>
          </p:cNvPr>
          <p:cNvSpPr/>
          <p:nvPr/>
        </p:nvSpPr>
        <p:spPr>
          <a:xfrm>
            <a:off x="342885" y="1476843"/>
            <a:ext cx="559509" cy="1138773"/>
          </a:xfrm>
          <a:prstGeom prst="rect">
            <a:avLst/>
          </a:prstGeom>
        </p:spPr>
        <p:txBody>
          <a:bodyPr wrap="square">
            <a:spAutoFit/>
          </a:bodyPr>
          <a:lstStyle/>
          <a:p>
            <a:r>
              <a:rPr lang="es-CO" sz="3200" b="1" dirty="0">
                <a:solidFill>
                  <a:schemeClr val="accent1">
                    <a:lumMod val="75000"/>
                  </a:schemeClr>
                </a:solidFill>
                <a:latin typeface="Arial" panose="020B0604020202020204" pitchFamily="34" charset="0"/>
                <a:cs typeface="Arial" panose="020B0604020202020204" pitchFamily="34" charset="0"/>
              </a:rPr>
              <a:t>1.</a:t>
            </a:r>
            <a:endParaRPr lang="es-CO" sz="3200" dirty="0">
              <a:solidFill>
                <a:schemeClr val="accent1">
                  <a:lumMod val="75000"/>
                </a:schemeClr>
              </a:solidFill>
              <a:latin typeface="Arial" panose="020B0604020202020204" pitchFamily="34" charset="0"/>
              <a:cs typeface="Arial" panose="020B0604020202020204" pitchFamily="34" charset="0"/>
            </a:endParaRPr>
          </a:p>
          <a:p>
            <a:br>
              <a:rPr lang="es-CO" dirty="0">
                <a:solidFill>
                  <a:schemeClr val="accent1">
                    <a:lumMod val="75000"/>
                  </a:schemeClr>
                </a:solidFill>
              </a:rPr>
            </a:br>
            <a:endParaRPr lang="es-CO" dirty="0">
              <a:solidFill>
                <a:schemeClr val="accent1">
                  <a:lumMod val="75000"/>
                </a:schemeClr>
              </a:solidFill>
            </a:endParaRPr>
          </a:p>
        </p:txBody>
      </p:sp>
      <p:sp>
        <p:nvSpPr>
          <p:cNvPr id="5" name="Rectángulo 4">
            <a:extLst>
              <a:ext uri="{FF2B5EF4-FFF2-40B4-BE49-F238E27FC236}">
                <a16:creationId xmlns:a16="http://schemas.microsoft.com/office/drawing/2014/main" id="{41CF249D-290D-04D5-B635-62DA253D673D}"/>
              </a:ext>
            </a:extLst>
          </p:cNvPr>
          <p:cNvSpPr/>
          <p:nvPr/>
        </p:nvSpPr>
        <p:spPr>
          <a:xfrm>
            <a:off x="6879354" y="1412424"/>
            <a:ext cx="4824501" cy="584775"/>
          </a:xfrm>
          <a:prstGeom prst="rect">
            <a:avLst/>
          </a:prstGeom>
        </p:spPr>
        <p:txBody>
          <a:bodyPr wrap="square">
            <a:spAutoFit/>
          </a:bodyPr>
          <a:lstStyle/>
          <a:p>
            <a:pPr algn="ctr"/>
            <a:r>
              <a:rPr lang="es-MX" sz="1600" b="1" dirty="0">
                <a:highlight>
                  <a:srgbClr val="FFFF00"/>
                </a:highlight>
              </a:rPr>
              <a:t>Incrementar los niveles de realización de ACTI en empresas del departamento del Cesar</a:t>
            </a:r>
            <a:endParaRPr lang="es-CO" sz="1800" b="1" dirty="0">
              <a:highlight>
                <a:srgbClr val="FFFF00"/>
              </a:highlight>
              <a:latin typeface="Arial" panose="020B0604020202020204" pitchFamily="34" charset="0"/>
              <a:cs typeface="Arial" panose="020B0604020202020204" pitchFamily="34" charset="0"/>
            </a:endParaRPr>
          </a:p>
        </p:txBody>
      </p:sp>
      <p:sp>
        <p:nvSpPr>
          <p:cNvPr id="8" name="Rectángulo 7">
            <a:extLst>
              <a:ext uri="{FF2B5EF4-FFF2-40B4-BE49-F238E27FC236}">
                <a16:creationId xmlns:a16="http://schemas.microsoft.com/office/drawing/2014/main" id="{0961FD4E-8DBC-48F2-FEEC-62D47B28962C}"/>
              </a:ext>
            </a:extLst>
          </p:cNvPr>
          <p:cNvSpPr/>
          <p:nvPr/>
        </p:nvSpPr>
        <p:spPr>
          <a:xfrm>
            <a:off x="6160809" y="1412424"/>
            <a:ext cx="559509" cy="1138773"/>
          </a:xfrm>
          <a:prstGeom prst="rect">
            <a:avLst/>
          </a:prstGeom>
        </p:spPr>
        <p:txBody>
          <a:bodyPr wrap="square">
            <a:spAutoFit/>
          </a:bodyPr>
          <a:lstStyle/>
          <a:p>
            <a:r>
              <a:rPr lang="es-CO" sz="3200" b="1" dirty="0">
                <a:solidFill>
                  <a:schemeClr val="accent1">
                    <a:lumMod val="75000"/>
                  </a:schemeClr>
                </a:solidFill>
                <a:latin typeface="Arial" panose="020B0604020202020204" pitchFamily="34" charset="0"/>
                <a:cs typeface="Arial" panose="020B0604020202020204" pitchFamily="34" charset="0"/>
              </a:rPr>
              <a:t>2.</a:t>
            </a:r>
            <a:endParaRPr lang="es-CO" sz="3200" dirty="0">
              <a:solidFill>
                <a:schemeClr val="accent1">
                  <a:lumMod val="75000"/>
                </a:schemeClr>
              </a:solidFill>
              <a:latin typeface="Arial" panose="020B0604020202020204" pitchFamily="34" charset="0"/>
              <a:cs typeface="Arial" panose="020B0604020202020204" pitchFamily="34" charset="0"/>
            </a:endParaRPr>
          </a:p>
          <a:p>
            <a:br>
              <a:rPr lang="es-CO" dirty="0">
                <a:solidFill>
                  <a:schemeClr val="accent1">
                    <a:lumMod val="75000"/>
                  </a:schemeClr>
                </a:solidFill>
              </a:rPr>
            </a:br>
            <a:endParaRPr lang="es-CO" dirty="0">
              <a:solidFill>
                <a:schemeClr val="accent1">
                  <a:lumMod val="75000"/>
                </a:schemeClr>
              </a:solidFill>
            </a:endParaRPr>
          </a:p>
        </p:txBody>
      </p:sp>
      <p:sp>
        <p:nvSpPr>
          <p:cNvPr id="9" name="CuadroTexto 8">
            <a:extLst>
              <a:ext uri="{FF2B5EF4-FFF2-40B4-BE49-F238E27FC236}">
                <a16:creationId xmlns:a16="http://schemas.microsoft.com/office/drawing/2014/main" id="{7AFDB451-1F96-2CC1-0B70-4739943BEDC8}"/>
              </a:ext>
            </a:extLst>
          </p:cNvPr>
          <p:cNvSpPr txBox="1"/>
          <p:nvPr/>
        </p:nvSpPr>
        <p:spPr>
          <a:xfrm>
            <a:off x="200850" y="3000245"/>
            <a:ext cx="5342700" cy="3088602"/>
          </a:xfrm>
          <a:prstGeom prst="rect">
            <a:avLst/>
          </a:prstGeom>
          <a:noFill/>
        </p:spPr>
        <p:txBody>
          <a:bodyPr wrap="square">
            <a:spAutoFit/>
          </a:bodyPr>
          <a:lstStyle/>
          <a:p>
            <a:pPr marL="285750" indent="-285750" algn="just">
              <a:lnSpc>
                <a:spcPct val="107000"/>
              </a:lnSpc>
              <a:spcAft>
                <a:spcPts val="800"/>
              </a:spcAft>
              <a:buFont typeface="Arial" panose="020B0604020202020204" pitchFamily="34" charset="0"/>
              <a:buChar char="•"/>
            </a:pPr>
            <a:r>
              <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Selección y vinculación de empresas beneficiarias: Se realizaron eventos de divulgación, visitas de campo y actividades promocionales, como el foro de innovación, para sensibilizar a las empresas sobre el programa. Se brindó acompañamiento en el proceso de inscripción de postulantes. La convocatoria resultó en la inscripción de más de 55 empresas y más de 300 personas para becas de innovación. Curso (1)</a:t>
            </a:r>
          </a:p>
          <a:p>
            <a:pPr marL="285750" indent="-285750" algn="just">
              <a:lnSpc>
                <a:spcPct val="107000"/>
              </a:lnSpc>
              <a:spcAft>
                <a:spcPts val="800"/>
              </a:spcAft>
              <a:buFont typeface="Arial" panose="020B0604020202020204" pitchFamily="34" charset="0"/>
              <a:buChar char="•"/>
            </a:pPr>
            <a:r>
              <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Implementación y seguimiento al proceso de intervención en las empresas: Se brindó capacitación especializada a 468 estudiantes en dos diplomados, beneficiando a</a:t>
            </a:r>
            <a:r>
              <a:rPr lang="es-ES_tradnl" sz="1300" kern="100" dirty="0">
                <a:solidFill>
                  <a:srgbClr val="000000"/>
                </a:solidFill>
                <a:effectLst/>
                <a:highlight>
                  <a:srgbClr val="FFFF00"/>
                </a:highlight>
                <a:latin typeface="Arial Narrow" panose="020B0606020202030204" pitchFamily="34" charset="0"/>
                <a:ea typeface="Aptos" panose="020B0004020202020204" pitchFamily="34" charset="0"/>
                <a:cs typeface="Times New Roman" panose="02020603050405020304" pitchFamily="18" charset="0"/>
              </a:rPr>
              <a:t> 240 </a:t>
            </a:r>
            <a:r>
              <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personas. El 100% de los entregables y resultados esperados se cumplió, </a:t>
            </a:r>
            <a:r>
              <a:rPr lang="es-ES_tradnl" sz="1300" b="1"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y 40 empresas</a:t>
            </a:r>
            <a:r>
              <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 participantes desarrollaron sistemas de gestión de innovación sólidos. Además, se crearon alianzas y se certificó a los participantes con </a:t>
            </a:r>
            <a:r>
              <a:rPr lang="es-ES_tradnl" sz="1300" kern="100" dirty="0" err="1">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GIMI</a:t>
            </a:r>
            <a:r>
              <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a:t>
            </a:r>
            <a:endParaRPr lang="es-CO" sz="13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endParaRPr lang="es-CO"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CuadroTexto 9">
            <a:extLst>
              <a:ext uri="{FF2B5EF4-FFF2-40B4-BE49-F238E27FC236}">
                <a16:creationId xmlns:a16="http://schemas.microsoft.com/office/drawing/2014/main" id="{05D93CA7-78FC-2BB7-33EE-6A6F094F4002}"/>
              </a:ext>
            </a:extLst>
          </p:cNvPr>
          <p:cNvSpPr txBox="1"/>
          <p:nvPr/>
        </p:nvSpPr>
        <p:spPr>
          <a:xfrm>
            <a:off x="6183630" y="3000245"/>
            <a:ext cx="5765953" cy="3389326"/>
          </a:xfrm>
          <a:prstGeom prst="rect">
            <a:avLst/>
          </a:prstGeom>
          <a:noFill/>
        </p:spPr>
        <p:txBody>
          <a:bodyPr wrap="square">
            <a:spAutoFit/>
          </a:bodyPr>
          <a:lstStyle/>
          <a:p>
            <a:pPr marL="285750" indent="-285750" algn="just">
              <a:lnSpc>
                <a:spcPct val="107000"/>
              </a:lnSpc>
              <a:spcAft>
                <a:spcPts val="800"/>
              </a:spcAft>
              <a:buFont typeface="Arial" panose="020B0604020202020204" pitchFamily="34" charset="0"/>
              <a:buChar char="•"/>
            </a:pPr>
            <a:r>
              <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Implementación y seguimiento al proceso de intervención en las empresas: Se proporcionó </a:t>
            </a:r>
            <a:r>
              <a:rPr lang="es-ES_tradnl" sz="1300" kern="100" dirty="0">
                <a:solidFill>
                  <a:srgbClr val="000000"/>
                </a:solidFill>
                <a:effectLst/>
                <a:highlight>
                  <a:srgbClr val="FFFF00"/>
                </a:highlight>
                <a:latin typeface="Arial Narrow" panose="020B0606020202030204" pitchFamily="34" charset="0"/>
                <a:ea typeface="Aptos" panose="020B0004020202020204" pitchFamily="34" charset="0"/>
                <a:cs typeface="Times New Roman" panose="02020603050405020304" pitchFamily="18" charset="0"/>
              </a:rPr>
              <a:t>asistencia técnica especializada </a:t>
            </a:r>
            <a:r>
              <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en estudios de vigilancia tecnológica e inteligencia competitiva. Se desarrollaron estudios sectoriales y de vigilancia tecnológica y competitiva, y se entregó a las empresas una hoja de ruta para sus procesos de vigilancia tecnológica. También se trabajó en el diseño, desarrollo, pruebas y validación de proyectos de I+D+i con prototipo tecnológico, en colaboración con las empresas beneficiarias. Proyectos (40).</a:t>
            </a:r>
          </a:p>
          <a:p>
            <a:pPr marL="285750" indent="-285750" algn="just">
              <a:lnSpc>
                <a:spcPct val="107000"/>
              </a:lnSpc>
              <a:spcAft>
                <a:spcPts val="800"/>
              </a:spcAft>
              <a:buFont typeface="Arial" panose="020B0604020202020204" pitchFamily="34" charset="0"/>
              <a:buChar char="•"/>
            </a:pPr>
            <a:r>
              <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Se recopiló información de línea base de las empresas y se estableció </a:t>
            </a:r>
            <a:r>
              <a:rPr lang="es-ES_tradnl" sz="1300" b="1"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una métrica de innovación</a:t>
            </a:r>
            <a:r>
              <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rPr>
              <a:t>. Se realizó un seguimiento de impacto a través de videos con respuestas clave de las empresas. Se registraron indicadores de desempeño en innovación y desarrollo tecnológico de las empresas. Se llevaron a cabo estrategias de gestión del conocimiento e identificación de lecciones aprendidas.</a:t>
            </a:r>
            <a:endParaRPr lang="es-CO" sz="13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endParaRPr lang="es-ES_tradnl" sz="1300" kern="100" dirty="0">
              <a:solidFill>
                <a:srgbClr val="000000"/>
              </a:solidFill>
              <a:effectLst/>
              <a:latin typeface="Arial Narrow" panose="020B0606020202030204" pitchFamily="34" charset="0"/>
              <a:ea typeface="Aptos" panose="020B0004020202020204" pitchFamily="34" charset="0"/>
              <a:cs typeface="Times New Roman" panose="02020603050405020304" pitchFamily="18" charset="0"/>
            </a:endParaRPr>
          </a:p>
          <a:p>
            <a:pPr algn="just">
              <a:lnSpc>
                <a:spcPct val="107000"/>
              </a:lnSpc>
              <a:spcAft>
                <a:spcPts val="800"/>
              </a:spcAft>
            </a:pPr>
            <a:endParaRPr lang="es-CO" sz="13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1" name="CuadroTexto 10">
            <a:extLst>
              <a:ext uri="{FF2B5EF4-FFF2-40B4-BE49-F238E27FC236}">
                <a16:creationId xmlns:a16="http://schemas.microsoft.com/office/drawing/2014/main" id="{74F948A4-1B67-EA15-7FD4-96E88C8988A4}"/>
              </a:ext>
            </a:extLst>
          </p:cNvPr>
          <p:cNvSpPr txBox="1"/>
          <p:nvPr/>
        </p:nvSpPr>
        <p:spPr>
          <a:xfrm>
            <a:off x="1044400" y="6160633"/>
            <a:ext cx="10299006" cy="344390"/>
          </a:xfrm>
          <a:prstGeom prst="rect">
            <a:avLst/>
          </a:prstGeom>
          <a:noFill/>
        </p:spPr>
        <p:txBody>
          <a:bodyPr wrap="square">
            <a:spAutoFit/>
          </a:bodyPr>
          <a:lstStyle/>
          <a:p>
            <a:pPr algn="ctr">
              <a:lnSpc>
                <a:spcPct val="107000"/>
              </a:lnSpc>
              <a:spcAft>
                <a:spcPts val="800"/>
              </a:spcAft>
            </a:pPr>
            <a:r>
              <a:rPr lang="es-CO" sz="1600" b="1" kern="100" dirty="0">
                <a:solidFill>
                  <a:srgbClr val="000000"/>
                </a:solidFill>
                <a:effectLst/>
                <a:latin typeface="Arial Narrow" panose="020B0606020202030204" pitchFamily="34" charset="0"/>
                <a:ea typeface="Arial Narrow" panose="020B0606020202030204" pitchFamily="34" charset="0"/>
                <a:cs typeface="Arial Narrow" panose="020B0606020202030204" pitchFamily="34" charset="0"/>
              </a:rPr>
              <a:t>40 empresas participantes pertenecen a 5 grandes sectores: Salud, Manufactura, Servicios, Comercial y Agroindustrial. </a:t>
            </a:r>
            <a:endParaRPr lang="es-CO" sz="1600" b="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665571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B238E6FA-A559-99BD-B331-6B1AC8A06F2D}"/>
              </a:ext>
            </a:extLst>
          </p:cNvPr>
          <p:cNvSpPr txBox="1"/>
          <p:nvPr/>
        </p:nvSpPr>
        <p:spPr>
          <a:xfrm>
            <a:off x="4981752" y="6639446"/>
            <a:ext cx="2228495" cy="261610"/>
          </a:xfrm>
          <a:prstGeom prst="rect">
            <a:avLst/>
          </a:prstGeom>
          <a:noFill/>
        </p:spPr>
        <p:txBody>
          <a:bodyPr wrap="none" rtlCol="0">
            <a:spAutoFit/>
          </a:bodyPr>
          <a:lstStyle/>
          <a:p>
            <a:pPr algn="ctr"/>
            <a:r>
              <a:rPr lang="es-CO" sz="1100" b="1" dirty="0">
                <a:solidFill>
                  <a:schemeClr val="bg1"/>
                </a:solidFill>
                <a:latin typeface="Verdana" panose="020B0604030504040204" pitchFamily="34" charset="0"/>
              </a:rPr>
              <a:t>www.---------------.gov.co</a:t>
            </a:r>
          </a:p>
        </p:txBody>
      </p:sp>
      <p:sp>
        <p:nvSpPr>
          <p:cNvPr id="4" name="Rectángulo 3">
            <a:extLst>
              <a:ext uri="{FF2B5EF4-FFF2-40B4-BE49-F238E27FC236}">
                <a16:creationId xmlns:a16="http://schemas.microsoft.com/office/drawing/2014/main" id="{A597F50B-B0CC-944F-37C5-89E688A9E25D}"/>
              </a:ext>
            </a:extLst>
          </p:cNvPr>
          <p:cNvSpPr/>
          <p:nvPr/>
        </p:nvSpPr>
        <p:spPr>
          <a:xfrm>
            <a:off x="399321" y="860192"/>
            <a:ext cx="11242218" cy="461665"/>
          </a:xfrm>
          <a:prstGeom prst="rect">
            <a:avLst/>
          </a:prstGeom>
          <a:solidFill>
            <a:schemeClr val="lt1"/>
          </a:solidFill>
          <a:ln w="15875"/>
        </p:spPr>
        <p:style>
          <a:lnRef idx="2">
            <a:schemeClr val="dk1"/>
          </a:lnRef>
          <a:fillRef idx="1">
            <a:schemeClr val="lt1"/>
          </a:fillRef>
          <a:effectRef idx="0">
            <a:schemeClr val="dk1"/>
          </a:effectRef>
          <a:fontRef idx="minor">
            <a:schemeClr val="dk1"/>
          </a:fontRef>
        </p:style>
        <p:txBody>
          <a:bodyPr wrap="square">
            <a:spAutoFit/>
          </a:bodyPr>
          <a:lstStyle/>
          <a:p>
            <a:pPr algn="ctr"/>
            <a:r>
              <a:rPr lang="es-ES" sz="1200" b="1" dirty="0">
                <a:solidFill>
                  <a:schemeClr val="accent6">
                    <a:lumMod val="50000"/>
                  </a:schemeClr>
                </a:solidFill>
              </a:rPr>
              <a:t>DESARROLLO DE CAPACIDADES PARA LA GESTIÓN, ADOPCIÓN E IMPLEMENTACIÓN DE PROCESOS DE INNOVACIÓN EN EMPRESAS DEL DEPARTAMENTO DEL CESAR.</a:t>
            </a:r>
          </a:p>
        </p:txBody>
      </p:sp>
      <p:sp>
        <p:nvSpPr>
          <p:cNvPr id="5" name="Rectángulo 4">
            <a:extLst>
              <a:ext uri="{FF2B5EF4-FFF2-40B4-BE49-F238E27FC236}">
                <a16:creationId xmlns:a16="http://schemas.microsoft.com/office/drawing/2014/main" id="{AAF400ED-678C-298A-765C-DC582212B305}"/>
              </a:ext>
            </a:extLst>
          </p:cNvPr>
          <p:cNvSpPr/>
          <p:nvPr/>
        </p:nvSpPr>
        <p:spPr>
          <a:xfrm>
            <a:off x="399321" y="223193"/>
            <a:ext cx="3336966" cy="46701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2400" b="1" dirty="0">
                <a:solidFill>
                  <a:srgbClr val="FFFFFF"/>
                </a:solidFill>
                <a:latin typeface="Arial" panose="020B0604020202020204" pitchFamily="34" charset="0"/>
              </a:rPr>
              <a:t>BPIN 2021000100145</a:t>
            </a:r>
            <a:endParaRPr lang="es-CO" sz="2400" dirty="0"/>
          </a:p>
        </p:txBody>
      </p:sp>
      <p:sp>
        <p:nvSpPr>
          <p:cNvPr id="7" name="Rectángulo 6">
            <a:extLst>
              <a:ext uri="{FF2B5EF4-FFF2-40B4-BE49-F238E27FC236}">
                <a16:creationId xmlns:a16="http://schemas.microsoft.com/office/drawing/2014/main" id="{D9AAEB95-E4BF-8077-27A0-F289AEBC7F89}"/>
              </a:ext>
            </a:extLst>
          </p:cNvPr>
          <p:cNvSpPr/>
          <p:nvPr/>
        </p:nvSpPr>
        <p:spPr>
          <a:xfrm>
            <a:off x="399321" y="1491839"/>
            <a:ext cx="3747485" cy="3631763"/>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es-MX" sz="1000" b="1" dirty="0">
                <a:solidFill>
                  <a:srgbClr val="2056B7"/>
                </a:solidFill>
                <a:latin typeface="Arial" panose="020B0604020202020204" pitchFamily="34" charset="0"/>
                <a:cs typeface="Arial" panose="020B0604020202020204" pitchFamily="34" charset="0"/>
              </a:rPr>
              <a:t>Impacto del Proyecto</a:t>
            </a:r>
          </a:p>
          <a:p>
            <a:br>
              <a:rPr lang="es-MX" sz="1000" dirty="0">
                <a:latin typeface="Arial" panose="020B0604020202020204" pitchFamily="34" charset="0"/>
                <a:cs typeface="Arial" panose="020B0604020202020204" pitchFamily="34" charset="0"/>
              </a:rPr>
            </a:br>
            <a:r>
              <a:rPr lang="es-MX" sz="1000" b="1" dirty="0">
                <a:solidFill>
                  <a:srgbClr val="00B050"/>
                </a:solidFill>
                <a:latin typeface="Arial" panose="020B0604020202020204" pitchFamily="34" charset="0"/>
                <a:cs typeface="Arial" panose="020B0604020202020204" pitchFamily="34" charset="0"/>
              </a:rPr>
              <a:t>Aumentar la actividad innovadora y de desarrollo tecnológico en los procesos productivos de empresas del departamento de Cesar.</a:t>
            </a:r>
          </a:p>
          <a:p>
            <a:endParaRPr lang="es-ES" sz="1000" b="1" i="0" u="none" strike="noStrike" baseline="0" dirty="0">
              <a:solidFill>
                <a:srgbClr val="00B050"/>
              </a:solidFill>
              <a:latin typeface="Arial" panose="020B0604020202020204" pitchFamily="34" charset="0"/>
              <a:cs typeface="Arial" panose="020B0604020202020204" pitchFamily="34" charset="0"/>
            </a:endParaRPr>
          </a:p>
          <a:p>
            <a:pPr algn="just"/>
            <a:r>
              <a:rPr lang="es-ES" sz="1000" dirty="0">
                <a:solidFill>
                  <a:srgbClr val="000000"/>
                </a:solidFill>
                <a:latin typeface="Arial" panose="020B0604020202020204" pitchFamily="34" charset="0"/>
                <a:cs typeface="Arial" panose="020B0604020202020204" pitchFamily="34" charset="0"/>
              </a:rPr>
              <a:t>E</a:t>
            </a:r>
            <a:r>
              <a:rPr lang="es-ES" sz="1000" b="0" i="0" u="none" strike="noStrike" baseline="0" dirty="0">
                <a:solidFill>
                  <a:srgbClr val="000000"/>
                </a:solidFill>
                <a:latin typeface="Arial" panose="020B0604020202020204" pitchFamily="34" charset="0"/>
                <a:cs typeface="Arial" panose="020B0604020202020204" pitchFamily="34" charset="0"/>
              </a:rPr>
              <a:t>sta propuesta </a:t>
            </a:r>
            <a:r>
              <a:rPr lang="es-MX" sz="1000" b="0" i="0" u="none" strike="noStrike" baseline="0" dirty="0">
                <a:solidFill>
                  <a:srgbClr val="000000"/>
                </a:solidFill>
                <a:latin typeface="Arial" panose="020B0604020202020204" pitchFamily="34" charset="0"/>
                <a:cs typeface="Arial" panose="020B0604020202020204" pitchFamily="34" charset="0"/>
              </a:rPr>
              <a:t>permite a las empresas generar diseñar e implementar un sistema de gestión de la innovación empresarial, así como para generar capacidades para su sostenibilidad en el tiempo, y desarrollar capacidades para el diseño, desarrollo y validación de prototipos tecnológicos de productos sofisticados e innovadores, lo que frente a otras alternativas como valor agregado no solo ofrece capacitaciones y entrenamientos especializados, sino también acompañamiento en el desarrollo, alistamiento y puesta a punto en el mercado de los desarrollos tecnológicos e innovaciones que realicen las empresas en el marco del proyecto.</a:t>
            </a:r>
            <a:r>
              <a:rPr lang="es-ES" sz="1000" b="0" i="0" u="none" strike="noStrike" baseline="0" dirty="0">
                <a:solidFill>
                  <a:srgbClr val="000000"/>
                </a:solidFill>
                <a:latin typeface="Arial" panose="020B0604020202020204" pitchFamily="34" charset="0"/>
                <a:cs typeface="Arial" panose="020B0604020202020204" pitchFamily="34" charset="0"/>
              </a:rPr>
              <a:t>. </a:t>
            </a:r>
            <a:br>
              <a:rPr lang="es-MX" sz="1000" dirty="0">
                <a:latin typeface="Arial" panose="020B0604020202020204" pitchFamily="34" charset="0"/>
                <a:cs typeface="Arial" panose="020B0604020202020204" pitchFamily="34" charset="0"/>
              </a:rPr>
            </a:br>
            <a:endParaRPr lang="es-MX" sz="1000" dirty="0">
              <a:latin typeface="Arial" panose="020B0604020202020204" pitchFamily="34" charset="0"/>
              <a:cs typeface="Arial" panose="020B0604020202020204" pitchFamily="34" charset="0"/>
            </a:endParaRPr>
          </a:p>
          <a:p>
            <a:pPr algn="just" fontAlgn="base">
              <a:buFont typeface="Arial" panose="020B0604020202020204" pitchFamily="34" charset="0"/>
              <a:buChar char="•"/>
            </a:pPr>
            <a:r>
              <a:rPr lang="es-MX" sz="1000" b="1" dirty="0">
                <a:solidFill>
                  <a:srgbClr val="00B050"/>
                </a:solidFill>
                <a:latin typeface="Arial" panose="020B0604020202020204" pitchFamily="34" charset="0"/>
                <a:cs typeface="Arial" panose="020B0604020202020204" pitchFamily="34" charset="0"/>
              </a:rPr>
              <a:t>SECTORES</a:t>
            </a:r>
            <a:endParaRPr lang="es-MX" sz="1000" b="1" dirty="0">
              <a:latin typeface="Arial" panose="020B0604020202020204" pitchFamily="34" charset="0"/>
              <a:cs typeface="Arial" panose="020B0604020202020204" pitchFamily="34" charset="0"/>
            </a:endParaRPr>
          </a:p>
          <a:p>
            <a:pPr marL="228600" indent="-228600" algn="just" fontAlgn="base">
              <a:buFont typeface="+mj-lt"/>
              <a:buAutoNum type="alphaLcParenR"/>
            </a:pPr>
            <a:r>
              <a:rPr lang="es-CO" sz="1000" dirty="0">
                <a:latin typeface="Arial" panose="020B0604020202020204" pitchFamily="34" charset="0"/>
                <a:cs typeface="Arial" panose="020B0604020202020204" pitchFamily="34" charset="0"/>
              </a:rPr>
              <a:t>Sector productivo (Industria, empresas y comerciantes)</a:t>
            </a:r>
          </a:p>
          <a:p>
            <a:pPr marL="228600" indent="-228600" algn="just" fontAlgn="base">
              <a:buFont typeface="+mj-lt"/>
              <a:buAutoNum type="alphaLcParenR"/>
            </a:pPr>
            <a:r>
              <a:rPr lang="es-CO" sz="1000" dirty="0">
                <a:latin typeface="Arial" panose="020B0604020202020204" pitchFamily="34" charset="0"/>
                <a:cs typeface="Arial" panose="020B0604020202020204" pitchFamily="34" charset="0"/>
              </a:rPr>
              <a:t>Talento Humano </a:t>
            </a:r>
          </a:p>
          <a:p>
            <a:pPr marL="228600" indent="-228600" algn="just" fontAlgn="base">
              <a:buFont typeface="+mj-lt"/>
              <a:buAutoNum type="alphaLcParenR"/>
            </a:pPr>
            <a:r>
              <a:rPr lang="es-MX" sz="1000" dirty="0">
                <a:latin typeface="Arial" panose="020B0604020202020204" pitchFamily="34" charset="0"/>
                <a:cs typeface="Arial" panose="020B0604020202020204" pitchFamily="34" charset="0"/>
              </a:rPr>
              <a:t>Departamento del Cesar (Áreas rurales y urbanas)</a:t>
            </a:r>
          </a:p>
        </p:txBody>
      </p:sp>
      <p:sp>
        <p:nvSpPr>
          <p:cNvPr id="8" name="Rectángulo 7">
            <a:extLst>
              <a:ext uri="{FF2B5EF4-FFF2-40B4-BE49-F238E27FC236}">
                <a16:creationId xmlns:a16="http://schemas.microsoft.com/office/drawing/2014/main" id="{2423E63F-2726-AB66-26C9-CE86F10D77D9}"/>
              </a:ext>
            </a:extLst>
          </p:cNvPr>
          <p:cNvSpPr/>
          <p:nvPr/>
        </p:nvSpPr>
        <p:spPr>
          <a:xfrm>
            <a:off x="4254162" y="1491839"/>
            <a:ext cx="4977644" cy="4524315"/>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s-MX" sz="900" b="1" dirty="0">
                <a:solidFill>
                  <a:srgbClr val="2056B7"/>
                </a:solidFill>
                <a:latin typeface="Arial" panose="020B0604020202020204" pitchFamily="34" charset="0"/>
                <a:cs typeface="Arial" panose="020B0604020202020204" pitchFamily="34" charset="0"/>
              </a:rPr>
              <a:t>Sostenibilidad del Proyecto</a:t>
            </a:r>
          </a:p>
          <a:p>
            <a:pPr marL="228600" indent="-228600" algn="just">
              <a:buAutoNum type="arabicPeriod"/>
            </a:pPr>
            <a:r>
              <a:rPr lang="es-ES" sz="900" b="1" dirty="0">
                <a:latin typeface="Arial" panose="020B0604020202020204" pitchFamily="34" charset="0"/>
                <a:cs typeface="Arial" panose="020B0604020202020204" pitchFamily="34" charset="0"/>
              </a:rPr>
              <a:t>La capacidad técnica y de gestión financiera: </a:t>
            </a:r>
            <a:r>
              <a:rPr lang="es-ES" sz="900" dirty="0">
                <a:latin typeface="Arial" panose="020B0604020202020204" pitchFamily="34" charset="0"/>
                <a:cs typeface="Arial" panose="020B0604020202020204" pitchFamily="34" charset="0"/>
              </a:rPr>
              <a:t>de La Cámara de Comercio de Valledupar para el Valle del Río Cesar para promover la continuidad de acciones asociadas a la estrategia de innovación territorial cuenta con una Oficina de Proyectos Regionales para diseñar, formular, estructurar, operar y vigilar políticas, planes, programas y/o proyectos de impacto sobre el sector productivo, público y comunitario del departamento. Cuenta además con la ejecución de más de treinta proyectos, contando solo los de financiación pública de cooperación internacional. </a:t>
            </a:r>
          </a:p>
          <a:p>
            <a:pPr algn="just"/>
            <a:endParaRPr lang="es-ES" sz="900" dirty="0">
              <a:latin typeface="Arial" panose="020B0604020202020204" pitchFamily="34" charset="0"/>
              <a:cs typeface="Arial" panose="020B0604020202020204" pitchFamily="34" charset="0"/>
            </a:endParaRPr>
          </a:p>
          <a:p>
            <a:pPr marL="228600" indent="-228600" algn="just">
              <a:buAutoNum type="arabicPeriod"/>
            </a:pPr>
            <a:r>
              <a:rPr lang="es-ES" sz="900" b="1" dirty="0">
                <a:latin typeface="Arial" panose="020B0604020202020204" pitchFamily="34" charset="0"/>
                <a:cs typeface="Arial" panose="020B0604020202020204" pitchFamily="34" charset="0"/>
              </a:rPr>
              <a:t>Los aspectos de sostenibilidad asociados a incorporación de acciones para la incorporación de la innovación en la estrategia empresarial</a:t>
            </a:r>
          </a:p>
          <a:p>
            <a:pPr algn="just"/>
            <a:r>
              <a:rPr lang="es-ES" sz="900" dirty="0">
                <a:latin typeface="Arial" panose="020B0604020202020204" pitchFamily="34" charset="0"/>
                <a:cs typeface="Arial" panose="020B0604020202020204" pitchFamily="34" charset="0"/>
              </a:rPr>
              <a:t>Como estrategia para el desarrollo de acciones de innovación en las empresas participantes y contribuir a la dinámica para la gestión de la Investigación, Desarrollo Tecnológico e Innovación, a partir de los productos generados en el programa ÓRBITA asociados al proyecto a través de estrategias de sostenibilidad asociados a los productos, de tal forma:</a:t>
            </a:r>
          </a:p>
          <a:p>
            <a:pPr algn="just"/>
            <a:r>
              <a:rPr lang="es-ES" sz="900" dirty="0">
                <a:latin typeface="Arial" panose="020B0604020202020204" pitchFamily="34" charset="0"/>
                <a:cs typeface="Arial" panose="020B0604020202020204" pitchFamily="34" charset="0"/>
              </a:rPr>
              <a:t>• Plan de trabajo para la gestión y puesta en marcha de Investigación, Desarrollo Tecnológico e Innovación. </a:t>
            </a:r>
          </a:p>
          <a:p>
            <a:pPr algn="just"/>
            <a:r>
              <a:rPr lang="es-ES" sz="900" dirty="0">
                <a:latin typeface="Arial" panose="020B0604020202020204" pitchFamily="34" charset="0"/>
                <a:cs typeface="Arial" panose="020B0604020202020204" pitchFamily="34" charset="0"/>
              </a:rPr>
              <a:t>•Entrega de un protocolo de implementación de proyectos de I+D+i </a:t>
            </a:r>
          </a:p>
          <a:p>
            <a:pPr algn="just"/>
            <a:r>
              <a:rPr lang="es-ES" sz="900" dirty="0">
                <a:latin typeface="Arial" panose="020B0604020202020204" pitchFamily="34" charset="0"/>
                <a:cs typeface="Arial" panose="020B0604020202020204" pitchFamily="34" charset="0"/>
              </a:rPr>
              <a:t>• Entrega de una estrategia de escalabilidad para el desarrollo de prototipos tecnológicos.</a:t>
            </a:r>
          </a:p>
          <a:p>
            <a:pPr algn="just"/>
            <a:r>
              <a:rPr lang="es-ES" sz="900" dirty="0">
                <a:latin typeface="Arial" panose="020B0604020202020204" pitchFamily="34" charset="0"/>
                <a:cs typeface="Arial" panose="020B0604020202020204" pitchFamily="34" charset="0"/>
              </a:rPr>
              <a:t>Estos documentos permitirían contar con mecanismos para promover en las empresas acciones para dar continuidad a los procesos de innovación.  Como evidencia de esto las empresas firmaron un documento que da cuenta del compromiso de la empresa para dar continuidad al proyecto. </a:t>
            </a:r>
          </a:p>
          <a:p>
            <a:pPr algn="just"/>
            <a:endParaRPr lang="es-ES" sz="900" dirty="0">
              <a:latin typeface="Arial" panose="020B0604020202020204" pitchFamily="34" charset="0"/>
              <a:cs typeface="Arial" panose="020B0604020202020204" pitchFamily="34" charset="0"/>
            </a:endParaRPr>
          </a:p>
          <a:p>
            <a:pPr algn="just"/>
            <a:r>
              <a:rPr lang="es-ES" sz="900" b="1" dirty="0">
                <a:latin typeface="Arial" panose="020B0604020202020204" pitchFamily="34" charset="0"/>
                <a:cs typeface="Arial" panose="020B0604020202020204" pitchFamily="34" charset="0"/>
              </a:rPr>
              <a:t>3. Los aspectos que garanticen la sostenibilidad ambiental y social:</a:t>
            </a:r>
          </a:p>
          <a:p>
            <a:pPr algn="just"/>
            <a:r>
              <a:rPr lang="es-ES" sz="900" dirty="0">
                <a:latin typeface="Arial" panose="020B0604020202020204" pitchFamily="34" charset="0"/>
                <a:cs typeface="Arial" panose="020B0604020202020204" pitchFamily="34" charset="0"/>
              </a:rPr>
              <a:t>La sostenibilidad socioambiental, se fundamenta en el desarrollo de iniciativas de apropiación social de la CTeI, bajo la metodología de MINCIENCIAS, en las que está trabajando la Cámara de Comercio de Valledupar para el valle del Río Cesar como elemento estructural de su plan estratégico. Hay que resaltar que en el plan estratégico de la CCV se encuentra incorporada la obligatoriedad de alinear sus programas y acciones con los Objetivos de Desarrollo Sostenible de las Naciones Unidas, entre los cuales se encuentran: 1) acción por el clima, 2) energía accesible y no contaminante y 3) vidas de ecosistemas terrestres. </a:t>
            </a:r>
            <a:endParaRPr lang="es-MX" sz="900" dirty="0">
              <a:latin typeface="Arial" panose="020B0604020202020204" pitchFamily="34" charset="0"/>
              <a:cs typeface="Arial" panose="020B0604020202020204" pitchFamily="34" charset="0"/>
            </a:endParaRPr>
          </a:p>
        </p:txBody>
      </p:sp>
      <p:sp>
        <p:nvSpPr>
          <p:cNvPr id="10" name="CuadroTexto 9">
            <a:extLst>
              <a:ext uri="{FF2B5EF4-FFF2-40B4-BE49-F238E27FC236}">
                <a16:creationId xmlns:a16="http://schemas.microsoft.com/office/drawing/2014/main" id="{4915316D-3859-7895-EBE3-BF72928567AA}"/>
              </a:ext>
            </a:extLst>
          </p:cNvPr>
          <p:cNvSpPr txBox="1"/>
          <p:nvPr/>
        </p:nvSpPr>
        <p:spPr>
          <a:xfrm>
            <a:off x="399321" y="5293584"/>
            <a:ext cx="3476643" cy="892552"/>
          </a:xfrm>
          <a:prstGeom prst="rect">
            <a:avLst/>
          </a:prstGeom>
          <a:noFill/>
          <a:ln>
            <a:solidFill>
              <a:srgbClr val="FF0000"/>
            </a:solidFill>
          </a:ln>
        </p:spPr>
        <p:txBody>
          <a:bodyPr wrap="square">
            <a:spAutoFit/>
          </a:bodyPr>
          <a:lstStyle/>
          <a:p>
            <a:r>
              <a:rPr lang="es-ES" sz="1600" b="1" dirty="0">
                <a:solidFill>
                  <a:srgbClr val="FF0000"/>
                </a:solidFill>
                <a:latin typeface="Arial" panose="020B0604020202020204" pitchFamily="34" charset="0"/>
                <a:cs typeface="Arial" panose="020B0604020202020204" pitchFamily="34" charset="0"/>
              </a:rPr>
              <a:t>ALERTAS / RIESGOS</a:t>
            </a:r>
          </a:p>
          <a:p>
            <a:endParaRPr lang="es-ES" sz="200" b="1" dirty="0">
              <a:solidFill>
                <a:srgbClr val="FF0000"/>
              </a:solidFill>
              <a:latin typeface="Arial" panose="020B0604020202020204" pitchFamily="34" charset="0"/>
              <a:cs typeface="Arial" panose="020B0604020202020204" pitchFamily="34" charset="0"/>
            </a:endParaRPr>
          </a:p>
          <a:p>
            <a:r>
              <a:rPr lang="es-ES" sz="1600" b="1" dirty="0">
                <a:solidFill>
                  <a:srgbClr val="FF0000"/>
                </a:solidFill>
                <a:latin typeface="Arial" panose="020B0604020202020204" pitchFamily="34" charset="0"/>
                <a:cs typeface="Arial" panose="020B0604020202020204" pitchFamily="34" charset="0"/>
              </a:rPr>
              <a:t>Cierre del proyecto Agosto 2023</a:t>
            </a:r>
          </a:p>
          <a:p>
            <a:r>
              <a:rPr lang="es-ES" sz="1600" b="1" dirty="0">
                <a:solidFill>
                  <a:srgbClr val="FF0000"/>
                </a:solidFill>
                <a:latin typeface="Arial" panose="020B0604020202020204" pitchFamily="34" charset="0"/>
                <a:cs typeface="Arial" panose="020B0604020202020204" pitchFamily="34" charset="0"/>
              </a:rPr>
              <a:t>Visita en sitio Mes de mayo</a:t>
            </a:r>
          </a:p>
        </p:txBody>
      </p:sp>
      <p:sp>
        <p:nvSpPr>
          <p:cNvPr id="11" name="Rectángulo 10">
            <a:extLst>
              <a:ext uri="{FF2B5EF4-FFF2-40B4-BE49-F238E27FC236}">
                <a16:creationId xmlns:a16="http://schemas.microsoft.com/office/drawing/2014/main" id="{D1225FA7-3972-117F-E7E4-C73A22D114A7}"/>
              </a:ext>
            </a:extLst>
          </p:cNvPr>
          <p:cNvSpPr/>
          <p:nvPr/>
        </p:nvSpPr>
        <p:spPr>
          <a:xfrm>
            <a:off x="9339162" y="1491839"/>
            <a:ext cx="2752753" cy="1200329"/>
          </a:xfrm>
          <a:prstGeom prst="rect">
            <a:avLst/>
          </a:prstGeom>
          <a:noFill/>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es-ES" sz="900" b="1" dirty="0">
                <a:solidFill>
                  <a:schemeClr val="accent6">
                    <a:lumMod val="50000"/>
                  </a:schemeClr>
                </a:solidFill>
                <a:latin typeface="Arial Narrow" panose="020B0606020202030204" pitchFamily="34" charset="0"/>
              </a:rPr>
              <a:t>Gobernanza</a:t>
            </a:r>
          </a:p>
          <a:p>
            <a:endParaRPr lang="es-ES" sz="900" b="1" dirty="0">
              <a:solidFill>
                <a:schemeClr val="accent6">
                  <a:lumMod val="50000"/>
                </a:schemeClr>
              </a:solidFill>
              <a:latin typeface="Arial Narrow" panose="020B0606020202030204" pitchFamily="34" charset="0"/>
            </a:endParaRPr>
          </a:p>
          <a:p>
            <a:pPr algn="just"/>
            <a:r>
              <a:rPr lang="es-ES" sz="900" b="1" dirty="0">
                <a:solidFill>
                  <a:schemeClr val="tx1"/>
                </a:solidFill>
                <a:latin typeface="Arial Narrow" panose="020B0606020202030204" pitchFamily="34" charset="0"/>
              </a:rPr>
              <a:t>Cámara de comercio para villa de rio cesar </a:t>
            </a:r>
          </a:p>
          <a:p>
            <a:pPr algn="just"/>
            <a:r>
              <a:rPr lang="es-ES" sz="900" b="1" dirty="0">
                <a:solidFill>
                  <a:schemeClr val="tx1"/>
                </a:solidFill>
                <a:latin typeface="Arial Narrow" panose="020B0606020202030204" pitchFamily="34" charset="0"/>
              </a:rPr>
              <a:t>Fundación del área andina </a:t>
            </a:r>
          </a:p>
          <a:p>
            <a:pPr algn="just"/>
            <a:endParaRPr lang="es-ES" sz="900" b="1" dirty="0">
              <a:solidFill>
                <a:schemeClr val="tx1"/>
              </a:solidFill>
              <a:latin typeface="Arial Narrow" panose="020B0606020202030204" pitchFamily="34" charset="0"/>
            </a:endParaRPr>
          </a:p>
          <a:p>
            <a:pPr algn="just"/>
            <a:r>
              <a:rPr lang="es-ES" sz="900" b="1" dirty="0">
                <a:solidFill>
                  <a:schemeClr val="tx1"/>
                </a:solidFill>
                <a:latin typeface="Arial Narrow" panose="020B0606020202030204" pitchFamily="34" charset="0"/>
              </a:rPr>
              <a:t>No cuentan con un documento de gobernanza, pero  tienen acciones del sistema a través de cometes técnicos de seguimiento. </a:t>
            </a:r>
          </a:p>
        </p:txBody>
      </p:sp>
    </p:spTree>
    <p:extLst>
      <p:ext uri="{BB962C8B-B14F-4D97-AF65-F5344CB8AC3E}">
        <p14:creationId xmlns:p14="http://schemas.microsoft.com/office/powerpoint/2010/main" val="3270610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5F304E1E-9A2E-BCFA-B260-A7787DAFE2CB}"/>
              </a:ext>
            </a:extLst>
          </p:cNvPr>
          <p:cNvSpPr txBox="1"/>
          <p:nvPr/>
        </p:nvSpPr>
        <p:spPr>
          <a:xfrm>
            <a:off x="4981753" y="6639446"/>
            <a:ext cx="2228495" cy="261610"/>
          </a:xfrm>
          <a:prstGeom prst="rect">
            <a:avLst/>
          </a:prstGeom>
          <a:noFill/>
        </p:spPr>
        <p:txBody>
          <a:bodyPr wrap="none" rtlCol="0">
            <a:spAutoFit/>
          </a:bodyPr>
          <a:lstStyle/>
          <a:p>
            <a:pPr algn="ctr"/>
            <a:r>
              <a:rPr lang="es-CO" sz="1100" b="1" dirty="0">
                <a:solidFill>
                  <a:schemeClr val="bg1"/>
                </a:solidFill>
                <a:latin typeface="Verdana" panose="020B0604030504040204" pitchFamily="34" charset="0"/>
              </a:rPr>
              <a:t>www.---------------.gov.co</a:t>
            </a:r>
          </a:p>
        </p:txBody>
      </p:sp>
      <p:sp>
        <p:nvSpPr>
          <p:cNvPr id="2" name="Google Shape;104;p2">
            <a:extLst>
              <a:ext uri="{FF2B5EF4-FFF2-40B4-BE49-F238E27FC236}">
                <a16:creationId xmlns:a16="http://schemas.microsoft.com/office/drawing/2014/main" id="{E1E42064-B23F-E108-E74B-68E8770BF6F3}"/>
              </a:ext>
            </a:extLst>
          </p:cNvPr>
          <p:cNvSpPr txBox="1">
            <a:spLocks/>
          </p:cNvSpPr>
          <p:nvPr/>
        </p:nvSpPr>
        <p:spPr>
          <a:xfrm>
            <a:off x="1540385" y="64782"/>
            <a:ext cx="9111229" cy="514316"/>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CO" sz="2400" b="1" dirty="0">
                <a:solidFill>
                  <a:srgbClr val="000000"/>
                </a:solidFill>
                <a:latin typeface="Arial" panose="020B0604020202020204" pitchFamily="34" charset="0"/>
                <a:cs typeface="Arial" panose="020B0604020202020204" pitchFamily="34" charset="0"/>
              </a:rPr>
              <a:t>Línea de tiempo de ejecución del proyecto - GESPROY</a:t>
            </a:r>
            <a:endParaRPr lang="es-CO" sz="2400" dirty="0">
              <a:solidFill>
                <a:schemeClr val="bg1"/>
              </a:solidFill>
              <a:latin typeface="Arial" panose="020B0604020202020204" pitchFamily="34" charset="0"/>
              <a:cs typeface="Arial" panose="020B0604020202020204" pitchFamily="34" charset="0"/>
            </a:endParaRPr>
          </a:p>
        </p:txBody>
      </p:sp>
      <p:pic>
        <p:nvPicPr>
          <p:cNvPr id="3" name="Imagen 2" descr="Gráfico&#10;&#10;Descripción generada automáticamente">
            <a:extLst>
              <a:ext uri="{FF2B5EF4-FFF2-40B4-BE49-F238E27FC236}">
                <a16:creationId xmlns:a16="http://schemas.microsoft.com/office/drawing/2014/main" id="{AC202AB3-E689-5B8A-4EBE-BF5B517B4DA0}"/>
              </a:ext>
            </a:extLst>
          </p:cNvPr>
          <p:cNvPicPr>
            <a:picLocks noChangeAspect="1"/>
          </p:cNvPicPr>
          <p:nvPr/>
        </p:nvPicPr>
        <p:blipFill>
          <a:blip r:embed="rId2"/>
          <a:stretch>
            <a:fillRect/>
          </a:stretch>
        </p:blipFill>
        <p:spPr>
          <a:xfrm>
            <a:off x="532898" y="656409"/>
            <a:ext cx="11126202" cy="5545182"/>
          </a:xfrm>
          <a:prstGeom prst="rect">
            <a:avLst/>
          </a:prstGeom>
        </p:spPr>
      </p:pic>
    </p:spTree>
    <p:extLst>
      <p:ext uri="{BB962C8B-B14F-4D97-AF65-F5344CB8AC3E}">
        <p14:creationId xmlns:p14="http://schemas.microsoft.com/office/powerpoint/2010/main" val="1793993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4;p2">
            <a:extLst>
              <a:ext uri="{FF2B5EF4-FFF2-40B4-BE49-F238E27FC236}">
                <a16:creationId xmlns:a16="http://schemas.microsoft.com/office/drawing/2014/main" id="{A991D262-174B-DE96-DBEA-4D976D8F217F}"/>
              </a:ext>
            </a:extLst>
          </p:cNvPr>
          <p:cNvSpPr txBox="1">
            <a:spLocks/>
          </p:cNvSpPr>
          <p:nvPr/>
        </p:nvSpPr>
        <p:spPr>
          <a:xfrm>
            <a:off x="1645814" y="151060"/>
            <a:ext cx="9111229" cy="805087"/>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CO" sz="3600" b="1" dirty="0">
                <a:solidFill>
                  <a:srgbClr val="000000"/>
                </a:solidFill>
                <a:latin typeface="Arial" panose="020B0604020202020204" pitchFamily="34" charset="0"/>
                <a:cs typeface="Arial" panose="020B0604020202020204" pitchFamily="34" charset="0"/>
              </a:rPr>
              <a:t>Evidencia (Imagen producto/s final)</a:t>
            </a:r>
            <a:endParaRPr lang="es-CO" sz="3600" dirty="0">
              <a:solidFill>
                <a:schemeClr val="bg1"/>
              </a:solidFill>
              <a:latin typeface="Arial" panose="020B0604020202020204" pitchFamily="34" charset="0"/>
              <a:cs typeface="Arial" panose="020B0604020202020204" pitchFamily="34" charset="0"/>
            </a:endParaRPr>
          </a:p>
        </p:txBody>
      </p:sp>
      <p:sp>
        <p:nvSpPr>
          <p:cNvPr id="3" name="CuadroTexto 2">
            <a:extLst>
              <a:ext uri="{FF2B5EF4-FFF2-40B4-BE49-F238E27FC236}">
                <a16:creationId xmlns:a16="http://schemas.microsoft.com/office/drawing/2014/main" id="{95A31EFA-8777-0A80-92A8-7D0EE16C8C77}"/>
              </a:ext>
            </a:extLst>
          </p:cNvPr>
          <p:cNvSpPr txBox="1"/>
          <p:nvPr/>
        </p:nvSpPr>
        <p:spPr>
          <a:xfrm>
            <a:off x="5594557" y="1285903"/>
            <a:ext cx="5883722" cy="400110"/>
          </a:xfrm>
          <a:prstGeom prst="rect">
            <a:avLst/>
          </a:prstGeom>
          <a:noFill/>
        </p:spPr>
        <p:txBody>
          <a:bodyPr wrap="square" rtlCol="0">
            <a:spAutoFit/>
          </a:bodyPr>
          <a:lstStyle/>
          <a:p>
            <a:r>
              <a:rPr lang="es-CO" sz="2000" b="1" dirty="0"/>
              <a:t>EMPRESAS VINCULADAS</a:t>
            </a:r>
          </a:p>
        </p:txBody>
      </p:sp>
      <p:sp>
        <p:nvSpPr>
          <p:cNvPr id="6" name="CuadroTexto 5">
            <a:extLst>
              <a:ext uri="{FF2B5EF4-FFF2-40B4-BE49-F238E27FC236}">
                <a16:creationId xmlns:a16="http://schemas.microsoft.com/office/drawing/2014/main" id="{01D9E352-899E-ED6B-59DC-BF1A44F2BA9F}"/>
              </a:ext>
            </a:extLst>
          </p:cNvPr>
          <p:cNvSpPr txBox="1"/>
          <p:nvPr/>
        </p:nvSpPr>
        <p:spPr>
          <a:xfrm>
            <a:off x="142059" y="1285903"/>
            <a:ext cx="4527933" cy="400110"/>
          </a:xfrm>
          <a:prstGeom prst="rect">
            <a:avLst/>
          </a:prstGeom>
          <a:noFill/>
        </p:spPr>
        <p:txBody>
          <a:bodyPr wrap="square" rtlCol="0">
            <a:spAutoFit/>
          </a:bodyPr>
          <a:lstStyle/>
          <a:p>
            <a:r>
              <a:rPr lang="es-CO" sz="2000" b="1" dirty="0"/>
              <a:t>DIVULGACIÓN RESULTADOS </a:t>
            </a:r>
          </a:p>
        </p:txBody>
      </p:sp>
      <p:pic>
        <p:nvPicPr>
          <p:cNvPr id="7" name="Imagen 6">
            <a:extLst>
              <a:ext uri="{FF2B5EF4-FFF2-40B4-BE49-F238E27FC236}">
                <a16:creationId xmlns:a16="http://schemas.microsoft.com/office/drawing/2014/main" id="{8DED15D5-A966-B427-AA55-AF788BAA3709}"/>
              </a:ext>
            </a:extLst>
          </p:cNvPr>
          <p:cNvPicPr>
            <a:picLocks noChangeAspect="1"/>
          </p:cNvPicPr>
          <p:nvPr/>
        </p:nvPicPr>
        <p:blipFill>
          <a:blip r:embed="rId2"/>
          <a:stretch>
            <a:fillRect/>
          </a:stretch>
        </p:blipFill>
        <p:spPr>
          <a:xfrm>
            <a:off x="4067701" y="1888509"/>
            <a:ext cx="7890638" cy="4397833"/>
          </a:xfrm>
          <a:prstGeom prst="rect">
            <a:avLst/>
          </a:prstGeom>
        </p:spPr>
      </p:pic>
      <p:pic>
        <p:nvPicPr>
          <p:cNvPr id="8" name="image2.png">
            <a:extLst>
              <a:ext uri="{FF2B5EF4-FFF2-40B4-BE49-F238E27FC236}">
                <a16:creationId xmlns:a16="http://schemas.microsoft.com/office/drawing/2014/main" id="{21653096-7BAA-E7AF-62A5-3849A25F44D0}"/>
              </a:ext>
            </a:extLst>
          </p:cNvPr>
          <p:cNvPicPr/>
          <p:nvPr/>
        </p:nvPicPr>
        <p:blipFill>
          <a:blip r:embed="rId3"/>
          <a:srcRect/>
          <a:stretch>
            <a:fillRect/>
          </a:stretch>
        </p:blipFill>
        <p:spPr>
          <a:xfrm>
            <a:off x="231159" y="2015769"/>
            <a:ext cx="3612706" cy="4270572"/>
          </a:xfrm>
          <a:prstGeom prst="rect">
            <a:avLst/>
          </a:prstGeom>
          <a:ln/>
        </p:spPr>
      </p:pic>
    </p:spTree>
    <p:extLst>
      <p:ext uri="{BB962C8B-B14F-4D97-AF65-F5344CB8AC3E}">
        <p14:creationId xmlns:p14="http://schemas.microsoft.com/office/powerpoint/2010/main" val="129715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28667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TotalTime>
  <Words>1397</Words>
  <Application>Microsoft Office PowerPoint</Application>
  <PresentationFormat>Panorámica</PresentationFormat>
  <Paragraphs>90</Paragraphs>
  <Slides>9</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9</vt:i4>
      </vt:variant>
    </vt:vector>
  </HeadingPairs>
  <TitlesOfParts>
    <vt:vector size="15" baseType="lpstr">
      <vt:lpstr>Aptos</vt:lpstr>
      <vt:lpstr>Arial</vt:lpstr>
      <vt:lpstr>Arial Narrow</vt:lpstr>
      <vt:lpstr>Calibri</vt:lpstr>
      <vt:lpstr>Verdana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DAYAN JURADO</cp:lastModifiedBy>
  <cp:revision>13</cp:revision>
  <dcterms:created xsi:type="dcterms:W3CDTF">2023-05-08T00:34:42Z</dcterms:created>
  <dcterms:modified xsi:type="dcterms:W3CDTF">2024-08-05T21:38:52Z</dcterms:modified>
</cp:coreProperties>
</file>