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Ex1.xml" ContentType="application/vnd.ms-office.chartex+xml"/>
  <Override PartName="/ppt/charts/style10.xml" ContentType="application/vnd.ms-office.chartstyle+xml"/>
  <Override PartName="/ppt/charts/colors10.xml" ContentType="application/vnd.ms-office.chartcolorstyl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27"/>
  </p:notesMasterIdLst>
  <p:sldIdLst>
    <p:sldId id="360" r:id="rId2"/>
    <p:sldId id="361" r:id="rId3"/>
    <p:sldId id="374" r:id="rId4"/>
    <p:sldId id="384" r:id="rId5"/>
    <p:sldId id="385" r:id="rId6"/>
    <p:sldId id="387" r:id="rId7"/>
    <p:sldId id="389" r:id="rId8"/>
    <p:sldId id="388" r:id="rId9"/>
    <p:sldId id="406" r:id="rId10"/>
    <p:sldId id="391" r:id="rId11"/>
    <p:sldId id="365" r:id="rId12"/>
    <p:sldId id="392" r:id="rId13"/>
    <p:sldId id="394" r:id="rId14"/>
    <p:sldId id="395" r:id="rId15"/>
    <p:sldId id="396" r:id="rId16"/>
    <p:sldId id="399" r:id="rId17"/>
    <p:sldId id="400" r:id="rId18"/>
    <p:sldId id="398" r:id="rId19"/>
    <p:sldId id="402" r:id="rId20"/>
    <p:sldId id="401" r:id="rId21"/>
    <p:sldId id="403" r:id="rId22"/>
    <p:sldId id="404" r:id="rId23"/>
    <p:sldId id="368" r:id="rId24"/>
    <p:sldId id="380" r:id="rId25"/>
    <p:sldId id="371" r:id="rId26"/>
  </p:sldIdLst>
  <p:sldSz cx="18288000" cy="10287000"/>
  <p:notesSz cx="6858000" cy="9144000"/>
  <p:embeddedFontLst>
    <p:embeddedFont>
      <p:font typeface="Aptos Narrow" panose="020B0004020202020204" pitchFamily="34" charset="0"/>
      <p:regular r:id="rId28"/>
      <p:bold r:id="rId29"/>
      <p:italic r:id="rId30"/>
      <p:boldItalic r:id="rId31"/>
    </p:embeddedFont>
    <p:embeddedFont>
      <p:font typeface="Bebas Neue" panose="020B0606020202050201" pitchFamily="34" charset="0"/>
      <p:regular r:id="rId32"/>
    </p:embeddedFont>
    <p:embeddedFont>
      <p:font typeface="Montaser Arabic" panose="020B0604020202020204" charset="-78"/>
      <p:regular r:id="rId33"/>
    </p:embeddedFont>
    <p:embeddedFont>
      <p:font typeface="Montaser Arabic Bold" panose="020B0604020202020204" charset="-78"/>
      <p:regular r:id="rId34"/>
    </p:embeddedFont>
    <p:embeddedFont>
      <p:font typeface="Montserrat Semi-Bold" panose="020B0604020202020204" charset="0"/>
      <p:regular r:id="rId35"/>
    </p:embeddedFont>
    <p:embeddedFont>
      <p:font typeface="Open Sans" panose="020B0606030504020204" pitchFamily="34" charset="0"/>
      <p:regular r:id="rId36"/>
      <p:bold r:id="rId37"/>
      <p:italic r:id="rId38"/>
      <p:boldItalic r:id="rId39"/>
    </p:embeddedFont>
    <p:embeddedFont>
      <p:font typeface="Open Sans Bold" panose="020B0806030504020204" charset="0"/>
      <p:regular r:id="rId40"/>
    </p:embeddedFont>
    <p:embeddedFont>
      <p:font typeface="Open Sans Italics" panose="020B0604020202020204" charset="0"/>
      <p:regular r:id="rId41"/>
    </p:embeddedFont>
    <p:embeddedFont>
      <p:font typeface="Segoe UI Light" panose="020B0502040204020203" pitchFamily="34" charset="0"/>
      <p:regular r:id="rId42"/>
      <p:italic r:id="rId43"/>
    </p:embeddedFont>
    <p:embeddedFont>
      <p:font typeface="Verdana" panose="020B0604030504040204" pitchFamily="34" charset="0"/>
      <p:regular r:id="rId44"/>
      <p:bold r:id="rId45"/>
      <p:italic r:id="rId46"/>
      <p:boldItalic r:id="rId47"/>
    </p:embeddedFont>
    <p:embeddedFont>
      <p:font typeface="Verdana Bold" panose="020B0604020202020204" charset="0"/>
      <p:regular r:id="rId48"/>
    </p:embeddedFont>
    <p:embeddedFont>
      <p:font typeface="Verdana Pro" panose="020B0604030504040204" pitchFamily="34" charset="0"/>
      <p:regular r:id="rId49"/>
      <p:bold r:id="rId50"/>
      <p:italic r:id="rId51"/>
      <p:boldItalic r:id="rId52"/>
    </p:embeddedFont>
    <p:embeddedFont>
      <p:font typeface="Work Sans" pitchFamily="2" charset="0"/>
      <p:regular r:id="rId53"/>
      <p:bold r:id="rId54"/>
      <p:italic r:id="rId55"/>
      <p:boldItalic r:id="rId5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8E23FF80-A133-8308-08F5-3660417D3093}" name="CONSTANZA TRUJILLO" initials="CT" userId="b8ba430f155526ab" providerId="Windows Live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7B2"/>
    <a:srgbClr val="98D25C"/>
    <a:srgbClr val="FFDE59"/>
    <a:srgbClr val="00BBFF"/>
    <a:srgbClr val="00CACC"/>
    <a:srgbClr val="01D18F"/>
    <a:srgbClr val="19D69A"/>
    <a:srgbClr val="FFF6BB"/>
    <a:srgbClr val="F8E3C2"/>
    <a:srgbClr val="7ED7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2810" autoAdjust="0"/>
  </p:normalViewPr>
  <p:slideViewPr>
    <p:cSldViewPr>
      <p:cViewPr varScale="1">
        <p:scale>
          <a:sx n="46" d="100"/>
          <a:sy n="46" d="100"/>
        </p:scale>
        <p:origin x="1214" y="2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216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2.fntdata"/><Relationship Id="rId21" Type="http://schemas.openxmlformats.org/officeDocument/2006/relationships/slide" Target="slides/slide20.xml"/><Relationship Id="rId34" Type="http://schemas.openxmlformats.org/officeDocument/2006/relationships/font" Target="fonts/font7.fntdata"/><Relationship Id="rId42" Type="http://schemas.openxmlformats.org/officeDocument/2006/relationships/font" Target="fonts/font15.fntdata"/><Relationship Id="rId47" Type="http://schemas.openxmlformats.org/officeDocument/2006/relationships/font" Target="fonts/font20.fntdata"/><Relationship Id="rId50" Type="http://schemas.openxmlformats.org/officeDocument/2006/relationships/font" Target="fonts/font23.fntdata"/><Relationship Id="rId55" Type="http://schemas.openxmlformats.org/officeDocument/2006/relationships/font" Target="fonts/font28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41" Type="http://schemas.openxmlformats.org/officeDocument/2006/relationships/font" Target="fonts/font14.fntdata"/><Relationship Id="rId54" Type="http://schemas.openxmlformats.org/officeDocument/2006/relationships/font" Target="fonts/font2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5.fntdata"/><Relationship Id="rId37" Type="http://schemas.openxmlformats.org/officeDocument/2006/relationships/font" Target="fonts/font10.fntdata"/><Relationship Id="rId40" Type="http://schemas.openxmlformats.org/officeDocument/2006/relationships/font" Target="fonts/font13.fntdata"/><Relationship Id="rId45" Type="http://schemas.openxmlformats.org/officeDocument/2006/relationships/font" Target="fonts/font18.fntdata"/><Relationship Id="rId53" Type="http://schemas.openxmlformats.org/officeDocument/2006/relationships/font" Target="fonts/font26.fntdata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openxmlformats.org/officeDocument/2006/relationships/font" Target="fonts/font9.fntdata"/><Relationship Id="rId49" Type="http://schemas.openxmlformats.org/officeDocument/2006/relationships/font" Target="fonts/font22.fntdata"/><Relationship Id="rId57" Type="http://schemas.openxmlformats.org/officeDocument/2006/relationships/presProps" Target="presProps.xml"/><Relationship Id="rId61" Type="http://schemas.microsoft.com/office/2018/10/relationships/authors" Target="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4" Type="http://schemas.openxmlformats.org/officeDocument/2006/relationships/font" Target="fonts/font17.fntdata"/><Relationship Id="rId52" Type="http://schemas.openxmlformats.org/officeDocument/2006/relationships/font" Target="fonts/font25.fntdata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font" Target="fonts/font8.fntdata"/><Relationship Id="rId43" Type="http://schemas.openxmlformats.org/officeDocument/2006/relationships/font" Target="fonts/font16.fntdata"/><Relationship Id="rId48" Type="http://schemas.openxmlformats.org/officeDocument/2006/relationships/font" Target="fonts/font21.fntdata"/><Relationship Id="rId56" Type="http://schemas.openxmlformats.org/officeDocument/2006/relationships/font" Target="fonts/font29.fntdata"/><Relationship Id="rId8" Type="http://schemas.openxmlformats.org/officeDocument/2006/relationships/slide" Target="slides/slide7.xml"/><Relationship Id="rId51" Type="http://schemas.openxmlformats.org/officeDocument/2006/relationships/font" Target="fonts/font24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6.fntdata"/><Relationship Id="rId38" Type="http://schemas.openxmlformats.org/officeDocument/2006/relationships/font" Target="fonts/font11.fntdata"/><Relationship Id="rId46" Type="http://schemas.openxmlformats.org/officeDocument/2006/relationships/font" Target="fonts/font19.fntdata"/><Relationship Id="rId5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4.PNNC\2025\1..%20ENCUESTAS%20SATISFACCI&#211;N\PRODUCTOS%20AL%20CONTRATO291ESAVI\4.%20Obligaci&#243;n%204%20An&#225;lisisEstad&#237;stico=%20Informes%20ESAVI\AGOSTOI\BasetotalM&#243;dulo1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Libro1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C:\4.PNNC\2025\1..%20ENCUESTAS%20SATISFACCI&#211;N\PRODUCTOS%20AL%20CONTRATO291ESAVI\4.%20Obligaci&#243;n%204%20An&#225;lisisEstad&#237;stico=%20Informes%20ESAVI\AGOSTOI\BasetotalM&#243;dulo6construcci&#243;n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10.xml"/><Relationship Id="rId2" Type="http://schemas.microsoft.com/office/2011/relationships/chartStyle" Target="style10.xml"/><Relationship Id="rId1" Type="http://schemas.openxmlformats.org/officeDocument/2006/relationships/oleObject" Target="file:///C:\4.PNNC\2025\1..%20ENCUESTAS%20SATISFACCI&#211;N\PRODUCTOS%20AL%20CONTRATO291ESAVI\4.%20Obligaci&#243;n%204%20An&#225;lisisEstad&#237;stico=%20Informes%20ESAVI\AGOSTOI\BasetotalM&#243;dulo6construcci&#243;n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pPr>
            <a:r>
              <a:rPr lang="es-CO" sz="1100" b="1" dirty="0">
                <a:latin typeface="Verdana" panose="020B0604030504040204" pitchFamily="34" charset="0"/>
                <a:ea typeface="Verdana" panose="020B0604030504040204" pitchFamily="34" charset="0"/>
              </a:rPr>
              <a:t>Porcentaje</a:t>
            </a:r>
            <a:r>
              <a:rPr lang="es-CO" sz="1100" b="1" baseline="0" dirty="0">
                <a:latin typeface="Verdana" panose="020B0604030504040204" pitchFamily="34" charset="0"/>
                <a:ea typeface="Verdana" panose="020B0604030504040204" pitchFamily="34" charset="0"/>
              </a:rPr>
              <a:t> participación de las DT en la aplicación de la ESAVI</a:t>
            </a:r>
          </a:p>
          <a:p>
            <a:pPr>
              <a:defRPr sz="1100" b="1">
                <a:latin typeface="Verdana" panose="020B0604030504040204" pitchFamily="34" charset="0"/>
                <a:ea typeface="Verdana" panose="020B0604030504040204" pitchFamily="34" charset="0"/>
              </a:defRPr>
            </a:pPr>
            <a:r>
              <a:rPr lang="es-CO" sz="1100" b="1" baseline="0" dirty="0">
                <a:latin typeface="Verdana" panose="020B0604030504040204" pitchFamily="34" charset="0"/>
                <a:ea typeface="Verdana" panose="020B0604030504040204" pitchFamily="34" charset="0"/>
              </a:rPr>
              <a:t>TOTAL NACIONAL 956 ENCUESTAS VÁLIDAS 100%</a:t>
            </a:r>
            <a:endParaRPr lang="es-CO" sz="1100" b="1" dirty="0">
              <a:latin typeface="Verdana" panose="020B0604030504040204" pitchFamily="34" charset="0"/>
              <a:ea typeface="Verdana" panose="020B0604030504040204" pitchFamily="34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+mn-cs"/>
            </a:defRPr>
          </a:pPr>
          <a:endParaRPr lang="es-CO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6">
                <a:lumMod val="75000"/>
              </a:scheme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rgbClr val="70AD47">
                  <a:lumMod val="60000"/>
                  <a:lumOff val="40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3CA-4329-A0C9-7D2F5CA7E84F}"/>
              </c:ext>
            </c:extLst>
          </c:dPt>
          <c:dPt>
            <c:idx val="2"/>
            <c:invertIfNegative val="0"/>
            <c:bubble3D val="0"/>
            <c:spPr>
              <a:solidFill>
                <a:srgbClr val="70AD47">
                  <a:lumMod val="50000"/>
                </a:srgb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A3CA-4329-A0C9-7D2F5CA7E84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'cálculo&amp;gráficos'!$F$131:$F$135</c:f>
              <c:strCache>
                <c:ptCount val="5"/>
                <c:pt idx="0">
                  <c:v>DTAO</c:v>
                </c:pt>
                <c:pt idx="1">
                  <c:v>DTPA</c:v>
                </c:pt>
                <c:pt idx="2">
                  <c:v>DTCA</c:v>
                </c:pt>
                <c:pt idx="3">
                  <c:v>DTAN</c:v>
                </c:pt>
                <c:pt idx="4">
                  <c:v>DTOR</c:v>
                </c:pt>
              </c:strCache>
            </c:strRef>
          </c:cat>
          <c:val>
            <c:numRef>
              <c:f>'cálculo&amp;gráficos'!$G$131:$G$135</c:f>
              <c:numCache>
                <c:formatCode>0%</c:formatCode>
                <c:ptCount val="5"/>
                <c:pt idx="0">
                  <c:v>0.34100418410041838</c:v>
                </c:pt>
                <c:pt idx="1">
                  <c:v>0.25523012552301255</c:v>
                </c:pt>
                <c:pt idx="2">
                  <c:v>0.23326359832635984</c:v>
                </c:pt>
                <c:pt idx="3">
                  <c:v>0.12656903765690378</c:v>
                </c:pt>
                <c:pt idx="4">
                  <c:v>4.3933054393305436E-2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3CA-4329-A0C9-7D2F5CA7E84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36688248"/>
        <c:axId val="336686088"/>
      </c:barChart>
      <c:catAx>
        <c:axId val="3366882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pPr>
            <a:endParaRPr lang="es-CO"/>
          </a:p>
        </c:txPr>
        <c:crossAx val="336686088"/>
        <c:crosses val="autoZero"/>
        <c:auto val="1"/>
        <c:lblAlgn val="ctr"/>
        <c:lblOffset val="100"/>
        <c:noMultiLvlLbl val="0"/>
      </c:catAx>
      <c:valAx>
        <c:axId val="336686088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+mn-cs"/>
              </a:defRPr>
            </a:pPr>
            <a:endParaRPr lang="es-CO"/>
          </a:p>
        </c:txPr>
        <c:crossAx val="3366882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s-CO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CO"/>
              <a:t>Distribución del tiempo de permanencia de los visitantes</a:t>
            </a:r>
            <a:r>
              <a:rPr lang="es-CO" baseline="0"/>
              <a:t> </a:t>
            </a:r>
            <a:endParaRPr lang="es-CO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'cálculo&amp;gráficos'!$B$183</c:f>
              <c:strCache>
                <c:ptCount val="1"/>
                <c:pt idx="0">
                  <c:v>UN DÍA (PASADÍA)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</c:spPr>
          <c:invertIfNegative val="0"/>
          <c:cat>
            <c:strRef>
              <c:f>'cálculo&amp;gráficos'!$A$184:$A$194</c:f>
              <c:strCache>
                <c:ptCount val="11"/>
                <c:pt idx="0">
                  <c:v>PNN COCUY </c:v>
                </c:pt>
                <c:pt idx="1">
                  <c:v>SFF IGUAQUE</c:v>
                </c:pt>
                <c:pt idx="2">
                  <c:v>PNN LOS NEVADOS</c:v>
                </c:pt>
                <c:pt idx="3">
                  <c:v>SFF GALERAS</c:v>
                </c:pt>
                <c:pt idx="4">
                  <c:v>SFF OTUN QUIMBAYA</c:v>
                </c:pt>
                <c:pt idx="5">
                  <c:v>PNN CORALES DEL ROSARIO</c:v>
                </c:pt>
                <c:pt idx="6">
                  <c:v>PNN TAYRONA</c:v>
                </c:pt>
                <c:pt idx="7">
                  <c:v>PNN SIERRA LA MACARENA </c:v>
                </c:pt>
                <c:pt idx="8">
                  <c:v>PNN GORGONA</c:v>
                </c:pt>
                <c:pt idx="9">
                  <c:v>SFF MALPELO</c:v>
                </c:pt>
                <c:pt idx="10">
                  <c:v>PNN UTRIA</c:v>
                </c:pt>
              </c:strCache>
            </c:strRef>
          </c:cat>
          <c:val>
            <c:numRef>
              <c:f>'cálculo&amp;gráficos'!$B$184:$B$194</c:f>
              <c:numCache>
                <c:formatCode>0%</c:formatCode>
                <c:ptCount val="11"/>
                <c:pt idx="0">
                  <c:v>0.19834710743801653</c:v>
                </c:pt>
                <c:pt idx="1">
                  <c:v>0.75206611570247939</c:v>
                </c:pt>
                <c:pt idx="2">
                  <c:v>0.44785276073619634</c:v>
                </c:pt>
                <c:pt idx="3">
                  <c:v>0.40797546012269936</c:v>
                </c:pt>
                <c:pt idx="4">
                  <c:v>2.7607361963190184E-2</c:v>
                </c:pt>
                <c:pt idx="5">
                  <c:v>0.27802690582959644</c:v>
                </c:pt>
                <c:pt idx="6">
                  <c:v>0.14798206278026907</c:v>
                </c:pt>
                <c:pt idx="7">
                  <c:v>0</c:v>
                </c:pt>
                <c:pt idx="8">
                  <c:v>4.0983606557377051E-3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A3B-4EE8-B096-8F14A376B008}"/>
            </c:ext>
          </c:extLst>
        </c:ser>
        <c:ser>
          <c:idx val="1"/>
          <c:order val="1"/>
          <c:tx>
            <c:strRef>
              <c:f>'cálculo&amp;gráficos'!$C$183</c:f>
              <c:strCache>
                <c:ptCount val="1"/>
                <c:pt idx="0">
                  <c:v>DE 1 A 3 DÍAS</c:v>
                </c:pt>
              </c:strCache>
            </c:strRef>
          </c:tx>
          <c:spPr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'cálculo&amp;gráficos'!$A$184:$A$194</c:f>
              <c:strCache>
                <c:ptCount val="11"/>
                <c:pt idx="0">
                  <c:v>PNN COCUY </c:v>
                </c:pt>
                <c:pt idx="1">
                  <c:v>SFF IGUAQUE</c:v>
                </c:pt>
                <c:pt idx="2">
                  <c:v>PNN LOS NEVADOS</c:v>
                </c:pt>
                <c:pt idx="3">
                  <c:v>SFF GALERAS</c:v>
                </c:pt>
                <c:pt idx="4">
                  <c:v>SFF OTUN QUIMBAYA</c:v>
                </c:pt>
                <c:pt idx="5">
                  <c:v>PNN CORALES DEL ROSARIO</c:v>
                </c:pt>
                <c:pt idx="6">
                  <c:v>PNN TAYRONA</c:v>
                </c:pt>
                <c:pt idx="7">
                  <c:v>PNN SIERRA LA MACARENA </c:v>
                </c:pt>
                <c:pt idx="8">
                  <c:v>PNN GORGONA</c:v>
                </c:pt>
                <c:pt idx="9">
                  <c:v>SFF MALPELO</c:v>
                </c:pt>
                <c:pt idx="10">
                  <c:v>PNN UTRIA</c:v>
                </c:pt>
              </c:strCache>
            </c:strRef>
          </c:cat>
          <c:val>
            <c:numRef>
              <c:f>'cálculo&amp;gráficos'!$C$184:$C$194</c:f>
              <c:numCache>
                <c:formatCode>0%</c:formatCode>
                <c:ptCount val="11"/>
                <c:pt idx="0">
                  <c:v>4.9586776859504099E-2</c:v>
                </c:pt>
                <c:pt idx="1">
                  <c:v>2.4793388429752067E-2</c:v>
                </c:pt>
                <c:pt idx="2">
                  <c:v>3.9877300613496931E-2</c:v>
                </c:pt>
                <c:pt idx="3">
                  <c:v>0</c:v>
                </c:pt>
                <c:pt idx="4">
                  <c:v>3.9877300613496931E-2</c:v>
                </c:pt>
                <c:pt idx="5">
                  <c:v>2.6905829596412557E-2</c:v>
                </c:pt>
                <c:pt idx="6">
                  <c:v>0.22869955156950672</c:v>
                </c:pt>
                <c:pt idx="7">
                  <c:v>0.64285714285714302</c:v>
                </c:pt>
                <c:pt idx="8">
                  <c:v>4.0983606557377051E-3</c:v>
                </c:pt>
                <c:pt idx="9">
                  <c:v>4.0983606557377051E-3</c:v>
                </c:pt>
                <c:pt idx="10">
                  <c:v>5.737704918032787E-2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A3B-4EE8-B096-8F14A376B008}"/>
            </c:ext>
          </c:extLst>
        </c:ser>
        <c:ser>
          <c:idx val="2"/>
          <c:order val="2"/>
          <c:tx>
            <c:strRef>
              <c:f>'cálculo&amp;gráficos'!$D$183</c:f>
              <c:strCache>
                <c:ptCount val="1"/>
                <c:pt idx="0">
                  <c:v>DE 4 A 7 DÍAS 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'cálculo&amp;gráficos'!$A$184:$A$194</c:f>
              <c:strCache>
                <c:ptCount val="11"/>
                <c:pt idx="0">
                  <c:v>PNN COCUY </c:v>
                </c:pt>
                <c:pt idx="1">
                  <c:v>SFF IGUAQUE</c:v>
                </c:pt>
                <c:pt idx="2">
                  <c:v>PNN LOS NEVADOS</c:v>
                </c:pt>
                <c:pt idx="3">
                  <c:v>SFF GALERAS</c:v>
                </c:pt>
                <c:pt idx="4">
                  <c:v>SFF OTUN QUIMBAYA</c:v>
                </c:pt>
                <c:pt idx="5">
                  <c:v>PNN CORALES DEL ROSARIO</c:v>
                </c:pt>
                <c:pt idx="6">
                  <c:v>PNN TAYRONA</c:v>
                </c:pt>
                <c:pt idx="7">
                  <c:v>PNN SIERRA LA MACARENA </c:v>
                </c:pt>
                <c:pt idx="8">
                  <c:v>PNN GORGONA</c:v>
                </c:pt>
                <c:pt idx="9">
                  <c:v>SFF MALPELO</c:v>
                </c:pt>
                <c:pt idx="10">
                  <c:v>PNN UTRIA</c:v>
                </c:pt>
              </c:strCache>
            </c:strRef>
          </c:cat>
          <c:val>
            <c:numRef>
              <c:f>'cálculo&amp;gráficos'!$D$184:$D$194</c:f>
              <c:numCache>
                <c:formatCode>0%</c:formatCode>
                <c:ptCount val="11"/>
                <c:pt idx="0">
                  <c:v>8.2644628099173556E-3</c:v>
                </c:pt>
                <c:pt idx="1">
                  <c:v>0</c:v>
                </c:pt>
                <c:pt idx="2">
                  <c:v>1.2269938650306749E-2</c:v>
                </c:pt>
                <c:pt idx="3">
                  <c:v>0</c:v>
                </c:pt>
                <c:pt idx="4">
                  <c:v>0</c:v>
                </c:pt>
                <c:pt idx="5">
                  <c:v>4.4843049327354259E-3</c:v>
                </c:pt>
                <c:pt idx="6">
                  <c:v>1.7937219730941704E-2</c:v>
                </c:pt>
                <c:pt idx="7">
                  <c:v>0.33333333333333331</c:v>
                </c:pt>
                <c:pt idx="8">
                  <c:v>0</c:v>
                </c:pt>
                <c:pt idx="9">
                  <c:v>0</c:v>
                </c:pt>
                <c:pt idx="10">
                  <c:v>2.4590163934426229E-2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A3B-4EE8-B096-8F14A376B008}"/>
            </c:ext>
          </c:extLst>
        </c:ser>
        <c:ser>
          <c:idx val="3"/>
          <c:order val="3"/>
          <c:tx>
            <c:strRef>
              <c:f>'cálculo&amp;gráficos'!$E$183</c:f>
              <c:strCache>
                <c:ptCount val="1"/>
                <c:pt idx="0">
                  <c:v>MÁS DE 8 DÍAS 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  <a:ln>
              <a:noFill/>
            </a:ln>
            <a:effectLst/>
          </c:spPr>
          <c:invertIfNegative val="0"/>
          <c:cat>
            <c:strRef>
              <c:f>'cálculo&amp;gráficos'!$A$184:$A$194</c:f>
              <c:strCache>
                <c:ptCount val="11"/>
                <c:pt idx="0">
                  <c:v>PNN COCUY </c:v>
                </c:pt>
                <c:pt idx="1">
                  <c:v>SFF IGUAQUE</c:v>
                </c:pt>
                <c:pt idx="2">
                  <c:v>PNN LOS NEVADOS</c:v>
                </c:pt>
                <c:pt idx="3">
                  <c:v>SFF GALERAS</c:v>
                </c:pt>
                <c:pt idx="4">
                  <c:v>SFF OTUN QUIMBAYA</c:v>
                </c:pt>
                <c:pt idx="5">
                  <c:v>PNN CORALES DEL ROSARIO</c:v>
                </c:pt>
                <c:pt idx="6">
                  <c:v>PNN TAYRONA</c:v>
                </c:pt>
                <c:pt idx="7">
                  <c:v>PNN SIERRA LA MACARENA </c:v>
                </c:pt>
                <c:pt idx="8">
                  <c:v>PNN GORGONA</c:v>
                </c:pt>
                <c:pt idx="9">
                  <c:v>SFF MALPELO</c:v>
                </c:pt>
                <c:pt idx="10">
                  <c:v>PNN UTRIA</c:v>
                </c:pt>
              </c:strCache>
            </c:strRef>
          </c:cat>
          <c:val>
            <c:numRef>
              <c:f>'cálculo&amp;gráficos'!$E$184:$E$194</c:f>
              <c:numCache>
                <c:formatCode>0%</c:formatCode>
                <c:ptCount val="11"/>
                <c:pt idx="0">
                  <c:v>6.6115702479338845E-2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2.3809523809523808E-2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A3B-4EE8-B096-8F14A376B0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852540736"/>
        <c:axId val="852537856"/>
      </c:barChart>
      <c:catAx>
        <c:axId val="85254073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852537856"/>
        <c:crosses val="autoZero"/>
        <c:auto val="1"/>
        <c:lblAlgn val="ctr"/>
        <c:lblOffset val="100"/>
        <c:noMultiLvlLbl val="0"/>
      </c:catAx>
      <c:valAx>
        <c:axId val="852537856"/>
        <c:scaling>
          <c:orientation val="minMax"/>
        </c:scaling>
        <c:delete val="0"/>
        <c:axPos val="b"/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85254073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bg2">
          <a:lumMod val="90000"/>
        </a:schemeClr>
      </a:solidFill>
      <a:round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b="1">
                <a:latin typeface="Verdana" panose="020B0604030504040204" pitchFamily="34" charset="0"/>
                <a:ea typeface="Verdana" panose="020B0604030504040204" pitchFamily="34" charset="0"/>
              </a:rPr>
              <a:t>Indices de</a:t>
            </a:r>
            <a:r>
              <a:rPr lang="en-US" b="1" baseline="0">
                <a:latin typeface="Verdana" panose="020B0604030504040204" pitchFamily="34" charset="0"/>
                <a:ea typeface="Verdana" panose="020B0604030504040204" pitchFamily="34" charset="0"/>
              </a:rPr>
              <a:t> Satisfacción - </a:t>
            </a:r>
            <a:r>
              <a:rPr lang="en-US" b="1">
                <a:latin typeface="Verdana" panose="020B0604030504040204" pitchFamily="34" charset="0"/>
                <a:ea typeface="Verdana" panose="020B0604030504040204" pitchFamily="34" charset="0"/>
              </a:rPr>
              <a:t>DTAN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Hoja1!$A$13</c:f>
              <c:strCache>
                <c:ptCount val="1"/>
                <c:pt idx="0">
                  <c:v>DTAN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gradFill flip="none" rotWithShape="1">
                <a:gsLst>
                  <a:gs pos="0">
                    <a:schemeClr val="accent6">
                      <a:lumMod val="40000"/>
                      <a:lumOff val="60000"/>
                      <a:shade val="30000"/>
                      <a:satMod val="115000"/>
                    </a:schemeClr>
                  </a:gs>
                  <a:gs pos="50000">
                    <a:schemeClr val="accent6">
                      <a:lumMod val="40000"/>
                      <a:lumOff val="60000"/>
                      <a:shade val="67500"/>
                      <a:satMod val="115000"/>
                    </a:schemeClr>
                  </a:gs>
                  <a:gs pos="100000">
                    <a:schemeClr val="accent6">
                      <a:lumMod val="40000"/>
                      <a:lumOff val="60000"/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D16-4820-BF94-5D476CC8301A}"/>
              </c:ext>
            </c:extLst>
          </c:dPt>
          <c:dPt>
            <c:idx val="2"/>
            <c:invertIfNegative val="0"/>
            <c:bubble3D val="0"/>
            <c:spPr>
              <a:gradFill flip="none" rotWithShape="1">
                <a:gsLst>
                  <a:gs pos="0">
                    <a:schemeClr val="accent6">
                      <a:lumMod val="20000"/>
                      <a:lumOff val="80000"/>
                      <a:shade val="30000"/>
                      <a:satMod val="115000"/>
                    </a:schemeClr>
                  </a:gs>
                  <a:gs pos="50000">
                    <a:schemeClr val="accent6">
                      <a:lumMod val="20000"/>
                      <a:lumOff val="80000"/>
                      <a:shade val="67500"/>
                      <a:satMod val="115000"/>
                    </a:schemeClr>
                  </a:gs>
                  <a:gs pos="100000">
                    <a:schemeClr val="accent6">
                      <a:lumMod val="20000"/>
                      <a:lumOff val="80000"/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D16-4820-BF94-5D476CC8301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Hoja1!$B$12:$D$12</c:f>
              <c:strCache>
                <c:ptCount val="3"/>
                <c:pt idx="0">
                  <c:v>ACTIVIDADES ECOTURISMO </c:v>
                </c:pt>
                <c:pt idx="1">
                  <c:v> ASPECTOS GENERALES </c:v>
                </c:pt>
                <c:pt idx="2">
                  <c:v> SERVICIOS ECOTURÍSTICOS</c:v>
                </c:pt>
              </c:strCache>
            </c:strRef>
          </c:cat>
          <c:val>
            <c:numRef>
              <c:f>Hoja1!$B$13:$D$13</c:f>
              <c:numCache>
                <c:formatCode>General</c:formatCode>
                <c:ptCount val="3"/>
                <c:pt idx="0">
                  <c:v>3.7</c:v>
                </c:pt>
                <c:pt idx="1">
                  <c:v>2.9</c:v>
                </c:pt>
                <c:pt idx="2">
                  <c:v>2.2000000000000002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D16-4820-BF94-5D476CC830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20745280"/>
        <c:axId val="720744200"/>
      </c:barChart>
      <c:catAx>
        <c:axId val="7207452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720744200"/>
        <c:crossesAt val="0"/>
        <c:auto val="1"/>
        <c:lblAlgn val="ctr"/>
        <c:lblOffset val="100"/>
        <c:noMultiLvlLbl val="0"/>
      </c:catAx>
      <c:valAx>
        <c:axId val="720744200"/>
        <c:scaling>
          <c:orientation val="minMax"/>
          <c:min val="0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720745280"/>
        <c:crosses val="autoZero"/>
        <c:crossBetween val="between"/>
        <c:majorUnit val="1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b="1">
                <a:latin typeface="Verdana" panose="020B0604030504040204" pitchFamily="34" charset="0"/>
                <a:ea typeface="Verdana" panose="020B0604030504040204" pitchFamily="34" charset="0"/>
              </a:rPr>
              <a:t>Indices de</a:t>
            </a:r>
            <a:r>
              <a:rPr lang="en-US" b="1" baseline="0">
                <a:latin typeface="Verdana" panose="020B0604030504040204" pitchFamily="34" charset="0"/>
                <a:ea typeface="Verdana" panose="020B0604030504040204" pitchFamily="34" charset="0"/>
              </a:rPr>
              <a:t> Satisfacción - </a:t>
            </a:r>
            <a:r>
              <a:rPr lang="en-US" b="1">
                <a:latin typeface="Verdana" panose="020B0604030504040204" pitchFamily="34" charset="0"/>
                <a:ea typeface="Verdana" panose="020B0604030504040204" pitchFamily="34" charset="0"/>
              </a:rPr>
              <a:t>DTAO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plotArea>
      <c:layout>
        <c:manualLayout>
          <c:layoutTarget val="inner"/>
          <c:xMode val="edge"/>
          <c:yMode val="edge"/>
          <c:x val="5.3803149606299221E-2"/>
          <c:y val="0.15284740449110529"/>
          <c:w val="0.91564129483814527"/>
          <c:h val="0.721605059784193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Hoja1!$A$26</c:f>
              <c:strCache>
                <c:ptCount val="1"/>
                <c:pt idx="0">
                  <c:v>DTAO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gradFill flip="none" rotWithShape="1">
                <a:gsLst>
                  <a:gs pos="0">
                    <a:schemeClr val="accent6">
                      <a:lumMod val="50000"/>
                      <a:shade val="30000"/>
                      <a:satMod val="115000"/>
                    </a:schemeClr>
                  </a:gs>
                  <a:gs pos="50000">
                    <a:schemeClr val="accent6">
                      <a:lumMod val="50000"/>
                      <a:shade val="67500"/>
                      <a:satMod val="115000"/>
                    </a:schemeClr>
                  </a:gs>
                  <a:gs pos="100000">
                    <a:schemeClr val="accent6">
                      <a:lumMod val="50000"/>
                      <a:shade val="100000"/>
                      <a:satMod val="11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00A-48E2-BC57-826CFFF1E512}"/>
              </c:ext>
            </c:extLst>
          </c:dPt>
          <c:dPt>
            <c:idx val="1"/>
            <c:invertIfNegative val="0"/>
            <c:bubble3D val="0"/>
            <c:spPr>
              <a:gradFill flip="none" rotWithShape="1">
                <a:gsLst>
                  <a:gs pos="0">
                    <a:schemeClr val="accent6">
                      <a:lumMod val="40000"/>
                      <a:lumOff val="60000"/>
                      <a:shade val="30000"/>
                      <a:satMod val="115000"/>
                    </a:schemeClr>
                  </a:gs>
                  <a:gs pos="50000">
                    <a:schemeClr val="accent6">
                      <a:lumMod val="40000"/>
                      <a:lumOff val="60000"/>
                      <a:shade val="67500"/>
                      <a:satMod val="115000"/>
                    </a:schemeClr>
                  </a:gs>
                  <a:gs pos="100000">
                    <a:schemeClr val="accent6">
                      <a:lumMod val="40000"/>
                      <a:lumOff val="60000"/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00A-48E2-BC57-826CFFF1E512}"/>
              </c:ext>
            </c:extLst>
          </c:dPt>
          <c:dPt>
            <c:idx val="2"/>
            <c:invertIfNegative val="0"/>
            <c:bubble3D val="0"/>
            <c:spPr>
              <a:gradFill flip="none" rotWithShape="1">
                <a:gsLst>
                  <a:gs pos="0">
                    <a:schemeClr val="accent6">
                      <a:lumMod val="20000"/>
                      <a:lumOff val="80000"/>
                      <a:shade val="30000"/>
                      <a:satMod val="115000"/>
                    </a:schemeClr>
                  </a:gs>
                  <a:gs pos="50000">
                    <a:schemeClr val="accent6">
                      <a:lumMod val="20000"/>
                      <a:lumOff val="80000"/>
                      <a:shade val="67500"/>
                      <a:satMod val="115000"/>
                    </a:schemeClr>
                  </a:gs>
                  <a:gs pos="100000">
                    <a:schemeClr val="accent6">
                      <a:lumMod val="20000"/>
                      <a:lumOff val="80000"/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400A-48E2-BC57-826CFFF1E512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Hoja1!$B$25:$D$25</c:f>
              <c:strCache>
                <c:ptCount val="3"/>
                <c:pt idx="0">
                  <c:v> ASPECTOS GENERALES </c:v>
                </c:pt>
                <c:pt idx="1">
                  <c:v>ACTIVIDADES ECOTURISMO </c:v>
                </c:pt>
                <c:pt idx="2">
                  <c:v> SERVICIOS ECOTURÍSTICOS</c:v>
                </c:pt>
              </c:strCache>
            </c:strRef>
          </c:cat>
          <c:val>
            <c:numRef>
              <c:f>Hoja1!$B$26:$D$26</c:f>
              <c:numCache>
                <c:formatCode>General</c:formatCode>
                <c:ptCount val="3"/>
                <c:pt idx="0">
                  <c:v>3.7</c:v>
                </c:pt>
                <c:pt idx="1">
                  <c:v>3.6</c:v>
                </c:pt>
                <c:pt idx="2">
                  <c:v>2.2999999999999998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400A-48E2-BC57-826CFFF1E51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20745280"/>
        <c:axId val="720744200"/>
      </c:barChart>
      <c:catAx>
        <c:axId val="7207452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720744200"/>
        <c:crossesAt val="0"/>
        <c:auto val="1"/>
        <c:lblAlgn val="ctr"/>
        <c:lblOffset val="100"/>
        <c:noMultiLvlLbl val="0"/>
      </c:catAx>
      <c:valAx>
        <c:axId val="720744200"/>
        <c:scaling>
          <c:orientation val="minMax"/>
          <c:min val="0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720745280"/>
        <c:crosses val="autoZero"/>
        <c:crossBetween val="between"/>
        <c:majorUnit val="1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b="1">
                <a:latin typeface="Verdana" panose="020B0604030504040204" pitchFamily="34" charset="0"/>
                <a:ea typeface="Verdana" panose="020B0604030504040204" pitchFamily="34" charset="0"/>
              </a:rPr>
              <a:t>Indices de</a:t>
            </a:r>
            <a:r>
              <a:rPr lang="en-US" b="1" baseline="0">
                <a:latin typeface="Verdana" panose="020B0604030504040204" pitchFamily="34" charset="0"/>
                <a:ea typeface="Verdana" panose="020B0604030504040204" pitchFamily="34" charset="0"/>
              </a:rPr>
              <a:t> Satisfacción - </a:t>
            </a:r>
            <a:r>
              <a:rPr lang="en-US" b="1">
                <a:latin typeface="Verdana" panose="020B0604030504040204" pitchFamily="34" charset="0"/>
                <a:ea typeface="Verdana" panose="020B0604030504040204" pitchFamily="34" charset="0"/>
              </a:rPr>
              <a:t>DTCA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plotArea>
      <c:layout>
        <c:manualLayout>
          <c:layoutTarget val="inner"/>
          <c:xMode val="edge"/>
          <c:yMode val="edge"/>
          <c:x val="5.3803149606299221E-2"/>
          <c:y val="0.15284740449110529"/>
          <c:w val="0.91564129483814527"/>
          <c:h val="0.721605059784193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Hoja1!$A$45</c:f>
              <c:strCache>
                <c:ptCount val="1"/>
                <c:pt idx="0">
                  <c:v>DTCA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gradFill flip="none" rotWithShape="1">
                <a:gsLst>
                  <a:gs pos="0">
                    <a:schemeClr val="accent6">
                      <a:lumMod val="50000"/>
                      <a:shade val="30000"/>
                      <a:satMod val="115000"/>
                    </a:schemeClr>
                  </a:gs>
                  <a:gs pos="50000">
                    <a:schemeClr val="accent6">
                      <a:lumMod val="50000"/>
                      <a:shade val="67500"/>
                      <a:satMod val="115000"/>
                    </a:schemeClr>
                  </a:gs>
                  <a:gs pos="100000">
                    <a:schemeClr val="accent6">
                      <a:lumMod val="50000"/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DD3-412C-9F5A-DB1D69240508}"/>
              </c:ext>
            </c:extLst>
          </c:dPt>
          <c:dPt>
            <c:idx val="1"/>
            <c:invertIfNegative val="0"/>
            <c:bubble3D val="0"/>
            <c:spPr>
              <a:gradFill flip="none" rotWithShape="1">
                <a:gsLst>
                  <a:gs pos="0">
                    <a:schemeClr val="accent6">
                      <a:lumMod val="75000"/>
                      <a:shade val="30000"/>
                      <a:satMod val="115000"/>
                    </a:schemeClr>
                  </a:gs>
                  <a:gs pos="50000">
                    <a:schemeClr val="accent6">
                      <a:lumMod val="75000"/>
                      <a:shade val="67500"/>
                      <a:satMod val="115000"/>
                    </a:schemeClr>
                  </a:gs>
                  <a:gs pos="100000">
                    <a:schemeClr val="accent6">
                      <a:lumMod val="75000"/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DD3-412C-9F5A-DB1D69240508}"/>
              </c:ext>
            </c:extLst>
          </c:dPt>
          <c:dPt>
            <c:idx val="2"/>
            <c:invertIfNegative val="0"/>
            <c:bubble3D val="0"/>
            <c:spPr>
              <a:gradFill flip="none" rotWithShape="1">
                <a:gsLst>
                  <a:gs pos="0">
                    <a:schemeClr val="accent6">
                      <a:lumMod val="20000"/>
                      <a:lumOff val="80000"/>
                      <a:shade val="30000"/>
                      <a:satMod val="115000"/>
                    </a:schemeClr>
                  </a:gs>
                  <a:gs pos="50000">
                    <a:schemeClr val="accent6">
                      <a:lumMod val="20000"/>
                      <a:lumOff val="80000"/>
                      <a:shade val="67500"/>
                      <a:satMod val="115000"/>
                    </a:schemeClr>
                  </a:gs>
                  <a:gs pos="100000">
                    <a:schemeClr val="accent6">
                      <a:lumMod val="20000"/>
                      <a:lumOff val="80000"/>
                      <a:shade val="100000"/>
                      <a:satMod val="11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ADD3-412C-9F5A-DB1D69240508}"/>
              </c:ext>
            </c:extLst>
          </c:dPt>
          <c:dLbls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0,5</a:t>
                    </a: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5-ADD3-412C-9F5A-DB1D6924050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Hoja1!$B$44:$D$44</c:f>
              <c:strCache>
                <c:ptCount val="3"/>
                <c:pt idx="0">
                  <c:v>ACTIVIDADES ECOTURISMO </c:v>
                </c:pt>
                <c:pt idx="1">
                  <c:v> ASPECTOS GENERALES </c:v>
                </c:pt>
                <c:pt idx="2">
                  <c:v> SERVICIOS ECOTURÍSTICOS</c:v>
                </c:pt>
              </c:strCache>
            </c:strRef>
          </c:cat>
          <c:val>
            <c:numRef>
              <c:f>Hoja1!$B$45:$D$45</c:f>
              <c:numCache>
                <c:formatCode>General</c:formatCode>
                <c:ptCount val="3"/>
                <c:pt idx="0">
                  <c:v>3.5</c:v>
                </c:pt>
                <c:pt idx="1">
                  <c:v>2.6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ADD3-412C-9F5A-DB1D6924050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20745280"/>
        <c:axId val="720744200"/>
      </c:barChart>
      <c:catAx>
        <c:axId val="7207452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720744200"/>
        <c:crossesAt val="0"/>
        <c:auto val="1"/>
        <c:lblAlgn val="ctr"/>
        <c:lblOffset val="100"/>
        <c:noMultiLvlLbl val="0"/>
      </c:catAx>
      <c:valAx>
        <c:axId val="720744200"/>
        <c:scaling>
          <c:orientation val="minMax"/>
          <c:min val="0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720745280"/>
        <c:crosses val="autoZero"/>
        <c:crossBetween val="between"/>
        <c:majorUnit val="1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b="1">
                <a:latin typeface="Verdana" panose="020B0604030504040204" pitchFamily="34" charset="0"/>
                <a:ea typeface="Verdana" panose="020B0604030504040204" pitchFamily="34" charset="0"/>
              </a:rPr>
              <a:t>Indices de</a:t>
            </a:r>
            <a:r>
              <a:rPr lang="en-US" b="1" baseline="0">
                <a:latin typeface="Verdana" panose="020B0604030504040204" pitchFamily="34" charset="0"/>
                <a:ea typeface="Verdana" panose="020B0604030504040204" pitchFamily="34" charset="0"/>
              </a:rPr>
              <a:t> Satisfacción - </a:t>
            </a:r>
            <a:r>
              <a:rPr lang="en-US" b="1">
                <a:latin typeface="Verdana" panose="020B0604030504040204" pitchFamily="34" charset="0"/>
                <a:ea typeface="Verdana" panose="020B0604030504040204" pitchFamily="34" charset="0"/>
              </a:rPr>
              <a:t>DTOR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plotArea>
      <c:layout>
        <c:manualLayout>
          <c:layoutTarget val="inner"/>
          <c:xMode val="edge"/>
          <c:yMode val="edge"/>
          <c:x val="5.3803149606299221E-2"/>
          <c:y val="0.15284740449110529"/>
          <c:w val="0.91564129483814527"/>
          <c:h val="0.721605059784193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Hoja1!$A$59</c:f>
              <c:strCache>
                <c:ptCount val="1"/>
                <c:pt idx="0">
                  <c:v>DTOR 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gradFill flip="none" rotWithShape="1">
                <a:gsLst>
                  <a:gs pos="0">
                    <a:schemeClr val="accent6">
                      <a:lumMod val="75000"/>
                      <a:shade val="30000"/>
                      <a:satMod val="115000"/>
                    </a:schemeClr>
                  </a:gs>
                  <a:gs pos="50000">
                    <a:schemeClr val="accent6">
                      <a:lumMod val="75000"/>
                      <a:shade val="67500"/>
                      <a:satMod val="115000"/>
                    </a:schemeClr>
                  </a:gs>
                  <a:gs pos="100000">
                    <a:schemeClr val="accent6">
                      <a:lumMod val="75000"/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437-4883-8F69-A2E86A02012C}"/>
              </c:ext>
            </c:extLst>
          </c:dPt>
          <c:dPt>
            <c:idx val="1"/>
            <c:invertIfNegative val="0"/>
            <c:bubble3D val="0"/>
            <c:spPr>
              <a:gradFill flip="none" rotWithShape="1">
                <a:gsLst>
                  <a:gs pos="0">
                    <a:schemeClr val="accent6">
                      <a:lumMod val="20000"/>
                      <a:lumOff val="80000"/>
                      <a:shade val="30000"/>
                      <a:satMod val="115000"/>
                    </a:schemeClr>
                  </a:gs>
                  <a:gs pos="50000">
                    <a:schemeClr val="accent6">
                      <a:lumMod val="20000"/>
                      <a:lumOff val="80000"/>
                      <a:shade val="67500"/>
                      <a:satMod val="115000"/>
                    </a:schemeClr>
                  </a:gs>
                  <a:gs pos="100000">
                    <a:schemeClr val="accent6">
                      <a:lumMod val="20000"/>
                      <a:lumOff val="80000"/>
                      <a:shade val="100000"/>
                      <a:satMod val="115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437-4883-8F69-A2E86A02012C}"/>
              </c:ext>
            </c:extLst>
          </c:dPt>
          <c:dPt>
            <c:idx val="2"/>
            <c:invertIfNegative val="0"/>
            <c:bubble3D val="0"/>
            <c:spPr>
              <a:gradFill flip="none" rotWithShape="1">
                <a:gsLst>
                  <a:gs pos="0">
                    <a:schemeClr val="accent6">
                      <a:lumMod val="50000"/>
                      <a:shade val="30000"/>
                      <a:satMod val="115000"/>
                    </a:schemeClr>
                  </a:gs>
                  <a:gs pos="50000">
                    <a:schemeClr val="accent6">
                      <a:lumMod val="50000"/>
                      <a:shade val="67500"/>
                      <a:satMod val="115000"/>
                    </a:schemeClr>
                  </a:gs>
                  <a:gs pos="100000">
                    <a:schemeClr val="accent6">
                      <a:lumMod val="50000"/>
                      <a:shade val="100000"/>
                      <a:satMod val="115000"/>
                    </a:schemeClr>
                  </a:gs>
                </a:gsLst>
                <a:path path="circle">
                  <a:fillToRect r="100000" b="100000"/>
                </a:path>
                <a:tileRect l="-100000" t="-10000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0437-4883-8F69-A2E86A02012C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Hoja1!$B$58:$D$58</c:f>
              <c:strCache>
                <c:ptCount val="3"/>
                <c:pt idx="0">
                  <c:v> ASPECTOS GENERALES </c:v>
                </c:pt>
                <c:pt idx="1">
                  <c:v>ACTIVIDADES ECOTURISMO </c:v>
                </c:pt>
                <c:pt idx="2">
                  <c:v> SERVICIOS ECOTURÍSTICOS</c:v>
                </c:pt>
              </c:strCache>
            </c:strRef>
          </c:cat>
          <c:val>
            <c:numRef>
              <c:f>Hoja1!$B$59:$D$59</c:f>
              <c:numCache>
                <c:formatCode>General</c:formatCode>
                <c:ptCount val="3"/>
                <c:pt idx="0">
                  <c:v>3.4</c:v>
                </c:pt>
                <c:pt idx="1">
                  <c:v>3.3</c:v>
                </c:pt>
                <c:pt idx="2">
                  <c:v>3.1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0437-4883-8F69-A2E86A02012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20745280"/>
        <c:axId val="720744200"/>
      </c:barChart>
      <c:catAx>
        <c:axId val="7207452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720744200"/>
        <c:crossesAt val="0"/>
        <c:auto val="1"/>
        <c:lblAlgn val="ctr"/>
        <c:lblOffset val="100"/>
        <c:noMultiLvlLbl val="0"/>
      </c:catAx>
      <c:valAx>
        <c:axId val="720744200"/>
        <c:scaling>
          <c:orientation val="minMax"/>
          <c:min val="0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720745280"/>
        <c:crosses val="autoZero"/>
        <c:crossBetween val="between"/>
        <c:majorUnit val="1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b="1">
                <a:latin typeface="Verdana" panose="020B0604030504040204" pitchFamily="34" charset="0"/>
                <a:ea typeface="Verdana" panose="020B0604030504040204" pitchFamily="34" charset="0"/>
              </a:rPr>
              <a:t>Indices de</a:t>
            </a:r>
            <a:r>
              <a:rPr lang="en-US" b="1" baseline="0">
                <a:latin typeface="Verdana" panose="020B0604030504040204" pitchFamily="34" charset="0"/>
                <a:ea typeface="Verdana" panose="020B0604030504040204" pitchFamily="34" charset="0"/>
              </a:rPr>
              <a:t> Satisfacción - </a:t>
            </a:r>
            <a:r>
              <a:rPr lang="en-US" b="1">
                <a:latin typeface="Verdana" panose="020B0604030504040204" pitchFamily="34" charset="0"/>
                <a:ea typeface="Verdana" panose="020B0604030504040204" pitchFamily="34" charset="0"/>
              </a:rPr>
              <a:t>DTPA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plotArea>
      <c:layout>
        <c:manualLayout>
          <c:layoutTarget val="inner"/>
          <c:xMode val="edge"/>
          <c:yMode val="edge"/>
          <c:x val="5.3803149606299221E-2"/>
          <c:y val="0.15284740449110529"/>
          <c:w val="0.91564129483814527"/>
          <c:h val="0.7216050597841936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Hoja1!$A$78</c:f>
              <c:strCache>
                <c:ptCount val="1"/>
                <c:pt idx="0">
                  <c:v>DTPA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gradFill flip="none" rotWithShape="1">
                <a:gsLst>
                  <a:gs pos="0">
                    <a:schemeClr val="accent6">
                      <a:lumMod val="50000"/>
                      <a:shade val="30000"/>
                      <a:satMod val="115000"/>
                    </a:schemeClr>
                  </a:gs>
                  <a:gs pos="50000">
                    <a:schemeClr val="accent6">
                      <a:lumMod val="50000"/>
                      <a:shade val="67500"/>
                      <a:satMod val="115000"/>
                    </a:schemeClr>
                  </a:gs>
                  <a:gs pos="100000">
                    <a:schemeClr val="accent6">
                      <a:lumMod val="50000"/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1D3-42C7-AF8A-2824462AE0AB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1D3-42C7-AF8A-2824462AE0AB}"/>
              </c:ext>
            </c:extLst>
          </c:dPt>
          <c:dPt>
            <c:idx val="2"/>
            <c:invertIfNegative val="0"/>
            <c:bubble3D val="0"/>
            <c:spPr>
              <a:gradFill flip="none" rotWithShape="1">
                <a:gsLst>
                  <a:gs pos="0">
                    <a:schemeClr val="accent6">
                      <a:lumMod val="40000"/>
                      <a:lumOff val="60000"/>
                      <a:shade val="30000"/>
                      <a:satMod val="115000"/>
                    </a:schemeClr>
                  </a:gs>
                  <a:gs pos="50000">
                    <a:schemeClr val="accent6">
                      <a:lumMod val="40000"/>
                      <a:lumOff val="60000"/>
                      <a:shade val="67500"/>
                      <a:satMod val="115000"/>
                    </a:schemeClr>
                  </a:gs>
                  <a:gs pos="100000">
                    <a:schemeClr val="accent6">
                      <a:lumMod val="40000"/>
                      <a:lumOff val="60000"/>
                      <a:shade val="100000"/>
                      <a:satMod val="115000"/>
                    </a:schemeClr>
                  </a:gs>
                </a:gsLst>
                <a:lin ang="10800000" scaled="1"/>
                <a:tileRect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31D3-42C7-AF8A-2824462AE0A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Hoja1!$B$44:$D$44</c:f>
              <c:strCache>
                <c:ptCount val="3"/>
                <c:pt idx="0">
                  <c:v>ACTIVIDADES ECOTURISMO </c:v>
                </c:pt>
                <c:pt idx="1">
                  <c:v> ASPECTOS GENERALES </c:v>
                </c:pt>
                <c:pt idx="2">
                  <c:v> SERVICIOS ECOTURÍSTICOS</c:v>
                </c:pt>
              </c:strCache>
            </c:strRef>
          </c:cat>
          <c:val>
            <c:numRef>
              <c:f>Hoja1!$B$78:$D$78</c:f>
              <c:numCache>
                <c:formatCode>General</c:formatCode>
                <c:ptCount val="3"/>
                <c:pt idx="0">
                  <c:v>3.5</c:v>
                </c:pt>
                <c:pt idx="1">
                  <c:v>2.9</c:v>
                </c:pt>
                <c:pt idx="2">
                  <c:v>1.7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31D3-42C7-AF8A-2824462AE0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20745280"/>
        <c:axId val="720744200"/>
      </c:barChart>
      <c:catAx>
        <c:axId val="7207452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720744200"/>
        <c:crossesAt val="0"/>
        <c:auto val="1"/>
        <c:lblAlgn val="ctr"/>
        <c:lblOffset val="100"/>
        <c:noMultiLvlLbl val="0"/>
      </c:catAx>
      <c:valAx>
        <c:axId val="720744200"/>
        <c:scaling>
          <c:orientation val="minMax"/>
          <c:min val="0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720745280"/>
        <c:crosses val="autoZero"/>
        <c:crossBetween val="between"/>
        <c:majorUnit val="1"/>
      </c:valAx>
      <c:spPr>
        <a:noFill/>
        <a:ln w="25400"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CO" sz="1000" b="1">
                <a:latin typeface="Verdana" panose="020B0604030504040204" pitchFamily="34" charset="0"/>
                <a:ea typeface="Verdana" panose="020B0604030504040204" pitchFamily="34" charset="0"/>
              </a:rPr>
              <a:t>COMPARATIVO</a:t>
            </a:r>
            <a:r>
              <a:rPr lang="es-CO" sz="1000" b="1" baseline="0">
                <a:latin typeface="Verdana" panose="020B0604030504040204" pitchFamily="34" charset="0"/>
                <a:ea typeface="Verdana" panose="020B0604030504040204" pitchFamily="34" charset="0"/>
              </a:rPr>
              <a:t> INDICES DE SATISFACCIÓN DT</a:t>
            </a:r>
            <a:endParaRPr lang="es-CO" sz="1000" b="1">
              <a:latin typeface="Verdana" panose="020B0604030504040204" pitchFamily="34" charset="0"/>
              <a:ea typeface="Verdana" panose="020B0604030504040204" pitchFamily="34" charset="0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Hoja1!$B$94</c:f>
              <c:strCache>
                <c:ptCount val="1"/>
                <c:pt idx="0">
                  <c:v>ACTIVIDADES ECOTURISMO </c:v>
                </c:pt>
              </c:strCache>
            </c:strRef>
          </c:tx>
          <c:spPr>
            <a:gradFill flip="none" rotWithShape="1">
              <a:gsLst>
                <a:gs pos="0">
                  <a:schemeClr val="accent6">
                    <a:lumMod val="50000"/>
                    <a:shade val="30000"/>
                    <a:satMod val="115000"/>
                  </a:schemeClr>
                </a:gs>
                <a:gs pos="50000">
                  <a:schemeClr val="accent6">
                    <a:lumMod val="50000"/>
                    <a:shade val="67500"/>
                    <a:satMod val="115000"/>
                  </a:schemeClr>
                </a:gs>
                <a:gs pos="100000">
                  <a:schemeClr val="accent6">
                    <a:lumMod val="50000"/>
                    <a:shade val="100000"/>
                    <a:satMod val="115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accent6">
                        <a:lumMod val="50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Hoja1!$A$95:$A$99</c:f>
              <c:strCache>
                <c:ptCount val="5"/>
                <c:pt idx="0">
                  <c:v>DTAN</c:v>
                </c:pt>
                <c:pt idx="1">
                  <c:v>DTAO </c:v>
                </c:pt>
                <c:pt idx="2">
                  <c:v>DTCA </c:v>
                </c:pt>
                <c:pt idx="3">
                  <c:v>DTOR </c:v>
                </c:pt>
                <c:pt idx="4">
                  <c:v>DTPA</c:v>
                </c:pt>
              </c:strCache>
            </c:strRef>
          </c:cat>
          <c:val>
            <c:numRef>
              <c:f>Hoja1!$B$95:$B$99</c:f>
              <c:numCache>
                <c:formatCode>General</c:formatCode>
                <c:ptCount val="5"/>
                <c:pt idx="0">
                  <c:v>3.7</c:v>
                </c:pt>
                <c:pt idx="1">
                  <c:v>3.6</c:v>
                </c:pt>
                <c:pt idx="2">
                  <c:v>3.5</c:v>
                </c:pt>
                <c:pt idx="3">
                  <c:v>3.3</c:v>
                </c:pt>
                <c:pt idx="4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637-4DF7-90EE-5D9708D401B3}"/>
            </c:ext>
          </c:extLst>
        </c:ser>
        <c:ser>
          <c:idx val="1"/>
          <c:order val="1"/>
          <c:tx>
            <c:strRef>
              <c:f>Hoja1!$C$94</c:f>
              <c:strCache>
                <c:ptCount val="1"/>
                <c:pt idx="0">
                  <c:v> ASPECTOS GENERALES </c:v>
                </c:pt>
              </c:strCache>
            </c:strRef>
          </c:tx>
          <c:spPr>
            <a:gradFill flip="none" rotWithShape="1">
              <a:gsLst>
                <a:gs pos="0">
                  <a:schemeClr val="accent3">
                    <a:lumMod val="20000"/>
                    <a:lumOff val="80000"/>
                    <a:shade val="30000"/>
                    <a:satMod val="115000"/>
                  </a:schemeClr>
                </a:gs>
                <a:gs pos="50000">
                  <a:schemeClr val="accent3">
                    <a:lumMod val="20000"/>
                    <a:lumOff val="80000"/>
                    <a:shade val="67500"/>
                    <a:satMod val="115000"/>
                  </a:schemeClr>
                </a:gs>
                <a:gs pos="100000">
                  <a:schemeClr val="accent3">
                    <a:lumMod val="20000"/>
                    <a:lumOff val="80000"/>
                    <a:shade val="100000"/>
                    <a:satMod val="115000"/>
                  </a:schemeClr>
                </a:gs>
              </a:gsLst>
              <a:lin ang="18900000" scaled="1"/>
              <a:tileRect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Hoja1!$A$95:$A$99</c:f>
              <c:strCache>
                <c:ptCount val="5"/>
                <c:pt idx="0">
                  <c:v>DTAN</c:v>
                </c:pt>
                <c:pt idx="1">
                  <c:v>DTAO </c:v>
                </c:pt>
                <c:pt idx="2">
                  <c:v>DTCA </c:v>
                </c:pt>
                <c:pt idx="3">
                  <c:v>DTOR </c:v>
                </c:pt>
                <c:pt idx="4">
                  <c:v>DTPA</c:v>
                </c:pt>
              </c:strCache>
            </c:strRef>
          </c:cat>
          <c:val>
            <c:numRef>
              <c:f>Hoja1!$C$95:$C$99</c:f>
              <c:numCache>
                <c:formatCode>General</c:formatCode>
                <c:ptCount val="5"/>
                <c:pt idx="0">
                  <c:v>2.9</c:v>
                </c:pt>
                <c:pt idx="1">
                  <c:v>3.7</c:v>
                </c:pt>
                <c:pt idx="2">
                  <c:v>2.6</c:v>
                </c:pt>
                <c:pt idx="3">
                  <c:v>3.4</c:v>
                </c:pt>
                <c:pt idx="4">
                  <c:v>2.9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637-4DF7-90EE-5D9708D401B3}"/>
            </c:ext>
          </c:extLst>
        </c:ser>
        <c:ser>
          <c:idx val="2"/>
          <c:order val="2"/>
          <c:tx>
            <c:strRef>
              <c:f>Hoja1!$D$94</c:f>
              <c:strCache>
                <c:ptCount val="1"/>
                <c:pt idx="0">
                  <c:v> SERVICIOS ECOTURÍSTICOS</c:v>
                </c:pt>
              </c:strCache>
            </c:strRef>
          </c:tx>
          <c:spPr>
            <a:gradFill flip="none" rotWithShape="1">
              <a:gsLst>
                <a:gs pos="0">
                  <a:schemeClr val="accent6">
                    <a:lumMod val="20000"/>
                    <a:lumOff val="80000"/>
                    <a:shade val="30000"/>
                    <a:satMod val="115000"/>
                  </a:schemeClr>
                </a:gs>
                <a:gs pos="50000">
                  <a:schemeClr val="accent6">
                    <a:lumMod val="20000"/>
                    <a:lumOff val="80000"/>
                    <a:shade val="67500"/>
                    <a:satMod val="115000"/>
                  </a:schemeClr>
                </a:gs>
                <a:gs pos="100000">
                  <a:schemeClr val="accent6">
                    <a:lumMod val="20000"/>
                    <a:lumOff val="80000"/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1" i="0" u="none" strike="noStrike" kern="1200" baseline="0">
                    <a:solidFill>
                      <a:srgbClr val="92D050"/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Hoja1!$A$95:$A$99</c:f>
              <c:strCache>
                <c:ptCount val="5"/>
                <c:pt idx="0">
                  <c:v>DTAN</c:v>
                </c:pt>
                <c:pt idx="1">
                  <c:v>DTAO </c:v>
                </c:pt>
                <c:pt idx="2">
                  <c:v>DTCA </c:v>
                </c:pt>
                <c:pt idx="3">
                  <c:v>DTOR </c:v>
                </c:pt>
                <c:pt idx="4">
                  <c:v>DTPA</c:v>
                </c:pt>
              </c:strCache>
            </c:strRef>
          </c:cat>
          <c:val>
            <c:numRef>
              <c:f>Hoja1!$D$95:$D$99</c:f>
              <c:numCache>
                <c:formatCode>General</c:formatCode>
                <c:ptCount val="5"/>
                <c:pt idx="0">
                  <c:v>2.2000000000000002</c:v>
                </c:pt>
                <c:pt idx="1">
                  <c:v>2.2999999999999998</c:v>
                </c:pt>
                <c:pt idx="2">
                  <c:v>1</c:v>
                </c:pt>
                <c:pt idx="3">
                  <c:v>3.1</c:v>
                </c:pt>
                <c:pt idx="4">
                  <c:v>1.7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637-4DF7-90EE-5D9708D401B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885870320"/>
        <c:axId val="885867800"/>
      </c:barChart>
      <c:catAx>
        <c:axId val="8858703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885867800"/>
        <c:crosses val="autoZero"/>
        <c:auto val="1"/>
        <c:lblAlgn val="ctr"/>
        <c:lblOffset val="100"/>
        <c:noMultiLvlLbl val="0"/>
      </c:catAx>
      <c:valAx>
        <c:axId val="8858678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885870320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showDLblsOverMax val="0"/>
  </c:chart>
  <c:spPr>
    <a:noFill/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CO"/>
              <a:t>Porcentaje</a:t>
            </a:r>
            <a:r>
              <a:rPr lang="es-CO" baseline="0"/>
              <a:t> edad de los visitantes encuestados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6">
                <a:lumMod val="50000"/>
              </a:schemeClr>
            </a:solidFill>
            <a:ln w="19050">
              <a:solidFill>
                <a:schemeClr val="lt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6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D33-4B62-8C78-FCDDC103F3DA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6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AD33-4B62-8C78-FCDDC103F3DA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6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AD33-4B62-8C78-FCDDC103F3DA}"/>
              </c:ext>
            </c:extLst>
          </c:dPt>
          <c:dPt>
            <c:idx val="3"/>
            <c:invertIfNegative val="0"/>
            <c:bubble3D val="0"/>
            <c:explosion val="1"/>
            <c:spPr>
              <a:solidFill>
                <a:schemeClr val="accent6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AD33-4B62-8C78-FCDDC103F3D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accent6">
                        <a:lumMod val="50000"/>
                      </a:schemeClr>
                    </a:solidFill>
                    <a:latin typeface="Verdana" panose="020B0604030504040204" pitchFamily="34" charset="0"/>
                    <a:ea typeface="Verdana" panose="020B0604030504040204" pitchFamily="34" charset="0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'MÓDULO 6.'!$S$7:$V$7</c:f>
              <c:strCache>
                <c:ptCount val="4"/>
                <c:pt idx="0">
                  <c:v>DE 26 A 35 AÑOS</c:v>
                </c:pt>
                <c:pt idx="1">
                  <c:v>DE 36 A 50 AÑOS</c:v>
                </c:pt>
                <c:pt idx="2">
                  <c:v>DE 18 A 25 AÑOS</c:v>
                </c:pt>
                <c:pt idx="3">
                  <c:v>MAYOR DE 50 AÑOS </c:v>
                </c:pt>
              </c:strCache>
            </c:strRef>
          </c:cat>
          <c:val>
            <c:numRef>
              <c:f>'MÓDULO 6.'!$S$8:$V$8</c:f>
              <c:numCache>
                <c:formatCode>0%</c:formatCode>
                <c:ptCount val="4"/>
                <c:pt idx="0">
                  <c:v>0.35146443514644354</c:v>
                </c:pt>
                <c:pt idx="1">
                  <c:v>0.27405857740585782</c:v>
                </c:pt>
                <c:pt idx="2">
                  <c:v>0.248953974895397</c:v>
                </c:pt>
                <c:pt idx="3">
                  <c:v>0.11087866108786612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AD33-4B62-8C78-FCDDC103F3D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93482184"/>
        <c:axId val="349693768"/>
      </c:barChart>
      <c:catAx>
        <c:axId val="89348218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349693768"/>
        <c:crosses val="autoZero"/>
        <c:auto val="1"/>
        <c:lblAlgn val="ctr"/>
        <c:lblOffset val="100"/>
        <c:noMultiLvlLbl val="0"/>
      </c:catAx>
      <c:valAx>
        <c:axId val="349693768"/>
        <c:scaling>
          <c:orientation val="minMax"/>
        </c:scaling>
        <c:delete val="0"/>
        <c:axPos val="l"/>
        <c:numFmt formatCode="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8934821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'MÓDULO 6.'!$U$43:$U$47</cx:f>
        <cx:lvl ptCount="5">
          <cx:pt idx="0">Universitario</cx:pt>
          <cx:pt idx="1">Posgrado</cx:pt>
          <cx:pt idx="2">No Responde</cx:pt>
          <cx:pt idx="3">Secundaria</cx:pt>
          <cx:pt idx="4">Primaria</cx:pt>
        </cx:lvl>
      </cx:strDim>
      <cx:numDim type="val">
        <cx:f>'MÓDULO 6.'!$V$43:$V$47</cx:f>
        <cx:lvl ptCount="5" formatCode="0%">
          <cx:pt idx="0">0.46548117154811708</cx:pt>
          <cx:pt idx="1">0.2395397489539749</cx:pt>
          <cx:pt idx="2">0.16631799163179917</cx:pt>
          <cx:pt idx="3">0.12133891213389122</cx:pt>
          <cx:pt idx="4">0.0073221757322175698</cx:pt>
        </cx:lvl>
      </cx:numDim>
    </cx:data>
  </cx:chartData>
  <cx:chart>
    <cx:title pos="t" align="ctr" overlay="0">
      <cx:tx>
        <cx:txData>
          <cx:v>Nivel de formación visitantes </cx:v>
        </cx:txData>
      </cx:tx>
      <cx:txPr>
        <a:bodyPr spcFirstLastPara="1" vertOverflow="ellipsis" horzOverflow="overflow" wrap="square" lIns="0" tIns="0" rIns="0" bIns="0" anchor="ctr" anchorCtr="1"/>
        <a:lstStyle/>
        <a:p>
          <a:pPr algn="ctr" rtl="0">
            <a:defRPr/>
          </a:pPr>
          <a:r>
            <a:rPr lang="es-ES" sz="1400" b="0" i="0" u="none" strike="noStrike" baseline="0">
              <a:solidFill>
                <a:sysClr val="windowText" lastClr="000000">
                  <a:lumMod val="65000"/>
                  <a:lumOff val="35000"/>
                </a:sysClr>
              </a:solidFill>
              <a:latin typeface="Aptos Narrow" panose="02110004020202020204"/>
            </a:rPr>
            <a:t>Nivel de formación visitantes </a:t>
          </a:r>
        </a:p>
      </cx:txPr>
    </cx:title>
    <cx:plotArea>
      <cx:plotAreaRegion>
        <cx:series layoutId="funnel" uniqueId="{66460CE2-7DCD-45B2-883D-3587F2BD624C}">
          <cx:spPr>
            <a:solidFill>
              <a:schemeClr val="accent6">
                <a:lumMod val="20000"/>
                <a:lumOff val="80000"/>
              </a:schemeClr>
            </a:solidFill>
          </cx:spPr>
          <cx:dataLabels>
            <cx:visibility seriesName="0" categoryName="0" value="1"/>
          </cx:dataLabels>
          <cx:dataId val="0"/>
        </cx:series>
      </cx:plotAreaRegion>
      <cx:axis id="0">
        <cx:catScaling gapWidth="0.0599999987"/>
        <cx:tickLabels/>
      </cx:axis>
    </cx:plotArea>
  </cx:chart>
  <cx:spPr>
    <a:noFill/>
    <a:ln>
      <a:solidFill>
        <a:schemeClr val="tx1">
          <a:lumMod val="65000"/>
          <a:lumOff val="35000"/>
        </a:schemeClr>
      </a:solidFill>
    </a:ln>
  </cx:spPr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419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B7DF39-CB86-48AB-A353-BB9CBAA21BE5}" type="datetimeFigureOut">
              <a:rPr lang="es-CO" smtClean="0"/>
              <a:t>2/11/2025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04B8D9-71BE-4FEC-8597-45B183EB3F0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36650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D8739A-DAAD-C4A0-ED6A-432AD34A41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7180DF62-EC27-9B40-F900-1A8B35DE78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1F085056-5452-C7B8-2D38-FA05A63B018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3EBE3015-2C10-2F44-02E7-FAADE60D6CA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0F0D36-7969-4AAC-8288-2F129192B458}" type="slidenum">
              <a:rPr kumimoji="0" lang="es-C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s-CO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40989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Hasta este punto hemos revisado quiénes son los visitantes, cómo se informan, por qué motivos llegan y cuánto tiempo permanecen en las áreas protegidas.</a:t>
            </a:r>
          </a:p>
          <a:p>
            <a:r>
              <a:rPr lang="es-ES" dirty="0"/>
              <a:t>A continuación, pasamos al núcleo del análisis: los </a:t>
            </a:r>
            <a:r>
              <a:rPr lang="es-ES" b="1" dirty="0"/>
              <a:t>índices de satisfacción</a:t>
            </a:r>
            <a:r>
              <a:rPr lang="es-ES" dirty="0"/>
              <a:t>, que nos permiten medir y comparar la percepción del visitante frente a su experiencia ecoturística.</a:t>
            </a:r>
          </a:p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04B8D9-71BE-4FEC-8597-45B183EB3F09}" type="slidenum">
              <a:rPr lang="es-CO" smtClean="0"/>
              <a:t>12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38652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04B8D9-71BE-4FEC-8597-45B183EB3F09}" type="slidenum">
              <a:rPr lang="es-CO" smtClean="0"/>
              <a:t>13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656980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04B8D9-71BE-4FEC-8597-45B183EB3F09}" type="slidenum">
              <a:rPr lang="es-CO" smtClean="0"/>
              <a:t>14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9852237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04B8D9-71BE-4FEC-8597-45B183EB3F09}" type="slidenum">
              <a:rPr lang="es-CO" smtClean="0"/>
              <a:t>15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4218023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04B8D9-71BE-4FEC-8597-45B183EB3F09}" type="slidenum">
              <a:rPr lang="es-CO" smtClean="0"/>
              <a:t>17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678394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B558D0-5B0D-6E23-A5A9-DEA4656FC5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4C35B5EC-AA8D-A3EA-32D9-EFE6C6888A8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9875142C-1A7D-5BE1-1581-9C83BC2384B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B4C825C-A215-D4FB-7D57-E09C9D90D7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0F0D36-7969-4AAC-8288-2F129192B458}" type="slidenum">
              <a:rPr kumimoji="0" lang="es-C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es-CO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25970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B558D0-5B0D-6E23-A5A9-DEA4656FC5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4C35B5EC-AA8D-A3EA-32D9-EFE6C6888A8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9875142C-1A7D-5BE1-1581-9C83BC2384B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ES" dirty="0"/>
              <a:t>El </a:t>
            </a:r>
            <a:r>
              <a:rPr lang="es-ES" b="1" dirty="0"/>
              <a:t>ecoturismo</a:t>
            </a:r>
            <a:r>
              <a:rPr lang="es-ES" dirty="0"/>
              <a:t> es un aliado estratégico para la </a:t>
            </a:r>
            <a:r>
              <a:rPr lang="es-ES" b="1" dirty="0"/>
              <a:t>conservación</a:t>
            </a:r>
            <a:r>
              <a:rPr lang="es-ES" dirty="0"/>
              <a:t> y la </a:t>
            </a:r>
            <a:r>
              <a:rPr lang="es-ES" b="1" dirty="0"/>
              <a:t>sostenibilidad financiera</a:t>
            </a:r>
            <a:r>
              <a:rPr lang="es-ES" dirty="0"/>
              <a:t> de las áreas protegidas. La </a:t>
            </a:r>
            <a:r>
              <a:rPr lang="es-ES" b="1" dirty="0"/>
              <a:t>ESAVI</a:t>
            </a:r>
            <a:r>
              <a:rPr lang="es-ES" dirty="0"/>
              <a:t> provee evidencia sobre el </a:t>
            </a:r>
            <a:r>
              <a:rPr lang="es-ES" b="1" dirty="0"/>
              <a:t>nivel de satisfacción</a:t>
            </a:r>
            <a:r>
              <a:rPr lang="es-ES" dirty="0"/>
              <a:t> y el </a:t>
            </a:r>
            <a:r>
              <a:rPr lang="es-ES" b="1" dirty="0"/>
              <a:t>perfil de los visitantes</a:t>
            </a:r>
            <a:r>
              <a:rPr lang="es-ES" dirty="0"/>
              <a:t>, permitiendo </a:t>
            </a:r>
            <a:r>
              <a:rPr lang="es-ES" b="1" dirty="0"/>
              <a:t>ajustar la gestión</a:t>
            </a:r>
            <a:r>
              <a:rPr lang="es-ES" dirty="0"/>
              <a:t> con base en datos. Este informe se soporta en el marco </a:t>
            </a:r>
            <a:r>
              <a:rPr lang="es-ES" b="1" dirty="0"/>
              <a:t>Res. 0531/2013</a:t>
            </a:r>
            <a:r>
              <a:rPr lang="es-ES" dirty="0"/>
              <a:t>, </a:t>
            </a:r>
            <a:r>
              <a:rPr lang="es-ES" b="1" dirty="0"/>
              <a:t>NTC PE 1000:2020</a:t>
            </a:r>
            <a:r>
              <a:rPr lang="es-ES" dirty="0"/>
              <a:t> y </a:t>
            </a:r>
            <a:r>
              <a:rPr lang="es-ES" b="1" dirty="0"/>
              <a:t>Ley 2335/2023</a:t>
            </a:r>
            <a:r>
              <a:rPr lang="es-ES" dirty="0"/>
              <a:t>, asegurando </a:t>
            </a:r>
            <a:r>
              <a:rPr lang="es-ES" b="1" dirty="0"/>
              <a:t>calidad estadística</a:t>
            </a:r>
            <a:r>
              <a:rPr lang="es-ES" dirty="0"/>
              <a:t> y </a:t>
            </a:r>
            <a:r>
              <a:rPr lang="es-ES" b="1" dirty="0"/>
              <a:t>pertinencia para la toma de decisiones</a:t>
            </a:r>
            <a:r>
              <a:rPr lang="es-ES" dirty="0"/>
              <a:t>.</a:t>
            </a:r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B4C825C-A215-D4FB-7D57-E09C9D90D73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0F0D36-7969-4AAC-8288-2F129192B458}" type="slidenum">
              <a:rPr kumimoji="0" lang="es-C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s-CO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25970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884625-57B4-76ED-E93B-CB19107EDF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>
            <a:extLst>
              <a:ext uri="{FF2B5EF4-FFF2-40B4-BE49-F238E27FC236}">
                <a16:creationId xmlns:a16="http://schemas.microsoft.com/office/drawing/2014/main" id="{5C3D18D1-BB79-52B2-B169-D3CF63CC0CB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3" name="Marcador de notas 2">
            <a:extLst>
              <a:ext uri="{FF2B5EF4-FFF2-40B4-BE49-F238E27FC236}">
                <a16:creationId xmlns:a16="http://schemas.microsoft.com/office/drawing/2014/main" id="{58D074F5-409A-47E6-C504-25B7364654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BD075334-53DC-47A0-B2D2-90F28B8E05C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40F0D36-7969-4AAC-8288-2F129192B458}" type="slidenum">
              <a:rPr kumimoji="0" lang="es-CO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s-CO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550807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04B8D9-71BE-4FEC-8597-45B183EB3F09}" type="slidenum">
              <a:rPr lang="es-CO" smtClean="0"/>
              <a:t>5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0384233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04B8D9-71BE-4FEC-8597-45B183EB3F09}" type="slidenum">
              <a:rPr lang="es-CO" smtClean="0"/>
              <a:t>6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9479542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04B8D9-71BE-4FEC-8597-45B183EB3F09}" type="slidenum">
              <a:rPr lang="es-CO" smtClean="0"/>
              <a:t>7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066956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04B8D9-71BE-4FEC-8597-45B183EB3F09}" type="slidenum">
              <a:rPr lang="es-CO" smtClean="0"/>
              <a:t>8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50559893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04B8D9-71BE-4FEC-8597-45B183EB3F09}" type="slidenum">
              <a:rPr lang="es-CO" smtClean="0"/>
              <a:t>9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439503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  <a:p>
            <a:endParaRPr lang="es-ES" dirty="0"/>
          </a:p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04B8D9-71BE-4FEC-8597-45B183EB3F09}" type="slidenum">
              <a:rPr lang="es-CO" smtClean="0"/>
              <a:t>10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640789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04B8D9-71BE-4FEC-8597-45B183EB3F09}" type="slidenum">
              <a:rPr lang="es-CO" smtClean="0"/>
              <a:t>11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667351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6805B226-F693-E23A-0AC6-0487A3BCF4D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-11925"/>
            <a:ext cx="18287600" cy="10286774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3545"/>
            <a:ext cx="13716000" cy="3581400"/>
          </a:xfrm>
        </p:spPr>
        <p:txBody>
          <a:bodyPr anchor="b"/>
          <a:lstStyle>
            <a:lvl1pPr algn="ctr">
              <a:defRPr sz="9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057"/>
            <a:ext cx="13716000" cy="2483643"/>
          </a:xfrm>
        </p:spPr>
        <p:txBody>
          <a:bodyPr/>
          <a:lstStyle>
            <a:lvl1pPr marL="0" indent="0" algn="ctr">
              <a:buNone/>
              <a:defRPr sz="3600">
                <a:latin typeface="Verdana" panose="020B0604030504040204" pitchFamily="34" charset="0"/>
              </a:defRPr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s-ES" dirty="0"/>
              <a:t>Haga clic para modificar el estilo de subtítulo del patrón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2/11/2025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5152335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911F9C-4982-DC10-47A7-6087D7976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</p:spPr>
        <p:txBody>
          <a:bodyPr anchor="b"/>
          <a:lstStyle>
            <a:lvl1pPr>
              <a:defRPr sz="48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A2D4D84-B18F-DC4C-91BD-C2D2452F6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74782" y="1481138"/>
            <a:ext cx="9258300" cy="7310438"/>
          </a:xfrm>
        </p:spPr>
        <p:txBody>
          <a:bodyPr/>
          <a:lstStyle>
            <a:lvl1pPr>
              <a:defRPr sz="4800">
                <a:latin typeface="Verdana" panose="020B0604030504040204" pitchFamily="34" charset="0"/>
              </a:defRPr>
            </a:lvl1pPr>
            <a:lvl2pPr>
              <a:defRPr sz="4200">
                <a:latin typeface="Verdana" panose="020B0604030504040204" pitchFamily="34" charset="0"/>
              </a:defRPr>
            </a:lvl2pPr>
            <a:lvl3pPr>
              <a:defRPr sz="3600">
                <a:latin typeface="Verdana" panose="020B0604030504040204" pitchFamily="34" charset="0"/>
              </a:defRPr>
            </a:lvl3pPr>
            <a:lvl4pPr>
              <a:defRPr sz="3000">
                <a:latin typeface="Verdana" panose="020B0604030504040204" pitchFamily="34" charset="0"/>
              </a:defRPr>
            </a:lvl4pPr>
            <a:lvl5pPr>
              <a:defRPr sz="3000">
                <a:latin typeface="Verdana" panose="020B0604030504040204" pitchFamily="34" charset="0"/>
              </a:defRPr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4A5BCA-21FB-4F80-5D90-71B92FADA7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9683" y="3086100"/>
            <a:ext cx="5898356" cy="5717382"/>
          </a:xfrm>
        </p:spPr>
        <p:txBody>
          <a:bodyPr/>
          <a:lstStyle>
            <a:lvl1pPr marL="0" indent="0">
              <a:buNone/>
              <a:defRPr sz="2400">
                <a:latin typeface="Verdana" panose="020B0604030504040204" pitchFamily="34" charset="0"/>
              </a:defRPr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DC4DC66-6DB7-E14E-1352-1E2E2ED4E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2/11/2025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5AEA652-EF40-005F-FF90-AD253E40D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E9AB725-99AA-BB55-8E39-F039EB14A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1906551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E65C95-5503-7D88-003E-0E2E5F911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83" y="685800"/>
            <a:ext cx="5898356" cy="2400300"/>
          </a:xfrm>
        </p:spPr>
        <p:txBody>
          <a:bodyPr anchor="b"/>
          <a:lstStyle>
            <a:lvl1pPr>
              <a:defRPr sz="48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3AC4D1E-48F0-A1F3-F9C4-7B875CE887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7774782" y="1481138"/>
            <a:ext cx="9258300" cy="7310438"/>
          </a:xfrm>
        </p:spPr>
        <p:txBody>
          <a:bodyPr/>
          <a:lstStyle>
            <a:lvl1pPr marL="0" indent="0">
              <a:buNone/>
              <a:defRPr sz="4800">
                <a:latin typeface="Verdana" panose="020B0604030504040204" pitchFamily="34" charset="0"/>
              </a:defRPr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1F0E517-DE99-33E7-2751-3A45597C88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1259683" y="3086100"/>
            <a:ext cx="5898356" cy="5717382"/>
          </a:xfrm>
        </p:spPr>
        <p:txBody>
          <a:bodyPr/>
          <a:lstStyle>
            <a:lvl1pPr marL="0" indent="0">
              <a:buNone/>
              <a:defRPr sz="2400">
                <a:latin typeface="Verdana" panose="020B0604030504040204" pitchFamily="34" charset="0"/>
              </a:defRPr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9892408-C707-58E8-CE35-B1C506B77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2/11/2025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65293AC-92C2-E7E4-0ECB-1F609042D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AB57530-0A48-7CB0-27F9-91E065538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8660298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05C3E2-E170-9268-25A1-AE60BCD4A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FDC4665-0C8C-E09A-7C93-4DB3CB0A64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863F176-85B0-9D54-437B-996F56A1D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2/11/2025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D9FF4C6-8C08-CBB4-3CE2-59E6FA53D1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D7E2D5-E6C7-D872-FB2D-BAF97048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6333053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BAB6635-A1FA-05FB-BAB0-2B865D5253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13087350" y="547688"/>
            <a:ext cx="3943350" cy="8717757"/>
          </a:xfrm>
        </p:spPr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6005000-C67B-39FC-C963-1BE222E2F7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1257300" y="547688"/>
            <a:ext cx="11601450" cy="8717757"/>
          </a:xfrm>
        </p:spPr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277B06B-FF69-1B1F-5058-EED75F49A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2/11/2025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A1E3432-7CD9-B690-69AF-9AB3EC20F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FBBF71-D1BB-B37A-0A5C-4B7A1432A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6159478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2/11/2025</a:t>
            </a:fld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3F03094B-3B2A-4C1A-84F1-903486D2D07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6" y="2016"/>
            <a:ext cx="18280829" cy="10282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130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>
            <a:extLst>
              <a:ext uri="{FF2B5EF4-FFF2-40B4-BE49-F238E27FC236}">
                <a16:creationId xmlns:a16="http://schemas.microsoft.com/office/drawing/2014/main" id="{C4201D2B-7635-B428-D717-5BAA3AF3AB5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078" b="84975"/>
          <a:stretch/>
        </p:blipFill>
        <p:spPr>
          <a:xfrm>
            <a:off x="2942707" y="-225"/>
            <a:ext cx="15341708" cy="1545657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286000" y="1683545"/>
            <a:ext cx="13716000" cy="3581400"/>
          </a:xfrm>
        </p:spPr>
        <p:txBody>
          <a:bodyPr anchor="b"/>
          <a:lstStyle>
            <a:lvl1pPr algn="ctr">
              <a:defRPr sz="9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286000" y="5403057"/>
            <a:ext cx="13716000" cy="2483643"/>
          </a:xfrm>
        </p:spPr>
        <p:txBody>
          <a:bodyPr/>
          <a:lstStyle>
            <a:lvl1pPr marL="0" indent="0" algn="ctr">
              <a:buNone/>
              <a:defRPr sz="3600">
                <a:latin typeface="Verdana" panose="020B0604030504040204" pitchFamily="34" charset="0"/>
              </a:defRPr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s-ES" dirty="0"/>
              <a:t>Haga clic para modificar el estilo de subtítulo del patrón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2/11/2025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7546D40A-96B8-D561-0EFF-E423FA89EF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857"/>
          <a:stretch/>
        </p:blipFill>
        <p:spPr>
          <a:xfrm>
            <a:off x="399" y="705394"/>
            <a:ext cx="18287600" cy="9581829"/>
          </a:xfrm>
          <a:prstGeom prst="rect">
            <a:avLst/>
          </a:prstGeom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73338314-BADA-4EB7-B0D3-4403B7D8AC15}"/>
              </a:ext>
            </a:extLst>
          </p:cNvPr>
          <p:cNvSpPr txBox="1"/>
          <p:nvPr userDrawn="1"/>
        </p:nvSpPr>
        <p:spPr>
          <a:xfrm>
            <a:off x="7163334" y="9959170"/>
            <a:ext cx="3961341" cy="3462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650" b="1" dirty="0">
                <a:solidFill>
                  <a:schemeClr val="bg1"/>
                </a:solidFill>
                <a:latin typeface="Verdana" panose="020B0604030504040204" pitchFamily="34" charset="0"/>
              </a:rPr>
              <a:t>www.parquesnacionales.gov.co</a:t>
            </a:r>
          </a:p>
        </p:txBody>
      </p:sp>
    </p:spTree>
    <p:extLst>
      <p:ext uri="{BB962C8B-B14F-4D97-AF65-F5344CB8AC3E}">
        <p14:creationId xmlns:p14="http://schemas.microsoft.com/office/powerpoint/2010/main" val="35012536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7775" y="2564608"/>
            <a:ext cx="15773400" cy="4279106"/>
          </a:xfrm>
        </p:spPr>
        <p:txBody>
          <a:bodyPr anchor="b"/>
          <a:lstStyle>
            <a:lvl1pPr>
              <a:defRPr sz="9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47775" y="6884195"/>
            <a:ext cx="15773400" cy="2250281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2/11/2025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2FE73CBD-6DB6-1214-E362-FB219C18C3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5941" b="85089"/>
          <a:stretch/>
        </p:blipFill>
        <p:spPr>
          <a:xfrm>
            <a:off x="2917768" y="-225"/>
            <a:ext cx="15366647" cy="1533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1872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0A0128F-3548-EBBF-BD29-1EB1D2457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611771-8F44-52FC-9741-53E17FE37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0D0EFA-890A-CDAE-F1B6-CDA7C84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2/11/2025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903C958-22C5-59D4-D584-C88407A5F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441F80-8960-189A-2E8E-15505E6A0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1E0D5B4D-8D04-D303-11C5-903527568E7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857"/>
          <a:stretch/>
        </p:blipFill>
        <p:spPr>
          <a:xfrm>
            <a:off x="399" y="705394"/>
            <a:ext cx="18287600" cy="9581829"/>
          </a:xfrm>
          <a:prstGeom prst="rect">
            <a:avLst/>
          </a:prstGeom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0B2DE566-F621-4E4B-8394-2CF03DDECE29}"/>
              </a:ext>
            </a:extLst>
          </p:cNvPr>
          <p:cNvSpPr txBox="1"/>
          <p:nvPr userDrawn="1"/>
        </p:nvSpPr>
        <p:spPr>
          <a:xfrm>
            <a:off x="7163334" y="9959170"/>
            <a:ext cx="3961341" cy="3462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650" b="1" dirty="0">
                <a:solidFill>
                  <a:schemeClr val="bg1"/>
                </a:solidFill>
                <a:latin typeface="Verdana" panose="020B0604030504040204" pitchFamily="34" charset="0"/>
              </a:rPr>
              <a:t>www.parquesnacionales.gov.co</a:t>
            </a:r>
          </a:p>
        </p:txBody>
      </p:sp>
    </p:spTree>
    <p:extLst>
      <p:ext uri="{BB962C8B-B14F-4D97-AF65-F5344CB8AC3E}">
        <p14:creationId xmlns:p14="http://schemas.microsoft.com/office/powerpoint/2010/main" val="3468734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31F210-8371-C703-B82E-47C593C78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B15A348-98B3-3879-5E17-CB0127E648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57300" y="2738438"/>
            <a:ext cx="7772400" cy="6527007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8F33D3A-1132-9B1A-B962-CD60ABDB6F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9258300" y="2738438"/>
            <a:ext cx="7772400" cy="6527007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1E0D49E-7178-69A3-8F58-4D4C48A6C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2/11/2025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F5CC090-A935-39EC-1352-2703D7774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F37035-180E-0152-1228-EECA4427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40241478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CAB338-F339-66BE-83C6-7A3F6FECC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9682" y="547688"/>
            <a:ext cx="15773400" cy="1988345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9935FC1-EFEA-9E70-C955-E0F46AFA9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9683" y="2521745"/>
            <a:ext cx="7736681" cy="1235868"/>
          </a:xfrm>
        </p:spPr>
        <p:txBody>
          <a:bodyPr anchor="b"/>
          <a:lstStyle>
            <a:lvl1pPr marL="0" indent="0">
              <a:buNone/>
              <a:defRPr sz="3600" b="1">
                <a:latin typeface="Verdana" panose="020B0604030504040204" pitchFamily="34" charset="0"/>
              </a:defRPr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2A0A90-FD8F-D098-9E3C-8B3903C7E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59683" y="3757613"/>
            <a:ext cx="7736681" cy="5526882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0F47486-611C-6371-6BFF-C8AADB90A8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9258300" y="2521745"/>
            <a:ext cx="7774782" cy="1235868"/>
          </a:xfrm>
        </p:spPr>
        <p:txBody>
          <a:bodyPr anchor="b"/>
          <a:lstStyle>
            <a:lvl1pPr marL="0" indent="0">
              <a:buNone/>
              <a:defRPr sz="3600" b="1">
                <a:latin typeface="Verdana" panose="020B0604030504040204" pitchFamily="34" charset="0"/>
              </a:defRPr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5A5BFE2-9B56-F9FE-1317-1698B3D8A8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9258300" y="3757613"/>
            <a:ext cx="7774782" cy="5526882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58251A3-C7BF-3DF9-1006-6349C94FA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2/11/2025</a:t>
            </a:fld>
            <a:endParaRPr lang="es-CO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644687DF-C287-0B90-0384-AC46566F9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B92D22D-0268-7F05-56E0-5963F89C2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0543839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5FE461-F01D-222B-4C7C-57D2AA865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CFB908D-19D2-F83C-4039-D58C06ECA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2/11/2025</a:t>
            </a:fld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77D68EF-BFF2-A72E-07EE-5E72D7A474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38FE25A-BF2A-CF99-7E87-C956434B7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34635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B9DC9B7-1E4F-7D26-4BD7-745061F4E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2/11/2025</a:t>
            </a:fld>
            <a:endParaRPr lang="es-CO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9F5816B9-11D6-2A5A-0FD1-DB0FC94DB7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3A788D0-F4D3-2B6C-9239-17F58235B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5092596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F842174-351A-5C35-E775-1CDC59E1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57300" y="547688"/>
            <a:ext cx="15773400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D2E68F-9A0D-D89E-ED06-73EDB9E63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57300" y="2738438"/>
            <a:ext cx="15773400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A95696-420C-C45E-6F3E-ED258E8D8B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2573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2/11/2025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EF4216-2A8E-0656-28FD-6CAD51853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057900" y="9534526"/>
            <a:ext cx="61722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6FEC2FF-6B1B-D345-F657-95FAADED4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2915900" y="9534526"/>
            <a:ext cx="4114800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260205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Verdana" panose="020B0604030504040204" pitchFamily="34" charset="0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svg"/><Relationship Id="rId13" Type="http://schemas.openxmlformats.org/officeDocument/2006/relationships/image" Target="../media/image100.png"/><Relationship Id="rId18" Type="http://schemas.openxmlformats.org/officeDocument/2006/relationships/image" Target="../media/image105.png"/><Relationship Id="rId3" Type="http://schemas.openxmlformats.org/officeDocument/2006/relationships/image" Target="../media/image90.png"/><Relationship Id="rId21" Type="http://schemas.openxmlformats.org/officeDocument/2006/relationships/image" Target="../media/image34.svg"/><Relationship Id="rId7" Type="http://schemas.openxmlformats.org/officeDocument/2006/relationships/image" Target="../media/image94.png"/><Relationship Id="rId12" Type="http://schemas.openxmlformats.org/officeDocument/2006/relationships/image" Target="../media/image99.svg"/><Relationship Id="rId17" Type="http://schemas.openxmlformats.org/officeDocument/2006/relationships/image" Target="../media/image104.sv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103.png"/><Relationship Id="rId20" Type="http://schemas.openxmlformats.org/officeDocument/2006/relationships/image" Target="../media/image3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3.svg"/><Relationship Id="rId11" Type="http://schemas.openxmlformats.org/officeDocument/2006/relationships/image" Target="../media/image98.png"/><Relationship Id="rId5" Type="http://schemas.openxmlformats.org/officeDocument/2006/relationships/image" Target="../media/image92.png"/><Relationship Id="rId15" Type="http://schemas.openxmlformats.org/officeDocument/2006/relationships/image" Target="../media/image102.svg"/><Relationship Id="rId10" Type="http://schemas.openxmlformats.org/officeDocument/2006/relationships/image" Target="../media/image97.svg"/><Relationship Id="rId19" Type="http://schemas.openxmlformats.org/officeDocument/2006/relationships/image" Target="../media/image106.svg"/><Relationship Id="rId4" Type="http://schemas.openxmlformats.org/officeDocument/2006/relationships/image" Target="../media/image91.svg"/><Relationship Id="rId9" Type="http://schemas.openxmlformats.org/officeDocument/2006/relationships/image" Target="../media/image96.png"/><Relationship Id="rId14" Type="http://schemas.openxmlformats.org/officeDocument/2006/relationships/image" Target="../media/image101.png"/><Relationship Id="rId22" Type="http://schemas.openxmlformats.org/officeDocument/2006/relationships/image" Target="../media/image10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svg"/><Relationship Id="rId13" Type="http://schemas.openxmlformats.org/officeDocument/2006/relationships/image" Target="../media/image118.png"/><Relationship Id="rId18" Type="http://schemas.openxmlformats.org/officeDocument/2006/relationships/image" Target="../media/image123.svg"/><Relationship Id="rId26" Type="http://schemas.openxmlformats.org/officeDocument/2006/relationships/image" Target="../media/image131.svg"/><Relationship Id="rId3" Type="http://schemas.openxmlformats.org/officeDocument/2006/relationships/image" Target="../media/image110.png"/><Relationship Id="rId21" Type="http://schemas.openxmlformats.org/officeDocument/2006/relationships/image" Target="../media/image126.png"/><Relationship Id="rId7" Type="http://schemas.openxmlformats.org/officeDocument/2006/relationships/image" Target="../media/image114.png"/><Relationship Id="rId12" Type="http://schemas.openxmlformats.org/officeDocument/2006/relationships/image" Target="../media/image32.svg"/><Relationship Id="rId17" Type="http://schemas.openxmlformats.org/officeDocument/2006/relationships/image" Target="../media/image122.png"/><Relationship Id="rId25" Type="http://schemas.openxmlformats.org/officeDocument/2006/relationships/image" Target="../media/image130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121.svg"/><Relationship Id="rId20" Type="http://schemas.openxmlformats.org/officeDocument/2006/relationships/image" Target="../media/image125.sv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3.svg"/><Relationship Id="rId11" Type="http://schemas.openxmlformats.org/officeDocument/2006/relationships/image" Target="../media/image31.png"/><Relationship Id="rId24" Type="http://schemas.openxmlformats.org/officeDocument/2006/relationships/image" Target="../media/image129.svg"/><Relationship Id="rId5" Type="http://schemas.openxmlformats.org/officeDocument/2006/relationships/image" Target="../media/image112.png"/><Relationship Id="rId15" Type="http://schemas.openxmlformats.org/officeDocument/2006/relationships/image" Target="../media/image120.png"/><Relationship Id="rId23" Type="http://schemas.openxmlformats.org/officeDocument/2006/relationships/image" Target="../media/image128.png"/><Relationship Id="rId10" Type="http://schemas.openxmlformats.org/officeDocument/2006/relationships/image" Target="../media/image117.svg"/><Relationship Id="rId19" Type="http://schemas.openxmlformats.org/officeDocument/2006/relationships/image" Target="../media/image124.png"/><Relationship Id="rId4" Type="http://schemas.openxmlformats.org/officeDocument/2006/relationships/image" Target="../media/image111.svg"/><Relationship Id="rId9" Type="http://schemas.openxmlformats.org/officeDocument/2006/relationships/image" Target="../media/image116.png"/><Relationship Id="rId14" Type="http://schemas.openxmlformats.org/officeDocument/2006/relationships/image" Target="../media/image119.svg"/><Relationship Id="rId22" Type="http://schemas.openxmlformats.org/officeDocument/2006/relationships/image" Target="../media/image127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4.png"/><Relationship Id="rId4" Type="http://schemas.openxmlformats.org/officeDocument/2006/relationships/image" Target="../media/image133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7.png"/><Relationship Id="rId4" Type="http://schemas.openxmlformats.org/officeDocument/2006/relationships/image" Target="../media/image13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38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140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141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image" Target="../media/image142.jp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7.png"/><Relationship Id="rId13" Type="http://schemas.openxmlformats.org/officeDocument/2006/relationships/image" Target="../media/image150.png"/><Relationship Id="rId3" Type="http://schemas.openxmlformats.org/officeDocument/2006/relationships/image" Target="../media/image32.svg"/><Relationship Id="rId7" Type="http://schemas.openxmlformats.org/officeDocument/2006/relationships/image" Target="../media/image146.svg"/><Relationship Id="rId12" Type="http://schemas.microsoft.com/office/2014/relationships/chartEx" Target="../charts/chartEx1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5.png"/><Relationship Id="rId11" Type="http://schemas.openxmlformats.org/officeDocument/2006/relationships/chart" Target="../charts/chart9.xml"/><Relationship Id="rId5" Type="http://schemas.openxmlformats.org/officeDocument/2006/relationships/image" Target="../media/image144.svg"/><Relationship Id="rId10" Type="http://schemas.openxmlformats.org/officeDocument/2006/relationships/image" Target="../media/image149.png"/><Relationship Id="rId4" Type="http://schemas.openxmlformats.org/officeDocument/2006/relationships/image" Target="../media/image143.png"/><Relationship Id="rId9" Type="http://schemas.openxmlformats.org/officeDocument/2006/relationships/image" Target="../media/image148.sv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4.emf"/><Relationship Id="rId3" Type="http://schemas.openxmlformats.org/officeDocument/2006/relationships/image" Target="../media/image31.png"/><Relationship Id="rId7" Type="http://schemas.openxmlformats.org/officeDocument/2006/relationships/image" Target="../media/image153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2.svg"/><Relationship Id="rId5" Type="http://schemas.openxmlformats.org/officeDocument/2006/relationships/image" Target="../media/image151.png"/><Relationship Id="rId4" Type="http://schemas.openxmlformats.org/officeDocument/2006/relationships/image" Target="../media/image32.sv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png"/><Relationship Id="rId13" Type="http://schemas.openxmlformats.org/officeDocument/2006/relationships/image" Target="../media/image117.svg"/><Relationship Id="rId18" Type="http://schemas.openxmlformats.org/officeDocument/2006/relationships/image" Target="../media/image118.png"/><Relationship Id="rId26" Type="http://schemas.openxmlformats.org/officeDocument/2006/relationships/image" Target="../media/image167.png"/><Relationship Id="rId3" Type="http://schemas.openxmlformats.org/officeDocument/2006/relationships/image" Target="../media/image156.svg"/><Relationship Id="rId21" Type="http://schemas.openxmlformats.org/officeDocument/2006/relationships/image" Target="../media/image162.svg"/><Relationship Id="rId7" Type="http://schemas.openxmlformats.org/officeDocument/2006/relationships/image" Target="../media/image158.svg"/><Relationship Id="rId12" Type="http://schemas.openxmlformats.org/officeDocument/2006/relationships/image" Target="../media/image116.png"/><Relationship Id="rId17" Type="http://schemas.openxmlformats.org/officeDocument/2006/relationships/image" Target="../media/image160.svg"/><Relationship Id="rId25" Type="http://schemas.openxmlformats.org/officeDocument/2006/relationships/image" Target="../media/image166.svg"/><Relationship Id="rId2" Type="http://schemas.openxmlformats.org/officeDocument/2006/relationships/image" Target="../media/image155.png"/><Relationship Id="rId16" Type="http://schemas.openxmlformats.org/officeDocument/2006/relationships/image" Target="../media/image159.png"/><Relationship Id="rId20" Type="http://schemas.openxmlformats.org/officeDocument/2006/relationships/image" Target="../media/image16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7.png"/><Relationship Id="rId11" Type="http://schemas.openxmlformats.org/officeDocument/2006/relationships/image" Target="../media/image115.svg"/><Relationship Id="rId24" Type="http://schemas.openxmlformats.org/officeDocument/2006/relationships/image" Target="../media/image165.png"/><Relationship Id="rId5" Type="http://schemas.openxmlformats.org/officeDocument/2006/relationships/image" Target="../media/image111.svg"/><Relationship Id="rId15" Type="http://schemas.openxmlformats.org/officeDocument/2006/relationships/image" Target="../media/image32.svg"/><Relationship Id="rId23" Type="http://schemas.openxmlformats.org/officeDocument/2006/relationships/image" Target="../media/image164.svg"/><Relationship Id="rId10" Type="http://schemas.openxmlformats.org/officeDocument/2006/relationships/image" Target="../media/image114.png"/><Relationship Id="rId19" Type="http://schemas.openxmlformats.org/officeDocument/2006/relationships/image" Target="../media/image119.svg"/><Relationship Id="rId4" Type="http://schemas.openxmlformats.org/officeDocument/2006/relationships/image" Target="../media/image110.png"/><Relationship Id="rId9" Type="http://schemas.openxmlformats.org/officeDocument/2006/relationships/image" Target="../media/image113.svg"/><Relationship Id="rId14" Type="http://schemas.openxmlformats.org/officeDocument/2006/relationships/image" Target="../media/image31.png"/><Relationship Id="rId22" Type="http://schemas.openxmlformats.org/officeDocument/2006/relationships/image" Target="../media/image163.png"/><Relationship Id="rId27" Type="http://schemas.openxmlformats.org/officeDocument/2006/relationships/image" Target="../media/image168.sv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svg"/><Relationship Id="rId3" Type="http://schemas.openxmlformats.org/officeDocument/2006/relationships/image" Target="../media/image7.png"/><Relationship Id="rId7" Type="http://schemas.openxmlformats.org/officeDocument/2006/relationships/image" Target="../media/image11.svg"/><Relationship Id="rId12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11" Type="http://schemas.openxmlformats.org/officeDocument/2006/relationships/image" Target="../media/image15.svg"/><Relationship Id="rId5" Type="http://schemas.openxmlformats.org/officeDocument/2006/relationships/image" Target="../media/image9.sv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13" Type="http://schemas.openxmlformats.org/officeDocument/2006/relationships/image" Target="../media/image29.png"/><Relationship Id="rId18" Type="http://schemas.openxmlformats.org/officeDocument/2006/relationships/image" Target="../media/image34.svg"/><Relationship Id="rId26" Type="http://schemas.openxmlformats.org/officeDocument/2006/relationships/image" Target="../media/image42.svg"/><Relationship Id="rId3" Type="http://schemas.openxmlformats.org/officeDocument/2006/relationships/image" Target="../media/image19.png"/><Relationship Id="rId21" Type="http://schemas.openxmlformats.org/officeDocument/2006/relationships/image" Target="../media/image37.png"/><Relationship Id="rId7" Type="http://schemas.openxmlformats.org/officeDocument/2006/relationships/image" Target="../media/image23.png"/><Relationship Id="rId12" Type="http://schemas.openxmlformats.org/officeDocument/2006/relationships/image" Target="../media/image28.svg"/><Relationship Id="rId17" Type="http://schemas.openxmlformats.org/officeDocument/2006/relationships/image" Target="../media/image33.png"/><Relationship Id="rId25" Type="http://schemas.openxmlformats.org/officeDocument/2006/relationships/image" Target="../media/image41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32.svg"/><Relationship Id="rId20" Type="http://schemas.openxmlformats.org/officeDocument/2006/relationships/image" Target="../media/image36.sv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svg"/><Relationship Id="rId11" Type="http://schemas.openxmlformats.org/officeDocument/2006/relationships/image" Target="../media/image27.png"/><Relationship Id="rId24" Type="http://schemas.openxmlformats.org/officeDocument/2006/relationships/image" Target="../media/image40.svg"/><Relationship Id="rId5" Type="http://schemas.openxmlformats.org/officeDocument/2006/relationships/image" Target="../media/image21.png"/><Relationship Id="rId15" Type="http://schemas.openxmlformats.org/officeDocument/2006/relationships/image" Target="../media/image31.png"/><Relationship Id="rId23" Type="http://schemas.openxmlformats.org/officeDocument/2006/relationships/image" Target="../media/image39.png"/><Relationship Id="rId28" Type="http://schemas.openxmlformats.org/officeDocument/2006/relationships/image" Target="../media/image44.svg"/><Relationship Id="rId10" Type="http://schemas.openxmlformats.org/officeDocument/2006/relationships/image" Target="../media/image26.svg"/><Relationship Id="rId19" Type="http://schemas.openxmlformats.org/officeDocument/2006/relationships/image" Target="../media/image35.png"/><Relationship Id="rId4" Type="http://schemas.openxmlformats.org/officeDocument/2006/relationships/image" Target="../media/image20.svg"/><Relationship Id="rId9" Type="http://schemas.openxmlformats.org/officeDocument/2006/relationships/image" Target="../media/image25.png"/><Relationship Id="rId14" Type="http://schemas.openxmlformats.org/officeDocument/2006/relationships/image" Target="../media/image30.svg"/><Relationship Id="rId22" Type="http://schemas.openxmlformats.org/officeDocument/2006/relationships/image" Target="../media/image38.svg"/><Relationship Id="rId27" Type="http://schemas.openxmlformats.org/officeDocument/2006/relationships/image" Target="../media/image4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svg"/><Relationship Id="rId13" Type="http://schemas.openxmlformats.org/officeDocument/2006/relationships/image" Target="../media/image55.png"/><Relationship Id="rId18" Type="http://schemas.openxmlformats.org/officeDocument/2006/relationships/image" Target="../media/image60.svg"/><Relationship Id="rId26" Type="http://schemas.openxmlformats.org/officeDocument/2006/relationships/image" Target="../media/image68.svg"/><Relationship Id="rId3" Type="http://schemas.openxmlformats.org/officeDocument/2006/relationships/image" Target="../media/image45.png"/><Relationship Id="rId21" Type="http://schemas.openxmlformats.org/officeDocument/2006/relationships/image" Target="../media/image63.png"/><Relationship Id="rId7" Type="http://schemas.openxmlformats.org/officeDocument/2006/relationships/image" Target="../media/image49.png"/><Relationship Id="rId12" Type="http://schemas.openxmlformats.org/officeDocument/2006/relationships/image" Target="../media/image54.svg"/><Relationship Id="rId17" Type="http://schemas.openxmlformats.org/officeDocument/2006/relationships/image" Target="../media/image59.png"/><Relationship Id="rId25" Type="http://schemas.openxmlformats.org/officeDocument/2006/relationships/image" Target="../media/image67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58.svg"/><Relationship Id="rId20" Type="http://schemas.openxmlformats.org/officeDocument/2006/relationships/image" Target="../media/image62.sv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8.svg"/><Relationship Id="rId11" Type="http://schemas.openxmlformats.org/officeDocument/2006/relationships/image" Target="../media/image53.png"/><Relationship Id="rId24" Type="http://schemas.openxmlformats.org/officeDocument/2006/relationships/image" Target="../media/image66.svg"/><Relationship Id="rId5" Type="http://schemas.openxmlformats.org/officeDocument/2006/relationships/image" Target="../media/image47.png"/><Relationship Id="rId15" Type="http://schemas.openxmlformats.org/officeDocument/2006/relationships/image" Target="../media/image57.png"/><Relationship Id="rId23" Type="http://schemas.openxmlformats.org/officeDocument/2006/relationships/image" Target="../media/image65.png"/><Relationship Id="rId10" Type="http://schemas.openxmlformats.org/officeDocument/2006/relationships/image" Target="../media/image52.svg"/><Relationship Id="rId19" Type="http://schemas.openxmlformats.org/officeDocument/2006/relationships/image" Target="../media/image61.png"/><Relationship Id="rId4" Type="http://schemas.openxmlformats.org/officeDocument/2006/relationships/image" Target="../media/image46.svg"/><Relationship Id="rId9" Type="http://schemas.openxmlformats.org/officeDocument/2006/relationships/image" Target="../media/image51.png"/><Relationship Id="rId14" Type="http://schemas.openxmlformats.org/officeDocument/2006/relationships/image" Target="../media/image56.svg"/><Relationship Id="rId22" Type="http://schemas.openxmlformats.org/officeDocument/2006/relationships/image" Target="../media/image64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png"/><Relationship Id="rId3" Type="http://schemas.openxmlformats.org/officeDocument/2006/relationships/image" Target="../media/image69.png"/><Relationship Id="rId7" Type="http://schemas.openxmlformats.org/officeDocument/2006/relationships/image" Target="../media/image7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2.png"/><Relationship Id="rId11" Type="http://schemas.openxmlformats.org/officeDocument/2006/relationships/image" Target="../media/image77.png"/><Relationship Id="rId5" Type="http://schemas.openxmlformats.org/officeDocument/2006/relationships/image" Target="../media/image71.png"/><Relationship Id="rId10" Type="http://schemas.openxmlformats.org/officeDocument/2006/relationships/image" Target="../media/image76.png"/><Relationship Id="rId4" Type="http://schemas.openxmlformats.org/officeDocument/2006/relationships/image" Target="../media/image70.svg"/><Relationship Id="rId9" Type="http://schemas.openxmlformats.org/officeDocument/2006/relationships/image" Target="../media/image7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png"/><Relationship Id="rId3" Type="http://schemas.openxmlformats.org/officeDocument/2006/relationships/image" Target="../media/image78.jpg"/><Relationship Id="rId7" Type="http://schemas.openxmlformats.org/officeDocument/2006/relationships/image" Target="../media/image82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1.png"/><Relationship Id="rId5" Type="http://schemas.openxmlformats.org/officeDocument/2006/relationships/image" Target="../media/image80.svg"/><Relationship Id="rId4" Type="http://schemas.openxmlformats.org/officeDocument/2006/relationships/image" Target="../media/image79.png"/><Relationship Id="rId9" Type="http://schemas.openxmlformats.org/officeDocument/2006/relationships/image" Target="../media/image84.sv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g"/><Relationship Id="rId7" Type="http://schemas.openxmlformats.org/officeDocument/2006/relationships/image" Target="../media/image89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8.png"/><Relationship Id="rId5" Type="http://schemas.openxmlformats.org/officeDocument/2006/relationships/image" Target="../media/image87.svg"/><Relationship Id="rId4" Type="http://schemas.openxmlformats.org/officeDocument/2006/relationships/image" Target="../media/image8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BDAC2414-D655-4F47-A28B-0EF232AE94B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0961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áfico 12" descr="bolas de harvey 100% con relleno sólido">
            <a:extLst>
              <a:ext uri="{FF2B5EF4-FFF2-40B4-BE49-F238E27FC236}">
                <a16:creationId xmlns:a16="http://schemas.microsoft.com/office/drawing/2014/main" id="{2B94C860-5684-174A-0B99-459B4F3346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17898" y="3828415"/>
            <a:ext cx="3511761" cy="3511761"/>
          </a:xfrm>
          <a:prstGeom prst="rect">
            <a:avLst/>
          </a:prstGeom>
        </p:spPr>
      </p:pic>
      <p:grpSp>
        <p:nvGrpSpPr>
          <p:cNvPr id="4" name="Group 2">
            <a:extLst>
              <a:ext uri="{FF2B5EF4-FFF2-40B4-BE49-F238E27FC236}">
                <a16:creationId xmlns:a16="http://schemas.microsoft.com/office/drawing/2014/main" id="{52EFDEAD-713D-841A-5097-1C063BBFE41C}"/>
              </a:ext>
            </a:extLst>
          </p:cNvPr>
          <p:cNvGrpSpPr/>
          <p:nvPr/>
        </p:nvGrpSpPr>
        <p:grpSpPr>
          <a:xfrm>
            <a:off x="-2909356" y="2281219"/>
            <a:ext cx="6981929" cy="5109244"/>
            <a:chOff x="76200" y="85725"/>
            <a:chExt cx="1579669" cy="1155972"/>
          </a:xfrm>
        </p:grpSpPr>
        <p:sp>
          <p:nvSpPr>
            <p:cNvPr id="5" name="Freeform 3">
              <a:extLst>
                <a:ext uri="{FF2B5EF4-FFF2-40B4-BE49-F238E27FC236}">
                  <a16:creationId xmlns:a16="http://schemas.microsoft.com/office/drawing/2014/main" id="{DECDFBC0-2B6C-996E-4C24-E5EE41EA2CCC}"/>
                </a:ext>
              </a:extLst>
            </p:cNvPr>
            <p:cNvSpPr/>
            <p:nvPr/>
          </p:nvSpPr>
          <p:spPr>
            <a:xfrm>
              <a:off x="843069" y="428897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28575" cap="sq">
              <a:solidFill>
                <a:srgbClr val="C6C8CC"/>
              </a:solidFill>
              <a:prstDash val="dash"/>
              <a:miter/>
            </a:ln>
          </p:spPr>
          <p:txBody>
            <a:bodyPr/>
            <a:lstStyle/>
            <a:p>
              <a:endParaRPr lang="es-CO" dirty="0"/>
            </a:p>
          </p:txBody>
        </p:sp>
        <p:sp>
          <p:nvSpPr>
            <p:cNvPr id="6" name="TextBox 4">
              <a:extLst>
                <a:ext uri="{FF2B5EF4-FFF2-40B4-BE49-F238E27FC236}">
                  <a16:creationId xmlns:a16="http://schemas.microsoft.com/office/drawing/2014/main" id="{A429B19C-45DB-9F4C-E7D2-3686D87BCB9C}"/>
                </a:ext>
              </a:extLst>
            </p:cNvPr>
            <p:cNvSpPr txBox="1"/>
            <p:nvPr/>
          </p:nvSpPr>
          <p:spPr>
            <a:xfrm>
              <a:off x="76200" y="85725"/>
              <a:ext cx="660400" cy="650875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60"/>
                </a:lnSpc>
              </a:pPr>
              <a:endParaRPr/>
            </a:p>
          </p:txBody>
        </p:sp>
      </p:grpSp>
      <p:sp>
        <p:nvSpPr>
          <p:cNvPr id="7" name="Freeform 7">
            <a:extLst>
              <a:ext uri="{FF2B5EF4-FFF2-40B4-BE49-F238E27FC236}">
                <a16:creationId xmlns:a16="http://schemas.microsoft.com/office/drawing/2014/main" id="{D35668DE-2645-948A-646C-41C528B635A4}"/>
              </a:ext>
            </a:extLst>
          </p:cNvPr>
          <p:cNvSpPr/>
          <p:nvPr/>
        </p:nvSpPr>
        <p:spPr>
          <a:xfrm rot="11360287">
            <a:off x="872998" y="7367732"/>
            <a:ext cx="1550096" cy="1634642"/>
          </a:xfrm>
          <a:custGeom>
            <a:avLst/>
            <a:gdLst/>
            <a:ahLst/>
            <a:cxnLst/>
            <a:rect l="l" t="t" r="r" b="b"/>
            <a:pathLst>
              <a:path w="1939392" h="2090988">
                <a:moveTo>
                  <a:pt x="0" y="0"/>
                </a:moveTo>
                <a:lnTo>
                  <a:pt x="1939391" y="0"/>
                </a:lnTo>
                <a:lnTo>
                  <a:pt x="1939391" y="2090988"/>
                </a:lnTo>
                <a:lnTo>
                  <a:pt x="0" y="209098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8FD996E6-27D6-83C5-F271-2AC2F7328762}"/>
              </a:ext>
            </a:extLst>
          </p:cNvPr>
          <p:cNvSpPr/>
          <p:nvPr/>
        </p:nvSpPr>
        <p:spPr>
          <a:xfrm rot="7107560">
            <a:off x="3636323" y="6205936"/>
            <a:ext cx="1699312" cy="1808219"/>
          </a:xfrm>
          <a:custGeom>
            <a:avLst/>
            <a:gdLst/>
            <a:ahLst/>
            <a:cxnLst/>
            <a:rect l="l" t="t" r="r" b="b"/>
            <a:pathLst>
              <a:path w="1939392" h="2090988">
                <a:moveTo>
                  <a:pt x="0" y="0"/>
                </a:moveTo>
                <a:lnTo>
                  <a:pt x="1939392" y="0"/>
                </a:lnTo>
                <a:lnTo>
                  <a:pt x="1939392" y="2090989"/>
                </a:lnTo>
                <a:lnTo>
                  <a:pt x="0" y="2090989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6029A6D0-0BCD-945D-6C7F-5A76A3EB2838}"/>
              </a:ext>
            </a:extLst>
          </p:cNvPr>
          <p:cNvSpPr/>
          <p:nvPr/>
        </p:nvSpPr>
        <p:spPr>
          <a:xfrm rot="19509333">
            <a:off x="644243" y="2663594"/>
            <a:ext cx="1577256" cy="1664290"/>
          </a:xfrm>
          <a:custGeom>
            <a:avLst/>
            <a:gdLst/>
            <a:ahLst/>
            <a:cxnLst/>
            <a:rect l="l" t="t" r="r" b="b"/>
            <a:pathLst>
              <a:path w="1939392" h="2090988">
                <a:moveTo>
                  <a:pt x="0" y="0"/>
                </a:moveTo>
                <a:lnTo>
                  <a:pt x="1939392" y="0"/>
                </a:lnTo>
                <a:lnTo>
                  <a:pt x="1939392" y="2090988"/>
                </a:lnTo>
                <a:lnTo>
                  <a:pt x="0" y="2090988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10" name="Freeform 11">
            <a:extLst>
              <a:ext uri="{FF2B5EF4-FFF2-40B4-BE49-F238E27FC236}">
                <a16:creationId xmlns:a16="http://schemas.microsoft.com/office/drawing/2014/main" id="{D5B6735B-7B7C-838C-B7FE-4FDA533C5C21}"/>
              </a:ext>
            </a:extLst>
          </p:cNvPr>
          <p:cNvSpPr/>
          <p:nvPr/>
        </p:nvSpPr>
        <p:spPr>
          <a:xfrm rot="3455799">
            <a:off x="3744449" y="3586107"/>
            <a:ext cx="1600124" cy="1687739"/>
          </a:xfrm>
          <a:custGeom>
            <a:avLst/>
            <a:gdLst/>
            <a:ahLst/>
            <a:cxnLst/>
            <a:rect l="l" t="t" r="r" b="b"/>
            <a:pathLst>
              <a:path w="1939392" h="2090988">
                <a:moveTo>
                  <a:pt x="0" y="0"/>
                </a:moveTo>
                <a:lnTo>
                  <a:pt x="1939392" y="0"/>
                </a:lnTo>
                <a:lnTo>
                  <a:pt x="1939392" y="2090988"/>
                </a:lnTo>
                <a:lnTo>
                  <a:pt x="0" y="2090988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dirty="0"/>
          </a:p>
        </p:txBody>
      </p:sp>
      <p:sp>
        <p:nvSpPr>
          <p:cNvPr id="11" name="Freeform 14">
            <a:extLst>
              <a:ext uri="{FF2B5EF4-FFF2-40B4-BE49-F238E27FC236}">
                <a16:creationId xmlns:a16="http://schemas.microsoft.com/office/drawing/2014/main" id="{DB8A135F-E367-3682-DBA4-A1A98E8B5CF4}"/>
              </a:ext>
            </a:extLst>
          </p:cNvPr>
          <p:cNvSpPr/>
          <p:nvPr/>
        </p:nvSpPr>
        <p:spPr>
          <a:xfrm flipH="1">
            <a:off x="1381197" y="4658407"/>
            <a:ext cx="1979177" cy="1798538"/>
          </a:xfrm>
          <a:custGeom>
            <a:avLst/>
            <a:gdLst/>
            <a:ahLst/>
            <a:cxnLst/>
            <a:rect l="l" t="t" r="r" b="b"/>
            <a:pathLst>
              <a:path w="3801505" h="3457057">
                <a:moveTo>
                  <a:pt x="0" y="0"/>
                </a:moveTo>
                <a:lnTo>
                  <a:pt x="3801505" y="0"/>
                </a:lnTo>
                <a:lnTo>
                  <a:pt x="3801505" y="3457057"/>
                </a:lnTo>
                <a:lnTo>
                  <a:pt x="0" y="3457057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 t="-6103" b="-4959"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14" name="TextBox 15">
            <a:extLst>
              <a:ext uri="{FF2B5EF4-FFF2-40B4-BE49-F238E27FC236}">
                <a16:creationId xmlns:a16="http://schemas.microsoft.com/office/drawing/2014/main" id="{D4D21B9B-536B-D1CE-8A82-6440AC22C334}"/>
              </a:ext>
            </a:extLst>
          </p:cNvPr>
          <p:cNvSpPr txBox="1"/>
          <p:nvPr/>
        </p:nvSpPr>
        <p:spPr>
          <a:xfrm>
            <a:off x="1653287" y="2063436"/>
            <a:ext cx="4636910" cy="3556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38"/>
              </a:lnSpc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Montaser Arabic Bold"/>
                <a:sym typeface="Montaser Arabic Bold"/>
              </a:rPr>
              <a:t>CONTACTO CON LA NATURALEZA</a:t>
            </a:r>
          </a:p>
        </p:txBody>
      </p:sp>
      <p:sp>
        <p:nvSpPr>
          <p:cNvPr id="15" name="TextBox 20">
            <a:extLst>
              <a:ext uri="{FF2B5EF4-FFF2-40B4-BE49-F238E27FC236}">
                <a16:creationId xmlns:a16="http://schemas.microsoft.com/office/drawing/2014/main" id="{D6F3D4F2-EE7D-BD42-8D21-454FE4238EF0}"/>
              </a:ext>
            </a:extLst>
          </p:cNvPr>
          <p:cNvSpPr txBox="1"/>
          <p:nvPr/>
        </p:nvSpPr>
        <p:spPr>
          <a:xfrm>
            <a:off x="4293738" y="3006062"/>
            <a:ext cx="3075231" cy="3715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38"/>
              </a:lnSpc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Montaser Arabic Bold"/>
                <a:sym typeface="Montaser Arabic Bold"/>
              </a:rPr>
              <a:t>ACADÉMICO</a:t>
            </a:r>
            <a:r>
              <a:rPr lang="en-US" sz="2400" b="1" dirty="0">
                <a:latin typeface="Verdana" panose="020B0604030504040204" pitchFamily="34" charset="0"/>
                <a:ea typeface="Verdana" panose="020B0604030504040204" pitchFamily="34" charset="0"/>
                <a:cs typeface="Montaser Arabic Bold"/>
                <a:sym typeface="Montaser Arabic Bold"/>
              </a:rPr>
              <a:t> </a:t>
            </a:r>
          </a:p>
        </p:txBody>
      </p:sp>
      <p:sp>
        <p:nvSpPr>
          <p:cNvPr id="16" name="TextBox 24">
            <a:extLst>
              <a:ext uri="{FF2B5EF4-FFF2-40B4-BE49-F238E27FC236}">
                <a16:creationId xmlns:a16="http://schemas.microsoft.com/office/drawing/2014/main" id="{5DD26BA5-5BC9-5516-1A5C-DCEA03D0BFDB}"/>
              </a:ext>
            </a:extLst>
          </p:cNvPr>
          <p:cNvSpPr txBox="1"/>
          <p:nvPr/>
        </p:nvSpPr>
        <p:spPr>
          <a:xfrm>
            <a:off x="1410748" y="8298863"/>
            <a:ext cx="3075231" cy="3786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38"/>
              </a:lnSpc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Montaser Arabic Bold"/>
                <a:sym typeface="Montaser Arabic Bold"/>
              </a:rPr>
              <a:t>DESCANSO</a:t>
            </a:r>
            <a:r>
              <a:rPr lang="en-US" sz="2313" b="1" dirty="0">
                <a:solidFill>
                  <a:srgbClr val="FFFFFF"/>
                </a:solidFill>
                <a:latin typeface="Montaser Arabic Bold"/>
                <a:ea typeface="Montaser Arabic Bold"/>
                <a:cs typeface="Montaser Arabic Bold"/>
                <a:sym typeface="Montaser Arabic Bold"/>
              </a:rPr>
              <a:t> </a:t>
            </a:r>
          </a:p>
        </p:txBody>
      </p:sp>
      <p:sp>
        <p:nvSpPr>
          <p:cNvPr id="17" name="TextBox 22">
            <a:extLst>
              <a:ext uri="{FF2B5EF4-FFF2-40B4-BE49-F238E27FC236}">
                <a16:creationId xmlns:a16="http://schemas.microsoft.com/office/drawing/2014/main" id="{F704A1F7-4CF2-C8B4-B762-46ED2A6EFE08}"/>
              </a:ext>
            </a:extLst>
          </p:cNvPr>
          <p:cNvSpPr txBox="1"/>
          <p:nvPr/>
        </p:nvSpPr>
        <p:spPr>
          <a:xfrm>
            <a:off x="4703166" y="7420706"/>
            <a:ext cx="3075231" cy="77130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238"/>
              </a:lnSpc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Montaser Arabic Bold"/>
                <a:sym typeface="Montaser Arabic Bold"/>
              </a:rPr>
              <a:t>CONTACTO COMUNIDAD LOCAL</a:t>
            </a:r>
          </a:p>
        </p:txBody>
      </p:sp>
      <p:pic>
        <p:nvPicPr>
          <p:cNvPr id="18" name="Gráfico 17" descr="Escena de bosque contorno">
            <a:extLst>
              <a:ext uri="{FF2B5EF4-FFF2-40B4-BE49-F238E27FC236}">
                <a16:creationId xmlns:a16="http://schemas.microsoft.com/office/drawing/2014/main" id="{FBD7DDED-5A2B-3494-6E27-97B6DC519A6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06934" y="2856426"/>
            <a:ext cx="832666" cy="832666"/>
          </a:xfrm>
          <a:prstGeom prst="rect">
            <a:avLst/>
          </a:prstGeom>
        </p:spPr>
      </p:pic>
      <p:pic>
        <p:nvPicPr>
          <p:cNvPr id="20" name="Gráfico 19" descr="Libro abierto contorno">
            <a:extLst>
              <a:ext uri="{FF2B5EF4-FFF2-40B4-BE49-F238E27FC236}">
                <a16:creationId xmlns:a16="http://schemas.microsoft.com/office/drawing/2014/main" id="{3FDE12C5-8572-F04B-79CE-338775A658B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4305349" y="3893368"/>
            <a:ext cx="857003" cy="857003"/>
          </a:xfrm>
          <a:prstGeom prst="rect">
            <a:avLst/>
          </a:prstGeom>
        </p:spPr>
      </p:pic>
      <p:pic>
        <p:nvPicPr>
          <p:cNvPr id="21" name="Gráfico 20" descr="Vacaciones contorno">
            <a:extLst>
              <a:ext uri="{FF2B5EF4-FFF2-40B4-BE49-F238E27FC236}">
                <a16:creationId xmlns:a16="http://schemas.microsoft.com/office/drawing/2014/main" id="{A4FCAA0F-930D-8667-076D-68CD74B30F98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208574" y="7952886"/>
            <a:ext cx="914400" cy="914400"/>
          </a:xfrm>
          <a:prstGeom prst="rect">
            <a:avLst/>
          </a:prstGeom>
        </p:spPr>
      </p:pic>
      <p:sp>
        <p:nvSpPr>
          <p:cNvPr id="22" name="Freeform 30">
            <a:extLst>
              <a:ext uri="{FF2B5EF4-FFF2-40B4-BE49-F238E27FC236}">
                <a16:creationId xmlns:a16="http://schemas.microsoft.com/office/drawing/2014/main" id="{9E17A2DA-77C6-5CB6-E549-1BAA226A46CA}"/>
              </a:ext>
            </a:extLst>
          </p:cNvPr>
          <p:cNvSpPr/>
          <p:nvPr/>
        </p:nvSpPr>
        <p:spPr>
          <a:xfrm>
            <a:off x="4341749" y="6850897"/>
            <a:ext cx="609600" cy="609600"/>
          </a:xfrm>
          <a:custGeom>
            <a:avLst/>
            <a:gdLst/>
            <a:ahLst/>
            <a:cxnLst/>
            <a:rect l="l" t="t" r="r" b="b"/>
            <a:pathLst>
              <a:path w="609600" h="609600">
                <a:moveTo>
                  <a:pt x="0" y="0"/>
                </a:moveTo>
                <a:lnTo>
                  <a:pt x="609600" y="0"/>
                </a:lnTo>
                <a:lnTo>
                  <a:pt x="609600" y="609600"/>
                </a:lnTo>
                <a:lnTo>
                  <a:pt x="0" y="609600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23" name="TextBox 18">
            <a:extLst>
              <a:ext uri="{FF2B5EF4-FFF2-40B4-BE49-F238E27FC236}">
                <a16:creationId xmlns:a16="http://schemas.microsoft.com/office/drawing/2014/main" id="{2564A9CE-A724-5081-7B6B-FDA874D56F53}"/>
              </a:ext>
            </a:extLst>
          </p:cNvPr>
          <p:cNvSpPr txBox="1"/>
          <p:nvPr/>
        </p:nvSpPr>
        <p:spPr>
          <a:xfrm>
            <a:off x="579003" y="1226407"/>
            <a:ext cx="8857323" cy="6236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604"/>
              </a:lnSpc>
            </a:pPr>
            <a:r>
              <a:rPr lang="en-US" sz="2800" b="1" spc="79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 Pro Bold"/>
                <a:sym typeface="Verdana Pro Bold"/>
              </a:rPr>
              <a:t>MOTIVACIONES PRINCIPALES DE VISITA</a:t>
            </a:r>
            <a:r>
              <a:rPr lang="en-US" sz="3200" b="1" spc="79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 Pro Bold"/>
                <a:sym typeface="Verdana Pro Bold"/>
              </a:rPr>
              <a:t> </a:t>
            </a:r>
          </a:p>
        </p:txBody>
      </p:sp>
      <p:pic>
        <p:nvPicPr>
          <p:cNvPr id="24" name="Picture 2">
            <a:extLst>
              <a:ext uri="{FF2B5EF4-FFF2-40B4-BE49-F238E27FC236}">
                <a16:creationId xmlns:a16="http://schemas.microsoft.com/office/drawing/2014/main" id="{4D768F7C-9559-DC30-1AF1-6B5FB71636D7}"/>
              </a:ext>
            </a:extLst>
          </p:cNvPr>
          <p:cNvPicPr>
            <a:picLocks noChangeAspect="1"/>
          </p:cNvPicPr>
          <p:nvPr/>
        </p:nvPicPr>
        <p:blipFill>
          <a:blip r:embed="rId22"/>
          <a:srcRect l="12753" r="8847" b="7170"/>
          <a:stretch>
            <a:fillRect/>
          </a:stretch>
        </p:blipFill>
        <p:spPr>
          <a:xfrm>
            <a:off x="11139447" y="1424158"/>
            <a:ext cx="7166378" cy="8580327"/>
          </a:xfrm>
          <a:prstGeom prst="rect">
            <a:avLst/>
          </a:prstGeom>
        </p:spPr>
      </p:pic>
      <p:sp>
        <p:nvSpPr>
          <p:cNvPr id="25" name="CuadroTexto 24">
            <a:extLst>
              <a:ext uri="{FF2B5EF4-FFF2-40B4-BE49-F238E27FC236}">
                <a16:creationId xmlns:a16="http://schemas.microsoft.com/office/drawing/2014/main" id="{A566F8F2-63D2-2973-3B9E-BA8C3B5F486D}"/>
              </a:ext>
            </a:extLst>
          </p:cNvPr>
          <p:cNvSpPr txBox="1"/>
          <p:nvPr/>
        </p:nvSpPr>
        <p:spPr>
          <a:xfrm>
            <a:off x="12737699" y="2755964"/>
            <a:ext cx="1066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/>
              <a:t>5%</a:t>
            </a:r>
          </a:p>
        </p:txBody>
      </p:sp>
      <p:sp>
        <p:nvSpPr>
          <p:cNvPr id="26" name="CuadroTexto 25">
            <a:extLst>
              <a:ext uri="{FF2B5EF4-FFF2-40B4-BE49-F238E27FC236}">
                <a16:creationId xmlns:a16="http://schemas.microsoft.com/office/drawing/2014/main" id="{B1443EA1-DFFD-1F55-AA51-EC57243D45F8}"/>
              </a:ext>
            </a:extLst>
          </p:cNvPr>
          <p:cNvSpPr txBox="1"/>
          <p:nvPr/>
        </p:nvSpPr>
        <p:spPr>
          <a:xfrm>
            <a:off x="14367725" y="3978162"/>
            <a:ext cx="1066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dirty="0">
                <a:latin typeface="Verdana" panose="020B0604030504040204" pitchFamily="34" charset="0"/>
                <a:ea typeface="Verdana" panose="020B0604030504040204" pitchFamily="34" charset="0"/>
              </a:rPr>
              <a:t>10%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30C69542-E339-0C38-193C-8875FC4D1412}"/>
              </a:ext>
            </a:extLst>
          </p:cNvPr>
          <p:cNvSpPr txBox="1"/>
          <p:nvPr/>
        </p:nvSpPr>
        <p:spPr>
          <a:xfrm>
            <a:off x="15944045" y="6007735"/>
            <a:ext cx="1066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dirty="0">
                <a:latin typeface="Verdana" panose="020B0604030504040204" pitchFamily="34" charset="0"/>
                <a:ea typeface="Verdana" panose="020B0604030504040204" pitchFamily="34" charset="0"/>
              </a:rPr>
              <a:t>30%</a:t>
            </a: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70A17CA6-5DA0-9583-DB51-FEE2A6871D2D}"/>
              </a:ext>
            </a:extLst>
          </p:cNvPr>
          <p:cNvSpPr txBox="1"/>
          <p:nvPr/>
        </p:nvSpPr>
        <p:spPr>
          <a:xfrm>
            <a:off x="12462958" y="6033549"/>
            <a:ext cx="106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800" dirty="0">
                <a:latin typeface="Verdana" panose="020B0604030504040204" pitchFamily="34" charset="0"/>
                <a:ea typeface="Verdana" panose="020B0604030504040204" pitchFamily="34" charset="0"/>
              </a:rPr>
              <a:t>40%</a:t>
            </a: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0441E6B2-C56F-D37C-3639-98DDDF1854E7}"/>
              </a:ext>
            </a:extLst>
          </p:cNvPr>
          <p:cNvSpPr txBox="1"/>
          <p:nvPr/>
        </p:nvSpPr>
        <p:spPr>
          <a:xfrm>
            <a:off x="14332095" y="7734300"/>
            <a:ext cx="1066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000" dirty="0">
                <a:latin typeface="Verdana" panose="020B0604030504040204" pitchFamily="34" charset="0"/>
                <a:ea typeface="Verdana" panose="020B0604030504040204" pitchFamily="34" charset="0"/>
              </a:rPr>
              <a:t>15%</a:t>
            </a:r>
          </a:p>
        </p:txBody>
      </p:sp>
      <p:sp>
        <p:nvSpPr>
          <p:cNvPr id="31" name="TextBox 19">
            <a:extLst>
              <a:ext uri="{FF2B5EF4-FFF2-40B4-BE49-F238E27FC236}">
                <a16:creationId xmlns:a16="http://schemas.microsoft.com/office/drawing/2014/main" id="{7CAAA46D-65FE-3343-104E-760E5B2F976B}"/>
              </a:ext>
            </a:extLst>
          </p:cNvPr>
          <p:cNvSpPr txBox="1"/>
          <p:nvPr/>
        </p:nvSpPr>
        <p:spPr>
          <a:xfrm>
            <a:off x="5343511" y="8780518"/>
            <a:ext cx="7710798" cy="89415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737"/>
              </a:lnSpc>
              <a:spcBef>
                <a:spcPct val="0"/>
              </a:spcBef>
            </a:pP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 Pro"/>
                <a:sym typeface="Verdana Pro"/>
              </a:rPr>
              <a:t>“</a:t>
            </a:r>
            <a:r>
              <a:rPr lang="en-US" sz="24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 Pro"/>
                <a:sym typeface="Verdana Pro"/>
              </a:rPr>
              <a:t>la conexión con el entorno es la principal razón  para visitar nuestras áreas protegidas</a:t>
            </a:r>
            <a:r>
              <a: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 Pro"/>
                <a:sym typeface="Verdana Pro"/>
              </a:rPr>
              <a:t>”</a:t>
            </a:r>
          </a:p>
        </p:txBody>
      </p:sp>
      <p:sp>
        <p:nvSpPr>
          <p:cNvPr id="33" name="TextBox 50">
            <a:extLst>
              <a:ext uri="{FF2B5EF4-FFF2-40B4-BE49-F238E27FC236}">
                <a16:creationId xmlns:a16="http://schemas.microsoft.com/office/drawing/2014/main" id="{A7C65450-CEDB-200A-AE27-FB21C9DD259A}"/>
              </a:ext>
            </a:extLst>
          </p:cNvPr>
          <p:cNvSpPr txBox="1"/>
          <p:nvPr/>
        </p:nvSpPr>
        <p:spPr>
          <a:xfrm>
            <a:off x="16477445" y="9667054"/>
            <a:ext cx="1912135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2160"/>
              </a:lnSpc>
            </a:pPr>
            <a:r>
              <a:rPr lang="en-US" sz="2000" b="1" dirty="0">
                <a:solidFill>
                  <a:schemeClr val="accent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Bold"/>
                <a:sym typeface="Open Sans Bold"/>
              </a:rPr>
              <a:t>MÓDULO 1</a:t>
            </a:r>
          </a:p>
        </p:txBody>
      </p:sp>
      <p:sp>
        <p:nvSpPr>
          <p:cNvPr id="34" name="Título 1">
            <a:extLst>
              <a:ext uri="{FF2B5EF4-FFF2-40B4-BE49-F238E27FC236}">
                <a16:creationId xmlns:a16="http://schemas.microsoft.com/office/drawing/2014/main" id="{2F38C223-9854-3D79-B12D-A8B65FB34BDF}"/>
              </a:ext>
            </a:extLst>
          </p:cNvPr>
          <p:cNvSpPr txBox="1">
            <a:spLocks/>
          </p:cNvSpPr>
          <p:nvPr/>
        </p:nvSpPr>
        <p:spPr>
          <a:xfrm>
            <a:off x="-68476" y="119390"/>
            <a:ext cx="15498500" cy="566156"/>
          </a:xfrm>
          <a:prstGeom prst="rect">
            <a:avLst/>
          </a:prstGeom>
        </p:spPr>
        <p:txBody>
          <a:bodyPr vert="horz" lIns="137160" tIns="68580" rIns="137160" bIns="68580" rtlCol="0" anchor="b">
            <a:normAutofit fontScale="8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pPr algn="just" defTabSz="1371600"/>
            <a:r>
              <a:rPr lang="es-CO" sz="2400" b="1" dirty="0">
                <a:solidFill>
                  <a:srgbClr val="70AD47">
                    <a:lumMod val="50000"/>
                  </a:srgbClr>
                </a:solidFill>
                <a:ea typeface="Verdana" panose="020B0604030504040204" pitchFamily="34" charset="0"/>
              </a:rPr>
              <a:t>RESULTADOS ENCUESTAS DE SATISFACCIÓN VISITANTES ÁREAS PROTEGIDAS –ESAVI-</a:t>
            </a:r>
          </a:p>
          <a:p>
            <a:pPr algn="just" defTabSz="1371600"/>
            <a:r>
              <a:rPr lang="es-CO" sz="2400" b="1" dirty="0">
                <a:solidFill>
                  <a:srgbClr val="70AD47">
                    <a:lumMod val="50000"/>
                  </a:srgbClr>
                </a:solidFill>
              </a:rPr>
              <a:t>I semestre 2025</a:t>
            </a:r>
          </a:p>
        </p:txBody>
      </p:sp>
      <p:sp>
        <p:nvSpPr>
          <p:cNvPr id="35" name="TextBox 17">
            <a:extLst>
              <a:ext uri="{FF2B5EF4-FFF2-40B4-BE49-F238E27FC236}">
                <a16:creationId xmlns:a16="http://schemas.microsoft.com/office/drawing/2014/main" id="{07AB0B5B-F023-6155-0065-27219DF21891}"/>
              </a:ext>
            </a:extLst>
          </p:cNvPr>
          <p:cNvSpPr txBox="1"/>
          <p:nvPr/>
        </p:nvSpPr>
        <p:spPr>
          <a:xfrm>
            <a:off x="8131310" y="2469194"/>
            <a:ext cx="2904145" cy="18196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875"/>
              </a:lnSpc>
            </a:pPr>
            <a:r>
              <a:rPr lang="en-US" sz="2800" b="1" spc="105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 Pro"/>
                <a:sym typeface="Verdana Pro"/>
              </a:rPr>
              <a:t>30% </a:t>
            </a:r>
          </a:p>
          <a:p>
            <a:pPr>
              <a:lnSpc>
                <a:spcPts val="2875"/>
              </a:lnSpc>
            </a:pPr>
            <a:r>
              <a:rPr lang="en-US" spc="105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 Pro"/>
                <a:sym typeface="Verdana Pro"/>
              </a:rPr>
              <a:t>de los visitantes indicó una sola motivación de visita</a:t>
            </a:r>
          </a:p>
          <a:p>
            <a:pPr>
              <a:lnSpc>
                <a:spcPts val="2875"/>
              </a:lnSpc>
            </a:pPr>
            <a:endParaRPr lang="en-US" sz="2000" spc="105" dirty="0">
              <a:solidFill>
                <a:schemeClr val="tx1">
                  <a:lumMod val="65000"/>
                  <a:lumOff val="3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 Pro"/>
              <a:sym typeface="Verdana Pro"/>
            </a:endParaRPr>
          </a:p>
        </p:txBody>
      </p:sp>
      <p:grpSp>
        <p:nvGrpSpPr>
          <p:cNvPr id="36" name="Group 22">
            <a:extLst>
              <a:ext uri="{FF2B5EF4-FFF2-40B4-BE49-F238E27FC236}">
                <a16:creationId xmlns:a16="http://schemas.microsoft.com/office/drawing/2014/main" id="{A45B8CC7-D216-6568-7F67-5A65362F3822}"/>
              </a:ext>
            </a:extLst>
          </p:cNvPr>
          <p:cNvGrpSpPr/>
          <p:nvPr/>
        </p:nvGrpSpPr>
        <p:grpSpPr>
          <a:xfrm>
            <a:off x="7663842" y="2480643"/>
            <a:ext cx="109110" cy="1463040"/>
            <a:chOff x="0" y="0"/>
            <a:chExt cx="40411" cy="541867"/>
          </a:xfrm>
        </p:grpSpPr>
        <p:sp>
          <p:nvSpPr>
            <p:cNvPr id="37" name="Freeform 23">
              <a:extLst>
                <a:ext uri="{FF2B5EF4-FFF2-40B4-BE49-F238E27FC236}">
                  <a16:creationId xmlns:a16="http://schemas.microsoft.com/office/drawing/2014/main" id="{1698103D-8437-4A57-7E65-DEB090620A59}"/>
                </a:ext>
              </a:extLst>
            </p:cNvPr>
            <p:cNvSpPr/>
            <p:nvPr/>
          </p:nvSpPr>
          <p:spPr>
            <a:xfrm>
              <a:off x="0" y="0"/>
              <a:ext cx="40411" cy="541867"/>
            </a:xfrm>
            <a:custGeom>
              <a:avLst/>
              <a:gdLst/>
              <a:ahLst/>
              <a:cxnLst/>
              <a:rect l="l" t="t" r="r" b="b"/>
              <a:pathLst>
                <a:path w="40411" h="541867">
                  <a:moveTo>
                    <a:pt x="0" y="0"/>
                  </a:moveTo>
                  <a:lnTo>
                    <a:pt x="40411" y="0"/>
                  </a:lnTo>
                  <a:lnTo>
                    <a:pt x="40411" y="541867"/>
                  </a:lnTo>
                  <a:lnTo>
                    <a:pt x="0" y="541867"/>
                  </a:lnTo>
                  <a:close/>
                </a:path>
              </a:pathLst>
            </a:custGeom>
            <a:solidFill>
              <a:srgbClr val="0097B2"/>
            </a:solidFill>
          </p:spPr>
          <p:txBody>
            <a:bodyPr/>
            <a:lstStyle/>
            <a:p>
              <a:endParaRPr lang="es-CO" dirty="0"/>
            </a:p>
          </p:txBody>
        </p:sp>
        <p:sp>
          <p:nvSpPr>
            <p:cNvPr id="38" name="TextBox 24">
              <a:extLst>
                <a:ext uri="{FF2B5EF4-FFF2-40B4-BE49-F238E27FC236}">
                  <a16:creationId xmlns:a16="http://schemas.microsoft.com/office/drawing/2014/main" id="{BC403169-5E1C-72E2-B4DC-9D3A31653BF2}"/>
                </a:ext>
              </a:extLst>
            </p:cNvPr>
            <p:cNvSpPr txBox="1"/>
            <p:nvPr/>
          </p:nvSpPr>
          <p:spPr>
            <a:xfrm>
              <a:off x="0" y="-28575"/>
              <a:ext cx="40411" cy="5704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 dirty="0"/>
            </a:p>
          </p:txBody>
        </p:sp>
      </p:grpSp>
      <p:grpSp>
        <p:nvGrpSpPr>
          <p:cNvPr id="39" name="Group 25">
            <a:extLst>
              <a:ext uri="{FF2B5EF4-FFF2-40B4-BE49-F238E27FC236}">
                <a16:creationId xmlns:a16="http://schemas.microsoft.com/office/drawing/2014/main" id="{15048C8A-F602-BF88-288F-71DD96E74ED0}"/>
              </a:ext>
            </a:extLst>
          </p:cNvPr>
          <p:cNvGrpSpPr/>
          <p:nvPr/>
        </p:nvGrpSpPr>
        <p:grpSpPr>
          <a:xfrm>
            <a:off x="7680774" y="4178217"/>
            <a:ext cx="109110" cy="1463040"/>
            <a:chOff x="0" y="0"/>
            <a:chExt cx="40411" cy="541867"/>
          </a:xfrm>
        </p:grpSpPr>
        <p:sp>
          <p:nvSpPr>
            <p:cNvPr id="40" name="Freeform 26">
              <a:extLst>
                <a:ext uri="{FF2B5EF4-FFF2-40B4-BE49-F238E27FC236}">
                  <a16:creationId xmlns:a16="http://schemas.microsoft.com/office/drawing/2014/main" id="{6D2630BE-3DEC-965E-9B08-397B92D2FD62}"/>
                </a:ext>
              </a:extLst>
            </p:cNvPr>
            <p:cNvSpPr/>
            <p:nvPr/>
          </p:nvSpPr>
          <p:spPr>
            <a:xfrm>
              <a:off x="0" y="0"/>
              <a:ext cx="40411" cy="541867"/>
            </a:xfrm>
            <a:custGeom>
              <a:avLst/>
              <a:gdLst/>
              <a:ahLst/>
              <a:cxnLst/>
              <a:rect l="l" t="t" r="r" b="b"/>
              <a:pathLst>
                <a:path w="40411" h="541867">
                  <a:moveTo>
                    <a:pt x="0" y="0"/>
                  </a:moveTo>
                  <a:lnTo>
                    <a:pt x="40411" y="0"/>
                  </a:lnTo>
                  <a:lnTo>
                    <a:pt x="40411" y="541867"/>
                  </a:lnTo>
                  <a:lnTo>
                    <a:pt x="0" y="541867"/>
                  </a:lnTo>
                  <a:close/>
                </a:path>
              </a:pathLst>
            </a:custGeom>
            <a:solidFill>
              <a:srgbClr val="FFDE59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41" name="TextBox 27">
              <a:extLst>
                <a:ext uri="{FF2B5EF4-FFF2-40B4-BE49-F238E27FC236}">
                  <a16:creationId xmlns:a16="http://schemas.microsoft.com/office/drawing/2014/main" id="{191F8DC7-609F-6875-FCB8-B37C6C7E2A60}"/>
                </a:ext>
              </a:extLst>
            </p:cNvPr>
            <p:cNvSpPr txBox="1"/>
            <p:nvPr/>
          </p:nvSpPr>
          <p:spPr>
            <a:xfrm>
              <a:off x="0" y="-28575"/>
              <a:ext cx="40411" cy="5704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grpSp>
        <p:nvGrpSpPr>
          <p:cNvPr id="42" name="Group 28">
            <a:extLst>
              <a:ext uri="{FF2B5EF4-FFF2-40B4-BE49-F238E27FC236}">
                <a16:creationId xmlns:a16="http://schemas.microsoft.com/office/drawing/2014/main" id="{6EB56D68-6328-D59F-5118-CF7E5AC73ECE}"/>
              </a:ext>
            </a:extLst>
          </p:cNvPr>
          <p:cNvGrpSpPr/>
          <p:nvPr/>
        </p:nvGrpSpPr>
        <p:grpSpPr>
          <a:xfrm>
            <a:off x="7680774" y="6107145"/>
            <a:ext cx="109110" cy="1463040"/>
            <a:chOff x="0" y="0"/>
            <a:chExt cx="40411" cy="541867"/>
          </a:xfrm>
        </p:grpSpPr>
        <p:sp>
          <p:nvSpPr>
            <p:cNvPr id="43" name="Freeform 29">
              <a:extLst>
                <a:ext uri="{FF2B5EF4-FFF2-40B4-BE49-F238E27FC236}">
                  <a16:creationId xmlns:a16="http://schemas.microsoft.com/office/drawing/2014/main" id="{81AF028D-8B1B-2738-8B01-A4970DF840CC}"/>
                </a:ext>
              </a:extLst>
            </p:cNvPr>
            <p:cNvSpPr/>
            <p:nvPr/>
          </p:nvSpPr>
          <p:spPr>
            <a:xfrm>
              <a:off x="0" y="0"/>
              <a:ext cx="40411" cy="541867"/>
            </a:xfrm>
            <a:custGeom>
              <a:avLst/>
              <a:gdLst/>
              <a:ahLst/>
              <a:cxnLst/>
              <a:rect l="l" t="t" r="r" b="b"/>
              <a:pathLst>
                <a:path w="40411" h="541867">
                  <a:moveTo>
                    <a:pt x="0" y="0"/>
                  </a:moveTo>
                  <a:lnTo>
                    <a:pt x="40411" y="0"/>
                  </a:lnTo>
                  <a:lnTo>
                    <a:pt x="40411" y="541867"/>
                  </a:lnTo>
                  <a:lnTo>
                    <a:pt x="0" y="541867"/>
                  </a:lnTo>
                  <a:close/>
                </a:path>
              </a:pathLst>
            </a:custGeom>
            <a:solidFill>
              <a:srgbClr val="7ED957"/>
            </a:solidFill>
          </p:spPr>
          <p:txBody>
            <a:bodyPr/>
            <a:lstStyle/>
            <a:p>
              <a:endParaRPr lang="es-CO" dirty="0"/>
            </a:p>
          </p:txBody>
        </p:sp>
        <p:sp>
          <p:nvSpPr>
            <p:cNvPr id="44" name="TextBox 30">
              <a:extLst>
                <a:ext uri="{FF2B5EF4-FFF2-40B4-BE49-F238E27FC236}">
                  <a16:creationId xmlns:a16="http://schemas.microsoft.com/office/drawing/2014/main" id="{D4019E55-F62E-37DE-3447-C46342C18166}"/>
                </a:ext>
              </a:extLst>
            </p:cNvPr>
            <p:cNvSpPr txBox="1"/>
            <p:nvPr/>
          </p:nvSpPr>
          <p:spPr>
            <a:xfrm>
              <a:off x="0" y="-28575"/>
              <a:ext cx="40411" cy="5704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45" name="TextBox 17">
            <a:extLst>
              <a:ext uri="{FF2B5EF4-FFF2-40B4-BE49-F238E27FC236}">
                <a16:creationId xmlns:a16="http://schemas.microsoft.com/office/drawing/2014/main" id="{33556EA2-4684-D123-5953-8E413BA7B094}"/>
              </a:ext>
            </a:extLst>
          </p:cNvPr>
          <p:cNvSpPr txBox="1"/>
          <p:nvPr/>
        </p:nvSpPr>
        <p:spPr>
          <a:xfrm>
            <a:off x="7637070" y="4610524"/>
            <a:ext cx="3728077" cy="107587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875"/>
              </a:lnSpc>
            </a:pPr>
            <a:r>
              <a:rPr lang="en-US" sz="2000" spc="105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 Pro"/>
                <a:sym typeface="Verdana Pro"/>
              </a:rPr>
              <a:t>   </a:t>
            </a:r>
            <a:r>
              <a:rPr lang="en-US" sz="2800" b="1" spc="105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 Pro"/>
                <a:sym typeface="Verdana Pro"/>
              </a:rPr>
              <a:t>22% </a:t>
            </a:r>
          </a:p>
          <a:p>
            <a:pPr>
              <a:lnSpc>
                <a:spcPts val="2875"/>
              </a:lnSpc>
            </a:pPr>
            <a:r>
              <a:rPr lang="en-US" sz="2800" spc="105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 Pro"/>
                <a:sym typeface="Verdana Pro"/>
              </a:rPr>
              <a:t>  </a:t>
            </a:r>
            <a:r>
              <a:rPr lang="en-US" sz="2000" spc="105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 Pro"/>
                <a:sym typeface="Verdana Pro"/>
              </a:rPr>
              <a:t>señaló dos motivaciones</a:t>
            </a:r>
          </a:p>
          <a:p>
            <a:pPr>
              <a:lnSpc>
                <a:spcPts val="2875"/>
              </a:lnSpc>
            </a:pPr>
            <a:r>
              <a:rPr lang="en-US" sz="2000" spc="105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 Pro"/>
                <a:sym typeface="Verdana Pro"/>
              </a:rPr>
              <a:t>   </a:t>
            </a:r>
          </a:p>
        </p:txBody>
      </p:sp>
      <p:sp>
        <p:nvSpPr>
          <p:cNvPr id="46" name="TextBox 17">
            <a:extLst>
              <a:ext uri="{FF2B5EF4-FFF2-40B4-BE49-F238E27FC236}">
                <a16:creationId xmlns:a16="http://schemas.microsoft.com/office/drawing/2014/main" id="{37D33581-84B7-C702-94B3-3F4CA52F360B}"/>
              </a:ext>
            </a:extLst>
          </p:cNvPr>
          <p:cNvSpPr txBox="1"/>
          <p:nvPr/>
        </p:nvSpPr>
        <p:spPr>
          <a:xfrm>
            <a:off x="7915526" y="6471151"/>
            <a:ext cx="2635508" cy="107587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875"/>
              </a:lnSpc>
            </a:pPr>
            <a:r>
              <a:rPr lang="en-US" sz="2000" spc="105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 Pro"/>
                <a:sym typeface="Verdana Pro"/>
              </a:rPr>
              <a:t> </a:t>
            </a:r>
            <a:r>
              <a:rPr lang="en-US" sz="2800" b="1" spc="105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 Pro"/>
                <a:sym typeface="Verdana Pro"/>
              </a:rPr>
              <a:t>13%</a:t>
            </a:r>
            <a:r>
              <a:rPr lang="en-US" sz="2000" spc="105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 Pro"/>
                <a:sym typeface="Verdana Pro"/>
              </a:rPr>
              <a:t> </a:t>
            </a:r>
          </a:p>
          <a:p>
            <a:pPr>
              <a:lnSpc>
                <a:spcPts val="2875"/>
              </a:lnSpc>
            </a:pPr>
            <a:r>
              <a:rPr lang="en-US" sz="2000" spc="105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 Pro"/>
                <a:sym typeface="Verdana Pro"/>
              </a:rPr>
              <a:t>tres motivaciones </a:t>
            </a:r>
          </a:p>
          <a:p>
            <a:pPr>
              <a:lnSpc>
                <a:spcPts val="2875"/>
              </a:lnSpc>
            </a:pPr>
            <a:endParaRPr lang="en-US" sz="2000" spc="105" dirty="0">
              <a:solidFill>
                <a:schemeClr val="tx1">
                  <a:lumMod val="65000"/>
                  <a:lumOff val="3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 Pro"/>
              <a:sym typeface="Verdana Pro"/>
            </a:endParaRPr>
          </a:p>
        </p:txBody>
      </p:sp>
      <p:sp>
        <p:nvSpPr>
          <p:cNvPr id="47" name="TextBox 16">
            <a:extLst>
              <a:ext uri="{FF2B5EF4-FFF2-40B4-BE49-F238E27FC236}">
                <a16:creationId xmlns:a16="http://schemas.microsoft.com/office/drawing/2014/main" id="{FDF198C0-A902-D7E1-57C6-0F524037B326}"/>
              </a:ext>
            </a:extLst>
          </p:cNvPr>
          <p:cNvSpPr txBox="1"/>
          <p:nvPr/>
        </p:nvSpPr>
        <p:spPr>
          <a:xfrm>
            <a:off x="1819324" y="2334114"/>
            <a:ext cx="1543834" cy="5852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28"/>
              </a:lnSpc>
            </a:pPr>
            <a:r>
              <a:rPr lang="en-US" sz="3200" b="1" dirty="0">
                <a:latin typeface="Verdana" panose="020B0604030504040204" pitchFamily="34" charset="0"/>
                <a:ea typeface="Verdana" panose="020B0604030504040204" pitchFamily="34" charset="0"/>
                <a:cs typeface="Montaser Arabic"/>
                <a:sym typeface="Montaser Arabic"/>
              </a:rPr>
              <a:t>32,6%</a:t>
            </a:r>
          </a:p>
        </p:txBody>
      </p:sp>
      <p:sp>
        <p:nvSpPr>
          <p:cNvPr id="48" name="TextBox 16">
            <a:extLst>
              <a:ext uri="{FF2B5EF4-FFF2-40B4-BE49-F238E27FC236}">
                <a16:creationId xmlns:a16="http://schemas.microsoft.com/office/drawing/2014/main" id="{F41F7604-3BF0-905A-276F-D0E3401E75D0}"/>
              </a:ext>
            </a:extLst>
          </p:cNvPr>
          <p:cNvSpPr txBox="1"/>
          <p:nvPr/>
        </p:nvSpPr>
        <p:spPr>
          <a:xfrm>
            <a:off x="5049085" y="3203126"/>
            <a:ext cx="1543834" cy="5852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28"/>
              </a:lnSpc>
            </a:pPr>
            <a:r>
              <a:rPr lang="en-US" sz="3200" b="1" dirty="0">
                <a:latin typeface="Verdana" panose="020B0604030504040204" pitchFamily="34" charset="0"/>
                <a:ea typeface="Verdana" panose="020B0604030504040204" pitchFamily="34" charset="0"/>
                <a:cs typeface="Montaser Arabic"/>
                <a:sym typeface="Montaser Arabic"/>
              </a:rPr>
              <a:t>17,9%</a:t>
            </a:r>
          </a:p>
        </p:txBody>
      </p:sp>
      <p:sp>
        <p:nvSpPr>
          <p:cNvPr id="49" name="TextBox 16">
            <a:extLst>
              <a:ext uri="{FF2B5EF4-FFF2-40B4-BE49-F238E27FC236}">
                <a16:creationId xmlns:a16="http://schemas.microsoft.com/office/drawing/2014/main" id="{F66D6F1A-5734-A21C-D3A6-422DF89C5947}"/>
              </a:ext>
            </a:extLst>
          </p:cNvPr>
          <p:cNvSpPr txBox="1"/>
          <p:nvPr/>
        </p:nvSpPr>
        <p:spPr>
          <a:xfrm>
            <a:off x="2265126" y="8589816"/>
            <a:ext cx="1543834" cy="5852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28"/>
              </a:lnSpc>
            </a:pPr>
            <a:r>
              <a:rPr lang="en-US" sz="3200" b="1" dirty="0">
                <a:latin typeface="Verdana" panose="020B0604030504040204" pitchFamily="34" charset="0"/>
                <a:ea typeface="Verdana" panose="020B0604030504040204" pitchFamily="34" charset="0"/>
                <a:cs typeface="Montaser Arabic"/>
                <a:sym typeface="Montaser Arabic"/>
              </a:rPr>
              <a:t>15,7%</a:t>
            </a:r>
          </a:p>
        </p:txBody>
      </p:sp>
      <p:sp>
        <p:nvSpPr>
          <p:cNvPr id="50" name="TextBox 16">
            <a:extLst>
              <a:ext uri="{FF2B5EF4-FFF2-40B4-BE49-F238E27FC236}">
                <a16:creationId xmlns:a16="http://schemas.microsoft.com/office/drawing/2014/main" id="{3DA65CE0-86A1-54CD-3F9B-047F7FDB9ADA}"/>
              </a:ext>
            </a:extLst>
          </p:cNvPr>
          <p:cNvSpPr txBox="1"/>
          <p:nvPr/>
        </p:nvSpPr>
        <p:spPr>
          <a:xfrm>
            <a:off x="5468865" y="6616749"/>
            <a:ext cx="1543834" cy="5852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28"/>
              </a:lnSpc>
            </a:pPr>
            <a:r>
              <a:rPr lang="en-US" sz="3200" b="1" dirty="0">
                <a:latin typeface="Verdana" panose="020B0604030504040204" pitchFamily="34" charset="0"/>
                <a:ea typeface="Verdana" panose="020B0604030504040204" pitchFamily="34" charset="0"/>
                <a:cs typeface="Montaser Arabic"/>
                <a:sym typeface="Montaser Arabic"/>
              </a:rPr>
              <a:t>17,2%</a:t>
            </a:r>
          </a:p>
        </p:txBody>
      </p:sp>
      <p:sp>
        <p:nvSpPr>
          <p:cNvPr id="51" name="TextBox 4">
            <a:extLst>
              <a:ext uri="{FF2B5EF4-FFF2-40B4-BE49-F238E27FC236}">
                <a16:creationId xmlns:a16="http://schemas.microsoft.com/office/drawing/2014/main" id="{D89417C0-A87E-F9E3-F75B-E28D0DB197D8}"/>
              </a:ext>
            </a:extLst>
          </p:cNvPr>
          <p:cNvSpPr txBox="1"/>
          <p:nvPr/>
        </p:nvSpPr>
        <p:spPr>
          <a:xfrm>
            <a:off x="10283433" y="1400327"/>
            <a:ext cx="7054946" cy="8374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390"/>
              </a:lnSpc>
            </a:pPr>
            <a:r>
              <a:rPr 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 Pro Bold"/>
                <a:sym typeface="Verdana Pro Bold"/>
              </a:rPr>
              <a:t>CANALES POR LO QUE SE ENTERA EL VISITANTE DEL AP </a:t>
            </a:r>
          </a:p>
        </p:txBody>
      </p:sp>
    </p:spTree>
    <p:extLst>
      <p:ext uri="{BB962C8B-B14F-4D97-AF65-F5344CB8AC3E}">
        <p14:creationId xmlns:p14="http://schemas.microsoft.com/office/powerpoint/2010/main" val="15259157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7">
            <a:extLst>
              <a:ext uri="{FF2B5EF4-FFF2-40B4-BE49-F238E27FC236}">
                <a16:creationId xmlns:a16="http://schemas.microsoft.com/office/drawing/2014/main" id="{0A236C62-47E6-CAB7-4386-DFA822568D62}"/>
              </a:ext>
            </a:extLst>
          </p:cNvPr>
          <p:cNvGrpSpPr/>
          <p:nvPr/>
        </p:nvGrpSpPr>
        <p:grpSpPr>
          <a:xfrm>
            <a:off x="12039600" y="3387073"/>
            <a:ext cx="5260058" cy="4293748"/>
            <a:chOff x="0" y="-28575"/>
            <a:chExt cx="3342685" cy="467214"/>
          </a:xfrm>
        </p:grpSpPr>
        <p:sp>
          <p:nvSpPr>
            <p:cNvPr id="10" name="Freeform 8">
              <a:extLst>
                <a:ext uri="{FF2B5EF4-FFF2-40B4-BE49-F238E27FC236}">
                  <a16:creationId xmlns:a16="http://schemas.microsoft.com/office/drawing/2014/main" id="{47F98442-46CB-540A-E20E-7C3809F73390}"/>
                </a:ext>
              </a:extLst>
            </p:cNvPr>
            <p:cNvSpPr/>
            <p:nvPr/>
          </p:nvSpPr>
          <p:spPr>
            <a:xfrm>
              <a:off x="0" y="0"/>
              <a:ext cx="3303177" cy="394599"/>
            </a:xfrm>
            <a:custGeom>
              <a:avLst/>
              <a:gdLst/>
              <a:ahLst/>
              <a:cxnLst/>
              <a:rect l="l" t="t" r="r" b="b"/>
              <a:pathLst>
                <a:path w="3303177" h="394599">
                  <a:moveTo>
                    <a:pt x="0" y="0"/>
                  </a:moveTo>
                  <a:lnTo>
                    <a:pt x="3303177" y="0"/>
                  </a:lnTo>
                  <a:lnTo>
                    <a:pt x="3303177" y="394599"/>
                  </a:lnTo>
                  <a:lnTo>
                    <a:pt x="0" y="394599"/>
                  </a:lnTo>
                  <a:close/>
                </a:path>
              </a:pathLst>
            </a:custGeom>
            <a:solidFill>
              <a:srgbClr val="2C9494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1" name="TextBox 9">
              <a:extLst>
                <a:ext uri="{FF2B5EF4-FFF2-40B4-BE49-F238E27FC236}">
                  <a16:creationId xmlns:a16="http://schemas.microsoft.com/office/drawing/2014/main" id="{CEF7CCC5-EF01-EDCF-E51B-0D6BE1E98093}"/>
                </a:ext>
              </a:extLst>
            </p:cNvPr>
            <p:cNvSpPr txBox="1"/>
            <p:nvPr/>
          </p:nvSpPr>
          <p:spPr>
            <a:xfrm>
              <a:off x="257782" y="-28575"/>
              <a:ext cx="3084903" cy="46721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l">
                <a:lnSpc>
                  <a:spcPts val="1960"/>
                </a:lnSpc>
              </a:pPr>
              <a:r>
                <a:rPr lang="en-US" sz="1400" i="1" dirty="0">
                  <a:solidFill>
                    <a:srgbClr val="FFFFFF"/>
                  </a:solidFill>
                  <a:latin typeface="Open Sans Italics"/>
                  <a:ea typeface="Open Sans Italics"/>
                  <a:cs typeface="Open Sans Italics"/>
                  <a:sym typeface="Open Sans Italics"/>
                </a:rPr>
                <a:t>NOTA: </a:t>
              </a:r>
            </a:p>
            <a:p>
              <a:pPr algn="l">
                <a:lnSpc>
                  <a:spcPts val="1960"/>
                </a:lnSpc>
              </a:pPr>
              <a:r>
                <a:rPr lang="en-US" sz="1400" i="1" dirty="0">
                  <a:solidFill>
                    <a:srgbClr val="FFFFFF"/>
                  </a:solidFill>
                  <a:latin typeface="Open Sans Italics"/>
                  <a:ea typeface="Open Sans Italics"/>
                  <a:cs typeface="Open Sans Italics"/>
                  <a:sym typeface="Open Sans Italics"/>
                </a:rPr>
                <a:t>La información corresponde a la distribución porcentual de visitantes, no al promedio de días de permanencia, es decir cada porcentaje refleja la proporción de visitantes que reportó cada categoría (1-3 días o pasadía) de tiempo de estancia . (# de visitantes por categoría de permanencia/Total de encuestados en el AP)</a:t>
              </a:r>
            </a:p>
            <a:p>
              <a:pPr algn="l">
                <a:lnSpc>
                  <a:spcPts val="1960"/>
                </a:lnSpc>
              </a:pPr>
              <a:endParaRPr lang="en-US" sz="1400" i="1" dirty="0">
                <a:solidFill>
                  <a:srgbClr val="FFFFFF"/>
                </a:solidFill>
                <a:latin typeface="Open Sans Italics"/>
                <a:ea typeface="Open Sans Italics"/>
                <a:cs typeface="Open Sans Italics"/>
                <a:sym typeface="Open Sans Italics"/>
              </a:endParaRPr>
            </a:p>
          </p:txBody>
        </p:sp>
      </p:grpSp>
      <p:sp>
        <p:nvSpPr>
          <p:cNvPr id="14" name="CuadroTexto 13">
            <a:extLst>
              <a:ext uri="{FF2B5EF4-FFF2-40B4-BE49-F238E27FC236}">
                <a16:creationId xmlns:a16="http://schemas.microsoft.com/office/drawing/2014/main" id="{FCC6AAC8-9888-BBC5-8801-083AA272E914}"/>
              </a:ext>
            </a:extLst>
          </p:cNvPr>
          <p:cNvSpPr txBox="1"/>
          <p:nvPr/>
        </p:nvSpPr>
        <p:spPr>
          <a:xfrm>
            <a:off x="1238250" y="8420100"/>
            <a:ext cx="915216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s-CO" sz="1400" dirty="0">
                <a:solidFill>
                  <a:srgbClr val="7F7F7F"/>
                </a:solidFill>
                <a:effectLst/>
                <a:latin typeface="Verdana" panose="020B0604030504040204" pitchFamily="34" charset="0"/>
                <a:ea typeface="Segoe UI" panose="020B0502040204020203" pitchFamily="34" charset="0"/>
                <a:cs typeface="Calibri Light" panose="020F0302020204030204" pitchFamily="34" charset="0"/>
              </a:rPr>
              <a:t>Fuente: Elaboración propia PNNC - SSNA a partir de reportes de las Direcciones Territoriales  </a:t>
            </a:r>
            <a:endParaRPr lang="es-CO" sz="3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Título 1">
            <a:extLst>
              <a:ext uri="{FF2B5EF4-FFF2-40B4-BE49-F238E27FC236}">
                <a16:creationId xmlns:a16="http://schemas.microsoft.com/office/drawing/2014/main" id="{2E544E87-F03C-C19A-67AA-80476152B95C}"/>
              </a:ext>
            </a:extLst>
          </p:cNvPr>
          <p:cNvSpPr txBox="1">
            <a:spLocks/>
          </p:cNvSpPr>
          <p:nvPr/>
        </p:nvSpPr>
        <p:spPr>
          <a:xfrm>
            <a:off x="0" y="259053"/>
            <a:ext cx="15498500" cy="566156"/>
          </a:xfrm>
          <a:prstGeom prst="rect">
            <a:avLst/>
          </a:prstGeom>
        </p:spPr>
        <p:txBody>
          <a:bodyPr vert="horz" lIns="137160" tIns="68580" rIns="137160" bIns="68580" rtlCol="0" anchor="b">
            <a:normAutofit fontScale="8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pPr algn="just" defTabSz="1371600"/>
            <a:r>
              <a:rPr lang="es-CO" sz="2400" b="1" dirty="0">
                <a:solidFill>
                  <a:srgbClr val="70AD47">
                    <a:lumMod val="50000"/>
                  </a:srgbClr>
                </a:solidFill>
                <a:ea typeface="Verdana" panose="020B0604030504040204" pitchFamily="34" charset="0"/>
              </a:rPr>
              <a:t>RESULTADOS ENCUESTAS DE SATISFACCIÓN VISITANTES ÁREAS PROTEGIDAS –ESAVI-</a:t>
            </a:r>
          </a:p>
          <a:p>
            <a:pPr algn="just" defTabSz="1371600"/>
            <a:r>
              <a:rPr lang="es-CO" sz="2400" b="1" dirty="0">
                <a:solidFill>
                  <a:srgbClr val="70AD47">
                    <a:lumMod val="50000"/>
                  </a:srgbClr>
                </a:solidFill>
              </a:rPr>
              <a:t>I semestre 2025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048E8CEA-F461-88C0-1B05-57453A7A54B2}"/>
              </a:ext>
            </a:extLst>
          </p:cNvPr>
          <p:cNvSpPr txBox="1"/>
          <p:nvPr/>
        </p:nvSpPr>
        <p:spPr>
          <a:xfrm>
            <a:off x="2209800" y="1385911"/>
            <a:ext cx="130601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800" b="1" spc="79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DISTRIBUCIÓN PORCENTUAL DE VISITANTES POR TIEMPO DE PERMANENCIA </a:t>
            </a:r>
          </a:p>
        </p:txBody>
      </p:sp>
      <p:sp>
        <p:nvSpPr>
          <p:cNvPr id="6" name="TextBox 50">
            <a:extLst>
              <a:ext uri="{FF2B5EF4-FFF2-40B4-BE49-F238E27FC236}">
                <a16:creationId xmlns:a16="http://schemas.microsoft.com/office/drawing/2014/main" id="{2F7D8D17-D009-F9BA-ED03-8002EFBBA741}"/>
              </a:ext>
            </a:extLst>
          </p:cNvPr>
          <p:cNvSpPr txBox="1"/>
          <p:nvPr/>
        </p:nvSpPr>
        <p:spPr>
          <a:xfrm>
            <a:off x="16281420" y="9563100"/>
            <a:ext cx="1912135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2160"/>
              </a:lnSpc>
            </a:pPr>
            <a:r>
              <a:rPr lang="en-US" sz="2000" b="1" dirty="0">
                <a:solidFill>
                  <a:schemeClr val="accent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Bold"/>
                <a:sym typeface="Open Sans Bold"/>
              </a:rPr>
              <a:t>MÓDULO 1</a:t>
            </a:r>
          </a:p>
        </p:txBody>
      </p:sp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D5D65E9B-B0FF-B4B0-0EB2-393A1AC8D8C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73942673"/>
              </p:ext>
            </p:extLst>
          </p:nvPr>
        </p:nvGraphicFramePr>
        <p:xfrm>
          <a:off x="1600200" y="2554526"/>
          <a:ext cx="9677400" cy="54845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033542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 descr="Un grupo de personas caminando junto a un elefante&#10;&#10;El contenido generado por IA puede ser incorrecto.">
            <a:extLst>
              <a:ext uri="{FF2B5EF4-FFF2-40B4-BE49-F238E27FC236}">
                <a16:creationId xmlns:a16="http://schemas.microsoft.com/office/drawing/2014/main" id="{81D35DD8-3D57-1EB7-673B-0822E7DFE3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019800" cy="10020300"/>
          </a:xfrm>
          <a:prstGeom prst="rect">
            <a:avLst/>
          </a:prstGeom>
        </p:spPr>
      </p:pic>
      <p:sp>
        <p:nvSpPr>
          <p:cNvPr id="4" name="Título 1">
            <a:extLst>
              <a:ext uri="{FF2B5EF4-FFF2-40B4-BE49-F238E27FC236}">
                <a16:creationId xmlns:a16="http://schemas.microsoft.com/office/drawing/2014/main" id="{63B293E2-AD9C-D55E-951C-5098731086BD}"/>
              </a:ext>
            </a:extLst>
          </p:cNvPr>
          <p:cNvSpPr txBox="1">
            <a:spLocks/>
          </p:cNvSpPr>
          <p:nvPr/>
        </p:nvSpPr>
        <p:spPr>
          <a:xfrm>
            <a:off x="6023113" y="0"/>
            <a:ext cx="9554900" cy="1371600"/>
          </a:xfrm>
          <a:prstGeom prst="rect">
            <a:avLst/>
          </a:prstGeom>
        </p:spPr>
        <p:txBody>
          <a:bodyPr vert="horz" lIns="137160" tIns="68580" rIns="137160" bIns="6858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pPr algn="r" defTabSz="1371600">
              <a:lnSpc>
                <a:spcPct val="120000"/>
              </a:lnSpc>
            </a:pPr>
            <a:r>
              <a:rPr lang="es-CO" sz="2000" b="1" dirty="0">
                <a:solidFill>
                  <a:srgbClr val="70AD47">
                    <a:lumMod val="50000"/>
                  </a:srgbClr>
                </a:solidFill>
                <a:ea typeface="Verdana" panose="020B0604030504040204" pitchFamily="34" charset="0"/>
              </a:rPr>
              <a:t>RESULTADOS ENCUESTAS DE SATISFACCIÓN VISITANTES ÁREAS PROTEGIDAS –ESAVI-</a:t>
            </a:r>
          </a:p>
          <a:p>
            <a:pPr algn="r" defTabSz="1371600">
              <a:lnSpc>
                <a:spcPct val="120000"/>
              </a:lnSpc>
            </a:pPr>
            <a:r>
              <a:rPr lang="es-CO" sz="2000" b="1" dirty="0">
                <a:solidFill>
                  <a:srgbClr val="70AD47">
                    <a:lumMod val="50000"/>
                  </a:srgbClr>
                </a:solidFill>
              </a:rPr>
              <a:t>I semestre 2025</a:t>
            </a:r>
          </a:p>
        </p:txBody>
      </p:sp>
      <p:sp>
        <p:nvSpPr>
          <p:cNvPr id="7" name="Título 6">
            <a:extLst>
              <a:ext uri="{FF2B5EF4-FFF2-40B4-BE49-F238E27FC236}">
                <a16:creationId xmlns:a16="http://schemas.microsoft.com/office/drawing/2014/main" id="{94B1E966-985B-6321-582A-8CD5737F73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400800" y="2476500"/>
            <a:ext cx="10896600" cy="4812568"/>
          </a:xfrm>
        </p:spPr>
        <p:txBody>
          <a:bodyPr>
            <a:noAutofit/>
          </a:bodyPr>
          <a:lstStyle/>
          <a:p>
            <a:r>
              <a:rPr lang="es-CO" sz="5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Índices de satisfacción de visitantes a las áreas protegidas con vocación ecoturística</a:t>
            </a:r>
            <a:br>
              <a:rPr lang="es-CO" sz="540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br>
              <a:rPr lang="es-CO" sz="540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s-CO" sz="5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Nacional </a:t>
            </a:r>
            <a:br>
              <a:rPr lang="es-CO" sz="540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s-CO" sz="5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Dirección Territorial </a:t>
            </a:r>
          </a:p>
        </p:txBody>
      </p:sp>
      <p:sp>
        <p:nvSpPr>
          <p:cNvPr id="2" name="TextBox 50">
            <a:extLst>
              <a:ext uri="{FF2B5EF4-FFF2-40B4-BE49-F238E27FC236}">
                <a16:creationId xmlns:a16="http://schemas.microsoft.com/office/drawing/2014/main" id="{F3F19975-52E9-1EE5-5076-212CC680DD82}"/>
              </a:ext>
            </a:extLst>
          </p:cNvPr>
          <p:cNvSpPr txBox="1"/>
          <p:nvPr/>
        </p:nvSpPr>
        <p:spPr>
          <a:xfrm>
            <a:off x="15316200" y="9384379"/>
            <a:ext cx="2362200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2160"/>
              </a:lnSpc>
            </a:pPr>
            <a:r>
              <a:rPr lang="en-US" sz="2000" b="1" dirty="0">
                <a:solidFill>
                  <a:schemeClr val="accent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Bold"/>
                <a:sym typeface="Open Sans Bold"/>
              </a:rPr>
              <a:t>MÓDULOS 2,3,4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2A65A7E4-54F0-4314-D337-ECC80BDDF3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140062" y="8316865"/>
            <a:ext cx="714475" cy="71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87620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3">
            <a:extLst>
              <a:ext uri="{FF2B5EF4-FFF2-40B4-BE49-F238E27FC236}">
                <a16:creationId xmlns:a16="http://schemas.microsoft.com/office/drawing/2014/main" id="{1A805991-3552-A711-9CF1-500DE81B547F}"/>
              </a:ext>
            </a:extLst>
          </p:cNvPr>
          <p:cNvSpPr/>
          <p:nvPr/>
        </p:nvSpPr>
        <p:spPr>
          <a:xfrm rot="4916651">
            <a:off x="7307838" y="3190588"/>
            <a:ext cx="1840305" cy="2207262"/>
          </a:xfrm>
          <a:custGeom>
            <a:avLst/>
            <a:gdLst/>
            <a:ahLst/>
            <a:cxnLst/>
            <a:rect l="l" t="t" r="r" b="b"/>
            <a:pathLst>
              <a:path w="1840305" h="2207262">
                <a:moveTo>
                  <a:pt x="0" y="0"/>
                </a:moveTo>
                <a:lnTo>
                  <a:pt x="1840305" y="0"/>
                </a:lnTo>
                <a:lnTo>
                  <a:pt x="1840305" y="2207263"/>
                </a:lnTo>
                <a:lnTo>
                  <a:pt x="0" y="2207263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dirty="0"/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8DFDAFF8-7312-E199-94CD-9801101E3617}"/>
              </a:ext>
            </a:extLst>
          </p:cNvPr>
          <p:cNvSpPr/>
          <p:nvPr/>
        </p:nvSpPr>
        <p:spPr>
          <a:xfrm rot="10800000">
            <a:off x="3680453" y="7638731"/>
            <a:ext cx="1840305" cy="2207262"/>
          </a:xfrm>
          <a:custGeom>
            <a:avLst/>
            <a:gdLst/>
            <a:ahLst/>
            <a:cxnLst/>
            <a:rect l="l" t="t" r="r" b="b"/>
            <a:pathLst>
              <a:path w="1840305" h="2207262">
                <a:moveTo>
                  <a:pt x="0" y="0"/>
                </a:moveTo>
                <a:lnTo>
                  <a:pt x="1840305" y="0"/>
                </a:lnTo>
                <a:lnTo>
                  <a:pt x="1840305" y="2207262"/>
                </a:lnTo>
                <a:lnTo>
                  <a:pt x="0" y="2207262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8" name="Freeform 6">
            <a:extLst>
              <a:ext uri="{FF2B5EF4-FFF2-40B4-BE49-F238E27FC236}">
                <a16:creationId xmlns:a16="http://schemas.microsoft.com/office/drawing/2014/main" id="{AF67E437-35DA-E219-B3CB-4E273045EA12}"/>
              </a:ext>
            </a:extLst>
          </p:cNvPr>
          <p:cNvSpPr/>
          <p:nvPr/>
        </p:nvSpPr>
        <p:spPr>
          <a:xfrm rot="6436121">
            <a:off x="6792010" y="5751688"/>
            <a:ext cx="1840305" cy="2207262"/>
          </a:xfrm>
          <a:custGeom>
            <a:avLst/>
            <a:gdLst/>
            <a:ahLst/>
            <a:cxnLst/>
            <a:rect l="l" t="t" r="r" b="b"/>
            <a:pathLst>
              <a:path w="1840305" h="2207262">
                <a:moveTo>
                  <a:pt x="0" y="0"/>
                </a:moveTo>
                <a:lnTo>
                  <a:pt x="1840305" y="0"/>
                </a:lnTo>
                <a:lnTo>
                  <a:pt x="1840305" y="2207263"/>
                </a:lnTo>
                <a:lnTo>
                  <a:pt x="0" y="2207263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9" name="Freeform 7">
            <a:extLst>
              <a:ext uri="{FF2B5EF4-FFF2-40B4-BE49-F238E27FC236}">
                <a16:creationId xmlns:a16="http://schemas.microsoft.com/office/drawing/2014/main" id="{E7C725D1-2234-2F36-902F-E48041865709}"/>
              </a:ext>
            </a:extLst>
          </p:cNvPr>
          <p:cNvSpPr/>
          <p:nvPr/>
        </p:nvSpPr>
        <p:spPr>
          <a:xfrm rot="3496465">
            <a:off x="5997469" y="808754"/>
            <a:ext cx="1840305" cy="2207262"/>
          </a:xfrm>
          <a:custGeom>
            <a:avLst/>
            <a:gdLst/>
            <a:ahLst/>
            <a:cxnLst/>
            <a:rect l="l" t="t" r="r" b="b"/>
            <a:pathLst>
              <a:path w="1840305" h="2207262">
                <a:moveTo>
                  <a:pt x="0" y="0"/>
                </a:moveTo>
                <a:lnTo>
                  <a:pt x="1840305" y="0"/>
                </a:lnTo>
                <a:lnTo>
                  <a:pt x="1840305" y="2207262"/>
                </a:lnTo>
                <a:lnTo>
                  <a:pt x="0" y="2207262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dirty="0"/>
          </a:p>
        </p:txBody>
      </p:sp>
      <p:sp>
        <p:nvSpPr>
          <p:cNvPr id="10" name="Freeform 8">
            <a:extLst>
              <a:ext uri="{FF2B5EF4-FFF2-40B4-BE49-F238E27FC236}">
                <a16:creationId xmlns:a16="http://schemas.microsoft.com/office/drawing/2014/main" id="{816ED963-CB46-B199-BF9A-B97D154D972E}"/>
              </a:ext>
            </a:extLst>
          </p:cNvPr>
          <p:cNvSpPr/>
          <p:nvPr/>
        </p:nvSpPr>
        <p:spPr>
          <a:xfrm>
            <a:off x="1472815" y="2225389"/>
            <a:ext cx="6461044" cy="6124538"/>
          </a:xfrm>
          <a:custGeom>
            <a:avLst/>
            <a:gdLst/>
            <a:ahLst/>
            <a:cxnLst/>
            <a:rect l="l" t="t" r="r" b="b"/>
            <a:pathLst>
              <a:path w="4611432" h="4611432">
                <a:moveTo>
                  <a:pt x="0" y="0"/>
                </a:moveTo>
                <a:lnTo>
                  <a:pt x="4611432" y="0"/>
                </a:lnTo>
                <a:lnTo>
                  <a:pt x="4611432" y="4611432"/>
                </a:lnTo>
                <a:lnTo>
                  <a:pt x="0" y="461143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dirty="0"/>
          </a:p>
        </p:txBody>
      </p:sp>
      <p:sp>
        <p:nvSpPr>
          <p:cNvPr id="11" name="Freeform 16">
            <a:extLst>
              <a:ext uri="{FF2B5EF4-FFF2-40B4-BE49-F238E27FC236}">
                <a16:creationId xmlns:a16="http://schemas.microsoft.com/office/drawing/2014/main" id="{976FA7BF-67ED-337B-3A87-7BB57FA121F7}"/>
              </a:ext>
            </a:extLst>
          </p:cNvPr>
          <p:cNvSpPr/>
          <p:nvPr/>
        </p:nvSpPr>
        <p:spPr>
          <a:xfrm>
            <a:off x="3845881" y="3928562"/>
            <a:ext cx="609600" cy="609600"/>
          </a:xfrm>
          <a:custGeom>
            <a:avLst/>
            <a:gdLst/>
            <a:ahLst/>
            <a:cxnLst/>
            <a:rect l="l" t="t" r="r" b="b"/>
            <a:pathLst>
              <a:path w="609600" h="609600">
                <a:moveTo>
                  <a:pt x="0" y="0"/>
                </a:moveTo>
                <a:lnTo>
                  <a:pt x="609600" y="0"/>
                </a:lnTo>
                <a:lnTo>
                  <a:pt x="609600" y="609600"/>
                </a:lnTo>
                <a:lnTo>
                  <a:pt x="0" y="60960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13" name="Group 22">
            <a:extLst>
              <a:ext uri="{FF2B5EF4-FFF2-40B4-BE49-F238E27FC236}">
                <a16:creationId xmlns:a16="http://schemas.microsoft.com/office/drawing/2014/main" id="{6E3D2B08-B1CC-A997-0069-1490EE5D7FB0}"/>
              </a:ext>
            </a:extLst>
          </p:cNvPr>
          <p:cNvGrpSpPr/>
          <p:nvPr/>
        </p:nvGrpSpPr>
        <p:grpSpPr>
          <a:xfrm>
            <a:off x="8322743" y="768680"/>
            <a:ext cx="5692393" cy="1578022"/>
            <a:chOff x="0" y="-179980"/>
            <a:chExt cx="5425971" cy="2104031"/>
          </a:xfrm>
        </p:grpSpPr>
        <p:sp>
          <p:nvSpPr>
            <p:cNvPr id="14" name="TextBox 23">
              <a:extLst>
                <a:ext uri="{FF2B5EF4-FFF2-40B4-BE49-F238E27FC236}">
                  <a16:creationId xmlns:a16="http://schemas.microsoft.com/office/drawing/2014/main" id="{F70DD1C9-F5D9-B104-B73B-978DE3F36501}"/>
                </a:ext>
              </a:extLst>
            </p:cNvPr>
            <p:cNvSpPr txBox="1"/>
            <p:nvPr/>
          </p:nvSpPr>
          <p:spPr>
            <a:xfrm>
              <a:off x="228477" y="-179980"/>
              <a:ext cx="3697377" cy="1149033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/>
              <a:r>
                <a:rPr lang="en-US" sz="2800" b="1" dirty="0">
                  <a:solidFill>
                    <a:srgbClr val="00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Open Sans Bold"/>
                  <a:sym typeface="Open Sans Bold"/>
                </a:rPr>
                <a:t>EXCELENTE (E)</a:t>
              </a:r>
            </a:p>
          </p:txBody>
        </p:sp>
        <p:sp>
          <p:nvSpPr>
            <p:cNvPr id="15" name="TextBox 24">
              <a:extLst>
                <a:ext uri="{FF2B5EF4-FFF2-40B4-BE49-F238E27FC236}">
                  <a16:creationId xmlns:a16="http://schemas.microsoft.com/office/drawing/2014/main" id="{A467973E-90F4-32D8-5583-8E2804E00167}"/>
                </a:ext>
              </a:extLst>
            </p:cNvPr>
            <p:cNvSpPr txBox="1"/>
            <p:nvPr/>
          </p:nvSpPr>
          <p:spPr>
            <a:xfrm>
              <a:off x="0" y="939165"/>
              <a:ext cx="5425971" cy="98488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s-E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El visitante percibe una experiencia totalmente satisfactoria.</a:t>
              </a:r>
              <a:endPara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/>
                <a:sym typeface="Open Sans"/>
              </a:endParaRPr>
            </a:p>
          </p:txBody>
        </p:sp>
      </p:grpSp>
      <p:grpSp>
        <p:nvGrpSpPr>
          <p:cNvPr id="22" name="Group 31">
            <a:extLst>
              <a:ext uri="{FF2B5EF4-FFF2-40B4-BE49-F238E27FC236}">
                <a16:creationId xmlns:a16="http://schemas.microsoft.com/office/drawing/2014/main" id="{F603DA22-5F7B-6410-CD72-4965CBF0CE3E}"/>
              </a:ext>
            </a:extLst>
          </p:cNvPr>
          <p:cNvGrpSpPr/>
          <p:nvPr/>
        </p:nvGrpSpPr>
        <p:grpSpPr>
          <a:xfrm>
            <a:off x="5297906" y="8302546"/>
            <a:ext cx="5376007" cy="1105338"/>
            <a:chOff x="0" y="9525"/>
            <a:chExt cx="4317349" cy="1730442"/>
          </a:xfrm>
        </p:grpSpPr>
        <p:sp>
          <p:nvSpPr>
            <p:cNvPr id="23" name="TextBox 32">
              <a:extLst>
                <a:ext uri="{FF2B5EF4-FFF2-40B4-BE49-F238E27FC236}">
                  <a16:creationId xmlns:a16="http://schemas.microsoft.com/office/drawing/2014/main" id="{9DB1AC29-0A1C-D124-065B-ABD317774AB0}"/>
                </a:ext>
              </a:extLst>
            </p:cNvPr>
            <p:cNvSpPr txBox="1"/>
            <p:nvPr/>
          </p:nvSpPr>
          <p:spPr>
            <a:xfrm>
              <a:off x="0" y="9525"/>
              <a:ext cx="4317349" cy="38138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2160"/>
                </a:lnSpc>
              </a:pPr>
              <a:r>
                <a:rPr lang="es-CO" sz="2800" b="1" dirty="0">
                  <a:latin typeface="Verdana" panose="020B0604030504040204" pitchFamily="34" charset="0"/>
                  <a:ea typeface="Verdana" panose="020B0604030504040204" pitchFamily="34" charset="0"/>
                </a:rPr>
                <a:t>DEFICIENTE</a:t>
              </a:r>
              <a:endParaRPr lang="en-US" sz="2800" b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Bold"/>
                <a:sym typeface="Open Sans Bold"/>
              </a:endParaRPr>
            </a:p>
          </p:txBody>
        </p:sp>
        <p:sp>
          <p:nvSpPr>
            <p:cNvPr id="24" name="TextBox 33">
              <a:extLst>
                <a:ext uri="{FF2B5EF4-FFF2-40B4-BE49-F238E27FC236}">
                  <a16:creationId xmlns:a16="http://schemas.microsoft.com/office/drawing/2014/main" id="{EE8B9F55-AF9B-CDF8-755C-C729C55170DF}"/>
                </a:ext>
              </a:extLst>
            </p:cNvPr>
            <p:cNvSpPr txBox="1"/>
            <p:nvPr/>
          </p:nvSpPr>
          <p:spPr>
            <a:xfrm>
              <a:off x="0" y="583565"/>
              <a:ext cx="4317349" cy="115640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spcBef>
                  <a:spcPct val="0"/>
                </a:spcBef>
              </a:pPr>
              <a:r>
                <a:rPr lang="es-E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La experiencia no cumple las expectativas del visitante.</a:t>
              </a:r>
              <a:endPara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/>
                <a:sym typeface="Open Sans"/>
              </a:endParaRPr>
            </a:p>
          </p:txBody>
        </p:sp>
      </p:grpSp>
      <p:grpSp>
        <p:nvGrpSpPr>
          <p:cNvPr id="25" name="Group 34">
            <a:extLst>
              <a:ext uri="{FF2B5EF4-FFF2-40B4-BE49-F238E27FC236}">
                <a16:creationId xmlns:a16="http://schemas.microsoft.com/office/drawing/2014/main" id="{9685B821-7B7B-5518-1233-C8AEEC51FCD2}"/>
              </a:ext>
            </a:extLst>
          </p:cNvPr>
          <p:cNvGrpSpPr/>
          <p:nvPr/>
        </p:nvGrpSpPr>
        <p:grpSpPr>
          <a:xfrm>
            <a:off x="9529283" y="2942466"/>
            <a:ext cx="4079194" cy="1942443"/>
            <a:chOff x="0" y="9525"/>
            <a:chExt cx="3697377" cy="1209828"/>
          </a:xfrm>
        </p:grpSpPr>
        <p:sp>
          <p:nvSpPr>
            <p:cNvPr id="26" name="TextBox 35">
              <a:extLst>
                <a:ext uri="{FF2B5EF4-FFF2-40B4-BE49-F238E27FC236}">
                  <a16:creationId xmlns:a16="http://schemas.microsoft.com/office/drawing/2014/main" id="{30944D13-FD22-BF13-3E0A-7658F3AD11EF}"/>
                </a:ext>
              </a:extLst>
            </p:cNvPr>
            <p:cNvSpPr txBox="1"/>
            <p:nvPr/>
          </p:nvSpPr>
          <p:spPr>
            <a:xfrm>
              <a:off x="0" y="9525"/>
              <a:ext cx="3697377" cy="61342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/>
              <a:r>
                <a:rPr lang="es-CO" sz="3200" b="1" dirty="0">
                  <a:latin typeface="Verdana" panose="020B0604030504040204" pitchFamily="34" charset="0"/>
                  <a:ea typeface="Verdana" panose="020B0604030504040204" pitchFamily="34" charset="0"/>
                </a:rPr>
                <a:t>BUENO</a:t>
              </a:r>
            </a:p>
            <a:p>
              <a:pPr algn="ctr"/>
              <a:r>
                <a:rPr lang="es-CO" sz="3200" b="1" dirty="0">
                  <a:solidFill>
                    <a:srgbClr val="00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Open Sans Bold"/>
                  <a:sym typeface="Open Sans Bold"/>
                </a:rPr>
                <a:t>(B)</a:t>
              </a:r>
              <a:endParaRPr lang="en-US" sz="3200" b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Bold"/>
                <a:sym typeface="Open Sans Bold"/>
              </a:endParaRPr>
            </a:p>
          </p:txBody>
        </p:sp>
        <p:sp>
          <p:nvSpPr>
            <p:cNvPr id="27" name="TextBox 36">
              <a:extLst>
                <a:ext uri="{FF2B5EF4-FFF2-40B4-BE49-F238E27FC236}">
                  <a16:creationId xmlns:a16="http://schemas.microsoft.com/office/drawing/2014/main" id="{04B67827-7489-58C0-0C05-CEC0D5CF0F0D}"/>
                </a:ext>
              </a:extLst>
            </p:cNvPr>
            <p:cNvSpPr txBox="1"/>
            <p:nvPr/>
          </p:nvSpPr>
          <p:spPr>
            <a:xfrm>
              <a:off x="0" y="583564"/>
              <a:ext cx="3697377" cy="63578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2240"/>
                </a:lnSpc>
                <a:spcBef>
                  <a:spcPct val="0"/>
                </a:spcBef>
              </a:pPr>
              <a:endPara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/>
                <a:ea typeface="Open Sans"/>
                <a:cs typeface="Open Sans"/>
                <a:sym typeface="Open Sans"/>
              </a:endParaRPr>
            </a:p>
            <a:p>
              <a:pPr>
                <a:spcBef>
                  <a:spcPct val="0"/>
                </a:spcBef>
              </a:pPr>
              <a:r>
                <a:rPr lang="es-E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La experiencia cumple las expectativas generales.</a:t>
              </a:r>
              <a:endPara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sym typeface="Open Sans"/>
              </a:endParaRPr>
            </a:p>
          </p:txBody>
        </p:sp>
      </p:grpSp>
      <p:grpSp>
        <p:nvGrpSpPr>
          <p:cNvPr id="28" name="Group 37">
            <a:extLst>
              <a:ext uri="{FF2B5EF4-FFF2-40B4-BE49-F238E27FC236}">
                <a16:creationId xmlns:a16="http://schemas.microsoft.com/office/drawing/2014/main" id="{580F7086-EFA2-5735-0F6B-A8FD8C6EBCB6}"/>
              </a:ext>
            </a:extLst>
          </p:cNvPr>
          <p:cNvGrpSpPr/>
          <p:nvPr/>
        </p:nvGrpSpPr>
        <p:grpSpPr>
          <a:xfrm>
            <a:off x="9340330" y="5778493"/>
            <a:ext cx="4501718" cy="1633424"/>
            <a:chOff x="0" y="9525"/>
            <a:chExt cx="3697377" cy="1047934"/>
          </a:xfrm>
        </p:grpSpPr>
        <p:sp>
          <p:nvSpPr>
            <p:cNvPr id="29" name="TextBox 38">
              <a:extLst>
                <a:ext uri="{FF2B5EF4-FFF2-40B4-BE49-F238E27FC236}">
                  <a16:creationId xmlns:a16="http://schemas.microsoft.com/office/drawing/2014/main" id="{4ED84225-64CC-5736-05DF-808A597B8314}"/>
                </a:ext>
              </a:extLst>
            </p:cNvPr>
            <p:cNvSpPr txBox="1"/>
            <p:nvPr/>
          </p:nvSpPr>
          <p:spPr>
            <a:xfrm>
              <a:off x="0" y="9525"/>
              <a:ext cx="3697377" cy="77155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/>
              <a:r>
                <a:rPr lang="es-CO" sz="2800" b="1" dirty="0">
                  <a:latin typeface="Verdana" panose="020B0604030504040204" pitchFamily="34" charset="0"/>
                  <a:ea typeface="Verdana" panose="020B0604030504040204" pitchFamily="34" charset="0"/>
                </a:rPr>
                <a:t>REGULAR</a:t>
              </a:r>
            </a:p>
            <a:p>
              <a:pPr algn="ctr"/>
              <a:r>
                <a:rPr lang="es-CO" sz="2800" b="1" dirty="0">
                  <a:solidFill>
                    <a:srgbClr val="00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Open Sans Bold"/>
                  <a:sym typeface="Open Sans Bold"/>
                </a:rPr>
                <a:t>(R)</a:t>
              </a:r>
              <a:endParaRPr lang="en-US" sz="2800" b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Bold"/>
                <a:sym typeface="Open Sans Bold"/>
              </a:endParaRPr>
            </a:p>
          </p:txBody>
        </p:sp>
        <p:sp>
          <p:nvSpPr>
            <p:cNvPr id="30" name="TextBox 39">
              <a:extLst>
                <a:ext uri="{FF2B5EF4-FFF2-40B4-BE49-F238E27FC236}">
                  <a16:creationId xmlns:a16="http://schemas.microsoft.com/office/drawing/2014/main" id="{0672FE85-C013-C3D3-C02E-998828B953A1}"/>
                </a:ext>
              </a:extLst>
            </p:cNvPr>
            <p:cNvSpPr txBox="1"/>
            <p:nvPr/>
          </p:nvSpPr>
          <p:spPr>
            <a:xfrm>
              <a:off x="0" y="583564"/>
              <a:ext cx="3697377" cy="47389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es-ES" sz="2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Verdana" panose="020B0604030504040204" pitchFamily="34" charset="0"/>
                  <a:ea typeface="Verdana" panose="020B0604030504040204" pitchFamily="34" charset="0"/>
                </a:rPr>
                <a:t>Existen aspectos que pueden mejorarse</a:t>
              </a:r>
              <a:r>
                <a:rPr lang="es-ES" sz="2400" dirty="0">
                  <a:solidFill>
                    <a:schemeClr val="tx1">
                      <a:lumMod val="65000"/>
                      <a:lumOff val="35000"/>
                    </a:schemeClr>
                  </a:solidFill>
                </a:rPr>
                <a:t>.</a:t>
              </a:r>
              <a:endParaRPr 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sp>
        <p:nvSpPr>
          <p:cNvPr id="31" name="TextBox 36">
            <a:extLst>
              <a:ext uri="{FF2B5EF4-FFF2-40B4-BE49-F238E27FC236}">
                <a16:creationId xmlns:a16="http://schemas.microsoft.com/office/drawing/2014/main" id="{AF49F47D-67E4-7363-4939-42C1892780B9}"/>
              </a:ext>
            </a:extLst>
          </p:cNvPr>
          <p:cNvSpPr txBox="1"/>
          <p:nvPr/>
        </p:nvSpPr>
        <p:spPr>
          <a:xfrm>
            <a:off x="703886" y="2827399"/>
            <a:ext cx="4069479" cy="8959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40"/>
              </a:lnSpc>
            </a:pPr>
            <a:r>
              <a:rPr lang="en-US" sz="2600" b="1" dirty="0">
                <a:solidFill>
                  <a:srgbClr val="000000"/>
                </a:solidFill>
                <a:latin typeface="Verdana Bold"/>
                <a:ea typeface="Verdana Bold"/>
                <a:cs typeface="Verdana Bold"/>
                <a:sym typeface="Verdana Bold"/>
              </a:rPr>
              <a:t>ASPECTOS </a:t>
            </a:r>
          </a:p>
          <a:p>
            <a:pPr algn="ctr">
              <a:lnSpc>
                <a:spcPts val="3640"/>
              </a:lnSpc>
              <a:spcBef>
                <a:spcPct val="0"/>
              </a:spcBef>
            </a:pPr>
            <a:r>
              <a:rPr lang="en-US" sz="2600" b="1" dirty="0">
                <a:solidFill>
                  <a:srgbClr val="000000"/>
                </a:solidFill>
                <a:latin typeface="Verdana Bold"/>
                <a:ea typeface="Verdana Bold"/>
                <a:cs typeface="Verdana Bold"/>
                <a:sym typeface="Verdana Bold"/>
              </a:rPr>
              <a:t>METODOLÓGICOS</a:t>
            </a:r>
          </a:p>
        </p:txBody>
      </p:sp>
      <p:grpSp>
        <p:nvGrpSpPr>
          <p:cNvPr id="32" name="Group 40">
            <a:extLst>
              <a:ext uri="{FF2B5EF4-FFF2-40B4-BE49-F238E27FC236}">
                <a16:creationId xmlns:a16="http://schemas.microsoft.com/office/drawing/2014/main" id="{BD6A37EF-0E40-C8F6-B63E-E14CD0C0C253}"/>
              </a:ext>
            </a:extLst>
          </p:cNvPr>
          <p:cNvGrpSpPr/>
          <p:nvPr/>
        </p:nvGrpSpPr>
        <p:grpSpPr>
          <a:xfrm>
            <a:off x="2379667" y="5108444"/>
            <a:ext cx="3553415" cy="1647827"/>
            <a:chOff x="0" y="9525"/>
            <a:chExt cx="3552972" cy="1466039"/>
          </a:xfrm>
        </p:grpSpPr>
        <p:sp>
          <p:nvSpPr>
            <p:cNvPr id="33" name="TextBox 41">
              <a:extLst>
                <a:ext uri="{FF2B5EF4-FFF2-40B4-BE49-F238E27FC236}">
                  <a16:creationId xmlns:a16="http://schemas.microsoft.com/office/drawing/2014/main" id="{BB0FA62A-16A2-5EB4-7BE6-731B29AD57ED}"/>
                </a:ext>
              </a:extLst>
            </p:cNvPr>
            <p:cNvSpPr txBox="1"/>
            <p:nvPr/>
          </p:nvSpPr>
          <p:spPr>
            <a:xfrm>
              <a:off x="0" y="9525"/>
              <a:ext cx="3429000" cy="76422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160"/>
                </a:lnSpc>
              </a:pPr>
              <a:r>
                <a:rPr lang="en-US" sz="2400" b="1" dirty="0">
                  <a:solidFill>
                    <a:srgbClr val="00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Open Sans Bold"/>
                  <a:sym typeface="Open Sans Bold"/>
                </a:rPr>
                <a:t>ESCALA</a:t>
              </a:r>
              <a:r>
                <a:rPr lang="en-US" sz="2400" b="1" dirty="0">
                  <a:solidFill>
                    <a:srgbClr val="000000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 DE MEDICIÓN</a:t>
              </a:r>
            </a:p>
          </p:txBody>
        </p:sp>
        <p:sp>
          <p:nvSpPr>
            <p:cNvPr id="34" name="TextBox 42">
              <a:extLst>
                <a:ext uri="{FF2B5EF4-FFF2-40B4-BE49-F238E27FC236}">
                  <a16:creationId xmlns:a16="http://schemas.microsoft.com/office/drawing/2014/main" id="{9375909C-9914-5AE4-F04D-FA20623BD25A}"/>
                </a:ext>
              </a:extLst>
            </p:cNvPr>
            <p:cNvSpPr txBox="1"/>
            <p:nvPr/>
          </p:nvSpPr>
          <p:spPr>
            <a:xfrm>
              <a:off x="123972" y="734417"/>
              <a:ext cx="3429000" cy="74114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2240"/>
                </a:lnSpc>
                <a:spcBef>
                  <a:spcPct val="0"/>
                </a:spcBef>
              </a:pPr>
              <a:r>
                <a:rPr lang="en-US" b="1" dirty="0">
                  <a:solidFill>
                    <a:srgbClr val="00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Open Sans"/>
                  <a:sym typeface="Open Sans"/>
                </a:rPr>
                <a:t>Escala Likert </a:t>
              </a:r>
              <a:r>
                <a:rPr lang="en-US" dirty="0">
                  <a:solidFill>
                    <a:srgbClr val="00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Open Sans"/>
                  <a:sym typeface="Open Sans"/>
                </a:rPr>
                <a:t>de 4 puntos </a:t>
              </a:r>
            </a:p>
            <a:p>
              <a:pPr algn="ctr">
                <a:lnSpc>
                  <a:spcPts val="2240"/>
                </a:lnSpc>
                <a:spcBef>
                  <a:spcPct val="0"/>
                </a:spcBef>
              </a:pPr>
              <a:r>
                <a:rPr lang="en-US" dirty="0">
                  <a:solidFill>
                    <a:srgbClr val="00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Open Sans"/>
                  <a:sym typeface="Open Sans"/>
                </a:rPr>
                <a:t>4 = Excelente</a:t>
              </a:r>
              <a:r>
                <a:rPr lang="en-US" sz="1600" dirty="0">
                  <a:solidFill>
                    <a:srgbClr val="00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Open Sans"/>
                  <a:sym typeface="Open Sans"/>
                </a:rPr>
                <a:t> </a:t>
              </a:r>
              <a:r>
                <a:rPr lang="en-US" dirty="0">
                  <a:solidFill>
                    <a:srgbClr val="000000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Open Sans"/>
                  <a:sym typeface="Open Sans"/>
                </a:rPr>
                <a:t>→ 1 = Deficiente </a:t>
              </a:r>
              <a:endParaRPr lang="en-US" sz="16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sp>
        <p:nvSpPr>
          <p:cNvPr id="36" name="Título 1">
            <a:extLst>
              <a:ext uri="{FF2B5EF4-FFF2-40B4-BE49-F238E27FC236}">
                <a16:creationId xmlns:a16="http://schemas.microsoft.com/office/drawing/2014/main" id="{EB69374E-5FD2-E874-E7EE-520008A852BC}"/>
              </a:ext>
            </a:extLst>
          </p:cNvPr>
          <p:cNvSpPr txBox="1">
            <a:spLocks/>
          </p:cNvSpPr>
          <p:nvPr/>
        </p:nvSpPr>
        <p:spPr>
          <a:xfrm>
            <a:off x="0" y="349883"/>
            <a:ext cx="15498500" cy="566156"/>
          </a:xfrm>
          <a:prstGeom prst="rect">
            <a:avLst/>
          </a:prstGeom>
        </p:spPr>
        <p:txBody>
          <a:bodyPr vert="horz" lIns="137160" tIns="68580" rIns="137160" bIns="6858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pPr algn="just" defTabSz="1371600">
              <a:lnSpc>
                <a:spcPct val="120000"/>
              </a:lnSpc>
            </a:pPr>
            <a:r>
              <a:rPr lang="es-CO" sz="2000" b="1" dirty="0">
                <a:solidFill>
                  <a:srgbClr val="70AD47">
                    <a:lumMod val="50000"/>
                  </a:srgbClr>
                </a:solidFill>
                <a:ea typeface="Verdana" panose="020B0604030504040204" pitchFamily="34" charset="0"/>
              </a:rPr>
              <a:t>RESULTADOS ENCUESTAS DE SATISFACCIÓN VISITANTES ÁREAS PROTEGIDAS –ESAVI-</a:t>
            </a:r>
          </a:p>
          <a:p>
            <a:pPr algn="just" defTabSz="1371600">
              <a:lnSpc>
                <a:spcPct val="120000"/>
              </a:lnSpc>
            </a:pPr>
            <a:r>
              <a:rPr lang="es-CO" sz="2000" b="1" dirty="0">
                <a:solidFill>
                  <a:srgbClr val="70AD47">
                    <a:lumMod val="50000"/>
                  </a:srgbClr>
                </a:solidFill>
              </a:rPr>
              <a:t>I semestre 2025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BFE75825-2E7A-9C11-75F1-A90A2BA50759}"/>
              </a:ext>
            </a:extLst>
          </p:cNvPr>
          <p:cNvSpPr txBox="1"/>
          <p:nvPr/>
        </p:nvSpPr>
        <p:spPr>
          <a:xfrm>
            <a:off x="13939428" y="3411449"/>
            <a:ext cx="4069479" cy="316939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40"/>
              </a:lnSpc>
            </a:pPr>
            <a:r>
              <a:rPr lang="en-US" sz="2600" b="1" dirty="0">
                <a:solidFill>
                  <a:srgbClr val="000000"/>
                </a:solidFill>
                <a:latin typeface="Verdana Bold"/>
                <a:ea typeface="Verdana Bold"/>
                <a:cs typeface="Verdana Bold"/>
                <a:sym typeface="Verdana Bold"/>
              </a:rPr>
              <a:t>APLICACIÓN</a:t>
            </a:r>
          </a:p>
          <a:p>
            <a:pPr algn="ctr">
              <a:lnSpc>
                <a:spcPts val="3640"/>
              </a:lnSpc>
            </a:pPr>
            <a:r>
              <a:rPr lang="en-US" sz="2000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 Bold"/>
                <a:sym typeface="Verdana Bold"/>
              </a:rPr>
              <a:t>Los ítems de las categorías:</a:t>
            </a:r>
            <a:r>
              <a:rPr lang="es-ES" sz="2000" dirty="0">
                <a:latin typeface="Verdana" panose="020B0604030504040204" pitchFamily="34" charset="0"/>
                <a:ea typeface="Verdana" panose="020B0604030504040204" pitchFamily="34" charset="0"/>
              </a:rPr>
              <a:t> Aspectos Generales, Actividades y Servicios Ecoturísticos </a:t>
            </a:r>
          </a:p>
          <a:p>
            <a:pPr algn="ctr">
              <a:lnSpc>
                <a:spcPts val="3640"/>
              </a:lnSpc>
            </a:pPr>
            <a:r>
              <a:rPr lang="es-ES" sz="2000" dirty="0">
                <a:latin typeface="Verdana" panose="020B0604030504040204" pitchFamily="34" charset="0"/>
                <a:ea typeface="Verdana" panose="020B0604030504040204" pitchFamily="34" charset="0"/>
              </a:rPr>
              <a:t>se valoran mediante esta escala.</a:t>
            </a:r>
            <a:r>
              <a:rPr lang="en-US" sz="2000" b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 Bold"/>
                <a:sym typeface="Verdana Bold"/>
              </a:rPr>
              <a:t> </a:t>
            </a:r>
          </a:p>
        </p:txBody>
      </p:sp>
      <p:pic>
        <p:nvPicPr>
          <p:cNvPr id="42" name="Gráfico 41" descr="Insignia contorno">
            <a:extLst>
              <a:ext uri="{FF2B5EF4-FFF2-40B4-BE49-F238E27FC236}">
                <a16:creationId xmlns:a16="http://schemas.microsoft.com/office/drawing/2014/main" id="{FEB3A81F-21DE-C27F-8CAB-2A8B33FD5AF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7492848" y="6505686"/>
            <a:ext cx="914400" cy="914400"/>
          </a:xfrm>
          <a:prstGeom prst="rect">
            <a:avLst/>
          </a:prstGeom>
        </p:spPr>
      </p:pic>
      <p:grpSp>
        <p:nvGrpSpPr>
          <p:cNvPr id="43" name="Group 22">
            <a:extLst>
              <a:ext uri="{FF2B5EF4-FFF2-40B4-BE49-F238E27FC236}">
                <a16:creationId xmlns:a16="http://schemas.microsoft.com/office/drawing/2014/main" id="{FA9BA59F-08FA-9D77-5E4A-95E305675C19}"/>
              </a:ext>
            </a:extLst>
          </p:cNvPr>
          <p:cNvGrpSpPr/>
          <p:nvPr/>
        </p:nvGrpSpPr>
        <p:grpSpPr>
          <a:xfrm>
            <a:off x="13700049" y="3571245"/>
            <a:ext cx="205054" cy="2919532"/>
            <a:chOff x="0" y="0"/>
            <a:chExt cx="40411" cy="541867"/>
          </a:xfrm>
        </p:grpSpPr>
        <p:sp>
          <p:nvSpPr>
            <p:cNvPr id="44" name="Freeform 23">
              <a:extLst>
                <a:ext uri="{FF2B5EF4-FFF2-40B4-BE49-F238E27FC236}">
                  <a16:creationId xmlns:a16="http://schemas.microsoft.com/office/drawing/2014/main" id="{44AE72A8-D06D-5FA4-398D-5690518B5222}"/>
                </a:ext>
              </a:extLst>
            </p:cNvPr>
            <p:cNvSpPr/>
            <p:nvPr/>
          </p:nvSpPr>
          <p:spPr>
            <a:xfrm>
              <a:off x="0" y="0"/>
              <a:ext cx="40411" cy="541867"/>
            </a:xfrm>
            <a:custGeom>
              <a:avLst/>
              <a:gdLst/>
              <a:ahLst/>
              <a:cxnLst/>
              <a:rect l="l" t="t" r="r" b="b"/>
              <a:pathLst>
                <a:path w="40411" h="541867">
                  <a:moveTo>
                    <a:pt x="0" y="0"/>
                  </a:moveTo>
                  <a:lnTo>
                    <a:pt x="40411" y="0"/>
                  </a:lnTo>
                  <a:lnTo>
                    <a:pt x="40411" y="541867"/>
                  </a:lnTo>
                  <a:lnTo>
                    <a:pt x="0" y="541867"/>
                  </a:lnTo>
                  <a:close/>
                </a:path>
              </a:pathLst>
            </a:custGeom>
            <a:solidFill>
              <a:srgbClr val="0097B2"/>
            </a:solidFill>
          </p:spPr>
          <p:txBody>
            <a:bodyPr/>
            <a:lstStyle/>
            <a:p>
              <a:endParaRPr lang="es-CO" dirty="0"/>
            </a:p>
          </p:txBody>
        </p:sp>
        <p:sp>
          <p:nvSpPr>
            <p:cNvPr id="45" name="TextBox 24">
              <a:extLst>
                <a:ext uri="{FF2B5EF4-FFF2-40B4-BE49-F238E27FC236}">
                  <a16:creationId xmlns:a16="http://schemas.microsoft.com/office/drawing/2014/main" id="{F22EE993-2554-DDBF-5F0F-AE5562F188E1}"/>
                </a:ext>
              </a:extLst>
            </p:cNvPr>
            <p:cNvSpPr txBox="1"/>
            <p:nvPr/>
          </p:nvSpPr>
          <p:spPr>
            <a:xfrm>
              <a:off x="0" y="-28575"/>
              <a:ext cx="40411" cy="5704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 dirty="0"/>
            </a:p>
          </p:txBody>
        </p:sp>
      </p:grpSp>
      <p:grpSp>
        <p:nvGrpSpPr>
          <p:cNvPr id="49" name="Group 28">
            <a:extLst>
              <a:ext uri="{FF2B5EF4-FFF2-40B4-BE49-F238E27FC236}">
                <a16:creationId xmlns:a16="http://schemas.microsoft.com/office/drawing/2014/main" id="{42D537C1-D666-6051-3C5E-F18C45F00DA9}"/>
              </a:ext>
            </a:extLst>
          </p:cNvPr>
          <p:cNvGrpSpPr/>
          <p:nvPr/>
        </p:nvGrpSpPr>
        <p:grpSpPr>
          <a:xfrm>
            <a:off x="11734800" y="8665636"/>
            <a:ext cx="152400" cy="1187909"/>
            <a:chOff x="0" y="0"/>
            <a:chExt cx="40411" cy="541867"/>
          </a:xfrm>
          <a:solidFill>
            <a:srgbClr val="92D050"/>
          </a:solidFill>
        </p:grpSpPr>
        <p:sp>
          <p:nvSpPr>
            <p:cNvPr id="50" name="Freeform 29">
              <a:extLst>
                <a:ext uri="{FF2B5EF4-FFF2-40B4-BE49-F238E27FC236}">
                  <a16:creationId xmlns:a16="http://schemas.microsoft.com/office/drawing/2014/main" id="{CA390C26-280C-7435-54F7-1F3FDE71E6AA}"/>
                </a:ext>
              </a:extLst>
            </p:cNvPr>
            <p:cNvSpPr/>
            <p:nvPr/>
          </p:nvSpPr>
          <p:spPr>
            <a:xfrm>
              <a:off x="0" y="0"/>
              <a:ext cx="40411" cy="541867"/>
            </a:xfrm>
            <a:custGeom>
              <a:avLst/>
              <a:gdLst/>
              <a:ahLst/>
              <a:cxnLst/>
              <a:rect l="l" t="t" r="r" b="b"/>
              <a:pathLst>
                <a:path w="40411" h="541867">
                  <a:moveTo>
                    <a:pt x="0" y="0"/>
                  </a:moveTo>
                  <a:lnTo>
                    <a:pt x="40411" y="0"/>
                  </a:lnTo>
                  <a:lnTo>
                    <a:pt x="40411" y="541867"/>
                  </a:lnTo>
                  <a:lnTo>
                    <a:pt x="0" y="541867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s-CO" dirty="0"/>
            </a:p>
          </p:txBody>
        </p:sp>
        <p:sp>
          <p:nvSpPr>
            <p:cNvPr id="51" name="TextBox 30">
              <a:extLst>
                <a:ext uri="{FF2B5EF4-FFF2-40B4-BE49-F238E27FC236}">
                  <a16:creationId xmlns:a16="http://schemas.microsoft.com/office/drawing/2014/main" id="{A0FA7FF6-FEF3-30D0-EA94-1774D147341E}"/>
                </a:ext>
              </a:extLst>
            </p:cNvPr>
            <p:cNvSpPr txBox="1"/>
            <p:nvPr/>
          </p:nvSpPr>
          <p:spPr>
            <a:xfrm>
              <a:off x="0" y="-28575"/>
              <a:ext cx="40411" cy="570442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pic>
        <p:nvPicPr>
          <p:cNvPr id="53" name="Gráfico 52" descr="Insignia 3 contorno">
            <a:extLst>
              <a:ext uri="{FF2B5EF4-FFF2-40B4-BE49-F238E27FC236}">
                <a16:creationId xmlns:a16="http://schemas.microsoft.com/office/drawing/2014/main" id="{B318FD2B-1592-411B-978B-B2B61B251544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7989211" y="3762140"/>
            <a:ext cx="914400" cy="914400"/>
          </a:xfrm>
          <a:prstGeom prst="rect">
            <a:avLst/>
          </a:prstGeom>
        </p:spPr>
      </p:pic>
      <p:sp>
        <p:nvSpPr>
          <p:cNvPr id="54" name="CuadroTexto 53">
            <a:extLst>
              <a:ext uri="{FF2B5EF4-FFF2-40B4-BE49-F238E27FC236}">
                <a16:creationId xmlns:a16="http://schemas.microsoft.com/office/drawing/2014/main" id="{1636016A-805F-FFB0-D372-FE34B7762261}"/>
              </a:ext>
            </a:extLst>
          </p:cNvPr>
          <p:cNvSpPr txBox="1"/>
          <p:nvPr/>
        </p:nvSpPr>
        <p:spPr>
          <a:xfrm>
            <a:off x="11887200" y="8704262"/>
            <a:ext cx="6217626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E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NOTA: </a:t>
            </a:r>
            <a:r>
              <a:rPr lang="es-ES" sz="16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La ESAVI emplea una escala ordinal de 4 puntos, diseñada para evaluar la satisfacción de los visitantes con distintos aspectos de su experiencia en las áreas protegidas</a:t>
            </a:r>
            <a:r>
              <a:rPr lang="es-E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  <a:endParaRPr lang="es-CO" sz="1600" dirty="0">
              <a:solidFill>
                <a:schemeClr val="tx1">
                  <a:lumMod val="65000"/>
                  <a:lumOff val="3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56" name="Gráfico 55" descr="Insignia 4 contorno">
            <a:extLst>
              <a:ext uri="{FF2B5EF4-FFF2-40B4-BE49-F238E27FC236}">
                <a16:creationId xmlns:a16="http://schemas.microsoft.com/office/drawing/2014/main" id="{F1CD4F7D-013F-55D6-9E41-7EFB3A3B2ED5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6596294" y="1324220"/>
            <a:ext cx="914400" cy="914400"/>
          </a:xfrm>
          <a:prstGeom prst="rect">
            <a:avLst/>
          </a:prstGeom>
        </p:spPr>
      </p:pic>
      <p:pic>
        <p:nvPicPr>
          <p:cNvPr id="61" name="Gráfico 60" descr="Notas adhesivas  contorno">
            <a:extLst>
              <a:ext uri="{FF2B5EF4-FFF2-40B4-BE49-F238E27FC236}">
                <a16:creationId xmlns:a16="http://schemas.microsoft.com/office/drawing/2014/main" id="{01FDF603-A248-F0AB-536E-92C6E2442D39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rot="19284821">
            <a:off x="942003" y="2432381"/>
            <a:ext cx="930242" cy="930242"/>
          </a:xfrm>
          <a:prstGeom prst="rect">
            <a:avLst/>
          </a:prstGeom>
        </p:spPr>
      </p:pic>
      <p:pic>
        <p:nvPicPr>
          <p:cNvPr id="62" name="Gráfico 61" descr="Insignia 1 contorno">
            <a:extLst>
              <a:ext uri="{FF2B5EF4-FFF2-40B4-BE49-F238E27FC236}">
                <a16:creationId xmlns:a16="http://schemas.microsoft.com/office/drawing/2014/main" id="{688D5101-7BA0-0657-D77D-A5395EFF66F9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4168529" y="8538242"/>
            <a:ext cx="914400" cy="914400"/>
          </a:xfrm>
          <a:prstGeom prst="rect">
            <a:avLst/>
          </a:prstGeom>
        </p:spPr>
      </p:pic>
      <p:pic>
        <p:nvPicPr>
          <p:cNvPr id="64" name="Gráfico 63" descr="Bombilla y equipo contorno">
            <a:extLst>
              <a:ext uri="{FF2B5EF4-FFF2-40B4-BE49-F238E27FC236}">
                <a16:creationId xmlns:a16="http://schemas.microsoft.com/office/drawing/2014/main" id="{AB25ADAB-EBCA-CB8D-C4D7-6694ADC8D69A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3711329" y="1151369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9083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ángulo 13">
            <a:extLst>
              <a:ext uri="{FF2B5EF4-FFF2-40B4-BE49-F238E27FC236}">
                <a16:creationId xmlns:a16="http://schemas.microsoft.com/office/drawing/2014/main" id="{3657DF37-1CA7-5489-9BF1-5BBFA1FE86D3}"/>
              </a:ext>
            </a:extLst>
          </p:cNvPr>
          <p:cNvSpPr/>
          <p:nvPr/>
        </p:nvSpPr>
        <p:spPr>
          <a:xfrm>
            <a:off x="11353800" y="3086100"/>
            <a:ext cx="6314894" cy="4114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  <p:sp>
        <p:nvSpPr>
          <p:cNvPr id="9" name="Freeform 34">
            <a:extLst>
              <a:ext uri="{FF2B5EF4-FFF2-40B4-BE49-F238E27FC236}">
                <a16:creationId xmlns:a16="http://schemas.microsoft.com/office/drawing/2014/main" id="{E6C0BDE3-84F8-7497-AA35-57A23735EAA1}"/>
              </a:ext>
            </a:extLst>
          </p:cNvPr>
          <p:cNvSpPr/>
          <p:nvPr/>
        </p:nvSpPr>
        <p:spPr>
          <a:xfrm>
            <a:off x="11506199" y="2124707"/>
            <a:ext cx="1143000" cy="1014180"/>
          </a:xfrm>
          <a:custGeom>
            <a:avLst/>
            <a:gdLst/>
            <a:ahLst/>
            <a:cxnLst/>
            <a:rect l="l" t="t" r="r" b="b"/>
            <a:pathLst>
              <a:path w="1077329" h="2057400">
                <a:moveTo>
                  <a:pt x="0" y="0"/>
                </a:moveTo>
                <a:lnTo>
                  <a:pt x="1077329" y="0"/>
                </a:lnTo>
                <a:lnTo>
                  <a:pt x="1077329" y="2057400"/>
                </a:lnTo>
                <a:lnTo>
                  <a:pt x="0" y="205740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BA211620-CBA3-7261-AAA9-E0D47FDA4D06}"/>
              </a:ext>
            </a:extLst>
          </p:cNvPr>
          <p:cNvSpPr txBox="1"/>
          <p:nvPr/>
        </p:nvSpPr>
        <p:spPr>
          <a:xfrm>
            <a:off x="11506199" y="3977631"/>
            <a:ext cx="6010095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24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Verdana" panose="020B0604030504040204" pitchFamily="34" charset="0"/>
                <a:ea typeface="Segoe UI" panose="020B0502040204020203" pitchFamily="34" charset="0"/>
                <a:cs typeface="Calibri Light" panose="020F0302020204030204" pitchFamily="34" charset="0"/>
              </a:rPr>
              <a:t>El Índice Global de Satisfacción alcanzó un valor de 2,8 en la escala de 1 a 4, resultado que ubica la experiencia general de los visitantes entre Regular y Bueno, con tendencia hacia Bueno</a:t>
            </a:r>
            <a:endParaRPr lang="es-CO" sz="24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Título 1">
            <a:extLst>
              <a:ext uri="{FF2B5EF4-FFF2-40B4-BE49-F238E27FC236}">
                <a16:creationId xmlns:a16="http://schemas.microsoft.com/office/drawing/2014/main" id="{CA847CE4-D596-68E5-85D8-7E591C0E97AA}"/>
              </a:ext>
            </a:extLst>
          </p:cNvPr>
          <p:cNvSpPr txBox="1">
            <a:spLocks/>
          </p:cNvSpPr>
          <p:nvPr/>
        </p:nvSpPr>
        <p:spPr>
          <a:xfrm>
            <a:off x="381000" y="571500"/>
            <a:ext cx="15498500" cy="566156"/>
          </a:xfrm>
          <a:prstGeom prst="rect">
            <a:avLst/>
          </a:prstGeom>
        </p:spPr>
        <p:txBody>
          <a:bodyPr vert="horz" lIns="137160" tIns="68580" rIns="137160" bIns="6858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pPr algn="just" defTabSz="1371600">
              <a:lnSpc>
                <a:spcPct val="120000"/>
              </a:lnSpc>
            </a:pPr>
            <a:r>
              <a:rPr lang="es-CO" sz="2000" b="1" dirty="0">
                <a:solidFill>
                  <a:srgbClr val="70AD47">
                    <a:lumMod val="50000"/>
                  </a:srgbClr>
                </a:solidFill>
                <a:ea typeface="Verdana" panose="020B0604030504040204" pitchFamily="34" charset="0"/>
              </a:rPr>
              <a:t>RESULTADOS ENCUESTAS DE SATISFACCIÓN VISITANTES ÁREAS PROTEGIDAS –ESAVI-</a:t>
            </a:r>
          </a:p>
          <a:p>
            <a:pPr algn="just" defTabSz="1371600">
              <a:lnSpc>
                <a:spcPct val="120000"/>
              </a:lnSpc>
            </a:pPr>
            <a:r>
              <a:rPr lang="es-CO" sz="2000" b="1" dirty="0">
                <a:solidFill>
                  <a:srgbClr val="70AD47">
                    <a:lumMod val="50000"/>
                  </a:srgbClr>
                </a:solidFill>
              </a:rPr>
              <a:t>I semestre 2025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1D1562F5-FE8B-D1EC-80E7-70D40A9A0A8B}"/>
              </a:ext>
            </a:extLst>
          </p:cNvPr>
          <p:cNvSpPr txBox="1"/>
          <p:nvPr/>
        </p:nvSpPr>
        <p:spPr>
          <a:xfrm>
            <a:off x="1008792" y="8208637"/>
            <a:ext cx="16002000" cy="9407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2298"/>
              </a:lnSpc>
            </a:pPr>
            <a:r>
              <a:rPr lang="es-ES" sz="1400" i="1" spc="83" dirty="0">
                <a:solidFill>
                  <a:schemeClr val="tx1">
                    <a:lumMod val="50000"/>
                    <a:lumOff val="50000"/>
                  </a:schemeClr>
                </a:solidFill>
                <a:latin typeface="Verdana Pro"/>
              </a:rPr>
              <a:t>NOTA: El Índice Global de Satisfacción (IGS) se construyó mediante un promedio simple de las tres categorías evaluadas: Actividades Ecoturísticas, Aspectos Generales y Servicios Ecoturísticos.</a:t>
            </a:r>
          </a:p>
          <a:p>
            <a:pPr algn="just">
              <a:lnSpc>
                <a:spcPts val="2298"/>
              </a:lnSpc>
            </a:pPr>
            <a:r>
              <a:rPr lang="es-ES" sz="1400" i="1" spc="83" dirty="0">
                <a:solidFill>
                  <a:schemeClr val="tx1">
                    <a:lumMod val="50000"/>
                    <a:lumOff val="50000"/>
                  </a:schemeClr>
                </a:solidFill>
                <a:latin typeface="Verdana Pro"/>
              </a:rPr>
              <a:t>Cada componente tiene el mismo peso en la agregación (33,3%), sin ponderación diferencial por número de variables.</a:t>
            </a:r>
            <a:endParaRPr lang="es-CO" sz="1400" i="1" spc="83" dirty="0">
              <a:solidFill>
                <a:schemeClr val="tx1">
                  <a:lumMod val="50000"/>
                  <a:lumOff val="50000"/>
                </a:schemeClr>
              </a:solidFill>
              <a:latin typeface="Verdana Pro"/>
            </a:endParaRPr>
          </a:p>
        </p:txBody>
      </p:sp>
      <p:grpSp>
        <p:nvGrpSpPr>
          <p:cNvPr id="11" name="Group 28">
            <a:extLst>
              <a:ext uri="{FF2B5EF4-FFF2-40B4-BE49-F238E27FC236}">
                <a16:creationId xmlns:a16="http://schemas.microsoft.com/office/drawing/2014/main" id="{0236BE0C-6206-C3D1-B797-86498669DA6C}"/>
              </a:ext>
            </a:extLst>
          </p:cNvPr>
          <p:cNvGrpSpPr/>
          <p:nvPr/>
        </p:nvGrpSpPr>
        <p:grpSpPr>
          <a:xfrm>
            <a:off x="648703" y="7884332"/>
            <a:ext cx="109110" cy="1463040"/>
            <a:chOff x="0" y="0"/>
            <a:chExt cx="40411" cy="541867"/>
          </a:xfrm>
          <a:solidFill>
            <a:srgbClr val="92D050"/>
          </a:solidFill>
        </p:grpSpPr>
        <p:sp>
          <p:nvSpPr>
            <p:cNvPr id="12" name="Freeform 29">
              <a:extLst>
                <a:ext uri="{FF2B5EF4-FFF2-40B4-BE49-F238E27FC236}">
                  <a16:creationId xmlns:a16="http://schemas.microsoft.com/office/drawing/2014/main" id="{253C4E40-0696-7F14-23CD-2F12B6A83267}"/>
                </a:ext>
              </a:extLst>
            </p:cNvPr>
            <p:cNvSpPr/>
            <p:nvPr/>
          </p:nvSpPr>
          <p:spPr>
            <a:xfrm>
              <a:off x="0" y="0"/>
              <a:ext cx="40411" cy="541867"/>
            </a:xfrm>
            <a:custGeom>
              <a:avLst/>
              <a:gdLst/>
              <a:ahLst/>
              <a:cxnLst/>
              <a:rect l="l" t="t" r="r" b="b"/>
              <a:pathLst>
                <a:path w="40411" h="541867">
                  <a:moveTo>
                    <a:pt x="0" y="0"/>
                  </a:moveTo>
                  <a:lnTo>
                    <a:pt x="40411" y="0"/>
                  </a:lnTo>
                  <a:lnTo>
                    <a:pt x="40411" y="541867"/>
                  </a:lnTo>
                  <a:lnTo>
                    <a:pt x="0" y="541867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s-CO" dirty="0"/>
            </a:p>
          </p:txBody>
        </p:sp>
        <p:sp>
          <p:nvSpPr>
            <p:cNvPr id="13" name="TextBox 30">
              <a:extLst>
                <a:ext uri="{FF2B5EF4-FFF2-40B4-BE49-F238E27FC236}">
                  <a16:creationId xmlns:a16="http://schemas.microsoft.com/office/drawing/2014/main" id="{0E0B2F17-1DE9-C808-2DE0-672C414601EF}"/>
                </a:ext>
              </a:extLst>
            </p:cNvPr>
            <p:cNvSpPr txBox="1"/>
            <p:nvPr/>
          </p:nvSpPr>
          <p:spPr>
            <a:xfrm>
              <a:off x="0" y="-28575"/>
              <a:ext cx="40411" cy="570442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15" name="CuadroTexto 14">
            <a:extLst>
              <a:ext uri="{FF2B5EF4-FFF2-40B4-BE49-F238E27FC236}">
                <a16:creationId xmlns:a16="http://schemas.microsoft.com/office/drawing/2014/main" id="{2A2BC926-BD66-95AE-7912-09CD9E7247DF}"/>
              </a:ext>
            </a:extLst>
          </p:cNvPr>
          <p:cNvSpPr txBox="1"/>
          <p:nvPr/>
        </p:nvSpPr>
        <p:spPr>
          <a:xfrm>
            <a:off x="757813" y="6942769"/>
            <a:ext cx="915216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s-CO" sz="1400" dirty="0">
                <a:solidFill>
                  <a:srgbClr val="7F7F7F"/>
                </a:solidFill>
                <a:effectLst/>
                <a:latin typeface="Verdana" panose="020B0604030504040204" pitchFamily="34" charset="0"/>
                <a:ea typeface="Segoe UI" panose="020B0502040204020203" pitchFamily="34" charset="0"/>
                <a:cs typeface="Calibri Light" panose="020F0302020204030204" pitchFamily="34" charset="0"/>
              </a:rPr>
              <a:t>Fuente: Elaboración propia PNNC - SSNA a partir de reportes de las Direcciones Territoriales  </a:t>
            </a:r>
            <a:endParaRPr lang="es-CO" sz="3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6" name="TextBox 35">
            <a:extLst>
              <a:ext uri="{FF2B5EF4-FFF2-40B4-BE49-F238E27FC236}">
                <a16:creationId xmlns:a16="http://schemas.microsoft.com/office/drawing/2014/main" id="{E113BAB9-7BA2-A315-ADFB-93057683EE61}"/>
              </a:ext>
            </a:extLst>
          </p:cNvPr>
          <p:cNvSpPr txBox="1"/>
          <p:nvPr/>
        </p:nvSpPr>
        <p:spPr>
          <a:xfrm>
            <a:off x="4772205" y="970367"/>
            <a:ext cx="2133600" cy="11079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s-CO" sz="72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s-CO" sz="72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IGS</a:t>
            </a:r>
            <a:endParaRPr lang="en-US" sz="7200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Open Sans Bold"/>
              <a:sym typeface="Open Sans Bold"/>
            </a:endParaRPr>
          </a:p>
        </p:txBody>
      </p:sp>
      <p:sp>
        <p:nvSpPr>
          <p:cNvPr id="17" name="TextBox 36">
            <a:extLst>
              <a:ext uri="{FF2B5EF4-FFF2-40B4-BE49-F238E27FC236}">
                <a16:creationId xmlns:a16="http://schemas.microsoft.com/office/drawing/2014/main" id="{02BBF4E8-E87D-71AA-D70E-ADD2E9243C99}"/>
              </a:ext>
            </a:extLst>
          </p:cNvPr>
          <p:cNvSpPr txBox="1"/>
          <p:nvPr/>
        </p:nvSpPr>
        <p:spPr>
          <a:xfrm>
            <a:off x="7239000" y="1065993"/>
            <a:ext cx="6615680" cy="83612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2240"/>
              </a:lnSpc>
              <a:spcBef>
                <a:spcPct val="0"/>
              </a:spcBef>
            </a:pPr>
            <a:endParaRPr lang="en-US" sz="3600" dirty="0">
              <a:solidFill>
                <a:srgbClr val="000000"/>
              </a:solidFill>
              <a:latin typeface="Verdana" panose="020B0604030504040204" pitchFamily="34" charset="0"/>
              <a:ea typeface="Verdana" panose="020B0604030504040204" pitchFamily="34" charset="0"/>
              <a:cs typeface="Open Sans"/>
              <a:sym typeface="Open Sans"/>
            </a:endParaRPr>
          </a:p>
          <a:p>
            <a:pPr>
              <a:spcBef>
                <a:spcPct val="0"/>
              </a:spcBef>
            </a:pPr>
            <a:r>
              <a:rPr lang="es-ES" sz="3600" dirty="0">
                <a:solidFill>
                  <a:schemeClr val="accent6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Índice Global de Satisfacción </a:t>
            </a:r>
            <a:endParaRPr lang="en-US" sz="3600" dirty="0">
              <a:solidFill>
                <a:schemeClr val="accent6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sym typeface="Open Sans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3BDAB480-81A9-3442-919E-A9C2D4DDAFF9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0001" t="42023" r="10832" b="16695"/>
          <a:stretch>
            <a:fillRect/>
          </a:stretch>
        </p:blipFill>
        <p:spPr>
          <a:xfrm>
            <a:off x="736042" y="2949362"/>
            <a:ext cx="9951436" cy="39056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7408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49E5452F-8F08-3239-1898-4F0EC42709B5}"/>
              </a:ext>
            </a:extLst>
          </p:cNvPr>
          <p:cNvSpPr txBox="1">
            <a:spLocks/>
          </p:cNvSpPr>
          <p:nvPr/>
        </p:nvSpPr>
        <p:spPr>
          <a:xfrm>
            <a:off x="152400" y="449332"/>
            <a:ext cx="15498500" cy="566156"/>
          </a:xfrm>
          <a:prstGeom prst="rect">
            <a:avLst/>
          </a:prstGeom>
        </p:spPr>
        <p:txBody>
          <a:bodyPr vert="horz" lIns="137160" tIns="68580" rIns="137160" bIns="6858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pPr algn="just" defTabSz="1371600">
              <a:lnSpc>
                <a:spcPct val="120000"/>
              </a:lnSpc>
            </a:pPr>
            <a:r>
              <a:rPr lang="es-CO" sz="2000" b="1" dirty="0">
                <a:solidFill>
                  <a:srgbClr val="70AD47">
                    <a:lumMod val="50000"/>
                  </a:srgbClr>
                </a:solidFill>
                <a:ea typeface="Verdana" panose="020B0604030504040204" pitchFamily="34" charset="0"/>
              </a:rPr>
              <a:t>RESULTADOS ENCUESTAS DE SATISFACCIÓN VISITANTES ÁREAS PROTEGIDAS –ESAVI-</a:t>
            </a:r>
          </a:p>
          <a:p>
            <a:pPr algn="just" defTabSz="1371600">
              <a:lnSpc>
                <a:spcPct val="120000"/>
              </a:lnSpc>
            </a:pPr>
            <a:r>
              <a:rPr lang="es-CO" sz="2000" b="1" dirty="0">
                <a:solidFill>
                  <a:srgbClr val="70AD47">
                    <a:lumMod val="50000"/>
                  </a:srgbClr>
                </a:solidFill>
              </a:rPr>
              <a:t>I semestre 2025</a:t>
            </a:r>
          </a:p>
        </p:txBody>
      </p:sp>
      <p:grpSp>
        <p:nvGrpSpPr>
          <p:cNvPr id="31" name="Group 25">
            <a:extLst>
              <a:ext uri="{FF2B5EF4-FFF2-40B4-BE49-F238E27FC236}">
                <a16:creationId xmlns:a16="http://schemas.microsoft.com/office/drawing/2014/main" id="{3DE5D301-2153-96AB-6265-3A54611347BB}"/>
              </a:ext>
            </a:extLst>
          </p:cNvPr>
          <p:cNvGrpSpPr/>
          <p:nvPr/>
        </p:nvGrpSpPr>
        <p:grpSpPr>
          <a:xfrm>
            <a:off x="9510271" y="4352206"/>
            <a:ext cx="88363" cy="2239094"/>
            <a:chOff x="0" y="0"/>
            <a:chExt cx="40411" cy="541867"/>
          </a:xfrm>
          <a:solidFill>
            <a:srgbClr val="0097B2"/>
          </a:solidFill>
        </p:grpSpPr>
        <p:sp>
          <p:nvSpPr>
            <p:cNvPr id="32" name="Freeform 26">
              <a:extLst>
                <a:ext uri="{FF2B5EF4-FFF2-40B4-BE49-F238E27FC236}">
                  <a16:creationId xmlns:a16="http://schemas.microsoft.com/office/drawing/2014/main" id="{DC450835-07C2-669A-791D-A6346A04283E}"/>
                </a:ext>
              </a:extLst>
            </p:cNvPr>
            <p:cNvSpPr/>
            <p:nvPr/>
          </p:nvSpPr>
          <p:spPr>
            <a:xfrm>
              <a:off x="0" y="0"/>
              <a:ext cx="40411" cy="541867"/>
            </a:xfrm>
            <a:custGeom>
              <a:avLst/>
              <a:gdLst/>
              <a:ahLst/>
              <a:cxnLst/>
              <a:rect l="l" t="t" r="r" b="b"/>
              <a:pathLst>
                <a:path w="40411" h="541867">
                  <a:moveTo>
                    <a:pt x="0" y="0"/>
                  </a:moveTo>
                  <a:lnTo>
                    <a:pt x="40411" y="0"/>
                  </a:lnTo>
                  <a:lnTo>
                    <a:pt x="40411" y="541867"/>
                  </a:lnTo>
                  <a:lnTo>
                    <a:pt x="0" y="541867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s-CO"/>
            </a:p>
          </p:txBody>
        </p:sp>
        <p:sp>
          <p:nvSpPr>
            <p:cNvPr id="33" name="TextBox 27">
              <a:extLst>
                <a:ext uri="{FF2B5EF4-FFF2-40B4-BE49-F238E27FC236}">
                  <a16:creationId xmlns:a16="http://schemas.microsoft.com/office/drawing/2014/main" id="{E796F2FC-BE09-7142-B4CC-79E500D71B1B}"/>
                </a:ext>
              </a:extLst>
            </p:cNvPr>
            <p:cNvSpPr txBox="1"/>
            <p:nvPr/>
          </p:nvSpPr>
          <p:spPr>
            <a:xfrm>
              <a:off x="0" y="-28575"/>
              <a:ext cx="40411" cy="570442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sp>
        <p:nvSpPr>
          <p:cNvPr id="38" name="CuadroTexto 37">
            <a:extLst>
              <a:ext uri="{FF2B5EF4-FFF2-40B4-BE49-F238E27FC236}">
                <a16:creationId xmlns:a16="http://schemas.microsoft.com/office/drawing/2014/main" id="{18683268-8D6A-4F68-57DC-CF0224375060}"/>
              </a:ext>
            </a:extLst>
          </p:cNvPr>
          <p:cNvSpPr txBox="1"/>
          <p:nvPr/>
        </p:nvSpPr>
        <p:spPr>
          <a:xfrm>
            <a:off x="9917582" y="2110025"/>
            <a:ext cx="79969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dirty="0">
                <a:solidFill>
                  <a:srgbClr val="000000"/>
                </a:solidFill>
                <a:latin typeface="Verdana" panose="020B0604030504040204" pitchFamily="34" charset="0"/>
                <a:ea typeface="Segoe UI" panose="020B0502040204020203" pitchFamily="34" charset="0"/>
                <a:cs typeface="Calibri Light" panose="020F0302020204030204" pitchFamily="34" charset="0"/>
              </a:rPr>
              <a:t>Esta categoría constituye la fortaleza principal de la experiencia de visita, con un desempeño cercano a la calificación </a:t>
            </a:r>
            <a:r>
              <a:rPr lang="es-CO" b="1" dirty="0">
                <a:solidFill>
                  <a:srgbClr val="000000"/>
                </a:solidFill>
                <a:latin typeface="Verdana" panose="020B0604030504040204" pitchFamily="34" charset="0"/>
                <a:ea typeface="Segoe UI" panose="020B0502040204020203" pitchFamily="34" charset="0"/>
                <a:cs typeface="Calibri Light" panose="020F0302020204030204" pitchFamily="34" charset="0"/>
              </a:rPr>
              <a:t>“Excelente” </a:t>
            </a:r>
            <a:endParaRPr lang="es-CO" dirty="0">
              <a:solidFill>
                <a:schemeClr val="tx1">
                  <a:lumMod val="65000"/>
                  <a:lumOff val="3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0" name="CuadroTexto 39">
            <a:extLst>
              <a:ext uri="{FF2B5EF4-FFF2-40B4-BE49-F238E27FC236}">
                <a16:creationId xmlns:a16="http://schemas.microsoft.com/office/drawing/2014/main" id="{848028B5-F42F-0C86-3689-7D23E4606A52}"/>
              </a:ext>
            </a:extLst>
          </p:cNvPr>
          <p:cNvSpPr txBox="1"/>
          <p:nvPr/>
        </p:nvSpPr>
        <p:spPr>
          <a:xfrm>
            <a:off x="9707745" y="4828973"/>
            <a:ext cx="79969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dirty="0">
                <a:latin typeface="Verdana" panose="020B0604030504040204" pitchFamily="34" charset="0"/>
                <a:ea typeface="Verdana" panose="020B0604030504040204" pitchFamily="34" charset="0"/>
              </a:rPr>
              <a:t>Esta categoría constituye la principal oportunidad de mejora, ya que los servicios impactan directamente en la calidad de la experiencia de los visitantes. Llegando a la calificación </a:t>
            </a:r>
            <a:r>
              <a:rPr lang="es-CO" b="1" dirty="0">
                <a:latin typeface="Verdana" panose="020B0604030504040204" pitchFamily="34" charset="0"/>
                <a:ea typeface="Verdana" panose="020B0604030504040204" pitchFamily="34" charset="0"/>
              </a:rPr>
              <a:t>“Regular” </a:t>
            </a:r>
          </a:p>
        </p:txBody>
      </p:sp>
      <p:sp>
        <p:nvSpPr>
          <p:cNvPr id="42" name="TextBox 42">
            <a:extLst>
              <a:ext uri="{FF2B5EF4-FFF2-40B4-BE49-F238E27FC236}">
                <a16:creationId xmlns:a16="http://schemas.microsoft.com/office/drawing/2014/main" id="{E1D76A22-8462-B735-D69B-14B7CF2FFA04}"/>
              </a:ext>
            </a:extLst>
          </p:cNvPr>
          <p:cNvSpPr txBox="1"/>
          <p:nvPr/>
        </p:nvSpPr>
        <p:spPr>
          <a:xfrm>
            <a:off x="9930809" y="7647857"/>
            <a:ext cx="7983741" cy="11079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1" algn="just">
              <a:spcBef>
                <a:spcPct val="0"/>
              </a:spcBef>
            </a:pPr>
            <a:r>
              <a:rPr lang="es-CO" dirty="0">
                <a:latin typeface="Verdana" panose="020B0604030504040204" pitchFamily="34" charset="0"/>
                <a:ea typeface="Verdana" panose="020B0604030504040204" pitchFamily="34" charset="0"/>
              </a:rPr>
              <a:t>Este resultado refleja que, si bien los visitantes perciben positivamente la gestión general de las áreas, es necesario reforzar la calidad y consistencia de la información y las condiciones básicas de infraestructura. Nivel intermedio en la escala </a:t>
            </a:r>
            <a:r>
              <a:rPr lang="es-CO" b="1" dirty="0">
                <a:latin typeface="Verdana" panose="020B0604030504040204" pitchFamily="34" charset="0"/>
                <a:ea typeface="Verdana" panose="020B0604030504040204" pitchFamily="34" charset="0"/>
              </a:rPr>
              <a:t>“Bueno”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sym typeface="Open Sans"/>
            </a:endParaRPr>
          </a:p>
        </p:txBody>
      </p:sp>
      <p:sp>
        <p:nvSpPr>
          <p:cNvPr id="3" name="TextBox 50">
            <a:extLst>
              <a:ext uri="{FF2B5EF4-FFF2-40B4-BE49-F238E27FC236}">
                <a16:creationId xmlns:a16="http://schemas.microsoft.com/office/drawing/2014/main" id="{09B6446F-8C48-E82F-1B17-A47074EA2CB9}"/>
              </a:ext>
            </a:extLst>
          </p:cNvPr>
          <p:cNvSpPr txBox="1"/>
          <p:nvPr/>
        </p:nvSpPr>
        <p:spPr>
          <a:xfrm>
            <a:off x="15503033" y="9532679"/>
            <a:ext cx="2362200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2160"/>
              </a:lnSpc>
            </a:pPr>
            <a:r>
              <a:rPr lang="en-US" sz="2000" b="1" dirty="0">
                <a:solidFill>
                  <a:schemeClr val="accent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Bold"/>
                <a:sym typeface="Open Sans Bold"/>
              </a:rPr>
              <a:t>MÓDULOS 2,3,4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0A6C5B57-D590-7252-4856-2435600D40B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30834" t="28518" r="11430" b="35081"/>
          <a:stretch>
            <a:fillRect/>
          </a:stretch>
        </p:blipFill>
        <p:spPr>
          <a:xfrm>
            <a:off x="580532" y="1106879"/>
            <a:ext cx="8729197" cy="2790826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2233C597-425F-5758-FA41-ACC8EE313A3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0000" t="28518" r="11430" b="45901"/>
          <a:stretch>
            <a:fillRect/>
          </a:stretch>
        </p:blipFill>
        <p:spPr>
          <a:xfrm>
            <a:off x="580532" y="4159632"/>
            <a:ext cx="8729197" cy="2631480"/>
          </a:xfrm>
          <a:prstGeom prst="rect">
            <a:avLst/>
          </a:prstGeom>
        </p:spPr>
      </p:pic>
      <p:grpSp>
        <p:nvGrpSpPr>
          <p:cNvPr id="8" name="Group 25">
            <a:extLst>
              <a:ext uri="{FF2B5EF4-FFF2-40B4-BE49-F238E27FC236}">
                <a16:creationId xmlns:a16="http://schemas.microsoft.com/office/drawing/2014/main" id="{734D1D7F-D6C5-7CC8-A54C-BCA87E54FE4D}"/>
              </a:ext>
            </a:extLst>
          </p:cNvPr>
          <p:cNvGrpSpPr/>
          <p:nvPr/>
        </p:nvGrpSpPr>
        <p:grpSpPr>
          <a:xfrm>
            <a:off x="9510271" y="7310141"/>
            <a:ext cx="109111" cy="2357172"/>
            <a:chOff x="0" y="0"/>
            <a:chExt cx="40411" cy="541867"/>
          </a:xfrm>
          <a:solidFill>
            <a:srgbClr val="0097B2"/>
          </a:solidFill>
        </p:grpSpPr>
        <p:sp>
          <p:nvSpPr>
            <p:cNvPr id="9" name="Freeform 26">
              <a:extLst>
                <a:ext uri="{FF2B5EF4-FFF2-40B4-BE49-F238E27FC236}">
                  <a16:creationId xmlns:a16="http://schemas.microsoft.com/office/drawing/2014/main" id="{DAD636EF-72EC-AA45-54C1-1C1618F7D385}"/>
                </a:ext>
              </a:extLst>
            </p:cNvPr>
            <p:cNvSpPr/>
            <p:nvPr/>
          </p:nvSpPr>
          <p:spPr>
            <a:xfrm>
              <a:off x="0" y="0"/>
              <a:ext cx="40411" cy="541867"/>
            </a:xfrm>
            <a:custGeom>
              <a:avLst/>
              <a:gdLst/>
              <a:ahLst/>
              <a:cxnLst/>
              <a:rect l="l" t="t" r="r" b="b"/>
              <a:pathLst>
                <a:path w="40411" h="541867">
                  <a:moveTo>
                    <a:pt x="0" y="0"/>
                  </a:moveTo>
                  <a:lnTo>
                    <a:pt x="40411" y="0"/>
                  </a:lnTo>
                  <a:lnTo>
                    <a:pt x="40411" y="541867"/>
                  </a:lnTo>
                  <a:lnTo>
                    <a:pt x="0" y="541867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s-CO"/>
            </a:p>
          </p:txBody>
        </p:sp>
        <p:sp>
          <p:nvSpPr>
            <p:cNvPr id="10" name="TextBox 27">
              <a:extLst>
                <a:ext uri="{FF2B5EF4-FFF2-40B4-BE49-F238E27FC236}">
                  <a16:creationId xmlns:a16="http://schemas.microsoft.com/office/drawing/2014/main" id="{B778C6F4-5969-A8EF-5010-999DBC64F9DC}"/>
                </a:ext>
              </a:extLst>
            </p:cNvPr>
            <p:cNvSpPr txBox="1"/>
            <p:nvPr/>
          </p:nvSpPr>
          <p:spPr>
            <a:xfrm>
              <a:off x="0" y="-28575"/>
              <a:ext cx="40411" cy="570442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  <p:pic>
        <p:nvPicPr>
          <p:cNvPr id="12" name="Imagen 11">
            <a:extLst>
              <a:ext uri="{FF2B5EF4-FFF2-40B4-BE49-F238E27FC236}">
                <a16:creationId xmlns:a16="http://schemas.microsoft.com/office/drawing/2014/main" id="{D5D3A0F0-CFA6-1A12-7ECE-EF18B2B5B6EF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30417" t="40242" r="12083" b="27941"/>
          <a:stretch>
            <a:fillRect/>
          </a:stretch>
        </p:blipFill>
        <p:spPr>
          <a:xfrm>
            <a:off x="762000" y="7074812"/>
            <a:ext cx="8430835" cy="2624102"/>
          </a:xfrm>
          <a:prstGeom prst="rect">
            <a:avLst/>
          </a:prstGeom>
        </p:spPr>
      </p:pic>
      <p:grpSp>
        <p:nvGrpSpPr>
          <p:cNvPr id="14" name="Group 25">
            <a:extLst>
              <a:ext uri="{FF2B5EF4-FFF2-40B4-BE49-F238E27FC236}">
                <a16:creationId xmlns:a16="http://schemas.microsoft.com/office/drawing/2014/main" id="{41FE70D4-D8F7-830F-BB43-D60875AC76C7}"/>
              </a:ext>
            </a:extLst>
          </p:cNvPr>
          <p:cNvGrpSpPr/>
          <p:nvPr/>
        </p:nvGrpSpPr>
        <p:grpSpPr>
          <a:xfrm>
            <a:off x="9499896" y="1373110"/>
            <a:ext cx="109111" cy="2357172"/>
            <a:chOff x="0" y="0"/>
            <a:chExt cx="40411" cy="541867"/>
          </a:xfrm>
          <a:solidFill>
            <a:srgbClr val="0097B2"/>
          </a:solidFill>
        </p:grpSpPr>
        <p:sp>
          <p:nvSpPr>
            <p:cNvPr id="15" name="Freeform 26">
              <a:extLst>
                <a:ext uri="{FF2B5EF4-FFF2-40B4-BE49-F238E27FC236}">
                  <a16:creationId xmlns:a16="http://schemas.microsoft.com/office/drawing/2014/main" id="{E5AA8753-AF10-9880-B488-B28CDD10764F}"/>
                </a:ext>
              </a:extLst>
            </p:cNvPr>
            <p:cNvSpPr/>
            <p:nvPr/>
          </p:nvSpPr>
          <p:spPr>
            <a:xfrm>
              <a:off x="0" y="0"/>
              <a:ext cx="40411" cy="541867"/>
            </a:xfrm>
            <a:custGeom>
              <a:avLst/>
              <a:gdLst/>
              <a:ahLst/>
              <a:cxnLst/>
              <a:rect l="l" t="t" r="r" b="b"/>
              <a:pathLst>
                <a:path w="40411" h="541867">
                  <a:moveTo>
                    <a:pt x="0" y="0"/>
                  </a:moveTo>
                  <a:lnTo>
                    <a:pt x="40411" y="0"/>
                  </a:lnTo>
                  <a:lnTo>
                    <a:pt x="40411" y="541867"/>
                  </a:lnTo>
                  <a:lnTo>
                    <a:pt x="0" y="541867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s-CO"/>
            </a:p>
          </p:txBody>
        </p:sp>
        <p:sp>
          <p:nvSpPr>
            <p:cNvPr id="16" name="TextBox 27">
              <a:extLst>
                <a:ext uri="{FF2B5EF4-FFF2-40B4-BE49-F238E27FC236}">
                  <a16:creationId xmlns:a16="http://schemas.microsoft.com/office/drawing/2014/main" id="{3A88810F-18C0-9CFA-8116-56E4C0C2F6B3}"/>
                </a:ext>
              </a:extLst>
            </p:cNvPr>
            <p:cNvSpPr txBox="1"/>
            <p:nvPr/>
          </p:nvSpPr>
          <p:spPr>
            <a:xfrm>
              <a:off x="0" y="-28575"/>
              <a:ext cx="40411" cy="570442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18638865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n 15">
            <a:extLst>
              <a:ext uri="{FF2B5EF4-FFF2-40B4-BE49-F238E27FC236}">
                <a16:creationId xmlns:a16="http://schemas.microsoft.com/office/drawing/2014/main" id="{C9659032-4A6C-E357-9DB1-718623A26B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1675128"/>
            <a:ext cx="8991600" cy="3697085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6BB5DC1F-CE5D-9F33-62EE-C7819DFF2F5E}"/>
              </a:ext>
            </a:extLst>
          </p:cNvPr>
          <p:cNvSpPr txBox="1"/>
          <p:nvPr/>
        </p:nvSpPr>
        <p:spPr>
          <a:xfrm>
            <a:off x="2286000" y="1060385"/>
            <a:ext cx="1219199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DIRECCIÓN TERRITORIAL ANDES NORORIENTALES  - DTAN</a:t>
            </a:r>
            <a:endParaRPr lang="es-CO" sz="28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6" name="TextBox 37">
            <a:extLst>
              <a:ext uri="{FF2B5EF4-FFF2-40B4-BE49-F238E27FC236}">
                <a16:creationId xmlns:a16="http://schemas.microsoft.com/office/drawing/2014/main" id="{44B55D47-7F66-F16E-A686-41045AF5DE2E}"/>
              </a:ext>
            </a:extLst>
          </p:cNvPr>
          <p:cNvSpPr txBox="1"/>
          <p:nvPr/>
        </p:nvSpPr>
        <p:spPr>
          <a:xfrm>
            <a:off x="9025991" y="6267705"/>
            <a:ext cx="686146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Bold"/>
                <a:sym typeface="Open Sans Bold"/>
              </a:rPr>
              <a:t>I</a:t>
            </a: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sym typeface="Open Sans Bold"/>
              </a:rPr>
              <a:t>ndice de actividades ecoturismo: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sym typeface="Open Sans Bold"/>
              </a:rPr>
              <a:t> </a:t>
            </a:r>
            <a:r>
              <a:rPr lang="es-ES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3,7 — refleja un nivel alto de satisfacción, asociado con la oferta de recorridos y experiencias naturales.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sym typeface="Open Sans Bold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69DAD6B2-F2A6-64A2-EDBD-92FA653CBEE7}"/>
              </a:ext>
            </a:extLst>
          </p:cNvPr>
          <p:cNvSpPr txBox="1"/>
          <p:nvPr/>
        </p:nvSpPr>
        <p:spPr>
          <a:xfrm>
            <a:off x="9296400" y="1901341"/>
            <a:ext cx="450435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>
              <a:spcBef>
                <a:spcPct val="0"/>
              </a:spcBef>
              <a:defRPr/>
            </a:pPr>
            <a:r>
              <a:rPr lang="en-US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 Pro Bold"/>
                <a:sym typeface="Verdana Pro Bold"/>
              </a:rPr>
              <a:t>ÍNDICE DE SATISFACCIÓN</a:t>
            </a:r>
            <a:endParaRPr lang="en-US" sz="24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4" name="Título 1">
            <a:extLst>
              <a:ext uri="{FF2B5EF4-FFF2-40B4-BE49-F238E27FC236}">
                <a16:creationId xmlns:a16="http://schemas.microsoft.com/office/drawing/2014/main" id="{23E5E384-02FB-E7BE-939F-AEE26AAEB36A}"/>
              </a:ext>
            </a:extLst>
          </p:cNvPr>
          <p:cNvSpPr txBox="1">
            <a:spLocks/>
          </p:cNvSpPr>
          <p:nvPr/>
        </p:nvSpPr>
        <p:spPr>
          <a:xfrm>
            <a:off x="404150" y="420168"/>
            <a:ext cx="15498500" cy="566156"/>
          </a:xfrm>
          <a:prstGeom prst="rect">
            <a:avLst/>
          </a:prstGeom>
        </p:spPr>
        <p:txBody>
          <a:bodyPr vert="horz" lIns="137160" tIns="68580" rIns="137160" bIns="6858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pPr algn="l" defTabSz="1371600">
              <a:lnSpc>
                <a:spcPct val="120000"/>
              </a:lnSpc>
            </a:pPr>
            <a:r>
              <a:rPr lang="es-CO" sz="2000" b="1" dirty="0">
                <a:solidFill>
                  <a:srgbClr val="70AD47">
                    <a:lumMod val="50000"/>
                  </a:srgbClr>
                </a:solidFill>
                <a:ea typeface="Verdana" panose="020B0604030504040204" pitchFamily="34" charset="0"/>
              </a:rPr>
              <a:t>RESULTADOS ENCUESTAS DE SATISFACCIÓN VISITANTES ÁREAS PROTEGIDAS –ESAVI-</a:t>
            </a:r>
          </a:p>
          <a:p>
            <a:pPr algn="l" defTabSz="1371600">
              <a:lnSpc>
                <a:spcPct val="120000"/>
              </a:lnSpc>
            </a:pPr>
            <a:r>
              <a:rPr lang="es-CO" sz="2000" b="1" dirty="0">
                <a:solidFill>
                  <a:srgbClr val="70AD47">
                    <a:lumMod val="50000"/>
                  </a:srgbClr>
                </a:solidFill>
              </a:rPr>
              <a:t>I semestre 2025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EA627E24-5AA7-49DD-94B0-28E25D4FFD39}"/>
              </a:ext>
            </a:extLst>
          </p:cNvPr>
          <p:cNvSpPr txBox="1"/>
          <p:nvPr/>
        </p:nvSpPr>
        <p:spPr>
          <a:xfrm>
            <a:off x="11430000" y="3695002"/>
            <a:ext cx="1418161" cy="3783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>
              <a:lnSpc>
                <a:spcPts val="2205"/>
              </a:lnSpc>
              <a:spcBef>
                <a:spcPct val="0"/>
              </a:spcBef>
              <a:defRPr/>
            </a:pPr>
            <a:r>
              <a:rPr lang="en-US" sz="2800" b="1" spc="22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 Pro Bold"/>
                <a:sym typeface="Verdana Pro Bold"/>
              </a:rPr>
              <a:t>2,9</a:t>
            </a:r>
            <a:endParaRPr lang="en-US" sz="28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53917156-430F-FCE3-AA52-E9E36A8C05F1}"/>
              </a:ext>
            </a:extLst>
          </p:cNvPr>
          <p:cNvSpPr txBox="1"/>
          <p:nvPr/>
        </p:nvSpPr>
        <p:spPr>
          <a:xfrm>
            <a:off x="3927517" y="5374541"/>
            <a:ext cx="96012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s-CO" sz="1200" dirty="0">
                <a:solidFill>
                  <a:srgbClr val="7F7F7F"/>
                </a:solidFill>
                <a:effectLst/>
                <a:latin typeface="Verdana" panose="020B0604030504040204" pitchFamily="34" charset="0"/>
                <a:ea typeface="Segoe UI" panose="020B0502040204020203" pitchFamily="34" charset="0"/>
              </a:rPr>
              <a:t>Foto:</a:t>
            </a:r>
            <a:r>
              <a:rPr lang="es-CO" sz="2400" dirty="0">
                <a:effectLst/>
                <a:latin typeface="Times New Roman" panose="02020603050405020304" pitchFamily="18" charset="0"/>
                <a:ea typeface="Segoe UI" panose="020B0502040204020203" pitchFamily="34" charset="0"/>
              </a:rPr>
              <a:t> </a:t>
            </a:r>
            <a:r>
              <a:rPr lang="es-CO" sz="1200" dirty="0" err="1">
                <a:solidFill>
                  <a:srgbClr val="7F7F7F"/>
                </a:solidFill>
                <a:effectLst/>
                <a:latin typeface="Verdana" panose="020B0604030504040204" pitchFamily="34" charset="0"/>
                <a:ea typeface="Segoe UI" panose="020B0502040204020203" pitchFamily="34" charset="0"/>
              </a:rPr>
              <a:t>Aglaeactis</a:t>
            </a:r>
            <a:r>
              <a:rPr lang="es-CO" sz="1200" dirty="0">
                <a:solidFill>
                  <a:srgbClr val="7F7F7F"/>
                </a:solidFill>
                <a:effectLst/>
                <a:latin typeface="Verdana" panose="020B0604030504040204" pitchFamily="34" charset="0"/>
                <a:ea typeface="Segoe UI" panose="020B0502040204020203" pitchFamily="34" charset="0"/>
              </a:rPr>
              <a:t> </a:t>
            </a:r>
            <a:r>
              <a:rPr lang="es-CO" sz="1200" dirty="0" err="1">
                <a:solidFill>
                  <a:srgbClr val="7F7F7F"/>
                </a:solidFill>
                <a:effectLst/>
                <a:latin typeface="Verdana" panose="020B0604030504040204" pitchFamily="34" charset="0"/>
                <a:ea typeface="Segoe UI" panose="020B0502040204020203" pitchFamily="34" charset="0"/>
              </a:rPr>
              <a:t>cupripennis</a:t>
            </a:r>
            <a:r>
              <a:rPr lang="es-CO" sz="1200" dirty="0">
                <a:solidFill>
                  <a:srgbClr val="7F7F7F"/>
                </a:solidFill>
                <a:effectLst/>
                <a:latin typeface="Verdana" panose="020B0604030504040204" pitchFamily="34" charset="0"/>
                <a:ea typeface="Segoe UI" panose="020B0502040204020203" pitchFamily="34" charset="0"/>
              </a:rPr>
              <a:t> – Danilo Arenas https://www.parquesnacionales.gov.co/nuestros-parques/pnn-el-cocuy/#multimedia</a:t>
            </a:r>
            <a:endParaRPr lang="es-CO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6" name="TextBox 37">
            <a:extLst>
              <a:ext uri="{FF2B5EF4-FFF2-40B4-BE49-F238E27FC236}">
                <a16:creationId xmlns:a16="http://schemas.microsoft.com/office/drawing/2014/main" id="{DFDD120F-FD58-6909-4493-10FB5B7AAF25}"/>
              </a:ext>
            </a:extLst>
          </p:cNvPr>
          <p:cNvSpPr txBox="1"/>
          <p:nvPr/>
        </p:nvSpPr>
        <p:spPr>
          <a:xfrm>
            <a:off x="9025991" y="8479021"/>
            <a:ext cx="6806042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Bold"/>
                <a:sym typeface="Open Sans Bold"/>
              </a:rPr>
              <a:t>I</a:t>
            </a: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sym typeface="Open Sans Bold"/>
              </a:rPr>
              <a:t>ndice de servicios de ecoturismo: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sym typeface="Open Sans Bold"/>
              </a:rPr>
              <a:t> </a:t>
            </a:r>
            <a:r>
              <a:rPr lang="es-ES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2,2 — el valor más bajo, señalando oportunidades de mejora en la calidad y disponibilidad de los servicios.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sym typeface="Open Sans Bold"/>
            </a:endParaRPr>
          </a:p>
        </p:txBody>
      </p:sp>
      <p:sp>
        <p:nvSpPr>
          <p:cNvPr id="27" name="TextBox 37">
            <a:extLst>
              <a:ext uri="{FF2B5EF4-FFF2-40B4-BE49-F238E27FC236}">
                <a16:creationId xmlns:a16="http://schemas.microsoft.com/office/drawing/2014/main" id="{37B6BAF6-F6D3-0A0B-49F6-37EF3AE0654A}"/>
              </a:ext>
            </a:extLst>
          </p:cNvPr>
          <p:cNvSpPr txBox="1"/>
          <p:nvPr/>
        </p:nvSpPr>
        <p:spPr>
          <a:xfrm>
            <a:off x="9025991" y="7247196"/>
            <a:ext cx="6806042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Bold"/>
                <a:sym typeface="Open Sans Bold"/>
              </a:rPr>
              <a:t>I</a:t>
            </a: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sym typeface="Open Sans Bold"/>
              </a:rPr>
              <a:t>ndice de </a:t>
            </a:r>
            <a:r>
              <a:rPr lang="es-CO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sym typeface="Open Sans Bold"/>
              </a:rPr>
              <a:t>aspectos generales </a:t>
            </a:r>
            <a:r>
              <a:rPr lang="es-ES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2,9 — desempeño aceptable, aunque ligeramente por debajo de la media nacional.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sym typeface="Open Sans Bold"/>
            </a:endParaRPr>
          </a:p>
        </p:txBody>
      </p:sp>
      <p:sp>
        <p:nvSpPr>
          <p:cNvPr id="30" name="Freeform 13">
            <a:extLst>
              <a:ext uri="{FF2B5EF4-FFF2-40B4-BE49-F238E27FC236}">
                <a16:creationId xmlns:a16="http://schemas.microsoft.com/office/drawing/2014/main" id="{AF4DA102-12A6-1943-9ADE-243B1ED75BC7}"/>
              </a:ext>
            </a:extLst>
          </p:cNvPr>
          <p:cNvSpPr/>
          <p:nvPr/>
        </p:nvSpPr>
        <p:spPr>
          <a:xfrm>
            <a:off x="8458198" y="6358321"/>
            <a:ext cx="269919" cy="270000"/>
          </a:xfrm>
          <a:custGeom>
            <a:avLst/>
            <a:gdLst/>
            <a:ahLst/>
            <a:cxnLst/>
            <a:rect l="l" t="t" r="r" b="b"/>
            <a:pathLst>
              <a:path w="155888" h="155888">
                <a:moveTo>
                  <a:pt x="0" y="0"/>
                </a:moveTo>
                <a:lnTo>
                  <a:pt x="155888" y="0"/>
                </a:lnTo>
                <a:lnTo>
                  <a:pt x="155888" y="155888"/>
                </a:lnTo>
                <a:lnTo>
                  <a:pt x="0" y="155888"/>
                </a:lnTo>
                <a:close/>
              </a:path>
            </a:pathLst>
          </a:custGeom>
          <a:solidFill>
            <a:srgbClr val="FFDE59"/>
          </a:solidFill>
        </p:spPr>
        <p:txBody>
          <a:bodyPr/>
          <a:lstStyle/>
          <a:p>
            <a:endParaRPr lang="es-CO"/>
          </a:p>
        </p:txBody>
      </p:sp>
      <p:sp>
        <p:nvSpPr>
          <p:cNvPr id="31" name="Freeform 13">
            <a:extLst>
              <a:ext uri="{FF2B5EF4-FFF2-40B4-BE49-F238E27FC236}">
                <a16:creationId xmlns:a16="http://schemas.microsoft.com/office/drawing/2014/main" id="{4727AF77-DDA2-8C1D-8ECD-5AA95DCC4A6F}"/>
              </a:ext>
            </a:extLst>
          </p:cNvPr>
          <p:cNvSpPr/>
          <p:nvPr/>
        </p:nvSpPr>
        <p:spPr>
          <a:xfrm>
            <a:off x="8458198" y="7392695"/>
            <a:ext cx="269919" cy="270000"/>
          </a:xfrm>
          <a:custGeom>
            <a:avLst/>
            <a:gdLst/>
            <a:ahLst/>
            <a:cxnLst/>
            <a:rect l="l" t="t" r="r" b="b"/>
            <a:pathLst>
              <a:path w="155888" h="155888">
                <a:moveTo>
                  <a:pt x="0" y="0"/>
                </a:moveTo>
                <a:lnTo>
                  <a:pt x="155888" y="0"/>
                </a:lnTo>
                <a:lnTo>
                  <a:pt x="155888" y="155888"/>
                </a:lnTo>
                <a:lnTo>
                  <a:pt x="0" y="155888"/>
                </a:lnTo>
                <a:close/>
              </a:path>
            </a:pathLst>
          </a:custGeom>
          <a:solidFill>
            <a:srgbClr val="FFDE59"/>
          </a:solidFill>
        </p:spPr>
        <p:txBody>
          <a:bodyPr/>
          <a:lstStyle/>
          <a:p>
            <a:endParaRPr lang="es-CO"/>
          </a:p>
        </p:txBody>
      </p:sp>
      <p:sp>
        <p:nvSpPr>
          <p:cNvPr id="32" name="Freeform 13">
            <a:extLst>
              <a:ext uri="{FF2B5EF4-FFF2-40B4-BE49-F238E27FC236}">
                <a16:creationId xmlns:a16="http://schemas.microsoft.com/office/drawing/2014/main" id="{82319865-56B9-E56A-2FCF-C4EFB042C2FA}"/>
              </a:ext>
            </a:extLst>
          </p:cNvPr>
          <p:cNvSpPr/>
          <p:nvPr/>
        </p:nvSpPr>
        <p:spPr>
          <a:xfrm>
            <a:off x="8458198" y="8724900"/>
            <a:ext cx="269919" cy="270000"/>
          </a:xfrm>
          <a:custGeom>
            <a:avLst/>
            <a:gdLst/>
            <a:ahLst/>
            <a:cxnLst/>
            <a:rect l="l" t="t" r="r" b="b"/>
            <a:pathLst>
              <a:path w="155888" h="155888">
                <a:moveTo>
                  <a:pt x="0" y="0"/>
                </a:moveTo>
                <a:lnTo>
                  <a:pt x="155888" y="0"/>
                </a:lnTo>
                <a:lnTo>
                  <a:pt x="155888" y="155888"/>
                </a:lnTo>
                <a:lnTo>
                  <a:pt x="0" y="155888"/>
                </a:lnTo>
                <a:close/>
              </a:path>
            </a:pathLst>
          </a:custGeom>
          <a:solidFill>
            <a:srgbClr val="FFDE59"/>
          </a:solidFill>
        </p:spPr>
        <p:txBody>
          <a:bodyPr/>
          <a:lstStyle/>
          <a:p>
            <a:endParaRPr lang="es-CO"/>
          </a:p>
        </p:txBody>
      </p:sp>
      <p:graphicFrame>
        <p:nvGraphicFramePr>
          <p:cNvPr id="34" name="Gráfico 33">
            <a:extLst>
              <a:ext uri="{FF2B5EF4-FFF2-40B4-BE49-F238E27FC236}">
                <a16:creationId xmlns:a16="http://schemas.microsoft.com/office/drawing/2014/main" id="{E645BF83-FE0F-1855-73DB-89FB32F5A9A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94505499"/>
              </p:ext>
            </p:extLst>
          </p:nvPr>
        </p:nvGraphicFramePr>
        <p:xfrm>
          <a:off x="1600200" y="6015695"/>
          <a:ext cx="6172200" cy="36229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5" name="CuadroTexto 34">
            <a:extLst>
              <a:ext uri="{FF2B5EF4-FFF2-40B4-BE49-F238E27FC236}">
                <a16:creationId xmlns:a16="http://schemas.microsoft.com/office/drawing/2014/main" id="{6E437E53-D5C8-CF0C-358E-017A499953E6}"/>
              </a:ext>
            </a:extLst>
          </p:cNvPr>
          <p:cNvSpPr txBox="1"/>
          <p:nvPr/>
        </p:nvSpPr>
        <p:spPr>
          <a:xfrm>
            <a:off x="1600200" y="9608067"/>
            <a:ext cx="61722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s-CO" sz="1000" dirty="0">
                <a:solidFill>
                  <a:srgbClr val="7F7F7F"/>
                </a:solidFill>
                <a:effectLst/>
                <a:latin typeface="Verdana" panose="020B0604030504040204" pitchFamily="34" charset="0"/>
                <a:ea typeface="Segoe UI" panose="020B0502040204020203" pitchFamily="34" charset="0"/>
                <a:cs typeface="Calibri Light" panose="020F0302020204030204" pitchFamily="34" charset="0"/>
              </a:rPr>
              <a:t>Fuente: Elaboración propia PNNC - SSNA a partir de reportes de las Direcciones Territoriales  </a:t>
            </a:r>
            <a:endParaRPr lang="es-CO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832612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9C927CB7-7C67-7726-4C45-EF96C1714E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999" y="1867763"/>
            <a:ext cx="9787435" cy="3820888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E1EF5375-8F9F-879C-FA3B-084A3E0EB5A5}"/>
              </a:ext>
            </a:extLst>
          </p:cNvPr>
          <p:cNvSpPr txBox="1"/>
          <p:nvPr/>
        </p:nvSpPr>
        <p:spPr>
          <a:xfrm>
            <a:off x="3505200" y="1080672"/>
            <a:ext cx="1219199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DIRECCIÓN TERRITORIAL ANDES OCCIDENTALES  - DTAO</a:t>
            </a:r>
            <a:endParaRPr lang="es-CO" sz="28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AF9A926E-22B1-5ABD-E5DE-0AD4B8FFD3D8}"/>
              </a:ext>
            </a:extLst>
          </p:cNvPr>
          <p:cNvSpPr txBox="1">
            <a:spLocks/>
          </p:cNvSpPr>
          <p:nvPr/>
        </p:nvSpPr>
        <p:spPr>
          <a:xfrm>
            <a:off x="381000" y="494229"/>
            <a:ext cx="15498500" cy="566156"/>
          </a:xfrm>
          <a:prstGeom prst="rect">
            <a:avLst/>
          </a:prstGeom>
        </p:spPr>
        <p:txBody>
          <a:bodyPr vert="horz" lIns="137160" tIns="68580" rIns="137160" bIns="6858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pPr algn="l" defTabSz="1371600">
              <a:lnSpc>
                <a:spcPct val="120000"/>
              </a:lnSpc>
            </a:pPr>
            <a:r>
              <a:rPr lang="es-CO" sz="2000" b="1" dirty="0">
                <a:solidFill>
                  <a:srgbClr val="70AD47">
                    <a:lumMod val="50000"/>
                  </a:srgbClr>
                </a:solidFill>
                <a:ea typeface="Verdana" panose="020B0604030504040204" pitchFamily="34" charset="0"/>
              </a:rPr>
              <a:t>RESULTADOS ENCUESTAS DE SATISFACCIÓN VISITANTES ÁREAS PROTEGIDAS –ESAVI-</a:t>
            </a:r>
          </a:p>
          <a:p>
            <a:pPr algn="l" defTabSz="1371600">
              <a:lnSpc>
                <a:spcPct val="120000"/>
              </a:lnSpc>
            </a:pPr>
            <a:r>
              <a:rPr lang="es-CO" sz="2000" b="1" dirty="0">
                <a:solidFill>
                  <a:srgbClr val="70AD47">
                    <a:lumMod val="50000"/>
                  </a:srgbClr>
                </a:solidFill>
              </a:rPr>
              <a:t>I semestre 2025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056C6724-35F2-C9AA-5A67-213943DB4DDB}"/>
              </a:ext>
            </a:extLst>
          </p:cNvPr>
          <p:cNvSpPr txBox="1"/>
          <p:nvPr/>
        </p:nvSpPr>
        <p:spPr>
          <a:xfrm>
            <a:off x="4791143" y="2093078"/>
            <a:ext cx="411144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>
              <a:spcBef>
                <a:spcPct val="0"/>
              </a:spcBef>
              <a:defRPr/>
            </a:pPr>
            <a:r>
              <a:rPr lang="en-US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 Pro Bold"/>
                <a:sym typeface="Verdana Pro Bold"/>
              </a:rPr>
              <a:t>ÍNDICE DE SATISFACCIÓN </a:t>
            </a:r>
            <a:endParaRPr lang="en-US" sz="24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C243F7C1-28E5-B336-41E9-131C83B41E1E}"/>
              </a:ext>
            </a:extLst>
          </p:cNvPr>
          <p:cNvSpPr txBox="1"/>
          <p:nvPr/>
        </p:nvSpPr>
        <p:spPr>
          <a:xfrm>
            <a:off x="8047555" y="2828010"/>
            <a:ext cx="1418161" cy="3783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>
              <a:lnSpc>
                <a:spcPts val="2205"/>
              </a:lnSpc>
              <a:spcBef>
                <a:spcPct val="0"/>
              </a:spcBef>
              <a:defRPr/>
            </a:pPr>
            <a:r>
              <a:rPr lang="en-US" sz="2800" b="1" spc="22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 Pro Bold"/>
                <a:sym typeface="Verdana Pro Bold"/>
              </a:rPr>
              <a:t>3,2</a:t>
            </a:r>
            <a:endParaRPr lang="en-US" sz="28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123C45B1-CBD1-B7FE-980A-6A7031CF00B0}"/>
              </a:ext>
            </a:extLst>
          </p:cNvPr>
          <p:cNvSpPr txBox="1"/>
          <p:nvPr/>
        </p:nvSpPr>
        <p:spPr>
          <a:xfrm>
            <a:off x="4571999" y="5697812"/>
            <a:ext cx="978743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s-CO" sz="1200" dirty="0">
                <a:solidFill>
                  <a:srgbClr val="7F7F7F"/>
                </a:solidFill>
                <a:effectLst/>
                <a:latin typeface="Verdana" panose="020B0604030504040204" pitchFamily="34" charset="0"/>
                <a:ea typeface="Segoe UI" panose="020B0502040204020203" pitchFamily="34" charset="0"/>
              </a:rPr>
              <a:t>Foto: Cráter Arenas Volcán Nevado del Ruiz-Milton H. Arias-Archivo Parques-CNR https://www.parquesnacionales.gov.co/nuestros-parques/parque-nacional-natural-los-nevados/#multimedia</a:t>
            </a:r>
            <a:endParaRPr lang="es-CO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TextBox 37">
            <a:extLst>
              <a:ext uri="{FF2B5EF4-FFF2-40B4-BE49-F238E27FC236}">
                <a16:creationId xmlns:a16="http://schemas.microsoft.com/office/drawing/2014/main" id="{6F704B3A-60BF-C8C0-B6ED-84C14B55048D}"/>
              </a:ext>
            </a:extLst>
          </p:cNvPr>
          <p:cNvSpPr txBox="1"/>
          <p:nvPr/>
        </p:nvSpPr>
        <p:spPr>
          <a:xfrm>
            <a:off x="10409972" y="7526599"/>
            <a:ext cx="686146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Bold"/>
                <a:sym typeface="Open Sans Bold"/>
              </a:rPr>
              <a:t>I</a:t>
            </a: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sym typeface="Open Sans Bold"/>
              </a:rPr>
              <a:t>ndice de actividades ecoturismo: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sym typeface="Open Sans Bold"/>
              </a:rPr>
              <a:t> </a:t>
            </a:r>
            <a:r>
              <a:rPr lang="es-CO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3,6 lo que refleja una fortaleza significativa en la oferta de experiencias.</a:t>
            </a:r>
          </a:p>
          <a:p>
            <a:pPr algn="just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sym typeface="Open Sans Bold"/>
            </a:endParaRPr>
          </a:p>
        </p:txBody>
      </p:sp>
      <p:sp>
        <p:nvSpPr>
          <p:cNvPr id="22" name="Freeform 13">
            <a:extLst>
              <a:ext uri="{FF2B5EF4-FFF2-40B4-BE49-F238E27FC236}">
                <a16:creationId xmlns:a16="http://schemas.microsoft.com/office/drawing/2014/main" id="{6BC7CC32-6376-CC51-4C69-17BC2E953C64}"/>
              </a:ext>
            </a:extLst>
          </p:cNvPr>
          <p:cNvSpPr/>
          <p:nvPr/>
        </p:nvSpPr>
        <p:spPr>
          <a:xfrm>
            <a:off x="10021386" y="6480469"/>
            <a:ext cx="269919" cy="270000"/>
          </a:xfrm>
          <a:custGeom>
            <a:avLst/>
            <a:gdLst/>
            <a:ahLst/>
            <a:cxnLst/>
            <a:rect l="l" t="t" r="r" b="b"/>
            <a:pathLst>
              <a:path w="155888" h="155888">
                <a:moveTo>
                  <a:pt x="0" y="0"/>
                </a:moveTo>
                <a:lnTo>
                  <a:pt x="155888" y="0"/>
                </a:lnTo>
                <a:lnTo>
                  <a:pt x="155888" y="155888"/>
                </a:lnTo>
                <a:lnTo>
                  <a:pt x="0" y="155888"/>
                </a:ln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endParaRPr lang="es-CO"/>
          </a:p>
        </p:txBody>
      </p:sp>
      <p:sp>
        <p:nvSpPr>
          <p:cNvPr id="23" name="TextBox 37">
            <a:extLst>
              <a:ext uri="{FF2B5EF4-FFF2-40B4-BE49-F238E27FC236}">
                <a16:creationId xmlns:a16="http://schemas.microsoft.com/office/drawing/2014/main" id="{7A4FA773-9F8E-28AB-7537-4A003FDC0599}"/>
              </a:ext>
            </a:extLst>
          </p:cNvPr>
          <p:cNvSpPr txBox="1"/>
          <p:nvPr/>
        </p:nvSpPr>
        <p:spPr>
          <a:xfrm>
            <a:off x="10408877" y="8533089"/>
            <a:ext cx="6806042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Bold"/>
                <a:sym typeface="Open Sans Bold"/>
              </a:rPr>
              <a:t>I</a:t>
            </a: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sym typeface="Open Sans Bold"/>
              </a:rPr>
              <a:t>ndice de servicios de ecoturismo: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sym typeface="Open Sans Bold"/>
              </a:rPr>
              <a:t> </a:t>
            </a:r>
            <a:r>
              <a:rPr lang="es-CO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2,3 que evidencia áreas críticas de mejora para consolidar la experiencia del visitante.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sym typeface="Open Sans Bold"/>
            </a:endParaRPr>
          </a:p>
        </p:txBody>
      </p:sp>
      <p:sp>
        <p:nvSpPr>
          <p:cNvPr id="24" name="Freeform 13">
            <a:extLst>
              <a:ext uri="{FF2B5EF4-FFF2-40B4-BE49-F238E27FC236}">
                <a16:creationId xmlns:a16="http://schemas.microsoft.com/office/drawing/2014/main" id="{D49D4E0B-9742-DD71-B5DA-827ACA7107E8}"/>
              </a:ext>
            </a:extLst>
          </p:cNvPr>
          <p:cNvSpPr/>
          <p:nvPr/>
        </p:nvSpPr>
        <p:spPr>
          <a:xfrm>
            <a:off x="9998026" y="7612731"/>
            <a:ext cx="269919" cy="270000"/>
          </a:xfrm>
          <a:custGeom>
            <a:avLst/>
            <a:gdLst/>
            <a:ahLst/>
            <a:cxnLst/>
            <a:rect l="l" t="t" r="r" b="b"/>
            <a:pathLst>
              <a:path w="155888" h="155888">
                <a:moveTo>
                  <a:pt x="0" y="0"/>
                </a:moveTo>
                <a:lnTo>
                  <a:pt x="155888" y="0"/>
                </a:lnTo>
                <a:lnTo>
                  <a:pt x="155888" y="155888"/>
                </a:lnTo>
                <a:lnTo>
                  <a:pt x="0" y="155888"/>
                </a:ln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endParaRPr lang="es-CO"/>
          </a:p>
        </p:txBody>
      </p:sp>
      <p:sp>
        <p:nvSpPr>
          <p:cNvPr id="25" name="TextBox 37">
            <a:extLst>
              <a:ext uri="{FF2B5EF4-FFF2-40B4-BE49-F238E27FC236}">
                <a16:creationId xmlns:a16="http://schemas.microsoft.com/office/drawing/2014/main" id="{40BD5E9B-4DF1-7EE4-110B-C4E501F38499}"/>
              </a:ext>
            </a:extLst>
          </p:cNvPr>
          <p:cNvSpPr txBox="1"/>
          <p:nvPr/>
        </p:nvSpPr>
        <p:spPr>
          <a:xfrm>
            <a:off x="10437681" y="6334970"/>
            <a:ext cx="6806042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Bold"/>
                <a:sym typeface="Open Sans Bold"/>
              </a:rPr>
              <a:t>I</a:t>
            </a: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sym typeface="Open Sans Bold"/>
              </a:rPr>
              <a:t>ndice de aspectos generales del ecoturismo</a:t>
            </a:r>
            <a:r>
              <a:rPr lang="es-CO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s-CO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3,7, desempeño sólido y superior al promedio nacional.</a:t>
            </a:r>
          </a:p>
          <a:p>
            <a:pPr algn="just"/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sym typeface="Open Sans Bold"/>
            </a:endParaRPr>
          </a:p>
        </p:txBody>
      </p:sp>
      <p:sp>
        <p:nvSpPr>
          <p:cNvPr id="26" name="Freeform 13">
            <a:extLst>
              <a:ext uri="{FF2B5EF4-FFF2-40B4-BE49-F238E27FC236}">
                <a16:creationId xmlns:a16="http://schemas.microsoft.com/office/drawing/2014/main" id="{79C1C552-843C-7C9D-8EB4-2E95AB471CDB}"/>
              </a:ext>
            </a:extLst>
          </p:cNvPr>
          <p:cNvSpPr/>
          <p:nvPr/>
        </p:nvSpPr>
        <p:spPr>
          <a:xfrm>
            <a:off x="10021385" y="8872869"/>
            <a:ext cx="269919" cy="270000"/>
          </a:xfrm>
          <a:custGeom>
            <a:avLst/>
            <a:gdLst/>
            <a:ahLst/>
            <a:cxnLst/>
            <a:rect l="l" t="t" r="r" b="b"/>
            <a:pathLst>
              <a:path w="155888" h="155888">
                <a:moveTo>
                  <a:pt x="0" y="0"/>
                </a:moveTo>
                <a:lnTo>
                  <a:pt x="155888" y="0"/>
                </a:lnTo>
                <a:lnTo>
                  <a:pt x="155888" y="155888"/>
                </a:lnTo>
                <a:lnTo>
                  <a:pt x="0" y="155888"/>
                </a:ln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</p:spPr>
        <p:txBody>
          <a:bodyPr/>
          <a:lstStyle/>
          <a:p>
            <a:endParaRPr lang="es-CO"/>
          </a:p>
        </p:txBody>
      </p:sp>
      <p:graphicFrame>
        <p:nvGraphicFramePr>
          <p:cNvPr id="27" name="Gráfico 26">
            <a:extLst>
              <a:ext uri="{FF2B5EF4-FFF2-40B4-BE49-F238E27FC236}">
                <a16:creationId xmlns:a16="http://schemas.microsoft.com/office/drawing/2014/main" id="{7E9B137F-7A70-4DAF-9409-5C7EE3F2EC5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13561430"/>
              </p:ext>
            </p:extLst>
          </p:nvPr>
        </p:nvGraphicFramePr>
        <p:xfrm>
          <a:off x="2071330" y="6229739"/>
          <a:ext cx="6861460" cy="34224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8" name="CuadroTexto 27">
            <a:extLst>
              <a:ext uri="{FF2B5EF4-FFF2-40B4-BE49-F238E27FC236}">
                <a16:creationId xmlns:a16="http://schemas.microsoft.com/office/drawing/2014/main" id="{E0118DF6-97B0-D0BF-0F03-8835B8F23053}"/>
              </a:ext>
            </a:extLst>
          </p:cNvPr>
          <p:cNvSpPr txBox="1"/>
          <p:nvPr/>
        </p:nvSpPr>
        <p:spPr>
          <a:xfrm>
            <a:off x="2071330" y="9745312"/>
            <a:ext cx="61722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s-CO" sz="1000" dirty="0">
                <a:solidFill>
                  <a:srgbClr val="7F7F7F"/>
                </a:solidFill>
                <a:effectLst/>
                <a:latin typeface="Verdana" panose="020B0604030504040204" pitchFamily="34" charset="0"/>
                <a:ea typeface="Segoe UI" panose="020B0502040204020203" pitchFamily="34" charset="0"/>
                <a:cs typeface="Calibri Light" panose="020F0302020204030204" pitchFamily="34" charset="0"/>
              </a:rPr>
              <a:t>Fuente: Elaboración propia PNNC - SSNA a partir de reportes de las Direcciones Territoriales  </a:t>
            </a:r>
            <a:endParaRPr lang="es-CO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60199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agen 18" descr="Personas en el agua&#10;&#10;El contenido generado por IA puede ser incorrecto.">
            <a:extLst>
              <a:ext uri="{FF2B5EF4-FFF2-40B4-BE49-F238E27FC236}">
                <a16:creationId xmlns:a16="http://schemas.microsoft.com/office/drawing/2014/main" id="{73DC7AB2-ECA2-30E4-A267-B7071E8F05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7227" y="1494327"/>
            <a:ext cx="10516525" cy="4067290"/>
          </a:xfrm>
          <a:prstGeom prst="rect">
            <a:avLst/>
          </a:prstGeom>
        </p:spPr>
      </p:pic>
      <p:sp>
        <p:nvSpPr>
          <p:cNvPr id="20" name="Título 1">
            <a:extLst>
              <a:ext uri="{FF2B5EF4-FFF2-40B4-BE49-F238E27FC236}">
                <a16:creationId xmlns:a16="http://schemas.microsoft.com/office/drawing/2014/main" id="{CADE9A70-F461-4895-4F47-3F9DBA493E81}"/>
              </a:ext>
            </a:extLst>
          </p:cNvPr>
          <p:cNvSpPr txBox="1">
            <a:spLocks/>
          </p:cNvSpPr>
          <p:nvPr/>
        </p:nvSpPr>
        <p:spPr>
          <a:xfrm>
            <a:off x="50095" y="314892"/>
            <a:ext cx="15498500" cy="566156"/>
          </a:xfrm>
          <a:prstGeom prst="rect">
            <a:avLst/>
          </a:prstGeom>
        </p:spPr>
        <p:txBody>
          <a:bodyPr vert="horz" lIns="137160" tIns="68580" rIns="137160" bIns="6858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pPr algn="l" defTabSz="1371600">
              <a:lnSpc>
                <a:spcPct val="120000"/>
              </a:lnSpc>
            </a:pPr>
            <a:r>
              <a:rPr lang="es-CO" sz="2000" b="1" dirty="0">
                <a:solidFill>
                  <a:srgbClr val="70AD47">
                    <a:lumMod val="50000"/>
                  </a:srgbClr>
                </a:solidFill>
                <a:ea typeface="Verdana" panose="020B0604030504040204" pitchFamily="34" charset="0"/>
              </a:rPr>
              <a:t>RESULTADOS ENCUESTAS DE SATISFACCIÓN VISITANTES ÁREAS PROTEGIDAS –ESAVI-</a:t>
            </a:r>
          </a:p>
          <a:p>
            <a:pPr algn="l" defTabSz="1371600">
              <a:lnSpc>
                <a:spcPct val="120000"/>
              </a:lnSpc>
            </a:pPr>
            <a:r>
              <a:rPr lang="es-CO" sz="2000" b="1" dirty="0">
                <a:solidFill>
                  <a:srgbClr val="70AD47">
                    <a:lumMod val="50000"/>
                  </a:srgbClr>
                </a:solidFill>
              </a:rPr>
              <a:t>I semestre 2025</a:t>
            </a: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B8EC15AD-2B5C-1345-FF5A-36AA988E05A4}"/>
              </a:ext>
            </a:extLst>
          </p:cNvPr>
          <p:cNvSpPr txBox="1"/>
          <p:nvPr/>
        </p:nvSpPr>
        <p:spPr>
          <a:xfrm>
            <a:off x="4189210" y="820211"/>
            <a:ext cx="926213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DIRECCIÓN TERRITORIAL CARIBE - DTCA</a:t>
            </a:r>
            <a:endParaRPr lang="es-CO" sz="28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2DBA161A-6D67-8E23-0B33-1C936F52B585}"/>
              </a:ext>
            </a:extLst>
          </p:cNvPr>
          <p:cNvSpPr txBox="1"/>
          <p:nvPr/>
        </p:nvSpPr>
        <p:spPr>
          <a:xfrm>
            <a:off x="3505200" y="2017236"/>
            <a:ext cx="6032893" cy="3196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>
              <a:lnSpc>
                <a:spcPts val="1695"/>
              </a:lnSpc>
              <a:spcBef>
                <a:spcPct val="0"/>
              </a:spcBef>
              <a:defRPr/>
            </a:pPr>
            <a:r>
              <a:rPr lang="en-US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 Pro Bold"/>
                <a:sym typeface="Verdana Pro Bold"/>
              </a:rPr>
              <a:t>ÍNDICE DE SATISFACCIÓN  </a:t>
            </a:r>
            <a:endParaRPr lang="en-US" sz="24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CDBB78EA-D8DD-8DD3-D1B4-D9AE36148F82}"/>
              </a:ext>
            </a:extLst>
          </p:cNvPr>
          <p:cNvSpPr txBox="1"/>
          <p:nvPr/>
        </p:nvSpPr>
        <p:spPr>
          <a:xfrm>
            <a:off x="6350704" y="2391860"/>
            <a:ext cx="1418161" cy="3783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>
              <a:lnSpc>
                <a:spcPts val="2205"/>
              </a:lnSpc>
              <a:spcBef>
                <a:spcPct val="0"/>
              </a:spcBef>
              <a:defRPr/>
            </a:pPr>
            <a:r>
              <a:rPr lang="en-US" sz="2800" b="1" spc="22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 Pro Bold"/>
                <a:sym typeface="Verdana Pro Bold"/>
              </a:rPr>
              <a:t>2,1</a:t>
            </a:r>
            <a:endParaRPr lang="en-US" sz="28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6" name="TextBox 37">
            <a:extLst>
              <a:ext uri="{FF2B5EF4-FFF2-40B4-BE49-F238E27FC236}">
                <a16:creationId xmlns:a16="http://schemas.microsoft.com/office/drawing/2014/main" id="{C572D051-2536-8E7E-A9E5-0F883FFA4993}"/>
              </a:ext>
            </a:extLst>
          </p:cNvPr>
          <p:cNvSpPr txBox="1"/>
          <p:nvPr/>
        </p:nvSpPr>
        <p:spPr>
          <a:xfrm>
            <a:off x="8820276" y="6503537"/>
            <a:ext cx="847353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/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Bold"/>
                <a:sym typeface="Open Sans Bold"/>
              </a:rPr>
              <a:t>I</a:t>
            </a: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sym typeface="Open Sans Bold"/>
              </a:rPr>
              <a:t>ndice de actividades ecoturismo: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sym typeface="Open Sans Bold"/>
              </a:rPr>
              <a:t> </a:t>
            </a:r>
            <a:r>
              <a:rPr lang="es-CO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Con un índice ponderado de 3,5 reflejando un alto nivel de satisfacción</a:t>
            </a:r>
          </a:p>
          <a:p>
            <a:pPr algn="just"/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sym typeface="Open Sans Bold"/>
            </a:endParaRPr>
          </a:p>
        </p:txBody>
      </p:sp>
      <p:sp>
        <p:nvSpPr>
          <p:cNvPr id="29" name="Freeform 13">
            <a:extLst>
              <a:ext uri="{FF2B5EF4-FFF2-40B4-BE49-F238E27FC236}">
                <a16:creationId xmlns:a16="http://schemas.microsoft.com/office/drawing/2014/main" id="{4151F17A-067D-5658-09F3-AD7B4AA7FA6B}"/>
              </a:ext>
            </a:extLst>
          </p:cNvPr>
          <p:cNvSpPr/>
          <p:nvPr/>
        </p:nvSpPr>
        <p:spPr>
          <a:xfrm>
            <a:off x="8406505" y="6551553"/>
            <a:ext cx="318880" cy="270000"/>
          </a:xfrm>
          <a:custGeom>
            <a:avLst/>
            <a:gdLst/>
            <a:ahLst/>
            <a:cxnLst/>
            <a:rect l="l" t="t" r="r" b="b"/>
            <a:pathLst>
              <a:path w="155888" h="155888">
                <a:moveTo>
                  <a:pt x="0" y="0"/>
                </a:moveTo>
                <a:lnTo>
                  <a:pt x="155888" y="0"/>
                </a:lnTo>
                <a:lnTo>
                  <a:pt x="155888" y="155888"/>
                </a:lnTo>
                <a:lnTo>
                  <a:pt x="0" y="155888"/>
                </a:lnTo>
                <a:close/>
              </a:path>
            </a:pathLst>
          </a:custGeom>
          <a:solidFill>
            <a:srgbClr val="0097B2"/>
          </a:solidFill>
        </p:spPr>
        <p:txBody>
          <a:bodyPr/>
          <a:lstStyle/>
          <a:p>
            <a:endParaRPr lang="es-CO"/>
          </a:p>
        </p:txBody>
      </p:sp>
      <p:sp>
        <p:nvSpPr>
          <p:cNvPr id="30" name="TextBox 37">
            <a:extLst>
              <a:ext uri="{FF2B5EF4-FFF2-40B4-BE49-F238E27FC236}">
                <a16:creationId xmlns:a16="http://schemas.microsoft.com/office/drawing/2014/main" id="{2515CCA4-9C39-C29C-5AAA-0E8C30F46CBA}"/>
              </a:ext>
            </a:extLst>
          </p:cNvPr>
          <p:cNvSpPr txBox="1"/>
          <p:nvPr/>
        </p:nvSpPr>
        <p:spPr>
          <a:xfrm>
            <a:off x="8850756" y="8497292"/>
            <a:ext cx="8502627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1" algn="just">
              <a:spcBef>
                <a:spcPct val="0"/>
              </a:spcBef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Bold"/>
                <a:sym typeface="Open Sans Bold"/>
              </a:rPr>
              <a:t>I</a:t>
            </a: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sym typeface="Open Sans Bold"/>
              </a:rPr>
              <a:t>ndice de servicios de ecoturismo: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sym typeface="Open Sans Bold"/>
              </a:rPr>
              <a:t> </a:t>
            </a:r>
            <a:r>
              <a:rPr lang="es-CO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Con un índice de 1,07 evidenciando una valoración baja y una brecha significativa en el prestación de servicios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sym typeface="Open Sans Bold"/>
            </a:endParaRPr>
          </a:p>
        </p:txBody>
      </p:sp>
      <p:sp>
        <p:nvSpPr>
          <p:cNvPr id="31" name="Freeform 13">
            <a:extLst>
              <a:ext uri="{FF2B5EF4-FFF2-40B4-BE49-F238E27FC236}">
                <a16:creationId xmlns:a16="http://schemas.microsoft.com/office/drawing/2014/main" id="{C9143806-16CC-9960-CB87-24E8EBD3CF48}"/>
              </a:ext>
            </a:extLst>
          </p:cNvPr>
          <p:cNvSpPr/>
          <p:nvPr/>
        </p:nvSpPr>
        <p:spPr>
          <a:xfrm>
            <a:off x="8406505" y="7647373"/>
            <a:ext cx="269919" cy="270000"/>
          </a:xfrm>
          <a:custGeom>
            <a:avLst/>
            <a:gdLst/>
            <a:ahLst/>
            <a:cxnLst/>
            <a:rect l="l" t="t" r="r" b="b"/>
            <a:pathLst>
              <a:path w="155888" h="155888">
                <a:moveTo>
                  <a:pt x="0" y="0"/>
                </a:moveTo>
                <a:lnTo>
                  <a:pt x="155888" y="0"/>
                </a:lnTo>
                <a:lnTo>
                  <a:pt x="155888" y="155888"/>
                </a:lnTo>
                <a:lnTo>
                  <a:pt x="0" y="155888"/>
                </a:lnTo>
                <a:close/>
              </a:path>
            </a:pathLst>
          </a:custGeom>
          <a:solidFill>
            <a:srgbClr val="0097B2"/>
          </a:solidFill>
        </p:spPr>
        <p:txBody>
          <a:bodyPr/>
          <a:lstStyle/>
          <a:p>
            <a:endParaRPr lang="es-CO"/>
          </a:p>
        </p:txBody>
      </p:sp>
      <p:sp>
        <p:nvSpPr>
          <p:cNvPr id="32" name="TextBox 37">
            <a:extLst>
              <a:ext uri="{FF2B5EF4-FFF2-40B4-BE49-F238E27FC236}">
                <a16:creationId xmlns:a16="http://schemas.microsoft.com/office/drawing/2014/main" id="{76CC0088-398C-3DC7-934F-951B599C7227}"/>
              </a:ext>
            </a:extLst>
          </p:cNvPr>
          <p:cNvSpPr txBox="1"/>
          <p:nvPr/>
        </p:nvSpPr>
        <p:spPr>
          <a:xfrm>
            <a:off x="8850756" y="7505374"/>
            <a:ext cx="8473531" cy="5539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1" algn="just">
              <a:spcBef>
                <a:spcPct val="0"/>
              </a:spcBef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Bold"/>
                <a:sym typeface="Open Sans Bold"/>
              </a:rPr>
              <a:t>I</a:t>
            </a: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sym typeface="Open Sans Bold"/>
              </a:rPr>
              <a:t>ndice de aspectos generales del ecoturismo</a:t>
            </a:r>
            <a:r>
              <a:rPr lang="es-CO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es-CO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Con un índice de 2,5 desempeño aceptable, aunque inferior al promedio nacional.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sym typeface="Open Sans Bold"/>
            </a:endParaRPr>
          </a:p>
        </p:txBody>
      </p:sp>
      <p:sp>
        <p:nvSpPr>
          <p:cNvPr id="33" name="Freeform 13">
            <a:extLst>
              <a:ext uri="{FF2B5EF4-FFF2-40B4-BE49-F238E27FC236}">
                <a16:creationId xmlns:a16="http://schemas.microsoft.com/office/drawing/2014/main" id="{E76D2ECB-39E9-5F27-C3EE-4AC54EFDC322}"/>
              </a:ext>
            </a:extLst>
          </p:cNvPr>
          <p:cNvSpPr/>
          <p:nvPr/>
        </p:nvSpPr>
        <p:spPr>
          <a:xfrm>
            <a:off x="8455466" y="8777791"/>
            <a:ext cx="269919" cy="270000"/>
          </a:xfrm>
          <a:custGeom>
            <a:avLst/>
            <a:gdLst/>
            <a:ahLst/>
            <a:cxnLst/>
            <a:rect l="l" t="t" r="r" b="b"/>
            <a:pathLst>
              <a:path w="155888" h="155888">
                <a:moveTo>
                  <a:pt x="0" y="0"/>
                </a:moveTo>
                <a:lnTo>
                  <a:pt x="155888" y="0"/>
                </a:lnTo>
                <a:lnTo>
                  <a:pt x="155888" y="155888"/>
                </a:lnTo>
                <a:lnTo>
                  <a:pt x="0" y="155888"/>
                </a:lnTo>
                <a:close/>
              </a:path>
            </a:pathLst>
          </a:custGeom>
          <a:solidFill>
            <a:srgbClr val="0097B2"/>
          </a:solidFill>
        </p:spPr>
        <p:txBody>
          <a:bodyPr/>
          <a:lstStyle/>
          <a:p>
            <a:endParaRPr lang="es-CO"/>
          </a:p>
        </p:txBody>
      </p:sp>
      <p:sp>
        <p:nvSpPr>
          <p:cNvPr id="35" name="CuadroTexto 34">
            <a:extLst>
              <a:ext uri="{FF2B5EF4-FFF2-40B4-BE49-F238E27FC236}">
                <a16:creationId xmlns:a16="http://schemas.microsoft.com/office/drawing/2014/main" id="{5BD95A34-508C-3712-860B-05748C11D7F5}"/>
              </a:ext>
            </a:extLst>
          </p:cNvPr>
          <p:cNvSpPr txBox="1"/>
          <p:nvPr/>
        </p:nvSpPr>
        <p:spPr>
          <a:xfrm>
            <a:off x="3217823" y="5626627"/>
            <a:ext cx="1074905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PNNC Tayrona - https://www.parquesnacionales.gov.co/nuestros-parques/pnn-tayrona/#multimedia</a:t>
            </a:r>
          </a:p>
        </p:txBody>
      </p:sp>
      <p:graphicFrame>
        <p:nvGraphicFramePr>
          <p:cNvPr id="36" name="Gráfico 35">
            <a:extLst>
              <a:ext uri="{FF2B5EF4-FFF2-40B4-BE49-F238E27FC236}">
                <a16:creationId xmlns:a16="http://schemas.microsoft.com/office/drawing/2014/main" id="{73817613-3558-479F-BAD0-98EED24FF91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57273578"/>
              </p:ext>
            </p:extLst>
          </p:nvPr>
        </p:nvGraphicFramePr>
        <p:xfrm>
          <a:off x="2071330" y="6079809"/>
          <a:ext cx="6016265" cy="36306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7" name="CuadroTexto 36">
            <a:extLst>
              <a:ext uri="{FF2B5EF4-FFF2-40B4-BE49-F238E27FC236}">
                <a16:creationId xmlns:a16="http://schemas.microsoft.com/office/drawing/2014/main" id="{6624384A-BABF-E7B1-92CD-5B4B2515407F}"/>
              </a:ext>
            </a:extLst>
          </p:cNvPr>
          <p:cNvSpPr txBox="1"/>
          <p:nvPr/>
        </p:nvSpPr>
        <p:spPr>
          <a:xfrm>
            <a:off x="2071330" y="9745312"/>
            <a:ext cx="61722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s-CO" sz="1000" dirty="0">
                <a:solidFill>
                  <a:srgbClr val="7F7F7F"/>
                </a:solidFill>
                <a:effectLst/>
                <a:latin typeface="Verdana" panose="020B0604030504040204" pitchFamily="34" charset="0"/>
                <a:ea typeface="Segoe UI" panose="020B0502040204020203" pitchFamily="34" charset="0"/>
                <a:cs typeface="Calibri Light" panose="020F0302020204030204" pitchFamily="34" charset="0"/>
              </a:rPr>
              <a:t>Fuente: Elaboración propia PNNC - SSNA a partir de reportes de las Direcciones Territoriales  </a:t>
            </a:r>
            <a:endParaRPr lang="es-CO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00318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A39DD6-9B6F-9EE2-170B-0666E231B9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9F303F7F-EC75-3AFA-4F7A-2F0782F57D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2365" y="1388216"/>
            <a:ext cx="9220200" cy="4188401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8A0DEEFA-A2AC-CD0F-DADA-FB5A12FC9046}"/>
              </a:ext>
            </a:extLst>
          </p:cNvPr>
          <p:cNvSpPr txBox="1"/>
          <p:nvPr/>
        </p:nvSpPr>
        <p:spPr>
          <a:xfrm>
            <a:off x="3307125" y="921979"/>
            <a:ext cx="10287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DIRECCIÓN TERRITORIAL ORINOQUÍA - DTOR</a:t>
            </a:r>
            <a:endParaRPr lang="es-CO" sz="2800" b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C952C65D-3B58-D21A-E9A2-AA3F727D6119}"/>
              </a:ext>
            </a:extLst>
          </p:cNvPr>
          <p:cNvSpPr txBox="1">
            <a:spLocks/>
          </p:cNvSpPr>
          <p:nvPr/>
        </p:nvSpPr>
        <p:spPr>
          <a:xfrm>
            <a:off x="381000" y="494229"/>
            <a:ext cx="15498500" cy="566156"/>
          </a:xfrm>
          <a:prstGeom prst="rect">
            <a:avLst/>
          </a:prstGeom>
        </p:spPr>
        <p:txBody>
          <a:bodyPr vert="horz" lIns="137160" tIns="68580" rIns="137160" bIns="6858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pPr algn="l" defTabSz="1371600">
              <a:lnSpc>
                <a:spcPct val="120000"/>
              </a:lnSpc>
            </a:pPr>
            <a:r>
              <a:rPr lang="es-CO" sz="2000" b="1" dirty="0">
                <a:solidFill>
                  <a:srgbClr val="70AD47">
                    <a:lumMod val="50000"/>
                  </a:srgbClr>
                </a:solidFill>
                <a:ea typeface="Verdana" panose="020B0604030504040204" pitchFamily="34" charset="0"/>
              </a:rPr>
              <a:t>RESULTADOS ENCUESTAS DE SATISFACCIÓN VISITANTES ÁREAS PROTEGIDAS –ESAVI-</a:t>
            </a:r>
          </a:p>
          <a:p>
            <a:pPr algn="l" defTabSz="1371600">
              <a:lnSpc>
                <a:spcPct val="120000"/>
              </a:lnSpc>
            </a:pPr>
            <a:r>
              <a:rPr lang="es-CO" sz="2000" b="1" dirty="0">
                <a:solidFill>
                  <a:srgbClr val="70AD47">
                    <a:lumMod val="50000"/>
                  </a:srgbClr>
                </a:solidFill>
              </a:rPr>
              <a:t>I semestre 2025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4147A49D-B4D2-11AB-95EC-8C892EACF5F0}"/>
              </a:ext>
            </a:extLst>
          </p:cNvPr>
          <p:cNvSpPr txBox="1"/>
          <p:nvPr/>
        </p:nvSpPr>
        <p:spPr>
          <a:xfrm>
            <a:off x="2583225" y="3662378"/>
            <a:ext cx="58674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>
              <a:spcBef>
                <a:spcPct val="0"/>
              </a:spcBef>
              <a:defRPr/>
            </a:pPr>
            <a:r>
              <a:rPr lang="en-US" sz="2400" b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 Pro Bold"/>
                <a:sym typeface="Verdana Pro Bold"/>
              </a:rPr>
              <a:t>ÍNDICE GLOBAL DE SATISFACCIÓN </a:t>
            </a:r>
            <a:endParaRPr lang="en-US" sz="24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297E3665-1C12-387F-BADC-B02CF58F14B1}"/>
              </a:ext>
            </a:extLst>
          </p:cNvPr>
          <p:cNvSpPr txBox="1"/>
          <p:nvPr/>
        </p:nvSpPr>
        <p:spPr>
          <a:xfrm>
            <a:off x="7725839" y="3858005"/>
            <a:ext cx="1418161" cy="3783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0" indent="0" algn="ctr">
              <a:lnSpc>
                <a:spcPts val="2205"/>
              </a:lnSpc>
              <a:spcBef>
                <a:spcPct val="0"/>
              </a:spcBef>
              <a:defRPr/>
            </a:pPr>
            <a:r>
              <a:rPr lang="en-US" sz="2800" b="1" spc="22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 Pro Bold"/>
                <a:sym typeface="Verdana Pro Bold"/>
              </a:rPr>
              <a:t>3,2</a:t>
            </a:r>
            <a:endParaRPr lang="en-US" sz="2800" dirty="0">
              <a:solidFill>
                <a:schemeClr val="bg1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" name="TextBox 37">
            <a:extLst>
              <a:ext uri="{FF2B5EF4-FFF2-40B4-BE49-F238E27FC236}">
                <a16:creationId xmlns:a16="http://schemas.microsoft.com/office/drawing/2014/main" id="{12C083F1-A960-0728-03DC-4DBC8E9F2002}"/>
              </a:ext>
            </a:extLst>
          </p:cNvPr>
          <p:cNvSpPr txBox="1"/>
          <p:nvPr/>
        </p:nvSpPr>
        <p:spPr>
          <a:xfrm>
            <a:off x="9357361" y="6502217"/>
            <a:ext cx="8473530" cy="5539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1" algn="just">
              <a:spcBef>
                <a:spcPct val="0"/>
              </a:spcBef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Bold"/>
                <a:sym typeface="Open Sans Bold"/>
              </a:rPr>
              <a:t>I</a:t>
            </a: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sym typeface="Open Sans Bold"/>
              </a:rPr>
              <a:t>ndice de actividades ecoturísticas: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sym typeface="Open Sans Bold"/>
              </a:rPr>
              <a:t> </a:t>
            </a:r>
            <a:r>
              <a:rPr lang="es-CO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3,3 reflejando una buena valoración de las experiencias ofrecidas.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sym typeface="Open Sans Bold"/>
            </a:endParaRPr>
          </a:p>
        </p:txBody>
      </p:sp>
      <p:sp>
        <p:nvSpPr>
          <p:cNvPr id="16" name="TextBox 37">
            <a:extLst>
              <a:ext uri="{FF2B5EF4-FFF2-40B4-BE49-F238E27FC236}">
                <a16:creationId xmlns:a16="http://schemas.microsoft.com/office/drawing/2014/main" id="{9D236328-402A-158B-CC31-0BD9ADA2BB64}"/>
              </a:ext>
            </a:extLst>
          </p:cNvPr>
          <p:cNvSpPr txBox="1"/>
          <p:nvPr/>
        </p:nvSpPr>
        <p:spPr>
          <a:xfrm>
            <a:off x="9404464" y="7594649"/>
            <a:ext cx="8502627" cy="5539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1" algn="just">
              <a:spcBef>
                <a:spcPct val="0"/>
              </a:spcBef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Bold"/>
                <a:sym typeface="Open Sans Bold"/>
              </a:rPr>
              <a:t>I</a:t>
            </a: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sym typeface="Open Sans Bold"/>
              </a:rPr>
              <a:t>ndice de servicios de ecoturismo: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sym typeface="Open Sans Bold"/>
              </a:rPr>
              <a:t> </a:t>
            </a:r>
            <a:r>
              <a:rPr lang="es-CO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3,4 consistente y en línea con el promedio nacional.</a:t>
            </a:r>
          </a:p>
        </p:txBody>
      </p:sp>
      <p:sp>
        <p:nvSpPr>
          <p:cNvPr id="17" name="TextBox 37">
            <a:extLst>
              <a:ext uri="{FF2B5EF4-FFF2-40B4-BE49-F238E27FC236}">
                <a16:creationId xmlns:a16="http://schemas.microsoft.com/office/drawing/2014/main" id="{510B12AC-1E0B-41A2-AFC9-8890FFE7C218}"/>
              </a:ext>
            </a:extLst>
          </p:cNvPr>
          <p:cNvSpPr txBox="1"/>
          <p:nvPr/>
        </p:nvSpPr>
        <p:spPr>
          <a:xfrm>
            <a:off x="9357360" y="8763282"/>
            <a:ext cx="8473531" cy="5539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1" algn="just">
              <a:spcBef>
                <a:spcPct val="0"/>
              </a:spcBef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Bold"/>
                <a:sym typeface="Open Sans Bold"/>
              </a:rPr>
              <a:t>I</a:t>
            </a: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sym typeface="Open Sans Bold"/>
              </a:rPr>
              <a:t>ndice de aspectos generales del ecoturismo: </a:t>
            </a:r>
            <a:r>
              <a:rPr lang="es-CO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3,1 una calificación menor frente a los otros dominios, aunque aceptable.</a:t>
            </a:r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sym typeface="Open Sans Bold"/>
            </a:endParaRPr>
          </a:p>
        </p:txBody>
      </p:sp>
      <p:sp>
        <p:nvSpPr>
          <p:cNvPr id="18" name="Freeform 13">
            <a:extLst>
              <a:ext uri="{FF2B5EF4-FFF2-40B4-BE49-F238E27FC236}">
                <a16:creationId xmlns:a16="http://schemas.microsoft.com/office/drawing/2014/main" id="{A6D9A484-0390-3DA8-67D4-339FE5DFCE40}"/>
              </a:ext>
            </a:extLst>
          </p:cNvPr>
          <p:cNvSpPr/>
          <p:nvPr/>
        </p:nvSpPr>
        <p:spPr>
          <a:xfrm>
            <a:off x="8825120" y="6584879"/>
            <a:ext cx="318880" cy="270000"/>
          </a:xfrm>
          <a:custGeom>
            <a:avLst/>
            <a:gdLst/>
            <a:ahLst/>
            <a:cxnLst/>
            <a:rect l="l" t="t" r="r" b="b"/>
            <a:pathLst>
              <a:path w="155888" h="155888">
                <a:moveTo>
                  <a:pt x="0" y="0"/>
                </a:moveTo>
                <a:lnTo>
                  <a:pt x="155888" y="0"/>
                </a:lnTo>
                <a:lnTo>
                  <a:pt x="155888" y="155888"/>
                </a:lnTo>
                <a:lnTo>
                  <a:pt x="0" y="155888"/>
                </a:lnTo>
                <a:close/>
              </a:path>
            </a:pathLst>
          </a:custGeom>
          <a:solidFill>
            <a:srgbClr val="FFDE59"/>
          </a:solidFill>
        </p:spPr>
        <p:txBody>
          <a:bodyPr/>
          <a:lstStyle/>
          <a:p>
            <a:endParaRPr lang="es-CO"/>
          </a:p>
        </p:txBody>
      </p:sp>
      <p:sp>
        <p:nvSpPr>
          <p:cNvPr id="19" name="Freeform 13">
            <a:extLst>
              <a:ext uri="{FF2B5EF4-FFF2-40B4-BE49-F238E27FC236}">
                <a16:creationId xmlns:a16="http://schemas.microsoft.com/office/drawing/2014/main" id="{5003F267-D019-B31A-4582-FF6A5E1920B2}"/>
              </a:ext>
            </a:extLst>
          </p:cNvPr>
          <p:cNvSpPr/>
          <p:nvPr/>
        </p:nvSpPr>
        <p:spPr>
          <a:xfrm>
            <a:off x="8874081" y="7624508"/>
            <a:ext cx="269919" cy="270000"/>
          </a:xfrm>
          <a:custGeom>
            <a:avLst/>
            <a:gdLst/>
            <a:ahLst/>
            <a:cxnLst/>
            <a:rect l="l" t="t" r="r" b="b"/>
            <a:pathLst>
              <a:path w="155888" h="155888">
                <a:moveTo>
                  <a:pt x="0" y="0"/>
                </a:moveTo>
                <a:lnTo>
                  <a:pt x="155888" y="0"/>
                </a:lnTo>
                <a:lnTo>
                  <a:pt x="155888" y="155888"/>
                </a:lnTo>
                <a:lnTo>
                  <a:pt x="0" y="155888"/>
                </a:lnTo>
                <a:close/>
              </a:path>
            </a:pathLst>
          </a:custGeom>
          <a:solidFill>
            <a:srgbClr val="FFDE59"/>
          </a:solidFill>
        </p:spPr>
        <p:txBody>
          <a:bodyPr/>
          <a:lstStyle/>
          <a:p>
            <a:endParaRPr lang="es-CO"/>
          </a:p>
        </p:txBody>
      </p:sp>
      <p:sp>
        <p:nvSpPr>
          <p:cNvPr id="20" name="Freeform 13">
            <a:extLst>
              <a:ext uri="{FF2B5EF4-FFF2-40B4-BE49-F238E27FC236}">
                <a16:creationId xmlns:a16="http://schemas.microsoft.com/office/drawing/2014/main" id="{28E12F57-B84E-A769-FB79-DA2E1B5B7953}"/>
              </a:ext>
            </a:extLst>
          </p:cNvPr>
          <p:cNvSpPr/>
          <p:nvPr/>
        </p:nvSpPr>
        <p:spPr>
          <a:xfrm>
            <a:off x="8874081" y="8763282"/>
            <a:ext cx="269919" cy="270000"/>
          </a:xfrm>
          <a:custGeom>
            <a:avLst/>
            <a:gdLst/>
            <a:ahLst/>
            <a:cxnLst/>
            <a:rect l="l" t="t" r="r" b="b"/>
            <a:pathLst>
              <a:path w="155888" h="155888">
                <a:moveTo>
                  <a:pt x="0" y="0"/>
                </a:moveTo>
                <a:lnTo>
                  <a:pt x="155888" y="0"/>
                </a:lnTo>
                <a:lnTo>
                  <a:pt x="155888" y="155888"/>
                </a:lnTo>
                <a:lnTo>
                  <a:pt x="0" y="155888"/>
                </a:lnTo>
                <a:close/>
              </a:path>
            </a:pathLst>
          </a:custGeom>
          <a:solidFill>
            <a:srgbClr val="FFDE59"/>
          </a:solidFill>
        </p:spPr>
        <p:txBody>
          <a:bodyPr/>
          <a:lstStyle/>
          <a:p>
            <a:endParaRPr lang="es-CO"/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9D9EA815-C7FE-F338-55A5-2E966CF5D076}"/>
              </a:ext>
            </a:extLst>
          </p:cNvPr>
          <p:cNvSpPr txBox="1"/>
          <p:nvPr/>
        </p:nvSpPr>
        <p:spPr>
          <a:xfrm>
            <a:off x="3200400" y="5625500"/>
            <a:ext cx="100584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s-CO" sz="1400" dirty="0">
                <a:solidFill>
                  <a:srgbClr val="7F7F7F"/>
                </a:solidFill>
                <a:effectLst/>
                <a:latin typeface="Verdana" panose="020B0604030504040204" pitchFamily="34" charset="0"/>
                <a:ea typeface="Segoe UI" panose="020B0502040204020203" pitchFamily="34" charset="0"/>
              </a:rPr>
              <a:t>Foto: Sierra de la Macarena – Danilo Arenas https://www.parquesnacionales.gov.co/nuestros-parques/pnn-sierra-de-la-macarena/#multimedia</a:t>
            </a:r>
            <a:endParaRPr lang="es-CO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3" name="Gráfico 22">
            <a:extLst>
              <a:ext uri="{FF2B5EF4-FFF2-40B4-BE49-F238E27FC236}">
                <a16:creationId xmlns:a16="http://schemas.microsoft.com/office/drawing/2014/main" id="{BE3A697A-6D8E-4C0F-A56A-86BBBD37220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7315452"/>
              </p:ext>
            </p:extLst>
          </p:nvPr>
        </p:nvGraphicFramePr>
        <p:xfrm>
          <a:off x="2223730" y="6194592"/>
          <a:ext cx="5867400" cy="35048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4" name="CuadroTexto 23">
            <a:extLst>
              <a:ext uri="{FF2B5EF4-FFF2-40B4-BE49-F238E27FC236}">
                <a16:creationId xmlns:a16="http://schemas.microsoft.com/office/drawing/2014/main" id="{B1F31752-9158-11BB-71BF-99C9D825ED20}"/>
              </a:ext>
            </a:extLst>
          </p:cNvPr>
          <p:cNvSpPr txBox="1"/>
          <p:nvPr/>
        </p:nvSpPr>
        <p:spPr>
          <a:xfrm>
            <a:off x="2071330" y="9745312"/>
            <a:ext cx="61722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s-CO" sz="1000" dirty="0">
                <a:solidFill>
                  <a:srgbClr val="7F7F7F"/>
                </a:solidFill>
                <a:effectLst/>
                <a:latin typeface="Verdana" panose="020B0604030504040204" pitchFamily="34" charset="0"/>
                <a:ea typeface="Segoe UI" panose="020B0502040204020203" pitchFamily="34" charset="0"/>
                <a:cs typeface="Calibri Light" panose="020F0302020204030204" pitchFamily="34" charset="0"/>
              </a:rPr>
              <a:t>Fuente: Elaboración propia PNNC - SSNA a partir de reportes de las Direcciones Territoriales  </a:t>
            </a:r>
            <a:endParaRPr lang="es-CO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79535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19721EEC-4C51-16F9-8648-011294C71F9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38400" y="8343900"/>
            <a:ext cx="7310656" cy="976745"/>
          </a:xfrm>
        </p:spPr>
        <p:txBody>
          <a:bodyPr>
            <a:normAutofit fontScale="90000"/>
          </a:bodyPr>
          <a:lstStyle/>
          <a:p>
            <a:br>
              <a:rPr lang="es-CO" sz="4050" b="1" dirty="0">
                <a:solidFill>
                  <a:schemeClr val="tx1">
                    <a:lumMod val="75000"/>
                    <a:lumOff val="25000"/>
                  </a:schemeClr>
                </a:solidFill>
                <a:ea typeface="Verdana" panose="020B0604030504040204" pitchFamily="34" charset="0"/>
              </a:rPr>
            </a:br>
            <a:r>
              <a:rPr lang="es-CO" sz="4400" b="1" dirty="0">
                <a:solidFill>
                  <a:schemeClr val="tx1">
                    <a:lumMod val="65000"/>
                    <a:lumOff val="35000"/>
                  </a:schemeClr>
                </a:solidFill>
                <a:ea typeface="Verdana" panose="020B0604030504040204" pitchFamily="34" charset="0"/>
              </a:rPr>
              <a:t>ESAVI</a:t>
            </a:r>
            <a:br>
              <a:rPr lang="es-CO" sz="4050" b="1" dirty="0">
                <a:solidFill>
                  <a:schemeClr val="tx1">
                    <a:lumMod val="75000"/>
                    <a:lumOff val="25000"/>
                  </a:schemeClr>
                </a:solidFill>
                <a:ea typeface="Verdana" panose="020B0604030504040204" pitchFamily="34" charset="0"/>
              </a:rPr>
            </a:br>
            <a:r>
              <a:rPr lang="es-CO" sz="3600" b="1" dirty="0">
                <a:solidFill>
                  <a:schemeClr val="tx1">
                    <a:lumMod val="65000"/>
                    <a:lumOff val="35000"/>
                  </a:schemeClr>
                </a:solidFill>
                <a:ea typeface="Verdana" panose="020B0604030504040204" pitchFamily="34" charset="0"/>
              </a:rPr>
              <a:t>Encuesta Satisfacción de visitantes Áreas Protegidas</a:t>
            </a:r>
            <a:br>
              <a:rPr lang="es-CO" sz="3600" b="1" dirty="0">
                <a:solidFill>
                  <a:schemeClr val="tx1">
                    <a:lumMod val="65000"/>
                    <a:lumOff val="35000"/>
                  </a:schemeClr>
                </a:solidFill>
                <a:ea typeface="Verdana" panose="020B0604030504040204" pitchFamily="34" charset="0"/>
              </a:rPr>
            </a:br>
            <a:br>
              <a:rPr lang="es-CO" sz="3600" b="1" dirty="0">
                <a:solidFill>
                  <a:schemeClr val="tx1">
                    <a:lumMod val="65000"/>
                    <a:lumOff val="35000"/>
                  </a:schemeClr>
                </a:solidFill>
                <a:ea typeface="Verdana" panose="020B0604030504040204" pitchFamily="34" charset="0"/>
              </a:rPr>
            </a:br>
            <a:r>
              <a:rPr lang="es-CO" sz="3600" dirty="0">
                <a:solidFill>
                  <a:schemeClr val="tx1">
                    <a:lumMod val="65000"/>
                    <a:lumOff val="35000"/>
                  </a:schemeClr>
                </a:solidFill>
                <a:ea typeface="Verdana" panose="020B0604030504040204" pitchFamily="34" charset="0"/>
              </a:rPr>
              <a:t>Presentación </a:t>
            </a:r>
            <a:r>
              <a:rPr lang="es-CO" sz="3100" dirty="0">
                <a:solidFill>
                  <a:schemeClr val="tx1">
                    <a:lumMod val="65000"/>
                    <a:lumOff val="35000"/>
                  </a:schemeClr>
                </a:solidFill>
                <a:ea typeface="Verdana" panose="020B0604030504040204" pitchFamily="34" charset="0"/>
              </a:rPr>
              <a:t>Resultados</a:t>
            </a:r>
            <a:r>
              <a:rPr lang="es-CO" sz="3600" dirty="0">
                <a:solidFill>
                  <a:schemeClr val="tx1">
                    <a:lumMod val="65000"/>
                    <a:lumOff val="35000"/>
                  </a:schemeClr>
                </a:solidFill>
                <a:ea typeface="Verdana" panose="020B0604030504040204" pitchFamily="34" charset="0"/>
              </a:rPr>
              <a:t> </a:t>
            </a:r>
            <a:r>
              <a:rPr lang="es-CO" sz="3100" dirty="0">
                <a:solidFill>
                  <a:schemeClr val="tx1">
                    <a:lumMod val="65000"/>
                    <a:lumOff val="35000"/>
                  </a:schemeClr>
                </a:solidFill>
                <a:ea typeface="Verdana" panose="020B0604030504040204" pitchFamily="34" charset="0"/>
              </a:rPr>
              <a:t>I semestre 2025</a:t>
            </a:r>
            <a:r>
              <a:rPr lang="es-CO" sz="4050" b="1" dirty="0">
                <a:solidFill>
                  <a:schemeClr val="tx1">
                    <a:lumMod val="65000"/>
                    <a:lumOff val="35000"/>
                  </a:schemeClr>
                </a:solidFill>
                <a:ea typeface="Verdana" panose="020B0604030504040204" pitchFamily="34" charset="0"/>
              </a:rPr>
              <a:t> </a:t>
            </a:r>
            <a:r>
              <a:rPr lang="es-CO" sz="3600" dirty="0">
                <a:solidFill>
                  <a:schemeClr val="tx1">
                    <a:lumMod val="65000"/>
                    <a:lumOff val="35000"/>
                  </a:schemeClr>
                </a:solidFill>
                <a:ea typeface="Verdana" panose="020B0604030504040204" pitchFamily="34" charset="0"/>
              </a:rPr>
              <a:t>a las áreas protegidas</a:t>
            </a:r>
            <a:br>
              <a:rPr lang="es-CO" sz="3600" dirty="0">
                <a:solidFill>
                  <a:schemeClr val="tx1">
                    <a:lumMod val="65000"/>
                    <a:lumOff val="35000"/>
                  </a:schemeClr>
                </a:solidFill>
                <a:ea typeface="Verdana" panose="020B0604030504040204" pitchFamily="34" charset="0"/>
              </a:rPr>
            </a:br>
            <a:br>
              <a:rPr lang="es-CO" sz="4050" b="1" dirty="0">
                <a:solidFill>
                  <a:schemeClr val="tx1">
                    <a:lumMod val="65000"/>
                    <a:lumOff val="35000"/>
                  </a:schemeClr>
                </a:solidFill>
                <a:ea typeface="Verdana" panose="020B0604030504040204" pitchFamily="34" charset="0"/>
              </a:rPr>
            </a:br>
            <a:br>
              <a:rPr lang="es-CO" sz="4050" b="1" dirty="0">
                <a:solidFill>
                  <a:schemeClr val="tx1">
                    <a:lumMod val="65000"/>
                    <a:lumOff val="35000"/>
                  </a:schemeClr>
                </a:solidFill>
                <a:ea typeface="Verdana" panose="020B0604030504040204" pitchFamily="34" charset="0"/>
              </a:rPr>
            </a:br>
            <a:br>
              <a:rPr lang="es-CO" sz="4050" b="1" dirty="0">
                <a:solidFill>
                  <a:schemeClr val="tx1">
                    <a:lumMod val="65000"/>
                    <a:lumOff val="35000"/>
                  </a:schemeClr>
                </a:solidFill>
                <a:ea typeface="Verdana" panose="020B0604030504040204" pitchFamily="34" charset="0"/>
              </a:rPr>
            </a:br>
            <a:r>
              <a:rPr lang="es-CO" sz="2700" b="1" dirty="0">
                <a:solidFill>
                  <a:schemeClr val="tx1">
                    <a:lumMod val="65000"/>
                    <a:lumOff val="35000"/>
                  </a:schemeClr>
                </a:solidFill>
                <a:ea typeface="Verdana" panose="020B0604030504040204" pitchFamily="34" charset="0"/>
              </a:rPr>
              <a:t>Subdirección de Sostenibilidad y Negocios Ambientales - SSNA- </a:t>
            </a:r>
            <a:br>
              <a:rPr lang="es-CO" sz="4050" b="1" dirty="0">
                <a:solidFill>
                  <a:schemeClr val="tx1">
                    <a:lumMod val="65000"/>
                    <a:lumOff val="35000"/>
                  </a:schemeClr>
                </a:solidFill>
                <a:ea typeface="Verdana" panose="020B0604030504040204" pitchFamily="34" charset="0"/>
              </a:rPr>
            </a:br>
            <a:br>
              <a:rPr lang="es-CO" sz="4050" b="1" dirty="0">
                <a:solidFill>
                  <a:schemeClr val="tx1">
                    <a:lumMod val="65000"/>
                    <a:lumOff val="35000"/>
                  </a:schemeClr>
                </a:solidFill>
                <a:ea typeface="Verdana" panose="020B0604030504040204" pitchFamily="34" charset="0"/>
              </a:rPr>
            </a:br>
            <a:br>
              <a:rPr lang="es-CO" sz="46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</a:br>
            <a:br>
              <a:rPr lang="es-CO" sz="4650" dirty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r>
              <a:rPr lang="es-CO" sz="3000" b="1" dirty="0">
                <a:solidFill>
                  <a:schemeClr val="tx1">
                    <a:lumMod val="65000"/>
                    <a:lumOff val="35000"/>
                  </a:schemeClr>
                </a:solidFill>
                <a:ea typeface="Verdana" panose="020B0604030504040204" pitchFamily="34" charset="0"/>
                <a:cs typeface="Segoe UI Light" panose="020B0502040204020203" pitchFamily="34" charset="0"/>
              </a:rPr>
              <a:t>Constanza Trujillo Martínez </a:t>
            </a:r>
            <a:br>
              <a:rPr lang="es-CO" sz="3000" dirty="0">
                <a:solidFill>
                  <a:schemeClr val="tx1">
                    <a:lumMod val="65000"/>
                    <a:lumOff val="35000"/>
                  </a:schemeClr>
                </a:solidFill>
                <a:ea typeface="Verdana" panose="020B0604030504040204" pitchFamily="34" charset="0"/>
              </a:rPr>
            </a:br>
            <a:r>
              <a:rPr lang="es-CO" sz="3000" dirty="0">
                <a:solidFill>
                  <a:schemeClr val="tx1">
                    <a:lumMod val="65000"/>
                    <a:lumOff val="35000"/>
                  </a:schemeClr>
                </a:solidFill>
                <a:ea typeface="Verdana" panose="020B0604030504040204" pitchFamily="34" charset="0"/>
              </a:rPr>
              <a:t>octubre 2025</a:t>
            </a:r>
          </a:p>
        </p:txBody>
      </p:sp>
    </p:spTree>
    <p:extLst>
      <p:ext uri="{BB962C8B-B14F-4D97-AF65-F5344CB8AC3E}">
        <p14:creationId xmlns:p14="http://schemas.microsoft.com/office/powerpoint/2010/main" val="14829759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4F32AF-A83F-8109-9A1E-3E386398E5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n 26" descr="Un oso en el bosque&#10;&#10;El contenido generado por IA puede ser incorrecto.">
            <a:extLst>
              <a:ext uri="{FF2B5EF4-FFF2-40B4-BE49-F238E27FC236}">
                <a16:creationId xmlns:a16="http://schemas.microsoft.com/office/drawing/2014/main" id="{99726655-035E-B2B7-1D90-8528FF423F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1698307"/>
            <a:ext cx="7850947" cy="4146448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2F1D6797-95B1-14AE-B42F-2046E8DDFD8C}"/>
              </a:ext>
            </a:extLst>
          </p:cNvPr>
          <p:cNvSpPr txBox="1"/>
          <p:nvPr/>
        </p:nvSpPr>
        <p:spPr>
          <a:xfrm>
            <a:off x="3325567" y="971985"/>
            <a:ext cx="1219199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n-cs"/>
              </a:rPr>
              <a:t>DIRECCIÓN TERRITORIAL ANDES OCCIDENTALES  - DTPA</a:t>
            </a:r>
            <a:endParaRPr kumimoji="0" lang="es-CO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99E08B3C-1A0E-8E1F-ABA8-68B5862EA4AE}"/>
              </a:ext>
            </a:extLst>
          </p:cNvPr>
          <p:cNvSpPr txBox="1">
            <a:spLocks/>
          </p:cNvSpPr>
          <p:nvPr/>
        </p:nvSpPr>
        <p:spPr>
          <a:xfrm>
            <a:off x="381000" y="494229"/>
            <a:ext cx="15498500" cy="566156"/>
          </a:xfrm>
          <a:prstGeom prst="rect">
            <a:avLst/>
          </a:prstGeom>
        </p:spPr>
        <p:txBody>
          <a:bodyPr vert="horz" lIns="137160" tIns="68580" rIns="137160" bIns="6858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13716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0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>RESULTADOS ENCUESTAS DE SATISFACCIÓN VISITANTES ÁREAS PROTEGIDAS –ESAVI-</a:t>
            </a:r>
          </a:p>
          <a:p>
            <a:pPr marL="0" marR="0" lvl="0" indent="0" algn="l" defTabSz="13716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0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+mj-ea"/>
                <a:cs typeface="+mj-cs"/>
              </a:rPr>
              <a:t>I semestre 2025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4EA8968C-FB9F-F2BD-7167-FD11E3D8BAAD}"/>
              </a:ext>
            </a:extLst>
          </p:cNvPr>
          <p:cNvSpPr txBox="1"/>
          <p:nvPr/>
        </p:nvSpPr>
        <p:spPr>
          <a:xfrm>
            <a:off x="4817253" y="2217234"/>
            <a:ext cx="3657692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 Pro Bold"/>
                <a:sym typeface="Verdana Pro Bold"/>
              </a:rPr>
              <a:t>ÍNDICE DE SATISFACCIÓN 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9FE55608-C116-93C6-27BE-1DBB72A8019D}"/>
              </a:ext>
            </a:extLst>
          </p:cNvPr>
          <p:cNvSpPr txBox="1"/>
          <p:nvPr/>
        </p:nvSpPr>
        <p:spPr>
          <a:xfrm>
            <a:off x="7140272" y="3272892"/>
            <a:ext cx="1418161" cy="3783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205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22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Verdana Pro Bold"/>
                <a:sym typeface="Verdana Pro Bold"/>
              </a:rPr>
              <a:t>2,7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Verdana" panose="020B0604030504040204" pitchFamily="34" charset="0"/>
              <a:ea typeface="Verdana" panose="020B0604030504040204" pitchFamily="34" charset="0"/>
              <a:cs typeface="+mn-cs"/>
            </a:endParaRPr>
          </a:p>
        </p:txBody>
      </p:sp>
      <p:sp>
        <p:nvSpPr>
          <p:cNvPr id="18" name="TextBox 37">
            <a:extLst>
              <a:ext uri="{FF2B5EF4-FFF2-40B4-BE49-F238E27FC236}">
                <a16:creationId xmlns:a16="http://schemas.microsoft.com/office/drawing/2014/main" id="{21F42F0C-7368-BBE2-B12C-52F8A0E24157}"/>
              </a:ext>
            </a:extLst>
          </p:cNvPr>
          <p:cNvSpPr txBox="1"/>
          <p:nvPr/>
        </p:nvSpPr>
        <p:spPr>
          <a:xfrm>
            <a:off x="1115899" y="7112357"/>
            <a:ext cx="8473530" cy="5539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1" algn="just">
              <a:spcBef>
                <a:spcPct val="0"/>
              </a:spcBef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Bold"/>
                <a:sym typeface="Open Sans Bold"/>
              </a:rPr>
              <a:t>I</a:t>
            </a: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sym typeface="Open Sans Bold"/>
              </a:rPr>
              <a:t>ndice de actividades ecoturísticas: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sym typeface="Open Sans Bold"/>
              </a:rPr>
              <a:t> </a:t>
            </a:r>
            <a:r>
              <a:rPr lang="es-CO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con un índice ponderado de 3,8 que evidencia un alto nivel de satisfacción.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sym typeface="Open Sans Bold"/>
            </a:endParaRPr>
          </a:p>
        </p:txBody>
      </p:sp>
      <p:sp>
        <p:nvSpPr>
          <p:cNvPr id="19" name="TextBox 37">
            <a:extLst>
              <a:ext uri="{FF2B5EF4-FFF2-40B4-BE49-F238E27FC236}">
                <a16:creationId xmlns:a16="http://schemas.microsoft.com/office/drawing/2014/main" id="{502866C4-2B1A-E187-9BC3-3B29F7FF812F}"/>
              </a:ext>
            </a:extLst>
          </p:cNvPr>
          <p:cNvSpPr txBox="1"/>
          <p:nvPr/>
        </p:nvSpPr>
        <p:spPr>
          <a:xfrm>
            <a:off x="1101351" y="8021731"/>
            <a:ext cx="8502627" cy="5539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1" algn="just">
              <a:spcBef>
                <a:spcPct val="0"/>
              </a:spcBef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Bold"/>
                <a:sym typeface="Open Sans Bold"/>
              </a:rPr>
              <a:t>I</a:t>
            </a: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sym typeface="Open Sans Bold"/>
              </a:rPr>
              <a:t>ndice de servicios de ecoturismo: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sym typeface="Open Sans Bold"/>
              </a:rPr>
              <a:t> </a:t>
            </a:r>
            <a:r>
              <a:rPr lang="es-CO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2,9, la valoración más baja de la categoría, lo que señala áreas de mejora en la oferta de servicios.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sym typeface="Open Sans Bold"/>
            </a:endParaRPr>
          </a:p>
        </p:txBody>
      </p:sp>
      <p:sp>
        <p:nvSpPr>
          <p:cNvPr id="20" name="TextBox 37">
            <a:extLst>
              <a:ext uri="{FF2B5EF4-FFF2-40B4-BE49-F238E27FC236}">
                <a16:creationId xmlns:a16="http://schemas.microsoft.com/office/drawing/2014/main" id="{3C4D7AF7-04C9-2D2B-0A8F-0E87D4184BE8}"/>
              </a:ext>
            </a:extLst>
          </p:cNvPr>
          <p:cNvSpPr txBox="1"/>
          <p:nvPr/>
        </p:nvSpPr>
        <p:spPr>
          <a:xfrm>
            <a:off x="1101351" y="8998913"/>
            <a:ext cx="8473531" cy="11079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1" algn="just">
              <a:spcBef>
                <a:spcPct val="0"/>
              </a:spcBef>
            </a:pP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Bold"/>
                <a:sym typeface="Open Sans Bold"/>
              </a:rPr>
              <a:t>I</a:t>
            </a:r>
            <a:r>
              <a: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sym typeface="Open Sans Bold"/>
              </a:rPr>
              <a:t>ndice de aspectos generales del ecoturismo </a:t>
            </a:r>
            <a:r>
              <a:rPr lang="es-CO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2,8 desempeño aceptable, pero por debajo de la media nacional.</a:t>
            </a:r>
          </a:p>
          <a:p>
            <a:pPr algn="just"/>
            <a:endParaRPr lang="es-CO" dirty="0">
              <a:solidFill>
                <a:schemeClr val="tx1">
                  <a:lumMod val="65000"/>
                  <a:lumOff val="3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just"/>
            <a:endParaRPr lang="en-US" dirty="0">
              <a:solidFill>
                <a:schemeClr val="tx1">
                  <a:lumMod val="50000"/>
                  <a:lumOff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sym typeface="Open Sans Bold"/>
            </a:endParaRPr>
          </a:p>
        </p:txBody>
      </p:sp>
      <p:sp>
        <p:nvSpPr>
          <p:cNvPr id="22" name="Freeform 13">
            <a:extLst>
              <a:ext uri="{FF2B5EF4-FFF2-40B4-BE49-F238E27FC236}">
                <a16:creationId xmlns:a16="http://schemas.microsoft.com/office/drawing/2014/main" id="{C647F74F-8F42-5E8A-9E07-6F54164EEAD1}"/>
              </a:ext>
            </a:extLst>
          </p:cNvPr>
          <p:cNvSpPr/>
          <p:nvPr/>
        </p:nvSpPr>
        <p:spPr>
          <a:xfrm>
            <a:off x="702104" y="7104267"/>
            <a:ext cx="318880" cy="270000"/>
          </a:xfrm>
          <a:custGeom>
            <a:avLst/>
            <a:gdLst/>
            <a:ahLst/>
            <a:cxnLst/>
            <a:rect l="l" t="t" r="r" b="b"/>
            <a:pathLst>
              <a:path w="155888" h="155888">
                <a:moveTo>
                  <a:pt x="0" y="0"/>
                </a:moveTo>
                <a:lnTo>
                  <a:pt x="155888" y="0"/>
                </a:lnTo>
                <a:lnTo>
                  <a:pt x="155888" y="155888"/>
                </a:lnTo>
                <a:lnTo>
                  <a:pt x="0" y="155888"/>
                </a:lnTo>
                <a:close/>
              </a:path>
            </a:pathLst>
          </a:custGeom>
          <a:solidFill>
            <a:srgbClr val="FFDE59"/>
          </a:solidFill>
        </p:spPr>
        <p:txBody>
          <a:bodyPr/>
          <a:lstStyle/>
          <a:p>
            <a:endParaRPr lang="es-CO" dirty="0"/>
          </a:p>
        </p:txBody>
      </p:sp>
      <p:sp>
        <p:nvSpPr>
          <p:cNvPr id="23" name="Freeform 13">
            <a:extLst>
              <a:ext uri="{FF2B5EF4-FFF2-40B4-BE49-F238E27FC236}">
                <a16:creationId xmlns:a16="http://schemas.microsoft.com/office/drawing/2014/main" id="{C2D7ABDD-D0C5-D892-6369-21B193A0F6FF}"/>
              </a:ext>
            </a:extLst>
          </p:cNvPr>
          <p:cNvSpPr/>
          <p:nvPr/>
        </p:nvSpPr>
        <p:spPr>
          <a:xfrm>
            <a:off x="701572" y="8051590"/>
            <a:ext cx="269919" cy="270000"/>
          </a:xfrm>
          <a:custGeom>
            <a:avLst/>
            <a:gdLst/>
            <a:ahLst/>
            <a:cxnLst/>
            <a:rect l="l" t="t" r="r" b="b"/>
            <a:pathLst>
              <a:path w="155888" h="155888">
                <a:moveTo>
                  <a:pt x="0" y="0"/>
                </a:moveTo>
                <a:lnTo>
                  <a:pt x="155888" y="0"/>
                </a:lnTo>
                <a:lnTo>
                  <a:pt x="155888" y="155888"/>
                </a:lnTo>
                <a:lnTo>
                  <a:pt x="0" y="155888"/>
                </a:lnTo>
                <a:close/>
              </a:path>
            </a:pathLst>
          </a:custGeom>
          <a:solidFill>
            <a:srgbClr val="FFDE59"/>
          </a:solidFill>
        </p:spPr>
        <p:txBody>
          <a:bodyPr/>
          <a:lstStyle/>
          <a:p>
            <a:endParaRPr lang="es-CO" dirty="0"/>
          </a:p>
        </p:txBody>
      </p:sp>
      <p:sp>
        <p:nvSpPr>
          <p:cNvPr id="24" name="Freeform 13">
            <a:extLst>
              <a:ext uri="{FF2B5EF4-FFF2-40B4-BE49-F238E27FC236}">
                <a16:creationId xmlns:a16="http://schemas.microsoft.com/office/drawing/2014/main" id="{C8B1F19F-8157-466E-3E77-66ACFCBD8B6A}"/>
              </a:ext>
            </a:extLst>
          </p:cNvPr>
          <p:cNvSpPr/>
          <p:nvPr/>
        </p:nvSpPr>
        <p:spPr>
          <a:xfrm>
            <a:off x="701573" y="8998913"/>
            <a:ext cx="269919" cy="270000"/>
          </a:xfrm>
          <a:custGeom>
            <a:avLst/>
            <a:gdLst/>
            <a:ahLst/>
            <a:cxnLst/>
            <a:rect l="l" t="t" r="r" b="b"/>
            <a:pathLst>
              <a:path w="155888" h="155888">
                <a:moveTo>
                  <a:pt x="0" y="0"/>
                </a:moveTo>
                <a:lnTo>
                  <a:pt x="155888" y="0"/>
                </a:lnTo>
                <a:lnTo>
                  <a:pt x="155888" y="155888"/>
                </a:lnTo>
                <a:lnTo>
                  <a:pt x="0" y="155888"/>
                </a:lnTo>
                <a:close/>
              </a:path>
            </a:pathLst>
          </a:custGeom>
          <a:solidFill>
            <a:srgbClr val="FFDE59"/>
          </a:solidFill>
        </p:spPr>
        <p:txBody>
          <a:bodyPr/>
          <a:lstStyle/>
          <a:p>
            <a:endParaRPr lang="es-CO" dirty="0"/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BFFD7B16-71C4-8B04-7F38-12EB5DF1B3A0}"/>
              </a:ext>
            </a:extLst>
          </p:cNvPr>
          <p:cNvSpPr txBox="1"/>
          <p:nvPr/>
        </p:nvSpPr>
        <p:spPr>
          <a:xfrm>
            <a:off x="4648200" y="5857383"/>
            <a:ext cx="816628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PNN </a:t>
            </a:r>
            <a:r>
              <a:rPr lang="es-CO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Górgona</a:t>
            </a:r>
            <a:r>
              <a:rPr lang="es-CO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– Cristhian Pimiento - https://www.parquesnacionales.gov.co/nuestros-parques/pnn-gorgona/#multimedia</a:t>
            </a:r>
          </a:p>
        </p:txBody>
      </p:sp>
      <p:graphicFrame>
        <p:nvGraphicFramePr>
          <p:cNvPr id="30" name="Gráfico 29">
            <a:extLst>
              <a:ext uri="{FF2B5EF4-FFF2-40B4-BE49-F238E27FC236}">
                <a16:creationId xmlns:a16="http://schemas.microsoft.com/office/drawing/2014/main" id="{8FA087B6-85D4-4A00-ABE7-1CF712D067C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3258895"/>
              </p:ext>
            </p:extLst>
          </p:nvPr>
        </p:nvGraphicFramePr>
        <p:xfrm>
          <a:off x="10744200" y="6342503"/>
          <a:ext cx="6165632" cy="3437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1" name="CuadroTexto 30">
            <a:extLst>
              <a:ext uri="{FF2B5EF4-FFF2-40B4-BE49-F238E27FC236}">
                <a16:creationId xmlns:a16="http://schemas.microsoft.com/office/drawing/2014/main" id="{6B8D9793-0BE1-2420-B5C7-47F579784E41}"/>
              </a:ext>
            </a:extLst>
          </p:cNvPr>
          <p:cNvSpPr txBox="1"/>
          <p:nvPr/>
        </p:nvSpPr>
        <p:spPr>
          <a:xfrm>
            <a:off x="10645472" y="9792771"/>
            <a:ext cx="6172200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s-CO" sz="1000" dirty="0">
                <a:solidFill>
                  <a:srgbClr val="7F7F7F"/>
                </a:solidFill>
                <a:effectLst/>
                <a:latin typeface="Verdana" panose="020B0604030504040204" pitchFamily="34" charset="0"/>
                <a:ea typeface="Segoe UI" panose="020B0502040204020203" pitchFamily="34" charset="0"/>
                <a:cs typeface="Calibri Light" panose="020F0302020204030204" pitchFamily="34" charset="0"/>
              </a:rPr>
              <a:t>Fuente: Elaboración propia PNNC - SSNA a partir de reportes de las Direcciones Territoriales  </a:t>
            </a:r>
            <a:endParaRPr lang="es-CO" sz="20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40021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6E93072D-60C0-4215-65EF-C1E9B7B9083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98169103"/>
              </p:ext>
            </p:extLst>
          </p:nvPr>
        </p:nvGraphicFramePr>
        <p:xfrm>
          <a:off x="1371600" y="2667000"/>
          <a:ext cx="10363200" cy="5753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ítulo 1">
            <a:extLst>
              <a:ext uri="{FF2B5EF4-FFF2-40B4-BE49-F238E27FC236}">
                <a16:creationId xmlns:a16="http://schemas.microsoft.com/office/drawing/2014/main" id="{67866D22-5CB5-05C1-6D96-5E26C09F3801}"/>
              </a:ext>
            </a:extLst>
          </p:cNvPr>
          <p:cNvSpPr txBox="1">
            <a:spLocks/>
          </p:cNvSpPr>
          <p:nvPr/>
        </p:nvSpPr>
        <p:spPr>
          <a:xfrm>
            <a:off x="152400" y="342900"/>
            <a:ext cx="15498500" cy="566156"/>
          </a:xfrm>
          <a:prstGeom prst="rect">
            <a:avLst/>
          </a:prstGeom>
        </p:spPr>
        <p:txBody>
          <a:bodyPr vert="horz" lIns="137160" tIns="68580" rIns="137160" bIns="6858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13716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0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>RESULTADOS ENCUESTAS DE SATISFACCIÓN VISITANTES ÁREAS PROTEGIDAS –ESAVI-</a:t>
            </a:r>
          </a:p>
          <a:p>
            <a:pPr marL="0" marR="0" lvl="0" indent="0" algn="l" defTabSz="13716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0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+mj-ea"/>
                <a:cs typeface="+mj-cs"/>
              </a:rPr>
              <a:t>I semestre 2025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58D2D957-C1A5-873F-5585-52E24B5BC460}"/>
              </a:ext>
            </a:extLst>
          </p:cNvPr>
          <p:cNvSpPr txBox="1"/>
          <p:nvPr/>
        </p:nvSpPr>
        <p:spPr>
          <a:xfrm>
            <a:off x="12496800" y="2503170"/>
            <a:ext cx="4724400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dirty="0">
                <a:latin typeface="Verdana" panose="020B0604030504040204" pitchFamily="34" charset="0"/>
                <a:ea typeface="Verdana" panose="020B0604030504040204" pitchFamily="34" charset="0"/>
              </a:rPr>
              <a:t>El análisis comparativo de los índices de satisfacción evidencia variaciones entre Direcciones Territoriales. </a:t>
            </a:r>
          </a:p>
          <a:p>
            <a:r>
              <a:rPr lang="es-ES" dirty="0">
                <a:latin typeface="Verdana" panose="020B0604030504040204" pitchFamily="34" charset="0"/>
                <a:ea typeface="Verdana" panose="020B0604030504040204" pitchFamily="34" charset="0"/>
              </a:rPr>
              <a:t> DTOR (3,28) y DTAO (3,21) presentan los niveles más altos de satisfacción global, DTCA (2,23) refleja el valor más bajo, principalmente por los resultados en servicios ecoturísticos. </a:t>
            </a:r>
          </a:p>
          <a:p>
            <a:endParaRPr lang="es-ES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s-ES" dirty="0">
                <a:latin typeface="Verdana" panose="020B0604030504040204" pitchFamily="34" charset="0"/>
                <a:ea typeface="Verdana" panose="020B0604030504040204" pitchFamily="34" charset="0"/>
              </a:rPr>
              <a:t>A nivel nacional, el Índice Global de Satisfacción (IGS) se ubica en </a:t>
            </a:r>
            <a:r>
              <a:rPr lang="es-ES" b="1" dirty="0">
                <a:latin typeface="Verdana" panose="020B0604030504040204" pitchFamily="34" charset="0"/>
                <a:ea typeface="Verdana" panose="020B0604030504040204" pitchFamily="34" charset="0"/>
              </a:rPr>
              <a:t>2,82</a:t>
            </a:r>
            <a:r>
              <a:rPr lang="es-ES" dirty="0">
                <a:latin typeface="Verdana" panose="020B0604030504040204" pitchFamily="34" charset="0"/>
                <a:ea typeface="Verdana" panose="020B0604030504040204" pitchFamily="34" charset="0"/>
              </a:rPr>
              <a:t>, con mayor valoración en actividades ecoturísticas (3,54), seguido de aspectos generales (3,12), y un menor desempeño en servicios ecoturísticos (1,96). </a:t>
            </a:r>
          </a:p>
          <a:p>
            <a:endParaRPr lang="es-ES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s-ES" dirty="0">
                <a:latin typeface="Verdana" panose="020B0604030504040204" pitchFamily="34" charset="0"/>
                <a:ea typeface="Verdana" panose="020B0604030504040204" pitchFamily="34" charset="0"/>
              </a:rPr>
              <a:t>Estos resultados permiten orientar estrategias focalizadas para mejorar la experiencia de los visitantes en cada región</a:t>
            </a:r>
            <a:endParaRPr lang="es-CO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AFD4A02A-D193-BF75-108F-6902FCE91203}"/>
              </a:ext>
            </a:extLst>
          </p:cNvPr>
          <p:cNvSpPr txBox="1"/>
          <p:nvPr/>
        </p:nvSpPr>
        <p:spPr>
          <a:xfrm>
            <a:off x="1295400" y="8420100"/>
            <a:ext cx="915216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s-CO" sz="1200" dirty="0">
                <a:solidFill>
                  <a:srgbClr val="7F7F7F"/>
                </a:solidFill>
                <a:effectLst/>
                <a:latin typeface="Verdana" panose="020B0604030504040204" pitchFamily="34" charset="0"/>
                <a:ea typeface="Segoe UI" panose="020B0502040204020203" pitchFamily="34" charset="0"/>
                <a:cs typeface="Calibri Light" panose="020F0302020204030204" pitchFamily="34" charset="0"/>
              </a:rPr>
              <a:t>Fuente: Elaboración propia PNNC - SSNA a partir de reportes de las Direcciones Territoriales  </a:t>
            </a:r>
            <a:endParaRPr lang="es-CO" sz="3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9" name="TextBox 3">
            <a:extLst>
              <a:ext uri="{FF2B5EF4-FFF2-40B4-BE49-F238E27FC236}">
                <a16:creationId xmlns:a16="http://schemas.microsoft.com/office/drawing/2014/main" id="{FCFDB020-C87A-E35B-0028-9F2CA03A06DF}"/>
              </a:ext>
            </a:extLst>
          </p:cNvPr>
          <p:cNvSpPr txBox="1"/>
          <p:nvPr/>
        </p:nvSpPr>
        <p:spPr>
          <a:xfrm>
            <a:off x="1649801" y="1307559"/>
            <a:ext cx="13970619" cy="5745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152"/>
              </a:lnSpc>
            </a:pPr>
            <a:r>
              <a:rPr lang="en-US" sz="2800" b="1" dirty="0">
                <a:solidFill>
                  <a:srgbClr val="2C2C2C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 Pro"/>
                <a:sym typeface="Verdana Pro"/>
              </a:rPr>
              <a:t>COMPARATIVO IGS POR DIRECCIÓN TERRITORIAL</a:t>
            </a:r>
          </a:p>
        </p:txBody>
      </p:sp>
    </p:spTree>
    <p:extLst>
      <p:ext uri="{BB962C8B-B14F-4D97-AF65-F5344CB8AC3E}">
        <p14:creationId xmlns:p14="http://schemas.microsoft.com/office/powerpoint/2010/main" val="424563300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8EC5F56B-B652-07AC-5203-E54E31C4BF7B}"/>
              </a:ext>
            </a:extLst>
          </p:cNvPr>
          <p:cNvSpPr/>
          <p:nvPr/>
        </p:nvSpPr>
        <p:spPr>
          <a:xfrm>
            <a:off x="741002" y="1872457"/>
            <a:ext cx="7015285" cy="6722269"/>
          </a:xfrm>
          <a:custGeom>
            <a:avLst/>
            <a:gdLst/>
            <a:ahLst/>
            <a:cxnLst/>
            <a:rect l="l" t="t" r="r" b="b"/>
            <a:pathLst>
              <a:path w="4611432" h="4611432">
                <a:moveTo>
                  <a:pt x="0" y="0"/>
                </a:moveTo>
                <a:lnTo>
                  <a:pt x="4611432" y="0"/>
                </a:lnTo>
                <a:lnTo>
                  <a:pt x="4611432" y="4611432"/>
                </a:lnTo>
                <a:lnTo>
                  <a:pt x="0" y="461143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dirty="0"/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CA8D1E5C-3B3F-9674-AD26-561E84B4D1DC}"/>
              </a:ext>
            </a:extLst>
          </p:cNvPr>
          <p:cNvSpPr txBox="1">
            <a:spLocks/>
          </p:cNvSpPr>
          <p:nvPr/>
        </p:nvSpPr>
        <p:spPr>
          <a:xfrm>
            <a:off x="152400" y="342900"/>
            <a:ext cx="15498500" cy="566156"/>
          </a:xfrm>
          <a:prstGeom prst="rect">
            <a:avLst/>
          </a:prstGeom>
        </p:spPr>
        <p:txBody>
          <a:bodyPr vert="horz" lIns="137160" tIns="68580" rIns="137160" bIns="6858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13716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0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>RESULTADOS ENCUESTAS DE SATISFACCIÓN VISITANTES ÁREAS PROTEGIDAS –ESAVI-</a:t>
            </a:r>
          </a:p>
          <a:p>
            <a:pPr marL="0" marR="0" lvl="0" indent="0" algn="l" defTabSz="13716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0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+mj-ea"/>
                <a:cs typeface="+mj-cs"/>
              </a:rPr>
              <a:t>I semestre 2025</a:t>
            </a:r>
          </a:p>
        </p:txBody>
      </p:sp>
      <p:grpSp>
        <p:nvGrpSpPr>
          <p:cNvPr id="6" name="Group 22">
            <a:extLst>
              <a:ext uri="{FF2B5EF4-FFF2-40B4-BE49-F238E27FC236}">
                <a16:creationId xmlns:a16="http://schemas.microsoft.com/office/drawing/2014/main" id="{67F82EA1-9CFA-B6DD-60C6-67DE6078A93D}"/>
              </a:ext>
            </a:extLst>
          </p:cNvPr>
          <p:cNvGrpSpPr/>
          <p:nvPr/>
        </p:nvGrpSpPr>
        <p:grpSpPr>
          <a:xfrm flipH="1">
            <a:off x="11752504" y="1914819"/>
            <a:ext cx="111183" cy="7267281"/>
            <a:chOff x="0" y="0"/>
            <a:chExt cx="40411" cy="541867"/>
          </a:xfrm>
        </p:grpSpPr>
        <p:sp>
          <p:nvSpPr>
            <p:cNvPr id="7" name="Freeform 23">
              <a:extLst>
                <a:ext uri="{FF2B5EF4-FFF2-40B4-BE49-F238E27FC236}">
                  <a16:creationId xmlns:a16="http://schemas.microsoft.com/office/drawing/2014/main" id="{A8BA8631-6F7C-C949-B3DA-38CFDEF4807C}"/>
                </a:ext>
              </a:extLst>
            </p:cNvPr>
            <p:cNvSpPr/>
            <p:nvPr/>
          </p:nvSpPr>
          <p:spPr>
            <a:xfrm>
              <a:off x="0" y="0"/>
              <a:ext cx="40411" cy="541867"/>
            </a:xfrm>
            <a:custGeom>
              <a:avLst/>
              <a:gdLst/>
              <a:ahLst/>
              <a:cxnLst/>
              <a:rect l="l" t="t" r="r" b="b"/>
              <a:pathLst>
                <a:path w="40411" h="541867">
                  <a:moveTo>
                    <a:pt x="0" y="0"/>
                  </a:moveTo>
                  <a:lnTo>
                    <a:pt x="40411" y="0"/>
                  </a:lnTo>
                  <a:lnTo>
                    <a:pt x="40411" y="541867"/>
                  </a:lnTo>
                  <a:lnTo>
                    <a:pt x="0" y="541867"/>
                  </a:lnTo>
                  <a:close/>
                </a:path>
              </a:pathLst>
            </a:custGeom>
            <a:solidFill>
              <a:srgbClr val="0097B2"/>
            </a:solidFill>
          </p:spPr>
          <p:txBody>
            <a:bodyPr/>
            <a:lstStyle/>
            <a:p>
              <a:endParaRPr lang="es-CO" dirty="0"/>
            </a:p>
          </p:txBody>
        </p:sp>
        <p:sp>
          <p:nvSpPr>
            <p:cNvPr id="8" name="TextBox 24">
              <a:extLst>
                <a:ext uri="{FF2B5EF4-FFF2-40B4-BE49-F238E27FC236}">
                  <a16:creationId xmlns:a16="http://schemas.microsoft.com/office/drawing/2014/main" id="{52FC8D96-F32F-BCD6-11AF-E2299BA2EC4C}"/>
                </a:ext>
              </a:extLst>
            </p:cNvPr>
            <p:cNvSpPr txBox="1"/>
            <p:nvPr/>
          </p:nvSpPr>
          <p:spPr>
            <a:xfrm>
              <a:off x="0" y="-28575"/>
              <a:ext cx="40411" cy="5704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 dirty="0"/>
            </a:p>
          </p:txBody>
        </p:sp>
      </p:grpSp>
      <p:pic>
        <p:nvPicPr>
          <p:cNvPr id="10" name="Gráfico 9" descr="Flechas de cheurón con relleno sólido">
            <a:extLst>
              <a:ext uri="{FF2B5EF4-FFF2-40B4-BE49-F238E27FC236}">
                <a16:creationId xmlns:a16="http://schemas.microsoft.com/office/drawing/2014/main" id="{B0AC1BC9-3AC0-9197-93BC-73FEDE4A85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682418" y="3100710"/>
            <a:ext cx="783969" cy="723664"/>
          </a:xfrm>
          <a:prstGeom prst="rect">
            <a:avLst/>
          </a:prstGeom>
        </p:spPr>
      </p:pic>
      <p:sp>
        <p:nvSpPr>
          <p:cNvPr id="14" name="TextBox 7">
            <a:extLst>
              <a:ext uri="{FF2B5EF4-FFF2-40B4-BE49-F238E27FC236}">
                <a16:creationId xmlns:a16="http://schemas.microsoft.com/office/drawing/2014/main" id="{15AA37DC-7740-EA7A-596C-0C22A1D164FA}"/>
              </a:ext>
            </a:extLst>
          </p:cNvPr>
          <p:cNvSpPr txBox="1"/>
          <p:nvPr/>
        </p:nvSpPr>
        <p:spPr>
          <a:xfrm>
            <a:off x="7481416" y="2441237"/>
            <a:ext cx="3837128" cy="20426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298"/>
              </a:lnSpc>
            </a:pPr>
            <a:r>
              <a:rPr lang="es-CO" sz="1400" spc="83" dirty="0">
                <a:solidFill>
                  <a:schemeClr val="accent6">
                    <a:lumMod val="50000"/>
                  </a:schemeClr>
                </a:solidFill>
                <a:latin typeface="Verdana Pro"/>
              </a:rPr>
              <a:t>Los resultados reflejan que la mayor parte de los visitantes corresponde a población adulta y adulta joven, en plena etapa productiva, lo cual coincide con perfiles de interés en actividades físicas, contacto con la naturaleza y turismo de aventura</a:t>
            </a:r>
            <a:endParaRPr lang="en-US" sz="1400" spc="83" dirty="0">
              <a:solidFill>
                <a:schemeClr val="accent6">
                  <a:lumMod val="50000"/>
                </a:schemeClr>
              </a:solidFill>
              <a:latin typeface="Verdana Pro"/>
              <a:sym typeface="Verdana Pro"/>
            </a:endParaRPr>
          </a:p>
        </p:txBody>
      </p:sp>
      <p:grpSp>
        <p:nvGrpSpPr>
          <p:cNvPr id="15" name="Group 15">
            <a:extLst>
              <a:ext uri="{FF2B5EF4-FFF2-40B4-BE49-F238E27FC236}">
                <a16:creationId xmlns:a16="http://schemas.microsoft.com/office/drawing/2014/main" id="{66EFC76B-8115-9D4B-F58A-2450F506F1B1}"/>
              </a:ext>
            </a:extLst>
          </p:cNvPr>
          <p:cNvGrpSpPr/>
          <p:nvPr/>
        </p:nvGrpSpPr>
        <p:grpSpPr>
          <a:xfrm>
            <a:off x="9536941" y="7572506"/>
            <a:ext cx="1036320" cy="1036320"/>
            <a:chOff x="0" y="0"/>
            <a:chExt cx="6350000" cy="6350000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16" name="Freeform 16">
              <a:extLst>
                <a:ext uri="{FF2B5EF4-FFF2-40B4-BE49-F238E27FC236}">
                  <a16:creationId xmlns:a16="http://schemas.microsoft.com/office/drawing/2014/main" id="{01F43C00-DFFC-BDB7-1058-D42E91EAEE11}"/>
                </a:ext>
              </a:extLst>
            </p:cNvPr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solidFill>
              <a:srgbClr val="0097B2"/>
            </a:solidFill>
          </p:spPr>
          <p:txBody>
            <a:bodyPr/>
            <a:lstStyle/>
            <a:p>
              <a:endParaRPr lang="es-CO"/>
            </a:p>
          </p:txBody>
        </p:sp>
      </p:grpSp>
      <p:grpSp>
        <p:nvGrpSpPr>
          <p:cNvPr id="17" name="Group 9">
            <a:extLst>
              <a:ext uri="{FF2B5EF4-FFF2-40B4-BE49-F238E27FC236}">
                <a16:creationId xmlns:a16="http://schemas.microsoft.com/office/drawing/2014/main" id="{74199C3B-890B-459E-3803-1AA9172D12D0}"/>
              </a:ext>
            </a:extLst>
          </p:cNvPr>
          <p:cNvGrpSpPr/>
          <p:nvPr/>
        </p:nvGrpSpPr>
        <p:grpSpPr>
          <a:xfrm>
            <a:off x="7637837" y="7600768"/>
            <a:ext cx="1036320" cy="1036320"/>
            <a:chOff x="0" y="0"/>
            <a:chExt cx="6350000" cy="6350000"/>
          </a:xfrm>
          <a:solidFill>
            <a:srgbClr val="FFF6BB"/>
          </a:solidFill>
        </p:grpSpPr>
        <p:sp>
          <p:nvSpPr>
            <p:cNvPr id="18" name="Freeform 10">
              <a:extLst>
                <a:ext uri="{FF2B5EF4-FFF2-40B4-BE49-F238E27FC236}">
                  <a16:creationId xmlns:a16="http://schemas.microsoft.com/office/drawing/2014/main" id="{7F3834B1-CFDE-82AA-980E-E8DBEC949CF2}"/>
                </a:ext>
              </a:extLst>
            </p:cNvPr>
            <p:cNvSpPr/>
            <p:nvPr/>
          </p:nvSpPr>
          <p:spPr>
            <a:xfrm>
              <a:off x="0" y="0"/>
              <a:ext cx="6350000" cy="6350000"/>
            </a:xfrm>
            <a:custGeom>
              <a:avLst/>
              <a:gdLst/>
              <a:ahLst/>
              <a:cxnLst/>
              <a:rect l="l" t="t" r="r" b="b"/>
              <a:pathLst>
                <a:path w="6350000" h="6350000">
                  <a:moveTo>
                    <a:pt x="3175000" y="0"/>
                  </a:moveTo>
                  <a:cubicBezTo>
                    <a:pt x="1421496" y="0"/>
                    <a:pt x="0" y="1421496"/>
                    <a:pt x="0" y="3175000"/>
                  </a:cubicBezTo>
                  <a:cubicBezTo>
                    <a:pt x="0" y="4928504"/>
                    <a:pt x="1421496" y="6350000"/>
                    <a:pt x="3175000" y="6350000"/>
                  </a:cubicBezTo>
                  <a:cubicBezTo>
                    <a:pt x="4928504" y="6350000"/>
                    <a:pt x="6350000" y="4928504"/>
                    <a:pt x="6350000" y="3175000"/>
                  </a:cubicBezTo>
                  <a:cubicBezTo>
                    <a:pt x="6350000" y="1421496"/>
                    <a:pt x="4928504" y="0"/>
                    <a:pt x="3175000" y="0"/>
                  </a:cubicBez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s-CO"/>
            </a:p>
          </p:txBody>
        </p:sp>
      </p:grpSp>
      <p:pic>
        <p:nvPicPr>
          <p:cNvPr id="19" name="Gráfico 18" descr="Perfil de mujer contorno">
            <a:extLst>
              <a:ext uri="{FF2B5EF4-FFF2-40B4-BE49-F238E27FC236}">
                <a16:creationId xmlns:a16="http://schemas.microsoft.com/office/drawing/2014/main" id="{745443AC-64EF-9912-5385-984E88CC681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715956" y="6671791"/>
            <a:ext cx="914400" cy="914400"/>
          </a:xfrm>
          <a:prstGeom prst="rect">
            <a:avLst/>
          </a:prstGeom>
        </p:spPr>
      </p:pic>
      <p:sp>
        <p:nvSpPr>
          <p:cNvPr id="20" name="CuadroTexto 19">
            <a:extLst>
              <a:ext uri="{FF2B5EF4-FFF2-40B4-BE49-F238E27FC236}">
                <a16:creationId xmlns:a16="http://schemas.microsoft.com/office/drawing/2014/main" id="{07514AAB-11B3-CBFA-AC57-4A5EDDAFA4AA}"/>
              </a:ext>
            </a:extLst>
          </p:cNvPr>
          <p:cNvSpPr txBox="1"/>
          <p:nvPr/>
        </p:nvSpPr>
        <p:spPr>
          <a:xfrm>
            <a:off x="7451147" y="7857318"/>
            <a:ext cx="144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48%</a:t>
            </a:r>
            <a:endParaRPr lang="es-CO" sz="2800" b="1" dirty="0">
              <a:solidFill>
                <a:schemeClr val="tx1">
                  <a:lumMod val="65000"/>
                  <a:lumOff val="3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21" name="Gráfico 20" descr="Perfil de hombre contorno">
            <a:extLst>
              <a:ext uri="{FF2B5EF4-FFF2-40B4-BE49-F238E27FC236}">
                <a16:creationId xmlns:a16="http://schemas.microsoft.com/office/drawing/2014/main" id="{6D9BF16E-48DC-1FFE-20C5-1103E1D6FC3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556965" y="6671791"/>
            <a:ext cx="914400" cy="914400"/>
          </a:xfrm>
          <a:prstGeom prst="rect">
            <a:avLst/>
          </a:prstGeom>
        </p:spPr>
      </p:pic>
      <p:sp>
        <p:nvSpPr>
          <p:cNvPr id="22" name="CuadroTexto 21">
            <a:extLst>
              <a:ext uri="{FF2B5EF4-FFF2-40B4-BE49-F238E27FC236}">
                <a16:creationId xmlns:a16="http://schemas.microsoft.com/office/drawing/2014/main" id="{0358CB32-2DB4-1111-8297-18375162A95B}"/>
              </a:ext>
            </a:extLst>
          </p:cNvPr>
          <p:cNvSpPr txBox="1"/>
          <p:nvPr/>
        </p:nvSpPr>
        <p:spPr>
          <a:xfrm>
            <a:off x="9362971" y="7822255"/>
            <a:ext cx="1447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48%</a:t>
            </a:r>
            <a:endParaRPr lang="es-CO" sz="2800" b="1" dirty="0">
              <a:solidFill>
                <a:schemeClr val="tx1">
                  <a:lumMod val="65000"/>
                  <a:lumOff val="3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23" name="CuadroTexto 22">
            <a:extLst>
              <a:ext uri="{FF2B5EF4-FFF2-40B4-BE49-F238E27FC236}">
                <a16:creationId xmlns:a16="http://schemas.microsoft.com/office/drawing/2014/main" id="{DE9EB182-D8AA-E6A1-01C8-1B22E51AA567}"/>
              </a:ext>
            </a:extLst>
          </p:cNvPr>
          <p:cNvSpPr txBox="1"/>
          <p:nvPr/>
        </p:nvSpPr>
        <p:spPr>
          <a:xfrm>
            <a:off x="2514600" y="5450229"/>
            <a:ext cx="308263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s-CO" sz="24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FORMACIÓN</a:t>
            </a:r>
            <a:r>
              <a:rPr lang="es-CO" sz="1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endParaRPr lang="es-CO" sz="3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586C6990-E1CE-F457-E398-06CAD3D73EE6}"/>
              </a:ext>
            </a:extLst>
          </p:cNvPr>
          <p:cNvSpPr txBox="1"/>
          <p:nvPr/>
        </p:nvSpPr>
        <p:spPr>
          <a:xfrm>
            <a:off x="8385156" y="5411316"/>
            <a:ext cx="19309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s-CO" sz="24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GÉNERO</a:t>
            </a:r>
            <a:r>
              <a:rPr lang="es-CO" sz="1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  </a:t>
            </a:r>
            <a:endParaRPr lang="es-CO" sz="3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1AC9D5D3-1DF5-2F75-9B2D-03448CFD5BD2}"/>
              </a:ext>
            </a:extLst>
          </p:cNvPr>
          <p:cNvSpPr txBox="1"/>
          <p:nvPr/>
        </p:nvSpPr>
        <p:spPr>
          <a:xfrm>
            <a:off x="2889582" y="1300751"/>
            <a:ext cx="148810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s-CO" sz="24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EDAD</a:t>
            </a:r>
            <a:r>
              <a:rPr lang="es-CO" sz="1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endParaRPr lang="es-CO" sz="3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6" name="Freeform 2">
            <a:extLst>
              <a:ext uri="{FF2B5EF4-FFF2-40B4-BE49-F238E27FC236}">
                <a16:creationId xmlns:a16="http://schemas.microsoft.com/office/drawing/2014/main" id="{A301645E-4036-1B8C-5C3E-658216C8D424}"/>
              </a:ext>
            </a:extLst>
          </p:cNvPr>
          <p:cNvSpPr/>
          <p:nvPr/>
        </p:nvSpPr>
        <p:spPr>
          <a:xfrm>
            <a:off x="12126511" y="1850030"/>
            <a:ext cx="5535183" cy="3540131"/>
          </a:xfrm>
          <a:custGeom>
            <a:avLst/>
            <a:gdLst/>
            <a:ahLst/>
            <a:cxnLst/>
            <a:rect l="l" t="t" r="r" b="b"/>
            <a:pathLst>
              <a:path w="9962742" h="5977645">
                <a:moveTo>
                  <a:pt x="0" y="0"/>
                </a:moveTo>
                <a:lnTo>
                  <a:pt x="9962741" y="0"/>
                </a:lnTo>
                <a:lnTo>
                  <a:pt x="9962741" y="5977644"/>
                </a:lnTo>
                <a:lnTo>
                  <a:pt x="0" y="5977644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CBC654E0-2456-5851-856A-A58104943D4A}"/>
              </a:ext>
            </a:extLst>
          </p:cNvPr>
          <p:cNvSpPr txBox="1"/>
          <p:nvPr/>
        </p:nvSpPr>
        <p:spPr>
          <a:xfrm>
            <a:off x="13944600" y="1267067"/>
            <a:ext cx="189900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s-CO" sz="24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TARIFAS</a:t>
            </a:r>
            <a:r>
              <a:rPr lang="es-CO" sz="1200" b="1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  </a:t>
            </a:r>
            <a:endParaRPr lang="es-CO" sz="3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8" name="TextBox 7">
            <a:extLst>
              <a:ext uri="{FF2B5EF4-FFF2-40B4-BE49-F238E27FC236}">
                <a16:creationId xmlns:a16="http://schemas.microsoft.com/office/drawing/2014/main" id="{E8094443-E915-4AA3-8676-7A9429324A98}"/>
              </a:ext>
            </a:extLst>
          </p:cNvPr>
          <p:cNvSpPr txBox="1"/>
          <p:nvPr/>
        </p:nvSpPr>
        <p:spPr>
          <a:xfrm>
            <a:off x="12420577" y="6645586"/>
            <a:ext cx="5342620" cy="143827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298"/>
              </a:lnSpc>
            </a:pPr>
            <a:r>
              <a:rPr lang="en-US" sz="1400" spc="83" dirty="0">
                <a:solidFill>
                  <a:schemeClr val="accent6">
                    <a:lumMod val="50000"/>
                  </a:schemeClr>
                </a:solidFill>
                <a:latin typeface="Verdana Pro"/>
                <a:sym typeface="Verdana Pro"/>
              </a:rPr>
              <a:t>En términos generales la percepción positiva de las tarifas asociada a la valoración de las actividades ecoturísticas, mientras que las opiniones menos favorables se relacionan con la calidad de los servicios </a:t>
            </a:r>
            <a:r>
              <a:rPr lang="en-US" sz="1400" spc="83" dirty="0" err="1">
                <a:solidFill>
                  <a:schemeClr val="accent6">
                    <a:lumMod val="50000"/>
                  </a:schemeClr>
                </a:solidFill>
                <a:latin typeface="Verdana Pro"/>
                <a:sym typeface="Verdana Pro"/>
              </a:rPr>
              <a:t>ecoturísticos</a:t>
            </a:r>
            <a:endParaRPr lang="en-US" sz="1400" spc="83" dirty="0">
              <a:solidFill>
                <a:schemeClr val="accent6">
                  <a:lumMod val="50000"/>
                </a:schemeClr>
              </a:solidFill>
              <a:latin typeface="Verdana Pro"/>
              <a:sym typeface="Verdana Pro"/>
            </a:endParaRPr>
          </a:p>
        </p:txBody>
      </p:sp>
      <p:pic>
        <p:nvPicPr>
          <p:cNvPr id="29" name="Gráfico 28" descr="Flechas de cheurón con relleno sólido">
            <a:extLst>
              <a:ext uri="{FF2B5EF4-FFF2-40B4-BE49-F238E27FC236}">
                <a16:creationId xmlns:a16="http://schemas.microsoft.com/office/drawing/2014/main" id="{E62BB148-8416-7ABD-A9A3-ACE417F389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5400000">
            <a:off x="14588380" y="5642148"/>
            <a:ext cx="783969" cy="723664"/>
          </a:xfrm>
          <a:prstGeom prst="rect">
            <a:avLst/>
          </a:prstGeom>
        </p:spPr>
      </p:pic>
      <p:sp>
        <p:nvSpPr>
          <p:cNvPr id="30" name="TextBox 50">
            <a:extLst>
              <a:ext uri="{FF2B5EF4-FFF2-40B4-BE49-F238E27FC236}">
                <a16:creationId xmlns:a16="http://schemas.microsoft.com/office/drawing/2014/main" id="{DBEFB088-69C8-46E3-8BD0-9B59D9B3A594}"/>
              </a:ext>
            </a:extLst>
          </p:cNvPr>
          <p:cNvSpPr txBox="1"/>
          <p:nvPr/>
        </p:nvSpPr>
        <p:spPr>
          <a:xfrm>
            <a:off x="15635660" y="9444132"/>
            <a:ext cx="2362200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2160"/>
              </a:lnSpc>
            </a:pPr>
            <a:r>
              <a:rPr lang="en-US" sz="2000" b="1" dirty="0">
                <a:solidFill>
                  <a:schemeClr val="accent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Bold"/>
                <a:sym typeface="Open Sans Bold"/>
              </a:rPr>
              <a:t>MÓDULOS 5,6</a:t>
            </a:r>
          </a:p>
        </p:txBody>
      </p:sp>
      <p:sp>
        <p:nvSpPr>
          <p:cNvPr id="31" name="TextBox 3">
            <a:extLst>
              <a:ext uri="{FF2B5EF4-FFF2-40B4-BE49-F238E27FC236}">
                <a16:creationId xmlns:a16="http://schemas.microsoft.com/office/drawing/2014/main" id="{FC2F8E80-0D09-6A07-13FC-9A05BE712960}"/>
              </a:ext>
            </a:extLst>
          </p:cNvPr>
          <p:cNvSpPr txBox="1"/>
          <p:nvPr/>
        </p:nvSpPr>
        <p:spPr>
          <a:xfrm>
            <a:off x="2158690" y="560661"/>
            <a:ext cx="13970619" cy="5745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152"/>
              </a:lnSpc>
            </a:pPr>
            <a:r>
              <a:rPr 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 Pro"/>
                <a:sym typeface="Verdana Pro"/>
              </a:rPr>
              <a:t>PERFIL SOCIODEMOGRÁFICO </a:t>
            </a:r>
          </a:p>
        </p:txBody>
      </p:sp>
      <p:graphicFrame>
        <p:nvGraphicFramePr>
          <p:cNvPr id="3" name="Gráfico 2">
            <a:extLst>
              <a:ext uri="{FF2B5EF4-FFF2-40B4-BE49-F238E27FC236}">
                <a16:creationId xmlns:a16="http://schemas.microsoft.com/office/drawing/2014/main" id="{2C755D8A-8426-4CED-A778-7436136044E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32920019"/>
              </p:ext>
            </p:extLst>
          </p:nvPr>
        </p:nvGraphicFramePr>
        <p:xfrm>
          <a:off x="941420" y="2185957"/>
          <a:ext cx="5478173" cy="30062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  <mc:AlternateContent xmlns:mc="http://schemas.openxmlformats.org/markup-compatibility/2006" xmlns:cx2="http://schemas.microsoft.com/office/drawing/2015/10/21/chartex">
        <mc:Choice Requires="cx2">
          <p:graphicFrame>
            <p:nvGraphicFramePr>
              <p:cNvPr id="11" name="Gráfico 10">
                <a:extLst>
                  <a:ext uri="{FF2B5EF4-FFF2-40B4-BE49-F238E27FC236}">
                    <a16:creationId xmlns:a16="http://schemas.microsoft.com/office/drawing/2014/main" id="{69A6FB38-D8E4-5AB6-B5E9-987FB836B85E}"/>
                  </a:ext>
                </a:extLst>
              </p:cNvPr>
              <p:cNvGraphicFramePr/>
              <p:nvPr>
                <p:extLst>
                  <p:ext uri="{D42A27DB-BD31-4B8C-83A1-F6EECF244321}">
                    <p14:modId xmlns:p14="http://schemas.microsoft.com/office/powerpoint/2010/main" val="3979768414"/>
                  </p:ext>
                </p:extLst>
              </p:nvPr>
            </p:nvGraphicFramePr>
            <p:xfrm>
              <a:off x="959259" y="6017310"/>
              <a:ext cx="5409585" cy="3166916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12"/>
              </a:graphicData>
            </a:graphic>
          </p:graphicFrame>
        </mc:Choice>
        <mc:Fallback xmlns="">
          <p:pic>
            <p:nvPicPr>
              <p:cNvPr id="11" name="Gráfico 10">
                <a:extLst>
                  <a:ext uri="{FF2B5EF4-FFF2-40B4-BE49-F238E27FC236}">
                    <a16:creationId xmlns:a16="http://schemas.microsoft.com/office/drawing/2014/main" id="{69A6FB38-D8E4-5AB6-B5E9-987FB836B85E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959259" y="6017310"/>
                <a:ext cx="5409585" cy="3166916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0382715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40C761-567C-ED1B-1E7D-FD7C854AD0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>
            <a:extLst>
              <a:ext uri="{FF2B5EF4-FFF2-40B4-BE49-F238E27FC236}">
                <a16:creationId xmlns:a16="http://schemas.microsoft.com/office/drawing/2014/main" id="{2F823E87-6EBD-397A-5FAA-DEA98086DBC5}"/>
              </a:ext>
            </a:extLst>
          </p:cNvPr>
          <p:cNvSpPr/>
          <p:nvPr/>
        </p:nvSpPr>
        <p:spPr>
          <a:xfrm>
            <a:off x="5372100" y="962347"/>
            <a:ext cx="7543800" cy="7087654"/>
          </a:xfrm>
          <a:custGeom>
            <a:avLst/>
            <a:gdLst/>
            <a:ahLst/>
            <a:cxnLst/>
            <a:rect l="l" t="t" r="r" b="b"/>
            <a:pathLst>
              <a:path w="4611432" h="4611432">
                <a:moveTo>
                  <a:pt x="0" y="0"/>
                </a:moveTo>
                <a:lnTo>
                  <a:pt x="4611432" y="0"/>
                </a:lnTo>
                <a:lnTo>
                  <a:pt x="4611432" y="4611432"/>
                </a:lnTo>
                <a:lnTo>
                  <a:pt x="0" y="461143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dirty="0"/>
          </a:p>
        </p:txBody>
      </p:sp>
      <p:sp>
        <p:nvSpPr>
          <p:cNvPr id="2" name="Freeform 2">
            <a:extLst>
              <a:ext uri="{FF2B5EF4-FFF2-40B4-BE49-F238E27FC236}">
                <a16:creationId xmlns:a16="http://schemas.microsoft.com/office/drawing/2014/main" id="{911BD359-2974-45CA-4A06-8D7B386F70D9}"/>
              </a:ext>
            </a:extLst>
          </p:cNvPr>
          <p:cNvSpPr/>
          <p:nvPr/>
        </p:nvSpPr>
        <p:spPr>
          <a:xfrm>
            <a:off x="13305814" y="949628"/>
            <a:ext cx="1213013" cy="1187399"/>
          </a:xfrm>
          <a:custGeom>
            <a:avLst/>
            <a:gdLst/>
            <a:ahLst/>
            <a:cxnLst/>
            <a:rect l="l" t="t" r="r" b="b"/>
            <a:pathLst>
              <a:path w="4463981" h="4521528">
                <a:moveTo>
                  <a:pt x="0" y="0"/>
                </a:moveTo>
                <a:lnTo>
                  <a:pt x="4463981" y="0"/>
                </a:lnTo>
                <a:lnTo>
                  <a:pt x="4463981" y="4521527"/>
                </a:lnTo>
                <a:lnTo>
                  <a:pt x="0" y="452152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A408A0C7-CDDA-876A-14A2-6D167B8E6DF6}"/>
              </a:ext>
            </a:extLst>
          </p:cNvPr>
          <p:cNvSpPr txBox="1"/>
          <p:nvPr/>
        </p:nvSpPr>
        <p:spPr>
          <a:xfrm>
            <a:off x="3399814" y="1179258"/>
            <a:ext cx="9906000" cy="47141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059"/>
              </a:lnSpc>
              <a:spcBef>
                <a:spcPct val="0"/>
              </a:spcBef>
            </a:pPr>
            <a:r>
              <a:rPr lang="en-US" sz="2899" dirty="0">
                <a:solidFill>
                  <a:schemeClr val="tx1">
                    <a:lumMod val="65000"/>
                    <a:lumOff val="35000"/>
                  </a:schemeClr>
                </a:solidFill>
                <a:latin typeface="Verdana Pro"/>
                <a:ea typeface="Verdana Pro"/>
                <a:cs typeface="Verdana Pro"/>
                <a:sym typeface="Verdana Pro"/>
              </a:rPr>
              <a:t>LUGAR DE PROCEDENCIA DE LOS VISITANTES 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235568FA-B025-A797-D90A-1A29B45F00D1}"/>
              </a:ext>
            </a:extLst>
          </p:cNvPr>
          <p:cNvSpPr txBox="1"/>
          <p:nvPr/>
        </p:nvSpPr>
        <p:spPr>
          <a:xfrm>
            <a:off x="4495800" y="8414916"/>
            <a:ext cx="1023878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s-CO" sz="1400" dirty="0">
                <a:solidFill>
                  <a:srgbClr val="7F7F7F"/>
                </a:solidFill>
                <a:effectLst/>
                <a:latin typeface="Verdana" panose="020B0604030504040204" pitchFamily="34" charset="0"/>
                <a:ea typeface="Segoe UI" panose="020B0502040204020203" pitchFamily="34" charset="0"/>
                <a:cs typeface="Calibri Light" panose="020F0302020204030204" pitchFamily="34" charset="0"/>
              </a:rPr>
              <a:t>Fuente: Elaboración propia PNNC - SSNA a partir de reportes de las Direcciones Territoriales  </a:t>
            </a:r>
            <a:endParaRPr lang="es-CO" sz="3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359F6E7C-B384-BB2D-59C0-AB534507689F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12684" r="10095"/>
          <a:stretch>
            <a:fillRect/>
          </a:stretch>
        </p:blipFill>
        <p:spPr>
          <a:xfrm>
            <a:off x="1234670" y="2397737"/>
            <a:ext cx="6842530" cy="5694557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75000"/>
              </a:schemeClr>
            </a:solidFill>
          </a:ln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C7F9413B-3FA2-6E7F-A475-937BECC5304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63000" y="2343522"/>
            <a:ext cx="8538773" cy="5752236"/>
          </a:xfrm>
          <a:prstGeom prst="rect">
            <a:avLst/>
          </a:prstGeom>
        </p:spPr>
      </p:pic>
      <p:sp>
        <p:nvSpPr>
          <p:cNvPr id="3" name="TextBox 50">
            <a:extLst>
              <a:ext uri="{FF2B5EF4-FFF2-40B4-BE49-F238E27FC236}">
                <a16:creationId xmlns:a16="http://schemas.microsoft.com/office/drawing/2014/main" id="{678748FA-7671-43CE-0C44-725BB73F7356}"/>
              </a:ext>
            </a:extLst>
          </p:cNvPr>
          <p:cNvSpPr txBox="1"/>
          <p:nvPr/>
        </p:nvSpPr>
        <p:spPr>
          <a:xfrm>
            <a:off x="15621000" y="9555172"/>
            <a:ext cx="2362200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2160"/>
              </a:lnSpc>
            </a:pPr>
            <a:r>
              <a:rPr lang="en-US" sz="2000" b="1" dirty="0">
                <a:solidFill>
                  <a:schemeClr val="accent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Bold"/>
                <a:sym typeface="Open Sans Bold"/>
              </a:rPr>
              <a:t>MÓDULOS 5,6</a:t>
            </a:r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8174BBF7-81FA-7F7D-5402-272EFA071C95}"/>
              </a:ext>
            </a:extLst>
          </p:cNvPr>
          <p:cNvSpPr txBox="1">
            <a:spLocks/>
          </p:cNvSpPr>
          <p:nvPr/>
        </p:nvSpPr>
        <p:spPr>
          <a:xfrm>
            <a:off x="122500" y="264987"/>
            <a:ext cx="15498500" cy="566156"/>
          </a:xfrm>
          <a:prstGeom prst="rect">
            <a:avLst/>
          </a:prstGeom>
        </p:spPr>
        <p:txBody>
          <a:bodyPr vert="horz" lIns="137160" tIns="68580" rIns="137160" bIns="6858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13716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0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Verdana" panose="020B0604030504040204" pitchFamily="34" charset="0"/>
                <a:cs typeface="+mj-cs"/>
              </a:rPr>
              <a:t>RESULTADOS ENCUESTAS DE SATISFACCIÓN VISITANTES ÁREAS PROTEGIDAS –ESAVI-</a:t>
            </a:r>
          </a:p>
          <a:p>
            <a:pPr marL="0" marR="0" lvl="0" indent="0" algn="l" defTabSz="13716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CO" sz="2000" b="1" i="0" u="none" strike="noStrike" kern="1200" cap="none" spc="0" normalizeH="0" baseline="0" noProof="0" dirty="0">
                <a:ln>
                  <a:noFill/>
                </a:ln>
                <a:solidFill>
                  <a:srgbClr val="70AD47">
                    <a:lumMod val="50000"/>
                  </a:srgbClr>
                </a:solidFill>
                <a:effectLst/>
                <a:uLnTx/>
                <a:uFillTx/>
                <a:latin typeface="Verdana" panose="020B0604030504040204" pitchFamily="34" charset="0"/>
                <a:ea typeface="+mj-ea"/>
                <a:cs typeface="+mj-cs"/>
              </a:rPr>
              <a:t>I semestre 2025</a:t>
            </a:r>
          </a:p>
        </p:txBody>
      </p:sp>
    </p:spTree>
    <p:extLst>
      <p:ext uri="{BB962C8B-B14F-4D97-AF65-F5344CB8AC3E}">
        <p14:creationId xmlns:p14="http://schemas.microsoft.com/office/powerpoint/2010/main" val="38358138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2F001592-4F51-75BC-E19B-12201932F431}"/>
              </a:ext>
            </a:extLst>
          </p:cNvPr>
          <p:cNvSpPr/>
          <p:nvPr/>
        </p:nvSpPr>
        <p:spPr>
          <a:xfrm rot="1799999">
            <a:off x="11328377" y="1921826"/>
            <a:ext cx="1840305" cy="2207262"/>
          </a:xfrm>
          <a:custGeom>
            <a:avLst/>
            <a:gdLst/>
            <a:ahLst/>
            <a:cxnLst/>
            <a:rect l="l" t="t" r="r" b="b"/>
            <a:pathLst>
              <a:path w="1840305" h="2207262">
                <a:moveTo>
                  <a:pt x="0" y="0"/>
                </a:moveTo>
                <a:lnTo>
                  <a:pt x="1840305" y="0"/>
                </a:lnTo>
                <a:lnTo>
                  <a:pt x="1840305" y="2207262"/>
                </a:lnTo>
                <a:lnTo>
                  <a:pt x="0" y="220726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9CBD8DB2-E3AC-2B2E-F408-83539A478D9E}"/>
              </a:ext>
            </a:extLst>
          </p:cNvPr>
          <p:cNvSpPr/>
          <p:nvPr/>
        </p:nvSpPr>
        <p:spPr>
          <a:xfrm rot="12600000">
            <a:off x="5119316" y="6130089"/>
            <a:ext cx="1840305" cy="2207262"/>
          </a:xfrm>
          <a:custGeom>
            <a:avLst/>
            <a:gdLst/>
            <a:ahLst/>
            <a:cxnLst/>
            <a:rect l="l" t="t" r="r" b="b"/>
            <a:pathLst>
              <a:path w="1840305" h="2207262">
                <a:moveTo>
                  <a:pt x="0" y="0"/>
                </a:moveTo>
                <a:lnTo>
                  <a:pt x="1840305" y="0"/>
                </a:lnTo>
                <a:lnTo>
                  <a:pt x="1840305" y="2207263"/>
                </a:lnTo>
                <a:lnTo>
                  <a:pt x="0" y="2207263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EA1931C8-E0E6-F7AE-C415-73E40794DDEE}"/>
              </a:ext>
            </a:extLst>
          </p:cNvPr>
          <p:cNvSpPr/>
          <p:nvPr/>
        </p:nvSpPr>
        <p:spPr>
          <a:xfrm rot="5399999">
            <a:off x="12524555" y="4032357"/>
            <a:ext cx="1840305" cy="2207262"/>
          </a:xfrm>
          <a:custGeom>
            <a:avLst/>
            <a:gdLst/>
            <a:ahLst/>
            <a:cxnLst/>
            <a:rect l="l" t="t" r="r" b="b"/>
            <a:pathLst>
              <a:path w="1840305" h="2207262">
                <a:moveTo>
                  <a:pt x="0" y="0"/>
                </a:moveTo>
                <a:lnTo>
                  <a:pt x="1840305" y="0"/>
                </a:lnTo>
                <a:lnTo>
                  <a:pt x="1840305" y="2207262"/>
                </a:lnTo>
                <a:lnTo>
                  <a:pt x="0" y="2207262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8BC52461-D25D-5464-54E2-265AE4DE4E49}"/>
              </a:ext>
            </a:extLst>
          </p:cNvPr>
          <p:cNvSpPr/>
          <p:nvPr/>
        </p:nvSpPr>
        <p:spPr>
          <a:xfrm rot="16200000">
            <a:off x="3908190" y="4032357"/>
            <a:ext cx="1840305" cy="2207262"/>
          </a:xfrm>
          <a:custGeom>
            <a:avLst/>
            <a:gdLst/>
            <a:ahLst/>
            <a:cxnLst/>
            <a:rect l="l" t="t" r="r" b="b"/>
            <a:pathLst>
              <a:path w="1840305" h="2207262">
                <a:moveTo>
                  <a:pt x="0" y="0"/>
                </a:moveTo>
                <a:lnTo>
                  <a:pt x="1840305" y="0"/>
                </a:lnTo>
                <a:lnTo>
                  <a:pt x="1840305" y="2207262"/>
                </a:lnTo>
                <a:lnTo>
                  <a:pt x="0" y="220726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44AE907F-C5A7-C5D2-240C-8E80BF849AB9}"/>
              </a:ext>
            </a:extLst>
          </p:cNvPr>
          <p:cNvSpPr/>
          <p:nvPr/>
        </p:nvSpPr>
        <p:spPr>
          <a:xfrm rot="9000000">
            <a:off x="11328377" y="6130089"/>
            <a:ext cx="1840305" cy="2207262"/>
          </a:xfrm>
          <a:custGeom>
            <a:avLst/>
            <a:gdLst/>
            <a:ahLst/>
            <a:cxnLst/>
            <a:rect l="l" t="t" r="r" b="b"/>
            <a:pathLst>
              <a:path w="1840305" h="2207262">
                <a:moveTo>
                  <a:pt x="0" y="0"/>
                </a:moveTo>
                <a:lnTo>
                  <a:pt x="1840305" y="0"/>
                </a:lnTo>
                <a:lnTo>
                  <a:pt x="1840305" y="2207263"/>
                </a:lnTo>
                <a:lnTo>
                  <a:pt x="0" y="2207263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dirty="0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FE4FEBE8-B51F-A93D-C74A-E7330AAB94B7}"/>
              </a:ext>
            </a:extLst>
          </p:cNvPr>
          <p:cNvSpPr/>
          <p:nvPr/>
        </p:nvSpPr>
        <p:spPr>
          <a:xfrm rot="19800001">
            <a:off x="5119316" y="1921826"/>
            <a:ext cx="1840305" cy="2207262"/>
          </a:xfrm>
          <a:custGeom>
            <a:avLst/>
            <a:gdLst/>
            <a:ahLst/>
            <a:cxnLst/>
            <a:rect l="l" t="t" r="r" b="b"/>
            <a:pathLst>
              <a:path w="1840305" h="2207262">
                <a:moveTo>
                  <a:pt x="0" y="0"/>
                </a:moveTo>
                <a:lnTo>
                  <a:pt x="1840305" y="0"/>
                </a:lnTo>
                <a:lnTo>
                  <a:pt x="1840305" y="2207262"/>
                </a:lnTo>
                <a:lnTo>
                  <a:pt x="0" y="2207262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5A1DF0F7-8E48-FA2D-06AD-4CD87651BCDC}"/>
              </a:ext>
            </a:extLst>
          </p:cNvPr>
          <p:cNvSpPr/>
          <p:nvPr/>
        </p:nvSpPr>
        <p:spPr>
          <a:xfrm rot="2700000">
            <a:off x="6820616" y="2974905"/>
            <a:ext cx="4611432" cy="4611432"/>
          </a:xfrm>
          <a:custGeom>
            <a:avLst/>
            <a:gdLst/>
            <a:ahLst/>
            <a:cxnLst/>
            <a:rect l="l" t="t" r="r" b="b"/>
            <a:pathLst>
              <a:path w="4611432" h="4611432">
                <a:moveTo>
                  <a:pt x="0" y="0"/>
                </a:moveTo>
                <a:lnTo>
                  <a:pt x="4611432" y="0"/>
                </a:lnTo>
                <a:lnTo>
                  <a:pt x="4611432" y="4611432"/>
                </a:lnTo>
                <a:lnTo>
                  <a:pt x="0" y="4611432"/>
                </a:lnTo>
                <a:lnTo>
                  <a:pt x="0" y="0"/>
                </a:lnTo>
                <a:close/>
              </a:path>
            </a:pathLst>
          </a:custGeom>
          <a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9" name="Freeform 15">
            <a:extLst>
              <a:ext uri="{FF2B5EF4-FFF2-40B4-BE49-F238E27FC236}">
                <a16:creationId xmlns:a16="http://schemas.microsoft.com/office/drawing/2014/main" id="{065D5F17-F3C8-F97E-915E-B3C74A0431C4}"/>
              </a:ext>
            </a:extLst>
          </p:cNvPr>
          <p:cNvSpPr/>
          <p:nvPr/>
        </p:nvSpPr>
        <p:spPr>
          <a:xfrm>
            <a:off x="13360205" y="4884830"/>
            <a:ext cx="609600" cy="558546"/>
          </a:xfrm>
          <a:custGeom>
            <a:avLst/>
            <a:gdLst/>
            <a:ahLst/>
            <a:cxnLst/>
            <a:rect l="l" t="t" r="r" b="b"/>
            <a:pathLst>
              <a:path w="609600" h="558546">
                <a:moveTo>
                  <a:pt x="0" y="0"/>
                </a:moveTo>
                <a:lnTo>
                  <a:pt x="609600" y="0"/>
                </a:lnTo>
                <a:lnTo>
                  <a:pt x="609600" y="558546"/>
                </a:lnTo>
                <a:lnTo>
                  <a:pt x="0" y="558546"/>
                </a:lnTo>
                <a:lnTo>
                  <a:pt x="0" y="0"/>
                </a:lnTo>
                <a:close/>
              </a:path>
            </a:pathLst>
          </a:custGeom>
          <a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10" name="Freeform 16">
            <a:extLst>
              <a:ext uri="{FF2B5EF4-FFF2-40B4-BE49-F238E27FC236}">
                <a16:creationId xmlns:a16="http://schemas.microsoft.com/office/drawing/2014/main" id="{FF49AA9C-83B1-6A31-A1E2-1AF724FCA1F9}"/>
              </a:ext>
            </a:extLst>
          </p:cNvPr>
          <p:cNvSpPr/>
          <p:nvPr/>
        </p:nvSpPr>
        <p:spPr>
          <a:xfrm>
            <a:off x="5592051" y="2498630"/>
            <a:ext cx="609600" cy="609600"/>
          </a:xfrm>
          <a:custGeom>
            <a:avLst/>
            <a:gdLst/>
            <a:ahLst/>
            <a:cxnLst/>
            <a:rect l="l" t="t" r="r" b="b"/>
            <a:pathLst>
              <a:path w="609600" h="609600">
                <a:moveTo>
                  <a:pt x="0" y="0"/>
                </a:moveTo>
                <a:lnTo>
                  <a:pt x="609600" y="0"/>
                </a:lnTo>
                <a:lnTo>
                  <a:pt x="609600" y="609600"/>
                </a:lnTo>
                <a:lnTo>
                  <a:pt x="0" y="609600"/>
                </a:lnTo>
                <a:lnTo>
                  <a:pt x="0" y="0"/>
                </a:lnTo>
                <a:close/>
              </a:path>
            </a:pathLst>
          </a:custGeom>
          <a:blipFill>
            <a:blip r:embed="rId18">
              <a:extLs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11" name="TextBox 17">
            <a:extLst>
              <a:ext uri="{FF2B5EF4-FFF2-40B4-BE49-F238E27FC236}">
                <a16:creationId xmlns:a16="http://schemas.microsoft.com/office/drawing/2014/main" id="{C00654B3-041E-12E3-33D4-AF6050AE3949}"/>
              </a:ext>
            </a:extLst>
          </p:cNvPr>
          <p:cNvSpPr txBox="1"/>
          <p:nvPr/>
        </p:nvSpPr>
        <p:spPr>
          <a:xfrm>
            <a:off x="7396608" y="4482585"/>
            <a:ext cx="3503230" cy="13465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515"/>
              </a:lnSpc>
            </a:pPr>
            <a:r>
              <a:rPr lang="en-US" sz="2929" b="1" dirty="0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PROCESO DE MEJORA</a:t>
            </a:r>
          </a:p>
          <a:p>
            <a:pPr algn="ctr">
              <a:lnSpc>
                <a:spcPts val="3515"/>
              </a:lnSpc>
            </a:pPr>
            <a:r>
              <a:rPr lang="en-US" sz="2929" b="1" dirty="0">
                <a:solidFill>
                  <a:srgbClr val="000000"/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ESAVI </a:t>
            </a:r>
          </a:p>
        </p:txBody>
      </p:sp>
      <p:sp>
        <p:nvSpPr>
          <p:cNvPr id="12" name="Freeform 18">
            <a:extLst>
              <a:ext uri="{FF2B5EF4-FFF2-40B4-BE49-F238E27FC236}">
                <a16:creationId xmlns:a16="http://schemas.microsoft.com/office/drawing/2014/main" id="{F6BCA4BE-5F2B-6929-5E66-D858377C41E2}"/>
              </a:ext>
            </a:extLst>
          </p:cNvPr>
          <p:cNvSpPr/>
          <p:nvPr/>
        </p:nvSpPr>
        <p:spPr>
          <a:xfrm>
            <a:off x="5693019" y="7047533"/>
            <a:ext cx="609600" cy="584454"/>
          </a:xfrm>
          <a:custGeom>
            <a:avLst/>
            <a:gdLst/>
            <a:ahLst/>
            <a:cxnLst/>
            <a:rect l="l" t="t" r="r" b="b"/>
            <a:pathLst>
              <a:path w="609600" h="584454">
                <a:moveTo>
                  <a:pt x="0" y="0"/>
                </a:moveTo>
                <a:lnTo>
                  <a:pt x="609600" y="0"/>
                </a:lnTo>
                <a:lnTo>
                  <a:pt x="609600" y="584454"/>
                </a:lnTo>
                <a:lnTo>
                  <a:pt x="0" y="584454"/>
                </a:lnTo>
                <a:lnTo>
                  <a:pt x="0" y="0"/>
                </a:lnTo>
                <a:close/>
              </a:path>
            </a:pathLst>
          </a:custGeom>
          <a:blipFill>
            <a:blip r:embed="rId20">
              <a:extLst>
                <a:ext uri="{96DAC541-7B7A-43D3-8B79-37D633B846F1}">
                  <asvg:svgBlip xmlns:asvg="http://schemas.microsoft.com/office/drawing/2016/SVG/main" r:embed="rId2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13" name="Freeform 19">
            <a:extLst>
              <a:ext uri="{FF2B5EF4-FFF2-40B4-BE49-F238E27FC236}">
                <a16:creationId xmlns:a16="http://schemas.microsoft.com/office/drawing/2014/main" id="{ECDF33D4-6122-CBD3-3AEC-FCD87A8E38D7}"/>
              </a:ext>
            </a:extLst>
          </p:cNvPr>
          <p:cNvSpPr/>
          <p:nvPr/>
        </p:nvSpPr>
        <p:spPr>
          <a:xfrm>
            <a:off x="12059202" y="2415857"/>
            <a:ext cx="609600" cy="609600"/>
          </a:xfrm>
          <a:custGeom>
            <a:avLst/>
            <a:gdLst/>
            <a:ahLst/>
            <a:cxnLst/>
            <a:rect l="l" t="t" r="r" b="b"/>
            <a:pathLst>
              <a:path w="609600" h="609600">
                <a:moveTo>
                  <a:pt x="0" y="0"/>
                </a:moveTo>
                <a:lnTo>
                  <a:pt x="609600" y="0"/>
                </a:lnTo>
                <a:lnTo>
                  <a:pt x="609600" y="609600"/>
                </a:lnTo>
                <a:lnTo>
                  <a:pt x="0" y="609600"/>
                </a:lnTo>
                <a:lnTo>
                  <a:pt x="0" y="0"/>
                </a:lnTo>
                <a:close/>
              </a:path>
            </a:pathLst>
          </a:custGeom>
          <a:blipFill>
            <a:blip r:embed="rId22">
              <a:extLst>
                <a:ext uri="{96DAC541-7B7A-43D3-8B79-37D633B846F1}">
                  <asvg:svgBlip xmlns:asvg="http://schemas.microsoft.com/office/drawing/2016/SVG/main" r:embed="rId2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14" name="Freeform 20">
            <a:extLst>
              <a:ext uri="{FF2B5EF4-FFF2-40B4-BE49-F238E27FC236}">
                <a16:creationId xmlns:a16="http://schemas.microsoft.com/office/drawing/2014/main" id="{85C39B0F-86D2-A526-3C37-C5D08BA883B3}"/>
              </a:ext>
            </a:extLst>
          </p:cNvPr>
          <p:cNvSpPr/>
          <p:nvPr/>
        </p:nvSpPr>
        <p:spPr>
          <a:xfrm>
            <a:off x="12064851" y="7132466"/>
            <a:ext cx="609600" cy="609600"/>
          </a:xfrm>
          <a:custGeom>
            <a:avLst/>
            <a:gdLst/>
            <a:ahLst/>
            <a:cxnLst/>
            <a:rect l="l" t="t" r="r" b="b"/>
            <a:pathLst>
              <a:path w="609600" h="609600">
                <a:moveTo>
                  <a:pt x="0" y="0"/>
                </a:moveTo>
                <a:lnTo>
                  <a:pt x="609600" y="0"/>
                </a:lnTo>
                <a:lnTo>
                  <a:pt x="609600" y="609600"/>
                </a:lnTo>
                <a:lnTo>
                  <a:pt x="0" y="609600"/>
                </a:lnTo>
                <a:lnTo>
                  <a:pt x="0" y="0"/>
                </a:lnTo>
                <a:close/>
              </a:path>
            </a:pathLst>
          </a:custGeom>
          <a:blipFill>
            <a:blip r:embed="rId24">
              <a:extLst>
                <a:ext uri="{96DAC541-7B7A-43D3-8B79-37D633B846F1}">
                  <asvg:svgBlip xmlns:asvg="http://schemas.microsoft.com/office/drawing/2016/SVG/main" r:embed="rId2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15" name="Freeform 21">
            <a:extLst>
              <a:ext uri="{FF2B5EF4-FFF2-40B4-BE49-F238E27FC236}">
                <a16:creationId xmlns:a16="http://schemas.microsoft.com/office/drawing/2014/main" id="{2CE7299B-8E60-AE1F-34AA-E8EDAF7808B3}"/>
              </a:ext>
            </a:extLst>
          </p:cNvPr>
          <p:cNvSpPr/>
          <p:nvPr/>
        </p:nvSpPr>
        <p:spPr>
          <a:xfrm>
            <a:off x="4318193" y="4831188"/>
            <a:ext cx="609600" cy="609600"/>
          </a:xfrm>
          <a:custGeom>
            <a:avLst/>
            <a:gdLst/>
            <a:ahLst/>
            <a:cxnLst/>
            <a:rect l="l" t="t" r="r" b="b"/>
            <a:pathLst>
              <a:path w="609600" h="609600">
                <a:moveTo>
                  <a:pt x="0" y="0"/>
                </a:moveTo>
                <a:lnTo>
                  <a:pt x="609600" y="0"/>
                </a:lnTo>
                <a:lnTo>
                  <a:pt x="609600" y="609600"/>
                </a:lnTo>
                <a:lnTo>
                  <a:pt x="0" y="609600"/>
                </a:lnTo>
                <a:lnTo>
                  <a:pt x="0" y="0"/>
                </a:lnTo>
                <a:close/>
              </a:path>
            </a:pathLst>
          </a:custGeom>
          <a:blipFill>
            <a:blip r:embed="rId26">
              <a:extLst>
                <a:ext uri="{96DAC541-7B7A-43D3-8B79-37D633B846F1}">
                  <asvg:svgBlip xmlns:asvg="http://schemas.microsoft.com/office/drawing/2016/SVG/main" r:embed="rId2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grpSp>
        <p:nvGrpSpPr>
          <p:cNvPr id="16" name="Group 22">
            <a:extLst>
              <a:ext uri="{FF2B5EF4-FFF2-40B4-BE49-F238E27FC236}">
                <a16:creationId xmlns:a16="http://schemas.microsoft.com/office/drawing/2014/main" id="{E7D6A658-4B19-3C08-6896-40B0B00CCDA0}"/>
              </a:ext>
            </a:extLst>
          </p:cNvPr>
          <p:cNvGrpSpPr/>
          <p:nvPr/>
        </p:nvGrpSpPr>
        <p:grpSpPr>
          <a:xfrm>
            <a:off x="14593767" y="4542876"/>
            <a:ext cx="3087057" cy="2390000"/>
            <a:chOff x="0" y="9525"/>
            <a:chExt cx="3697377" cy="3186668"/>
          </a:xfrm>
        </p:grpSpPr>
        <p:sp>
          <p:nvSpPr>
            <p:cNvPr id="17" name="TextBox 23">
              <a:extLst>
                <a:ext uri="{FF2B5EF4-FFF2-40B4-BE49-F238E27FC236}">
                  <a16:creationId xmlns:a16="http://schemas.microsoft.com/office/drawing/2014/main" id="{1A0C36EA-DD3A-31CD-4635-CE2BDF0B7601}"/>
                </a:ext>
              </a:extLst>
            </p:cNvPr>
            <p:cNvSpPr txBox="1"/>
            <p:nvPr/>
          </p:nvSpPr>
          <p:spPr>
            <a:xfrm>
              <a:off x="0" y="9525"/>
              <a:ext cx="3697377" cy="36163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160"/>
                </a:lnSpc>
              </a:pPr>
              <a:r>
                <a:rPr lang="en-US" sz="1800" b="1" dirty="0">
                  <a:solidFill>
                    <a:srgbClr val="000000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Seguimiento a resultados </a:t>
              </a:r>
            </a:p>
          </p:txBody>
        </p:sp>
        <p:sp>
          <p:nvSpPr>
            <p:cNvPr id="18" name="TextBox 24">
              <a:extLst>
                <a:ext uri="{FF2B5EF4-FFF2-40B4-BE49-F238E27FC236}">
                  <a16:creationId xmlns:a16="http://schemas.microsoft.com/office/drawing/2014/main" id="{D92FB8DE-014A-4ACE-9D6E-AC48F0690A36}"/>
                </a:ext>
              </a:extLst>
            </p:cNvPr>
            <p:cNvSpPr txBox="1"/>
            <p:nvPr/>
          </p:nvSpPr>
          <p:spPr>
            <a:xfrm>
              <a:off x="0" y="939164"/>
              <a:ext cx="3697377" cy="225702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algn="just">
                <a:lnSpc>
                  <a:spcPts val="2240"/>
                </a:lnSpc>
                <a:spcBef>
                  <a:spcPct val="0"/>
                </a:spcBef>
              </a:pPr>
              <a:r>
                <a:rPr lang="es-ES" sz="1600" dirty="0">
                  <a:latin typeface="Verdana" panose="020B0604030504040204" pitchFamily="34" charset="0"/>
                  <a:ea typeface="Verdana" panose="020B0604030504040204" pitchFamily="34" charset="0"/>
                </a:rPr>
                <a:t>Consolidación de un sistema de monitoreo para evaluar el comportamiento de los índices y detectar oportunidades de mejora continua.</a:t>
              </a:r>
              <a:endParaRPr lang="en-US" sz="1600" dirty="0">
                <a:latin typeface="Verdana" panose="020B0604030504040204" pitchFamily="34" charset="0"/>
                <a:ea typeface="Verdana" panose="020B0604030504040204" pitchFamily="34" charset="0"/>
                <a:sym typeface="Open Sans"/>
              </a:endParaRPr>
            </a:p>
          </p:txBody>
        </p:sp>
      </p:grpSp>
      <p:grpSp>
        <p:nvGrpSpPr>
          <p:cNvPr id="19" name="Group 25">
            <a:extLst>
              <a:ext uri="{FF2B5EF4-FFF2-40B4-BE49-F238E27FC236}">
                <a16:creationId xmlns:a16="http://schemas.microsoft.com/office/drawing/2014/main" id="{402F80C9-9890-E9A9-E708-30B7622433C3}"/>
              </a:ext>
            </a:extLst>
          </p:cNvPr>
          <p:cNvGrpSpPr/>
          <p:nvPr/>
        </p:nvGrpSpPr>
        <p:grpSpPr>
          <a:xfrm>
            <a:off x="13918874" y="1419209"/>
            <a:ext cx="3235505" cy="1907857"/>
            <a:chOff x="0" y="9525"/>
            <a:chExt cx="3697377" cy="2543811"/>
          </a:xfrm>
        </p:grpSpPr>
        <p:sp>
          <p:nvSpPr>
            <p:cNvPr id="20" name="TextBox 26">
              <a:extLst>
                <a:ext uri="{FF2B5EF4-FFF2-40B4-BE49-F238E27FC236}">
                  <a16:creationId xmlns:a16="http://schemas.microsoft.com/office/drawing/2014/main" id="{F707B4FB-4FF7-B125-2ABE-57E0E7FFF5A6}"/>
                </a:ext>
              </a:extLst>
            </p:cNvPr>
            <p:cNvSpPr txBox="1"/>
            <p:nvPr/>
          </p:nvSpPr>
          <p:spPr>
            <a:xfrm>
              <a:off x="0" y="9525"/>
              <a:ext cx="3697377" cy="36163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160"/>
                </a:lnSpc>
              </a:pPr>
              <a:r>
                <a:rPr lang="en-US" sz="1800" b="1" dirty="0">
                  <a:solidFill>
                    <a:srgbClr val="000000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Ajustes de Procesos</a:t>
              </a:r>
            </a:p>
          </p:txBody>
        </p:sp>
        <p:sp>
          <p:nvSpPr>
            <p:cNvPr id="21" name="TextBox 27">
              <a:extLst>
                <a:ext uri="{FF2B5EF4-FFF2-40B4-BE49-F238E27FC236}">
                  <a16:creationId xmlns:a16="http://schemas.microsoft.com/office/drawing/2014/main" id="{9DF3BC01-7297-F315-6AE4-0DC6CE0E686F}"/>
                </a:ext>
              </a:extLst>
            </p:cNvPr>
            <p:cNvSpPr txBox="1"/>
            <p:nvPr/>
          </p:nvSpPr>
          <p:spPr>
            <a:xfrm>
              <a:off x="0" y="583564"/>
              <a:ext cx="3697377" cy="1969772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algn="just"/>
              <a:r>
                <a:rPr lang="es-ES" sz="1600" dirty="0">
                  <a:latin typeface="Verdana" panose="020B0604030504040204" pitchFamily="34" charset="0"/>
                  <a:ea typeface="Verdana" panose="020B0604030504040204" pitchFamily="34" charset="0"/>
                </a:rPr>
                <a:t>Incorporación de los resultados del análisis y retroalimentación de las DT en los procedimientos de la ESAVI, garantizando coherencia metodológica y operativa.</a:t>
              </a:r>
              <a:endParaRPr lang="en-US" sz="1600" dirty="0">
                <a:latin typeface="Verdana" panose="020B0604030504040204" pitchFamily="34" charset="0"/>
                <a:ea typeface="Verdana" panose="020B0604030504040204" pitchFamily="34" charset="0"/>
                <a:sym typeface="Montaser Arabic"/>
              </a:endParaRPr>
            </a:p>
          </p:txBody>
        </p:sp>
      </p:grpSp>
      <p:grpSp>
        <p:nvGrpSpPr>
          <p:cNvPr id="22" name="Group 28">
            <a:extLst>
              <a:ext uri="{FF2B5EF4-FFF2-40B4-BE49-F238E27FC236}">
                <a16:creationId xmlns:a16="http://schemas.microsoft.com/office/drawing/2014/main" id="{3B7ADC90-A9AB-8A62-3E32-E12516FF0EEA}"/>
              </a:ext>
            </a:extLst>
          </p:cNvPr>
          <p:cNvGrpSpPr/>
          <p:nvPr/>
        </p:nvGrpSpPr>
        <p:grpSpPr>
          <a:xfrm>
            <a:off x="1235641" y="1666225"/>
            <a:ext cx="3398594" cy="2003876"/>
            <a:chOff x="0" y="9525"/>
            <a:chExt cx="3697377" cy="2411670"/>
          </a:xfrm>
        </p:grpSpPr>
        <p:sp>
          <p:nvSpPr>
            <p:cNvPr id="23" name="TextBox 29">
              <a:extLst>
                <a:ext uri="{FF2B5EF4-FFF2-40B4-BE49-F238E27FC236}">
                  <a16:creationId xmlns:a16="http://schemas.microsoft.com/office/drawing/2014/main" id="{F0B61AFF-8069-677D-D6A4-A8FF4AB3C6E3}"/>
                </a:ext>
              </a:extLst>
            </p:cNvPr>
            <p:cNvSpPr txBox="1"/>
            <p:nvPr/>
          </p:nvSpPr>
          <p:spPr>
            <a:xfrm>
              <a:off x="0" y="9525"/>
              <a:ext cx="3697377" cy="73780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2160"/>
                </a:lnSpc>
              </a:pPr>
              <a:r>
                <a:rPr lang="en-US" b="1" dirty="0">
                  <a:solidFill>
                    <a:srgbClr val="000000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Definición de métricas de desempeño </a:t>
              </a:r>
              <a:endParaRPr lang="en-US" sz="18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endParaRPr>
            </a:p>
          </p:txBody>
        </p:sp>
        <p:sp>
          <p:nvSpPr>
            <p:cNvPr id="24" name="TextBox 30">
              <a:extLst>
                <a:ext uri="{FF2B5EF4-FFF2-40B4-BE49-F238E27FC236}">
                  <a16:creationId xmlns:a16="http://schemas.microsoft.com/office/drawing/2014/main" id="{31C71C17-F2C5-2F3E-0FE7-8797E04F1FE8}"/>
                </a:ext>
              </a:extLst>
            </p:cNvPr>
            <p:cNvSpPr txBox="1"/>
            <p:nvPr/>
          </p:nvSpPr>
          <p:spPr>
            <a:xfrm>
              <a:off x="0" y="643227"/>
              <a:ext cx="3697377" cy="177796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167646" lvl="1" algn="just"/>
              <a:r>
                <a:rPr lang="es-ES" sz="1600" dirty="0">
                  <a:latin typeface="Verdana" panose="020B0604030504040204" pitchFamily="34" charset="0"/>
                  <a:ea typeface="Verdana" panose="020B0604030504040204" pitchFamily="34" charset="0"/>
                </a:rPr>
                <a:t>Articulación inicial con las áreas y Direcciones Territoriales para definir indicadores de calidad y pertinencia de la información estadística.</a:t>
              </a:r>
              <a:endParaRPr lang="en-US" sz="1600" dirty="0">
                <a:latin typeface="Verdana" panose="020B0604030504040204" pitchFamily="34" charset="0"/>
                <a:ea typeface="Verdana" panose="020B0604030504040204" pitchFamily="34" charset="0"/>
                <a:sym typeface="Montaser Arabic"/>
              </a:endParaRPr>
            </a:p>
          </p:txBody>
        </p:sp>
      </p:grpSp>
      <p:grpSp>
        <p:nvGrpSpPr>
          <p:cNvPr id="25" name="Group 31">
            <a:extLst>
              <a:ext uri="{FF2B5EF4-FFF2-40B4-BE49-F238E27FC236}">
                <a16:creationId xmlns:a16="http://schemas.microsoft.com/office/drawing/2014/main" id="{EEE9E8BF-B594-1616-F585-0A234268CCDD}"/>
              </a:ext>
            </a:extLst>
          </p:cNvPr>
          <p:cNvGrpSpPr/>
          <p:nvPr/>
        </p:nvGrpSpPr>
        <p:grpSpPr>
          <a:xfrm>
            <a:off x="1814532" y="7869660"/>
            <a:ext cx="3238012" cy="1828797"/>
            <a:chOff x="0" y="9525"/>
            <a:chExt cx="4317349" cy="2438397"/>
          </a:xfrm>
        </p:grpSpPr>
        <p:sp>
          <p:nvSpPr>
            <p:cNvPr id="26" name="TextBox 32">
              <a:extLst>
                <a:ext uri="{FF2B5EF4-FFF2-40B4-BE49-F238E27FC236}">
                  <a16:creationId xmlns:a16="http://schemas.microsoft.com/office/drawing/2014/main" id="{899EFE7D-45E3-6FB3-2280-AC582B5A73A9}"/>
                </a:ext>
              </a:extLst>
            </p:cNvPr>
            <p:cNvSpPr txBox="1"/>
            <p:nvPr/>
          </p:nvSpPr>
          <p:spPr>
            <a:xfrm>
              <a:off x="0" y="9525"/>
              <a:ext cx="4317349" cy="36163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2160"/>
                </a:lnSpc>
              </a:pPr>
              <a:r>
                <a:rPr lang="en-US" sz="1800" b="1" dirty="0">
                  <a:solidFill>
                    <a:srgbClr val="000000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Capacitación y desarrollo</a:t>
              </a:r>
            </a:p>
          </p:txBody>
        </p:sp>
        <p:sp>
          <p:nvSpPr>
            <p:cNvPr id="27" name="TextBox 33">
              <a:extLst>
                <a:ext uri="{FF2B5EF4-FFF2-40B4-BE49-F238E27FC236}">
                  <a16:creationId xmlns:a16="http://schemas.microsoft.com/office/drawing/2014/main" id="{DA62B77E-B870-E822-333F-DA384CD3A736}"/>
                </a:ext>
              </a:extLst>
            </p:cNvPr>
            <p:cNvSpPr txBox="1"/>
            <p:nvPr/>
          </p:nvSpPr>
          <p:spPr>
            <a:xfrm>
              <a:off x="0" y="583564"/>
              <a:ext cx="4317349" cy="1864358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2240"/>
                </a:lnSpc>
                <a:spcBef>
                  <a:spcPct val="0"/>
                </a:spcBef>
              </a:pPr>
              <a:r>
                <a:rPr lang="es-ES" sz="1600" dirty="0">
                  <a:latin typeface="Verdana" panose="020B0604030504040204" pitchFamily="34" charset="0"/>
                  <a:ea typeface="Verdana" panose="020B0604030504040204" pitchFamily="34" charset="0"/>
                </a:rPr>
                <a:t>Fortalecimiento de capacidades técnicas en diseño, recolección, análisis y difusión, asegurando la aplicación de estándares de calidad</a:t>
              </a:r>
              <a:r>
                <a:rPr lang="es-ES" sz="1600" dirty="0"/>
                <a:t>.</a:t>
              </a:r>
              <a:endParaRPr lang="en-US" sz="1600" dirty="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28" name="Group 34">
            <a:extLst>
              <a:ext uri="{FF2B5EF4-FFF2-40B4-BE49-F238E27FC236}">
                <a16:creationId xmlns:a16="http://schemas.microsoft.com/office/drawing/2014/main" id="{72F6A7FE-FA36-D397-E43A-10FD51CBC1BB}"/>
              </a:ext>
            </a:extLst>
          </p:cNvPr>
          <p:cNvGrpSpPr/>
          <p:nvPr/>
        </p:nvGrpSpPr>
        <p:grpSpPr>
          <a:xfrm>
            <a:off x="391597" y="4560509"/>
            <a:ext cx="3238012" cy="2418742"/>
            <a:chOff x="0" y="-45502"/>
            <a:chExt cx="3697377" cy="3224992"/>
          </a:xfrm>
        </p:grpSpPr>
        <p:sp>
          <p:nvSpPr>
            <p:cNvPr id="29" name="TextBox 35">
              <a:extLst>
                <a:ext uri="{FF2B5EF4-FFF2-40B4-BE49-F238E27FC236}">
                  <a16:creationId xmlns:a16="http://schemas.microsoft.com/office/drawing/2014/main" id="{0D41FC46-A029-22C4-5B59-F525A64D37D3}"/>
                </a:ext>
              </a:extLst>
            </p:cNvPr>
            <p:cNvSpPr txBox="1"/>
            <p:nvPr/>
          </p:nvSpPr>
          <p:spPr>
            <a:xfrm>
              <a:off x="0" y="-45502"/>
              <a:ext cx="3697377" cy="73781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2160"/>
                </a:lnSpc>
              </a:pPr>
              <a:r>
                <a:rPr lang="en-US" sz="1800" b="1" dirty="0">
                  <a:solidFill>
                    <a:srgbClr val="000000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Implementación lineamientos técnicos</a:t>
              </a:r>
            </a:p>
          </p:txBody>
        </p:sp>
        <p:sp>
          <p:nvSpPr>
            <p:cNvPr id="30" name="TextBox 36">
              <a:extLst>
                <a:ext uri="{FF2B5EF4-FFF2-40B4-BE49-F238E27FC236}">
                  <a16:creationId xmlns:a16="http://schemas.microsoft.com/office/drawing/2014/main" id="{A452B25C-4980-3149-F46C-1C78883F4736}"/>
                </a:ext>
              </a:extLst>
            </p:cNvPr>
            <p:cNvSpPr txBox="1"/>
            <p:nvPr/>
          </p:nvSpPr>
          <p:spPr>
            <a:xfrm>
              <a:off x="0" y="583564"/>
              <a:ext cx="3697377" cy="259592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algn="just">
                <a:lnSpc>
                  <a:spcPts val="2240"/>
                </a:lnSpc>
                <a:spcBef>
                  <a:spcPct val="0"/>
                </a:spcBef>
              </a:pPr>
              <a:r>
                <a:rPr lang="es-ES" sz="1600" dirty="0">
                  <a:latin typeface="Verdana" panose="020B0604030504040204" pitchFamily="34" charset="0"/>
                  <a:ea typeface="Verdana" panose="020B0604030504040204" pitchFamily="34" charset="0"/>
                </a:rPr>
                <a:t>Aplicación de los lineamientos del Sistema Estadístico Nacional y la NTC PE 1000:2020 para orientar el rediseño metodológico	 de la encuesta.</a:t>
              </a:r>
              <a:endParaRPr lang="en-US" sz="1600" dirty="0">
                <a:latin typeface="Verdana" panose="020B0604030504040204" pitchFamily="34" charset="0"/>
                <a:ea typeface="Verdana" panose="020B0604030504040204" pitchFamily="34" charset="0"/>
                <a:sym typeface="Open Sans"/>
              </a:endParaRPr>
            </a:p>
          </p:txBody>
        </p:sp>
      </p:grpSp>
      <p:grpSp>
        <p:nvGrpSpPr>
          <p:cNvPr id="31" name="Group 37">
            <a:extLst>
              <a:ext uri="{FF2B5EF4-FFF2-40B4-BE49-F238E27FC236}">
                <a16:creationId xmlns:a16="http://schemas.microsoft.com/office/drawing/2014/main" id="{0CC84222-1BA7-E352-8317-92D9FE7799DE}"/>
              </a:ext>
            </a:extLst>
          </p:cNvPr>
          <p:cNvGrpSpPr/>
          <p:nvPr/>
        </p:nvGrpSpPr>
        <p:grpSpPr>
          <a:xfrm>
            <a:off x="13665004" y="7742066"/>
            <a:ext cx="4015819" cy="1745986"/>
            <a:chOff x="0" y="9525"/>
            <a:chExt cx="3850248" cy="1946595"/>
          </a:xfrm>
        </p:grpSpPr>
        <p:sp>
          <p:nvSpPr>
            <p:cNvPr id="32" name="TextBox 38">
              <a:extLst>
                <a:ext uri="{FF2B5EF4-FFF2-40B4-BE49-F238E27FC236}">
                  <a16:creationId xmlns:a16="http://schemas.microsoft.com/office/drawing/2014/main" id="{EC18FC8B-0053-8D8C-8A47-8F23CF3FE092}"/>
                </a:ext>
              </a:extLst>
            </p:cNvPr>
            <p:cNvSpPr txBox="1"/>
            <p:nvPr/>
          </p:nvSpPr>
          <p:spPr>
            <a:xfrm>
              <a:off x="0" y="9525"/>
              <a:ext cx="3850248" cy="73781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l">
                <a:lnSpc>
                  <a:spcPts val="2160"/>
                </a:lnSpc>
              </a:pPr>
              <a:r>
                <a:rPr lang="en-US" b="1" dirty="0">
                  <a:solidFill>
                    <a:srgbClr val="000000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Reuniones de retroalimentación</a:t>
              </a:r>
              <a:endParaRPr lang="en-US" sz="1800" b="1" dirty="0">
                <a:solidFill>
                  <a:srgbClr val="000000"/>
                </a:solidFill>
                <a:latin typeface="Open Sans Bold"/>
                <a:ea typeface="Open Sans Bold"/>
                <a:cs typeface="Open Sans Bold"/>
                <a:sym typeface="Open Sans Bold"/>
              </a:endParaRPr>
            </a:p>
          </p:txBody>
        </p:sp>
        <p:sp>
          <p:nvSpPr>
            <p:cNvPr id="33" name="TextBox 39">
              <a:extLst>
                <a:ext uri="{FF2B5EF4-FFF2-40B4-BE49-F238E27FC236}">
                  <a16:creationId xmlns:a16="http://schemas.microsoft.com/office/drawing/2014/main" id="{1AE14F1F-D879-0D31-9A99-9E0A2C1C1FE3}"/>
                </a:ext>
              </a:extLst>
            </p:cNvPr>
            <p:cNvSpPr txBox="1"/>
            <p:nvPr/>
          </p:nvSpPr>
          <p:spPr>
            <a:xfrm>
              <a:off x="0" y="583564"/>
              <a:ext cx="3697377" cy="137255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1" algn="just"/>
              <a:r>
                <a:rPr lang="es-ES" sz="1600" dirty="0">
                  <a:latin typeface="Verdana" panose="020B0604030504040204" pitchFamily="34" charset="0"/>
                  <a:ea typeface="Verdana" panose="020B0604030504040204" pitchFamily="34" charset="0"/>
                </a:rPr>
                <a:t>Desarrollo de espacios de evaluación conjunta con las DT para compartir aprendizajes y fortalecer el aprovechamiento estadístico de los resultados.</a:t>
              </a:r>
              <a:endParaRPr lang="en-US" sz="1600" dirty="0">
                <a:latin typeface="Verdana" panose="020B0604030504040204" pitchFamily="34" charset="0"/>
                <a:ea typeface="Verdana" panose="020B0604030504040204" pitchFamily="34" charset="0"/>
                <a:sym typeface="Montaser Arabic"/>
              </a:endParaRPr>
            </a:p>
          </p:txBody>
        </p:sp>
      </p:grpSp>
      <p:sp>
        <p:nvSpPr>
          <p:cNvPr id="34" name="TextBox 8">
            <a:extLst>
              <a:ext uri="{FF2B5EF4-FFF2-40B4-BE49-F238E27FC236}">
                <a16:creationId xmlns:a16="http://schemas.microsoft.com/office/drawing/2014/main" id="{1FED1503-445C-3123-C0F3-EEB8FB404AE9}"/>
              </a:ext>
            </a:extLst>
          </p:cNvPr>
          <p:cNvSpPr txBox="1"/>
          <p:nvPr/>
        </p:nvSpPr>
        <p:spPr>
          <a:xfrm>
            <a:off x="3124200" y="600814"/>
            <a:ext cx="11125200" cy="10515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059"/>
              </a:lnSpc>
              <a:spcBef>
                <a:spcPct val="0"/>
              </a:spcBef>
            </a:pPr>
            <a:r>
              <a:rPr lang="es-E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Ruta de Fortalecimiento y Mejora Continua de la ESAVI hacia 2026</a:t>
            </a:r>
            <a:endParaRPr lang="en-US" sz="3600" dirty="0">
              <a:solidFill>
                <a:schemeClr val="tx1">
                  <a:lumMod val="65000"/>
                  <a:lumOff val="3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 Pro"/>
              <a:sym typeface="Verdana Pro"/>
            </a:endParaRPr>
          </a:p>
        </p:txBody>
      </p:sp>
      <p:sp>
        <p:nvSpPr>
          <p:cNvPr id="35" name="TextBox 35">
            <a:extLst>
              <a:ext uri="{FF2B5EF4-FFF2-40B4-BE49-F238E27FC236}">
                <a16:creationId xmlns:a16="http://schemas.microsoft.com/office/drawing/2014/main" id="{95DA3EF2-DE44-616D-B5ED-7BD31759C9B1}"/>
              </a:ext>
            </a:extLst>
          </p:cNvPr>
          <p:cNvSpPr txBox="1"/>
          <p:nvPr/>
        </p:nvSpPr>
        <p:spPr>
          <a:xfrm>
            <a:off x="6694544" y="2019846"/>
            <a:ext cx="1387231" cy="2594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en-US" i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Bold"/>
                <a:sym typeface="Open Sans Bold"/>
              </a:rPr>
              <a:t>Planeación 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4357078-2BED-6A2B-9439-4FC0185ED3D9}"/>
              </a:ext>
            </a:extLst>
          </p:cNvPr>
          <p:cNvSpPr txBox="1"/>
          <p:nvPr/>
        </p:nvSpPr>
        <p:spPr>
          <a:xfrm>
            <a:off x="5262997" y="4327799"/>
            <a:ext cx="1528157" cy="8236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en-US" i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Bold"/>
                <a:sym typeface="Open Sans Bold"/>
              </a:rPr>
              <a:t>Diagnóstico y análisis técnico </a:t>
            </a:r>
          </a:p>
        </p:txBody>
      </p:sp>
      <p:sp>
        <p:nvSpPr>
          <p:cNvPr id="37" name="TextBox 35">
            <a:extLst>
              <a:ext uri="{FF2B5EF4-FFF2-40B4-BE49-F238E27FC236}">
                <a16:creationId xmlns:a16="http://schemas.microsoft.com/office/drawing/2014/main" id="{7DD75377-33D0-D838-D717-655C6144E4CA}"/>
              </a:ext>
            </a:extLst>
          </p:cNvPr>
          <p:cNvSpPr txBox="1"/>
          <p:nvPr/>
        </p:nvSpPr>
        <p:spPr>
          <a:xfrm>
            <a:off x="6705397" y="7902701"/>
            <a:ext cx="1912537" cy="2594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en-US" i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Bold"/>
                <a:sym typeface="Open Sans Bold"/>
              </a:rPr>
              <a:t>Implementación</a:t>
            </a:r>
          </a:p>
        </p:txBody>
      </p:sp>
      <p:sp>
        <p:nvSpPr>
          <p:cNvPr id="38" name="TextBox 35">
            <a:extLst>
              <a:ext uri="{FF2B5EF4-FFF2-40B4-BE49-F238E27FC236}">
                <a16:creationId xmlns:a16="http://schemas.microsoft.com/office/drawing/2014/main" id="{94FF142C-A48F-4A86-7C65-21D15EF339DD}"/>
              </a:ext>
            </a:extLst>
          </p:cNvPr>
          <p:cNvSpPr txBox="1"/>
          <p:nvPr/>
        </p:nvSpPr>
        <p:spPr>
          <a:xfrm>
            <a:off x="9529006" y="7892451"/>
            <a:ext cx="1912537" cy="5415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en-US" i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Bold"/>
                <a:sym typeface="Open Sans Bold"/>
              </a:rPr>
              <a:t>Valor Institucional</a:t>
            </a:r>
          </a:p>
        </p:txBody>
      </p:sp>
      <p:sp>
        <p:nvSpPr>
          <p:cNvPr id="39" name="TextBox 35">
            <a:extLst>
              <a:ext uri="{FF2B5EF4-FFF2-40B4-BE49-F238E27FC236}">
                <a16:creationId xmlns:a16="http://schemas.microsoft.com/office/drawing/2014/main" id="{7A37EA9D-2A2A-0980-8ABB-582BD4A8434A}"/>
              </a:ext>
            </a:extLst>
          </p:cNvPr>
          <p:cNvSpPr txBox="1"/>
          <p:nvPr/>
        </p:nvSpPr>
        <p:spPr>
          <a:xfrm>
            <a:off x="9241140" y="1998995"/>
            <a:ext cx="2264602" cy="5415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en-US" i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Bold"/>
                <a:sym typeface="Open Sans Bold"/>
              </a:rPr>
              <a:t>Ejecución y mejora operativa</a:t>
            </a:r>
          </a:p>
        </p:txBody>
      </p:sp>
      <p:sp>
        <p:nvSpPr>
          <p:cNvPr id="40" name="TextBox 35">
            <a:extLst>
              <a:ext uri="{FF2B5EF4-FFF2-40B4-BE49-F238E27FC236}">
                <a16:creationId xmlns:a16="http://schemas.microsoft.com/office/drawing/2014/main" id="{0E73C5F8-5AA9-6F00-1286-B231221009C6}"/>
              </a:ext>
            </a:extLst>
          </p:cNvPr>
          <p:cNvSpPr txBox="1"/>
          <p:nvPr/>
        </p:nvSpPr>
        <p:spPr>
          <a:xfrm>
            <a:off x="10764083" y="5709339"/>
            <a:ext cx="2264602" cy="5415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2160"/>
              </a:lnSpc>
            </a:pPr>
            <a:r>
              <a:rPr lang="en-US" i="1" dirty="0">
                <a:solidFill>
                  <a:srgbClr val="000000"/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Bold"/>
                <a:sym typeface="Open Sans Bold"/>
              </a:rPr>
              <a:t>Verificación y control de calidad</a:t>
            </a:r>
          </a:p>
        </p:txBody>
      </p:sp>
    </p:spTree>
    <p:extLst>
      <p:ext uri="{BB962C8B-B14F-4D97-AF65-F5344CB8AC3E}">
        <p14:creationId xmlns:p14="http://schemas.microsoft.com/office/powerpoint/2010/main" val="89292943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40C761-567C-ED1B-1E7D-FD7C854AD0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12331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E2F7C5-3BD5-DB0F-12FA-D7FE6C3E69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>
            <a:extLst>
              <a:ext uri="{FF2B5EF4-FFF2-40B4-BE49-F238E27FC236}">
                <a16:creationId xmlns:a16="http://schemas.microsoft.com/office/drawing/2014/main" id="{0975729C-CCA2-F162-EDCD-ED20D95C59C3}"/>
              </a:ext>
            </a:extLst>
          </p:cNvPr>
          <p:cNvSpPr txBox="1">
            <a:spLocks/>
          </p:cNvSpPr>
          <p:nvPr/>
        </p:nvSpPr>
        <p:spPr>
          <a:xfrm>
            <a:off x="204865" y="186189"/>
            <a:ext cx="15498500" cy="566156"/>
          </a:xfrm>
          <a:prstGeom prst="rect">
            <a:avLst/>
          </a:prstGeom>
        </p:spPr>
        <p:txBody>
          <a:bodyPr vert="horz" lIns="137160" tIns="68580" rIns="137160" bIns="68580" rtlCol="0" anchor="b">
            <a:normAutofit fontScale="8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pPr algn="just" defTabSz="1371600"/>
            <a:r>
              <a:rPr lang="es-CO" sz="2400" b="1" dirty="0">
                <a:solidFill>
                  <a:srgbClr val="70AD47">
                    <a:lumMod val="50000"/>
                  </a:srgbClr>
                </a:solidFill>
                <a:ea typeface="Verdana" panose="020B0604030504040204" pitchFamily="34" charset="0"/>
              </a:rPr>
              <a:t>RESULTADOS ENCUESTAS DE SATISFACCIÓN VISITANTES ÁREAS PROTEGIDAS –ESAVI-</a:t>
            </a:r>
          </a:p>
          <a:p>
            <a:pPr algn="just" defTabSz="1371600"/>
            <a:r>
              <a:rPr lang="es-CO" sz="2400" b="1" dirty="0">
                <a:solidFill>
                  <a:srgbClr val="70AD47">
                    <a:lumMod val="50000"/>
                  </a:srgbClr>
                </a:solidFill>
              </a:rPr>
              <a:t>I semestre 2025</a:t>
            </a:r>
          </a:p>
        </p:txBody>
      </p:sp>
      <p:sp>
        <p:nvSpPr>
          <p:cNvPr id="13" name="Subtítulo 12">
            <a:extLst>
              <a:ext uri="{FF2B5EF4-FFF2-40B4-BE49-F238E27FC236}">
                <a16:creationId xmlns:a16="http://schemas.microsoft.com/office/drawing/2014/main" id="{B4EA1D92-F11D-94A4-2842-0DB73ECFF7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079118" y="1205988"/>
            <a:ext cx="13716000" cy="468245"/>
          </a:xfrm>
        </p:spPr>
        <p:txBody>
          <a:bodyPr>
            <a:normAutofit fontScale="92500" lnSpcReduction="10000"/>
          </a:bodyPr>
          <a:lstStyle/>
          <a:p>
            <a:r>
              <a:rPr lang="es-CO" sz="3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Relevancia del análisis Técnico de la ESAVI </a:t>
            </a:r>
          </a:p>
        </p:txBody>
      </p:sp>
      <p:sp>
        <p:nvSpPr>
          <p:cNvPr id="19" name="Freeform 36">
            <a:extLst>
              <a:ext uri="{FF2B5EF4-FFF2-40B4-BE49-F238E27FC236}">
                <a16:creationId xmlns:a16="http://schemas.microsoft.com/office/drawing/2014/main" id="{67C402FC-2B68-2343-9450-D6B8F813C7AB}"/>
              </a:ext>
            </a:extLst>
          </p:cNvPr>
          <p:cNvSpPr/>
          <p:nvPr/>
        </p:nvSpPr>
        <p:spPr>
          <a:xfrm>
            <a:off x="1295400" y="2352464"/>
            <a:ext cx="5716885" cy="6673085"/>
          </a:xfrm>
          <a:custGeom>
            <a:avLst/>
            <a:gdLst/>
            <a:ahLst/>
            <a:cxnLst/>
            <a:rect l="l" t="t" r="r" b="b"/>
            <a:pathLst>
              <a:path w="4105659" h="5483351">
                <a:moveTo>
                  <a:pt x="0" y="0"/>
                </a:moveTo>
                <a:lnTo>
                  <a:pt x="4105659" y="0"/>
                </a:lnTo>
                <a:lnTo>
                  <a:pt x="4105659" y="5483351"/>
                </a:lnTo>
                <a:lnTo>
                  <a:pt x="0" y="548335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CO" dirty="0"/>
          </a:p>
        </p:txBody>
      </p:sp>
      <p:grpSp>
        <p:nvGrpSpPr>
          <p:cNvPr id="60" name="Group 2">
            <a:extLst>
              <a:ext uri="{FF2B5EF4-FFF2-40B4-BE49-F238E27FC236}">
                <a16:creationId xmlns:a16="http://schemas.microsoft.com/office/drawing/2014/main" id="{67825D17-C504-BBDE-EFED-88924318D3CC}"/>
              </a:ext>
            </a:extLst>
          </p:cNvPr>
          <p:cNvGrpSpPr/>
          <p:nvPr/>
        </p:nvGrpSpPr>
        <p:grpSpPr>
          <a:xfrm>
            <a:off x="7832546" y="2601686"/>
            <a:ext cx="589952" cy="589952"/>
            <a:chOff x="0" y="0"/>
            <a:chExt cx="786602" cy="786602"/>
          </a:xfrm>
        </p:grpSpPr>
        <p:grpSp>
          <p:nvGrpSpPr>
            <p:cNvPr id="61" name="Group 3">
              <a:extLst>
                <a:ext uri="{FF2B5EF4-FFF2-40B4-BE49-F238E27FC236}">
                  <a16:creationId xmlns:a16="http://schemas.microsoft.com/office/drawing/2014/main" id="{C036A78F-B578-88DD-696C-A251B518446F}"/>
                </a:ext>
              </a:extLst>
            </p:cNvPr>
            <p:cNvGrpSpPr/>
            <p:nvPr/>
          </p:nvGrpSpPr>
          <p:grpSpPr>
            <a:xfrm>
              <a:off x="0" y="0"/>
              <a:ext cx="786602" cy="786602"/>
              <a:chOff x="0" y="0"/>
              <a:chExt cx="812800" cy="812800"/>
            </a:xfrm>
          </p:grpSpPr>
          <p:sp>
            <p:nvSpPr>
              <p:cNvPr id="63" name="Freeform 4">
                <a:extLst>
                  <a:ext uri="{FF2B5EF4-FFF2-40B4-BE49-F238E27FC236}">
                    <a16:creationId xmlns:a16="http://schemas.microsoft.com/office/drawing/2014/main" id="{0B648708-301D-4D2A-9BC5-70F86D373995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0097B2"/>
              </a:solidFill>
            </p:spPr>
            <p:txBody>
              <a:bodyPr/>
              <a:lstStyle/>
              <a:p>
                <a:endParaRPr lang="es-CO" dirty="0"/>
              </a:p>
            </p:txBody>
          </p:sp>
          <p:sp>
            <p:nvSpPr>
              <p:cNvPr id="64" name="TextBox 5">
                <a:extLst>
                  <a:ext uri="{FF2B5EF4-FFF2-40B4-BE49-F238E27FC236}">
                    <a16:creationId xmlns:a16="http://schemas.microsoft.com/office/drawing/2014/main" id="{7511CECF-B252-3A94-1754-FEA5740CD0DD}"/>
                  </a:ext>
                </a:extLst>
              </p:cNvPr>
              <p:cNvSpPr txBox="1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1960"/>
                  </a:lnSpc>
                </a:pPr>
                <a:endParaRPr dirty="0"/>
              </a:p>
            </p:txBody>
          </p:sp>
        </p:grpSp>
        <p:sp>
          <p:nvSpPr>
            <p:cNvPr id="62" name="Freeform 6">
              <a:extLst>
                <a:ext uri="{FF2B5EF4-FFF2-40B4-BE49-F238E27FC236}">
                  <a16:creationId xmlns:a16="http://schemas.microsoft.com/office/drawing/2014/main" id="{A7774C18-0CE9-F2D1-CB19-B5AFA9370D54}"/>
                </a:ext>
              </a:extLst>
            </p:cNvPr>
            <p:cNvSpPr/>
            <p:nvPr/>
          </p:nvSpPr>
          <p:spPr>
            <a:xfrm>
              <a:off x="220841" y="229249"/>
              <a:ext cx="344920" cy="328105"/>
            </a:xfrm>
            <a:custGeom>
              <a:avLst/>
              <a:gdLst/>
              <a:ahLst/>
              <a:cxnLst/>
              <a:rect l="l" t="t" r="r" b="b"/>
              <a:pathLst>
                <a:path w="344920" h="328105">
                  <a:moveTo>
                    <a:pt x="0" y="0"/>
                  </a:moveTo>
                  <a:lnTo>
                    <a:pt x="344920" y="0"/>
                  </a:lnTo>
                  <a:lnTo>
                    <a:pt x="344920" y="328105"/>
                  </a:lnTo>
                  <a:lnTo>
                    <a:pt x="0" y="32810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s-CO" dirty="0"/>
            </a:p>
          </p:txBody>
        </p:sp>
      </p:grpSp>
      <p:grpSp>
        <p:nvGrpSpPr>
          <p:cNvPr id="65" name="Group 7">
            <a:extLst>
              <a:ext uri="{FF2B5EF4-FFF2-40B4-BE49-F238E27FC236}">
                <a16:creationId xmlns:a16="http://schemas.microsoft.com/office/drawing/2014/main" id="{526AB609-1D76-39A7-5713-48CF0CD0D459}"/>
              </a:ext>
            </a:extLst>
          </p:cNvPr>
          <p:cNvGrpSpPr/>
          <p:nvPr/>
        </p:nvGrpSpPr>
        <p:grpSpPr>
          <a:xfrm>
            <a:off x="7853945" y="4701036"/>
            <a:ext cx="589952" cy="589952"/>
            <a:chOff x="0" y="0"/>
            <a:chExt cx="786602" cy="786602"/>
          </a:xfrm>
        </p:grpSpPr>
        <p:grpSp>
          <p:nvGrpSpPr>
            <p:cNvPr id="66" name="Group 8">
              <a:extLst>
                <a:ext uri="{FF2B5EF4-FFF2-40B4-BE49-F238E27FC236}">
                  <a16:creationId xmlns:a16="http://schemas.microsoft.com/office/drawing/2014/main" id="{0078B35F-8682-B599-2AF9-A1A456815123}"/>
                </a:ext>
              </a:extLst>
            </p:cNvPr>
            <p:cNvGrpSpPr/>
            <p:nvPr/>
          </p:nvGrpSpPr>
          <p:grpSpPr>
            <a:xfrm>
              <a:off x="0" y="0"/>
              <a:ext cx="786602" cy="786602"/>
              <a:chOff x="0" y="0"/>
              <a:chExt cx="812800" cy="812800"/>
            </a:xfrm>
          </p:grpSpPr>
          <p:sp>
            <p:nvSpPr>
              <p:cNvPr id="68" name="Freeform 9">
                <a:extLst>
                  <a:ext uri="{FF2B5EF4-FFF2-40B4-BE49-F238E27FC236}">
                    <a16:creationId xmlns:a16="http://schemas.microsoft.com/office/drawing/2014/main" id="{9BD2CC95-93A6-704E-A786-6A3ACDC3C226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DE59"/>
              </a:solidFill>
            </p:spPr>
            <p:txBody>
              <a:bodyPr/>
              <a:lstStyle/>
              <a:p>
                <a:endParaRPr lang="es-CO" dirty="0"/>
              </a:p>
            </p:txBody>
          </p:sp>
          <p:sp>
            <p:nvSpPr>
              <p:cNvPr id="69" name="TextBox 10">
                <a:extLst>
                  <a:ext uri="{FF2B5EF4-FFF2-40B4-BE49-F238E27FC236}">
                    <a16:creationId xmlns:a16="http://schemas.microsoft.com/office/drawing/2014/main" id="{35478E4C-9BCF-72B8-A640-8D495013DB1D}"/>
                  </a:ext>
                </a:extLst>
              </p:cNvPr>
              <p:cNvSpPr txBox="1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1960"/>
                  </a:lnSpc>
                </a:pPr>
                <a:endParaRPr dirty="0"/>
              </a:p>
            </p:txBody>
          </p:sp>
        </p:grpSp>
        <p:sp>
          <p:nvSpPr>
            <p:cNvPr id="67" name="Freeform 11">
              <a:extLst>
                <a:ext uri="{FF2B5EF4-FFF2-40B4-BE49-F238E27FC236}">
                  <a16:creationId xmlns:a16="http://schemas.microsoft.com/office/drawing/2014/main" id="{B0243A52-D07D-F938-FF23-DFA759B71705}"/>
                </a:ext>
              </a:extLst>
            </p:cNvPr>
            <p:cNvSpPr/>
            <p:nvPr/>
          </p:nvSpPr>
          <p:spPr>
            <a:xfrm>
              <a:off x="229249" y="229249"/>
              <a:ext cx="328105" cy="328105"/>
            </a:xfrm>
            <a:custGeom>
              <a:avLst/>
              <a:gdLst/>
              <a:ahLst/>
              <a:cxnLst/>
              <a:rect l="l" t="t" r="r" b="b"/>
              <a:pathLst>
                <a:path w="328105" h="328105">
                  <a:moveTo>
                    <a:pt x="0" y="0"/>
                  </a:moveTo>
                  <a:lnTo>
                    <a:pt x="328105" y="0"/>
                  </a:lnTo>
                  <a:lnTo>
                    <a:pt x="328105" y="328105"/>
                  </a:lnTo>
                  <a:lnTo>
                    <a:pt x="0" y="32810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6">
                <a:extLs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s-CO" dirty="0"/>
            </a:p>
          </p:txBody>
        </p:sp>
      </p:grpSp>
      <p:grpSp>
        <p:nvGrpSpPr>
          <p:cNvPr id="70" name="Group 12">
            <a:extLst>
              <a:ext uri="{FF2B5EF4-FFF2-40B4-BE49-F238E27FC236}">
                <a16:creationId xmlns:a16="http://schemas.microsoft.com/office/drawing/2014/main" id="{534AA952-A089-0DCB-BF65-7C8192800AA4}"/>
              </a:ext>
            </a:extLst>
          </p:cNvPr>
          <p:cNvGrpSpPr/>
          <p:nvPr/>
        </p:nvGrpSpPr>
        <p:grpSpPr>
          <a:xfrm>
            <a:off x="7870236" y="6605310"/>
            <a:ext cx="589952" cy="589952"/>
            <a:chOff x="0" y="0"/>
            <a:chExt cx="786602" cy="786602"/>
          </a:xfrm>
        </p:grpSpPr>
        <p:grpSp>
          <p:nvGrpSpPr>
            <p:cNvPr id="71" name="Group 13">
              <a:extLst>
                <a:ext uri="{FF2B5EF4-FFF2-40B4-BE49-F238E27FC236}">
                  <a16:creationId xmlns:a16="http://schemas.microsoft.com/office/drawing/2014/main" id="{D37468BE-0D20-12C4-A64A-734503BE14AC}"/>
                </a:ext>
              </a:extLst>
            </p:cNvPr>
            <p:cNvGrpSpPr/>
            <p:nvPr/>
          </p:nvGrpSpPr>
          <p:grpSpPr>
            <a:xfrm>
              <a:off x="0" y="0"/>
              <a:ext cx="786602" cy="786602"/>
              <a:chOff x="0" y="0"/>
              <a:chExt cx="812800" cy="812800"/>
            </a:xfrm>
          </p:grpSpPr>
          <p:sp>
            <p:nvSpPr>
              <p:cNvPr id="73" name="Freeform 14">
                <a:extLst>
                  <a:ext uri="{FF2B5EF4-FFF2-40B4-BE49-F238E27FC236}">
                    <a16:creationId xmlns:a16="http://schemas.microsoft.com/office/drawing/2014/main" id="{B11BA715-4557-557A-212E-C4EE036DEDF4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7ED957"/>
              </a:solidFill>
            </p:spPr>
            <p:txBody>
              <a:bodyPr/>
              <a:lstStyle/>
              <a:p>
                <a:endParaRPr lang="es-CO" dirty="0"/>
              </a:p>
            </p:txBody>
          </p:sp>
          <p:sp>
            <p:nvSpPr>
              <p:cNvPr id="74" name="TextBox 15">
                <a:extLst>
                  <a:ext uri="{FF2B5EF4-FFF2-40B4-BE49-F238E27FC236}">
                    <a16:creationId xmlns:a16="http://schemas.microsoft.com/office/drawing/2014/main" id="{11FF53E5-36BE-0BFA-0990-3A6F9CC84EBA}"/>
                  </a:ext>
                </a:extLst>
              </p:cNvPr>
              <p:cNvSpPr txBox="1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1960"/>
                  </a:lnSpc>
                </a:pPr>
                <a:endParaRPr dirty="0"/>
              </a:p>
            </p:txBody>
          </p:sp>
        </p:grpSp>
        <p:sp>
          <p:nvSpPr>
            <p:cNvPr id="72" name="Freeform 16">
              <a:extLst>
                <a:ext uri="{FF2B5EF4-FFF2-40B4-BE49-F238E27FC236}">
                  <a16:creationId xmlns:a16="http://schemas.microsoft.com/office/drawing/2014/main" id="{3E536CC0-28E4-0CFD-4773-BBCCB586800F}"/>
                </a:ext>
              </a:extLst>
            </p:cNvPr>
            <p:cNvSpPr/>
            <p:nvPr/>
          </p:nvSpPr>
          <p:spPr>
            <a:xfrm>
              <a:off x="239912" y="229249"/>
              <a:ext cx="306778" cy="328105"/>
            </a:xfrm>
            <a:custGeom>
              <a:avLst/>
              <a:gdLst/>
              <a:ahLst/>
              <a:cxnLst/>
              <a:rect l="l" t="t" r="r" b="b"/>
              <a:pathLst>
                <a:path w="306778" h="328105">
                  <a:moveTo>
                    <a:pt x="0" y="0"/>
                  </a:moveTo>
                  <a:lnTo>
                    <a:pt x="306778" y="0"/>
                  </a:lnTo>
                  <a:lnTo>
                    <a:pt x="306778" y="328105"/>
                  </a:lnTo>
                  <a:lnTo>
                    <a:pt x="0" y="32810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s-CO" dirty="0"/>
            </a:p>
          </p:txBody>
        </p:sp>
      </p:grpSp>
      <p:grpSp>
        <p:nvGrpSpPr>
          <p:cNvPr id="75" name="Group 22">
            <a:extLst>
              <a:ext uri="{FF2B5EF4-FFF2-40B4-BE49-F238E27FC236}">
                <a16:creationId xmlns:a16="http://schemas.microsoft.com/office/drawing/2014/main" id="{55E86F6B-D2A5-F87E-A7A6-3D2AED416606}"/>
              </a:ext>
            </a:extLst>
          </p:cNvPr>
          <p:cNvGrpSpPr/>
          <p:nvPr/>
        </p:nvGrpSpPr>
        <p:grpSpPr>
          <a:xfrm>
            <a:off x="8937118" y="2525530"/>
            <a:ext cx="109110" cy="1463040"/>
            <a:chOff x="0" y="0"/>
            <a:chExt cx="40411" cy="541867"/>
          </a:xfrm>
        </p:grpSpPr>
        <p:sp>
          <p:nvSpPr>
            <p:cNvPr id="76" name="Freeform 23">
              <a:extLst>
                <a:ext uri="{FF2B5EF4-FFF2-40B4-BE49-F238E27FC236}">
                  <a16:creationId xmlns:a16="http://schemas.microsoft.com/office/drawing/2014/main" id="{03FA3427-C0BC-5E3E-2644-D333ABA44C40}"/>
                </a:ext>
              </a:extLst>
            </p:cNvPr>
            <p:cNvSpPr/>
            <p:nvPr/>
          </p:nvSpPr>
          <p:spPr>
            <a:xfrm>
              <a:off x="0" y="0"/>
              <a:ext cx="40411" cy="541867"/>
            </a:xfrm>
            <a:custGeom>
              <a:avLst/>
              <a:gdLst/>
              <a:ahLst/>
              <a:cxnLst/>
              <a:rect l="l" t="t" r="r" b="b"/>
              <a:pathLst>
                <a:path w="40411" h="541867">
                  <a:moveTo>
                    <a:pt x="0" y="0"/>
                  </a:moveTo>
                  <a:lnTo>
                    <a:pt x="40411" y="0"/>
                  </a:lnTo>
                  <a:lnTo>
                    <a:pt x="40411" y="541867"/>
                  </a:lnTo>
                  <a:lnTo>
                    <a:pt x="0" y="541867"/>
                  </a:lnTo>
                  <a:close/>
                </a:path>
              </a:pathLst>
            </a:custGeom>
            <a:solidFill>
              <a:srgbClr val="0097B2"/>
            </a:solidFill>
          </p:spPr>
          <p:txBody>
            <a:bodyPr/>
            <a:lstStyle/>
            <a:p>
              <a:endParaRPr lang="es-CO" dirty="0"/>
            </a:p>
          </p:txBody>
        </p:sp>
        <p:sp>
          <p:nvSpPr>
            <p:cNvPr id="77" name="TextBox 24">
              <a:extLst>
                <a:ext uri="{FF2B5EF4-FFF2-40B4-BE49-F238E27FC236}">
                  <a16:creationId xmlns:a16="http://schemas.microsoft.com/office/drawing/2014/main" id="{EDB27F6C-A43E-D496-3FC7-C5E5687EB40E}"/>
                </a:ext>
              </a:extLst>
            </p:cNvPr>
            <p:cNvSpPr txBox="1"/>
            <p:nvPr/>
          </p:nvSpPr>
          <p:spPr>
            <a:xfrm>
              <a:off x="0" y="-28575"/>
              <a:ext cx="40411" cy="5704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 dirty="0"/>
            </a:p>
          </p:txBody>
        </p:sp>
      </p:grpSp>
      <p:grpSp>
        <p:nvGrpSpPr>
          <p:cNvPr id="78" name="Group 25">
            <a:extLst>
              <a:ext uri="{FF2B5EF4-FFF2-40B4-BE49-F238E27FC236}">
                <a16:creationId xmlns:a16="http://schemas.microsoft.com/office/drawing/2014/main" id="{C3ED029A-629C-266F-05FD-D4D513FA0BFD}"/>
              </a:ext>
            </a:extLst>
          </p:cNvPr>
          <p:cNvGrpSpPr/>
          <p:nvPr/>
        </p:nvGrpSpPr>
        <p:grpSpPr>
          <a:xfrm>
            <a:off x="8973931" y="4384243"/>
            <a:ext cx="109110" cy="1463040"/>
            <a:chOff x="0" y="0"/>
            <a:chExt cx="40411" cy="541867"/>
          </a:xfrm>
        </p:grpSpPr>
        <p:sp>
          <p:nvSpPr>
            <p:cNvPr id="79" name="Freeform 26">
              <a:extLst>
                <a:ext uri="{FF2B5EF4-FFF2-40B4-BE49-F238E27FC236}">
                  <a16:creationId xmlns:a16="http://schemas.microsoft.com/office/drawing/2014/main" id="{B59C3A98-25A6-5D5B-BFD2-5BDF63EC6FEF}"/>
                </a:ext>
              </a:extLst>
            </p:cNvPr>
            <p:cNvSpPr/>
            <p:nvPr/>
          </p:nvSpPr>
          <p:spPr>
            <a:xfrm>
              <a:off x="0" y="0"/>
              <a:ext cx="40411" cy="541867"/>
            </a:xfrm>
            <a:custGeom>
              <a:avLst/>
              <a:gdLst/>
              <a:ahLst/>
              <a:cxnLst/>
              <a:rect l="l" t="t" r="r" b="b"/>
              <a:pathLst>
                <a:path w="40411" h="541867">
                  <a:moveTo>
                    <a:pt x="0" y="0"/>
                  </a:moveTo>
                  <a:lnTo>
                    <a:pt x="40411" y="0"/>
                  </a:lnTo>
                  <a:lnTo>
                    <a:pt x="40411" y="541867"/>
                  </a:lnTo>
                  <a:lnTo>
                    <a:pt x="0" y="541867"/>
                  </a:lnTo>
                  <a:close/>
                </a:path>
              </a:pathLst>
            </a:custGeom>
            <a:solidFill>
              <a:srgbClr val="FFDE59"/>
            </a:solidFill>
          </p:spPr>
          <p:txBody>
            <a:bodyPr/>
            <a:lstStyle/>
            <a:p>
              <a:endParaRPr lang="es-CO" dirty="0"/>
            </a:p>
          </p:txBody>
        </p:sp>
        <p:sp>
          <p:nvSpPr>
            <p:cNvPr id="80" name="TextBox 27">
              <a:extLst>
                <a:ext uri="{FF2B5EF4-FFF2-40B4-BE49-F238E27FC236}">
                  <a16:creationId xmlns:a16="http://schemas.microsoft.com/office/drawing/2014/main" id="{05053904-8115-F9FD-BF52-BB8336F16391}"/>
                </a:ext>
              </a:extLst>
            </p:cNvPr>
            <p:cNvSpPr txBox="1"/>
            <p:nvPr/>
          </p:nvSpPr>
          <p:spPr>
            <a:xfrm>
              <a:off x="0" y="-28575"/>
              <a:ext cx="40411" cy="5704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 dirty="0"/>
            </a:p>
          </p:txBody>
        </p:sp>
      </p:grpSp>
      <p:grpSp>
        <p:nvGrpSpPr>
          <p:cNvPr id="81" name="Group 28">
            <a:extLst>
              <a:ext uri="{FF2B5EF4-FFF2-40B4-BE49-F238E27FC236}">
                <a16:creationId xmlns:a16="http://schemas.microsoft.com/office/drawing/2014/main" id="{077245CE-2B1D-BA61-B3A5-2E1AD825E2EC}"/>
              </a:ext>
            </a:extLst>
          </p:cNvPr>
          <p:cNvGrpSpPr/>
          <p:nvPr/>
        </p:nvGrpSpPr>
        <p:grpSpPr>
          <a:xfrm>
            <a:off x="8991673" y="6227296"/>
            <a:ext cx="109110" cy="1463040"/>
            <a:chOff x="0" y="0"/>
            <a:chExt cx="40411" cy="541867"/>
          </a:xfrm>
        </p:grpSpPr>
        <p:sp>
          <p:nvSpPr>
            <p:cNvPr id="82" name="Freeform 29">
              <a:extLst>
                <a:ext uri="{FF2B5EF4-FFF2-40B4-BE49-F238E27FC236}">
                  <a16:creationId xmlns:a16="http://schemas.microsoft.com/office/drawing/2014/main" id="{215A9AC5-FE82-70FB-F447-8EFA349D815B}"/>
                </a:ext>
              </a:extLst>
            </p:cNvPr>
            <p:cNvSpPr/>
            <p:nvPr/>
          </p:nvSpPr>
          <p:spPr>
            <a:xfrm>
              <a:off x="0" y="0"/>
              <a:ext cx="40411" cy="541867"/>
            </a:xfrm>
            <a:custGeom>
              <a:avLst/>
              <a:gdLst/>
              <a:ahLst/>
              <a:cxnLst/>
              <a:rect l="l" t="t" r="r" b="b"/>
              <a:pathLst>
                <a:path w="40411" h="541867">
                  <a:moveTo>
                    <a:pt x="0" y="0"/>
                  </a:moveTo>
                  <a:lnTo>
                    <a:pt x="40411" y="0"/>
                  </a:lnTo>
                  <a:lnTo>
                    <a:pt x="40411" y="541867"/>
                  </a:lnTo>
                  <a:lnTo>
                    <a:pt x="0" y="541867"/>
                  </a:lnTo>
                  <a:close/>
                </a:path>
              </a:pathLst>
            </a:custGeom>
            <a:solidFill>
              <a:srgbClr val="7ED957"/>
            </a:solidFill>
          </p:spPr>
          <p:txBody>
            <a:bodyPr/>
            <a:lstStyle/>
            <a:p>
              <a:endParaRPr lang="es-CO" dirty="0"/>
            </a:p>
          </p:txBody>
        </p:sp>
        <p:sp>
          <p:nvSpPr>
            <p:cNvPr id="83" name="TextBox 30">
              <a:extLst>
                <a:ext uri="{FF2B5EF4-FFF2-40B4-BE49-F238E27FC236}">
                  <a16:creationId xmlns:a16="http://schemas.microsoft.com/office/drawing/2014/main" id="{74A0FD9D-3C76-7055-C1A8-5F073584505E}"/>
                </a:ext>
              </a:extLst>
            </p:cNvPr>
            <p:cNvSpPr txBox="1"/>
            <p:nvPr/>
          </p:nvSpPr>
          <p:spPr>
            <a:xfrm>
              <a:off x="0" y="-28575"/>
              <a:ext cx="40411" cy="5704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 dirty="0"/>
            </a:p>
          </p:txBody>
        </p:sp>
      </p:grpSp>
      <p:sp>
        <p:nvSpPr>
          <p:cNvPr id="87" name="TextBox 37">
            <a:extLst>
              <a:ext uri="{FF2B5EF4-FFF2-40B4-BE49-F238E27FC236}">
                <a16:creationId xmlns:a16="http://schemas.microsoft.com/office/drawing/2014/main" id="{3528FAF4-EDCA-CD4B-028A-FC3A3C6A454C}"/>
              </a:ext>
            </a:extLst>
          </p:cNvPr>
          <p:cNvSpPr txBox="1"/>
          <p:nvPr/>
        </p:nvSpPr>
        <p:spPr>
          <a:xfrm>
            <a:off x="9268562" y="2361729"/>
            <a:ext cx="5508474" cy="2273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736"/>
              </a:lnSpc>
            </a:pPr>
            <a:r>
              <a:rPr lang="en-US" sz="2400" b="1" dirty="0">
                <a:solidFill>
                  <a:srgbClr val="0097B2"/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Bold"/>
                <a:sym typeface="Open Sans Bold"/>
              </a:rPr>
              <a:t>Consolidación del ejercicio</a:t>
            </a:r>
          </a:p>
        </p:txBody>
      </p:sp>
      <p:sp>
        <p:nvSpPr>
          <p:cNvPr id="93" name="CuadroTexto 92">
            <a:extLst>
              <a:ext uri="{FF2B5EF4-FFF2-40B4-BE49-F238E27FC236}">
                <a16:creationId xmlns:a16="http://schemas.microsoft.com/office/drawing/2014/main" id="{5DDBE293-4B94-24F4-FABE-2D18E01FC03F}"/>
              </a:ext>
            </a:extLst>
          </p:cNvPr>
          <p:cNvSpPr txBox="1"/>
          <p:nvPr/>
        </p:nvSpPr>
        <p:spPr>
          <a:xfrm>
            <a:off x="9174480" y="2711846"/>
            <a:ext cx="79969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El análisis se desarrolla bajo criterios de calidad estadística,</a:t>
            </a: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"/>
                <a:sym typeface="Open Sans"/>
              </a:rPr>
              <a:t>  fortaleciendo el aprovechamiento estadístico de la información recolectada en campo.</a:t>
            </a:r>
            <a:r>
              <a:rPr lang="es-CO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</a:p>
        </p:txBody>
      </p:sp>
      <p:sp>
        <p:nvSpPr>
          <p:cNvPr id="94" name="TextBox 38">
            <a:extLst>
              <a:ext uri="{FF2B5EF4-FFF2-40B4-BE49-F238E27FC236}">
                <a16:creationId xmlns:a16="http://schemas.microsoft.com/office/drawing/2014/main" id="{72374A7C-C8E3-DF53-EFA1-6E7CFE1475C2}"/>
              </a:ext>
            </a:extLst>
          </p:cNvPr>
          <p:cNvSpPr txBox="1"/>
          <p:nvPr/>
        </p:nvSpPr>
        <p:spPr>
          <a:xfrm>
            <a:off x="9268562" y="4223833"/>
            <a:ext cx="6526556" cy="2273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736"/>
              </a:lnSpc>
            </a:pPr>
            <a:r>
              <a:rPr lang="en-US" sz="24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Bold"/>
                <a:sym typeface="Open Sans Bold"/>
              </a:rPr>
              <a:t>Aporte a la gestión del ecoturismo</a:t>
            </a:r>
          </a:p>
        </p:txBody>
      </p:sp>
      <p:sp>
        <p:nvSpPr>
          <p:cNvPr id="95" name="CuadroTexto 94">
            <a:extLst>
              <a:ext uri="{FF2B5EF4-FFF2-40B4-BE49-F238E27FC236}">
                <a16:creationId xmlns:a16="http://schemas.microsoft.com/office/drawing/2014/main" id="{FB9EF1A0-45F7-3BEC-0DB5-0FCFDCC69ECA}"/>
              </a:ext>
            </a:extLst>
          </p:cNvPr>
          <p:cNvSpPr txBox="1"/>
          <p:nvPr/>
        </p:nvSpPr>
        <p:spPr>
          <a:xfrm>
            <a:off x="9203319" y="4621342"/>
            <a:ext cx="79969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 indent="0">
              <a:spcBef>
                <a:spcPct val="0"/>
              </a:spcBef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sym typeface="Open Sans"/>
              </a:rPr>
              <a:t>Este ejercicio marca un hito en la gestión del ecoturismo, al generar información útil e identificar en qué estamos bien y en qué debemos mejorar para la toma de decisiones y la mejora continua en las áreas protegidas.</a:t>
            </a:r>
          </a:p>
        </p:txBody>
      </p:sp>
      <p:sp>
        <p:nvSpPr>
          <p:cNvPr id="96" name="TextBox 41">
            <a:extLst>
              <a:ext uri="{FF2B5EF4-FFF2-40B4-BE49-F238E27FC236}">
                <a16:creationId xmlns:a16="http://schemas.microsoft.com/office/drawing/2014/main" id="{2191A44F-61A6-4846-5BE3-51A173944ADA}"/>
              </a:ext>
            </a:extLst>
          </p:cNvPr>
          <p:cNvSpPr txBox="1"/>
          <p:nvPr/>
        </p:nvSpPr>
        <p:spPr>
          <a:xfrm>
            <a:off x="9372600" y="6293972"/>
            <a:ext cx="8106078" cy="2273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736"/>
              </a:lnSpc>
            </a:pPr>
            <a:r>
              <a:rPr lang="en-US" sz="2400" b="1" dirty="0">
                <a:solidFill>
                  <a:srgbClr val="7ED957"/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Bold"/>
                <a:sym typeface="Open Sans Bold"/>
              </a:rPr>
              <a:t>Valor institucional</a:t>
            </a:r>
          </a:p>
        </p:txBody>
      </p:sp>
      <p:sp>
        <p:nvSpPr>
          <p:cNvPr id="97" name="TextBox 42">
            <a:extLst>
              <a:ext uri="{FF2B5EF4-FFF2-40B4-BE49-F238E27FC236}">
                <a16:creationId xmlns:a16="http://schemas.microsoft.com/office/drawing/2014/main" id="{906623FD-9127-A19D-5302-9DE5813B611B}"/>
              </a:ext>
            </a:extLst>
          </p:cNvPr>
          <p:cNvSpPr txBox="1"/>
          <p:nvPr/>
        </p:nvSpPr>
        <p:spPr>
          <a:xfrm>
            <a:off x="9231455" y="6669494"/>
            <a:ext cx="7983741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1">
              <a:spcBef>
                <a:spcPct val="0"/>
              </a:spcBef>
            </a:pPr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sym typeface="Open Sans"/>
              </a:rPr>
              <a:t>La ESAVI fortalece la cultura estadística y la gestión basada en evidencia, en coherencia con la misionalidad de Parques Nacionales y los estándares del Sistema Estadístico Nacional (SEN–DANE).</a:t>
            </a:r>
          </a:p>
        </p:txBody>
      </p:sp>
      <p:sp>
        <p:nvSpPr>
          <p:cNvPr id="101" name="CuadroTexto 100">
            <a:extLst>
              <a:ext uri="{FF2B5EF4-FFF2-40B4-BE49-F238E27FC236}">
                <a16:creationId xmlns:a16="http://schemas.microsoft.com/office/drawing/2014/main" id="{8259EBEB-0854-8697-8B97-21B45B008651}"/>
              </a:ext>
            </a:extLst>
          </p:cNvPr>
          <p:cNvSpPr txBox="1"/>
          <p:nvPr/>
        </p:nvSpPr>
        <p:spPr>
          <a:xfrm>
            <a:off x="1295400" y="9068307"/>
            <a:ext cx="5716885" cy="3769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9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Work Sans" pitchFamily="2" charset="0"/>
              </a:rPr>
              <a:t>Foto: Parque Nacional Natural Sierra de la Macarena-Foto-Danilo-Arenas</a:t>
            </a:r>
          </a:p>
          <a:p>
            <a:r>
              <a:rPr lang="es-CO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https://www.parquesnacionales.gov.co/nuestros-parques/pnn-sierra-de-la-macarena/#multimedia</a:t>
            </a:r>
          </a:p>
        </p:txBody>
      </p:sp>
      <p:grpSp>
        <p:nvGrpSpPr>
          <p:cNvPr id="102" name="Group 31">
            <a:extLst>
              <a:ext uri="{FF2B5EF4-FFF2-40B4-BE49-F238E27FC236}">
                <a16:creationId xmlns:a16="http://schemas.microsoft.com/office/drawing/2014/main" id="{09382D5A-62A7-4662-F305-283AFA919E66}"/>
              </a:ext>
            </a:extLst>
          </p:cNvPr>
          <p:cNvGrpSpPr/>
          <p:nvPr/>
        </p:nvGrpSpPr>
        <p:grpSpPr>
          <a:xfrm>
            <a:off x="8977221" y="8262167"/>
            <a:ext cx="109110" cy="1463040"/>
            <a:chOff x="0" y="0"/>
            <a:chExt cx="40411" cy="541867"/>
          </a:xfrm>
        </p:grpSpPr>
        <p:sp>
          <p:nvSpPr>
            <p:cNvPr id="103" name="Freeform 32">
              <a:extLst>
                <a:ext uri="{FF2B5EF4-FFF2-40B4-BE49-F238E27FC236}">
                  <a16:creationId xmlns:a16="http://schemas.microsoft.com/office/drawing/2014/main" id="{C5690765-A558-D6A6-C856-73321064597B}"/>
                </a:ext>
              </a:extLst>
            </p:cNvPr>
            <p:cNvSpPr/>
            <p:nvPr/>
          </p:nvSpPr>
          <p:spPr>
            <a:xfrm>
              <a:off x="0" y="0"/>
              <a:ext cx="40411" cy="541867"/>
            </a:xfrm>
            <a:custGeom>
              <a:avLst/>
              <a:gdLst/>
              <a:ahLst/>
              <a:cxnLst/>
              <a:rect l="l" t="t" r="r" b="b"/>
              <a:pathLst>
                <a:path w="40411" h="541867">
                  <a:moveTo>
                    <a:pt x="0" y="0"/>
                  </a:moveTo>
                  <a:lnTo>
                    <a:pt x="40411" y="0"/>
                  </a:lnTo>
                  <a:lnTo>
                    <a:pt x="40411" y="541867"/>
                  </a:lnTo>
                  <a:lnTo>
                    <a:pt x="0" y="541867"/>
                  </a:lnTo>
                  <a:close/>
                </a:path>
              </a:pathLst>
            </a:custGeom>
            <a:solidFill>
              <a:srgbClr val="0CC0DF"/>
            </a:solidFill>
          </p:spPr>
          <p:txBody>
            <a:bodyPr/>
            <a:lstStyle/>
            <a:p>
              <a:endParaRPr lang="es-CO" dirty="0"/>
            </a:p>
          </p:txBody>
        </p:sp>
        <p:sp>
          <p:nvSpPr>
            <p:cNvPr id="104" name="TextBox 33">
              <a:extLst>
                <a:ext uri="{FF2B5EF4-FFF2-40B4-BE49-F238E27FC236}">
                  <a16:creationId xmlns:a16="http://schemas.microsoft.com/office/drawing/2014/main" id="{41273F35-C381-E1EB-9681-CA549AD67485}"/>
                </a:ext>
              </a:extLst>
            </p:cNvPr>
            <p:cNvSpPr txBox="1"/>
            <p:nvPr/>
          </p:nvSpPr>
          <p:spPr>
            <a:xfrm>
              <a:off x="0" y="-28575"/>
              <a:ext cx="40411" cy="5704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1960"/>
                </a:lnSpc>
              </a:pPr>
              <a:endParaRPr dirty="0"/>
            </a:p>
          </p:txBody>
        </p:sp>
      </p:grpSp>
      <p:grpSp>
        <p:nvGrpSpPr>
          <p:cNvPr id="105" name="Group 17">
            <a:extLst>
              <a:ext uri="{FF2B5EF4-FFF2-40B4-BE49-F238E27FC236}">
                <a16:creationId xmlns:a16="http://schemas.microsoft.com/office/drawing/2014/main" id="{81C6A8E9-C4BB-F1D2-2F7C-EBF69F3E424A}"/>
              </a:ext>
            </a:extLst>
          </p:cNvPr>
          <p:cNvGrpSpPr/>
          <p:nvPr/>
        </p:nvGrpSpPr>
        <p:grpSpPr>
          <a:xfrm>
            <a:off x="7870236" y="8551724"/>
            <a:ext cx="589952" cy="589952"/>
            <a:chOff x="0" y="0"/>
            <a:chExt cx="786602" cy="786602"/>
          </a:xfrm>
        </p:grpSpPr>
        <p:grpSp>
          <p:nvGrpSpPr>
            <p:cNvPr id="106" name="Group 18">
              <a:extLst>
                <a:ext uri="{FF2B5EF4-FFF2-40B4-BE49-F238E27FC236}">
                  <a16:creationId xmlns:a16="http://schemas.microsoft.com/office/drawing/2014/main" id="{95B62924-C115-CA13-09AB-23427D4ED42E}"/>
                </a:ext>
              </a:extLst>
            </p:cNvPr>
            <p:cNvGrpSpPr/>
            <p:nvPr/>
          </p:nvGrpSpPr>
          <p:grpSpPr>
            <a:xfrm>
              <a:off x="0" y="0"/>
              <a:ext cx="786602" cy="786602"/>
              <a:chOff x="0" y="0"/>
              <a:chExt cx="812800" cy="812800"/>
            </a:xfrm>
          </p:grpSpPr>
          <p:sp>
            <p:nvSpPr>
              <p:cNvPr id="108" name="Freeform 19">
                <a:extLst>
                  <a:ext uri="{FF2B5EF4-FFF2-40B4-BE49-F238E27FC236}">
                    <a16:creationId xmlns:a16="http://schemas.microsoft.com/office/drawing/2014/main" id="{E0A8FA57-B21C-7825-4611-9CFED8285D21}"/>
                  </a:ext>
                </a:extLst>
              </p:cNvPr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0CC0DF"/>
              </a:solidFill>
            </p:spPr>
            <p:txBody>
              <a:bodyPr/>
              <a:lstStyle/>
              <a:p>
                <a:endParaRPr lang="es-CO" dirty="0"/>
              </a:p>
            </p:txBody>
          </p:sp>
          <p:sp>
            <p:nvSpPr>
              <p:cNvPr id="109" name="TextBox 20">
                <a:extLst>
                  <a:ext uri="{FF2B5EF4-FFF2-40B4-BE49-F238E27FC236}">
                    <a16:creationId xmlns:a16="http://schemas.microsoft.com/office/drawing/2014/main" id="{7C34069F-16FE-02DF-BEDA-9DEC6040E4AA}"/>
                  </a:ext>
                </a:extLst>
              </p:cNvPr>
              <p:cNvSpPr txBox="1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1960"/>
                  </a:lnSpc>
                </a:pPr>
                <a:endParaRPr dirty="0"/>
              </a:p>
            </p:txBody>
          </p:sp>
        </p:grpSp>
        <p:sp>
          <p:nvSpPr>
            <p:cNvPr id="107" name="Freeform 21">
              <a:extLst>
                <a:ext uri="{FF2B5EF4-FFF2-40B4-BE49-F238E27FC236}">
                  <a16:creationId xmlns:a16="http://schemas.microsoft.com/office/drawing/2014/main" id="{D1CA9AF5-432E-5C54-C7A4-A9489D5E41AD}"/>
                </a:ext>
              </a:extLst>
            </p:cNvPr>
            <p:cNvSpPr/>
            <p:nvPr/>
          </p:nvSpPr>
          <p:spPr>
            <a:xfrm>
              <a:off x="252831" y="229249"/>
              <a:ext cx="280940" cy="328105"/>
            </a:xfrm>
            <a:custGeom>
              <a:avLst/>
              <a:gdLst/>
              <a:ahLst/>
              <a:cxnLst/>
              <a:rect l="l" t="t" r="r" b="b"/>
              <a:pathLst>
                <a:path w="280940" h="328105">
                  <a:moveTo>
                    <a:pt x="0" y="0"/>
                  </a:moveTo>
                  <a:lnTo>
                    <a:pt x="280940" y="0"/>
                  </a:lnTo>
                  <a:lnTo>
                    <a:pt x="280940" y="328105"/>
                  </a:lnTo>
                  <a:lnTo>
                    <a:pt x="0" y="32810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s-CO" dirty="0"/>
            </a:p>
          </p:txBody>
        </p:sp>
      </p:grpSp>
      <p:sp>
        <p:nvSpPr>
          <p:cNvPr id="110" name="TextBox 41">
            <a:extLst>
              <a:ext uri="{FF2B5EF4-FFF2-40B4-BE49-F238E27FC236}">
                <a16:creationId xmlns:a16="http://schemas.microsoft.com/office/drawing/2014/main" id="{0DD9692F-3035-D93C-D1CD-4279D92B68AE}"/>
              </a:ext>
            </a:extLst>
          </p:cNvPr>
          <p:cNvSpPr txBox="1"/>
          <p:nvPr/>
        </p:nvSpPr>
        <p:spPr>
          <a:xfrm>
            <a:off x="9216215" y="8034861"/>
            <a:ext cx="8106078" cy="2273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736"/>
              </a:lnSpc>
            </a:pPr>
            <a:r>
              <a:rPr lang="en-US" sz="2400" b="1" dirty="0">
                <a:solidFill>
                  <a:srgbClr val="7ED7F7"/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Bold"/>
                <a:sym typeface="Open Sans Bold"/>
              </a:rPr>
              <a:t>Proyección de la ESAVI</a:t>
            </a:r>
          </a:p>
        </p:txBody>
      </p:sp>
      <p:sp>
        <p:nvSpPr>
          <p:cNvPr id="111" name="TextBox 42">
            <a:extLst>
              <a:ext uri="{FF2B5EF4-FFF2-40B4-BE49-F238E27FC236}">
                <a16:creationId xmlns:a16="http://schemas.microsoft.com/office/drawing/2014/main" id="{5725AD43-957A-B175-73E5-9DE54C6DC91D}"/>
              </a:ext>
            </a:extLst>
          </p:cNvPr>
          <p:cNvSpPr txBox="1"/>
          <p:nvPr/>
        </p:nvSpPr>
        <p:spPr>
          <a:xfrm>
            <a:off x="9200975" y="8578188"/>
            <a:ext cx="8277703" cy="11079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1">
              <a:spcBef>
                <a:spcPct val="0"/>
              </a:spcBef>
            </a:pPr>
            <a:r>
              <a:rPr lang="es-ES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Con el apoyo de la Subdirección de Sostenibilidad y Negocios Ambientales, se proyecta para el año 2026 el fortalecimiento de la aplicación de estándares para el análisis y la difusión de los resultados de la ESAVI.</a:t>
            </a:r>
            <a:endParaRPr lang="en-US" dirty="0">
              <a:solidFill>
                <a:schemeClr val="tx1">
                  <a:lumMod val="65000"/>
                  <a:lumOff val="3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sym typeface="Open Sans"/>
            </a:endParaRPr>
          </a:p>
        </p:txBody>
      </p:sp>
      <p:pic>
        <p:nvPicPr>
          <p:cNvPr id="113" name="Gráfico 112" descr="Cadena de bloques contorno">
            <a:extLst>
              <a:ext uri="{FF2B5EF4-FFF2-40B4-BE49-F238E27FC236}">
                <a16:creationId xmlns:a16="http://schemas.microsoft.com/office/drawing/2014/main" id="{6937968F-99A2-F14C-CA72-8ADEA6F9C4D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925544" y="8578700"/>
            <a:ext cx="479336" cy="479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6381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C52E36-4A75-1BA1-4856-7187EF76F6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>
            <a:extLst>
              <a:ext uri="{FF2B5EF4-FFF2-40B4-BE49-F238E27FC236}">
                <a16:creationId xmlns:a16="http://schemas.microsoft.com/office/drawing/2014/main" id="{37D72F9C-437D-AA47-2575-0C9882438F8C}"/>
              </a:ext>
            </a:extLst>
          </p:cNvPr>
          <p:cNvSpPr txBox="1">
            <a:spLocks/>
          </p:cNvSpPr>
          <p:nvPr/>
        </p:nvSpPr>
        <p:spPr>
          <a:xfrm>
            <a:off x="204865" y="186189"/>
            <a:ext cx="15498500" cy="566156"/>
          </a:xfrm>
          <a:prstGeom prst="rect">
            <a:avLst/>
          </a:prstGeom>
        </p:spPr>
        <p:txBody>
          <a:bodyPr vert="horz" lIns="137160" tIns="68580" rIns="137160" bIns="68580" rtlCol="0" anchor="b">
            <a:normAutofit fontScale="8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pPr algn="just" defTabSz="1371600"/>
            <a:r>
              <a:rPr lang="es-CO" sz="2400" b="1" dirty="0">
                <a:solidFill>
                  <a:srgbClr val="70AD47">
                    <a:lumMod val="50000"/>
                  </a:srgbClr>
                </a:solidFill>
                <a:ea typeface="Verdana" panose="020B0604030504040204" pitchFamily="34" charset="0"/>
              </a:rPr>
              <a:t>RESULTADOS ENCUESTAS DE SATISFACCIÓN VISITANTES ÁREAS PROTEGIDAS –ESAVI-</a:t>
            </a:r>
          </a:p>
          <a:p>
            <a:pPr algn="just" defTabSz="1371600"/>
            <a:r>
              <a:rPr lang="es-CO" sz="2400" b="1" dirty="0">
                <a:solidFill>
                  <a:srgbClr val="70AD47">
                    <a:lumMod val="50000"/>
                  </a:srgbClr>
                </a:solidFill>
              </a:rPr>
              <a:t>I semestre 2025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4152D7BB-5FBE-9C10-8E15-56384AFB1FDA}"/>
              </a:ext>
            </a:extLst>
          </p:cNvPr>
          <p:cNvSpPr txBox="1"/>
          <p:nvPr/>
        </p:nvSpPr>
        <p:spPr>
          <a:xfrm>
            <a:off x="9974080" y="1932744"/>
            <a:ext cx="8124403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La información recogida en campo es la base para la toma de decisiones técnicas, de planeación y mejorar la experiencia del visitante</a:t>
            </a:r>
            <a:r>
              <a:rPr lang="es-ES" sz="3600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.</a:t>
            </a:r>
            <a:endParaRPr lang="es-CO" sz="2800" dirty="0">
              <a:solidFill>
                <a:schemeClr val="tx1">
                  <a:lumMod val="65000"/>
                  <a:lumOff val="3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3" name="Subtítulo 12">
            <a:extLst>
              <a:ext uri="{FF2B5EF4-FFF2-40B4-BE49-F238E27FC236}">
                <a16:creationId xmlns:a16="http://schemas.microsoft.com/office/drawing/2014/main" id="{C44D2879-951C-99F0-2881-1CEF015064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7800" y="1022066"/>
            <a:ext cx="13716000" cy="468245"/>
          </a:xfrm>
        </p:spPr>
        <p:txBody>
          <a:bodyPr>
            <a:normAutofit fontScale="92500" lnSpcReduction="10000"/>
          </a:bodyPr>
          <a:lstStyle/>
          <a:p>
            <a:r>
              <a:rPr lang="es-CO" sz="3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Cobertura y Participación por Dirección Territorial </a:t>
            </a:r>
          </a:p>
        </p:txBody>
      </p:sp>
      <p:sp>
        <p:nvSpPr>
          <p:cNvPr id="2" name="Freeform 5">
            <a:extLst>
              <a:ext uri="{FF2B5EF4-FFF2-40B4-BE49-F238E27FC236}">
                <a16:creationId xmlns:a16="http://schemas.microsoft.com/office/drawing/2014/main" id="{C3B91563-84AA-BB75-DD7A-5DDE58347182}"/>
              </a:ext>
            </a:extLst>
          </p:cNvPr>
          <p:cNvSpPr/>
          <p:nvPr/>
        </p:nvSpPr>
        <p:spPr>
          <a:xfrm>
            <a:off x="30156" y="1730125"/>
            <a:ext cx="9634120" cy="7235034"/>
          </a:xfrm>
          <a:custGeom>
            <a:avLst/>
            <a:gdLst/>
            <a:ahLst/>
            <a:cxnLst/>
            <a:rect l="l" t="t" r="r" b="b"/>
            <a:pathLst>
              <a:path w="9728132" h="6985767">
                <a:moveTo>
                  <a:pt x="0" y="0"/>
                </a:moveTo>
                <a:lnTo>
                  <a:pt x="9728132" y="0"/>
                </a:lnTo>
                <a:lnTo>
                  <a:pt x="9728132" y="6985766"/>
                </a:lnTo>
                <a:lnTo>
                  <a:pt x="0" y="698576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2233" r="-8070" b="-4179"/>
            </a:stretch>
          </a:blipFill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es-CO" dirty="0"/>
          </a:p>
        </p:txBody>
      </p:sp>
      <p:sp>
        <p:nvSpPr>
          <p:cNvPr id="3" name="TextBox 7">
            <a:extLst>
              <a:ext uri="{FF2B5EF4-FFF2-40B4-BE49-F238E27FC236}">
                <a16:creationId xmlns:a16="http://schemas.microsoft.com/office/drawing/2014/main" id="{DD579956-98E4-A55C-4207-379BF8319121}"/>
              </a:ext>
            </a:extLst>
          </p:cNvPr>
          <p:cNvSpPr txBox="1"/>
          <p:nvPr/>
        </p:nvSpPr>
        <p:spPr>
          <a:xfrm>
            <a:off x="486783" y="4079070"/>
            <a:ext cx="4360433" cy="148438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/>
            <a:r>
              <a:rPr lang="en-US" sz="5646" dirty="0">
                <a:solidFill>
                  <a:schemeClr val="tx1">
                    <a:lumMod val="65000"/>
                    <a:lumOff val="35000"/>
                  </a:schemeClr>
                </a:solidFill>
                <a:latin typeface="Bebas Neue"/>
                <a:ea typeface="Bebas Neue"/>
                <a:cs typeface="Bebas Neue"/>
                <a:sym typeface="Bebas Neue"/>
              </a:rPr>
              <a:t>956 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Bebas Neue"/>
                <a:ea typeface="Bebas Neue"/>
                <a:cs typeface="Bebas Neue"/>
                <a:sym typeface="Bebas Neue"/>
              </a:rPr>
              <a:t>Encuestas válidas</a:t>
            </a:r>
          </a:p>
          <a:p>
            <a:pPr algn="l"/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Bebas Neue"/>
                <a:ea typeface="Bebas Neue"/>
                <a:cs typeface="Bebas Neue"/>
                <a:sym typeface="Bebas Neue"/>
              </a:rPr>
              <a:t>Aplicadas en 11 áreas protegidas  con vocación ecoturística</a:t>
            </a:r>
            <a:endParaRPr lang="en-US" sz="5400" dirty="0">
              <a:solidFill>
                <a:schemeClr val="tx1">
                  <a:lumMod val="65000"/>
                  <a:lumOff val="35000"/>
                </a:schemeClr>
              </a:solidFill>
              <a:latin typeface="Bebas Neue"/>
              <a:ea typeface="Bebas Neue"/>
              <a:cs typeface="Bebas Neue"/>
              <a:sym typeface="Bebas Neue"/>
            </a:endParaRPr>
          </a:p>
        </p:txBody>
      </p:sp>
      <p:sp>
        <p:nvSpPr>
          <p:cNvPr id="4" name="Rectángulo 3">
            <a:extLst>
              <a:ext uri="{FF2B5EF4-FFF2-40B4-BE49-F238E27FC236}">
                <a16:creationId xmlns:a16="http://schemas.microsoft.com/office/drawing/2014/main" id="{5EEA69EE-50AB-16E4-A510-203C5F0D94BC}"/>
              </a:ext>
            </a:extLst>
          </p:cNvPr>
          <p:cNvSpPr/>
          <p:nvPr/>
        </p:nvSpPr>
        <p:spPr>
          <a:xfrm>
            <a:off x="2587336" y="6409601"/>
            <a:ext cx="1219200" cy="1066800"/>
          </a:xfrm>
          <a:prstGeom prst="rect">
            <a:avLst/>
          </a:prstGeom>
          <a:solidFill>
            <a:srgbClr val="F8E3C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3375E2F8-5367-B705-3523-AC10266BFFBC}"/>
              </a:ext>
            </a:extLst>
          </p:cNvPr>
          <p:cNvSpPr txBox="1"/>
          <p:nvPr/>
        </p:nvSpPr>
        <p:spPr>
          <a:xfrm>
            <a:off x="2970838" y="6541231"/>
            <a:ext cx="990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1050" dirty="0">
                <a:latin typeface="Verdana" panose="020B0604030504040204" pitchFamily="34" charset="0"/>
                <a:ea typeface="Verdana" panose="020B0604030504040204" pitchFamily="34" charset="0"/>
              </a:rPr>
              <a:t>SFF MALPELO</a:t>
            </a:r>
          </a:p>
          <a:p>
            <a:endParaRPr lang="es-CO" sz="1050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es-CO" sz="1050" dirty="0">
                <a:latin typeface="Verdana" panose="020B0604030504040204" pitchFamily="34" charset="0"/>
                <a:ea typeface="Verdana" panose="020B0604030504040204" pitchFamily="34" charset="0"/>
              </a:rPr>
              <a:t>21</a:t>
            </a:r>
          </a:p>
        </p:txBody>
      </p:sp>
      <p:graphicFrame>
        <p:nvGraphicFramePr>
          <p:cNvPr id="10" name="Gráfico 9">
            <a:extLst>
              <a:ext uri="{FF2B5EF4-FFF2-40B4-BE49-F238E27FC236}">
                <a16:creationId xmlns:a16="http://schemas.microsoft.com/office/drawing/2014/main" id="{0B9690B6-5464-4C3F-2D59-AE45034F124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69903981"/>
              </p:ext>
            </p:extLst>
          </p:nvPr>
        </p:nvGraphicFramePr>
        <p:xfrm>
          <a:off x="9974080" y="4314168"/>
          <a:ext cx="7924800" cy="45235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CuadroTexto 11">
            <a:extLst>
              <a:ext uri="{FF2B5EF4-FFF2-40B4-BE49-F238E27FC236}">
                <a16:creationId xmlns:a16="http://schemas.microsoft.com/office/drawing/2014/main" id="{DA458286-6721-58A6-4A20-CE569675E63A}"/>
              </a:ext>
            </a:extLst>
          </p:cNvPr>
          <p:cNvSpPr txBox="1"/>
          <p:nvPr/>
        </p:nvSpPr>
        <p:spPr>
          <a:xfrm>
            <a:off x="238593" y="9022022"/>
            <a:ext cx="745913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s-CO" sz="1200" dirty="0">
                <a:solidFill>
                  <a:srgbClr val="7F7F7F"/>
                </a:solidFill>
                <a:effectLst/>
                <a:latin typeface="Verdana" panose="020B0604030504040204" pitchFamily="34" charset="0"/>
                <a:ea typeface="Segoe UI" panose="020B0502040204020203" pitchFamily="34" charset="0"/>
              </a:rPr>
              <a:t>Fuente: Georeferenciación Diego Daza Sánchez profesional SSNA</a:t>
            </a:r>
            <a:endParaRPr lang="es-CO" sz="2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09DB2DC1-4B9D-DD8A-77A1-165F62FE05D2}"/>
              </a:ext>
            </a:extLst>
          </p:cNvPr>
          <p:cNvSpPr txBox="1"/>
          <p:nvPr/>
        </p:nvSpPr>
        <p:spPr>
          <a:xfrm>
            <a:off x="9974080" y="8953261"/>
            <a:ext cx="6406663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es-CO" sz="1050" dirty="0">
                <a:solidFill>
                  <a:srgbClr val="7F7F7F"/>
                </a:solidFill>
                <a:effectLst/>
                <a:latin typeface="Verdana" panose="020B0604030504040204" pitchFamily="34" charset="0"/>
                <a:ea typeface="Segoe UI" panose="020B0502040204020203" pitchFamily="34" charset="0"/>
                <a:cs typeface="Calibri Light" panose="020F0302020204030204" pitchFamily="34" charset="0"/>
              </a:rPr>
              <a:t>Fuente: Elaboración propia PNNC - SSNA a partir de reportes de las Direcciones Territoriales  </a:t>
            </a:r>
            <a:endParaRPr lang="es-CO" sz="4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5" name="Subtítulo 12">
            <a:extLst>
              <a:ext uri="{FF2B5EF4-FFF2-40B4-BE49-F238E27FC236}">
                <a16:creationId xmlns:a16="http://schemas.microsoft.com/office/drawing/2014/main" id="{4D297EEB-49E6-CF26-30B7-13993C3E64D0}"/>
              </a:ext>
            </a:extLst>
          </p:cNvPr>
          <p:cNvSpPr txBox="1">
            <a:spLocks/>
          </p:cNvSpPr>
          <p:nvPr/>
        </p:nvSpPr>
        <p:spPr>
          <a:xfrm>
            <a:off x="1866900" y="9432432"/>
            <a:ext cx="15621000" cy="61149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1371600" rtl="0" eaLnBrk="1" latinLnBrk="0" hangingPunct="1">
              <a:lnSpc>
                <a:spcPct val="90000"/>
              </a:lnSpc>
              <a:spcBef>
                <a:spcPts val="1500"/>
              </a:spcBef>
              <a:buFont typeface="Arial" panose="020B0604020202020204" pitchFamily="34" charset="0"/>
              <a:buNone/>
              <a:defRPr sz="36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1pPr>
            <a:lvl2pPr marL="685800" indent="0" algn="ctr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30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2pPr>
            <a:lvl3pPr marL="1371600" indent="0" algn="ctr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7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3pPr>
            <a:lvl4pPr marL="2057400" indent="0" algn="ctr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4pPr>
            <a:lvl5pPr marL="2743200" indent="0" algn="ctr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Verdana" panose="020B0604030504040204" pitchFamily="34" charset="0"/>
                <a:ea typeface="+mn-ea"/>
                <a:cs typeface="+mn-cs"/>
              </a:defRPr>
            </a:lvl5pPr>
            <a:lvl6pPr marL="3429000" indent="0" algn="ctr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14800" indent="0" algn="ctr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00600" indent="0" algn="ctr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86400" indent="0" algn="ctr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s-ES" sz="3200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¡Cada dato cuenta sobre la experiencia del visitante en nuestras áreas protegidas!</a:t>
            </a:r>
          </a:p>
        </p:txBody>
      </p:sp>
    </p:spTree>
    <p:extLst>
      <p:ext uri="{BB962C8B-B14F-4D97-AF65-F5344CB8AC3E}">
        <p14:creationId xmlns:p14="http://schemas.microsoft.com/office/powerpoint/2010/main" val="28339025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>
            <a:extLst>
              <a:ext uri="{FF2B5EF4-FFF2-40B4-BE49-F238E27FC236}">
                <a16:creationId xmlns:a16="http://schemas.microsoft.com/office/drawing/2014/main" id="{60289ED3-4480-6872-E639-87316D9B8617}"/>
              </a:ext>
            </a:extLst>
          </p:cNvPr>
          <p:cNvSpPr/>
          <p:nvPr/>
        </p:nvSpPr>
        <p:spPr>
          <a:xfrm>
            <a:off x="4640388" y="3886967"/>
            <a:ext cx="2438070" cy="2508087"/>
          </a:xfrm>
          <a:custGeom>
            <a:avLst/>
            <a:gdLst/>
            <a:ahLst/>
            <a:cxnLst/>
            <a:rect l="l" t="t" r="r" b="b"/>
            <a:pathLst>
              <a:path w="2438070" h="2508087">
                <a:moveTo>
                  <a:pt x="0" y="0"/>
                </a:moveTo>
                <a:lnTo>
                  <a:pt x="2438070" y="0"/>
                </a:lnTo>
                <a:lnTo>
                  <a:pt x="2438070" y="2508087"/>
                </a:lnTo>
                <a:lnTo>
                  <a:pt x="0" y="250808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dirty="0"/>
          </a:p>
        </p:txBody>
      </p:sp>
      <p:sp>
        <p:nvSpPr>
          <p:cNvPr id="5" name="Freeform 3">
            <a:extLst>
              <a:ext uri="{FF2B5EF4-FFF2-40B4-BE49-F238E27FC236}">
                <a16:creationId xmlns:a16="http://schemas.microsoft.com/office/drawing/2014/main" id="{3DD7B13F-C105-D9E1-5808-FA4B5F3E1027}"/>
              </a:ext>
            </a:extLst>
          </p:cNvPr>
          <p:cNvSpPr/>
          <p:nvPr/>
        </p:nvSpPr>
        <p:spPr>
          <a:xfrm rot="10800000">
            <a:off x="11209542" y="3886967"/>
            <a:ext cx="2438070" cy="2508087"/>
          </a:xfrm>
          <a:custGeom>
            <a:avLst/>
            <a:gdLst/>
            <a:ahLst/>
            <a:cxnLst/>
            <a:rect l="l" t="t" r="r" b="b"/>
            <a:pathLst>
              <a:path w="2438070" h="2508087">
                <a:moveTo>
                  <a:pt x="0" y="0"/>
                </a:moveTo>
                <a:lnTo>
                  <a:pt x="2438070" y="0"/>
                </a:lnTo>
                <a:lnTo>
                  <a:pt x="2438070" y="2508087"/>
                </a:lnTo>
                <a:lnTo>
                  <a:pt x="0" y="2508087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dirty="0"/>
          </a:p>
        </p:txBody>
      </p:sp>
      <p:sp>
        <p:nvSpPr>
          <p:cNvPr id="6" name="Freeform 4">
            <a:extLst>
              <a:ext uri="{FF2B5EF4-FFF2-40B4-BE49-F238E27FC236}">
                <a16:creationId xmlns:a16="http://schemas.microsoft.com/office/drawing/2014/main" id="{A1F96736-6417-90E2-54BB-961FB5114D86}"/>
              </a:ext>
            </a:extLst>
          </p:cNvPr>
          <p:cNvSpPr/>
          <p:nvPr/>
        </p:nvSpPr>
        <p:spPr>
          <a:xfrm rot="2100000">
            <a:off x="5234397" y="2003011"/>
            <a:ext cx="2438070" cy="2508087"/>
          </a:xfrm>
          <a:custGeom>
            <a:avLst/>
            <a:gdLst/>
            <a:ahLst/>
            <a:cxnLst/>
            <a:rect l="l" t="t" r="r" b="b"/>
            <a:pathLst>
              <a:path w="2438070" h="2508087">
                <a:moveTo>
                  <a:pt x="0" y="0"/>
                </a:moveTo>
                <a:lnTo>
                  <a:pt x="2438070" y="0"/>
                </a:lnTo>
                <a:lnTo>
                  <a:pt x="2438070" y="2508088"/>
                </a:lnTo>
                <a:lnTo>
                  <a:pt x="0" y="2508088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dirty="0"/>
          </a:p>
        </p:txBody>
      </p:sp>
      <p:sp>
        <p:nvSpPr>
          <p:cNvPr id="7" name="Freeform 5">
            <a:extLst>
              <a:ext uri="{FF2B5EF4-FFF2-40B4-BE49-F238E27FC236}">
                <a16:creationId xmlns:a16="http://schemas.microsoft.com/office/drawing/2014/main" id="{FA57AD42-884B-4A4E-2C71-8ACF7AB43BC2}"/>
              </a:ext>
            </a:extLst>
          </p:cNvPr>
          <p:cNvSpPr/>
          <p:nvPr/>
        </p:nvSpPr>
        <p:spPr>
          <a:xfrm rot="12900000">
            <a:off x="10615533" y="5770923"/>
            <a:ext cx="2438070" cy="2508087"/>
          </a:xfrm>
          <a:custGeom>
            <a:avLst/>
            <a:gdLst/>
            <a:ahLst/>
            <a:cxnLst/>
            <a:rect l="l" t="t" r="r" b="b"/>
            <a:pathLst>
              <a:path w="2438070" h="2508087">
                <a:moveTo>
                  <a:pt x="0" y="0"/>
                </a:moveTo>
                <a:lnTo>
                  <a:pt x="2438070" y="0"/>
                </a:lnTo>
                <a:lnTo>
                  <a:pt x="2438070" y="2508087"/>
                </a:lnTo>
                <a:lnTo>
                  <a:pt x="0" y="2508087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dirty="0"/>
          </a:p>
        </p:txBody>
      </p:sp>
      <p:sp>
        <p:nvSpPr>
          <p:cNvPr id="8" name="Freeform 6">
            <a:extLst>
              <a:ext uri="{FF2B5EF4-FFF2-40B4-BE49-F238E27FC236}">
                <a16:creationId xmlns:a16="http://schemas.microsoft.com/office/drawing/2014/main" id="{E31625D1-7714-29F8-4EE9-C6A67B3EE8F4}"/>
              </a:ext>
            </a:extLst>
          </p:cNvPr>
          <p:cNvSpPr/>
          <p:nvPr/>
        </p:nvSpPr>
        <p:spPr>
          <a:xfrm rot="19500000">
            <a:off x="5234397" y="5770923"/>
            <a:ext cx="2438070" cy="2508087"/>
          </a:xfrm>
          <a:custGeom>
            <a:avLst/>
            <a:gdLst/>
            <a:ahLst/>
            <a:cxnLst/>
            <a:rect l="l" t="t" r="r" b="b"/>
            <a:pathLst>
              <a:path w="2438070" h="2508087">
                <a:moveTo>
                  <a:pt x="0" y="0"/>
                </a:moveTo>
                <a:lnTo>
                  <a:pt x="2438070" y="0"/>
                </a:lnTo>
                <a:lnTo>
                  <a:pt x="2438070" y="2508087"/>
                </a:lnTo>
                <a:lnTo>
                  <a:pt x="0" y="2508087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dirty="0"/>
          </a:p>
        </p:txBody>
      </p:sp>
      <p:sp>
        <p:nvSpPr>
          <p:cNvPr id="9" name="Freeform 7">
            <a:extLst>
              <a:ext uri="{FF2B5EF4-FFF2-40B4-BE49-F238E27FC236}">
                <a16:creationId xmlns:a16="http://schemas.microsoft.com/office/drawing/2014/main" id="{996D64D8-9A53-FA78-B1C2-A3235810E068}"/>
              </a:ext>
            </a:extLst>
          </p:cNvPr>
          <p:cNvSpPr/>
          <p:nvPr/>
        </p:nvSpPr>
        <p:spPr>
          <a:xfrm rot="8700000">
            <a:off x="10615533" y="2003011"/>
            <a:ext cx="2438070" cy="2508087"/>
          </a:xfrm>
          <a:custGeom>
            <a:avLst/>
            <a:gdLst/>
            <a:ahLst/>
            <a:cxnLst/>
            <a:rect l="l" t="t" r="r" b="b"/>
            <a:pathLst>
              <a:path w="2438070" h="2508087">
                <a:moveTo>
                  <a:pt x="0" y="0"/>
                </a:moveTo>
                <a:lnTo>
                  <a:pt x="2438070" y="0"/>
                </a:lnTo>
                <a:lnTo>
                  <a:pt x="2438070" y="2508088"/>
                </a:lnTo>
                <a:lnTo>
                  <a:pt x="0" y="2508088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dirty="0"/>
          </a:p>
        </p:txBody>
      </p:sp>
      <p:sp>
        <p:nvSpPr>
          <p:cNvPr id="10" name="Freeform 8">
            <a:extLst>
              <a:ext uri="{FF2B5EF4-FFF2-40B4-BE49-F238E27FC236}">
                <a16:creationId xmlns:a16="http://schemas.microsoft.com/office/drawing/2014/main" id="{B8406441-AA46-F424-8BB3-B8AA5BAA3A05}"/>
              </a:ext>
            </a:extLst>
          </p:cNvPr>
          <p:cNvSpPr/>
          <p:nvPr/>
        </p:nvSpPr>
        <p:spPr>
          <a:xfrm rot="2700000">
            <a:off x="6669343" y="3187633"/>
            <a:ext cx="4873111" cy="4873111"/>
          </a:xfrm>
          <a:custGeom>
            <a:avLst/>
            <a:gdLst/>
            <a:ahLst/>
            <a:cxnLst/>
            <a:rect l="l" t="t" r="r" b="b"/>
            <a:pathLst>
              <a:path w="4873111" h="4873111">
                <a:moveTo>
                  <a:pt x="0" y="0"/>
                </a:moveTo>
                <a:lnTo>
                  <a:pt x="4873110" y="0"/>
                </a:lnTo>
                <a:lnTo>
                  <a:pt x="4873110" y="4873111"/>
                </a:lnTo>
                <a:lnTo>
                  <a:pt x="0" y="4873111"/>
                </a:lnTo>
                <a:lnTo>
                  <a:pt x="0" y="0"/>
                </a:lnTo>
                <a:close/>
              </a:path>
            </a:pathLst>
          </a:custGeom>
          <a:blipFill>
            <a:blip r:embed="rId15">
              <a:extLst>
                <a:ext uri="{96DAC541-7B7A-43D3-8B79-37D633B846F1}">
                  <asvg:svgBlip xmlns:asvg="http://schemas.microsoft.com/office/drawing/2016/SVG/main" r:embed="rId1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dirty="0"/>
          </a:p>
        </p:txBody>
      </p:sp>
      <p:grpSp>
        <p:nvGrpSpPr>
          <p:cNvPr id="11" name="Group 12">
            <a:extLst>
              <a:ext uri="{FF2B5EF4-FFF2-40B4-BE49-F238E27FC236}">
                <a16:creationId xmlns:a16="http://schemas.microsoft.com/office/drawing/2014/main" id="{5ADA7941-F18C-2315-65E6-10239D2B2DB9}"/>
              </a:ext>
            </a:extLst>
          </p:cNvPr>
          <p:cNvGrpSpPr/>
          <p:nvPr/>
        </p:nvGrpSpPr>
        <p:grpSpPr>
          <a:xfrm>
            <a:off x="950085" y="2079461"/>
            <a:ext cx="591887" cy="591887"/>
            <a:chOff x="0" y="0"/>
            <a:chExt cx="155888" cy="155888"/>
          </a:xfrm>
        </p:grpSpPr>
        <p:sp>
          <p:nvSpPr>
            <p:cNvPr id="12" name="Freeform 13">
              <a:extLst>
                <a:ext uri="{FF2B5EF4-FFF2-40B4-BE49-F238E27FC236}">
                  <a16:creationId xmlns:a16="http://schemas.microsoft.com/office/drawing/2014/main" id="{0793ECAB-6B79-FB2D-7B3F-A51BD7617068}"/>
                </a:ext>
              </a:extLst>
            </p:cNvPr>
            <p:cNvSpPr/>
            <p:nvPr/>
          </p:nvSpPr>
          <p:spPr>
            <a:xfrm>
              <a:off x="0" y="0"/>
              <a:ext cx="155888" cy="155888"/>
            </a:xfrm>
            <a:custGeom>
              <a:avLst/>
              <a:gdLst/>
              <a:ahLst/>
              <a:cxnLst/>
              <a:rect l="l" t="t" r="r" b="b"/>
              <a:pathLst>
                <a:path w="155888" h="155888">
                  <a:moveTo>
                    <a:pt x="0" y="0"/>
                  </a:moveTo>
                  <a:lnTo>
                    <a:pt x="155888" y="0"/>
                  </a:lnTo>
                  <a:lnTo>
                    <a:pt x="155888" y="155888"/>
                  </a:lnTo>
                  <a:lnTo>
                    <a:pt x="0" y="155888"/>
                  </a:lnTo>
                  <a:close/>
                </a:path>
              </a:pathLst>
            </a:custGeom>
            <a:solidFill>
              <a:srgbClr val="98D25C"/>
            </a:solidFill>
          </p:spPr>
          <p:txBody>
            <a:bodyPr/>
            <a:lstStyle/>
            <a:p>
              <a:endParaRPr lang="es-CO" dirty="0"/>
            </a:p>
          </p:txBody>
        </p:sp>
        <p:sp>
          <p:nvSpPr>
            <p:cNvPr id="13" name="TextBox 14">
              <a:extLst>
                <a:ext uri="{FF2B5EF4-FFF2-40B4-BE49-F238E27FC236}">
                  <a16:creationId xmlns:a16="http://schemas.microsoft.com/office/drawing/2014/main" id="{81BF2662-3007-59A0-E1F4-68965AF34B6C}"/>
                </a:ext>
              </a:extLst>
            </p:cNvPr>
            <p:cNvSpPr txBox="1"/>
            <p:nvPr/>
          </p:nvSpPr>
          <p:spPr>
            <a:xfrm>
              <a:off x="0" y="9525"/>
              <a:ext cx="155888" cy="14636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60"/>
                </a:lnSpc>
              </a:pPr>
              <a:r>
                <a:rPr lang="en-US" sz="1800" b="1" dirty="0">
                  <a:solidFill>
                    <a:srgbClr val="FFFFFF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1</a:t>
              </a:r>
            </a:p>
          </p:txBody>
        </p:sp>
      </p:grpSp>
      <p:grpSp>
        <p:nvGrpSpPr>
          <p:cNvPr id="14" name="Group 15">
            <a:extLst>
              <a:ext uri="{FF2B5EF4-FFF2-40B4-BE49-F238E27FC236}">
                <a16:creationId xmlns:a16="http://schemas.microsoft.com/office/drawing/2014/main" id="{DC9438C5-18F6-FD9D-C513-CF048355286D}"/>
              </a:ext>
            </a:extLst>
          </p:cNvPr>
          <p:cNvGrpSpPr/>
          <p:nvPr/>
        </p:nvGrpSpPr>
        <p:grpSpPr>
          <a:xfrm>
            <a:off x="16742661" y="2079461"/>
            <a:ext cx="591887" cy="591887"/>
            <a:chOff x="0" y="0"/>
            <a:chExt cx="155888" cy="155888"/>
          </a:xfrm>
        </p:grpSpPr>
        <p:sp>
          <p:nvSpPr>
            <p:cNvPr id="15" name="Freeform 16">
              <a:extLst>
                <a:ext uri="{FF2B5EF4-FFF2-40B4-BE49-F238E27FC236}">
                  <a16:creationId xmlns:a16="http://schemas.microsoft.com/office/drawing/2014/main" id="{24C47B5B-21C8-AC36-4F8A-D9430BEB9124}"/>
                </a:ext>
              </a:extLst>
            </p:cNvPr>
            <p:cNvSpPr/>
            <p:nvPr/>
          </p:nvSpPr>
          <p:spPr>
            <a:xfrm>
              <a:off x="0" y="0"/>
              <a:ext cx="155888" cy="155888"/>
            </a:xfrm>
            <a:custGeom>
              <a:avLst/>
              <a:gdLst/>
              <a:ahLst/>
              <a:cxnLst/>
              <a:rect l="l" t="t" r="r" b="b"/>
              <a:pathLst>
                <a:path w="155888" h="155888">
                  <a:moveTo>
                    <a:pt x="0" y="0"/>
                  </a:moveTo>
                  <a:lnTo>
                    <a:pt x="155888" y="0"/>
                  </a:lnTo>
                  <a:lnTo>
                    <a:pt x="155888" y="155888"/>
                  </a:lnTo>
                  <a:lnTo>
                    <a:pt x="0" y="155888"/>
                  </a:lnTo>
                  <a:close/>
                </a:path>
              </a:pathLst>
            </a:custGeom>
            <a:solidFill>
              <a:srgbClr val="0CC0DF"/>
            </a:solidFill>
          </p:spPr>
          <p:txBody>
            <a:bodyPr/>
            <a:lstStyle/>
            <a:p>
              <a:endParaRPr lang="es-CO" dirty="0"/>
            </a:p>
          </p:txBody>
        </p:sp>
        <p:sp>
          <p:nvSpPr>
            <p:cNvPr id="16" name="TextBox 17">
              <a:extLst>
                <a:ext uri="{FF2B5EF4-FFF2-40B4-BE49-F238E27FC236}">
                  <a16:creationId xmlns:a16="http://schemas.microsoft.com/office/drawing/2014/main" id="{FDCDD5B7-68FD-41B4-E892-69E755E7AC1A}"/>
                </a:ext>
              </a:extLst>
            </p:cNvPr>
            <p:cNvSpPr txBox="1"/>
            <p:nvPr/>
          </p:nvSpPr>
          <p:spPr>
            <a:xfrm>
              <a:off x="0" y="9525"/>
              <a:ext cx="155888" cy="14636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60"/>
                </a:lnSpc>
              </a:pPr>
              <a:r>
                <a:rPr lang="en-US" sz="1800" b="1" dirty="0">
                  <a:solidFill>
                    <a:srgbClr val="FFFFFF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4</a:t>
              </a:r>
            </a:p>
          </p:txBody>
        </p:sp>
      </p:grpSp>
      <p:grpSp>
        <p:nvGrpSpPr>
          <p:cNvPr id="17" name="Group 18">
            <a:extLst>
              <a:ext uri="{FF2B5EF4-FFF2-40B4-BE49-F238E27FC236}">
                <a16:creationId xmlns:a16="http://schemas.microsoft.com/office/drawing/2014/main" id="{4108145F-24C2-28A2-1B64-C71A4D9A15C6}"/>
              </a:ext>
            </a:extLst>
          </p:cNvPr>
          <p:cNvGrpSpPr/>
          <p:nvPr/>
        </p:nvGrpSpPr>
        <p:grpSpPr>
          <a:xfrm>
            <a:off x="950085" y="4403473"/>
            <a:ext cx="591887" cy="591887"/>
            <a:chOff x="0" y="0"/>
            <a:chExt cx="155888" cy="155888"/>
          </a:xfrm>
        </p:grpSpPr>
        <p:sp>
          <p:nvSpPr>
            <p:cNvPr id="18" name="Freeform 19">
              <a:extLst>
                <a:ext uri="{FF2B5EF4-FFF2-40B4-BE49-F238E27FC236}">
                  <a16:creationId xmlns:a16="http://schemas.microsoft.com/office/drawing/2014/main" id="{ABD12C1E-289F-B8F4-164A-E34FAE923C76}"/>
                </a:ext>
              </a:extLst>
            </p:cNvPr>
            <p:cNvSpPr/>
            <p:nvPr/>
          </p:nvSpPr>
          <p:spPr>
            <a:xfrm>
              <a:off x="0" y="0"/>
              <a:ext cx="155888" cy="155888"/>
            </a:xfrm>
            <a:custGeom>
              <a:avLst/>
              <a:gdLst/>
              <a:ahLst/>
              <a:cxnLst/>
              <a:rect l="l" t="t" r="r" b="b"/>
              <a:pathLst>
                <a:path w="155888" h="155888">
                  <a:moveTo>
                    <a:pt x="0" y="0"/>
                  </a:moveTo>
                  <a:lnTo>
                    <a:pt x="155888" y="0"/>
                  </a:lnTo>
                  <a:lnTo>
                    <a:pt x="155888" y="155888"/>
                  </a:lnTo>
                  <a:lnTo>
                    <a:pt x="0" y="155888"/>
                  </a:lnTo>
                  <a:close/>
                </a:path>
              </a:pathLst>
            </a:custGeom>
            <a:solidFill>
              <a:srgbClr val="00D28E"/>
            </a:solidFill>
          </p:spPr>
          <p:txBody>
            <a:bodyPr/>
            <a:lstStyle/>
            <a:p>
              <a:endParaRPr lang="es-CO" dirty="0"/>
            </a:p>
          </p:txBody>
        </p:sp>
        <p:sp>
          <p:nvSpPr>
            <p:cNvPr id="19" name="TextBox 20">
              <a:extLst>
                <a:ext uri="{FF2B5EF4-FFF2-40B4-BE49-F238E27FC236}">
                  <a16:creationId xmlns:a16="http://schemas.microsoft.com/office/drawing/2014/main" id="{F422C52A-43FE-810B-5FF6-243760C32FD6}"/>
                </a:ext>
              </a:extLst>
            </p:cNvPr>
            <p:cNvSpPr txBox="1"/>
            <p:nvPr/>
          </p:nvSpPr>
          <p:spPr>
            <a:xfrm>
              <a:off x="0" y="9525"/>
              <a:ext cx="155888" cy="14636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60"/>
                </a:lnSpc>
              </a:pPr>
              <a:r>
                <a:rPr lang="en-US" sz="1800" b="1" dirty="0">
                  <a:solidFill>
                    <a:srgbClr val="FFFFFF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2</a:t>
              </a:r>
            </a:p>
          </p:txBody>
        </p:sp>
      </p:grpSp>
      <p:grpSp>
        <p:nvGrpSpPr>
          <p:cNvPr id="20" name="Group 21">
            <a:extLst>
              <a:ext uri="{FF2B5EF4-FFF2-40B4-BE49-F238E27FC236}">
                <a16:creationId xmlns:a16="http://schemas.microsoft.com/office/drawing/2014/main" id="{B0E7B3FF-0DDB-26E6-0DED-26B24AA49114}"/>
              </a:ext>
            </a:extLst>
          </p:cNvPr>
          <p:cNvGrpSpPr/>
          <p:nvPr/>
        </p:nvGrpSpPr>
        <p:grpSpPr>
          <a:xfrm>
            <a:off x="16742661" y="4403473"/>
            <a:ext cx="591887" cy="591887"/>
            <a:chOff x="0" y="0"/>
            <a:chExt cx="155888" cy="155888"/>
          </a:xfrm>
        </p:grpSpPr>
        <p:sp>
          <p:nvSpPr>
            <p:cNvPr id="21" name="Freeform 22">
              <a:extLst>
                <a:ext uri="{FF2B5EF4-FFF2-40B4-BE49-F238E27FC236}">
                  <a16:creationId xmlns:a16="http://schemas.microsoft.com/office/drawing/2014/main" id="{98D0FB8A-7907-3B5D-3D50-1D81F3D4346F}"/>
                </a:ext>
              </a:extLst>
            </p:cNvPr>
            <p:cNvSpPr/>
            <p:nvPr/>
          </p:nvSpPr>
          <p:spPr>
            <a:xfrm>
              <a:off x="0" y="0"/>
              <a:ext cx="155888" cy="155888"/>
            </a:xfrm>
            <a:custGeom>
              <a:avLst/>
              <a:gdLst/>
              <a:ahLst/>
              <a:cxnLst/>
              <a:rect l="l" t="t" r="r" b="b"/>
              <a:pathLst>
                <a:path w="155888" h="155888">
                  <a:moveTo>
                    <a:pt x="0" y="0"/>
                  </a:moveTo>
                  <a:lnTo>
                    <a:pt x="155888" y="0"/>
                  </a:lnTo>
                  <a:lnTo>
                    <a:pt x="155888" y="155888"/>
                  </a:lnTo>
                  <a:lnTo>
                    <a:pt x="0" y="155888"/>
                  </a:lnTo>
                  <a:close/>
                </a:path>
              </a:pathLst>
            </a:custGeom>
            <a:solidFill>
              <a:srgbClr val="98D25C"/>
            </a:solidFill>
          </p:spPr>
          <p:txBody>
            <a:bodyPr/>
            <a:lstStyle/>
            <a:p>
              <a:endParaRPr lang="es-CO" dirty="0"/>
            </a:p>
          </p:txBody>
        </p:sp>
        <p:sp>
          <p:nvSpPr>
            <p:cNvPr id="22" name="TextBox 23">
              <a:extLst>
                <a:ext uri="{FF2B5EF4-FFF2-40B4-BE49-F238E27FC236}">
                  <a16:creationId xmlns:a16="http://schemas.microsoft.com/office/drawing/2014/main" id="{8D668CF9-E183-BEEF-F375-0EBF583134E6}"/>
                </a:ext>
              </a:extLst>
            </p:cNvPr>
            <p:cNvSpPr txBox="1"/>
            <p:nvPr/>
          </p:nvSpPr>
          <p:spPr>
            <a:xfrm>
              <a:off x="0" y="9525"/>
              <a:ext cx="155888" cy="14636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60"/>
                </a:lnSpc>
              </a:pPr>
              <a:r>
                <a:rPr lang="en-US" sz="1800" b="1" dirty="0">
                  <a:solidFill>
                    <a:srgbClr val="FFFFFF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5</a:t>
              </a:r>
            </a:p>
          </p:txBody>
        </p:sp>
      </p:grpSp>
      <p:grpSp>
        <p:nvGrpSpPr>
          <p:cNvPr id="23" name="Group 24">
            <a:extLst>
              <a:ext uri="{FF2B5EF4-FFF2-40B4-BE49-F238E27FC236}">
                <a16:creationId xmlns:a16="http://schemas.microsoft.com/office/drawing/2014/main" id="{F3FD85BA-0F24-DB79-54C9-625AF1A882D6}"/>
              </a:ext>
            </a:extLst>
          </p:cNvPr>
          <p:cNvGrpSpPr/>
          <p:nvPr/>
        </p:nvGrpSpPr>
        <p:grpSpPr>
          <a:xfrm>
            <a:off x="950085" y="6727485"/>
            <a:ext cx="591887" cy="591887"/>
            <a:chOff x="0" y="0"/>
            <a:chExt cx="155888" cy="155888"/>
          </a:xfrm>
        </p:grpSpPr>
        <p:sp>
          <p:nvSpPr>
            <p:cNvPr id="24" name="Freeform 25">
              <a:extLst>
                <a:ext uri="{FF2B5EF4-FFF2-40B4-BE49-F238E27FC236}">
                  <a16:creationId xmlns:a16="http://schemas.microsoft.com/office/drawing/2014/main" id="{C0D21360-8D6F-C7E6-D623-0E088BDDBC61}"/>
                </a:ext>
              </a:extLst>
            </p:cNvPr>
            <p:cNvSpPr/>
            <p:nvPr/>
          </p:nvSpPr>
          <p:spPr>
            <a:xfrm>
              <a:off x="0" y="0"/>
              <a:ext cx="155888" cy="155888"/>
            </a:xfrm>
            <a:custGeom>
              <a:avLst/>
              <a:gdLst/>
              <a:ahLst/>
              <a:cxnLst/>
              <a:rect l="l" t="t" r="r" b="b"/>
              <a:pathLst>
                <a:path w="155888" h="155888">
                  <a:moveTo>
                    <a:pt x="0" y="0"/>
                  </a:moveTo>
                  <a:lnTo>
                    <a:pt x="155888" y="0"/>
                  </a:lnTo>
                  <a:lnTo>
                    <a:pt x="155888" y="155888"/>
                  </a:lnTo>
                  <a:lnTo>
                    <a:pt x="0" y="155888"/>
                  </a:lnTo>
                  <a:close/>
                </a:path>
              </a:pathLst>
            </a:custGeom>
            <a:solidFill>
              <a:srgbClr val="00CACC"/>
            </a:solidFill>
          </p:spPr>
          <p:txBody>
            <a:bodyPr/>
            <a:lstStyle/>
            <a:p>
              <a:endParaRPr lang="es-CO" dirty="0"/>
            </a:p>
          </p:txBody>
        </p:sp>
        <p:sp>
          <p:nvSpPr>
            <p:cNvPr id="25" name="TextBox 26">
              <a:extLst>
                <a:ext uri="{FF2B5EF4-FFF2-40B4-BE49-F238E27FC236}">
                  <a16:creationId xmlns:a16="http://schemas.microsoft.com/office/drawing/2014/main" id="{4919F2EA-BED6-D75B-564C-6324D2A6E001}"/>
                </a:ext>
              </a:extLst>
            </p:cNvPr>
            <p:cNvSpPr txBox="1"/>
            <p:nvPr/>
          </p:nvSpPr>
          <p:spPr>
            <a:xfrm>
              <a:off x="0" y="9525"/>
              <a:ext cx="155888" cy="14636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60"/>
                </a:lnSpc>
              </a:pPr>
              <a:r>
                <a:rPr lang="en-US" sz="1800" b="1" dirty="0">
                  <a:solidFill>
                    <a:srgbClr val="FFFFFF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3</a:t>
              </a:r>
            </a:p>
          </p:txBody>
        </p:sp>
      </p:grpSp>
      <p:grpSp>
        <p:nvGrpSpPr>
          <p:cNvPr id="26" name="Group 27">
            <a:extLst>
              <a:ext uri="{FF2B5EF4-FFF2-40B4-BE49-F238E27FC236}">
                <a16:creationId xmlns:a16="http://schemas.microsoft.com/office/drawing/2014/main" id="{6DFDCD4B-06C0-563C-DD25-BDE28968D68F}"/>
              </a:ext>
            </a:extLst>
          </p:cNvPr>
          <p:cNvGrpSpPr/>
          <p:nvPr/>
        </p:nvGrpSpPr>
        <p:grpSpPr>
          <a:xfrm>
            <a:off x="16742661" y="6727485"/>
            <a:ext cx="591887" cy="591887"/>
            <a:chOff x="0" y="0"/>
            <a:chExt cx="155888" cy="155888"/>
          </a:xfrm>
        </p:grpSpPr>
        <p:sp>
          <p:nvSpPr>
            <p:cNvPr id="27" name="Freeform 28">
              <a:extLst>
                <a:ext uri="{FF2B5EF4-FFF2-40B4-BE49-F238E27FC236}">
                  <a16:creationId xmlns:a16="http://schemas.microsoft.com/office/drawing/2014/main" id="{0CC295B9-4D04-301E-E9C0-6397457CCAAD}"/>
                </a:ext>
              </a:extLst>
            </p:cNvPr>
            <p:cNvSpPr/>
            <p:nvPr/>
          </p:nvSpPr>
          <p:spPr>
            <a:xfrm>
              <a:off x="0" y="0"/>
              <a:ext cx="155888" cy="155888"/>
            </a:xfrm>
            <a:custGeom>
              <a:avLst/>
              <a:gdLst/>
              <a:ahLst/>
              <a:cxnLst/>
              <a:rect l="l" t="t" r="r" b="b"/>
              <a:pathLst>
                <a:path w="155888" h="155888">
                  <a:moveTo>
                    <a:pt x="0" y="0"/>
                  </a:moveTo>
                  <a:lnTo>
                    <a:pt x="155888" y="0"/>
                  </a:lnTo>
                  <a:lnTo>
                    <a:pt x="155888" y="155888"/>
                  </a:lnTo>
                  <a:lnTo>
                    <a:pt x="0" y="155888"/>
                  </a:lnTo>
                  <a:close/>
                </a:path>
              </a:pathLst>
            </a:custGeom>
            <a:solidFill>
              <a:srgbClr val="0097B2"/>
            </a:solidFill>
          </p:spPr>
          <p:txBody>
            <a:bodyPr/>
            <a:lstStyle/>
            <a:p>
              <a:endParaRPr lang="es-CO" dirty="0"/>
            </a:p>
          </p:txBody>
        </p:sp>
        <p:sp>
          <p:nvSpPr>
            <p:cNvPr id="28" name="TextBox 29">
              <a:extLst>
                <a:ext uri="{FF2B5EF4-FFF2-40B4-BE49-F238E27FC236}">
                  <a16:creationId xmlns:a16="http://schemas.microsoft.com/office/drawing/2014/main" id="{C2E4B889-1E9A-74A2-6538-C0966F30F246}"/>
                </a:ext>
              </a:extLst>
            </p:cNvPr>
            <p:cNvSpPr txBox="1"/>
            <p:nvPr/>
          </p:nvSpPr>
          <p:spPr>
            <a:xfrm>
              <a:off x="0" y="9525"/>
              <a:ext cx="155888" cy="14636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60"/>
                </a:lnSpc>
              </a:pPr>
              <a:r>
                <a:rPr lang="en-US" sz="1800" b="1" dirty="0">
                  <a:solidFill>
                    <a:srgbClr val="FFFFFF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6</a:t>
              </a:r>
            </a:p>
          </p:txBody>
        </p:sp>
      </p:grpSp>
      <p:grpSp>
        <p:nvGrpSpPr>
          <p:cNvPr id="29" name="Group 37">
            <a:extLst>
              <a:ext uri="{FF2B5EF4-FFF2-40B4-BE49-F238E27FC236}">
                <a16:creationId xmlns:a16="http://schemas.microsoft.com/office/drawing/2014/main" id="{1858EBCE-0569-624B-8097-C3EF996B7177}"/>
              </a:ext>
            </a:extLst>
          </p:cNvPr>
          <p:cNvGrpSpPr/>
          <p:nvPr/>
        </p:nvGrpSpPr>
        <p:grpSpPr>
          <a:xfrm>
            <a:off x="1773363" y="2079461"/>
            <a:ext cx="2571750" cy="1799588"/>
            <a:chOff x="0" y="0"/>
            <a:chExt cx="3429000" cy="2399451"/>
          </a:xfrm>
        </p:grpSpPr>
        <p:sp>
          <p:nvSpPr>
            <p:cNvPr id="30" name="TextBox 38">
              <a:extLst>
                <a:ext uri="{FF2B5EF4-FFF2-40B4-BE49-F238E27FC236}">
                  <a16:creationId xmlns:a16="http://schemas.microsoft.com/office/drawing/2014/main" id="{DF03157B-F24F-5B65-2461-CCF825D28ABA}"/>
                </a:ext>
              </a:extLst>
            </p:cNvPr>
            <p:cNvSpPr txBox="1"/>
            <p:nvPr/>
          </p:nvSpPr>
          <p:spPr>
            <a:xfrm>
              <a:off x="0" y="9525"/>
              <a:ext cx="3429000" cy="3460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160"/>
                </a:lnSpc>
              </a:pPr>
              <a:r>
                <a:rPr lang="en-US" sz="1800" b="1" dirty="0">
                  <a:solidFill>
                    <a:srgbClr val="000000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INSTRUMENTO </a:t>
              </a:r>
            </a:p>
          </p:txBody>
        </p:sp>
        <p:sp>
          <p:nvSpPr>
            <p:cNvPr id="31" name="TextBox 39">
              <a:extLst>
                <a:ext uri="{FF2B5EF4-FFF2-40B4-BE49-F238E27FC236}">
                  <a16:creationId xmlns:a16="http://schemas.microsoft.com/office/drawing/2014/main" id="{AD855DB5-3DA8-7A0B-0BB0-6032F95F2E1C}"/>
                </a:ext>
              </a:extLst>
            </p:cNvPr>
            <p:cNvSpPr txBox="1"/>
            <p:nvPr/>
          </p:nvSpPr>
          <p:spPr>
            <a:xfrm>
              <a:off x="0" y="583564"/>
              <a:ext cx="3429000" cy="181588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240"/>
                </a:lnSpc>
              </a:pPr>
              <a:r>
                <a:rPr lang="en-US" sz="1600" dirty="0" err="1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Encuesta</a:t>
              </a:r>
              <a:r>
                <a:rPr lang="en-US" sz="1600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 estructurada con preguntas cerradas de opción única y múltiple.</a:t>
              </a:r>
            </a:p>
            <a:p>
              <a:pPr algn="l">
                <a:lnSpc>
                  <a:spcPts val="2240"/>
                </a:lnSpc>
              </a:pPr>
              <a:endParaRPr lang="en-US" sz="16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endParaRPr>
            </a:p>
            <a:p>
              <a:pPr algn="l">
                <a:lnSpc>
                  <a:spcPts val="2240"/>
                </a:lnSpc>
                <a:spcBef>
                  <a:spcPct val="0"/>
                </a:spcBef>
              </a:pPr>
              <a:endParaRPr lang="en-US" sz="1600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endParaRPr>
            </a:p>
          </p:txBody>
        </p:sp>
      </p:grpSp>
      <p:grpSp>
        <p:nvGrpSpPr>
          <p:cNvPr id="32" name="Group 40">
            <a:extLst>
              <a:ext uri="{FF2B5EF4-FFF2-40B4-BE49-F238E27FC236}">
                <a16:creationId xmlns:a16="http://schemas.microsoft.com/office/drawing/2014/main" id="{71259247-E536-3738-B9C2-8A1B00071084}"/>
              </a:ext>
            </a:extLst>
          </p:cNvPr>
          <p:cNvGrpSpPr/>
          <p:nvPr/>
        </p:nvGrpSpPr>
        <p:grpSpPr>
          <a:xfrm>
            <a:off x="13942887" y="2079461"/>
            <a:ext cx="2571750" cy="1247138"/>
            <a:chOff x="0" y="0"/>
            <a:chExt cx="3429000" cy="1662851"/>
          </a:xfrm>
        </p:grpSpPr>
        <p:sp>
          <p:nvSpPr>
            <p:cNvPr id="33" name="TextBox 41">
              <a:extLst>
                <a:ext uri="{FF2B5EF4-FFF2-40B4-BE49-F238E27FC236}">
                  <a16:creationId xmlns:a16="http://schemas.microsoft.com/office/drawing/2014/main" id="{A5494375-9912-43AE-0B58-DCEFCE3FBECC}"/>
                </a:ext>
              </a:extLst>
            </p:cNvPr>
            <p:cNvSpPr txBox="1"/>
            <p:nvPr/>
          </p:nvSpPr>
          <p:spPr>
            <a:xfrm>
              <a:off x="0" y="9525"/>
              <a:ext cx="3429000" cy="3460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2160"/>
                </a:lnSpc>
              </a:pPr>
              <a:r>
                <a:rPr lang="en-US" sz="1800" b="1" dirty="0">
                  <a:solidFill>
                    <a:srgbClr val="000000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ESCALA DE MEDICIÓN</a:t>
              </a:r>
            </a:p>
          </p:txBody>
        </p:sp>
        <p:sp>
          <p:nvSpPr>
            <p:cNvPr id="34" name="TextBox 42">
              <a:extLst>
                <a:ext uri="{FF2B5EF4-FFF2-40B4-BE49-F238E27FC236}">
                  <a16:creationId xmlns:a16="http://schemas.microsoft.com/office/drawing/2014/main" id="{12675DF5-D435-2949-BD3F-70E973165928}"/>
                </a:ext>
              </a:extLst>
            </p:cNvPr>
            <p:cNvSpPr txBox="1"/>
            <p:nvPr/>
          </p:nvSpPr>
          <p:spPr>
            <a:xfrm>
              <a:off x="0" y="583564"/>
              <a:ext cx="3429000" cy="107928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2240"/>
                </a:lnSpc>
                <a:spcBef>
                  <a:spcPct val="0"/>
                </a:spcBef>
              </a:pPr>
              <a:r>
                <a:rPr lang="en-US" sz="1600" dirty="0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Escala Likert de 4 puntos (1 = Deficiente → 4 = Excelente).</a:t>
              </a:r>
            </a:p>
          </p:txBody>
        </p:sp>
      </p:grpSp>
      <p:grpSp>
        <p:nvGrpSpPr>
          <p:cNvPr id="35" name="Group 43">
            <a:extLst>
              <a:ext uri="{FF2B5EF4-FFF2-40B4-BE49-F238E27FC236}">
                <a16:creationId xmlns:a16="http://schemas.microsoft.com/office/drawing/2014/main" id="{A8411C9B-6AB3-88AA-0CF7-A7C3EDFD9898}"/>
              </a:ext>
            </a:extLst>
          </p:cNvPr>
          <p:cNvGrpSpPr/>
          <p:nvPr/>
        </p:nvGrpSpPr>
        <p:grpSpPr>
          <a:xfrm>
            <a:off x="1773363" y="4403473"/>
            <a:ext cx="2571750" cy="970913"/>
            <a:chOff x="0" y="0"/>
            <a:chExt cx="3429000" cy="1294551"/>
          </a:xfrm>
        </p:grpSpPr>
        <p:sp>
          <p:nvSpPr>
            <p:cNvPr id="36" name="TextBox 44">
              <a:extLst>
                <a:ext uri="{FF2B5EF4-FFF2-40B4-BE49-F238E27FC236}">
                  <a16:creationId xmlns:a16="http://schemas.microsoft.com/office/drawing/2014/main" id="{C52E4B14-FD65-5715-5F6F-D670E6E6AE19}"/>
                </a:ext>
              </a:extLst>
            </p:cNvPr>
            <p:cNvSpPr txBox="1"/>
            <p:nvPr/>
          </p:nvSpPr>
          <p:spPr>
            <a:xfrm>
              <a:off x="0" y="9525"/>
              <a:ext cx="3429000" cy="3460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160"/>
                </a:lnSpc>
              </a:pPr>
              <a:r>
                <a:rPr lang="en-US" sz="1800" b="1">
                  <a:solidFill>
                    <a:srgbClr val="000000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TAMAÑO DE MUESTRA</a:t>
              </a:r>
            </a:p>
          </p:txBody>
        </p:sp>
        <p:sp>
          <p:nvSpPr>
            <p:cNvPr id="37" name="TextBox 45">
              <a:extLst>
                <a:ext uri="{FF2B5EF4-FFF2-40B4-BE49-F238E27FC236}">
                  <a16:creationId xmlns:a16="http://schemas.microsoft.com/office/drawing/2014/main" id="{D98A963C-F4D5-1451-4CD9-C5CFF8BB02DB}"/>
                </a:ext>
              </a:extLst>
            </p:cNvPr>
            <p:cNvSpPr txBox="1"/>
            <p:nvPr/>
          </p:nvSpPr>
          <p:spPr>
            <a:xfrm>
              <a:off x="0" y="583564"/>
              <a:ext cx="3429000" cy="71098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240"/>
                </a:lnSpc>
                <a:spcBef>
                  <a:spcPct val="0"/>
                </a:spcBef>
              </a:pPr>
              <a:r>
                <a:rPr lang="en-US" sz="1600" dirty="0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956 </a:t>
              </a:r>
              <a:r>
                <a:rPr lang="en-US" sz="1600" dirty="0" err="1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encuestas</a:t>
              </a:r>
              <a:r>
                <a:rPr lang="en-US" sz="1600" dirty="0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 </a:t>
              </a:r>
              <a:r>
                <a:rPr lang="en-US" sz="1600" dirty="0" err="1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válidas</a:t>
              </a:r>
              <a:r>
                <a:rPr lang="en-US" sz="1600" dirty="0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 </a:t>
              </a:r>
              <a:r>
                <a:rPr lang="en-US" sz="1600" dirty="0" err="1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en</a:t>
              </a:r>
              <a:r>
                <a:rPr lang="en-US" sz="1600" dirty="0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 </a:t>
              </a:r>
              <a:r>
                <a:rPr lang="en-US" sz="1600" dirty="0" err="1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el</a:t>
              </a:r>
              <a:r>
                <a:rPr lang="en-US" sz="1600" dirty="0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 </a:t>
              </a:r>
              <a:r>
                <a:rPr lang="en-US" sz="1600" dirty="0" err="1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periodo</a:t>
              </a:r>
              <a:r>
                <a:rPr lang="en-US" sz="1600" dirty="0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.</a:t>
              </a:r>
            </a:p>
          </p:txBody>
        </p:sp>
      </p:grpSp>
      <p:grpSp>
        <p:nvGrpSpPr>
          <p:cNvPr id="38" name="Group 46">
            <a:extLst>
              <a:ext uri="{FF2B5EF4-FFF2-40B4-BE49-F238E27FC236}">
                <a16:creationId xmlns:a16="http://schemas.microsoft.com/office/drawing/2014/main" id="{50CC4AA9-FFC5-5357-39B4-5C3769C6851A}"/>
              </a:ext>
            </a:extLst>
          </p:cNvPr>
          <p:cNvGrpSpPr/>
          <p:nvPr/>
        </p:nvGrpSpPr>
        <p:grpSpPr>
          <a:xfrm>
            <a:off x="13942887" y="4403473"/>
            <a:ext cx="2571750" cy="1790063"/>
            <a:chOff x="0" y="0"/>
            <a:chExt cx="3429000" cy="2386751"/>
          </a:xfrm>
        </p:grpSpPr>
        <p:sp>
          <p:nvSpPr>
            <p:cNvPr id="39" name="TextBox 47">
              <a:extLst>
                <a:ext uri="{FF2B5EF4-FFF2-40B4-BE49-F238E27FC236}">
                  <a16:creationId xmlns:a16="http://schemas.microsoft.com/office/drawing/2014/main" id="{DA4BCA91-A3D8-3766-D590-F1AF0F037F47}"/>
                </a:ext>
              </a:extLst>
            </p:cNvPr>
            <p:cNvSpPr txBox="1"/>
            <p:nvPr/>
          </p:nvSpPr>
          <p:spPr>
            <a:xfrm>
              <a:off x="0" y="9525"/>
              <a:ext cx="3429000" cy="7016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2160"/>
                </a:lnSpc>
              </a:pPr>
              <a:r>
                <a:rPr lang="en-US" sz="1800" b="1" dirty="0">
                  <a:solidFill>
                    <a:srgbClr val="000000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TRATAMIENTO Y PROCESAMIENTO</a:t>
              </a:r>
            </a:p>
          </p:txBody>
        </p:sp>
        <p:sp>
          <p:nvSpPr>
            <p:cNvPr id="40" name="TextBox 48">
              <a:extLst>
                <a:ext uri="{FF2B5EF4-FFF2-40B4-BE49-F238E27FC236}">
                  <a16:creationId xmlns:a16="http://schemas.microsoft.com/office/drawing/2014/main" id="{4AC09F17-CA15-EFC8-328E-7249F8F8E123}"/>
                </a:ext>
              </a:extLst>
            </p:cNvPr>
            <p:cNvSpPr txBox="1"/>
            <p:nvPr/>
          </p:nvSpPr>
          <p:spPr>
            <a:xfrm>
              <a:off x="0" y="939164"/>
              <a:ext cx="3429000" cy="144758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2240"/>
                </a:lnSpc>
                <a:spcBef>
                  <a:spcPct val="0"/>
                </a:spcBef>
              </a:pPr>
              <a:r>
                <a:rPr lang="en-US" sz="1600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Codificación y tabulación en Excel; exclusión de códigos 0 (“No aplica / Sin respuesta”).</a:t>
              </a:r>
            </a:p>
          </p:txBody>
        </p:sp>
      </p:grpSp>
      <p:grpSp>
        <p:nvGrpSpPr>
          <p:cNvPr id="41" name="Group 49">
            <a:extLst>
              <a:ext uri="{FF2B5EF4-FFF2-40B4-BE49-F238E27FC236}">
                <a16:creationId xmlns:a16="http://schemas.microsoft.com/office/drawing/2014/main" id="{01011115-C908-2FC0-42EB-76DFC9B8F10C}"/>
              </a:ext>
            </a:extLst>
          </p:cNvPr>
          <p:cNvGrpSpPr/>
          <p:nvPr/>
        </p:nvGrpSpPr>
        <p:grpSpPr>
          <a:xfrm>
            <a:off x="1773363" y="6727485"/>
            <a:ext cx="2571750" cy="2066288"/>
            <a:chOff x="0" y="0"/>
            <a:chExt cx="3429000" cy="2755051"/>
          </a:xfrm>
        </p:grpSpPr>
        <p:sp>
          <p:nvSpPr>
            <p:cNvPr id="42" name="TextBox 50">
              <a:extLst>
                <a:ext uri="{FF2B5EF4-FFF2-40B4-BE49-F238E27FC236}">
                  <a16:creationId xmlns:a16="http://schemas.microsoft.com/office/drawing/2014/main" id="{44C17184-0CF8-5F37-CD4E-0D2DB1229CD5}"/>
                </a:ext>
              </a:extLst>
            </p:cNvPr>
            <p:cNvSpPr txBox="1"/>
            <p:nvPr/>
          </p:nvSpPr>
          <p:spPr>
            <a:xfrm>
              <a:off x="0" y="9525"/>
              <a:ext cx="3429000" cy="7016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160"/>
                </a:lnSpc>
              </a:pPr>
              <a:r>
                <a:rPr lang="en-US" sz="1800" b="1">
                  <a:solidFill>
                    <a:srgbClr val="000000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COBERTURA Y UNIVERSO</a:t>
              </a:r>
            </a:p>
          </p:txBody>
        </p:sp>
        <p:sp>
          <p:nvSpPr>
            <p:cNvPr id="43" name="TextBox 51">
              <a:extLst>
                <a:ext uri="{FF2B5EF4-FFF2-40B4-BE49-F238E27FC236}">
                  <a16:creationId xmlns:a16="http://schemas.microsoft.com/office/drawing/2014/main" id="{7F85DF81-69C1-7E2D-439E-C2748726A074}"/>
                </a:ext>
              </a:extLst>
            </p:cNvPr>
            <p:cNvSpPr txBox="1"/>
            <p:nvPr/>
          </p:nvSpPr>
          <p:spPr>
            <a:xfrm>
              <a:off x="0" y="939164"/>
              <a:ext cx="3429000" cy="181588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l">
                <a:lnSpc>
                  <a:spcPts val="2240"/>
                </a:lnSpc>
              </a:pPr>
              <a:r>
                <a:rPr lang="en-US" sz="1600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26 áreas protegidas con vocación ecoturística.</a:t>
              </a:r>
            </a:p>
            <a:p>
              <a:pPr algn="l">
                <a:lnSpc>
                  <a:spcPts val="2240"/>
                </a:lnSpc>
                <a:spcBef>
                  <a:spcPct val="0"/>
                </a:spcBef>
              </a:pPr>
              <a:r>
                <a:rPr lang="en-US" sz="1600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 Aplicación efectiva en 11 áreas de 5 Direcciones Territoriales.</a:t>
              </a:r>
            </a:p>
          </p:txBody>
        </p:sp>
      </p:grpSp>
      <p:grpSp>
        <p:nvGrpSpPr>
          <p:cNvPr id="44" name="Group 52">
            <a:extLst>
              <a:ext uri="{FF2B5EF4-FFF2-40B4-BE49-F238E27FC236}">
                <a16:creationId xmlns:a16="http://schemas.microsoft.com/office/drawing/2014/main" id="{6EF8390A-795E-60FD-513C-4A046D5A196C}"/>
              </a:ext>
            </a:extLst>
          </p:cNvPr>
          <p:cNvGrpSpPr/>
          <p:nvPr/>
        </p:nvGrpSpPr>
        <p:grpSpPr>
          <a:xfrm>
            <a:off x="13942887" y="6727485"/>
            <a:ext cx="2571750" cy="2342513"/>
            <a:chOff x="0" y="0"/>
            <a:chExt cx="3429000" cy="3123351"/>
          </a:xfrm>
        </p:grpSpPr>
        <p:sp>
          <p:nvSpPr>
            <p:cNvPr id="45" name="TextBox 53">
              <a:extLst>
                <a:ext uri="{FF2B5EF4-FFF2-40B4-BE49-F238E27FC236}">
                  <a16:creationId xmlns:a16="http://schemas.microsoft.com/office/drawing/2014/main" id="{00CBD782-49A8-F7FD-C819-DD144A2BA45A}"/>
                </a:ext>
              </a:extLst>
            </p:cNvPr>
            <p:cNvSpPr txBox="1"/>
            <p:nvPr/>
          </p:nvSpPr>
          <p:spPr>
            <a:xfrm>
              <a:off x="0" y="9525"/>
              <a:ext cx="3429000" cy="70167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2160"/>
                </a:lnSpc>
              </a:pPr>
              <a:r>
                <a:rPr lang="en-US" sz="1800" b="1" dirty="0">
                  <a:solidFill>
                    <a:srgbClr val="000000"/>
                  </a:solidFill>
                  <a:latin typeface="Open Sans Bold"/>
                  <a:ea typeface="Open Sans Bold"/>
                  <a:cs typeface="Open Sans Bold"/>
                  <a:sym typeface="Open Sans Bold"/>
                </a:rPr>
                <a:t>ANÁLISIS Y RESULTADOS</a:t>
              </a:r>
            </a:p>
          </p:txBody>
        </p:sp>
        <p:sp>
          <p:nvSpPr>
            <p:cNvPr id="46" name="TextBox 54">
              <a:extLst>
                <a:ext uri="{FF2B5EF4-FFF2-40B4-BE49-F238E27FC236}">
                  <a16:creationId xmlns:a16="http://schemas.microsoft.com/office/drawing/2014/main" id="{1A96A191-4507-5B20-0A49-4B289CAEFFBE}"/>
                </a:ext>
              </a:extLst>
            </p:cNvPr>
            <p:cNvSpPr txBox="1"/>
            <p:nvPr/>
          </p:nvSpPr>
          <p:spPr>
            <a:xfrm>
              <a:off x="0" y="939164"/>
              <a:ext cx="3429000" cy="2184187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r">
                <a:lnSpc>
                  <a:spcPts val="2240"/>
                </a:lnSpc>
                <a:spcBef>
                  <a:spcPct val="0"/>
                </a:spcBef>
              </a:pPr>
              <a:r>
                <a:rPr lang="en-US" sz="1600" dirty="0">
                  <a:solidFill>
                    <a:srgbClr val="000000"/>
                  </a:solidFill>
                  <a:latin typeface="Open Sans"/>
                  <a:ea typeface="Open Sans"/>
                  <a:cs typeface="Open Sans"/>
                  <a:sym typeface="Open Sans"/>
                </a:rPr>
                <a:t>Construcción de índices por categoría (Actividades, Aspectos Generales y Servicios Ecoturísticos) y un Índice Global de Satisfacción (IGS)</a:t>
              </a:r>
            </a:p>
          </p:txBody>
        </p:sp>
      </p:grpSp>
      <p:sp>
        <p:nvSpPr>
          <p:cNvPr id="47" name="TextBox 55">
            <a:extLst>
              <a:ext uri="{FF2B5EF4-FFF2-40B4-BE49-F238E27FC236}">
                <a16:creationId xmlns:a16="http://schemas.microsoft.com/office/drawing/2014/main" id="{3F757FEC-5A2F-540C-621D-8D6938690921}"/>
              </a:ext>
            </a:extLst>
          </p:cNvPr>
          <p:cNvSpPr txBox="1"/>
          <p:nvPr/>
        </p:nvSpPr>
        <p:spPr>
          <a:xfrm>
            <a:off x="6180751" y="1016243"/>
            <a:ext cx="6263417" cy="4916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FICHA TÉCNICA ESAVI 2025</a:t>
            </a:r>
          </a:p>
        </p:txBody>
      </p:sp>
      <p:sp>
        <p:nvSpPr>
          <p:cNvPr id="48" name="AutoShape 9">
            <a:extLst>
              <a:ext uri="{FF2B5EF4-FFF2-40B4-BE49-F238E27FC236}">
                <a16:creationId xmlns:a16="http://schemas.microsoft.com/office/drawing/2014/main" id="{FBF61CCE-FF04-146D-930C-438B5F19420E}"/>
              </a:ext>
            </a:extLst>
          </p:cNvPr>
          <p:cNvSpPr/>
          <p:nvPr/>
        </p:nvSpPr>
        <p:spPr>
          <a:xfrm>
            <a:off x="8852459" y="5735940"/>
            <a:ext cx="583081" cy="0"/>
          </a:xfrm>
          <a:prstGeom prst="line">
            <a:avLst/>
          </a:prstGeom>
          <a:ln w="57150" cap="flat">
            <a:solidFill>
              <a:srgbClr val="0097B2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s-CO"/>
          </a:p>
        </p:txBody>
      </p:sp>
      <p:sp>
        <p:nvSpPr>
          <p:cNvPr id="49" name="AutoShape 10">
            <a:extLst>
              <a:ext uri="{FF2B5EF4-FFF2-40B4-BE49-F238E27FC236}">
                <a16:creationId xmlns:a16="http://schemas.microsoft.com/office/drawing/2014/main" id="{9982B581-2EDC-C5D6-BD5F-9C62B87BA208}"/>
              </a:ext>
            </a:extLst>
          </p:cNvPr>
          <p:cNvSpPr/>
          <p:nvPr/>
        </p:nvSpPr>
        <p:spPr>
          <a:xfrm>
            <a:off x="8116978" y="5735940"/>
            <a:ext cx="583081" cy="0"/>
          </a:xfrm>
          <a:prstGeom prst="line">
            <a:avLst/>
          </a:prstGeom>
          <a:ln w="57150" cap="flat">
            <a:solidFill>
              <a:srgbClr val="98D25C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s-CO"/>
          </a:p>
        </p:txBody>
      </p:sp>
      <p:sp>
        <p:nvSpPr>
          <p:cNvPr id="50" name="AutoShape 11">
            <a:extLst>
              <a:ext uri="{FF2B5EF4-FFF2-40B4-BE49-F238E27FC236}">
                <a16:creationId xmlns:a16="http://schemas.microsoft.com/office/drawing/2014/main" id="{D3AED668-04E2-664A-A6AB-B8B4BFB5977E}"/>
              </a:ext>
            </a:extLst>
          </p:cNvPr>
          <p:cNvSpPr/>
          <p:nvPr/>
        </p:nvSpPr>
        <p:spPr>
          <a:xfrm>
            <a:off x="9587784" y="5735940"/>
            <a:ext cx="583081" cy="0"/>
          </a:xfrm>
          <a:prstGeom prst="line">
            <a:avLst/>
          </a:prstGeom>
          <a:ln w="57150" cap="flat">
            <a:solidFill>
              <a:srgbClr val="00D28E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s-CO"/>
          </a:p>
        </p:txBody>
      </p:sp>
      <p:sp>
        <p:nvSpPr>
          <p:cNvPr id="51" name="TextBox 36">
            <a:extLst>
              <a:ext uri="{FF2B5EF4-FFF2-40B4-BE49-F238E27FC236}">
                <a16:creationId xmlns:a16="http://schemas.microsoft.com/office/drawing/2014/main" id="{45A19435-ADB5-F8DA-32BA-B765F8F735D0}"/>
              </a:ext>
            </a:extLst>
          </p:cNvPr>
          <p:cNvSpPr txBox="1"/>
          <p:nvPr/>
        </p:nvSpPr>
        <p:spPr>
          <a:xfrm>
            <a:off x="7109261" y="4398709"/>
            <a:ext cx="4069479" cy="8959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640"/>
              </a:lnSpc>
            </a:pPr>
            <a:r>
              <a:rPr lang="en-US" sz="2600" b="1" dirty="0">
                <a:solidFill>
                  <a:srgbClr val="000000"/>
                </a:solidFill>
                <a:latin typeface="Verdana Bold"/>
                <a:ea typeface="Verdana Bold"/>
                <a:cs typeface="Verdana Bold"/>
                <a:sym typeface="Verdana Bold"/>
              </a:rPr>
              <a:t>ASPECTOS </a:t>
            </a:r>
          </a:p>
          <a:p>
            <a:pPr algn="ctr">
              <a:lnSpc>
                <a:spcPts val="3640"/>
              </a:lnSpc>
              <a:spcBef>
                <a:spcPct val="0"/>
              </a:spcBef>
            </a:pPr>
            <a:r>
              <a:rPr lang="en-US" sz="2600" b="1" dirty="0">
                <a:solidFill>
                  <a:srgbClr val="000000"/>
                </a:solidFill>
                <a:latin typeface="Verdana Bold"/>
                <a:ea typeface="Verdana Bold"/>
                <a:cs typeface="Verdana Bold"/>
                <a:sym typeface="Verdana Bold"/>
              </a:rPr>
              <a:t>METODOLÓGICOS</a:t>
            </a:r>
          </a:p>
        </p:txBody>
      </p:sp>
      <p:sp>
        <p:nvSpPr>
          <p:cNvPr id="52" name="Título 1">
            <a:extLst>
              <a:ext uri="{FF2B5EF4-FFF2-40B4-BE49-F238E27FC236}">
                <a16:creationId xmlns:a16="http://schemas.microsoft.com/office/drawing/2014/main" id="{54AB319D-A303-9AB6-D9C9-99C81A9AFC2D}"/>
              </a:ext>
            </a:extLst>
          </p:cNvPr>
          <p:cNvSpPr txBox="1">
            <a:spLocks/>
          </p:cNvSpPr>
          <p:nvPr/>
        </p:nvSpPr>
        <p:spPr>
          <a:xfrm>
            <a:off x="32193" y="80585"/>
            <a:ext cx="15498500" cy="566156"/>
          </a:xfrm>
          <a:prstGeom prst="rect">
            <a:avLst/>
          </a:prstGeom>
        </p:spPr>
        <p:txBody>
          <a:bodyPr vert="horz" lIns="137160" tIns="68580" rIns="137160" bIns="68580" rtlCol="0" anchor="b">
            <a:normAutofit fontScale="8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pPr algn="just" defTabSz="1371600"/>
            <a:r>
              <a:rPr lang="es-CO" sz="2400" b="1" dirty="0">
                <a:solidFill>
                  <a:srgbClr val="70AD47">
                    <a:lumMod val="50000"/>
                  </a:srgbClr>
                </a:solidFill>
                <a:ea typeface="Verdana" panose="020B0604030504040204" pitchFamily="34" charset="0"/>
              </a:rPr>
              <a:t>RESULTADOS ENCUESTAS DE SATISFACCIÓN VISITANTES ÁREAS PROTEGIDAS –ESAVI-</a:t>
            </a:r>
          </a:p>
          <a:p>
            <a:pPr algn="just" defTabSz="1371600"/>
            <a:r>
              <a:rPr lang="es-CO" sz="2400" b="1" dirty="0">
                <a:solidFill>
                  <a:srgbClr val="70AD47">
                    <a:lumMod val="50000"/>
                  </a:srgbClr>
                </a:solidFill>
              </a:rPr>
              <a:t>I semestre 2025</a:t>
            </a:r>
          </a:p>
        </p:txBody>
      </p:sp>
      <p:sp>
        <p:nvSpPr>
          <p:cNvPr id="53" name="Freeform 30">
            <a:extLst>
              <a:ext uri="{FF2B5EF4-FFF2-40B4-BE49-F238E27FC236}">
                <a16:creationId xmlns:a16="http://schemas.microsoft.com/office/drawing/2014/main" id="{8DD35278-76AE-FAF2-AE02-4D9E824DBD36}"/>
              </a:ext>
            </a:extLst>
          </p:cNvPr>
          <p:cNvSpPr/>
          <p:nvPr/>
        </p:nvSpPr>
        <p:spPr>
          <a:xfrm>
            <a:off x="5774390" y="7014572"/>
            <a:ext cx="609600" cy="609600"/>
          </a:xfrm>
          <a:custGeom>
            <a:avLst/>
            <a:gdLst/>
            <a:ahLst/>
            <a:cxnLst/>
            <a:rect l="l" t="t" r="r" b="b"/>
            <a:pathLst>
              <a:path w="609600" h="609600">
                <a:moveTo>
                  <a:pt x="0" y="0"/>
                </a:moveTo>
                <a:lnTo>
                  <a:pt x="609600" y="0"/>
                </a:lnTo>
                <a:lnTo>
                  <a:pt x="609600" y="609600"/>
                </a:lnTo>
                <a:lnTo>
                  <a:pt x="0" y="609600"/>
                </a:lnTo>
                <a:lnTo>
                  <a:pt x="0" y="0"/>
                </a:lnTo>
                <a:close/>
              </a:path>
            </a:pathLst>
          </a:custGeom>
          <a:blipFill>
            <a:blip r:embed="rId17">
              <a:extLst>
                <a:ext uri="{96DAC541-7B7A-43D3-8B79-37D633B846F1}">
                  <asvg:svgBlip xmlns:asvg="http://schemas.microsoft.com/office/drawing/2016/SVG/main" r:embed="rId1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54" name="Freeform 31">
            <a:extLst>
              <a:ext uri="{FF2B5EF4-FFF2-40B4-BE49-F238E27FC236}">
                <a16:creationId xmlns:a16="http://schemas.microsoft.com/office/drawing/2014/main" id="{7034BCF4-3CB6-C3A2-580E-04C6D034E4FF}"/>
              </a:ext>
            </a:extLst>
          </p:cNvPr>
          <p:cNvSpPr/>
          <p:nvPr/>
        </p:nvSpPr>
        <p:spPr>
          <a:xfrm>
            <a:off x="5161361" y="4838700"/>
            <a:ext cx="508254" cy="609600"/>
          </a:xfrm>
          <a:custGeom>
            <a:avLst/>
            <a:gdLst/>
            <a:ahLst/>
            <a:cxnLst/>
            <a:rect l="l" t="t" r="r" b="b"/>
            <a:pathLst>
              <a:path w="508254" h="609600">
                <a:moveTo>
                  <a:pt x="0" y="0"/>
                </a:moveTo>
                <a:lnTo>
                  <a:pt x="508254" y="0"/>
                </a:lnTo>
                <a:lnTo>
                  <a:pt x="508254" y="609600"/>
                </a:lnTo>
                <a:lnTo>
                  <a:pt x="0" y="609600"/>
                </a:lnTo>
                <a:lnTo>
                  <a:pt x="0" y="0"/>
                </a:lnTo>
                <a:close/>
              </a:path>
            </a:pathLst>
          </a:custGeom>
          <a:blipFill>
            <a:blip r:embed="rId19">
              <a:extLst>
                <a:ext uri="{96DAC541-7B7A-43D3-8B79-37D633B846F1}">
                  <asvg:svgBlip xmlns:asvg="http://schemas.microsoft.com/office/drawing/2016/SVG/main" r:embed="rId2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55" name="Freeform 32">
            <a:extLst>
              <a:ext uri="{FF2B5EF4-FFF2-40B4-BE49-F238E27FC236}">
                <a16:creationId xmlns:a16="http://schemas.microsoft.com/office/drawing/2014/main" id="{6BAB5695-3AFF-14D7-17E7-FE600F4BCA25}"/>
              </a:ext>
            </a:extLst>
          </p:cNvPr>
          <p:cNvSpPr/>
          <p:nvPr/>
        </p:nvSpPr>
        <p:spPr>
          <a:xfrm>
            <a:off x="5850590" y="2536343"/>
            <a:ext cx="457200" cy="609600"/>
          </a:xfrm>
          <a:custGeom>
            <a:avLst/>
            <a:gdLst/>
            <a:ahLst/>
            <a:cxnLst/>
            <a:rect l="l" t="t" r="r" b="b"/>
            <a:pathLst>
              <a:path w="457200" h="609600">
                <a:moveTo>
                  <a:pt x="0" y="0"/>
                </a:moveTo>
                <a:lnTo>
                  <a:pt x="457200" y="0"/>
                </a:lnTo>
                <a:lnTo>
                  <a:pt x="457200" y="609600"/>
                </a:lnTo>
                <a:lnTo>
                  <a:pt x="0" y="609600"/>
                </a:lnTo>
                <a:lnTo>
                  <a:pt x="0" y="0"/>
                </a:lnTo>
                <a:close/>
              </a:path>
            </a:pathLst>
          </a:custGeom>
          <a:blipFill>
            <a:blip r:embed="rId21">
              <a:extLst>
                <a:ext uri="{96DAC541-7B7A-43D3-8B79-37D633B846F1}">
                  <asvg:svgBlip xmlns:asvg="http://schemas.microsoft.com/office/drawing/2016/SVG/main" r:embed="rId2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56" name="Freeform 33">
            <a:extLst>
              <a:ext uri="{FF2B5EF4-FFF2-40B4-BE49-F238E27FC236}">
                <a16:creationId xmlns:a16="http://schemas.microsoft.com/office/drawing/2014/main" id="{223C838A-FFA0-4318-B8CC-D20FB430E276}"/>
              </a:ext>
            </a:extLst>
          </p:cNvPr>
          <p:cNvSpPr/>
          <p:nvPr/>
        </p:nvSpPr>
        <p:spPr>
          <a:xfrm>
            <a:off x="12031264" y="2644883"/>
            <a:ext cx="558546" cy="609600"/>
          </a:xfrm>
          <a:custGeom>
            <a:avLst/>
            <a:gdLst/>
            <a:ahLst/>
            <a:cxnLst/>
            <a:rect l="l" t="t" r="r" b="b"/>
            <a:pathLst>
              <a:path w="558546" h="609600">
                <a:moveTo>
                  <a:pt x="0" y="0"/>
                </a:moveTo>
                <a:lnTo>
                  <a:pt x="558546" y="0"/>
                </a:lnTo>
                <a:lnTo>
                  <a:pt x="558546" y="609600"/>
                </a:lnTo>
                <a:lnTo>
                  <a:pt x="0" y="609600"/>
                </a:lnTo>
                <a:lnTo>
                  <a:pt x="0" y="0"/>
                </a:lnTo>
                <a:close/>
              </a:path>
            </a:pathLst>
          </a:custGeom>
          <a:blipFill>
            <a:blip r:embed="rId23">
              <a:extLst>
                <a:ext uri="{96DAC541-7B7A-43D3-8B79-37D633B846F1}">
                  <asvg:svgBlip xmlns:asvg="http://schemas.microsoft.com/office/drawing/2016/SVG/main" r:embed="rId2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57" name="Freeform 34">
            <a:extLst>
              <a:ext uri="{FF2B5EF4-FFF2-40B4-BE49-F238E27FC236}">
                <a16:creationId xmlns:a16="http://schemas.microsoft.com/office/drawing/2014/main" id="{F9BF4E30-B0DE-6FA9-5135-8F68725BB752}"/>
              </a:ext>
            </a:extLst>
          </p:cNvPr>
          <p:cNvSpPr/>
          <p:nvPr/>
        </p:nvSpPr>
        <p:spPr>
          <a:xfrm>
            <a:off x="12589810" y="4838700"/>
            <a:ext cx="609600" cy="609600"/>
          </a:xfrm>
          <a:custGeom>
            <a:avLst/>
            <a:gdLst/>
            <a:ahLst/>
            <a:cxnLst/>
            <a:rect l="l" t="t" r="r" b="b"/>
            <a:pathLst>
              <a:path w="609600" h="609600">
                <a:moveTo>
                  <a:pt x="0" y="0"/>
                </a:moveTo>
                <a:lnTo>
                  <a:pt x="609600" y="0"/>
                </a:lnTo>
                <a:lnTo>
                  <a:pt x="609600" y="609600"/>
                </a:lnTo>
                <a:lnTo>
                  <a:pt x="0" y="609600"/>
                </a:lnTo>
                <a:lnTo>
                  <a:pt x="0" y="0"/>
                </a:lnTo>
                <a:close/>
              </a:path>
            </a:pathLst>
          </a:custGeom>
          <a:blipFill>
            <a:blip r:embed="rId25">
              <a:extLst>
                <a:ext uri="{96DAC541-7B7A-43D3-8B79-37D633B846F1}">
                  <asvg:svgBlip xmlns:asvg="http://schemas.microsoft.com/office/drawing/2016/SVG/main" r:embed="rId2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58" name="Freeform 35">
            <a:extLst>
              <a:ext uri="{FF2B5EF4-FFF2-40B4-BE49-F238E27FC236}">
                <a16:creationId xmlns:a16="http://schemas.microsoft.com/office/drawing/2014/main" id="{5037BA66-5D83-F7E9-D923-35EDA0645C12}"/>
              </a:ext>
            </a:extLst>
          </p:cNvPr>
          <p:cNvSpPr/>
          <p:nvPr/>
        </p:nvSpPr>
        <p:spPr>
          <a:xfrm>
            <a:off x="11834568" y="6918615"/>
            <a:ext cx="609600" cy="584454"/>
          </a:xfrm>
          <a:custGeom>
            <a:avLst/>
            <a:gdLst/>
            <a:ahLst/>
            <a:cxnLst/>
            <a:rect l="l" t="t" r="r" b="b"/>
            <a:pathLst>
              <a:path w="609600" h="584454">
                <a:moveTo>
                  <a:pt x="0" y="0"/>
                </a:moveTo>
                <a:lnTo>
                  <a:pt x="609600" y="0"/>
                </a:lnTo>
                <a:lnTo>
                  <a:pt x="609600" y="584454"/>
                </a:lnTo>
                <a:lnTo>
                  <a:pt x="0" y="584454"/>
                </a:lnTo>
                <a:lnTo>
                  <a:pt x="0" y="0"/>
                </a:lnTo>
                <a:close/>
              </a:path>
            </a:pathLst>
          </a:custGeom>
          <a:blipFill>
            <a:blip r:embed="rId27">
              <a:extLst>
                <a:ext uri="{96DAC541-7B7A-43D3-8B79-37D633B846F1}">
                  <asvg:svgBlip xmlns:asvg="http://schemas.microsoft.com/office/drawing/2016/SVG/main" r:embed="rId2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3699116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8" name="Group 32">
            <a:extLst>
              <a:ext uri="{FF2B5EF4-FFF2-40B4-BE49-F238E27FC236}">
                <a16:creationId xmlns:a16="http://schemas.microsoft.com/office/drawing/2014/main" id="{F985EA10-3ADC-A54E-35AC-7AB82AA4356C}"/>
              </a:ext>
            </a:extLst>
          </p:cNvPr>
          <p:cNvGrpSpPr/>
          <p:nvPr/>
        </p:nvGrpSpPr>
        <p:grpSpPr>
          <a:xfrm>
            <a:off x="-4" y="5359927"/>
            <a:ext cx="18288000" cy="858483"/>
            <a:chOff x="0" y="0"/>
            <a:chExt cx="4816593" cy="160553"/>
          </a:xfrm>
        </p:grpSpPr>
        <p:sp>
          <p:nvSpPr>
            <p:cNvPr id="109" name="Freeform 33">
              <a:extLst>
                <a:ext uri="{FF2B5EF4-FFF2-40B4-BE49-F238E27FC236}">
                  <a16:creationId xmlns:a16="http://schemas.microsoft.com/office/drawing/2014/main" id="{D34F90BB-D2AC-1E55-2965-08F26B88DFB1}"/>
                </a:ext>
              </a:extLst>
            </p:cNvPr>
            <p:cNvSpPr/>
            <p:nvPr/>
          </p:nvSpPr>
          <p:spPr>
            <a:xfrm>
              <a:off x="0" y="0"/>
              <a:ext cx="4816592" cy="160553"/>
            </a:xfrm>
            <a:custGeom>
              <a:avLst/>
              <a:gdLst/>
              <a:ahLst/>
              <a:cxnLst/>
              <a:rect l="l" t="t" r="r" b="b"/>
              <a:pathLst>
                <a:path w="4816592" h="160553">
                  <a:moveTo>
                    <a:pt x="0" y="0"/>
                  </a:moveTo>
                  <a:lnTo>
                    <a:pt x="4816592" y="0"/>
                  </a:lnTo>
                  <a:lnTo>
                    <a:pt x="4816592" y="160553"/>
                  </a:lnTo>
                  <a:lnTo>
                    <a:pt x="0" y="160553"/>
                  </a:lnTo>
                  <a:close/>
                </a:path>
              </a:pathLst>
            </a:custGeom>
            <a:solidFill>
              <a:srgbClr val="C6C8CC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110" name="TextBox 34">
              <a:extLst>
                <a:ext uri="{FF2B5EF4-FFF2-40B4-BE49-F238E27FC236}">
                  <a16:creationId xmlns:a16="http://schemas.microsoft.com/office/drawing/2014/main" id="{39FB0426-EF1C-B820-1BA9-E9A8F6D11E68}"/>
                </a:ext>
              </a:extLst>
            </p:cNvPr>
            <p:cNvSpPr txBox="1"/>
            <p:nvPr/>
          </p:nvSpPr>
          <p:spPr>
            <a:xfrm>
              <a:off x="0" y="9525"/>
              <a:ext cx="4816593" cy="1510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60"/>
                </a:lnSpc>
              </a:pPr>
              <a:endParaRPr/>
            </a:p>
          </p:txBody>
        </p:sp>
      </p:grpSp>
      <p:grpSp>
        <p:nvGrpSpPr>
          <p:cNvPr id="64" name="Group 10">
            <a:extLst>
              <a:ext uri="{FF2B5EF4-FFF2-40B4-BE49-F238E27FC236}">
                <a16:creationId xmlns:a16="http://schemas.microsoft.com/office/drawing/2014/main" id="{E492DD0A-4922-D5EE-1DD7-9C3D81DBD34F}"/>
              </a:ext>
            </a:extLst>
          </p:cNvPr>
          <p:cNvGrpSpPr/>
          <p:nvPr/>
        </p:nvGrpSpPr>
        <p:grpSpPr>
          <a:xfrm>
            <a:off x="15326321" y="6490908"/>
            <a:ext cx="2736803" cy="1903610"/>
            <a:chOff x="0" y="0"/>
            <a:chExt cx="601656" cy="977492"/>
          </a:xfrm>
          <a:solidFill>
            <a:schemeClr val="bg1">
              <a:lumMod val="95000"/>
            </a:schemeClr>
          </a:solidFill>
        </p:grpSpPr>
        <p:sp>
          <p:nvSpPr>
            <p:cNvPr id="65" name="Freeform 11">
              <a:extLst>
                <a:ext uri="{FF2B5EF4-FFF2-40B4-BE49-F238E27FC236}">
                  <a16:creationId xmlns:a16="http://schemas.microsoft.com/office/drawing/2014/main" id="{ED63D1CD-FB98-A32D-79F4-A6C663373582}"/>
                </a:ext>
              </a:extLst>
            </p:cNvPr>
            <p:cNvSpPr/>
            <p:nvPr/>
          </p:nvSpPr>
          <p:spPr>
            <a:xfrm>
              <a:off x="0" y="0"/>
              <a:ext cx="601656" cy="977492"/>
            </a:xfrm>
            <a:custGeom>
              <a:avLst/>
              <a:gdLst/>
              <a:ahLst/>
              <a:cxnLst/>
              <a:rect l="l" t="t" r="r" b="b"/>
              <a:pathLst>
                <a:path w="601656" h="977492">
                  <a:moveTo>
                    <a:pt x="67780" y="0"/>
                  </a:moveTo>
                  <a:lnTo>
                    <a:pt x="533876" y="0"/>
                  </a:lnTo>
                  <a:cubicBezTo>
                    <a:pt x="571310" y="0"/>
                    <a:pt x="601656" y="30346"/>
                    <a:pt x="601656" y="67780"/>
                  </a:cubicBezTo>
                  <a:lnTo>
                    <a:pt x="601656" y="909712"/>
                  </a:lnTo>
                  <a:cubicBezTo>
                    <a:pt x="601656" y="927688"/>
                    <a:pt x="594515" y="944929"/>
                    <a:pt x="581803" y="957640"/>
                  </a:cubicBezTo>
                  <a:cubicBezTo>
                    <a:pt x="569092" y="970351"/>
                    <a:pt x="551852" y="977492"/>
                    <a:pt x="533876" y="977492"/>
                  </a:cubicBezTo>
                  <a:lnTo>
                    <a:pt x="67780" y="977492"/>
                  </a:lnTo>
                  <a:cubicBezTo>
                    <a:pt x="30346" y="977492"/>
                    <a:pt x="0" y="947146"/>
                    <a:pt x="0" y="909712"/>
                  </a:cubicBezTo>
                  <a:lnTo>
                    <a:pt x="0" y="67780"/>
                  </a:lnTo>
                  <a:cubicBezTo>
                    <a:pt x="0" y="30346"/>
                    <a:pt x="30346" y="0"/>
                    <a:pt x="67780" y="0"/>
                  </a:cubicBez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s-CO"/>
            </a:p>
          </p:txBody>
        </p:sp>
        <p:sp>
          <p:nvSpPr>
            <p:cNvPr id="66" name="TextBox 12">
              <a:extLst>
                <a:ext uri="{FF2B5EF4-FFF2-40B4-BE49-F238E27FC236}">
                  <a16:creationId xmlns:a16="http://schemas.microsoft.com/office/drawing/2014/main" id="{A74DE488-28FC-C8DC-CC81-71CD1118D450}"/>
                </a:ext>
              </a:extLst>
            </p:cNvPr>
            <p:cNvSpPr txBox="1"/>
            <p:nvPr/>
          </p:nvSpPr>
          <p:spPr>
            <a:xfrm>
              <a:off x="0" y="9525"/>
              <a:ext cx="601656" cy="967967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60"/>
                </a:lnSpc>
              </a:pPr>
              <a:endParaRPr/>
            </a:p>
          </p:txBody>
        </p:sp>
      </p:grpSp>
      <p:grpSp>
        <p:nvGrpSpPr>
          <p:cNvPr id="61" name="Group 10">
            <a:extLst>
              <a:ext uri="{FF2B5EF4-FFF2-40B4-BE49-F238E27FC236}">
                <a16:creationId xmlns:a16="http://schemas.microsoft.com/office/drawing/2014/main" id="{3FDBF196-081C-23CF-64DC-C6EBA28F1BD1}"/>
              </a:ext>
            </a:extLst>
          </p:cNvPr>
          <p:cNvGrpSpPr/>
          <p:nvPr/>
        </p:nvGrpSpPr>
        <p:grpSpPr>
          <a:xfrm>
            <a:off x="12423643" y="6520399"/>
            <a:ext cx="2710401" cy="1895361"/>
            <a:chOff x="0" y="0"/>
            <a:chExt cx="601656" cy="977492"/>
          </a:xfrm>
          <a:solidFill>
            <a:schemeClr val="bg1">
              <a:lumMod val="95000"/>
            </a:schemeClr>
          </a:solidFill>
        </p:grpSpPr>
        <p:sp>
          <p:nvSpPr>
            <p:cNvPr id="62" name="Freeform 11">
              <a:extLst>
                <a:ext uri="{FF2B5EF4-FFF2-40B4-BE49-F238E27FC236}">
                  <a16:creationId xmlns:a16="http://schemas.microsoft.com/office/drawing/2014/main" id="{62D45BD6-28EA-DF8E-34CD-72EA33291284}"/>
                </a:ext>
              </a:extLst>
            </p:cNvPr>
            <p:cNvSpPr/>
            <p:nvPr/>
          </p:nvSpPr>
          <p:spPr>
            <a:xfrm>
              <a:off x="0" y="0"/>
              <a:ext cx="601656" cy="977492"/>
            </a:xfrm>
            <a:custGeom>
              <a:avLst/>
              <a:gdLst/>
              <a:ahLst/>
              <a:cxnLst/>
              <a:rect l="l" t="t" r="r" b="b"/>
              <a:pathLst>
                <a:path w="601656" h="977492">
                  <a:moveTo>
                    <a:pt x="67780" y="0"/>
                  </a:moveTo>
                  <a:lnTo>
                    <a:pt x="533876" y="0"/>
                  </a:lnTo>
                  <a:cubicBezTo>
                    <a:pt x="571310" y="0"/>
                    <a:pt x="601656" y="30346"/>
                    <a:pt x="601656" y="67780"/>
                  </a:cubicBezTo>
                  <a:lnTo>
                    <a:pt x="601656" y="909712"/>
                  </a:lnTo>
                  <a:cubicBezTo>
                    <a:pt x="601656" y="927688"/>
                    <a:pt x="594515" y="944929"/>
                    <a:pt x="581803" y="957640"/>
                  </a:cubicBezTo>
                  <a:cubicBezTo>
                    <a:pt x="569092" y="970351"/>
                    <a:pt x="551852" y="977492"/>
                    <a:pt x="533876" y="977492"/>
                  </a:cubicBezTo>
                  <a:lnTo>
                    <a:pt x="67780" y="977492"/>
                  </a:lnTo>
                  <a:cubicBezTo>
                    <a:pt x="30346" y="977492"/>
                    <a:pt x="0" y="947146"/>
                    <a:pt x="0" y="909712"/>
                  </a:cubicBezTo>
                  <a:lnTo>
                    <a:pt x="0" y="67780"/>
                  </a:lnTo>
                  <a:cubicBezTo>
                    <a:pt x="0" y="30346"/>
                    <a:pt x="30346" y="0"/>
                    <a:pt x="67780" y="0"/>
                  </a:cubicBez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s-CO"/>
            </a:p>
          </p:txBody>
        </p:sp>
        <p:sp>
          <p:nvSpPr>
            <p:cNvPr id="63" name="TextBox 12">
              <a:extLst>
                <a:ext uri="{FF2B5EF4-FFF2-40B4-BE49-F238E27FC236}">
                  <a16:creationId xmlns:a16="http://schemas.microsoft.com/office/drawing/2014/main" id="{FEEC0B38-06F0-4B87-114F-0144C8D0B2AF}"/>
                </a:ext>
              </a:extLst>
            </p:cNvPr>
            <p:cNvSpPr txBox="1"/>
            <p:nvPr/>
          </p:nvSpPr>
          <p:spPr>
            <a:xfrm>
              <a:off x="0" y="9525"/>
              <a:ext cx="601656" cy="967967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60"/>
                </a:lnSpc>
              </a:pPr>
              <a:endParaRPr/>
            </a:p>
          </p:txBody>
        </p:sp>
      </p:grpSp>
      <p:grpSp>
        <p:nvGrpSpPr>
          <p:cNvPr id="58" name="Group 10">
            <a:extLst>
              <a:ext uri="{FF2B5EF4-FFF2-40B4-BE49-F238E27FC236}">
                <a16:creationId xmlns:a16="http://schemas.microsoft.com/office/drawing/2014/main" id="{619F1354-6021-0FB1-8FCD-B78ACDD4E615}"/>
              </a:ext>
            </a:extLst>
          </p:cNvPr>
          <p:cNvGrpSpPr/>
          <p:nvPr/>
        </p:nvGrpSpPr>
        <p:grpSpPr>
          <a:xfrm>
            <a:off x="9343816" y="6557205"/>
            <a:ext cx="2929180" cy="1858557"/>
            <a:chOff x="0" y="0"/>
            <a:chExt cx="601656" cy="977492"/>
          </a:xfrm>
          <a:solidFill>
            <a:schemeClr val="bg1">
              <a:lumMod val="95000"/>
            </a:schemeClr>
          </a:solidFill>
        </p:grpSpPr>
        <p:sp>
          <p:nvSpPr>
            <p:cNvPr id="59" name="Freeform 11">
              <a:extLst>
                <a:ext uri="{FF2B5EF4-FFF2-40B4-BE49-F238E27FC236}">
                  <a16:creationId xmlns:a16="http://schemas.microsoft.com/office/drawing/2014/main" id="{11FC6CCD-B478-EF33-7E3C-1211C73A7C0B}"/>
                </a:ext>
              </a:extLst>
            </p:cNvPr>
            <p:cNvSpPr/>
            <p:nvPr/>
          </p:nvSpPr>
          <p:spPr>
            <a:xfrm>
              <a:off x="0" y="0"/>
              <a:ext cx="601656" cy="977492"/>
            </a:xfrm>
            <a:custGeom>
              <a:avLst/>
              <a:gdLst/>
              <a:ahLst/>
              <a:cxnLst/>
              <a:rect l="l" t="t" r="r" b="b"/>
              <a:pathLst>
                <a:path w="601656" h="977492">
                  <a:moveTo>
                    <a:pt x="67780" y="0"/>
                  </a:moveTo>
                  <a:lnTo>
                    <a:pt x="533876" y="0"/>
                  </a:lnTo>
                  <a:cubicBezTo>
                    <a:pt x="571310" y="0"/>
                    <a:pt x="601656" y="30346"/>
                    <a:pt x="601656" y="67780"/>
                  </a:cubicBezTo>
                  <a:lnTo>
                    <a:pt x="601656" y="909712"/>
                  </a:lnTo>
                  <a:cubicBezTo>
                    <a:pt x="601656" y="927688"/>
                    <a:pt x="594515" y="944929"/>
                    <a:pt x="581803" y="957640"/>
                  </a:cubicBezTo>
                  <a:cubicBezTo>
                    <a:pt x="569092" y="970351"/>
                    <a:pt x="551852" y="977492"/>
                    <a:pt x="533876" y="977492"/>
                  </a:cubicBezTo>
                  <a:lnTo>
                    <a:pt x="67780" y="977492"/>
                  </a:lnTo>
                  <a:cubicBezTo>
                    <a:pt x="30346" y="977492"/>
                    <a:pt x="0" y="947146"/>
                    <a:pt x="0" y="909712"/>
                  </a:cubicBezTo>
                  <a:lnTo>
                    <a:pt x="0" y="67780"/>
                  </a:lnTo>
                  <a:cubicBezTo>
                    <a:pt x="0" y="30346"/>
                    <a:pt x="30346" y="0"/>
                    <a:pt x="67780" y="0"/>
                  </a:cubicBez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s-CO"/>
            </a:p>
          </p:txBody>
        </p:sp>
        <p:sp>
          <p:nvSpPr>
            <p:cNvPr id="60" name="TextBox 12">
              <a:extLst>
                <a:ext uri="{FF2B5EF4-FFF2-40B4-BE49-F238E27FC236}">
                  <a16:creationId xmlns:a16="http://schemas.microsoft.com/office/drawing/2014/main" id="{E9A0E01F-A1D0-90E6-8CEC-CA2126CA9576}"/>
                </a:ext>
              </a:extLst>
            </p:cNvPr>
            <p:cNvSpPr txBox="1"/>
            <p:nvPr/>
          </p:nvSpPr>
          <p:spPr>
            <a:xfrm>
              <a:off x="0" y="9525"/>
              <a:ext cx="601656" cy="967967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60"/>
                </a:lnSpc>
              </a:pPr>
              <a:endParaRPr/>
            </a:p>
          </p:txBody>
        </p:sp>
      </p:grpSp>
      <p:grpSp>
        <p:nvGrpSpPr>
          <p:cNvPr id="55" name="Group 10">
            <a:extLst>
              <a:ext uri="{FF2B5EF4-FFF2-40B4-BE49-F238E27FC236}">
                <a16:creationId xmlns:a16="http://schemas.microsoft.com/office/drawing/2014/main" id="{BE06B9E3-BEA1-D188-25C1-40741E1E0D0F}"/>
              </a:ext>
            </a:extLst>
          </p:cNvPr>
          <p:cNvGrpSpPr/>
          <p:nvPr/>
        </p:nvGrpSpPr>
        <p:grpSpPr>
          <a:xfrm>
            <a:off x="6480986" y="6490908"/>
            <a:ext cx="2710402" cy="1924853"/>
            <a:chOff x="0" y="0"/>
            <a:chExt cx="601656" cy="977492"/>
          </a:xfrm>
          <a:solidFill>
            <a:schemeClr val="bg1">
              <a:lumMod val="95000"/>
            </a:schemeClr>
          </a:solidFill>
        </p:grpSpPr>
        <p:sp>
          <p:nvSpPr>
            <p:cNvPr id="56" name="Freeform 11">
              <a:extLst>
                <a:ext uri="{FF2B5EF4-FFF2-40B4-BE49-F238E27FC236}">
                  <a16:creationId xmlns:a16="http://schemas.microsoft.com/office/drawing/2014/main" id="{00924F97-216F-5222-1FFE-22E7FC846CAF}"/>
                </a:ext>
              </a:extLst>
            </p:cNvPr>
            <p:cNvSpPr/>
            <p:nvPr/>
          </p:nvSpPr>
          <p:spPr>
            <a:xfrm>
              <a:off x="0" y="0"/>
              <a:ext cx="601656" cy="977492"/>
            </a:xfrm>
            <a:custGeom>
              <a:avLst/>
              <a:gdLst/>
              <a:ahLst/>
              <a:cxnLst/>
              <a:rect l="l" t="t" r="r" b="b"/>
              <a:pathLst>
                <a:path w="601656" h="977492">
                  <a:moveTo>
                    <a:pt x="67780" y="0"/>
                  </a:moveTo>
                  <a:lnTo>
                    <a:pt x="533876" y="0"/>
                  </a:lnTo>
                  <a:cubicBezTo>
                    <a:pt x="571310" y="0"/>
                    <a:pt x="601656" y="30346"/>
                    <a:pt x="601656" y="67780"/>
                  </a:cubicBezTo>
                  <a:lnTo>
                    <a:pt x="601656" y="909712"/>
                  </a:lnTo>
                  <a:cubicBezTo>
                    <a:pt x="601656" y="927688"/>
                    <a:pt x="594515" y="944929"/>
                    <a:pt x="581803" y="957640"/>
                  </a:cubicBezTo>
                  <a:cubicBezTo>
                    <a:pt x="569092" y="970351"/>
                    <a:pt x="551852" y="977492"/>
                    <a:pt x="533876" y="977492"/>
                  </a:cubicBezTo>
                  <a:lnTo>
                    <a:pt x="67780" y="977492"/>
                  </a:lnTo>
                  <a:cubicBezTo>
                    <a:pt x="30346" y="977492"/>
                    <a:pt x="0" y="947146"/>
                    <a:pt x="0" y="909712"/>
                  </a:cubicBezTo>
                  <a:lnTo>
                    <a:pt x="0" y="67780"/>
                  </a:lnTo>
                  <a:cubicBezTo>
                    <a:pt x="0" y="30346"/>
                    <a:pt x="30346" y="0"/>
                    <a:pt x="67780" y="0"/>
                  </a:cubicBez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s-CO"/>
            </a:p>
          </p:txBody>
        </p:sp>
        <p:sp>
          <p:nvSpPr>
            <p:cNvPr id="57" name="TextBox 12">
              <a:extLst>
                <a:ext uri="{FF2B5EF4-FFF2-40B4-BE49-F238E27FC236}">
                  <a16:creationId xmlns:a16="http://schemas.microsoft.com/office/drawing/2014/main" id="{F9DF3417-2FB4-A3C8-06BF-2B3985F83B68}"/>
                </a:ext>
              </a:extLst>
            </p:cNvPr>
            <p:cNvSpPr txBox="1"/>
            <p:nvPr/>
          </p:nvSpPr>
          <p:spPr>
            <a:xfrm>
              <a:off x="0" y="9525"/>
              <a:ext cx="601656" cy="967967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60"/>
                </a:lnSpc>
              </a:pPr>
              <a:endParaRPr/>
            </a:p>
          </p:txBody>
        </p:sp>
      </p:grpSp>
      <p:grpSp>
        <p:nvGrpSpPr>
          <p:cNvPr id="52" name="Group 10">
            <a:extLst>
              <a:ext uri="{FF2B5EF4-FFF2-40B4-BE49-F238E27FC236}">
                <a16:creationId xmlns:a16="http://schemas.microsoft.com/office/drawing/2014/main" id="{931F8500-08B2-7289-FF9C-6C4E68E7CED0}"/>
              </a:ext>
            </a:extLst>
          </p:cNvPr>
          <p:cNvGrpSpPr/>
          <p:nvPr/>
        </p:nvGrpSpPr>
        <p:grpSpPr>
          <a:xfrm>
            <a:off x="3337373" y="6452433"/>
            <a:ext cx="2902196" cy="2004211"/>
            <a:chOff x="0" y="0"/>
            <a:chExt cx="601656" cy="977492"/>
          </a:xfrm>
          <a:solidFill>
            <a:schemeClr val="bg1">
              <a:lumMod val="95000"/>
            </a:schemeClr>
          </a:solidFill>
        </p:grpSpPr>
        <p:sp>
          <p:nvSpPr>
            <p:cNvPr id="53" name="Freeform 11">
              <a:extLst>
                <a:ext uri="{FF2B5EF4-FFF2-40B4-BE49-F238E27FC236}">
                  <a16:creationId xmlns:a16="http://schemas.microsoft.com/office/drawing/2014/main" id="{55A7228B-2EFA-516A-71AE-58BF0B65F6F3}"/>
                </a:ext>
              </a:extLst>
            </p:cNvPr>
            <p:cNvSpPr/>
            <p:nvPr/>
          </p:nvSpPr>
          <p:spPr>
            <a:xfrm>
              <a:off x="0" y="0"/>
              <a:ext cx="601656" cy="977492"/>
            </a:xfrm>
            <a:custGeom>
              <a:avLst/>
              <a:gdLst/>
              <a:ahLst/>
              <a:cxnLst/>
              <a:rect l="l" t="t" r="r" b="b"/>
              <a:pathLst>
                <a:path w="601656" h="977492">
                  <a:moveTo>
                    <a:pt x="67780" y="0"/>
                  </a:moveTo>
                  <a:lnTo>
                    <a:pt x="533876" y="0"/>
                  </a:lnTo>
                  <a:cubicBezTo>
                    <a:pt x="571310" y="0"/>
                    <a:pt x="601656" y="30346"/>
                    <a:pt x="601656" y="67780"/>
                  </a:cubicBezTo>
                  <a:lnTo>
                    <a:pt x="601656" y="909712"/>
                  </a:lnTo>
                  <a:cubicBezTo>
                    <a:pt x="601656" y="927688"/>
                    <a:pt x="594515" y="944929"/>
                    <a:pt x="581803" y="957640"/>
                  </a:cubicBezTo>
                  <a:cubicBezTo>
                    <a:pt x="569092" y="970351"/>
                    <a:pt x="551852" y="977492"/>
                    <a:pt x="533876" y="977492"/>
                  </a:cubicBezTo>
                  <a:lnTo>
                    <a:pt x="67780" y="977492"/>
                  </a:lnTo>
                  <a:cubicBezTo>
                    <a:pt x="30346" y="977492"/>
                    <a:pt x="0" y="947146"/>
                    <a:pt x="0" y="909712"/>
                  </a:cubicBezTo>
                  <a:lnTo>
                    <a:pt x="0" y="67780"/>
                  </a:lnTo>
                  <a:cubicBezTo>
                    <a:pt x="0" y="30346"/>
                    <a:pt x="30346" y="0"/>
                    <a:pt x="67780" y="0"/>
                  </a:cubicBez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s-CO"/>
            </a:p>
          </p:txBody>
        </p:sp>
        <p:sp>
          <p:nvSpPr>
            <p:cNvPr id="54" name="TextBox 12">
              <a:extLst>
                <a:ext uri="{FF2B5EF4-FFF2-40B4-BE49-F238E27FC236}">
                  <a16:creationId xmlns:a16="http://schemas.microsoft.com/office/drawing/2014/main" id="{05CC2DEA-54CC-D998-48D6-56C999DCF0FE}"/>
                </a:ext>
              </a:extLst>
            </p:cNvPr>
            <p:cNvSpPr txBox="1"/>
            <p:nvPr/>
          </p:nvSpPr>
          <p:spPr>
            <a:xfrm>
              <a:off x="0" y="9525"/>
              <a:ext cx="601656" cy="967967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60"/>
                </a:lnSpc>
              </a:pPr>
              <a:endParaRPr/>
            </a:p>
          </p:txBody>
        </p:sp>
      </p:grpSp>
      <p:grpSp>
        <p:nvGrpSpPr>
          <p:cNvPr id="49" name="Group 10">
            <a:extLst>
              <a:ext uri="{FF2B5EF4-FFF2-40B4-BE49-F238E27FC236}">
                <a16:creationId xmlns:a16="http://schemas.microsoft.com/office/drawing/2014/main" id="{F28D0377-5C5F-425C-ACC9-FE072D706005}"/>
              </a:ext>
            </a:extLst>
          </p:cNvPr>
          <p:cNvGrpSpPr/>
          <p:nvPr/>
        </p:nvGrpSpPr>
        <p:grpSpPr>
          <a:xfrm>
            <a:off x="632042" y="6492771"/>
            <a:ext cx="2543740" cy="1901747"/>
            <a:chOff x="0" y="0"/>
            <a:chExt cx="601656" cy="977492"/>
          </a:xfrm>
          <a:solidFill>
            <a:schemeClr val="bg1">
              <a:lumMod val="95000"/>
            </a:schemeClr>
          </a:solidFill>
        </p:grpSpPr>
        <p:sp>
          <p:nvSpPr>
            <p:cNvPr id="50" name="Freeform 11">
              <a:extLst>
                <a:ext uri="{FF2B5EF4-FFF2-40B4-BE49-F238E27FC236}">
                  <a16:creationId xmlns:a16="http://schemas.microsoft.com/office/drawing/2014/main" id="{C344F8A0-8E5D-DE02-7D70-E9F796329AAF}"/>
                </a:ext>
              </a:extLst>
            </p:cNvPr>
            <p:cNvSpPr/>
            <p:nvPr/>
          </p:nvSpPr>
          <p:spPr>
            <a:xfrm>
              <a:off x="0" y="0"/>
              <a:ext cx="601656" cy="977492"/>
            </a:xfrm>
            <a:custGeom>
              <a:avLst/>
              <a:gdLst/>
              <a:ahLst/>
              <a:cxnLst/>
              <a:rect l="l" t="t" r="r" b="b"/>
              <a:pathLst>
                <a:path w="601656" h="977492">
                  <a:moveTo>
                    <a:pt x="67780" y="0"/>
                  </a:moveTo>
                  <a:lnTo>
                    <a:pt x="533876" y="0"/>
                  </a:lnTo>
                  <a:cubicBezTo>
                    <a:pt x="571310" y="0"/>
                    <a:pt x="601656" y="30346"/>
                    <a:pt x="601656" y="67780"/>
                  </a:cubicBezTo>
                  <a:lnTo>
                    <a:pt x="601656" y="909712"/>
                  </a:lnTo>
                  <a:cubicBezTo>
                    <a:pt x="601656" y="927688"/>
                    <a:pt x="594515" y="944929"/>
                    <a:pt x="581803" y="957640"/>
                  </a:cubicBezTo>
                  <a:cubicBezTo>
                    <a:pt x="569092" y="970351"/>
                    <a:pt x="551852" y="977492"/>
                    <a:pt x="533876" y="977492"/>
                  </a:cubicBezTo>
                  <a:lnTo>
                    <a:pt x="67780" y="977492"/>
                  </a:lnTo>
                  <a:cubicBezTo>
                    <a:pt x="30346" y="977492"/>
                    <a:pt x="0" y="947146"/>
                    <a:pt x="0" y="909712"/>
                  </a:cubicBezTo>
                  <a:lnTo>
                    <a:pt x="0" y="67780"/>
                  </a:lnTo>
                  <a:cubicBezTo>
                    <a:pt x="0" y="30346"/>
                    <a:pt x="30346" y="0"/>
                    <a:pt x="67780" y="0"/>
                  </a:cubicBez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s-CO"/>
            </a:p>
          </p:txBody>
        </p:sp>
        <p:sp>
          <p:nvSpPr>
            <p:cNvPr id="51" name="TextBox 12">
              <a:extLst>
                <a:ext uri="{FF2B5EF4-FFF2-40B4-BE49-F238E27FC236}">
                  <a16:creationId xmlns:a16="http://schemas.microsoft.com/office/drawing/2014/main" id="{1AF85782-DC50-05A5-C722-E37A023C5A67}"/>
                </a:ext>
              </a:extLst>
            </p:cNvPr>
            <p:cNvSpPr txBox="1"/>
            <p:nvPr/>
          </p:nvSpPr>
          <p:spPr>
            <a:xfrm>
              <a:off x="0" y="9525"/>
              <a:ext cx="601656" cy="967967"/>
            </a:xfrm>
            <a:prstGeom prst="rect">
              <a:avLst/>
            </a:prstGeom>
            <a:grpFill/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60"/>
                </a:lnSpc>
              </a:pPr>
              <a:endParaRPr/>
            </a:p>
          </p:txBody>
        </p:sp>
      </p:grpSp>
      <p:sp>
        <p:nvSpPr>
          <p:cNvPr id="6" name="TextBox 12">
            <a:extLst>
              <a:ext uri="{FF2B5EF4-FFF2-40B4-BE49-F238E27FC236}">
                <a16:creationId xmlns:a16="http://schemas.microsoft.com/office/drawing/2014/main" id="{9299E2AF-5346-CA0E-5D87-F5481832206F}"/>
              </a:ext>
            </a:extLst>
          </p:cNvPr>
          <p:cNvSpPr txBox="1"/>
          <p:nvPr/>
        </p:nvSpPr>
        <p:spPr>
          <a:xfrm>
            <a:off x="632042" y="5600745"/>
            <a:ext cx="2284412" cy="3675251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2160"/>
              </a:lnSpc>
            </a:pPr>
            <a:endParaRPr/>
          </a:p>
        </p:txBody>
      </p:sp>
      <p:grpSp>
        <p:nvGrpSpPr>
          <p:cNvPr id="22" name="Group 32">
            <a:extLst>
              <a:ext uri="{FF2B5EF4-FFF2-40B4-BE49-F238E27FC236}">
                <a16:creationId xmlns:a16="http://schemas.microsoft.com/office/drawing/2014/main" id="{9AABFA5A-C967-5E0C-1D2B-8FBAC7BE9B97}"/>
              </a:ext>
            </a:extLst>
          </p:cNvPr>
          <p:cNvGrpSpPr/>
          <p:nvPr/>
        </p:nvGrpSpPr>
        <p:grpSpPr>
          <a:xfrm>
            <a:off x="0" y="2681548"/>
            <a:ext cx="18288000" cy="609600"/>
            <a:chOff x="0" y="0"/>
            <a:chExt cx="4816593" cy="160553"/>
          </a:xfrm>
        </p:grpSpPr>
        <p:sp>
          <p:nvSpPr>
            <p:cNvPr id="23" name="Freeform 33">
              <a:extLst>
                <a:ext uri="{FF2B5EF4-FFF2-40B4-BE49-F238E27FC236}">
                  <a16:creationId xmlns:a16="http://schemas.microsoft.com/office/drawing/2014/main" id="{3292DF91-B957-9E7D-FC6A-B20B686AEBE7}"/>
                </a:ext>
              </a:extLst>
            </p:cNvPr>
            <p:cNvSpPr/>
            <p:nvPr/>
          </p:nvSpPr>
          <p:spPr>
            <a:xfrm>
              <a:off x="0" y="0"/>
              <a:ext cx="4816592" cy="160553"/>
            </a:xfrm>
            <a:custGeom>
              <a:avLst/>
              <a:gdLst/>
              <a:ahLst/>
              <a:cxnLst/>
              <a:rect l="l" t="t" r="r" b="b"/>
              <a:pathLst>
                <a:path w="4816592" h="160553">
                  <a:moveTo>
                    <a:pt x="0" y="0"/>
                  </a:moveTo>
                  <a:lnTo>
                    <a:pt x="4816592" y="0"/>
                  </a:lnTo>
                  <a:lnTo>
                    <a:pt x="4816592" y="160553"/>
                  </a:lnTo>
                  <a:lnTo>
                    <a:pt x="0" y="160553"/>
                  </a:lnTo>
                  <a:close/>
                </a:path>
              </a:pathLst>
            </a:custGeom>
            <a:solidFill>
              <a:srgbClr val="C6C8CC"/>
            </a:solidFill>
          </p:spPr>
          <p:txBody>
            <a:bodyPr/>
            <a:lstStyle/>
            <a:p>
              <a:endParaRPr lang="es-CO"/>
            </a:p>
          </p:txBody>
        </p:sp>
        <p:sp>
          <p:nvSpPr>
            <p:cNvPr id="24" name="TextBox 34">
              <a:extLst>
                <a:ext uri="{FF2B5EF4-FFF2-40B4-BE49-F238E27FC236}">
                  <a16:creationId xmlns:a16="http://schemas.microsoft.com/office/drawing/2014/main" id="{DF007AE5-BF79-277C-4D5D-4E560EF2CEF7}"/>
                </a:ext>
              </a:extLst>
            </p:cNvPr>
            <p:cNvSpPr txBox="1"/>
            <p:nvPr/>
          </p:nvSpPr>
          <p:spPr>
            <a:xfrm>
              <a:off x="0" y="9525"/>
              <a:ext cx="4816593" cy="15102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160"/>
                </a:lnSpc>
              </a:pPr>
              <a:endParaRPr/>
            </a:p>
          </p:txBody>
        </p:sp>
      </p:grpSp>
      <p:sp>
        <p:nvSpPr>
          <p:cNvPr id="25" name="Freeform 35">
            <a:extLst>
              <a:ext uri="{FF2B5EF4-FFF2-40B4-BE49-F238E27FC236}">
                <a16:creationId xmlns:a16="http://schemas.microsoft.com/office/drawing/2014/main" id="{39906A39-8DF5-89ED-41B5-CCCF900168D9}"/>
              </a:ext>
            </a:extLst>
          </p:cNvPr>
          <p:cNvSpPr/>
          <p:nvPr/>
        </p:nvSpPr>
        <p:spPr>
          <a:xfrm>
            <a:off x="1059411" y="2300943"/>
            <a:ext cx="1491097" cy="3603860"/>
          </a:xfrm>
          <a:custGeom>
            <a:avLst/>
            <a:gdLst/>
            <a:ahLst/>
            <a:cxnLst/>
            <a:rect l="l" t="t" r="r" b="b"/>
            <a:pathLst>
              <a:path w="1491097" h="3603860">
                <a:moveTo>
                  <a:pt x="0" y="0"/>
                </a:moveTo>
                <a:lnTo>
                  <a:pt x="1491097" y="0"/>
                </a:lnTo>
                <a:lnTo>
                  <a:pt x="1491097" y="3603860"/>
                </a:lnTo>
                <a:lnTo>
                  <a:pt x="0" y="3603860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dirty="0"/>
          </a:p>
        </p:txBody>
      </p:sp>
      <p:sp>
        <p:nvSpPr>
          <p:cNvPr id="26" name="Freeform 36">
            <a:extLst>
              <a:ext uri="{FF2B5EF4-FFF2-40B4-BE49-F238E27FC236}">
                <a16:creationId xmlns:a16="http://schemas.microsoft.com/office/drawing/2014/main" id="{4508234D-740E-5C72-2D12-4B47974C5494}"/>
              </a:ext>
            </a:extLst>
          </p:cNvPr>
          <p:cNvSpPr/>
          <p:nvPr/>
        </p:nvSpPr>
        <p:spPr>
          <a:xfrm>
            <a:off x="4024692" y="2280981"/>
            <a:ext cx="1491097" cy="3603860"/>
          </a:xfrm>
          <a:custGeom>
            <a:avLst/>
            <a:gdLst/>
            <a:ahLst/>
            <a:cxnLst/>
            <a:rect l="l" t="t" r="r" b="b"/>
            <a:pathLst>
              <a:path w="1491097" h="3603860">
                <a:moveTo>
                  <a:pt x="0" y="0"/>
                </a:moveTo>
                <a:lnTo>
                  <a:pt x="1491097" y="0"/>
                </a:lnTo>
                <a:lnTo>
                  <a:pt x="1491097" y="3603860"/>
                </a:lnTo>
                <a:lnTo>
                  <a:pt x="0" y="360386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dirty="0"/>
          </a:p>
        </p:txBody>
      </p:sp>
      <p:sp>
        <p:nvSpPr>
          <p:cNvPr id="27" name="Freeform 37">
            <a:extLst>
              <a:ext uri="{FF2B5EF4-FFF2-40B4-BE49-F238E27FC236}">
                <a16:creationId xmlns:a16="http://schemas.microsoft.com/office/drawing/2014/main" id="{2D3E0394-9DDB-4A95-5824-4C0FCCD7CB24}"/>
              </a:ext>
            </a:extLst>
          </p:cNvPr>
          <p:cNvSpPr/>
          <p:nvPr/>
        </p:nvSpPr>
        <p:spPr>
          <a:xfrm>
            <a:off x="6924501" y="2254494"/>
            <a:ext cx="1491097" cy="3603860"/>
          </a:xfrm>
          <a:custGeom>
            <a:avLst/>
            <a:gdLst/>
            <a:ahLst/>
            <a:cxnLst/>
            <a:rect l="l" t="t" r="r" b="b"/>
            <a:pathLst>
              <a:path w="1491097" h="3603860">
                <a:moveTo>
                  <a:pt x="0" y="0"/>
                </a:moveTo>
                <a:lnTo>
                  <a:pt x="1491097" y="0"/>
                </a:lnTo>
                <a:lnTo>
                  <a:pt x="1491097" y="3603860"/>
                </a:lnTo>
                <a:lnTo>
                  <a:pt x="0" y="360386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dirty="0"/>
          </a:p>
        </p:txBody>
      </p:sp>
      <p:sp>
        <p:nvSpPr>
          <p:cNvPr id="28" name="Freeform 38">
            <a:extLst>
              <a:ext uri="{FF2B5EF4-FFF2-40B4-BE49-F238E27FC236}">
                <a16:creationId xmlns:a16="http://schemas.microsoft.com/office/drawing/2014/main" id="{EFF14C3D-AAED-2E85-42F4-2D685322A69E}"/>
              </a:ext>
            </a:extLst>
          </p:cNvPr>
          <p:cNvSpPr/>
          <p:nvPr/>
        </p:nvSpPr>
        <p:spPr>
          <a:xfrm>
            <a:off x="9872401" y="2254201"/>
            <a:ext cx="1491097" cy="3603860"/>
          </a:xfrm>
          <a:custGeom>
            <a:avLst/>
            <a:gdLst/>
            <a:ahLst/>
            <a:cxnLst/>
            <a:rect l="l" t="t" r="r" b="b"/>
            <a:pathLst>
              <a:path w="1491097" h="3603860">
                <a:moveTo>
                  <a:pt x="0" y="0"/>
                </a:moveTo>
                <a:lnTo>
                  <a:pt x="1491097" y="0"/>
                </a:lnTo>
                <a:lnTo>
                  <a:pt x="1491097" y="3603860"/>
                </a:lnTo>
                <a:lnTo>
                  <a:pt x="0" y="3603860"/>
                </a:lnTo>
                <a:lnTo>
                  <a:pt x="0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dirty="0"/>
          </a:p>
        </p:txBody>
      </p:sp>
      <p:sp>
        <p:nvSpPr>
          <p:cNvPr id="29" name="Freeform 39">
            <a:extLst>
              <a:ext uri="{FF2B5EF4-FFF2-40B4-BE49-F238E27FC236}">
                <a16:creationId xmlns:a16="http://schemas.microsoft.com/office/drawing/2014/main" id="{07012C9F-526D-B44B-F38F-95694622BC4A}"/>
              </a:ext>
            </a:extLst>
          </p:cNvPr>
          <p:cNvSpPr/>
          <p:nvPr/>
        </p:nvSpPr>
        <p:spPr>
          <a:xfrm>
            <a:off x="12790232" y="2198551"/>
            <a:ext cx="1491097" cy="3603860"/>
          </a:xfrm>
          <a:custGeom>
            <a:avLst/>
            <a:gdLst/>
            <a:ahLst/>
            <a:cxnLst/>
            <a:rect l="l" t="t" r="r" b="b"/>
            <a:pathLst>
              <a:path w="1491097" h="3603860">
                <a:moveTo>
                  <a:pt x="0" y="0"/>
                </a:moveTo>
                <a:lnTo>
                  <a:pt x="1491097" y="0"/>
                </a:lnTo>
                <a:lnTo>
                  <a:pt x="1491097" y="3603860"/>
                </a:lnTo>
                <a:lnTo>
                  <a:pt x="0" y="3603860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dirty="0"/>
          </a:p>
        </p:txBody>
      </p:sp>
      <p:sp>
        <p:nvSpPr>
          <p:cNvPr id="30" name="Freeform 40">
            <a:extLst>
              <a:ext uri="{FF2B5EF4-FFF2-40B4-BE49-F238E27FC236}">
                <a16:creationId xmlns:a16="http://schemas.microsoft.com/office/drawing/2014/main" id="{C16EC211-E1E0-56DC-3729-5B9FACD7F9C7}"/>
              </a:ext>
            </a:extLst>
          </p:cNvPr>
          <p:cNvSpPr/>
          <p:nvPr/>
        </p:nvSpPr>
        <p:spPr>
          <a:xfrm>
            <a:off x="15768202" y="2236651"/>
            <a:ext cx="1491097" cy="3603860"/>
          </a:xfrm>
          <a:custGeom>
            <a:avLst/>
            <a:gdLst/>
            <a:ahLst/>
            <a:cxnLst/>
            <a:rect l="l" t="t" r="r" b="b"/>
            <a:pathLst>
              <a:path w="1491097" h="3603860">
                <a:moveTo>
                  <a:pt x="0" y="0"/>
                </a:moveTo>
                <a:lnTo>
                  <a:pt x="1491097" y="0"/>
                </a:lnTo>
                <a:lnTo>
                  <a:pt x="1491097" y="3603860"/>
                </a:lnTo>
                <a:lnTo>
                  <a:pt x="0" y="3603860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 dirty="0"/>
          </a:p>
        </p:txBody>
      </p:sp>
      <p:sp>
        <p:nvSpPr>
          <p:cNvPr id="33" name="TextBox 51">
            <a:extLst>
              <a:ext uri="{FF2B5EF4-FFF2-40B4-BE49-F238E27FC236}">
                <a16:creationId xmlns:a16="http://schemas.microsoft.com/office/drawing/2014/main" id="{93F1A8C1-4EAF-490A-2D7C-8B73DD1A3C2C}"/>
              </a:ext>
            </a:extLst>
          </p:cNvPr>
          <p:cNvSpPr txBox="1"/>
          <p:nvPr/>
        </p:nvSpPr>
        <p:spPr>
          <a:xfrm>
            <a:off x="812626" y="6643511"/>
            <a:ext cx="2217227" cy="16619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s-ES" sz="1600" dirty="0">
                <a:latin typeface="Verdana" panose="020B0604030504040204" pitchFamily="34" charset="0"/>
                <a:ea typeface="Verdana" panose="020B0604030504040204" pitchFamily="34" charset="0"/>
              </a:rPr>
              <a:t> Reconoce un AP, Motivos principales y de visita, fuentes de información y tiempo de permanencia</a:t>
            </a:r>
          </a:p>
          <a:p>
            <a:pPr algn="ctr"/>
            <a:endParaRPr lang="es-ES" sz="1600" dirty="0">
              <a:latin typeface="Verdana" panose="020B0604030504040204" pitchFamily="34" charset="0"/>
              <a:ea typeface="Verdana" panose="020B0604030504040204" pitchFamily="34" charset="0"/>
              <a:cs typeface="Segoe UI Light" panose="020B0502040204020203" pitchFamily="34" charset="0"/>
            </a:endParaRPr>
          </a:p>
          <a:p>
            <a:pPr algn="ctr"/>
            <a:r>
              <a:rPr lang="es-ES" sz="1200" b="1" i="1" dirty="0">
                <a:latin typeface="Verdana" panose="020B0604030504040204" pitchFamily="34" charset="0"/>
                <a:ea typeface="Verdana" panose="020B0604030504040204" pitchFamily="34" charset="0"/>
                <a:cs typeface="Segoe UI Light" panose="020B0502040204020203" pitchFamily="34" charset="0"/>
              </a:rPr>
              <a:t>(PREGUNTAS 1-4)</a:t>
            </a:r>
            <a:endParaRPr lang="es-CO" sz="1200" b="1" i="1" dirty="0">
              <a:latin typeface="Verdana" panose="020B0604030504040204" pitchFamily="34" charset="0"/>
              <a:ea typeface="Verdana" panose="020B0604030504040204" pitchFamily="34" charset="0"/>
              <a:cs typeface="Segoe UI Light" panose="020B0502040204020203" pitchFamily="34" charset="0"/>
            </a:endParaRPr>
          </a:p>
        </p:txBody>
      </p:sp>
      <p:sp>
        <p:nvSpPr>
          <p:cNvPr id="36" name="TextBox 54">
            <a:extLst>
              <a:ext uri="{FF2B5EF4-FFF2-40B4-BE49-F238E27FC236}">
                <a16:creationId xmlns:a16="http://schemas.microsoft.com/office/drawing/2014/main" id="{D6048144-8BD8-EC02-308C-3908FC1C0748}"/>
              </a:ext>
            </a:extLst>
          </p:cNvPr>
          <p:cNvSpPr txBox="1"/>
          <p:nvPr/>
        </p:nvSpPr>
        <p:spPr>
          <a:xfrm>
            <a:off x="6474100" y="6533456"/>
            <a:ext cx="2614686" cy="203132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s-ES" sz="1600" dirty="0">
                <a:latin typeface="Verdana" panose="020B0604030504040204" pitchFamily="34" charset="0"/>
                <a:ea typeface="Verdana" panose="020B0604030504040204" pitchFamily="34" charset="0"/>
              </a:rPr>
              <a:t>Valoración de actividades como senderismo, observación de fauna y flora, observación de aves.</a:t>
            </a:r>
          </a:p>
          <a:p>
            <a:pPr algn="ctr"/>
            <a:endParaRPr lang="es-ES" sz="1200" b="1" i="1" dirty="0">
              <a:latin typeface="Verdana" panose="020B0604030504040204" pitchFamily="34" charset="0"/>
              <a:ea typeface="Verdana" panose="020B0604030504040204" pitchFamily="34" charset="0"/>
              <a:cs typeface="Segoe UI Light" panose="020B0502040204020203" pitchFamily="34" charset="0"/>
            </a:endParaRPr>
          </a:p>
          <a:p>
            <a:pPr algn="ctr"/>
            <a:r>
              <a:rPr lang="es-ES" sz="1200" b="1" i="1" dirty="0">
                <a:latin typeface="Verdana" panose="020B0604030504040204" pitchFamily="34" charset="0"/>
                <a:ea typeface="Verdana" panose="020B0604030504040204" pitchFamily="34" charset="0"/>
                <a:cs typeface="Segoe UI Light" panose="020B0502040204020203" pitchFamily="34" charset="0"/>
              </a:rPr>
              <a:t>(PREGUNTA 5 CATEGORÍA ACTIVIDADES ECOTURISMO)</a:t>
            </a:r>
            <a:endParaRPr lang="es-CO" sz="1200" b="1" i="1" dirty="0">
              <a:latin typeface="Verdana" panose="020B0604030504040204" pitchFamily="34" charset="0"/>
              <a:ea typeface="Verdana" panose="020B0604030504040204" pitchFamily="34" charset="0"/>
              <a:cs typeface="Segoe UI Light" panose="020B0502040204020203" pitchFamily="34" charset="0"/>
            </a:endParaRPr>
          </a:p>
          <a:p>
            <a:pPr algn="ctr"/>
            <a:r>
              <a:rPr lang="es-ES" sz="1600" dirty="0"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endParaRPr lang="es-CO" sz="16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39" name="TextBox 57">
            <a:extLst>
              <a:ext uri="{FF2B5EF4-FFF2-40B4-BE49-F238E27FC236}">
                <a16:creationId xmlns:a16="http://schemas.microsoft.com/office/drawing/2014/main" id="{9324F743-270B-A229-5BB1-BC5E31907AA5}"/>
              </a:ext>
            </a:extLst>
          </p:cNvPr>
          <p:cNvSpPr txBox="1"/>
          <p:nvPr/>
        </p:nvSpPr>
        <p:spPr>
          <a:xfrm>
            <a:off x="3584462" y="6715796"/>
            <a:ext cx="2464953" cy="187743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s-ES" sz="1600" dirty="0">
                <a:latin typeface="Verdana" panose="020B0604030504040204" pitchFamily="34" charset="0"/>
                <a:ea typeface="Verdana" panose="020B0604030504040204" pitchFamily="34" charset="0"/>
              </a:rPr>
              <a:t>Charla de inducción, atención y orientación, estado de los senderos</a:t>
            </a:r>
          </a:p>
          <a:p>
            <a:pPr algn="ctr"/>
            <a:endParaRPr lang="es-ES" sz="1000" b="1" i="1" dirty="0">
              <a:latin typeface="Verdana" panose="020B0604030504040204" pitchFamily="34" charset="0"/>
              <a:ea typeface="Verdana" panose="020B0604030504040204" pitchFamily="34" charset="0"/>
              <a:cs typeface="Segoe UI Light" panose="020B0502040204020203" pitchFamily="34" charset="0"/>
            </a:endParaRPr>
          </a:p>
          <a:p>
            <a:pPr algn="ctr"/>
            <a:endParaRPr lang="es-ES" sz="1200" b="1" i="1" dirty="0">
              <a:latin typeface="Verdana" panose="020B0604030504040204" pitchFamily="34" charset="0"/>
              <a:ea typeface="Verdana" panose="020B0604030504040204" pitchFamily="34" charset="0"/>
              <a:cs typeface="Segoe UI Light" panose="020B0502040204020203" pitchFamily="34" charset="0"/>
            </a:endParaRPr>
          </a:p>
          <a:p>
            <a:pPr algn="ctr"/>
            <a:endParaRPr lang="es-ES" sz="1200" b="1" i="1" dirty="0">
              <a:latin typeface="Verdana" panose="020B0604030504040204" pitchFamily="34" charset="0"/>
              <a:ea typeface="Verdana" panose="020B0604030504040204" pitchFamily="34" charset="0"/>
              <a:cs typeface="Segoe UI Light" panose="020B0502040204020203" pitchFamily="34" charset="0"/>
            </a:endParaRPr>
          </a:p>
          <a:p>
            <a:pPr algn="ctr"/>
            <a:r>
              <a:rPr lang="es-ES" sz="1200" b="1" i="1" dirty="0">
                <a:latin typeface="Verdana" panose="020B0604030504040204" pitchFamily="34" charset="0"/>
                <a:ea typeface="Verdana" panose="020B0604030504040204" pitchFamily="34" charset="0"/>
                <a:cs typeface="Segoe UI Light" panose="020B0502040204020203" pitchFamily="34" charset="0"/>
              </a:rPr>
              <a:t>(PREGUNTA 5 CATEGORÍA ASPECTOS GENERALES)</a:t>
            </a:r>
            <a:endParaRPr lang="es-CO" sz="1200" b="1" i="1" dirty="0">
              <a:latin typeface="Verdana" panose="020B0604030504040204" pitchFamily="34" charset="0"/>
              <a:ea typeface="Verdana" panose="020B0604030504040204" pitchFamily="34" charset="0"/>
              <a:cs typeface="Segoe UI Light" panose="020B0502040204020203" pitchFamily="34" charset="0"/>
            </a:endParaRPr>
          </a:p>
          <a:p>
            <a:pPr algn="ctr"/>
            <a:endParaRPr lang="es-CO" sz="16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2" name="TextBox 60">
            <a:extLst>
              <a:ext uri="{FF2B5EF4-FFF2-40B4-BE49-F238E27FC236}">
                <a16:creationId xmlns:a16="http://schemas.microsoft.com/office/drawing/2014/main" id="{08E6EB2E-1144-639B-4FAA-AA6F48909604}"/>
              </a:ext>
            </a:extLst>
          </p:cNvPr>
          <p:cNvSpPr txBox="1"/>
          <p:nvPr/>
        </p:nvSpPr>
        <p:spPr>
          <a:xfrm>
            <a:off x="9517748" y="6814359"/>
            <a:ext cx="2681995" cy="153888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s-ES" sz="1600" dirty="0">
                <a:latin typeface="Verdana" panose="020B0604030504040204" pitchFamily="34" charset="0"/>
                <a:ea typeface="Verdana" panose="020B0604030504040204" pitchFamily="34" charset="0"/>
              </a:rPr>
              <a:t>Opinión sobre alimentación, hospedaje y otros servicios complementarios</a:t>
            </a:r>
          </a:p>
          <a:p>
            <a:pPr algn="ctr"/>
            <a:endParaRPr lang="es-ES" sz="1200" b="1" i="1" dirty="0">
              <a:latin typeface="Verdana" panose="020B0604030504040204" pitchFamily="34" charset="0"/>
              <a:ea typeface="Verdana" panose="020B0604030504040204" pitchFamily="34" charset="0"/>
              <a:cs typeface="Segoe UI Light" panose="020B0502040204020203" pitchFamily="34" charset="0"/>
            </a:endParaRPr>
          </a:p>
          <a:p>
            <a:pPr algn="ctr"/>
            <a:r>
              <a:rPr lang="es-ES" sz="1200" b="1" i="1" dirty="0">
                <a:latin typeface="Verdana" panose="020B0604030504040204" pitchFamily="34" charset="0"/>
                <a:ea typeface="Verdana" panose="020B0604030504040204" pitchFamily="34" charset="0"/>
                <a:cs typeface="Segoe UI Light" panose="020B0502040204020203" pitchFamily="34" charset="0"/>
              </a:rPr>
              <a:t>(PREGUNTA 5 CATEGORÍA SERVICIOS ECOTURISTICOS)</a:t>
            </a:r>
            <a:endParaRPr lang="es-CO" sz="1200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5" name="TextBox 63">
            <a:extLst>
              <a:ext uri="{FF2B5EF4-FFF2-40B4-BE49-F238E27FC236}">
                <a16:creationId xmlns:a16="http://schemas.microsoft.com/office/drawing/2014/main" id="{35E23873-6EA7-8CAD-507A-0F398197FB55}"/>
              </a:ext>
            </a:extLst>
          </p:cNvPr>
          <p:cNvSpPr txBox="1"/>
          <p:nvPr/>
        </p:nvSpPr>
        <p:spPr>
          <a:xfrm>
            <a:off x="12521803" y="6792623"/>
            <a:ext cx="2567363" cy="13542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s-ES" sz="1600" dirty="0">
                <a:latin typeface="Verdana" panose="020B0604030504040204" pitchFamily="34" charset="0"/>
                <a:ea typeface="Verdana" panose="020B0604030504040204" pitchFamily="34" charset="0"/>
              </a:rPr>
              <a:t>Valoración del precio pagado y su coherencia con la experiencia recibida</a:t>
            </a:r>
          </a:p>
          <a:p>
            <a:pPr algn="ctr"/>
            <a:endParaRPr lang="es-ES" sz="1200" b="1" i="1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/>
            <a:r>
              <a:rPr lang="es-ES" sz="1200" b="1" i="1" dirty="0">
                <a:latin typeface="Verdana" panose="020B0604030504040204" pitchFamily="34" charset="0"/>
                <a:ea typeface="Verdana" panose="020B0604030504040204" pitchFamily="34" charset="0"/>
              </a:rPr>
              <a:t>(PREGUNTA 6 TARIFAS)</a:t>
            </a:r>
            <a:endParaRPr lang="es-CO" sz="1200" b="1" i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8" name="TextBox 66">
            <a:extLst>
              <a:ext uri="{FF2B5EF4-FFF2-40B4-BE49-F238E27FC236}">
                <a16:creationId xmlns:a16="http://schemas.microsoft.com/office/drawing/2014/main" id="{86252DBA-4B45-DB11-CB18-7E9823B37F0C}"/>
              </a:ext>
            </a:extLst>
          </p:cNvPr>
          <p:cNvSpPr txBox="1"/>
          <p:nvPr/>
        </p:nvSpPr>
        <p:spPr>
          <a:xfrm>
            <a:off x="15530693" y="6670969"/>
            <a:ext cx="2408102" cy="17235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s-ES" sz="1600" dirty="0">
                <a:latin typeface="Verdana" panose="020B0604030504040204" pitchFamily="34" charset="0"/>
                <a:ea typeface="Verdana" panose="020B0604030504040204" pitchFamily="34" charset="0"/>
              </a:rPr>
              <a:t>Edad, género, nivel educativo, ocupación, procedencia y grupo de viaje</a:t>
            </a:r>
          </a:p>
          <a:p>
            <a:pPr algn="ctr"/>
            <a:endParaRPr lang="es-ES" sz="1200" b="1" i="1" dirty="0"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pPr algn="ctr"/>
            <a:r>
              <a:rPr lang="es-ES" sz="1200" b="1" i="1" dirty="0">
                <a:latin typeface="Verdana" panose="020B0604030504040204" pitchFamily="34" charset="0"/>
                <a:ea typeface="Verdana" panose="020B0604030504040204" pitchFamily="34" charset="0"/>
              </a:rPr>
              <a:t>(PREGUNTAS 7-11</a:t>
            </a:r>
          </a:p>
          <a:p>
            <a:pPr algn="ctr"/>
            <a:r>
              <a:rPr lang="es-ES" sz="1200" b="1" i="1" dirty="0">
                <a:latin typeface="Verdana" panose="020B0604030504040204" pitchFamily="34" charset="0"/>
                <a:ea typeface="Verdana" panose="020B0604030504040204" pitchFamily="34" charset="0"/>
              </a:rPr>
              <a:t>PERFIL SOCIODEMOGRÁFICO)</a:t>
            </a:r>
            <a:endParaRPr lang="es-CO" sz="1200" b="1" i="1" dirty="0"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67" name="Título 1">
            <a:extLst>
              <a:ext uri="{FF2B5EF4-FFF2-40B4-BE49-F238E27FC236}">
                <a16:creationId xmlns:a16="http://schemas.microsoft.com/office/drawing/2014/main" id="{A540DECA-B642-276D-8247-762567250B50}"/>
              </a:ext>
            </a:extLst>
          </p:cNvPr>
          <p:cNvSpPr txBox="1">
            <a:spLocks/>
          </p:cNvSpPr>
          <p:nvPr/>
        </p:nvSpPr>
        <p:spPr>
          <a:xfrm>
            <a:off x="32193" y="80585"/>
            <a:ext cx="15498500" cy="566156"/>
          </a:xfrm>
          <a:prstGeom prst="rect">
            <a:avLst/>
          </a:prstGeom>
        </p:spPr>
        <p:txBody>
          <a:bodyPr vert="horz" lIns="137160" tIns="68580" rIns="137160" bIns="68580" rtlCol="0" anchor="b">
            <a:normAutofit fontScale="8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pPr algn="just" defTabSz="1371600"/>
            <a:r>
              <a:rPr lang="es-CO" sz="2400" b="1" dirty="0">
                <a:solidFill>
                  <a:srgbClr val="70AD47">
                    <a:lumMod val="50000"/>
                  </a:srgbClr>
                </a:solidFill>
                <a:ea typeface="Verdana" panose="020B0604030504040204" pitchFamily="34" charset="0"/>
              </a:rPr>
              <a:t>RESULTADOS ENCUESTAS DE SATISFACCIÓN VISITANTES ÁREAS PROTEGIDAS –ESAVI-</a:t>
            </a:r>
          </a:p>
          <a:p>
            <a:pPr algn="just" defTabSz="1371600"/>
            <a:r>
              <a:rPr lang="es-CO" sz="2400" b="1" dirty="0">
                <a:solidFill>
                  <a:srgbClr val="70AD47">
                    <a:lumMod val="50000"/>
                  </a:srgbClr>
                </a:solidFill>
              </a:rPr>
              <a:t>I semestre 2025</a:t>
            </a:r>
          </a:p>
        </p:txBody>
      </p:sp>
      <p:sp>
        <p:nvSpPr>
          <p:cNvPr id="68" name="TextBox 55">
            <a:extLst>
              <a:ext uri="{FF2B5EF4-FFF2-40B4-BE49-F238E27FC236}">
                <a16:creationId xmlns:a16="http://schemas.microsoft.com/office/drawing/2014/main" id="{4DA01CA3-82C6-7F45-D1F9-949B041120F8}"/>
              </a:ext>
            </a:extLst>
          </p:cNvPr>
          <p:cNvSpPr txBox="1"/>
          <p:nvPr/>
        </p:nvSpPr>
        <p:spPr>
          <a:xfrm>
            <a:off x="2766305" y="875054"/>
            <a:ext cx="11941751" cy="103021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200"/>
              </a:lnSpc>
              <a:spcBef>
                <a:spcPct val="0"/>
              </a:spcBef>
            </a:pPr>
            <a:r>
              <a:rPr lang="en-US" sz="3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 Semi-Bold"/>
                <a:ea typeface="Montserrat Semi-Bold"/>
                <a:cs typeface="Montserrat Semi-Bold"/>
                <a:sym typeface="Montserrat Semi-Bold"/>
              </a:rPr>
              <a:t>ANÁLISIS DE LA ESTRUCTURA ACTUAL DE LA ENCUESTA DE SATISFACCIÓN DE VISITANTES </a:t>
            </a:r>
          </a:p>
        </p:txBody>
      </p:sp>
      <p:sp>
        <p:nvSpPr>
          <p:cNvPr id="75" name="TextBox 50">
            <a:extLst>
              <a:ext uri="{FF2B5EF4-FFF2-40B4-BE49-F238E27FC236}">
                <a16:creationId xmlns:a16="http://schemas.microsoft.com/office/drawing/2014/main" id="{EF752641-C97E-72A3-3194-E391ACB8DE71}"/>
              </a:ext>
            </a:extLst>
          </p:cNvPr>
          <p:cNvSpPr txBox="1"/>
          <p:nvPr/>
        </p:nvSpPr>
        <p:spPr>
          <a:xfrm>
            <a:off x="880967" y="5953118"/>
            <a:ext cx="1923244" cy="5533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en-US" b="1" dirty="0">
                <a:solidFill>
                  <a:schemeClr val="accent2">
                    <a:lumMod val="50000"/>
                  </a:schemeClr>
                </a:solidFill>
                <a:latin typeface="Open Sans Bold"/>
                <a:ea typeface="Open Sans Bold"/>
                <a:cs typeface="Open Sans Bold"/>
                <a:sym typeface="Open Sans Bold"/>
              </a:rPr>
              <a:t>MÓDULO </a:t>
            </a:r>
          </a:p>
          <a:p>
            <a:pPr algn="ctr">
              <a:lnSpc>
                <a:spcPts val="2160"/>
              </a:lnSpc>
            </a:pPr>
            <a:r>
              <a:rPr lang="en-US" b="1" dirty="0">
                <a:solidFill>
                  <a:schemeClr val="accent2">
                    <a:lumMod val="50000"/>
                  </a:schemeClr>
                </a:solidFill>
                <a:latin typeface="Open Sans Bold"/>
                <a:ea typeface="Open Sans Bold"/>
                <a:cs typeface="Open Sans Bold"/>
                <a:sym typeface="Open Sans Bold"/>
              </a:rPr>
              <a:t>1</a:t>
            </a:r>
            <a:endParaRPr lang="en-US" sz="1800" b="1" dirty="0">
              <a:solidFill>
                <a:schemeClr val="accent2">
                  <a:lumMod val="50000"/>
                </a:schemeClr>
              </a:solidFill>
              <a:latin typeface="Open Sans Bold"/>
              <a:ea typeface="Open Sans Bold"/>
              <a:cs typeface="Open Sans Bold"/>
              <a:sym typeface="Open Sans Bold"/>
            </a:endParaRPr>
          </a:p>
        </p:txBody>
      </p:sp>
      <p:sp>
        <p:nvSpPr>
          <p:cNvPr id="76" name="TextBox 51">
            <a:extLst>
              <a:ext uri="{FF2B5EF4-FFF2-40B4-BE49-F238E27FC236}">
                <a16:creationId xmlns:a16="http://schemas.microsoft.com/office/drawing/2014/main" id="{35CC5A62-8A6C-F889-9E3E-628C0469E25C}"/>
              </a:ext>
            </a:extLst>
          </p:cNvPr>
          <p:cNvSpPr txBox="1"/>
          <p:nvPr/>
        </p:nvSpPr>
        <p:spPr>
          <a:xfrm>
            <a:off x="817100" y="8590694"/>
            <a:ext cx="2284411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s-ES" sz="1600" dirty="0">
                <a:latin typeface="Verdana" panose="020B0604030504040204" pitchFamily="34" charset="0"/>
                <a:ea typeface="Verdana" panose="020B0604030504040204" pitchFamily="34" charset="0"/>
              </a:rPr>
              <a:t>Comprender las razones de visita y cómo los visitantes se informan sobre las áreas protegidas</a:t>
            </a:r>
            <a:endParaRPr lang="es-CO" sz="1600" dirty="0">
              <a:solidFill>
                <a:schemeClr val="tx1">
                  <a:lumMod val="65000"/>
                  <a:lumOff val="3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Segoe UI Light" panose="020B0502040204020203" pitchFamily="34" charset="0"/>
            </a:endParaRPr>
          </a:p>
        </p:txBody>
      </p:sp>
      <p:sp>
        <p:nvSpPr>
          <p:cNvPr id="83" name="TextBox 53">
            <a:extLst>
              <a:ext uri="{FF2B5EF4-FFF2-40B4-BE49-F238E27FC236}">
                <a16:creationId xmlns:a16="http://schemas.microsoft.com/office/drawing/2014/main" id="{6F80E5DC-58B7-FDC4-B1BF-914B1BC81B9B}"/>
              </a:ext>
            </a:extLst>
          </p:cNvPr>
          <p:cNvSpPr txBox="1"/>
          <p:nvPr/>
        </p:nvSpPr>
        <p:spPr>
          <a:xfrm>
            <a:off x="3808618" y="5960587"/>
            <a:ext cx="1923244" cy="5533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en-US" sz="1800" b="1" dirty="0">
                <a:solidFill>
                  <a:schemeClr val="accent2">
                    <a:lumMod val="50000"/>
                  </a:schemeClr>
                </a:solidFill>
                <a:latin typeface="Open Sans Bold"/>
                <a:ea typeface="Open Sans Bold"/>
                <a:cs typeface="Open Sans Bold"/>
                <a:sym typeface="Open Sans Bold"/>
              </a:rPr>
              <a:t>MÓDULO</a:t>
            </a:r>
          </a:p>
          <a:p>
            <a:pPr algn="ctr">
              <a:lnSpc>
                <a:spcPts val="2160"/>
              </a:lnSpc>
            </a:pPr>
            <a:r>
              <a:rPr lang="en-US" sz="1800" b="1" dirty="0">
                <a:solidFill>
                  <a:schemeClr val="accent2">
                    <a:lumMod val="50000"/>
                  </a:schemeClr>
                </a:solidFill>
                <a:latin typeface="Open Sans Bold"/>
                <a:ea typeface="Open Sans Bold"/>
                <a:cs typeface="Open Sans Bold"/>
                <a:sym typeface="Open Sans Bold"/>
              </a:rPr>
              <a:t>2</a:t>
            </a:r>
          </a:p>
        </p:txBody>
      </p:sp>
      <p:sp>
        <p:nvSpPr>
          <p:cNvPr id="84" name="TextBox 56">
            <a:extLst>
              <a:ext uri="{FF2B5EF4-FFF2-40B4-BE49-F238E27FC236}">
                <a16:creationId xmlns:a16="http://schemas.microsoft.com/office/drawing/2014/main" id="{F3D0D8AC-2C21-5B63-F8D9-6D9C9F826275}"/>
              </a:ext>
            </a:extLst>
          </p:cNvPr>
          <p:cNvSpPr txBox="1"/>
          <p:nvPr/>
        </p:nvSpPr>
        <p:spPr>
          <a:xfrm>
            <a:off x="6708427" y="5959657"/>
            <a:ext cx="1923244" cy="5533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en-US" sz="1800" b="1" dirty="0">
                <a:solidFill>
                  <a:schemeClr val="accent2">
                    <a:lumMod val="50000"/>
                  </a:schemeClr>
                </a:solidFill>
                <a:latin typeface="Open Sans Bold"/>
                <a:ea typeface="Open Sans Bold"/>
                <a:cs typeface="Open Sans Bold"/>
                <a:sym typeface="Open Sans Bold"/>
              </a:rPr>
              <a:t>MÓDULO </a:t>
            </a:r>
          </a:p>
          <a:p>
            <a:pPr algn="ctr">
              <a:lnSpc>
                <a:spcPts val="2160"/>
              </a:lnSpc>
            </a:pPr>
            <a:r>
              <a:rPr lang="en-US" sz="1800" b="1" dirty="0">
                <a:solidFill>
                  <a:schemeClr val="accent2">
                    <a:lumMod val="50000"/>
                  </a:schemeClr>
                </a:solidFill>
                <a:latin typeface="Open Sans Bold"/>
                <a:ea typeface="Open Sans Bold"/>
                <a:cs typeface="Open Sans Bold"/>
                <a:sym typeface="Open Sans Bold"/>
              </a:rPr>
              <a:t>3</a:t>
            </a:r>
          </a:p>
        </p:txBody>
      </p:sp>
      <p:sp>
        <p:nvSpPr>
          <p:cNvPr id="85" name="TextBox 59">
            <a:extLst>
              <a:ext uri="{FF2B5EF4-FFF2-40B4-BE49-F238E27FC236}">
                <a16:creationId xmlns:a16="http://schemas.microsoft.com/office/drawing/2014/main" id="{A612980A-724E-523C-0A52-9F77215284A8}"/>
              </a:ext>
            </a:extLst>
          </p:cNvPr>
          <p:cNvSpPr txBox="1"/>
          <p:nvPr/>
        </p:nvSpPr>
        <p:spPr>
          <a:xfrm>
            <a:off x="9691817" y="5967043"/>
            <a:ext cx="1923244" cy="5533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en-US" sz="1800" b="1" dirty="0">
                <a:solidFill>
                  <a:schemeClr val="accent2">
                    <a:lumMod val="50000"/>
                  </a:schemeClr>
                </a:solidFill>
                <a:latin typeface="Open Sans Bold"/>
                <a:ea typeface="Open Sans Bold"/>
                <a:cs typeface="Open Sans Bold"/>
                <a:sym typeface="Open Sans Bold"/>
              </a:rPr>
              <a:t>MÓDULO </a:t>
            </a:r>
          </a:p>
          <a:p>
            <a:pPr algn="ctr">
              <a:lnSpc>
                <a:spcPts val="2160"/>
              </a:lnSpc>
            </a:pPr>
            <a:r>
              <a:rPr lang="en-US" sz="1800" b="1" dirty="0">
                <a:solidFill>
                  <a:schemeClr val="accent2">
                    <a:lumMod val="50000"/>
                  </a:schemeClr>
                </a:solidFill>
                <a:latin typeface="Open Sans Bold"/>
                <a:ea typeface="Open Sans Bold"/>
                <a:cs typeface="Open Sans Bold"/>
                <a:sym typeface="Open Sans Bold"/>
              </a:rPr>
              <a:t>4</a:t>
            </a:r>
          </a:p>
        </p:txBody>
      </p:sp>
      <p:sp>
        <p:nvSpPr>
          <p:cNvPr id="87" name="TextBox 62">
            <a:extLst>
              <a:ext uri="{FF2B5EF4-FFF2-40B4-BE49-F238E27FC236}">
                <a16:creationId xmlns:a16="http://schemas.microsoft.com/office/drawing/2014/main" id="{8BB6398C-42C8-08FA-7074-A23EFB8EAAAB}"/>
              </a:ext>
            </a:extLst>
          </p:cNvPr>
          <p:cNvSpPr txBox="1"/>
          <p:nvPr/>
        </p:nvSpPr>
        <p:spPr>
          <a:xfrm>
            <a:off x="12661495" y="5979241"/>
            <a:ext cx="1923244" cy="5533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en-US" sz="1800" b="1" dirty="0">
                <a:solidFill>
                  <a:schemeClr val="accent2">
                    <a:lumMod val="50000"/>
                  </a:schemeClr>
                </a:solidFill>
                <a:latin typeface="Open Sans Bold"/>
                <a:ea typeface="Open Sans Bold"/>
                <a:cs typeface="Open Sans Bold"/>
                <a:sym typeface="Open Sans Bold"/>
              </a:rPr>
              <a:t>MÓDULO </a:t>
            </a:r>
          </a:p>
          <a:p>
            <a:pPr algn="ctr">
              <a:lnSpc>
                <a:spcPts val="2160"/>
              </a:lnSpc>
            </a:pPr>
            <a:r>
              <a:rPr lang="en-US" sz="1800" b="1" dirty="0">
                <a:solidFill>
                  <a:schemeClr val="accent2">
                    <a:lumMod val="50000"/>
                  </a:schemeClr>
                </a:solidFill>
                <a:latin typeface="Open Sans Bold"/>
                <a:ea typeface="Open Sans Bold"/>
                <a:cs typeface="Open Sans Bold"/>
                <a:sym typeface="Open Sans Bold"/>
              </a:rPr>
              <a:t>5</a:t>
            </a:r>
          </a:p>
        </p:txBody>
      </p:sp>
      <p:sp>
        <p:nvSpPr>
          <p:cNvPr id="88" name="TextBox 65">
            <a:extLst>
              <a:ext uri="{FF2B5EF4-FFF2-40B4-BE49-F238E27FC236}">
                <a16:creationId xmlns:a16="http://schemas.microsoft.com/office/drawing/2014/main" id="{FC8729AD-F778-BB49-7AD3-060CE8A2AF21}"/>
              </a:ext>
            </a:extLst>
          </p:cNvPr>
          <p:cNvSpPr txBox="1"/>
          <p:nvPr/>
        </p:nvSpPr>
        <p:spPr>
          <a:xfrm>
            <a:off x="15530693" y="5959657"/>
            <a:ext cx="1923244" cy="5533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en-US" sz="1800" b="1" dirty="0">
                <a:solidFill>
                  <a:schemeClr val="accent2">
                    <a:lumMod val="50000"/>
                  </a:schemeClr>
                </a:solidFill>
                <a:latin typeface="Open Sans Bold"/>
                <a:ea typeface="Open Sans Bold"/>
                <a:cs typeface="Open Sans Bold"/>
                <a:sym typeface="Open Sans Bold"/>
              </a:rPr>
              <a:t>MÓDULO </a:t>
            </a:r>
          </a:p>
          <a:p>
            <a:pPr algn="ctr">
              <a:lnSpc>
                <a:spcPts val="2160"/>
              </a:lnSpc>
            </a:pPr>
            <a:r>
              <a:rPr lang="en-US" sz="1800" b="1" dirty="0">
                <a:solidFill>
                  <a:schemeClr val="accent2">
                    <a:lumMod val="50000"/>
                  </a:schemeClr>
                </a:solidFill>
                <a:latin typeface="Open Sans Bold"/>
                <a:ea typeface="Open Sans Bold"/>
                <a:cs typeface="Open Sans Bold"/>
                <a:sym typeface="Open Sans Bold"/>
              </a:rPr>
              <a:t>6</a:t>
            </a:r>
          </a:p>
        </p:txBody>
      </p:sp>
      <p:sp>
        <p:nvSpPr>
          <p:cNvPr id="89" name="TextBox 40">
            <a:extLst>
              <a:ext uri="{FF2B5EF4-FFF2-40B4-BE49-F238E27FC236}">
                <a16:creationId xmlns:a16="http://schemas.microsoft.com/office/drawing/2014/main" id="{B67133D1-6050-9F3A-E78A-816DAEE72E75}"/>
              </a:ext>
            </a:extLst>
          </p:cNvPr>
          <p:cNvSpPr txBox="1"/>
          <p:nvPr/>
        </p:nvSpPr>
        <p:spPr>
          <a:xfrm>
            <a:off x="3584462" y="8626338"/>
            <a:ext cx="2238662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s-ES" sz="1600" dirty="0">
                <a:latin typeface="Verdana" panose="020B0604030504040204" pitchFamily="34" charset="0"/>
                <a:ea typeface="Verdana" panose="020B0604030504040204" pitchFamily="34" charset="0"/>
              </a:rPr>
              <a:t>Identificar cuáles actividades generan mayor satisfacción y conexión con la naturaleza</a:t>
            </a:r>
            <a:endParaRPr lang="es-CO" sz="1600" i="1" dirty="0">
              <a:solidFill>
                <a:schemeClr val="tx1">
                  <a:lumMod val="65000"/>
                  <a:lumOff val="3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Segoe UI Light" panose="020B0502040204020203" pitchFamily="34" charset="0"/>
            </a:endParaRPr>
          </a:p>
        </p:txBody>
      </p:sp>
      <p:sp>
        <p:nvSpPr>
          <p:cNvPr id="90" name="TextBox 40">
            <a:extLst>
              <a:ext uri="{FF2B5EF4-FFF2-40B4-BE49-F238E27FC236}">
                <a16:creationId xmlns:a16="http://schemas.microsoft.com/office/drawing/2014/main" id="{6F0938FA-FBC7-5783-093C-1E151C0D4EE2}"/>
              </a:ext>
            </a:extLst>
          </p:cNvPr>
          <p:cNvSpPr txBox="1"/>
          <p:nvPr/>
        </p:nvSpPr>
        <p:spPr>
          <a:xfrm>
            <a:off x="6662112" y="8713804"/>
            <a:ext cx="2238662" cy="9848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s-ES" sz="1600" dirty="0">
                <a:latin typeface="Verdana" panose="020B0604030504040204" pitchFamily="34" charset="0"/>
                <a:ea typeface="Verdana" panose="020B0604030504040204" pitchFamily="34" charset="0"/>
              </a:rPr>
              <a:t>Evaluar la calidad operativa y la experiencia general de la visita</a:t>
            </a:r>
            <a:endParaRPr lang="es-CO" sz="1600" i="1" dirty="0">
              <a:solidFill>
                <a:schemeClr val="tx1">
                  <a:lumMod val="65000"/>
                  <a:lumOff val="3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Segoe UI Light" panose="020B0502040204020203" pitchFamily="34" charset="0"/>
            </a:endParaRPr>
          </a:p>
        </p:txBody>
      </p:sp>
      <p:sp>
        <p:nvSpPr>
          <p:cNvPr id="91" name="TextBox 40">
            <a:extLst>
              <a:ext uri="{FF2B5EF4-FFF2-40B4-BE49-F238E27FC236}">
                <a16:creationId xmlns:a16="http://schemas.microsoft.com/office/drawing/2014/main" id="{3BF079CE-9DEE-28B5-1D51-07457EB770D9}"/>
              </a:ext>
            </a:extLst>
          </p:cNvPr>
          <p:cNvSpPr txBox="1"/>
          <p:nvPr/>
        </p:nvSpPr>
        <p:spPr>
          <a:xfrm>
            <a:off x="9760477" y="8626338"/>
            <a:ext cx="2238662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s-ES" sz="1600" dirty="0">
                <a:latin typeface="Verdana" panose="020B0604030504040204" pitchFamily="34" charset="0"/>
                <a:ea typeface="Verdana" panose="020B0604030504040204" pitchFamily="34" charset="0"/>
              </a:rPr>
              <a:t>Analizar la percepción sobre la oferta de servicios y su relación costo–beneficio</a:t>
            </a:r>
            <a:endParaRPr lang="es-CO" sz="1600" i="1" dirty="0">
              <a:solidFill>
                <a:schemeClr val="tx1">
                  <a:lumMod val="65000"/>
                  <a:lumOff val="3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Segoe UI Light" panose="020B0502040204020203" pitchFamily="34" charset="0"/>
            </a:endParaRPr>
          </a:p>
        </p:txBody>
      </p:sp>
      <p:sp>
        <p:nvSpPr>
          <p:cNvPr id="92" name="TextBox 40">
            <a:extLst>
              <a:ext uri="{FF2B5EF4-FFF2-40B4-BE49-F238E27FC236}">
                <a16:creationId xmlns:a16="http://schemas.microsoft.com/office/drawing/2014/main" id="{F75F7728-D31D-A59A-2CF4-446BC8FBE05E}"/>
              </a:ext>
            </a:extLst>
          </p:cNvPr>
          <p:cNvSpPr txBox="1"/>
          <p:nvPr/>
        </p:nvSpPr>
        <p:spPr>
          <a:xfrm>
            <a:off x="12614014" y="8611936"/>
            <a:ext cx="2238662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s-ES" sz="1600" dirty="0">
                <a:latin typeface="Verdana" panose="020B0604030504040204" pitchFamily="34" charset="0"/>
                <a:ea typeface="Verdana" panose="020B0604030504040204" pitchFamily="34" charset="0"/>
              </a:rPr>
              <a:t>Medir la percepción sobre equidad y satisfacción en el pago de derechos de ingreso</a:t>
            </a:r>
            <a:endParaRPr lang="es-CO" sz="1600" i="1" dirty="0">
              <a:solidFill>
                <a:schemeClr val="tx1">
                  <a:lumMod val="65000"/>
                  <a:lumOff val="3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Segoe UI Light" panose="020B0502040204020203" pitchFamily="34" charset="0"/>
            </a:endParaRPr>
          </a:p>
        </p:txBody>
      </p:sp>
      <p:sp>
        <p:nvSpPr>
          <p:cNvPr id="93" name="TextBox 40">
            <a:extLst>
              <a:ext uri="{FF2B5EF4-FFF2-40B4-BE49-F238E27FC236}">
                <a16:creationId xmlns:a16="http://schemas.microsoft.com/office/drawing/2014/main" id="{2B2DAF82-5A5D-4A06-2F95-D7537F9469BA}"/>
              </a:ext>
            </a:extLst>
          </p:cNvPr>
          <p:cNvSpPr txBox="1"/>
          <p:nvPr/>
        </p:nvSpPr>
        <p:spPr>
          <a:xfrm>
            <a:off x="15530693" y="8503227"/>
            <a:ext cx="2238662" cy="14773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s-ES" sz="1600" dirty="0">
                <a:latin typeface="Verdana" panose="020B0604030504040204" pitchFamily="34" charset="0"/>
                <a:ea typeface="Verdana" panose="020B0604030504040204" pitchFamily="34" charset="0"/>
              </a:rPr>
              <a:t>Describir el perfil sociodemográfico de los visitantes y apoyar la planificación del ecoturismo</a:t>
            </a:r>
            <a:endParaRPr lang="es-CO" sz="1600" i="1" dirty="0">
              <a:solidFill>
                <a:schemeClr val="tx1">
                  <a:lumMod val="65000"/>
                  <a:lumOff val="3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Segoe UI Light" panose="020B0502040204020203" pitchFamily="34" charset="0"/>
            </a:endParaRPr>
          </a:p>
        </p:txBody>
      </p:sp>
      <p:sp>
        <p:nvSpPr>
          <p:cNvPr id="94" name="TextBox 50">
            <a:extLst>
              <a:ext uri="{FF2B5EF4-FFF2-40B4-BE49-F238E27FC236}">
                <a16:creationId xmlns:a16="http://schemas.microsoft.com/office/drawing/2014/main" id="{E08E6461-AE42-4EA2-9A9E-DBAD6C9518F8}"/>
              </a:ext>
            </a:extLst>
          </p:cNvPr>
          <p:cNvSpPr txBox="1"/>
          <p:nvPr/>
        </p:nvSpPr>
        <p:spPr>
          <a:xfrm rot="16200000">
            <a:off x="-332168" y="7175561"/>
            <a:ext cx="1319581" cy="2435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en-US" sz="1100" b="1" dirty="0">
                <a:solidFill>
                  <a:schemeClr val="accent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Bold"/>
                <a:sym typeface="Open Sans Bold"/>
              </a:rPr>
              <a:t>QUÉ MIDE</a:t>
            </a:r>
          </a:p>
        </p:txBody>
      </p:sp>
      <p:sp>
        <p:nvSpPr>
          <p:cNvPr id="95" name="TextBox 50">
            <a:extLst>
              <a:ext uri="{FF2B5EF4-FFF2-40B4-BE49-F238E27FC236}">
                <a16:creationId xmlns:a16="http://schemas.microsoft.com/office/drawing/2014/main" id="{D1F6CC33-F844-C43D-8F70-20D360225F05}"/>
              </a:ext>
            </a:extLst>
          </p:cNvPr>
          <p:cNvSpPr txBox="1"/>
          <p:nvPr/>
        </p:nvSpPr>
        <p:spPr>
          <a:xfrm rot="16200000">
            <a:off x="-616328" y="9040261"/>
            <a:ext cx="1923244" cy="2408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60"/>
              </a:lnSpc>
            </a:pPr>
            <a:r>
              <a:rPr lang="en-US" sz="1100" b="1" dirty="0">
                <a:solidFill>
                  <a:schemeClr val="accent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Bold"/>
                <a:sym typeface="Open Sans Bold"/>
              </a:rPr>
              <a:t>QUÉ APORTA</a:t>
            </a:r>
          </a:p>
        </p:txBody>
      </p:sp>
      <p:cxnSp>
        <p:nvCxnSpPr>
          <p:cNvPr id="100" name="Conector recto 99">
            <a:extLst>
              <a:ext uri="{FF2B5EF4-FFF2-40B4-BE49-F238E27FC236}">
                <a16:creationId xmlns:a16="http://schemas.microsoft.com/office/drawing/2014/main" id="{8033C065-4170-7E91-7C1D-D397483A31E2}"/>
              </a:ext>
            </a:extLst>
          </p:cNvPr>
          <p:cNvCxnSpPr>
            <a:cxnSpLocks/>
          </p:cNvCxnSpPr>
          <p:nvPr/>
        </p:nvCxnSpPr>
        <p:spPr>
          <a:xfrm>
            <a:off x="632042" y="8503227"/>
            <a:ext cx="17261642" cy="0"/>
          </a:xfrm>
          <a:prstGeom prst="line">
            <a:avLst/>
          </a:prstGeom>
          <a:ln w="3175">
            <a:solidFill>
              <a:schemeClr val="tx1">
                <a:lumMod val="65000"/>
                <a:lumOff val="35000"/>
              </a:schemeClr>
            </a:solidFill>
            <a:prstDash val="lg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" name="Gráfico 102" descr="Escena de bosque contorno">
            <a:extLst>
              <a:ext uri="{FF2B5EF4-FFF2-40B4-BE49-F238E27FC236}">
                <a16:creationId xmlns:a16="http://schemas.microsoft.com/office/drawing/2014/main" id="{970880B3-42E0-D3BF-2E6A-1A76DBE7CEDD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317048" y="2414848"/>
            <a:ext cx="914400" cy="914400"/>
          </a:xfrm>
          <a:prstGeom prst="rect">
            <a:avLst/>
          </a:prstGeom>
        </p:spPr>
      </p:pic>
      <p:pic>
        <p:nvPicPr>
          <p:cNvPr id="105" name="Gráfico 104" descr="Buceo contorno">
            <a:extLst>
              <a:ext uri="{FF2B5EF4-FFF2-40B4-BE49-F238E27FC236}">
                <a16:creationId xmlns:a16="http://schemas.microsoft.com/office/drawing/2014/main" id="{58E28FEF-2138-4D67-5A67-DE4030C1C095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4313040" y="2555154"/>
            <a:ext cx="914400" cy="914400"/>
          </a:xfrm>
          <a:prstGeom prst="rect">
            <a:avLst/>
          </a:prstGeom>
        </p:spPr>
      </p:pic>
      <p:pic>
        <p:nvPicPr>
          <p:cNvPr id="107" name="Gráfico 106" descr="Vacaciones contorno">
            <a:extLst>
              <a:ext uri="{FF2B5EF4-FFF2-40B4-BE49-F238E27FC236}">
                <a16:creationId xmlns:a16="http://schemas.microsoft.com/office/drawing/2014/main" id="{3EC1BAC7-0089-135B-BA75-F803676C63CB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7236895" y="2541957"/>
            <a:ext cx="914400" cy="914400"/>
          </a:xfrm>
          <a:prstGeom prst="rect">
            <a:avLst/>
          </a:prstGeom>
        </p:spPr>
      </p:pic>
      <p:pic>
        <p:nvPicPr>
          <p:cNvPr id="112" name="Gráfico 111" descr="Dormir contorno">
            <a:extLst>
              <a:ext uri="{FF2B5EF4-FFF2-40B4-BE49-F238E27FC236}">
                <a16:creationId xmlns:a16="http://schemas.microsoft.com/office/drawing/2014/main" id="{C6C16F09-7B6D-D880-2A74-ABC304F00B4A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10160750" y="2487741"/>
            <a:ext cx="914400" cy="914400"/>
          </a:xfrm>
          <a:prstGeom prst="rect">
            <a:avLst/>
          </a:prstGeom>
        </p:spPr>
      </p:pic>
      <p:pic>
        <p:nvPicPr>
          <p:cNvPr id="114" name="Gráfico 113" descr="Etiqueta contorno">
            <a:extLst>
              <a:ext uri="{FF2B5EF4-FFF2-40B4-BE49-F238E27FC236}">
                <a16:creationId xmlns:a16="http://schemas.microsoft.com/office/drawing/2014/main" id="{D199D5C5-2D66-B4B5-C9E5-9FE6CB3A6F66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3060560" y="2495361"/>
            <a:ext cx="914400" cy="914400"/>
          </a:xfrm>
          <a:prstGeom prst="rect">
            <a:avLst/>
          </a:prstGeom>
        </p:spPr>
      </p:pic>
      <p:pic>
        <p:nvPicPr>
          <p:cNvPr id="120" name="Gráfico 119" descr="Grupo de personas contorno">
            <a:extLst>
              <a:ext uri="{FF2B5EF4-FFF2-40B4-BE49-F238E27FC236}">
                <a16:creationId xmlns:a16="http://schemas.microsoft.com/office/drawing/2014/main" id="{6A120F0B-7FA2-A11D-3073-77F56940B912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16096719" y="2508579"/>
            <a:ext cx="772010" cy="772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5371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Conector: curvado 60">
            <a:extLst>
              <a:ext uri="{FF2B5EF4-FFF2-40B4-BE49-F238E27FC236}">
                <a16:creationId xmlns:a16="http://schemas.microsoft.com/office/drawing/2014/main" id="{53719D4B-75E9-5177-21EB-68C1CFA8258D}"/>
              </a:ext>
            </a:extLst>
          </p:cNvPr>
          <p:cNvCxnSpPr>
            <a:cxnSpLocks/>
          </p:cNvCxnSpPr>
          <p:nvPr/>
        </p:nvCxnSpPr>
        <p:spPr>
          <a:xfrm flipV="1">
            <a:off x="10462640" y="3993807"/>
            <a:ext cx="1936574" cy="1045341"/>
          </a:xfrm>
          <a:prstGeom prst="curvedConnector3">
            <a:avLst>
              <a:gd name="adj1" fmla="val 50000"/>
            </a:avLst>
          </a:prstGeom>
          <a:ln w="762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Freeform 3">
            <a:extLst>
              <a:ext uri="{FF2B5EF4-FFF2-40B4-BE49-F238E27FC236}">
                <a16:creationId xmlns:a16="http://schemas.microsoft.com/office/drawing/2014/main" id="{82FC0165-BED0-14A4-AC27-DA98DE4535A2}"/>
              </a:ext>
            </a:extLst>
          </p:cNvPr>
          <p:cNvSpPr/>
          <p:nvPr/>
        </p:nvSpPr>
        <p:spPr>
          <a:xfrm>
            <a:off x="-52079" y="2820572"/>
            <a:ext cx="10515600" cy="7157357"/>
          </a:xfrm>
          <a:custGeom>
            <a:avLst/>
            <a:gdLst/>
            <a:ahLst/>
            <a:cxnLst/>
            <a:rect l="l" t="t" r="r" b="b"/>
            <a:pathLst>
              <a:path w="6410223" h="4030428">
                <a:moveTo>
                  <a:pt x="0" y="0"/>
                </a:moveTo>
                <a:lnTo>
                  <a:pt x="6410224" y="0"/>
                </a:lnTo>
                <a:lnTo>
                  <a:pt x="6410224" y="4030428"/>
                </a:lnTo>
                <a:lnTo>
                  <a:pt x="0" y="4030428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s-CO"/>
          </a:p>
        </p:txBody>
      </p:sp>
      <p:sp>
        <p:nvSpPr>
          <p:cNvPr id="5" name="Título 1">
            <a:extLst>
              <a:ext uri="{FF2B5EF4-FFF2-40B4-BE49-F238E27FC236}">
                <a16:creationId xmlns:a16="http://schemas.microsoft.com/office/drawing/2014/main" id="{69F86A81-8131-0E19-85DC-1A263F2B581E}"/>
              </a:ext>
            </a:extLst>
          </p:cNvPr>
          <p:cNvSpPr txBox="1">
            <a:spLocks/>
          </p:cNvSpPr>
          <p:nvPr/>
        </p:nvSpPr>
        <p:spPr>
          <a:xfrm>
            <a:off x="-78589" y="78578"/>
            <a:ext cx="15498500" cy="566156"/>
          </a:xfrm>
          <a:prstGeom prst="rect">
            <a:avLst/>
          </a:prstGeom>
        </p:spPr>
        <p:txBody>
          <a:bodyPr vert="horz" lIns="137160" tIns="68580" rIns="137160" bIns="68580" rtlCol="0" anchor="b">
            <a:normAutofit fontScale="8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pPr algn="just" defTabSz="1371600"/>
            <a:r>
              <a:rPr lang="es-CO" sz="2400" b="1" dirty="0">
                <a:solidFill>
                  <a:srgbClr val="70AD47">
                    <a:lumMod val="50000"/>
                  </a:srgbClr>
                </a:solidFill>
                <a:ea typeface="Verdana" panose="020B0604030504040204" pitchFamily="34" charset="0"/>
              </a:rPr>
              <a:t>RESULTADOS ENCUESTAS DE SATISFACCIÓN VISITANTES ÁREAS PROTEGIDAS –ESAVI-</a:t>
            </a:r>
          </a:p>
          <a:p>
            <a:pPr algn="just" defTabSz="1371600"/>
            <a:r>
              <a:rPr lang="es-CO" sz="2400" b="1" dirty="0">
                <a:solidFill>
                  <a:srgbClr val="70AD47">
                    <a:lumMod val="50000"/>
                  </a:srgbClr>
                </a:solidFill>
              </a:rPr>
              <a:t>I semestre 2025</a:t>
            </a:r>
          </a:p>
        </p:txBody>
      </p:sp>
      <p:sp>
        <p:nvSpPr>
          <p:cNvPr id="7" name="TextBox 8">
            <a:extLst>
              <a:ext uri="{FF2B5EF4-FFF2-40B4-BE49-F238E27FC236}">
                <a16:creationId xmlns:a16="http://schemas.microsoft.com/office/drawing/2014/main" id="{EB86CA3B-5BEC-2725-355E-1FD8E3DA8635}"/>
              </a:ext>
            </a:extLst>
          </p:cNvPr>
          <p:cNvSpPr txBox="1"/>
          <p:nvPr/>
        </p:nvSpPr>
        <p:spPr>
          <a:xfrm>
            <a:off x="3963106" y="8849493"/>
            <a:ext cx="2779520" cy="2176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13"/>
              </a:lnSpc>
            </a:pPr>
            <a:r>
              <a:rPr lang="en-US" sz="2400" b="1" spc="-20" dirty="0">
                <a:solidFill>
                  <a:srgbClr val="7ED957"/>
                </a:solidFill>
                <a:latin typeface="Verdana" panose="020B0604030504040204" pitchFamily="34" charset="0"/>
                <a:ea typeface="Verdana" panose="020B0604030504040204" pitchFamily="34" charset="0"/>
                <a:cs typeface="Open Sauce Bold"/>
                <a:sym typeface="Open Sauce Bold"/>
              </a:rPr>
              <a:t>Meta: 676 </a:t>
            </a:r>
          </a:p>
        </p:txBody>
      </p:sp>
      <p:sp>
        <p:nvSpPr>
          <p:cNvPr id="8" name="TextBox 9">
            <a:extLst>
              <a:ext uri="{FF2B5EF4-FFF2-40B4-BE49-F238E27FC236}">
                <a16:creationId xmlns:a16="http://schemas.microsoft.com/office/drawing/2014/main" id="{9B45354F-20A2-F9E0-C837-B39214DBC717}"/>
              </a:ext>
            </a:extLst>
          </p:cNvPr>
          <p:cNvSpPr txBox="1"/>
          <p:nvPr/>
        </p:nvSpPr>
        <p:spPr>
          <a:xfrm>
            <a:off x="5607016" y="6752933"/>
            <a:ext cx="2832651" cy="2176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13"/>
              </a:lnSpc>
            </a:pPr>
            <a:r>
              <a:rPr lang="en-US" sz="2400" b="1" spc="-20" dirty="0">
                <a:solidFill>
                  <a:srgbClr val="FFBD59"/>
                </a:solidFill>
                <a:latin typeface="Verdana" panose="020B0604030504040204" pitchFamily="34" charset="0"/>
                <a:ea typeface="Verdana" panose="020B0604030504040204" pitchFamily="34" charset="0"/>
                <a:cs typeface="Open Sauce Bold"/>
                <a:sym typeface="Open Sauce Bold"/>
              </a:rPr>
              <a:t>Meta 1069</a:t>
            </a:r>
          </a:p>
        </p:txBody>
      </p:sp>
      <p:sp>
        <p:nvSpPr>
          <p:cNvPr id="11" name="TextBox 12">
            <a:extLst>
              <a:ext uri="{FF2B5EF4-FFF2-40B4-BE49-F238E27FC236}">
                <a16:creationId xmlns:a16="http://schemas.microsoft.com/office/drawing/2014/main" id="{16024053-2C65-4554-CC42-AFEFA8E65313}"/>
              </a:ext>
            </a:extLst>
          </p:cNvPr>
          <p:cNvSpPr txBox="1"/>
          <p:nvPr/>
        </p:nvSpPr>
        <p:spPr>
          <a:xfrm>
            <a:off x="7519713" y="5588493"/>
            <a:ext cx="2706153" cy="2176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13"/>
              </a:lnSpc>
            </a:pPr>
            <a:r>
              <a:rPr lang="en-US" sz="2400" b="1" spc="-20" dirty="0">
                <a:solidFill>
                  <a:srgbClr val="0097B2"/>
                </a:solidFill>
                <a:latin typeface="Verdana" panose="020B0604030504040204" pitchFamily="34" charset="0"/>
                <a:ea typeface="Verdana" panose="020B0604030504040204" pitchFamily="34" charset="0"/>
                <a:cs typeface="Open Sauce Bold"/>
                <a:sym typeface="Open Sauce Bold"/>
              </a:rPr>
              <a:t>Meta 526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9486858E-A108-A27E-EB4B-393F367F468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4238" t="71325" r="66135" b="10451"/>
          <a:stretch>
            <a:fillRect/>
          </a:stretch>
        </p:blipFill>
        <p:spPr bwMode="auto">
          <a:xfrm>
            <a:off x="10949796" y="1853433"/>
            <a:ext cx="2188069" cy="232981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7" name="TextBox 42">
            <a:extLst>
              <a:ext uri="{FF2B5EF4-FFF2-40B4-BE49-F238E27FC236}">
                <a16:creationId xmlns:a16="http://schemas.microsoft.com/office/drawing/2014/main" id="{C056283E-5B2D-EFA3-FD32-8C22AF48BCCC}"/>
              </a:ext>
            </a:extLst>
          </p:cNvPr>
          <p:cNvSpPr txBox="1"/>
          <p:nvPr/>
        </p:nvSpPr>
        <p:spPr>
          <a:xfrm>
            <a:off x="4849689" y="5347720"/>
            <a:ext cx="1170170" cy="97462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618"/>
              </a:lnSpc>
            </a:pPr>
            <a:r>
              <a:rPr lang="en-US" sz="2000" b="1" dirty="0">
                <a:solidFill>
                  <a:srgbClr val="2C2C2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Montaser Arabic"/>
                <a:sym typeface="Montaser Arabic"/>
              </a:rPr>
              <a:t>DTAO</a:t>
            </a:r>
          </a:p>
          <a:p>
            <a:pPr algn="ctr">
              <a:lnSpc>
                <a:spcPts val="2618"/>
              </a:lnSpc>
            </a:pPr>
            <a:r>
              <a:rPr lang="en-US" sz="2000" b="1" dirty="0">
                <a:solidFill>
                  <a:srgbClr val="2C2C2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Montaser Arabic"/>
                <a:sym typeface="Montaser Arabic"/>
              </a:rPr>
              <a:t>326 </a:t>
            </a:r>
          </a:p>
          <a:p>
            <a:pPr algn="ctr">
              <a:lnSpc>
                <a:spcPts val="2388"/>
              </a:lnSpc>
            </a:pPr>
            <a:endParaRPr lang="en-US" sz="2000" dirty="0">
              <a:solidFill>
                <a:srgbClr val="2C2C2C"/>
              </a:solidFill>
              <a:latin typeface="Verdana" panose="020B0604030504040204" pitchFamily="34" charset="0"/>
              <a:ea typeface="Verdana" panose="020B0604030504040204" pitchFamily="34" charset="0"/>
              <a:cs typeface="Montaser Arabic"/>
              <a:sym typeface="Montaser Arabic"/>
            </a:endParaRPr>
          </a:p>
        </p:txBody>
      </p:sp>
      <p:sp>
        <p:nvSpPr>
          <p:cNvPr id="20" name="TextBox 39">
            <a:extLst>
              <a:ext uri="{FF2B5EF4-FFF2-40B4-BE49-F238E27FC236}">
                <a16:creationId xmlns:a16="http://schemas.microsoft.com/office/drawing/2014/main" id="{76FDCF81-62ED-01B9-C08E-724CC035811A}"/>
              </a:ext>
            </a:extLst>
          </p:cNvPr>
          <p:cNvSpPr txBox="1"/>
          <p:nvPr/>
        </p:nvSpPr>
        <p:spPr>
          <a:xfrm>
            <a:off x="2174564" y="6322346"/>
            <a:ext cx="2895993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2388"/>
              </a:lnSpc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Montaser Arabic"/>
                <a:sym typeface="Montaser Arabic"/>
              </a:rPr>
              <a:t>PNN Los Nevados     #170</a:t>
            </a:r>
          </a:p>
          <a:p>
            <a:pPr algn="just">
              <a:lnSpc>
                <a:spcPts val="2388"/>
              </a:lnSpc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Montaser Arabic"/>
                <a:sym typeface="Montaser Arabic"/>
              </a:rPr>
              <a:t>SFF Galeras             # 134</a:t>
            </a:r>
          </a:p>
          <a:p>
            <a:pPr algn="just">
              <a:lnSpc>
                <a:spcPts val="2388"/>
              </a:lnSpc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Montaser Arabic"/>
                <a:sym typeface="Montaser Arabic"/>
              </a:rPr>
              <a:t>SFF Otún Quimbaya #   21</a:t>
            </a:r>
          </a:p>
          <a:p>
            <a:pPr algn="ctr">
              <a:lnSpc>
                <a:spcPts val="2388"/>
              </a:lnSpc>
            </a:pPr>
            <a:endParaRPr lang="en-US" sz="2000" dirty="0">
              <a:solidFill>
                <a:srgbClr val="2C2C2C"/>
              </a:solidFill>
              <a:latin typeface="Verdana" panose="020B0604030504040204" pitchFamily="34" charset="0"/>
              <a:ea typeface="Verdana" panose="020B0604030504040204" pitchFamily="34" charset="0"/>
              <a:cs typeface="Montaser Arabic"/>
              <a:sym typeface="Montaser Arabic"/>
            </a:endParaRPr>
          </a:p>
        </p:txBody>
      </p:sp>
      <p:sp>
        <p:nvSpPr>
          <p:cNvPr id="2" name="TextBox 40">
            <a:extLst>
              <a:ext uri="{FF2B5EF4-FFF2-40B4-BE49-F238E27FC236}">
                <a16:creationId xmlns:a16="http://schemas.microsoft.com/office/drawing/2014/main" id="{0B139A77-FCFD-C02A-F388-A1F3EBD2D8EA}"/>
              </a:ext>
            </a:extLst>
          </p:cNvPr>
          <p:cNvSpPr txBox="1"/>
          <p:nvPr/>
        </p:nvSpPr>
        <p:spPr>
          <a:xfrm>
            <a:off x="13298803" y="2516674"/>
            <a:ext cx="4433810" cy="77130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31"/>
              </a:lnSpc>
            </a:pPr>
            <a:r>
              <a:rPr lang="en-US" sz="2000" b="1" spc="45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Montaser Arabic"/>
                <a:sym typeface="Montaser Arabic"/>
              </a:rPr>
              <a:t>AVANCE DE CUMPLIMIENTO A LA META GLOBAL </a:t>
            </a:r>
          </a:p>
        </p:txBody>
      </p:sp>
      <p:sp>
        <p:nvSpPr>
          <p:cNvPr id="21" name="TextBox 39">
            <a:extLst>
              <a:ext uri="{FF2B5EF4-FFF2-40B4-BE49-F238E27FC236}">
                <a16:creationId xmlns:a16="http://schemas.microsoft.com/office/drawing/2014/main" id="{8924106B-82FF-ED7C-B0AA-6CAF67EA6F61}"/>
              </a:ext>
            </a:extLst>
          </p:cNvPr>
          <p:cNvSpPr txBox="1"/>
          <p:nvPr/>
        </p:nvSpPr>
        <p:spPr>
          <a:xfrm>
            <a:off x="2525190" y="7737473"/>
            <a:ext cx="1660889" cy="6366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618"/>
              </a:lnSpc>
            </a:pPr>
            <a:r>
              <a:rPr lang="en-US" sz="2000" b="1" dirty="0">
                <a:solidFill>
                  <a:srgbClr val="2C2C2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Montaser Arabic"/>
                <a:sym typeface="Montaser Arabic"/>
              </a:rPr>
              <a:t>DTPA</a:t>
            </a:r>
          </a:p>
          <a:p>
            <a:pPr algn="ctr">
              <a:lnSpc>
                <a:spcPts val="2618"/>
              </a:lnSpc>
            </a:pPr>
            <a:r>
              <a:rPr lang="en-US" sz="2000" b="1" dirty="0">
                <a:solidFill>
                  <a:srgbClr val="2C2C2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Montaser Arabic"/>
                <a:sym typeface="Montaser Arabic"/>
              </a:rPr>
              <a:t>244</a:t>
            </a:r>
            <a:r>
              <a:rPr lang="en-US" sz="2000" dirty="0">
                <a:solidFill>
                  <a:srgbClr val="2C2C2C"/>
                </a:solidFill>
                <a:latin typeface="Verdana" panose="020B0604030504040204" pitchFamily="34" charset="0"/>
                <a:ea typeface="Verdana" panose="020B0604030504040204" pitchFamily="34" charset="0"/>
                <a:cs typeface="Montaser Arabic"/>
                <a:sym typeface="Montaser Arabic"/>
              </a:rPr>
              <a:t> </a:t>
            </a:r>
          </a:p>
        </p:txBody>
      </p:sp>
      <p:sp>
        <p:nvSpPr>
          <p:cNvPr id="23" name="TextBox 39">
            <a:extLst>
              <a:ext uri="{FF2B5EF4-FFF2-40B4-BE49-F238E27FC236}">
                <a16:creationId xmlns:a16="http://schemas.microsoft.com/office/drawing/2014/main" id="{C167E6D8-5AC8-6951-9DDE-C568F8EA172F}"/>
              </a:ext>
            </a:extLst>
          </p:cNvPr>
          <p:cNvSpPr txBox="1"/>
          <p:nvPr/>
        </p:nvSpPr>
        <p:spPr>
          <a:xfrm>
            <a:off x="300907" y="8730494"/>
            <a:ext cx="2938031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2388"/>
              </a:lnSpc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Montaser Arabic"/>
                <a:sym typeface="Montaser Arabic"/>
              </a:rPr>
              <a:t>PNN Gorgona 	     #132</a:t>
            </a:r>
          </a:p>
          <a:p>
            <a:pPr algn="just">
              <a:lnSpc>
                <a:spcPts val="2388"/>
              </a:lnSpc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Montaser Arabic"/>
                <a:sym typeface="Montaser Arabic"/>
              </a:rPr>
              <a:t>PNN Utria 	      # 91</a:t>
            </a:r>
          </a:p>
          <a:p>
            <a:pPr algn="just">
              <a:lnSpc>
                <a:spcPts val="2388"/>
              </a:lnSpc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Montaser Arabic"/>
                <a:sym typeface="Montaser Arabic"/>
              </a:rPr>
              <a:t>SFF Malpelo	      # 21</a:t>
            </a:r>
          </a:p>
          <a:p>
            <a:pPr algn="ctr">
              <a:lnSpc>
                <a:spcPts val="2388"/>
              </a:lnSpc>
            </a:pPr>
            <a:endParaRPr lang="en-US" sz="2000" dirty="0">
              <a:solidFill>
                <a:srgbClr val="2C2C2C"/>
              </a:solidFill>
              <a:latin typeface="Verdana" panose="020B0604030504040204" pitchFamily="34" charset="0"/>
              <a:ea typeface="Verdana" panose="020B0604030504040204" pitchFamily="34" charset="0"/>
              <a:cs typeface="Montaser Arabic"/>
              <a:sym typeface="Montaser Arabic"/>
            </a:endParaRPr>
          </a:p>
        </p:txBody>
      </p:sp>
      <p:sp>
        <p:nvSpPr>
          <p:cNvPr id="26" name="TextBox 47">
            <a:extLst>
              <a:ext uri="{FF2B5EF4-FFF2-40B4-BE49-F238E27FC236}">
                <a16:creationId xmlns:a16="http://schemas.microsoft.com/office/drawing/2014/main" id="{DDB6FC5E-F9A0-3BF9-B7AF-8CAB01B2542C}"/>
              </a:ext>
            </a:extLst>
          </p:cNvPr>
          <p:cNvSpPr txBox="1"/>
          <p:nvPr/>
        </p:nvSpPr>
        <p:spPr>
          <a:xfrm>
            <a:off x="8537043" y="3101779"/>
            <a:ext cx="1473018" cy="6366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618"/>
              </a:lnSpc>
            </a:pPr>
            <a:r>
              <a:rPr 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Montaser Arabic"/>
                <a:sym typeface="Montaser Arabic"/>
              </a:rPr>
              <a:t>DTCA</a:t>
            </a:r>
          </a:p>
          <a:p>
            <a:pPr algn="ctr">
              <a:lnSpc>
                <a:spcPts val="2618"/>
              </a:lnSpc>
            </a:pPr>
            <a:r>
              <a:rPr 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Montaser Arabic"/>
                <a:sym typeface="Montaser Arabic"/>
              </a:rPr>
              <a:t>223</a:t>
            </a:r>
          </a:p>
        </p:txBody>
      </p:sp>
      <p:sp>
        <p:nvSpPr>
          <p:cNvPr id="30" name="TextBox 39">
            <a:extLst>
              <a:ext uri="{FF2B5EF4-FFF2-40B4-BE49-F238E27FC236}">
                <a16:creationId xmlns:a16="http://schemas.microsoft.com/office/drawing/2014/main" id="{53D2C54B-6F8D-950C-0528-8C41F55BDCA5}"/>
              </a:ext>
            </a:extLst>
          </p:cNvPr>
          <p:cNvSpPr txBox="1"/>
          <p:nvPr/>
        </p:nvSpPr>
        <p:spPr>
          <a:xfrm>
            <a:off x="5809664" y="2724973"/>
            <a:ext cx="2943184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2388"/>
              </a:lnSpc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Montaser Arabic"/>
                <a:sym typeface="Montaser Arabic"/>
              </a:rPr>
              <a:t>PNN Corales Del Rosario#69</a:t>
            </a:r>
          </a:p>
          <a:p>
            <a:pPr algn="just">
              <a:lnSpc>
                <a:spcPts val="2388"/>
              </a:lnSpc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Montaser Arabic"/>
                <a:sym typeface="Montaser Arabic"/>
              </a:rPr>
              <a:t>PNN Tayrona            #154</a:t>
            </a:r>
          </a:p>
          <a:p>
            <a:pPr algn="ctr">
              <a:lnSpc>
                <a:spcPts val="2388"/>
              </a:lnSpc>
            </a:pPr>
            <a:endParaRPr lang="en-US" sz="2000" dirty="0">
              <a:solidFill>
                <a:srgbClr val="2C2C2C"/>
              </a:solidFill>
              <a:latin typeface="Verdana" panose="020B0604030504040204" pitchFamily="34" charset="0"/>
              <a:ea typeface="Verdana" panose="020B0604030504040204" pitchFamily="34" charset="0"/>
              <a:cs typeface="Montaser Arabic"/>
              <a:sym typeface="Montaser Arabic"/>
            </a:endParaRPr>
          </a:p>
        </p:txBody>
      </p:sp>
      <p:sp>
        <p:nvSpPr>
          <p:cNvPr id="31" name="TextBox 46">
            <a:extLst>
              <a:ext uri="{FF2B5EF4-FFF2-40B4-BE49-F238E27FC236}">
                <a16:creationId xmlns:a16="http://schemas.microsoft.com/office/drawing/2014/main" id="{72432825-4F6F-20DF-E9C0-46E8BE7D9BFB}"/>
              </a:ext>
            </a:extLst>
          </p:cNvPr>
          <p:cNvSpPr txBox="1"/>
          <p:nvPr/>
        </p:nvSpPr>
        <p:spPr>
          <a:xfrm>
            <a:off x="6742626" y="4000703"/>
            <a:ext cx="1434995" cy="6366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618"/>
              </a:lnSpc>
            </a:pPr>
            <a:r>
              <a:rPr lang="en-US" sz="2000" b="1" dirty="0">
                <a:solidFill>
                  <a:srgbClr val="2C2C2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Montaser Arabic"/>
                <a:sym typeface="Montaser Arabic"/>
              </a:rPr>
              <a:t>DTAN</a:t>
            </a:r>
          </a:p>
          <a:p>
            <a:pPr algn="ctr">
              <a:lnSpc>
                <a:spcPts val="2618"/>
              </a:lnSpc>
            </a:pPr>
            <a:r>
              <a:rPr lang="en-US" sz="2000" b="1" dirty="0">
                <a:solidFill>
                  <a:srgbClr val="2C2C2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Montaser Arabic"/>
                <a:sym typeface="Montaser Arabic"/>
              </a:rPr>
              <a:t>121</a:t>
            </a:r>
          </a:p>
        </p:txBody>
      </p:sp>
      <p:sp>
        <p:nvSpPr>
          <p:cNvPr id="32" name="TextBox 39">
            <a:extLst>
              <a:ext uri="{FF2B5EF4-FFF2-40B4-BE49-F238E27FC236}">
                <a16:creationId xmlns:a16="http://schemas.microsoft.com/office/drawing/2014/main" id="{EC1ECEDE-B3B7-B6FB-7F31-D7F51F1362CA}"/>
              </a:ext>
            </a:extLst>
          </p:cNvPr>
          <p:cNvSpPr txBox="1"/>
          <p:nvPr/>
        </p:nvSpPr>
        <p:spPr>
          <a:xfrm>
            <a:off x="4174623" y="4386198"/>
            <a:ext cx="2774848" cy="58118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2388"/>
              </a:lnSpc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Montaser Arabic"/>
                <a:sym typeface="Montaser Arabic"/>
              </a:rPr>
              <a:t>PNN El Cocuy             #29</a:t>
            </a:r>
          </a:p>
          <a:p>
            <a:pPr algn="just">
              <a:lnSpc>
                <a:spcPts val="2388"/>
              </a:lnSpc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Montaser Arabic"/>
                <a:sym typeface="Montaser Arabic"/>
              </a:rPr>
              <a:t>SFF Iguaque              #92</a:t>
            </a:r>
          </a:p>
        </p:txBody>
      </p:sp>
      <p:sp>
        <p:nvSpPr>
          <p:cNvPr id="33" name="TextBox 8">
            <a:extLst>
              <a:ext uri="{FF2B5EF4-FFF2-40B4-BE49-F238E27FC236}">
                <a16:creationId xmlns:a16="http://schemas.microsoft.com/office/drawing/2014/main" id="{8198649B-4496-2D89-604A-30D3C7E45C21}"/>
              </a:ext>
            </a:extLst>
          </p:cNvPr>
          <p:cNvSpPr txBox="1"/>
          <p:nvPr/>
        </p:nvSpPr>
        <p:spPr>
          <a:xfrm>
            <a:off x="9348355" y="4637352"/>
            <a:ext cx="2779520" cy="2176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13"/>
              </a:lnSpc>
            </a:pPr>
            <a:r>
              <a:rPr lang="en-US" sz="2400" b="1" spc="-20" dirty="0">
                <a:solidFill>
                  <a:srgbClr val="7ED957"/>
                </a:solidFill>
                <a:latin typeface="Verdana" panose="020B0604030504040204" pitchFamily="34" charset="0"/>
                <a:ea typeface="Verdana" panose="020B0604030504040204" pitchFamily="34" charset="0"/>
                <a:cs typeface="Open Sauce Bold"/>
                <a:sym typeface="Open Sauce Bold"/>
              </a:rPr>
              <a:t>Meta: 1683 </a:t>
            </a:r>
          </a:p>
        </p:txBody>
      </p:sp>
      <p:sp>
        <p:nvSpPr>
          <p:cNvPr id="36" name="TextBox 58">
            <a:extLst>
              <a:ext uri="{FF2B5EF4-FFF2-40B4-BE49-F238E27FC236}">
                <a16:creationId xmlns:a16="http://schemas.microsoft.com/office/drawing/2014/main" id="{2401BC9B-1937-362D-D724-CCBECF8AF484}"/>
              </a:ext>
            </a:extLst>
          </p:cNvPr>
          <p:cNvSpPr txBox="1"/>
          <p:nvPr/>
        </p:nvSpPr>
        <p:spPr>
          <a:xfrm>
            <a:off x="11577912" y="2391987"/>
            <a:ext cx="1642603" cy="63664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618"/>
              </a:lnSpc>
            </a:pPr>
            <a:r>
              <a:rPr 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Montaser Arabic"/>
                <a:sym typeface="Montaser Arabic"/>
              </a:rPr>
              <a:t>DTOR</a:t>
            </a:r>
          </a:p>
          <a:p>
            <a:pPr algn="ctr">
              <a:lnSpc>
                <a:spcPts val="2618"/>
              </a:lnSpc>
            </a:pPr>
            <a:r>
              <a:rPr 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anose="020B0604030504040204" pitchFamily="34" charset="0"/>
                <a:ea typeface="Verdana" panose="020B0604030504040204" pitchFamily="34" charset="0"/>
                <a:cs typeface="Montaser Arabic"/>
                <a:sym typeface="Montaser Arabic"/>
              </a:rPr>
              <a:t>42</a:t>
            </a:r>
          </a:p>
        </p:txBody>
      </p:sp>
      <p:sp>
        <p:nvSpPr>
          <p:cNvPr id="37" name="TextBox 39">
            <a:extLst>
              <a:ext uri="{FF2B5EF4-FFF2-40B4-BE49-F238E27FC236}">
                <a16:creationId xmlns:a16="http://schemas.microsoft.com/office/drawing/2014/main" id="{7BC7A83D-3A85-A99E-9B81-E0610871E9D3}"/>
              </a:ext>
            </a:extLst>
          </p:cNvPr>
          <p:cNvSpPr txBox="1"/>
          <p:nvPr/>
        </p:nvSpPr>
        <p:spPr>
          <a:xfrm>
            <a:off x="8967861" y="2081245"/>
            <a:ext cx="3160014" cy="2734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2388"/>
              </a:lnSpc>
            </a:pPr>
            <a:r>
              <a:rPr 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Montaser Arabic"/>
                <a:sym typeface="Montaser Arabic"/>
              </a:rPr>
              <a:t>PNN Sierra la Macarena #42</a:t>
            </a:r>
            <a:endParaRPr lang="en-US" sz="2000" dirty="0">
              <a:solidFill>
                <a:srgbClr val="2C2C2C"/>
              </a:solidFill>
              <a:latin typeface="Verdana" panose="020B0604030504040204" pitchFamily="34" charset="0"/>
              <a:ea typeface="Verdana" panose="020B0604030504040204" pitchFamily="34" charset="0"/>
              <a:cs typeface="Montaser Arabic"/>
              <a:sym typeface="Montaser Arabic"/>
            </a:endParaRPr>
          </a:p>
        </p:txBody>
      </p:sp>
      <p:pic>
        <p:nvPicPr>
          <p:cNvPr id="39" name="Picture 5">
            <a:extLst>
              <a:ext uri="{FF2B5EF4-FFF2-40B4-BE49-F238E27FC236}">
                <a16:creationId xmlns:a16="http://schemas.microsoft.com/office/drawing/2014/main" id="{4D193F19-9A00-0444-FBED-71FF86F30EA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1556" y="7285705"/>
            <a:ext cx="1170000" cy="1170000"/>
          </a:xfrm>
          <a:prstGeom prst="rect">
            <a:avLst/>
          </a:prstGeom>
        </p:spPr>
      </p:pic>
      <p:pic>
        <p:nvPicPr>
          <p:cNvPr id="40" name="Picture 2">
            <a:extLst>
              <a:ext uri="{FF2B5EF4-FFF2-40B4-BE49-F238E27FC236}">
                <a16:creationId xmlns:a16="http://schemas.microsoft.com/office/drawing/2014/main" id="{6724B6BA-DAFA-3F21-7F65-44333E20FEC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87069" y="4833957"/>
            <a:ext cx="1170170" cy="1170170"/>
          </a:xfrm>
          <a:prstGeom prst="rect">
            <a:avLst/>
          </a:prstGeom>
        </p:spPr>
      </p:pic>
      <p:pic>
        <p:nvPicPr>
          <p:cNvPr id="42" name="Picture 4">
            <a:extLst>
              <a:ext uri="{FF2B5EF4-FFF2-40B4-BE49-F238E27FC236}">
                <a16:creationId xmlns:a16="http://schemas.microsoft.com/office/drawing/2014/main" id="{2C7AFA6F-B9DF-2789-B213-1210AD55273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37016" y="2986140"/>
            <a:ext cx="1170000" cy="1170000"/>
          </a:xfrm>
          <a:prstGeom prst="rect">
            <a:avLst/>
          </a:prstGeom>
        </p:spPr>
      </p:pic>
      <p:pic>
        <p:nvPicPr>
          <p:cNvPr id="43" name="Picture 3">
            <a:extLst>
              <a:ext uri="{FF2B5EF4-FFF2-40B4-BE49-F238E27FC236}">
                <a16:creationId xmlns:a16="http://schemas.microsoft.com/office/drawing/2014/main" id="{58037839-E4F8-F29A-FB60-9220EBA085A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91125" y="1650572"/>
            <a:ext cx="1170000" cy="1170000"/>
          </a:xfrm>
          <a:prstGeom prst="rect">
            <a:avLst/>
          </a:prstGeom>
        </p:spPr>
      </p:pic>
      <p:pic>
        <p:nvPicPr>
          <p:cNvPr id="44" name="Picture 57">
            <a:extLst>
              <a:ext uri="{FF2B5EF4-FFF2-40B4-BE49-F238E27FC236}">
                <a16:creationId xmlns:a16="http://schemas.microsoft.com/office/drawing/2014/main" id="{7FCD3498-7924-BC94-08C3-298EB409609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75183" y="709204"/>
            <a:ext cx="1170000" cy="1170000"/>
          </a:xfrm>
          <a:prstGeom prst="rect">
            <a:avLst/>
          </a:prstGeom>
        </p:spPr>
      </p:pic>
      <p:pic>
        <p:nvPicPr>
          <p:cNvPr id="45" name="Picture 59">
            <a:extLst>
              <a:ext uri="{FF2B5EF4-FFF2-40B4-BE49-F238E27FC236}">
                <a16:creationId xmlns:a16="http://schemas.microsoft.com/office/drawing/2014/main" id="{64473296-665E-0441-FEE4-1A45622F8712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4142411" y="5944041"/>
            <a:ext cx="1987716" cy="1987716"/>
          </a:xfrm>
          <a:prstGeom prst="rect">
            <a:avLst/>
          </a:prstGeom>
        </p:spPr>
      </p:pic>
      <p:sp>
        <p:nvSpPr>
          <p:cNvPr id="46" name="TextBox 60">
            <a:extLst>
              <a:ext uri="{FF2B5EF4-FFF2-40B4-BE49-F238E27FC236}">
                <a16:creationId xmlns:a16="http://schemas.microsoft.com/office/drawing/2014/main" id="{979E9710-CAA1-E5B5-E91F-6BEBB54384B0}"/>
              </a:ext>
            </a:extLst>
          </p:cNvPr>
          <p:cNvSpPr txBox="1"/>
          <p:nvPr/>
        </p:nvSpPr>
        <p:spPr>
          <a:xfrm>
            <a:off x="12377559" y="7850612"/>
            <a:ext cx="5131080" cy="82073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152"/>
              </a:lnSpc>
            </a:pPr>
            <a:r>
              <a:rPr lang="en-US" sz="2741" dirty="0">
                <a:solidFill>
                  <a:srgbClr val="2C2C2C"/>
                </a:solidFill>
                <a:latin typeface="Montaser Arabic"/>
                <a:ea typeface="Montaser Arabic"/>
                <a:cs typeface="Montaser Arabic"/>
                <a:sym typeface="Montaser Arabic"/>
              </a:rPr>
              <a:t>CUMPLIMIENTO TOTAL NACIONAL </a:t>
            </a:r>
          </a:p>
        </p:txBody>
      </p:sp>
      <p:sp>
        <p:nvSpPr>
          <p:cNvPr id="50" name="TextBox 64">
            <a:extLst>
              <a:ext uri="{FF2B5EF4-FFF2-40B4-BE49-F238E27FC236}">
                <a16:creationId xmlns:a16="http://schemas.microsoft.com/office/drawing/2014/main" id="{A486D69D-9486-9FB2-ED64-0D0DED21FCE6}"/>
              </a:ext>
            </a:extLst>
          </p:cNvPr>
          <p:cNvSpPr txBox="1"/>
          <p:nvPr/>
        </p:nvSpPr>
        <p:spPr>
          <a:xfrm>
            <a:off x="13944130" y="9011144"/>
            <a:ext cx="2350896" cy="34272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946"/>
              </a:lnSpc>
            </a:pPr>
            <a:r>
              <a:rPr lang="en-US" sz="2400" dirty="0">
                <a:solidFill>
                  <a:srgbClr val="2C2C2C"/>
                </a:solidFill>
                <a:latin typeface="Verdana" panose="020B0604030504040204" pitchFamily="34" charset="0"/>
                <a:ea typeface="Verdana" panose="020B0604030504040204" pitchFamily="34" charset="0"/>
                <a:cs typeface="Montaser Arabic"/>
                <a:sym typeface="Montaser Arabic"/>
              </a:rPr>
              <a:t>#</a:t>
            </a:r>
            <a:r>
              <a:rPr lang="en-US" sz="2400" b="1" dirty="0">
                <a:solidFill>
                  <a:srgbClr val="2C2C2C"/>
                </a:solidFill>
                <a:latin typeface="Verdana" panose="020B0604030504040204" pitchFamily="34" charset="0"/>
                <a:ea typeface="Verdana" panose="020B0604030504040204" pitchFamily="34" charset="0"/>
                <a:cs typeface="Montaser Arabic"/>
                <a:sym typeface="Montaser Arabic"/>
              </a:rPr>
              <a:t>956</a:t>
            </a:r>
            <a:r>
              <a:rPr lang="en-US" sz="2400" dirty="0">
                <a:solidFill>
                  <a:srgbClr val="2C2C2C"/>
                </a:solidFill>
                <a:latin typeface="Verdana" panose="020B0604030504040204" pitchFamily="34" charset="0"/>
                <a:ea typeface="Verdana" panose="020B0604030504040204" pitchFamily="34" charset="0"/>
                <a:cs typeface="Montaser Arabic"/>
                <a:sym typeface="Montaser Arabic"/>
              </a:rPr>
              <a:t>/#</a:t>
            </a:r>
            <a:r>
              <a:rPr lang="en-US" sz="2400" b="1" dirty="0">
                <a:solidFill>
                  <a:srgbClr val="2C2C2C"/>
                </a:solidFill>
                <a:latin typeface="Verdana" panose="020B0604030504040204" pitchFamily="34" charset="0"/>
                <a:ea typeface="Verdana" panose="020B0604030504040204" pitchFamily="34" charset="0"/>
                <a:cs typeface="Montaser Arabic"/>
                <a:sym typeface="Montaser Arabic"/>
              </a:rPr>
              <a:t>4595</a:t>
            </a:r>
          </a:p>
        </p:txBody>
      </p:sp>
      <p:sp>
        <p:nvSpPr>
          <p:cNvPr id="53" name="CuadroTexto 52">
            <a:extLst>
              <a:ext uri="{FF2B5EF4-FFF2-40B4-BE49-F238E27FC236}">
                <a16:creationId xmlns:a16="http://schemas.microsoft.com/office/drawing/2014/main" id="{05538F76-F49B-42C1-7695-24470493C348}"/>
              </a:ext>
            </a:extLst>
          </p:cNvPr>
          <p:cNvSpPr txBox="1"/>
          <p:nvPr/>
        </p:nvSpPr>
        <p:spPr>
          <a:xfrm>
            <a:off x="176740" y="8356650"/>
            <a:ext cx="19707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2C2C2C"/>
                </a:solidFill>
                <a:latin typeface="Verdana" panose="020B0604030504040204" pitchFamily="34" charset="0"/>
                <a:ea typeface="Verdana" panose="020B0604030504040204" pitchFamily="34" charset="0"/>
                <a:cs typeface="Montaser Arabic"/>
                <a:sym typeface="Montaser Arabic"/>
              </a:rPr>
              <a:t> </a:t>
            </a:r>
            <a:r>
              <a:rPr lang="en-US" sz="1400" dirty="0">
                <a:solidFill>
                  <a:srgbClr val="2C2C2C"/>
                </a:solidFill>
                <a:latin typeface="Verdana" panose="020B0604030504040204" pitchFamily="34" charset="0"/>
                <a:ea typeface="Verdana" panose="020B0604030504040204" pitchFamily="34" charset="0"/>
                <a:cs typeface="Montaser Arabic"/>
                <a:sym typeface="Montaser Arabic"/>
              </a:rPr>
              <a:t># </a:t>
            </a:r>
            <a:r>
              <a:rPr lang="es-CO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ENCUESTAS AP</a:t>
            </a:r>
            <a:endParaRPr lang="es-CO" sz="1200" b="1" dirty="0">
              <a:solidFill>
                <a:schemeClr val="tx1">
                  <a:lumMod val="65000"/>
                  <a:lumOff val="3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4" name="CuadroTexto 53">
            <a:extLst>
              <a:ext uri="{FF2B5EF4-FFF2-40B4-BE49-F238E27FC236}">
                <a16:creationId xmlns:a16="http://schemas.microsoft.com/office/drawing/2014/main" id="{994CCB16-D5C6-C432-F57A-8CFC54842AC0}"/>
              </a:ext>
            </a:extLst>
          </p:cNvPr>
          <p:cNvSpPr txBox="1"/>
          <p:nvPr/>
        </p:nvSpPr>
        <p:spPr>
          <a:xfrm>
            <a:off x="2043466" y="5907285"/>
            <a:ext cx="19707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2C2C2C"/>
                </a:solidFill>
                <a:latin typeface="Verdana" panose="020B0604030504040204" pitchFamily="34" charset="0"/>
                <a:ea typeface="Verdana" panose="020B0604030504040204" pitchFamily="34" charset="0"/>
                <a:cs typeface="Montaser Arabic"/>
                <a:sym typeface="Montaser Arabic"/>
              </a:rPr>
              <a:t> </a:t>
            </a:r>
            <a:r>
              <a:rPr lang="en-US" sz="1400" dirty="0">
                <a:solidFill>
                  <a:srgbClr val="2C2C2C"/>
                </a:solidFill>
                <a:latin typeface="Verdana" panose="020B0604030504040204" pitchFamily="34" charset="0"/>
                <a:ea typeface="Verdana" panose="020B0604030504040204" pitchFamily="34" charset="0"/>
                <a:cs typeface="Montaser Arabic"/>
                <a:sym typeface="Montaser Arabic"/>
              </a:rPr>
              <a:t># </a:t>
            </a:r>
            <a:r>
              <a:rPr lang="es-CO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ENCUESTAS AP</a:t>
            </a:r>
            <a:endParaRPr lang="es-CO" sz="1200" b="1" dirty="0">
              <a:solidFill>
                <a:schemeClr val="tx1">
                  <a:lumMod val="65000"/>
                  <a:lumOff val="3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5" name="CuadroTexto 54">
            <a:extLst>
              <a:ext uri="{FF2B5EF4-FFF2-40B4-BE49-F238E27FC236}">
                <a16:creationId xmlns:a16="http://schemas.microsoft.com/office/drawing/2014/main" id="{8C60AFB5-651C-33C0-9632-EFE34BEA4963}"/>
              </a:ext>
            </a:extLst>
          </p:cNvPr>
          <p:cNvSpPr txBox="1"/>
          <p:nvPr/>
        </p:nvSpPr>
        <p:spPr>
          <a:xfrm>
            <a:off x="4014185" y="4156140"/>
            <a:ext cx="19707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2C2C2C"/>
                </a:solidFill>
                <a:latin typeface="Verdana" panose="020B0604030504040204" pitchFamily="34" charset="0"/>
                <a:ea typeface="Verdana" panose="020B0604030504040204" pitchFamily="34" charset="0"/>
                <a:cs typeface="Montaser Arabic"/>
                <a:sym typeface="Montaser Arabic"/>
              </a:rPr>
              <a:t> </a:t>
            </a:r>
            <a:r>
              <a:rPr lang="en-US" sz="1400" dirty="0">
                <a:solidFill>
                  <a:srgbClr val="2C2C2C"/>
                </a:solidFill>
                <a:latin typeface="Verdana" panose="020B0604030504040204" pitchFamily="34" charset="0"/>
                <a:ea typeface="Verdana" panose="020B0604030504040204" pitchFamily="34" charset="0"/>
                <a:cs typeface="Montaser Arabic"/>
                <a:sym typeface="Montaser Arabic"/>
              </a:rPr>
              <a:t># </a:t>
            </a:r>
            <a:r>
              <a:rPr lang="es-CO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ENCUESTAS AP</a:t>
            </a:r>
            <a:endParaRPr lang="es-CO" sz="1200" b="1" dirty="0">
              <a:solidFill>
                <a:schemeClr val="tx1">
                  <a:lumMod val="65000"/>
                  <a:lumOff val="3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3" name="TextBox 14">
            <a:extLst>
              <a:ext uri="{FF2B5EF4-FFF2-40B4-BE49-F238E27FC236}">
                <a16:creationId xmlns:a16="http://schemas.microsoft.com/office/drawing/2014/main" id="{2BBE4C68-6265-5E45-D06E-B80460EB99F0}"/>
              </a:ext>
            </a:extLst>
          </p:cNvPr>
          <p:cNvSpPr txBox="1"/>
          <p:nvPr/>
        </p:nvSpPr>
        <p:spPr>
          <a:xfrm>
            <a:off x="12505363" y="3592780"/>
            <a:ext cx="2694573" cy="2176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613"/>
              </a:lnSpc>
            </a:pPr>
            <a:r>
              <a:rPr lang="en-US" sz="2400" b="1" spc="-20" dirty="0">
                <a:solidFill>
                  <a:srgbClr val="00BF63"/>
                </a:solidFill>
                <a:latin typeface="Verdana" panose="020B0604030504040204" pitchFamily="34" charset="0"/>
                <a:ea typeface="Verdana" panose="020B0604030504040204" pitchFamily="34" charset="0"/>
                <a:cs typeface="Open Sauce Bold"/>
                <a:sym typeface="Open Sauce Bold"/>
              </a:rPr>
              <a:t>Meta 641</a:t>
            </a:r>
          </a:p>
        </p:txBody>
      </p:sp>
      <p:sp>
        <p:nvSpPr>
          <p:cNvPr id="57" name="CuadroTexto 56">
            <a:extLst>
              <a:ext uri="{FF2B5EF4-FFF2-40B4-BE49-F238E27FC236}">
                <a16:creationId xmlns:a16="http://schemas.microsoft.com/office/drawing/2014/main" id="{E2FB2FA3-95F0-F99B-8298-961BF757BF73}"/>
              </a:ext>
            </a:extLst>
          </p:cNvPr>
          <p:cNvSpPr txBox="1"/>
          <p:nvPr/>
        </p:nvSpPr>
        <p:spPr>
          <a:xfrm>
            <a:off x="5699942" y="2423252"/>
            <a:ext cx="19707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2C2C2C"/>
                </a:solidFill>
                <a:latin typeface="Verdana" panose="020B0604030504040204" pitchFamily="34" charset="0"/>
                <a:ea typeface="Verdana" panose="020B0604030504040204" pitchFamily="34" charset="0"/>
                <a:cs typeface="Montaser Arabic"/>
                <a:sym typeface="Montaser Arabic"/>
              </a:rPr>
              <a:t> </a:t>
            </a:r>
            <a:r>
              <a:rPr lang="en-US" sz="1400" dirty="0">
                <a:solidFill>
                  <a:srgbClr val="2C2C2C"/>
                </a:solidFill>
                <a:latin typeface="Verdana" panose="020B0604030504040204" pitchFamily="34" charset="0"/>
                <a:ea typeface="Verdana" panose="020B0604030504040204" pitchFamily="34" charset="0"/>
                <a:cs typeface="Montaser Arabic"/>
                <a:sym typeface="Montaser Arabic"/>
              </a:rPr>
              <a:t># </a:t>
            </a:r>
            <a:r>
              <a:rPr lang="es-CO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ENCUESTAS AP</a:t>
            </a:r>
            <a:endParaRPr lang="es-CO" sz="1200" b="1" dirty="0">
              <a:solidFill>
                <a:schemeClr val="tx1">
                  <a:lumMod val="65000"/>
                  <a:lumOff val="3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58" name="CuadroTexto 57">
            <a:extLst>
              <a:ext uri="{FF2B5EF4-FFF2-40B4-BE49-F238E27FC236}">
                <a16:creationId xmlns:a16="http://schemas.microsoft.com/office/drawing/2014/main" id="{42D62990-3FFB-3511-2807-7059204E2574}"/>
              </a:ext>
            </a:extLst>
          </p:cNvPr>
          <p:cNvSpPr txBox="1"/>
          <p:nvPr/>
        </p:nvSpPr>
        <p:spPr>
          <a:xfrm>
            <a:off x="8818139" y="1827775"/>
            <a:ext cx="19707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rgbClr val="2C2C2C"/>
                </a:solidFill>
                <a:latin typeface="Verdana" panose="020B0604030504040204" pitchFamily="34" charset="0"/>
                <a:ea typeface="Verdana" panose="020B0604030504040204" pitchFamily="34" charset="0"/>
                <a:cs typeface="Montaser Arabic"/>
                <a:sym typeface="Montaser Arabic"/>
              </a:rPr>
              <a:t> </a:t>
            </a:r>
            <a:r>
              <a:rPr lang="en-US" sz="1400" dirty="0">
                <a:solidFill>
                  <a:srgbClr val="2C2C2C"/>
                </a:solidFill>
                <a:latin typeface="Verdana" panose="020B0604030504040204" pitchFamily="34" charset="0"/>
                <a:ea typeface="Verdana" panose="020B0604030504040204" pitchFamily="34" charset="0"/>
                <a:cs typeface="Montaser Arabic"/>
                <a:sym typeface="Montaser Arabic"/>
              </a:rPr>
              <a:t># </a:t>
            </a:r>
            <a:r>
              <a:rPr lang="es-CO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ENCUESTAS AP</a:t>
            </a:r>
            <a:endParaRPr lang="es-CO" sz="1200" b="1" dirty="0">
              <a:solidFill>
                <a:schemeClr val="tx1">
                  <a:lumMod val="65000"/>
                  <a:lumOff val="3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64" name="TextBox 14">
            <a:extLst>
              <a:ext uri="{FF2B5EF4-FFF2-40B4-BE49-F238E27FC236}">
                <a16:creationId xmlns:a16="http://schemas.microsoft.com/office/drawing/2014/main" id="{FDDD7A81-60E4-183E-B57D-FD0D9A5BF089}"/>
              </a:ext>
            </a:extLst>
          </p:cNvPr>
          <p:cNvSpPr txBox="1"/>
          <p:nvPr/>
        </p:nvSpPr>
        <p:spPr>
          <a:xfrm>
            <a:off x="13002669" y="5251476"/>
            <a:ext cx="4267200" cy="7386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2400" spc="-20" dirty="0">
                <a:solidFill>
                  <a:schemeClr val="tx1">
                    <a:lumMod val="50000"/>
                    <a:lumOff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uce Bold"/>
                <a:sym typeface="Open Sauce Bold"/>
              </a:rPr>
              <a:t>Meta Global 2025: 4595 Encuestas </a:t>
            </a:r>
          </a:p>
        </p:txBody>
      </p:sp>
      <p:sp>
        <p:nvSpPr>
          <p:cNvPr id="3" name="TextBox 40">
            <a:extLst>
              <a:ext uri="{FF2B5EF4-FFF2-40B4-BE49-F238E27FC236}">
                <a16:creationId xmlns:a16="http://schemas.microsoft.com/office/drawing/2014/main" id="{81F24A2E-1475-6DF9-5CC9-5D271EE84C58}"/>
              </a:ext>
            </a:extLst>
          </p:cNvPr>
          <p:cNvSpPr txBox="1"/>
          <p:nvPr/>
        </p:nvSpPr>
        <p:spPr>
          <a:xfrm>
            <a:off x="330463" y="1969430"/>
            <a:ext cx="4433810" cy="11816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31"/>
              </a:lnSpc>
            </a:pPr>
            <a:r>
              <a:rPr lang="en-US" sz="2000" b="1" spc="45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Montaser Arabic"/>
                <a:sym typeface="Montaser Arabic"/>
              </a:rPr>
              <a:t>PORCENTAJE DE CUMPLIMIENTO AL TOTAL DEL PERIODO</a:t>
            </a:r>
          </a:p>
        </p:txBody>
      </p:sp>
      <p:sp>
        <p:nvSpPr>
          <p:cNvPr id="9" name="TextBox 16">
            <a:extLst>
              <a:ext uri="{FF2B5EF4-FFF2-40B4-BE49-F238E27FC236}">
                <a16:creationId xmlns:a16="http://schemas.microsoft.com/office/drawing/2014/main" id="{8B4D28E3-C61F-7477-B39B-38B60C11C265}"/>
              </a:ext>
            </a:extLst>
          </p:cNvPr>
          <p:cNvSpPr txBox="1"/>
          <p:nvPr/>
        </p:nvSpPr>
        <p:spPr>
          <a:xfrm>
            <a:off x="3735594" y="8201218"/>
            <a:ext cx="1256228" cy="5532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228"/>
              </a:lnSpc>
            </a:pPr>
            <a:r>
              <a:rPr 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Montaser Arabic"/>
                <a:sym typeface="Montaser Arabic"/>
              </a:rPr>
              <a:t>36%</a:t>
            </a:r>
          </a:p>
        </p:txBody>
      </p:sp>
      <p:sp>
        <p:nvSpPr>
          <p:cNvPr id="10" name="TextBox 16">
            <a:extLst>
              <a:ext uri="{FF2B5EF4-FFF2-40B4-BE49-F238E27FC236}">
                <a16:creationId xmlns:a16="http://schemas.microsoft.com/office/drawing/2014/main" id="{025DD591-4474-8DB4-DB9B-D0E5D703C2C4}"/>
              </a:ext>
            </a:extLst>
          </p:cNvPr>
          <p:cNvSpPr txBox="1"/>
          <p:nvPr/>
        </p:nvSpPr>
        <p:spPr>
          <a:xfrm>
            <a:off x="5356790" y="6086462"/>
            <a:ext cx="1256228" cy="5532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228"/>
              </a:lnSpc>
            </a:pPr>
            <a:r>
              <a:rPr 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Montaser Arabic"/>
                <a:sym typeface="Montaser Arabic"/>
              </a:rPr>
              <a:t>30%</a:t>
            </a:r>
          </a:p>
        </p:txBody>
      </p:sp>
      <p:sp>
        <p:nvSpPr>
          <p:cNvPr id="12" name="TextBox 16">
            <a:extLst>
              <a:ext uri="{FF2B5EF4-FFF2-40B4-BE49-F238E27FC236}">
                <a16:creationId xmlns:a16="http://schemas.microsoft.com/office/drawing/2014/main" id="{7EAEC7CC-DFBD-72AE-A687-81DD7597E64E}"/>
              </a:ext>
            </a:extLst>
          </p:cNvPr>
          <p:cNvSpPr txBox="1"/>
          <p:nvPr/>
        </p:nvSpPr>
        <p:spPr>
          <a:xfrm>
            <a:off x="7278376" y="4883454"/>
            <a:ext cx="1256228" cy="5532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228"/>
              </a:lnSpc>
            </a:pPr>
            <a:r>
              <a:rPr 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Montaser Arabic"/>
                <a:sym typeface="Montaser Arabic"/>
              </a:rPr>
              <a:t>23%</a:t>
            </a:r>
          </a:p>
        </p:txBody>
      </p:sp>
      <p:sp>
        <p:nvSpPr>
          <p:cNvPr id="14" name="TextBox 16">
            <a:extLst>
              <a:ext uri="{FF2B5EF4-FFF2-40B4-BE49-F238E27FC236}">
                <a16:creationId xmlns:a16="http://schemas.microsoft.com/office/drawing/2014/main" id="{4CE5AC20-8191-B732-4F7D-EC38930B653E}"/>
              </a:ext>
            </a:extLst>
          </p:cNvPr>
          <p:cNvSpPr txBox="1"/>
          <p:nvPr/>
        </p:nvSpPr>
        <p:spPr>
          <a:xfrm>
            <a:off x="9177668" y="3925139"/>
            <a:ext cx="1256228" cy="5532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228"/>
              </a:lnSpc>
            </a:pPr>
            <a:r>
              <a:rPr 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Montaser Arabic"/>
                <a:sym typeface="Montaser Arabic"/>
              </a:rPr>
              <a:t>13%</a:t>
            </a:r>
          </a:p>
        </p:txBody>
      </p:sp>
      <p:sp>
        <p:nvSpPr>
          <p:cNvPr id="16" name="TextBox 16">
            <a:extLst>
              <a:ext uri="{FF2B5EF4-FFF2-40B4-BE49-F238E27FC236}">
                <a16:creationId xmlns:a16="http://schemas.microsoft.com/office/drawing/2014/main" id="{A7D51909-12A4-787E-5681-A99EA03112F5}"/>
              </a:ext>
            </a:extLst>
          </p:cNvPr>
          <p:cNvSpPr txBox="1"/>
          <p:nvPr/>
        </p:nvSpPr>
        <p:spPr>
          <a:xfrm>
            <a:off x="12198732" y="2921080"/>
            <a:ext cx="1321155" cy="56615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228"/>
              </a:lnSpc>
            </a:pPr>
            <a:r>
              <a:rPr 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Montaser Arabic"/>
                <a:sym typeface="Montaser Arabic"/>
              </a:rPr>
              <a:t>7%</a:t>
            </a:r>
          </a:p>
        </p:txBody>
      </p:sp>
    </p:spTree>
    <p:extLst>
      <p:ext uri="{BB962C8B-B14F-4D97-AF65-F5344CB8AC3E}">
        <p14:creationId xmlns:p14="http://schemas.microsoft.com/office/powerpoint/2010/main" val="9124350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n 8" descr="Playa con vista al mar&#10;&#10;El contenido generado por IA puede ser incorrecto.">
            <a:extLst>
              <a:ext uri="{FF2B5EF4-FFF2-40B4-BE49-F238E27FC236}">
                <a16:creationId xmlns:a16="http://schemas.microsoft.com/office/drawing/2014/main" id="{02A33342-852D-A41D-508A-C645ECEC9B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5173" y="2549607"/>
            <a:ext cx="9086850" cy="6553200"/>
          </a:xfrm>
          <a:prstGeom prst="rect">
            <a:avLst/>
          </a:prstGeom>
        </p:spPr>
      </p:pic>
      <p:sp>
        <p:nvSpPr>
          <p:cNvPr id="10" name="CuadroTexto 9">
            <a:extLst>
              <a:ext uri="{FF2B5EF4-FFF2-40B4-BE49-F238E27FC236}">
                <a16:creationId xmlns:a16="http://schemas.microsoft.com/office/drawing/2014/main" id="{2A2C94FB-4BEE-82C4-3B0A-0C98A359FBDE}"/>
              </a:ext>
            </a:extLst>
          </p:cNvPr>
          <p:cNvSpPr txBox="1"/>
          <p:nvPr/>
        </p:nvSpPr>
        <p:spPr>
          <a:xfrm>
            <a:off x="8549640" y="9265668"/>
            <a:ext cx="5716885" cy="3769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CO" sz="9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Work Sans" pitchFamily="2" charset="0"/>
              </a:rPr>
              <a:t>Foto: Parque Nacional Natural </a:t>
            </a:r>
            <a:r>
              <a:rPr lang="es-CO" sz="9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Work Sans" pitchFamily="2" charset="0"/>
              </a:rPr>
              <a:t>Tayrona</a:t>
            </a:r>
            <a:endParaRPr lang="es-CO" sz="900" b="1" i="0" dirty="0">
              <a:solidFill>
                <a:schemeClr val="tx1">
                  <a:lumMod val="65000"/>
                  <a:lumOff val="35000"/>
                </a:schemeClr>
              </a:solidFill>
              <a:effectLst/>
              <a:latin typeface="Work Sans" pitchFamily="2" charset="0"/>
            </a:endParaRPr>
          </a:p>
          <a:p>
            <a:r>
              <a:rPr lang="es-CO" sz="9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https://www.parquesnacionales.gov.co/nuestros-parques/pnn-sierra-de-la-macarena/#multimedia</a:t>
            </a:r>
          </a:p>
        </p:txBody>
      </p:sp>
      <p:sp>
        <p:nvSpPr>
          <p:cNvPr id="11" name="Título 1">
            <a:extLst>
              <a:ext uri="{FF2B5EF4-FFF2-40B4-BE49-F238E27FC236}">
                <a16:creationId xmlns:a16="http://schemas.microsoft.com/office/drawing/2014/main" id="{D64127FD-574D-7DB0-D539-12941B3794D9}"/>
              </a:ext>
            </a:extLst>
          </p:cNvPr>
          <p:cNvSpPr txBox="1">
            <a:spLocks/>
          </p:cNvSpPr>
          <p:nvPr/>
        </p:nvSpPr>
        <p:spPr>
          <a:xfrm>
            <a:off x="304800" y="266700"/>
            <a:ext cx="15498500" cy="566156"/>
          </a:xfrm>
          <a:prstGeom prst="rect">
            <a:avLst/>
          </a:prstGeom>
        </p:spPr>
        <p:txBody>
          <a:bodyPr vert="horz" lIns="137160" tIns="68580" rIns="137160" bIns="68580" rtlCol="0" anchor="b">
            <a:normAutofit fontScale="8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pPr algn="just" defTabSz="1371600"/>
            <a:r>
              <a:rPr lang="es-CO" sz="2400" b="1" dirty="0">
                <a:solidFill>
                  <a:srgbClr val="70AD47">
                    <a:lumMod val="50000"/>
                  </a:srgbClr>
                </a:solidFill>
                <a:ea typeface="Verdana" panose="020B0604030504040204" pitchFamily="34" charset="0"/>
              </a:rPr>
              <a:t>RESULTADOS ENCUESTAS DE SATISFACCIÓN VISITANTES ÁREAS PROTEGIDAS –ESAVI-</a:t>
            </a:r>
          </a:p>
          <a:p>
            <a:pPr algn="just" defTabSz="1371600"/>
            <a:r>
              <a:rPr lang="es-CO" sz="2400" b="1" dirty="0">
                <a:solidFill>
                  <a:srgbClr val="70AD47">
                    <a:lumMod val="50000"/>
                  </a:srgbClr>
                </a:solidFill>
              </a:rPr>
              <a:t>I semestre 2025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82404E40-7D08-5798-FD5F-0146E26599A7}"/>
              </a:ext>
            </a:extLst>
          </p:cNvPr>
          <p:cNvSpPr txBox="1"/>
          <p:nvPr/>
        </p:nvSpPr>
        <p:spPr>
          <a:xfrm>
            <a:off x="1143001" y="2809329"/>
            <a:ext cx="71893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Conocer los niveles de satisfacción </a:t>
            </a:r>
          </a:p>
          <a:p>
            <a:pPr algn="just"/>
            <a:r>
              <a:rPr lang="es-E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en tres categorías: Actividades, Aspectos Generales y Servicios Ecoturísticos.</a:t>
            </a:r>
            <a:r>
              <a:rPr lang="es-CO" dirty="0"/>
              <a:t> </a:t>
            </a:r>
          </a:p>
        </p:txBody>
      </p:sp>
      <p:pic>
        <p:nvPicPr>
          <p:cNvPr id="14" name="Gráfico 13" descr="Palmera contorno">
            <a:extLst>
              <a:ext uri="{FF2B5EF4-FFF2-40B4-BE49-F238E27FC236}">
                <a16:creationId xmlns:a16="http://schemas.microsoft.com/office/drawing/2014/main" id="{280D0807-1284-B2BB-7EB2-7DCFF04742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03763" y="4746006"/>
            <a:ext cx="685800" cy="685800"/>
          </a:xfrm>
          <a:prstGeom prst="rect">
            <a:avLst/>
          </a:prstGeom>
        </p:spPr>
      </p:pic>
      <p:sp>
        <p:nvSpPr>
          <p:cNvPr id="15" name="CuadroTexto 14">
            <a:extLst>
              <a:ext uri="{FF2B5EF4-FFF2-40B4-BE49-F238E27FC236}">
                <a16:creationId xmlns:a16="http://schemas.microsoft.com/office/drawing/2014/main" id="{1F3C1A36-0AEE-C0B9-606F-9B4E6260B73D}"/>
              </a:ext>
            </a:extLst>
          </p:cNvPr>
          <p:cNvSpPr txBox="1"/>
          <p:nvPr/>
        </p:nvSpPr>
        <p:spPr>
          <a:xfrm>
            <a:off x="1162196" y="5060158"/>
            <a:ext cx="703692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Identificar fortalezas y oportunidades de mejora en cada Dirección Territorial.</a:t>
            </a:r>
            <a:endParaRPr lang="es-CO" dirty="0"/>
          </a:p>
          <a:p>
            <a:r>
              <a:rPr lang="es-CO" dirty="0"/>
              <a:t> </a:t>
            </a:r>
          </a:p>
        </p:txBody>
      </p:sp>
      <p:pic>
        <p:nvPicPr>
          <p:cNvPr id="16" name="Gráfico 15" descr="Palmera contorno">
            <a:extLst>
              <a:ext uri="{FF2B5EF4-FFF2-40B4-BE49-F238E27FC236}">
                <a16:creationId xmlns:a16="http://schemas.microsoft.com/office/drawing/2014/main" id="{FA26424C-F335-2E68-0D7A-046B51D4BE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96143" y="2526747"/>
            <a:ext cx="685800" cy="685800"/>
          </a:xfrm>
          <a:prstGeom prst="rect">
            <a:avLst/>
          </a:prstGeom>
        </p:spPr>
      </p:pic>
      <p:pic>
        <p:nvPicPr>
          <p:cNvPr id="17" name="Gráfico 16" descr="Palmera contorno">
            <a:extLst>
              <a:ext uri="{FF2B5EF4-FFF2-40B4-BE49-F238E27FC236}">
                <a16:creationId xmlns:a16="http://schemas.microsoft.com/office/drawing/2014/main" id="{112319D5-2FEC-8F39-35AA-CAA4302CC00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96143" y="6525234"/>
            <a:ext cx="685800" cy="685800"/>
          </a:xfrm>
          <a:prstGeom prst="rect">
            <a:avLst/>
          </a:prstGeom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3F0BE027-2A36-1351-1006-5728DC8A113D}"/>
              </a:ext>
            </a:extLst>
          </p:cNvPr>
          <p:cNvSpPr txBox="1"/>
          <p:nvPr/>
        </p:nvSpPr>
        <p:spPr>
          <a:xfrm>
            <a:off x="1162196" y="6868134"/>
            <a:ext cx="718932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Fortalecer la gestión institucional mediante información comparable y de calidad.</a:t>
            </a:r>
            <a:endParaRPr lang="es-CO" dirty="0"/>
          </a:p>
          <a:p>
            <a:r>
              <a:rPr lang="es-CO" dirty="0"/>
              <a:t> 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F751387C-7DE6-1AF3-1411-CDB7836DD27A}"/>
              </a:ext>
            </a:extLst>
          </p:cNvPr>
          <p:cNvSpPr txBox="1"/>
          <p:nvPr/>
        </p:nvSpPr>
        <p:spPr>
          <a:xfrm>
            <a:off x="3800455" y="718764"/>
            <a:ext cx="1046607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br>
              <a:rPr lang="es-E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</a:br>
            <a:r>
              <a:rPr lang="es-CO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RESULTADOS</a:t>
            </a:r>
          </a:p>
          <a:p>
            <a:pPr algn="just"/>
            <a:r>
              <a:rPr lang="es-CO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387405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 descr="Un río al lado de un cuerpo de agua&#10;&#10;El contenido generado por IA puede ser incorrecto.">
            <a:extLst>
              <a:ext uri="{FF2B5EF4-FFF2-40B4-BE49-F238E27FC236}">
                <a16:creationId xmlns:a16="http://schemas.microsoft.com/office/drawing/2014/main" id="{974124AD-A7DE-1F87-E317-EF20161319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6742" y="2191095"/>
            <a:ext cx="12414101" cy="5562600"/>
          </a:xfrm>
          <a:prstGeom prst="rect">
            <a:avLst/>
          </a:prstGeom>
        </p:spPr>
      </p:pic>
      <p:sp>
        <p:nvSpPr>
          <p:cNvPr id="6" name="Título 1">
            <a:extLst>
              <a:ext uri="{FF2B5EF4-FFF2-40B4-BE49-F238E27FC236}">
                <a16:creationId xmlns:a16="http://schemas.microsoft.com/office/drawing/2014/main" id="{542D4EE8-E5C5-99E9-B447-839EA5413809}"/>
              </a:ext>
            </a:extLst>
          </p:cNvPr>
          <p:cNvSpPr txBox="1">
            <a:spLocks/>
          </p:cNvSpPr>
          <p:nvPr/>
        </p:nvSpPr>
        <p:spPr>
          <a:xfrm>
            <a:off x="0" y="114300"/>
            <a:ext cx="15498500" cy="566156"/>
          </a:xfrm>
          <a:prstGeom prst="rect">
            <a:avLst/>
          </a:prstGeom>
        </p:spPr>
        <p:txBody>
          <a:bodyPr vert="horz" lIns="137160" tIns="68580" rIns="137160" bIns="68580" rtlCol="0" anchor="b">
            <a:normAutofit fontScale="8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pPr algn="just" defTabSz="1371600"/>
            <a:r>
              <a:rPr lang="es-CO" sz="2400" b="1" dirty="0">
                <a:solidFill>
                  <a:srgbClr val="70AD47">
                    <a:lumMod val="50000"/>
                  </a:srgbClr>
                </a:solidFill>
                <a:ea typeface="Verdana" panose="020B0604030504040204" pitchFamily="34" charset="0"/>
              </a:rPr>
              <a:t>RESULTADOS ENCUESTAS DE SATISFACCIÓN VISITANTES ÁREAS PROTEGIDAS –ESAVI-</a:t>
            </a:r>
          </a:p>
          <a:p>
            <a:pPr algn="just" defTabSz="1371600"/>
            <a:r>
              <a:rPr lang="es-CO" sz="2400" b="1" dirty="0">
                <a:solidFill>
                  <a:srgbClr val="70AD47">
                    <a:lumMod val="50000"/>
                  </a:srgbClr>
                </a:solidFill>
              </a:rPr>
              <a:t>I semestre 2025</a:t>
            </a:r>
          </a:p>
        </p:txBody>
      </p:sp>
      <p:pic>
        <p:nvPicPr>
          <p:cNvPr id="8" name="Gráfico 7" descr="bolas de harvey 0% contorno">
            <a:extLst>
              <a:ext uri="{FF2B5EF4-FFF2-40B4-BE49-F238E27FC236}">
                <a16:creationId xmlns:a16="http://schemas.microsoft.com/office/drawing/2014/main" id="{5B0FF998-D8DE-2F73-045E-6B87A44ECCA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09600" y="1821710"/>
            <a:ext cx="4133850" cy="4133850"/>
          </a:xfrm>
          <a:prstGeom prst="rect">
            <a:avLst/>
          </a:prstGeom>
        </p:spPr>
      </p:pic>
      <p:sp>
        <p:nvSpPr>
          <p:cNvPr id="9" name="TextBox 16">
            <a:extLst>
              <a:ext uri="{FF2B5EF4-FFF2-40B4-BE49-F238E27FC236}">
                <a16:creationId xmlns:a16="http://schemas.microsoft.com/office/drawing/2014/main" id="{A3625989-18CA-608B-A7CC-91CBD2815E94}"/>
              </a:ext>
            </a:extLst>
          </p:cNvPr>
          <p:cNvSpPr txBox="1"/>
          <p:nvPr/>
        </p:nvSpPr>
        <p:spPr>
          <a:xfrm>
            <a:off x="1904608" y="3494064"/>
            <a:ext cx="1543834" cy="5852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28"/>
              </a:lnSpc>
            </a:pPr>
            <a:r>
              <a:rPr lang="en-US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Montaser Arabic"/>
                <a:sym typeface="Montaser Arabic"/>
              </a:rPr>
              <a:t>100%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8288E8AC-BB25-937B-741F-353BE652B807}"/>
              </a:ext>
            </a:extLst>
          </p:cNvPr>
          <p:cNvSpPr txBox="1"/>
          <p:nvPr/>
        </p:nvSpPr>
        <p:spPr>
          <a:xfrm>
            <a:off x="485775" y="5980176"/>
            <a:ext cx="4381500" cy="1911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ts val="2875"/>
              </a:lnSpc>
            </a:pPr>
            <a:r>
              <a:rPr lang="es-ES" sz="2000" spc="105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De los visitantes afirma que conoce que visitó un Área Protegida de Parques Nacionales Naturales de Colombia. </a:t>
            </a:r>
            <a:endParaRPr lang="es-CO" sz="2000" spc="105" dirty="0">
              <a:solidFill>
                <a:schemeClr val="tx1">
                  <a:lumMod val="65000"/>
                  <a:lumOff val="3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pic>
        <p:nvPicPr>
          <p:cNvPr id="12" name="Gráfico 11" descr="Marca de verificación con relleno sólido">
            <a:extLst>
              <a:ext uri="{FF2B5EF4-FFF2-40B4-BE49-F238E27FC236}">
                <a16:creationId xmlns:a16="http://schemas.microsoft.com/office/drawing/2014/main" id="{0CBFA93C-5F3F-FCAC-AC71-31CE0DE8709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219325" y="3888635"/>
            <a:ext cx="914400" cy="914400"/>
          </a:xfrm>
          <a:prstGeom prst="rect">
            <a:avLst/>
          </a:prstGeom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FE1DDF5E-76B5-3AC8-3A9D-6656FD0D012C}"/>
              </a:ext>
            </a:extLst>
          </p:cNvPr>
          <p:cNvSpPr txBox="1"/>
          <p:nvPr/>
        </p:nvSpPr>
        <p:spPr>
          <a:xfrm>
            <a:off x="5153416" y="7848698"/>
            <a:ext cx="1309115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Foto: </a:t>
            </a:r>
            <a:r>
              <a:rPr lang="es-ES" sz="12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Parque Nacional Natural </a:t>
            </a:r>
            <a:r>
              <a:rPr lang="es-ES" sz="1200" b="1" i="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Utría</a:t>
            </a:r>
            <a:r>
              <a:rPr lang="es-ES" sz="1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</a:rPr>
              <a:t>- https://www.parquesnacionales.gov.co/nuestros-parques/pnn-utria/#multimedia</a:t>
            </a:r>
            <a:r>
              <a:rPr lang="es-ES" sz="1200" b="1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 </a:t>
            </a:r>
            <a:endParaRPr lang="es-CO" sz="1200" dirty="0">
              <a:solidFill>
                <a:schemeClr val="tx1">
                  <a:lumMod val="65000"/>
                  <a:lumOff val="3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15" name="TextBox 50">
            <a:extLst>
              <a:ext uri="{FF2B5EF4-FFF2-40B4-BE49-F238E27FC236}">
                <a16:creationId xmlns:a16="http://schemas.microsoft.com/office/drawing/2014/main" id="{AD9A728C-A77A-2EEA-DC08-1F2817053184}"/>
              </a:ext>
            </a:extLst>
          </p:cNvPr>
          <p:cNvSpPr txBox="1"/>
          <p:nvPr/>
        </p:nvSpPr>
        <p:spPr>
          <a:xfrm>
            <a:off x="16332440" y="9434965"/>
            <a:ext cx="1912135" cy="2821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2160"/>
              </a:lnSpc>
            </a:pPr>
            <a:r>
              <a:rPr lang="en-US" sz="2000" b="1" dirty="0">
                <a:solidFill>
                  <a:schemeClr val="accent2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Open Sans Bold"/>
                <a:sym typeface="Open Sans Bold"/>
              </a:rPr>
              <a:t>MÓDULO 1</a:t>
            </a:r>
          </a:p>
        </p:txBody>
      </p:sp>
      <p:sp>
        <p:nvSpPr>
          <p:cNvPr id="16" name="TextBox 18">
            <a:extLst>
              <a:ext uri="{FF2B5EF4-FFF2-40B4-BE49-F238E27FC236}">
                <a16:creationId xmlns:a16="http://schemas.microsoft.com/office/drawing/2014/main" id="{2E08AEF5-D098-8F09-EE10-1322A52E6ABF}"/>
              </a:ext>
            </a:extLst>
          </p:cNvPr>
          <p:cNvSpPr txBox="1"/>
          <p:nvPr/>
        </p:nvSpPr>
        <p:spPr>
          <a:xfrm>
            <a:off x="2407341" y="841095"/>
            <a:ext cx="13091159" cy="133119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5604"/>
              </a:lnSpc>
            </a:pPr>
            <a:r>
              <a:rPr lang="en-US" sz="2800" b="1" spc="79" dirty="0">
                <a:solidFill>
                  <a:schemeClr val="tx1">
                    <a:lumMod val="65000"/>
                    <a:lumOff val="3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 Pro Bold"/>
                <a:sym typeface="Verdana Pro Bold"/>
              </a:rPr>
              <a:t>EL VISITANTE CONOCE QUE ACABA DE VISITAR UN ÁREA PROTEGIDA DE PNNC</a:t>
            </a:r>
            <a:endParaRPr lang="en-US" sz="3200" b="1" spc="79" dirty="0">
              <a:solidFill>
                <a:schemeClr val="tx1">
                  <a:lumMod val="65000"/>
                  <a:lumOff val="3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 Pro Bold"/>
              <a:sym typeface="Verdana Pro Bold"/>
            </a:endParaRPr>
          </a:p>
        </p:txBody>
      </p:sp>
    </p:spTree>
    <p:extLst>
      <p:ext uri="{BB962C8B-B14F-4D97-AF65-F5344CB8AC3E}">
        <p14:creationId xmlns:p14="http://schemas.microsoft.com/office/powerpoint/2010/main" val="327836652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OBIERNO DEL CAMBIO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0E2841"/>
    </a:dk2>
    <a:lt2>
      <a:srgbClr val="E8E8E8"/>
    </a:lt2>
    <a:accent1>
      <a:srgbClr val="156082"/>
    </a:accent1>
    <a:accent2>
      <a:srgbClr val="E97132"/>
    </a:accent2>
    <a:accent3>
      <a:srgbClr val="196B24"/>
    </a:accent3>
    <a:accent4>
      <a:srgbClr val="0F9ED5"/>
    </a:accent4>
    <a:accent5>
      <a:srgbClr val="A02B93"/>
    </a:accent5>
    <a:accent6>
      <a:srgbClr val="4EA72E"/>
    </a:accent6>
    <a:hlink>
      <a:srgbClr val="467886"/>
    </a:hlink>
    <a:folHlink>
      <a:srgbClr val="96607D"/>
    </a:folHlink>
  </a:clrScheme>
  <a:fontScheme name="Office">
    <a:majorFont>
      <a:latin typeface="Aptos Display" panose="0211000402020202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Aptos Narrow" panose="0211000402020202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  <a:ln w="2540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438" row="5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30049C68-B454-47CB-8C34-6559388AD504}">
  <we:reference id="wa104051163" version="1.2.0.3" store="es-CO" storeType="OMEX"/>
  <we:alternateReferences>
    <we:reference id="WA104051163" version="1.2.0.3" store="WA104051163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otalTime>8792</TotalTime>
  <Words>2825</Words>
  <Application>Microsoft Office PowerPoint</Application>
  <PresentationFormat>Personalizado</PresentationFormat>
  <Paragraphs>361</Paragraphs>
  <Slides>25</Slides>
  <Notes>16</Notes>
  <HiddenSlides>0</HiddenSlides>
  <MMClips>0</MMClips>
  <ScaleCrop>false</ScaleCrop>
  <HeadingPairs>
    <vt:vector size="6" baseType="variant">
      <vt:variant>
        <vt:lpstr>Fuentes usadas</vt:lpstr>
      </vt:variant>
      <vt:variant>
        <vt:i4>17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25</vt:i4>
      </vt:variant>
    </vt:vector>
  </HeadingPairs>
  <TitlesOfParts>
    <vt:vector size="43" baseType="lpstr">
      <vt:lpstr>Verdana</vt:lpstr>
      <vt:lpstr>Wingdings</vt:lpstr>
      <vt:lpstr>Bebas Neue</vt:lpstr>
      <vt:lpstr>Verdana Bold</vt:lpstr>
      <vt:lpstr>Times New Roman</vt:lpstr>
      <vt:lpstr>Open Sans Italics</vt:lpstr>
      <vt:lpstr>Open Sans Bold</vt:lpstr>
      <vt:lpstr>Work Sans</vt:lpstr>
      <vt:lpstr>Montaser Arabic Bold</vt:lpstr>
      <vt:lpstr>Montserrat Semi-Bold</vt:lpstr>
      <vt:lpstr>Montaser Arabic</vt:lpstr>
      <vt:lpstr>Segoe UI Light</vt:lpstr>
      <vt:lpstr>Aptos Narrow</vt:lpstr>
      <vt:lpstr>Open Sans</vt:lpstr>
      <vt:lpstr>Aptos</vt:lpstr>
      <vt:lpstr>Verdana Pro</vt:lpstr>
      <vt:lpstr>Arial</vt:lpstr>
      <vt:lpstr>Tema de Office</vt:lpstr>
      <vt:lpstr>Presentación de PowerPoint</vt:lpstr>
      <vt:lpstr> ESAVI Encuesta Satisfacción de visitantes Áreas Protegidas  Presentación Resultados I semestre 2025 a las áreas protegidas    Subdirección de Sostenibilidad y Negocios Ambientales - SSNA-     Constanza Trujillo Martínez  octubre 2025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Índices de satisfacción de visitantes a las áreas protegidas con vocación ecoturística  Nacional   Dirección Territorial 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gráficos visuales Esquema Profesional Verde y Amarillo</dc:title>
  <dc:creator>CONSTANZA TRUJILLO</dc:creator>
  <cp:lastModifiedBy>CONSTANZA TRUJILLO</cp:lastModifiedBy>
  <cp:revision>146</cp:revision>
  <dcterms:created xsi:type="dcterms:W3CDTF">2006-08-16T00:00:00Z</dcterms:created>
  <dcterms:modified xsi:type="dcterms:W3CDTF">2025-11-02T16:54:25Z</dcterms:modified>
  <dc:identifier>DAGyjG1MqF0</dc:identifier>
</cp:coreProperties>
</file>