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81" r:id="rId3"/>
    <p:sldId id="289" r:id="rId4"/>
    <p:sldId id="290" r:id="rId5"/>
    <p:sldId id="261" r:id="rId6"/>
    <p:sldId id="295" r:id="rId7"/>
    <p:sldId id="294" r:id="rId8"/>
    <p:sldId id="297" r:id="rId9"/>
    <p:sldId id="296" r:id="rId10"/>
    <p:sldId id="282" r:id="rId11"/>
    <p:sldId id="292" r:id="rId12"/>
    <p:sldId id="266" r:id="rId13"/>
    <p:sldId id="293" r:id="rId14"/>
    <p:sldId id="286" r:id="rId15"/>
    <p:sldId id="287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88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CC07FF-22E3-45CF-8627-D022FF304DB6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F38326-22B7-4A2D-B6E9-E4C160DE17F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0458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Marcador de imagen de diapositiva 1">
            <a:extLst>
              <a:ext uri="{FF2B5EF4-FFF2-40B4-BE49-F238E27FC236}">
                <a16:creationId xmlns:a16="http://schemas.microsoft.com/office/drawing/2014/main" id="{F84F4AB7-8C49-364C-6227-EF93DECEE02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9" name="Marcador de notas 2">
            <a:extLst>
              <a:ext uri="{FF2B5EF4-FFF2-40B4-BE49-F238E27FC236}">
                <a16:creationId xmlns:a16="http://schemas.microsoft.com/office/drawing/2014/main" id="{B68FE0C2-A835-9655-14FA-363632CA91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O" altLang="es-CO"/>
          </a:p>
        </p:txBody>
      </p:sp>
      <p:sp>
        <p:nvSpPr>
          <p:cNvPr id="4100" name="Marcador de número de diapositiva 3">
            <a:extLst>
              <a:ext uri="{FF2B5EF4-FFF2-40B4-BE49-F238E27FC236}">
                <a16:creationId xmlns:a16="http://schemas.microsoft.com/office/drawing/2014/main" id="{897DF3D2-BCB0-6AE9-BDEE-BA000119A5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CF4EA2-E029-49C7-BD02-A5589332651F}" type="slidenum">
              <a:rPr kumimoji="0" lang="es-CO" alt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s-CO" alt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F38326-22B7-4A2D-B6E9-E4C160DE17FE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5837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05B702-55C9-81BE-CCF1-625799354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321F31E-26A2-52AB-0327-FFD8668960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A0CADE7-1D5B-AE3F-64B2-912752AEA0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66C1B33-38FC-3FE5-63F8-751D4A199D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F38326-22B7-4A2D-B6E9-E4C160DE17FE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5159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3C8276-21C9-E8B1-1DDC-DE823AC64B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5F64F67-48B1-2F65-7B8B-D5ECB5754B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25ED412-6D24-5BD6-95FB-443675279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E3B65A9-E96E-7EFE-4F32-9C1ED0D15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8B93955-AB6C-8515-5C84-FA783349F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30428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1312F9-052B-61BF-B72A-7471D9C2F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7A6DB53-F3B3-779A-D4C1-B07D182F7A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5764819-EC54-1011-A8C0-B824D4718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7E3C072-7DBB-102E-ED85-2751C35EC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D85F12C-F395-6EDC-0DBF-4AD4282C6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23532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96CC18E-B0D0-DBFA-1684-C687B75B8F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0F0515C-E2CB-B1B4-6B1D-25D0292D67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C49B224-2B9E-55B0-6341-2A363247C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0DA7DF2-8873-911D-58EA-99C8BBBE6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8A468E-4E34-C6F7-7A39-A81EF39D4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9964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9CDACCD-88EE-4E4C-F3E2-64264487D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531D5-D1C8-483E-B981-9D1C6BDC46A2}" type="datetimeFigureOut">
              <a:rPr lang="es-MX"/>
              <a:pPr>
                <a:defRPr/>
              </a:pPr>
              <a:t>11/05/2026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14E1D18-431E-4260-1AEA-706B99479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2CB299E-F3FB-66A2-5F18-1AF93DC10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0037E-4BD5-479C-B36E-D12BAC2EBBC6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611441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C8D77C-5781-C456-AF3E-53D9F2D27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88FCE-5D17-4955-BC79-453CFD4FFC21}" type="datetimeFigureOut">
              <a:rPr lang="es-MX"/>
              <a:pPr>
                <a:defRPr/>
              </a:pPr>
              <a:t>11/05/2026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F067323-367E-5431-6291-2DE43B8F1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8C23CD-635F-5005-BEC8-B4230EB59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B7C40-FAC4-4F2E-8546-3F15FDB30544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3915813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3">
            <a:extLst>
              <a:ext uri="{FF2B5EF4-FFF2-40B4-BE49-F238E27FC236}">
                <a16:creationId xmlns:a16="http://schemas.microsoft.com/office/drawing/2014/main" id="{6E9153B3-C58E-141A-DA54-445300031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55BAD-7D22-4AA7-B4F8-3D95EA582E94}" type="datetimeFigureOut">
              <a:rPr lang="es-MX"/>
              <a:pPr>
                <a:defRPr/>
              </a:pPr>
              <a:t>11/05/2026</a:t>
            </a:fld>
            <a:endParaRPr lang="es-MX"/>
          </a:p>
        </p:txBody>
      </p:sp>
      <p:sp>
        <p:nvSpPr>
          <p:cNvPr id="3" name="Marcador de pie de página 4">
            <a:extLst>
              <a:ext uri="{FF2B5EF4-FFF2-40B4-BE49-F238E27FC236}">
                <a16:creationId xmlns:a16="http://schemas.microsoft.com/office/drawing/2014/main" id="{831D14C7-8093-00C8-32F7-2B656AA37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" name="Marcador de número de diapositiva 5">
            <a:extLst>
              <a:ext uri="{FF2B5EF4-FFF2-40B4-BE49-F238E27FC236}">
                <a16:creationId xmlns:a16="http://schemas.microsoft.com/office/drawing/2014/main" id="{0178CBBE-0876-E8C5-5B08-E48E342AB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4BF4F-C4D8-4C69-A8F0-554C7A565189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8003083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0331A2-F42A-BBF5-73AB-0A1F15F11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446DFD5-34D2-6EEE-4B31-654546DECC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DCE925-117A-4CCA-9AEA-AD6E0A4F7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D286EB-993D-E536-7617-DE3A94BBC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155C571-C606-5C6D-52C8-663B2A459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4297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18BFB3-9801-BE53-FBF7-84DAEFEBA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9102D8D-0DEA-ABCD-C32E-7B81955EE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A36D21E-493A-CF16-38AE-3AB5E008E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13EEFF2-CA62-7051-F739-DDA0DA764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0FB9EC2-1EF0-0F58-E963-82CEB3866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31379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C50E98-FAE8-9928-6F0F-6CACE56AF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2CE4DA3-A96A-3876-6AA4-D8CA19EB67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68ED29C-F9AB-D29A-2A52-1CB3917424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CF8E3E9-3172-0541-2AFD-F5EE427C5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6FF7C06-41B5-EBA6-C4BD-C45AB881F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36CEA1C-FF80-A76E-539F-3454F83D2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78473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661687-2B2D-F6E2-FBAD-065994249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2A65344-A56F-CA74-71CF-AAED50FC79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04CF041-2980-C5BD-665F-D8D6B7BBCE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4FC270A-84E6-ADED-6593-27DC4874E0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F3808BC-CDC7-A986-469E-5D25B8D260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5AE9926-E81E-0F43-13A9-DE101388E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2549296-CA98-2241-3B2A-185794481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D7E9E19-1E90-2D47-B455-C68348A13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3172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A9BDEF-B80A-6671-44B0-461E301EF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8745E3A-0640-185E-C194-1ADF7893E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D28A243-78A6-BA4B-5C52-B704FF5BD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921124A-C71B-5DDD-3191-D7C1397E9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6584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3F9889A-5118-6C4A-9055-F7EF82686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3085C55-7DF2-0ED1-1B6B-CF0F5592A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32BC1AD-50F9-B8E2-2EBB-27B9DE09C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76335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98C54B-4721-236A-79F4-D1BAA8867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1EBB58A-E5A0-39BD-0EE5-CD07B79E54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2353E35-CC3B-00FC-1B34-752095C851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22BE347-5591-73BB-7724-9F7FBADE6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72D145-CE97-5F86-2EEA-D3DF32921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C90517B-8CE6-FD47-D16E-F1E928A3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4239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BD27A5-7FAF-7879-A321-FC634EBF5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54AF8C3-DECF-B497-4B70-A8CEE9DE6A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BF96F50-9077-DA97-262A-C4A5D43E36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D8CD87-4774-888A-439D-4B386C5E3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927B-C69F-424A-81D3-404726DA015D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A7BD45-EE61-3847-B63E-2D2DCA520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EB33564-FD51-8B1B-BAE2-A987DA31A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6811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96A7887-D776-54BA-3791-EEB7A27C7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592792D-4351-AE04-8BD6-B4417A248A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3BE1A7A-5607-5ECF-5CEB-2A9713A8B0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44927B-C69F-424A-81D3-404726DA015D}" type="datetimeFigureOut">
              <a:rPr lang="es-CO" smtClean="0"/>
              <a:t>11/05/2026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E51D454-291F-C231-965D-6A89F7552C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F7E7DAF-9FF1-846D-1E1F-2E62FA3BB1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08731C-CC83-480F-A11B-06451F7498E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5923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título 1">
            <a:extLst>
              <a:ext uri="{FF2B5EF4-FFF2-40B4-BE49-F238E27FC236}">
                <a16:creationId xmlns:a16="http://schemas.microsoft.com/office/drawing/2014/main" id="{BF616432-60EF-FA3D-CF8E-E08A7989CE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O"/>
              <a:t>Haga clic para modificar el estilo de título del patrón</a:t>
            </a:r>
            <a:endParaRPr lang="es-MX" altLang="es-CO"/>
          </a:p>
        </p:txBody>
      </p:sp>
      <p:sp>
        <p:nvSpPr>
          <p:cNvPr id="1027" name="Marcador de texto 2">
            <a:extLst>
              <a:ext uri="{FF2B5EF4-FFF2-40B4-BE49-F238E27FC236}">
                <a16:creationId xmlns:a16="http://schemas.microsoft.com/office/drawing/2014/main" id="{D037E07A-A5D1-E96F-ABC2-46E68E6859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O"/>
              <a:t>Editar el estilo de texto del patrón</a:t>
            </a:r>
          </a:p>
          <a:p>
            <a:pPr lvl="1"/>
            <a:r>
              <a:rPr lang="es-ES" altLang="es-CO"/>
              <a:t>Segundo nivel</a:t>
            </a:r>
          </a:p>
          <a:p>
            <a:pPr lvl="2"/>
            <a:r>
              <a:rPr lang="es-ES" altLang="es-CO"/>
              <a:t>Tercer nivel</a:t>
            </a:r>
          </a:p>
          <a:p>
            <a:pPr lvl="3"/>
            <a:r>
              <a:rPr lang="es-ES" altLang="es-CO"/>
              <a:t>Cuarto nivel</a:t>
            </a:r>
          </a:p>
          <a:p>
            <a:pPr lvl="4"/>
            <a:r>
              <a:rPr lang="es-ES" altLang="es-CO"/>
              <a:t>Quinto nivel</a:t>
            </a:r>
            <a:endParaRPr lang="es-MX" alt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13F5482-9170-BAE9-9EC5-C52A4C4D03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16718C-8562-4BF3-9444-9F98E7EDEFE8}" type="datetimeFigureOut">
              <a:rPr lang="es-MX"/>
              <a:pPr>
                <a:defRPr/>
              </a:pPr>
              <a:t>11/05/2026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DD3AC6-F9AB-5A77-5A95-ED1BFE8BA3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8813F4-7715-571D-E1FF-6E735CF966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9702963-5A26-44D3-909B-ED0E17CCD09C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0811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rial" panose="020B0604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9B7583-8818-AC4F-29D0-9937E9C097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40175" y="1821115"/>
            <a:ext cx="8031548" cy="1688847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s-MX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Secretaría de Desarrollo Social y Político</a:t>
            </a:r>
          </a:p>
        </p:txBody>
      </p:sp>
      <p:pic>
        <p:nvPicPr>
          <p:cNvPr id="3075" name="Imagen 3">
            <a:extLst>
              <a:ext uri="{FF2B5EF4-FFF2-40B4-BE49-F238E27FC236}">
                <a16:creationId xmlns:a16="http://schemas.microsoft.com/office/drawing/2014/main" id="{99826AE7-AC01-52BF-DC5F-98D54D87F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36E5883D-FC01-9BBB-B563-90AE49F4621E}"/>
              </a:ext>
            </a:extLst>
          </p:cNvPr>
          <p:cNvSpPr/>
          <p:nvPr/>
        </p:nvSpPr>
        <p:spPr>
          <a:xfrm>
            <a:off x="3940175" y="3509963"/>
            <a:ext cx="6029735" cy="94615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4800" dirty="0">
                <a:solidFill>
                  <a:prstClr val="white"/>
                </a:solidFill>
                <a:latin typeface="Calibri" panose="020F0502020204030204"/>
                <a:cs typeface="Arial"/>
              </a:rPr>
              <a:t>Estado de PQRSD 2026</a:t>
            </a:r>
            <a:endParaRPr kumimoji="0" lang="es-MX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D639D3-C23A-5539-D663-68F102AC5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34389D-B4F7-53BA-35DD-B383753D4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277495"/>
            <a:ext cx="8643937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06 de mayo año vigente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0BB7C2C-9701-F891-9156-DFB5CF6BAE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825" y="118110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pendientes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SAIA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797F56DC-0433-4F47-55F2-F135F70074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ED6DC9DC-9526-9267-234C-CA13C99C8131}"/>
              </a:ext>
            </a:extLst>
          </p:cNvPr>
          <p:cNvSpPr/>
          <p:nvPr/>
        </p:nvSpPr>
        <p:spPr>
          <a:xfrm>
            <a:off x="1177925" y="121285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8421469-C1A4-9955-B98F-9E568E31F1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7289" y="1635125"/>
            <a:ext cx="6277421" cy="481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58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Imagen 3">
            <a:extLst>
              <a:ext uri="{FF2B5EF4-FFF2-40B4-BE49-F238E27FC236}">
                <a16:creationId xmlns:a16="http://schemas.microsoft.com/office/drawing/2014/main" id="{EB960F18-5137-82D2-478B-CE0A3B68B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0" y="5621338"/>
            <a:ext cx="227965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1" name="Grupo 6">
            <a:extLst>
              <a:ext uri="{FF2B5EF4-FFF2-40B4-BE49-F238E27FC236}">
                <a16:creationId xmlns:a16="http://schemas.microsoft.com/office/drawing/2014/main" id="{C32B5440-C073-3243-6EBA-4941B7DC3643}"/>
              </a:ext>
            </a:extLst>
          </p:cNvPr>
          <p:cNvGrpSpPr>
            <a:grpSpLocks/>
          </p:cNvGrpSpPr>
          <p:nvPr/>
        </p:nvGrpSpPr>
        <p:grpSpPr bwMode="auto">
          <a:xfrm>
            <a:off x="322263" y="420688"/>
            <a:ext cx="9990137" cy="1812925"/>
            <a:chOff x="322729" y="420367"/>
            <a:chExt cx="9990256" cy="1812728"/>
          </a:xfrm>
        </p:grpSpPr>
        <p:sp>
          <p:nvSpPr>
            <p:cNvPr id="3" name="Marcador de contenido 2">
              <a:extLst>
                <a:ext uri="{FF2B5EF4-FFF2-40B4-BE49-F238E27FC236}">
                  <a16:creationId xmlns:a16="http://schemas.microsoft.com/office/drawing/2014/main" id="{C4B21F03-1214-90A8-AB74-FDFCC57FADA6}"/>
                </a:ext>
              </a:extLst>
            </p:cNvPr>
            <p:cNvSpPr txBox="1"/>
            <p:nvPr/>
          </p:nvSpPr>
          <p:spPr>
            <a:xfrm>
              <a:off x="1705457" y="1442606"/>
              <a:ext cx="8607528" cy="453976"/>
            </a:xfrm>
            <a:prstGeom prst="rect">
              <a:avLst/>
            </a:prstGeom>
          </p:spPr>
          <p:txBody>
            <a:bodyPr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 fontAlgn="auto"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s-MX" dirty="0">
                  <a:solidFill>
                    <a:schemeClr val="bg1"/>
                  </a:solidFill>
                </a:rPr>
                <a:t> Reemplazar Subtítulo</a:t>
              </a:r>
            </a:p>
          </p:txBody>
        </p:sp>
        <p:sp>
          <p:nvSpPr>
            <p:cNvPr id="6" name="Rectángulo redondeado 5">
              <a:extLst>
                <a:ext uri="{FF2B5EF4-FFF2-40B4-BE49-F238E27FC236}">
                  <a16:creationId xmlns:a16="http://schemas.microsoft.com/office/drawing/2014/main" id="{46D85A06-95AF-0F44-12BA-F9D967181671}"/>
                </a:ext>
              </a:extLst>
            </p:cNvPr>
            <p:cNvSpPr/>
            <p:nvPr/>
          </p:nvSpPr>
          <p:spPr>
            <a:xfrm>
              <a:off x="1311966" y="496559"/>
              <a:ext cx="5781744" cy="946047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4800" b="1" dirty="0"/>
                <a:t>   Conclusiones</a:t>
              </a:r>
            </a:p>
          </p:txBody>
        </p:sp>
        <p:pic>
          <p:nvPicPr>
            <p:cNvPr id="22534" name="Imagen 4">
              <a:extLst>
                <a:ext uri="{FF2B5EF4-FFF2-40B4-BE49-F238E27FC236}">
                  <a16:creationId xmlns:a16="http://schemas.microsoft.com/office/drawing/2014/main" id="{D71B7910-C44F-7701-980B-D741E8FED3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729" y="420367"/>
              <a:ext cx="1812728" cy="1812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B3E9C69C-526D-3269-DED3-1D55F54975ED}"/>
              </a:ext>
            </a:extLst>
          </p:cNvPr>
          <p:cNvSpPr txBox="1"/>
          <p:nvPr/>
        </p:nvSpPr>
        <p:spPr>
          <a:xfrm>
            <a:off x="1820286" y="2589708"/>
            <a:ext cx="90295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En la mayoría de los casos, el porcentaje de respuesta de solicitudes se mantiene por encima del </a:t>
            </a:r>
            <a:r>
              <a:rPr lang="es-MX" b="1" dirty="0"/>
              <a:t>90 %</a:t>
            </a:r>
            <a:r>
              <a:rPr lang="es-MX" dirty="0"/>
              <a:t>, lo que refleja una buena capacidad de atención y gestión.</a:t>
            </a:r>
            <a:endParaRPr lang="es-CO" dirty="0"/>
          </a:p>
        </p:txBody>
      </p:sp>
      <p:pic>
        <p:nvPicPr>
          <p:cNvPr id="4" name="Imagen 21">
            <a:extLst>
              <a:ext uri="{FF2B5EF4-FFF2-40B4-BE49-F238E27FC236}">
                <a16:creationId xmlns:a16="http://schemas.microsoft.com/office/drawing/2014/main" id="{E14EA50B-46EB-DF91-4EB0-86121C653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75" y="2596169"/>
            <a:ext cx="540000" cy="583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21">
            <a:extLst>
              <a:ext uri="{FF2B5EF4-FFF2-40B4-BE49-F238E27FC236}">
                <a16:creationId xmlns:a16="http://schemas.microsoft.com/office/drawing/2014/main" id="{AC0EF781-FE5F-0A0F-2924-2F578FB3D9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4296570"/>
            <a:ext cx="609600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CC9F9289-2489-CB65-808E-9E86A5918BA3}"/>
              </a:ext>
            </a:extLst>
          </p:cNvPr>
          <p:cNvSpPr txBox="1"/>
          <p:nvPr/>
        </p:nvSpPr>
        <p:spPr>
          <a:xfrm>
            <a:off x="1820286" y="4301222"/>
            <a:ext cx="90295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El resultado de </a:t>
            </a:r>
            <a:r>
              <a:rPr lang="es-MX" b="1" dirty="0"/>
              <a:t>2188 solicitudes con 91,50 % respondidas</a:t>
            </a:r>
            <a:r>
              <a:rPr lang="es-MX" dirty="0"/>
              <a:t> demuestra una gestión eficiente incluso con altos volúmenes de trabajo.</a:t>
            </a:r>
            <a:endParaRPr lang="es-CO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B954A69-CE18-FD16-8FB1-425905556F02}"/>
              </a:ext>
            </a:extLst>
          </p:cNvPr>
          <p:cNvSpPr txBox="1"/>
          <p:nvPr/>
        </p:nvSpPr>
        <p:spPr>
          <a:xfrm>
            <a:off x="1820286" y="5159673"/>
            <a:ext cx="9029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El caso con </a:t>
            </a:r>
            <a:r>
              <a:rPr lang="es-MX" b="1" dirty="0"/>
              <a:t>511 solicitudes y 96 vencidas</a:t>
            </a:r>
            <a:r>
              <a:rPr lang="es-MX" dirty="0"/>
              <a:t> evidencia una disminución importante en el nivel de cumplimiento, alcanzando un </a:t>
            </a:r>
            <a:r>
              <a:rPr lang="es-MX" b="1" dirty="0"/>
              <a:t>81,21 %</a:t>
            </a:r>
            <a:r>
              <a:rPr lang="es-MX" dirty="0"/>
              <a:t>, lo cual puede indicar acumulación de carga operativa o retrasos en los tiempos de atención.</a:t>
            </a:r>
            <a:r>
              <a:rPr lang="es-CO" dirty="0"/>
              <a:t> </a:t>
            </a:r>
          </a:p>
        </p:txBody>
      </p:sp>
      <p:pic>
        <p:nvPicPr>
          <p:cNvPr id="9" name="Imagen 21">
            <a:extLst>
              <a:ext uri="{FF2B5EF4-FFF2-40B4-BE49-F238E27FC236}">
                <a16:creationId xmlns:a16="http://schemas.microsoft.com/office/drawing/2014/main" id="{48C0CD4B-64C9-E249-BBA5-DBDC25073E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5291932"/>
            <a:ext cx="609600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21">
            <a:extLst>
              <a:ext uri="{FF2B5EF4-FFF2-40B4-BE49-F238E27FC236}">
                <a16:creationId xmlns:a16="http://schemas.microsoft.com/office/drawing/2014/main" id="{847C4EB5-53CB-0A1B-6DBB-6A34041B37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75" y="3450695"/>
            <a:ext cx="540000" cy="583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0C52CC76-2206-15D2-B9DA-5489EFDE7C53}"/>
              </a:ext>
            </a:extLst>
          </p:cNvPr>
          <p:cNvSpPr txBox="1"/>
          <p:nvPr/>
        </p:nvSpPr>
        <p:spPr>
          <a:xfrm>
            <a:off x="1820285" y="3280827"/>
            <a:ext cx="9029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Cuando además de las vencidas existen solicitudes aún “a tiempo de respuesta”, el porcentaje efectivamente contestado baja a </a:t>
            </a:r>
            <a:r>
              <a:rPr lang="es-MX" b="1" dirty="0"/>
              <a:t>63,99 % en el mes de abril</a:t>
            </a:r>
            <a:r>
              <a:rPr lang="es-MX" dirty="0"/>
              <a:t>, mostrando que una parte significativa del total aún sigue en proceso.</a:t>
            </a:r>
            <a:endParaRPr lang="es-CO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86DABA-F4E4-C1A2-EA26-56DEA9588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Imagen 3">
            <a:extLst>
              <a:ext uri="{FF2B5EF4-FFF2-40B4-BE49-F238E27FC236}">
                <a16:creationId xmlns:a16="http://schemas.microsoft.com/office/drawing/2014/main" id="{C27587E2-98B6-656F-10B1-E419ED68D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0" y="5621338"/>
            <a:ext cx="227965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1" name="Grupo 6">
            <a:extLst>
              <a:ext uri="{FF2B5EF4-FFF2-40B4-BE49-F238E27FC236}">
                <a16:creationId xmlns:a16="http://schemas.microsoft.com/office/drawing/2014/main" id="{3281C176-3192-AB47-F09D-1A4AEFB48950}"/>
              </a:ext>
            </a:extLst>
          </p:cNvPr>
          <p:cNvGrpSpPr>
            <a:grpSpLocks/>
          </p:cNvGrpSpPr>
          <p:nvPr/>
        </p:nvGrpSpPr>
        <p:grpSpPr bwMode="auto">
          <a:xfrm>
            <a:off x="322263" y="420688"/>
            <a:ext cx="9990137" cy="1812925"/>
            <a:chOff x="322729" y="420367"/>
            <a:chExt cx="9990256" cy="1812728"/>
          </a:xfrm>
        </p:grpSpPr>
        <p:sp>
          <p:nvSpPr>
            <p:cNvPr id="3" name="Marcador de contenido 2">
              <a:extLst>
                <a:ext uri="{FF2B5EF4-FFF2-40B4-BE49-F238E27FC236}">
                  <a16:creationId xmlns:a16="http://schemas.microsoft.com/office/drawing/2014/main" id="{E90556AF-14EF-3300-2600-52857D90BCE9}"/>
                </a:ext>
              </a:extLst>
            </p:cNvPr>
            <p:cNvSpPr txBox="1"/>
            <p:nvPr/>
          </p:nvSpPr>
          <p:spPr>
            <a:xfrm>
              <a:off x="1705457" y="1442606"/>
              <a:ext cx="8607528" cy="453976"/>
            </a:xfrm>
            <a:prstGeom prst="rect">
              <a:avLst/>
            </a:prstGeom>
          </p:spPr>
          <p:txBody>
            <a:bodyPr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 fontAlgn="auto"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es-MX" dirty="0">
                  <a:solidFill>
                    <a:schemeClr val="bg1"/>
                  </a:solidFill>
                </a:rPr>
                <a:t> Reemplazar Subtítulo</a:t>
              </a:r>
            </a:p>
          </p:txBody>
        </p:sp>
        <p:sp>
          <p:nvSpPr>
            <p:cNvPr id="6" name="Rectángulo redondeado 5">
              <a:extLst>
                <a:ext uri="{FF2B5EF4-FFF2-40B4-BE49-F238E27FC236}">
                  <a16:creationId xmlns:a16="http://schemas.microsoft.com/office/drawing/2014/main" id="{B3EDF226-3034-1798-AACA-32414090F186}"/>
                </a:ext>
              </a:extLst>
            </p:cNvPr>
            <p:cNvSpPr/>
            <p:nvPr/>
          </p:nvSpPr>
          <p:spPr>
            <a:xfrm>
              <a:off x="1311966" y="496559"/>
              <a:ext cx="5781744" cy="946047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4800" b="1" dirty="0"/>
                <a:t>   Conclusiones</a:t>
              </a:r>
            </a:p>
          </p:txBody>
        </p:sp>
        <p:pic>
          <p:nvPicPr>
            <p:cNvPr id="22534" name="Imagen 4">
              <a:extLst>
                <a:ext uri="{FF2B5EF4-FFF2-40B4-BE49-F238E27FC236}">
                  <a16:creationId xmlns:a16="http://schemas.microsoft.com/office/drawing/2014/main" id="{8D0BC4D1-A710-D781-4967-5BD73EABBE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729" y="420367"/>
              <a:ext cx="1812728" cy="1812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Imagen 21">
            <a:extLst>
              <a:ext uri="{FF2B5EF4-FFF2-40B4-BE49-F238E27FC236}">
                <a16:creationId xmlns:a16="http://schemas.microsoft.com/office/drawing/2014/main" id="{1A0F2154-9B7F-AB34-9B93-37BDBD230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75" y="2867101"/>
            <a:ext cx="540000" cy="583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F60F4761-28AD-FB9E-6566-6168E9DC4330}"/>
              </a:ext>
            </a:extLst>
          </p:cNvPr>
          <p:cNvSpPr txBox="1"/>
          <p:nvPr/>
        </p:nvSpPr>
        <p:spPr>
          <a:xfrm>
            <a:off x="1834354" y="2782669"/>
            <a:ext cx="90295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En términos generales, los resultados permiten concluir que:</a:t>
            </a:r>
          </a:p>
          <a:p>
            <a:endParaRPr lang="es-MX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Existe un nivel de cumplimiento alto y constante.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La mayoría de las solicitudes están siendo gestionadas oportunamente.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Es importante fortalecer el seguimiento de solicitudes pendientes para evitar que aumenten los casos vencidos. </a:t>
            </a:r>
          </a:p>
          <a:p>
            <a:pPr algn="just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3587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9FB565-5CEF-F99D-8CFA-13434162C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Imagen 3">
            <a:extLst>
              <a:ext uri="{FF2B5EF4-FFF2-40B4-BE49-F238E27FC236}">
                <a16:creationId xmlns:a16="http://schemas.microsoft.com/office/drawing/2014/main" id="{4924FB41-2227-DB9D-6179-E57A25A94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0" y="5621338"/>
            <a:ext cx="227965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ángulo redondeado 5">
            <a:extLst>
              <a:ext uri="{FF2B5EF4-FFF2-40B4-BE49-F238E27FC236}">
                <a16:creationId xmlns:a16="http://schemas.microsoft.com/office/drawing/2014/main" id="{110FD21D-35E8-D279-0D9D-59DE15B6222B}"/>
              </a:ext>
            </a:extLst>
          </p:cNvPr>
          <p:cNvSpPr/>
          <p:nvPr/>
        </p:nvSpPr>
        <p:spPr bwMode="auto">
          <a:xfrm>
            <a:off x="1311488" y="496888"/>
            <a:ext cx="5781675" cy="94615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4800" b="1" dirty="0"/>
              <a:t>     Sugerencias</a:t>
            </a:r>
          </a:p>
        </p:txBody>
      </p:sp>
      <p:pic>
        <p:nvPicPr>
          <p:cNvPr id="10" name="Imagen 63">
            <a:extLst>
              <a:ext uri="{FF2B5EF4-FFF2-40B4-BE49-F238E27FC236}">
                <a16:creationId xmlns:a16="http://schemas.microsoft.com/office/drawing/2014/main" id="{03DB55F6-5D4F-D97E-1213-F3EB3573A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88" y="182827"/>
            <a:ext cx="1814400" cy="18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8A4A4D39-E7CF-C8B5-A1BB-5938F315FB36}"/>
              </a:ext>
            </a:extLst>
          </p:cNvPr>
          <p:cNvSpPr txBox="1"/>
          <p:nvPr/>
        </p:nvSpPr>
        <p:spPr>
          <a:xfrm>
            <a:off x="1519864" y="2168283"/>
            <a:ext cx="102530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Mantener controles periódicos y estrategias de priorización ayudaría a conservar indicadores superiores al 90 %.</a:t>
            </a:r>
          </a:p>
          <a:p>
            <a:pPr algn="just"/>
            <a:endParaRPr lang="es-CO" dirty="0"/>
          </a:p>
        </p:txBody>
      </p:sp>
      <p:pic>
        <p:nvPicPr>
          <p:cNvPr id="2" name="Imagen 21">
            <a:extLst>
              <a:ext uri="{FF2B5EF4-FFF2-40B4-BE49-F238E27FC236}">
                <a16:creationId xmlns:a16="http://schemas.microsoft.com/office/drawing/2014/main" id="{47EFAA9E-434A-8226-1F2C-D6718F812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022" y="2165513"/>
            <a:ext cx="613168" cy="583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547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B75EB-EE64-10B1-6282-346A22337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Imagen 3">
            <a:extLst>
              <a:ext uri="{FF2B5EF4-FFF2-40B4-BE49-F238E27FC236}">
                <a16:creationId xmlns:a16="http://schemas.microsoft.com/office/drawing/2014/main" id="{65A13B76-CF93-C806-7FBD-703B5357A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C22E1505-70F8-AC4E-8F4A-AFF90DDE86A2}"/>
              </a:ext>
            </a:extLst>
          </p:cNvPr>
          <p:cNvSpPr/>
          <p:nvPr/>
        </p:nvSpPr>
        <p:spPr>
          <a:xfrm flipH="1">
            <a:off x="2960636" y="1213010"/>
            <a:ext cx="107028" cy="434221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FA8A9E3-39F6-6D3E-1347-58C237D5DC58}"/>
              </a:ext>
            </a:extLst>
          </p:cNvPr>
          <p:cNvSpPr txBox="1"/>
          <p:nvPr/>
        </p:nvSpPr>
        <p:spPr>
          <a:xfrm>
            <a:off x="1404897" y="1213009"/>
            <a:ext cx="9382205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3800" dirty="0">
                <a:solidFill>
                  <a:schemeClr val="accent2">
                    <a:lumMod val="50000"/>
                  </a:schemeClr>
                </a:solidFill>
                <a:latin typeface="Chicken Soup" panose="02000500000000000000" pitchFamily="2" charset="0"/>
              </a:rPr>
              <a:t>Muchas Gracias </a:t>
            </a:r>
          </a:p>
        </p:txBody>
      </p:sp>
    </p:spTree>
    <p:extLst>
      <p:ext uri="{BB962C8B-B14F-4D97-AF65-F5344CB8AC3E}">
        <p14:creationId xmlns:p14="http://schemas.microsoft.com/office/powerpoint/2010/main" val="405612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7AB5E-A166-6399-2FCC-C19F493EBB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5D503A-5923-B21C-1E7E-8F35B31C5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474663"/>
            <a:ext cx="8643937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11 de mayo año vigente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52406CA-8337-40D2-BAEF-4DD862DCF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825" y="118110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recibidas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SAIA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718ABEBC-D520-35E0-93C4-7914F5ECB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97A0BBF7-B24D-E037-07DF-56729B3F91D1}"/>
              </a:ext>
            </a:extLst>
          </p:cNvPr>
          <p:cNvSpPr/>
          <p:nvPr/>
        </p:nvSpPr>
        <p:spPr>
          <a:xfrm>
            <a:off x="1177925" y="121285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476B1157-978B-243A-A88A-963BDBBBDA4F}"/>
              </a:ext>
            </a:extLst>
          </p:cNvPr>
          <p:cNvGrpSpPr/>
          <p:nvPr/>
        </p:nvGrpSpPr>
        <p:grpSpPr>
          <a:xfrm>
            <a:off x="2863622" y="2789317"/>
            <a:ext cx="2678266" cy="2745974"/>
            <a:chOff x="456820" y="2899176"/>
            <a:chExt cx="2678266" cy="2745974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AFB7A88A-8B56-F8C5-EF87-860FB73733AE}"/>
                </a:ext>
              </a:extLst>
            </p:cNvPr>
            <p:cNvSpPr/>
            <p:nvPr/>
          </p:nvSpPr>
          <p:spPr>
            <a:xfrm>
              <a:off x="909258" y="2899176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/>
            </a:p>
          </p:txBody>
        </p:sp>
        <p:sp>
          <p:nvSpPr>
            <p:cNvPr id="18" name="Rectángulo redondeado 17">
              <a:extLst>
                <a:ext uri="{FF2B5EF4-FFF2-40B4-BE49-F238E27FC236}">
                  <a16:creationId xmlns:a16="http://schemas.microsoft.com/office/drawing/2014/main" id="{279D4689-8D3D-8A16-D9A0-07A62C5D484E}"/>
                </a:ext>
              </a:extLst>
            </p:cNvPr>
            <p:cNvSpPr/>
            <p:nvPr/>
          </p:nvSpPr>
          <p:spPr>
            <a:xfrm>
              <a:off x="728283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Recibidas </a:t>
              </a:r>
            </a:p>
          </p:txBody>
        </p:sp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304E95F6-A898-8643-EE0C-847764618F91}"/>
                </a:ext>
              </a:extLst>
            </p:cNvPr>
            <p:cNvGrpSpPr/>
            <p:nvPr/>
          </p:nvGrpSpPr>
          <p:grpSpPr>
            <a:xfrm>
              <a:off x="456820" y="5051425"/>
              <a:ext cx="593725" cy="593725"/>
              <a:chOff x="-11906" y="5160962"/>
              <a:chExt cx="593725" cy="593725"/>
            </a:xfrm>
          </p:grpSpPr>
          <p:sp>
            <p:nvSpPr>
              <p:cNvPr id="19" name="Elipse 18">
                <a:extLst>
                  <a:ext uri="{FF2B5EF4-FFF2-40B4-BE49-F238E27FC236}">
                    <a16:creationId xmlns:a16="http://schemas.microsoft.com/office/drawing/2014/main" id="{3FF064AA-47C7-60EE-7BDF-3C80146F6C8E}"/>
                  </a:ext>
                </a:extLst>
              </p:cNvPr>
              <p:cNvSpPr/>
              <p:nvPr/>
            </p:nvSpPr>
            <p:spPr>
              <a:xfrm>
                <a:off x="-11906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0" name="Freeform 11">
                <a:extLst>
                  <a:ext uri="{FF2B5EF4-FFF2-40B4-BE49-F238E27FC236}">
                    <a16:creationId xmlns:a16="http://schemas.microsoft.com/office/drawing/2014/main" id="{A7D0333D-2309-26B3-4630-E341F45B436B}"/>
                  </a:ext>
                </a:extLst>
              </p:cNvPr>
              <p:cNvSpPr/>
              <p:nvPr/>
            </p:nvSpPr>
            <p:spPr>
              <a:xfrm>
                <a:off x="132307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49" name="Rectángulo: esquinas redondeadas 48">
              <a:extLst>
                <a:ext uri="{FF2B5EF4-FFF2-40B4-BE49-F238E27FC236}">
                  <a16:creationId xmlns:a16="http://schemas.microsoft.com/office/drawing/2014/main" id="{D41942EE-6718-28EE-7FC1-AF360660A9CB}"/>
                </a:ext>
              </a:extLst>
            </p:cNvPr>
            <p:cNvSpPr/>
            <p:nvPr/>
          </p:nvSpPr>
          <p:spPr>
            <a:xfrm>
              <a:off x="1313969" y="3319463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2,188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03BB7BF7-EC6A-45D5-EF59-A39F0EBD23A3}"/>
              </a:ext>
            </a:extLst>
          </p:cNvPr>
          <p:cNvGrpSpPr/>
          <p:nvPr/>
        </p:nvGrpSpPr>
        <p:grpSpPr>
          <a:xfrm>
            <a:off x="6378650" y="2793425"/>
            <a:ext cx="2678266" cy="2734862"/>
            <a:chOff x="3217568" y="2910288"/>
            <a:chExt cx="2678266" cy="2734862"/>
          </a:xfrm>
        </p:grpSpPr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E02526B7-5097-E8B3-0904-47B9EF4F6429}"/>
                </a:ext>
              </a:extLst>
            </p:cNvPr>
            <p:cNvSpPr/>
            <p:nvPr/>
          </p:nvSpPr>
          <p:spPr>
            <a:xfrm>
              <a:off x="3670006" y="2910288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17" name="Rectángulo redondeado 17">
              <a:extLst>
                <a:ext uri="{FF2B5EF4-FFF2-40B4-BE49-F238E27FC236}">
                  <a16:creationId xmlns:a16="http://schemas.microsoft.com/office/drawing/2014/main" id="{FB26EB18-C1E2-4522-F357-F2A1D0BE04E7}"/>
                </a:ext>
              </a:extLst>
            </p:cNvPr>
            <p:cNvSpPr/>
            <p:nvPr/>
          </p:nvSpPr>
          <p:spPr>
            <a:xfrm>
              <a:off x="3489031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Vencidas</a:t>
              </a:r>
            </a:p>
          </p:txBody>
        </p:sp>
        <p:grpSp>
          <p:nvGrpSpPr>
            <p:cNvPr id="45" name="Grupo 44">
              <a:extLst>
                <a:ext uri="{FF2B5EF4-FFF2-40B4-BE49-F238E27FC236}">
                  <a16:creationId xmlns:a16="http://schemas.microsoft.com/office/drawing/2014/main" id="{E6635671-AF75-3265-A06C-97F0741B5DBA}"/>
                </a:ext>
              </a:extLst>
            </p:cNvPr>
            <p:cNvGrpSpPr/>
            <p:nvPr/>
          </p:nvGrpSpPr>
          <p:grpSpPr>
            <a:xfrm>
              <a:off x="3217568" y="5051425"/>
              <a:ext cx="593725" cy="593725"/>
              <a:chOff x="2748842" y="5160962"/>
              <a:chExt cx="593725" cy="593725"/>
            </a:xfrm>
          </p:grpSpPr>
          <p:sp>
            <p:nvSpPr>
              <p:cNvPr id="21" name="Elipse 20">
                <a:extLst>
                  <a:ext uri="{FF2B5EF4-FFF2-40B4-BE49-F238E27FC236}">
                    <a16:creationId xmlns:a16="http://schemas.microsoft.com/office/drawing/2014/main" id="{0FF5BFCE-B933-D05E-817C-CF4602AEBBAE}"/>
                  </a:ext>
                </a:extLst>
              </p:cNvPr>
              <p:cNvSpPr/>
              <p:nvPr/>
            </p:nvSpPr>
            <p:spPr>
              <a:xfrm>
                <a:off x="2748842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1" name="Freeform 11">
                <a:extLst>
                  <a:ext uri="{FF2B5EF4-FFF2-40B4-BE49-F238E27FC236}">
                    <a16:creationId xmlns:a16="http://schemas.microsoft.com/office/drawing/2014/main" id="{673E42A3-1911-BB88-AE67-E716A0EEDDBE}"/>
                  </a:ext>
                </a:extLst>
              </p:cNvPr>
              <p:cNvSpPr/>
              <p:nvPr/>
            </p:nvSpPr>
            <p:spPr>
              <a:xfrm>
                <a:off x="2926333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50" name="Rectángulo: esquinas redondeadas 49">
              <a:extLst>
                <a:ext uri="{FF2B5EF4-FFF2-40B4-BE49-F238E27FC236}">
                  <a16:creationId xmlns:a16="http://schemas.microsoft.com/office/drawing/2014/main" id="{347675CF-A78E-4330-991C-EFBAF46FA48D}"/>
                </a:ext>
              </a:extLst>
            </p:cNvPr>
            <p:cNvSpPr/>
            <p:nvPr/>
          </p:nvSpPr>
          <p:spPr>
            <a:xfrm>
              <a:off x="4065161" y="3301880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186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32CC42AE-044E-6D11-95E7-49FF86DCE7A3}"/>
              </a:ext>
            </a:extLst>
          </p:cNvPr>
          <p:cNvSpPr txBox="1">
            <a:spLocks/>
          </p:cNvSpPr>
          <p:nvPr/>
        </p:nvSpPr>
        <p:spPr>
          <a:xfrm>
            <a:off x="3789638" y="5929312"/>
            <a:ext cx="4612721" cy="454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ha respondido aproximadamente el 91,50 % de las solicitudes en lo que va del año.</a:t>
            </a:r>
          </a:p>
        </p:txBody>
      </p:sp>
    </p:spTree>
    <p:extLst>
      <p:ext uri="{BB962C8B-B14F-4D97-AF65-F5344CB8AC3E}">
        <p14:creationId xmlns:p14="http://schemas.microsoft.com/office/powerpoint/2010/main" val="317412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22015-1BD9-77E1-0982-4BB405A17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4505123-4D46-5A58-6AD9-C3AC25FFB1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0313" y="112459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pendientes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SAIA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12CCB26E-65DA-D6EA-E6E1-901F0EB81D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2A9B6ACC-0AA4-CCF2-E77A-58FE8D400491}"/>
              </a:ext>
            </a:extLst>
          </p:cNvPr>
          <p:cNvSpPr/>
          <p:nvPr/>
        </p:nvSpPr>
        <p:spPr>
          <a:xfrm>
            <a:off x="1177925" y="112459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68C0CBD4-D4C7-833B-F46C-75E1AD080F67}"/>
              </a:ext>
            </a:extLst>
          </p:cNvPr>
          <p:cNvSpPr txBox="1">
            <a:spLocks/>
          </p:cNvSpPr>
          <p:nvPr/>
        </p:nvSpPr>
        <p:spPr>
          <a:xfrm>
            <a:off x="931863" y="341466"/>
            <a:ext cx="8643937" cy="881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11 de mayo 2026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39FC7FE-92E8-7375-3AC1-C6FA3CAE3F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2256" y="1996332"/>
            <a:ext cx="2009291" cy="2100623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D59FE1A-F355-4111-094A-375E7B911D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4343" y="1578616"/>
            <a:ext cx="3248691" cy="471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95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C1D5E4-0E4C-9CB9-9F2B-3ECBA0390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474663"/>
            <a:ext cx="8643937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por mes 2026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A722CB-9651-FBD5-A147-35D069E95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825" y="118110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recibidas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SAIA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41D2378D-B1B3-3727-AC4B-1C5128954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1AA0C8E7-6B5C-C143-7352-1154A3717208}"/>
              </a:ext>
            </a:extLst>
          </p:cNvPr>
          <p:cNvSpPr/>
          <p:nvPr/>
        </p:nvSpPr>
        <p:spPr>
          <a:xfrm>
            <a:off x="1177925" y="121285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40E3FA2-B475-CA70-A15D-53D08FDE920B}"/>
              </a:ext>
            </a:extLst>
          </p:cNvPr>
          <p:cNvGrpSpPr/>
          <p:nvPr/>
        </p:nvGrpSpPr>
        <p:grpSpPr>
          <a:xfrm>
            <a:off x="2007820" y="2913457"/>
            <a:ext cx="2678266" cy="2745974"/>
            <a:chOff x="456820" y="2899176"/>
            <a:chExt cx="2678266" cy="2745974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DBA5F2F9-0E66-D34C-681C-9AA745FCEF63}"/>
                </a:ext>
              </a:extLst>
            </p:cNvPr>
            <p:cNvSpPr/>
            <p:nvPr/>
          </p:nvSpPr>
          <p:spPr>
            <a:xfrm>
              <a:off x="909258" y="2899176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/>
            </a:p>
          </p:txBody>
        </p:sp>
        <p:sp>
          <p:nvSpPr>
            <p:cNvPr id="18" name="Rectángulo redondeado 17">
              <a:extLst>
                <a:ext uri="{FF2B5EF4-FFF2-40B4-BE49-F238E27FC236}">
                  <a16:creationId xmlns:a16="http://schemas.microsoft.com/office/drawing/2014/main" id="{D60E2C0B-B1C2-676D-0513-7335B3970417}"/>
                </a:ext>
              </a:extLst>
            </p:cNvPr>
            <p:cNvSpPr/>
            <p:nvPr/>
          </p:nvSpPr>
          <p:spPr>
            <a:xfrm>
              <a:off x="728283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Recibidas </a:t>
              </a:r>
            </a:p>
          </p:txBody>
        </p:sp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3E1FAB4D-FA38-1F49-FC81-795C5D59490F}"/>
                </a:ext>
              </a:extLst>
            </p:cNvPr>
            <p:cNvGrpSpPr/>
            <p:nvPr/>
          </p:nvGrpSpPr>
          <p:grpSpPr>
            <a:xfrm>
              <a:off x="456820" y="5051425"/>
              <a:ext cx="593725" cy="593725"/>
              <a:chOff x="-11906" y="5160962"/>
              <a:chExt cx="593725" cy="593725"/>
            </a:xfrm>
          </p:grpSpPr>
          <p:sp>
            <p:nvSpPr>
              <p:cNvPr id="19" name="Elipse 18">
                <a:extLst>
                  <a:ext uri="{FF2B5EF4-FFF2-40B4-BE49-F238E27FC236}">
                    <a16:creationId xmlns:a16="http://schemas.microsoft.com/office/drawing/2014/main" id="{61AD4181-A5C2-83B3-0333-3EAB0449F4A2}"/>
                  </a:ext>
                </a:extLst>
              </p:cNvPr>
              <p:cNvSpPr/>
              <p:nvPr/>
            </p:nvSpPr>
            <p:spPr>
              <a:xfrm>
                <a:off x="-11906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0" name="Freeform 11">
                <a:extLst>
                  <a:ext uri="{FF2B5EF4-FFF2-40B4-BE49-F238E27FC236}">
                    <a16:creationId xmlns:a16="http://schemas.microsoft.com/office/drawing/2014/main" id="{CFC1EF19-8325-A2F5-0EE0-D920F68CC34E}"/>
                  </a:ext>
                </a:extLst>
              </p:cNvPr>
              <p:cNvSpPr/>
              <p:nvPr/>
            </p:nvSpPr>
            <p:spPr>
              <a:xfrm>
                <a:off x="132307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49" name="Rectángulo: esquinas redondeadas 48">
              <a:extLst>
                <a:ext uri="{FF2B5EF4-FFF2-40B4-BE49-F238E27FC236}">
                  <a16:creationId xmlns:a16="http://schemas.microsoft.com/office/drawing/2014/main" id="{FFDF2400-0611-1765-3DF3-1835C152EFCE}"/>
                </a:ext>
              </a:extLst>
            </p:cNvPr>
            <p:cNvSpPr/>
            <p:nvPr/>
          </p:nvSpPr>
          <p:spPr>
            <a:xfrm>
              <a:off x="1313969" y="3319463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2</a:t>
              </a:r>
              <a:r>
                <a:rPr lang="es-CO" sz="2800" b="1" dirty="0">
                  <a:solidFill>
                    <a:schemeClr val="tx1"/>
                  </a:solidFill>
                </a:rPr>
                <a:t>10</a:t>
              </a: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77BD043C-FD40-17E1-9D4F-37B235AF4AF9}"/>
              </a:ext>
            </a:extLst>
          </p:cNvPr>
          <p:cNvGrpSpPr/>
          <p:nvPr/>
        </p:nvGrpSpPr>
        <p:grpSpPr>
          <a:xfrm>
            <a:off x="7234452" y="2913457"/>
            <a:ext cx="2678266" cy="2734862"/>
            <a:chOff x="3217568" y="2910288"/>
            <a:chExt cx="2678266" cy="2734862"/>
          </a:xfrm>
        </p:grpSpPr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CFEFE4C8-0E9A-45A2-910C-69A330EEC42A}"/>
                </a:ext>
              </a:extLst>
            </p:cNvPr>
            <p:cNvSpPr/>
            <p:nvPr/>
          </p:nvSpPr>
          <p:spPr>
            <a:xfrm>
              <a:off x="3670006" y="2910288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17" name="Rectángulo redondeado 17">
              <a:extLst>
                <a:ext uri="{FF2B5EF4-FFF2-40B4-BE49-F238E27FC236}">
                  <a16:creationId xmlns:a16="http://schemas.microsoft.com/office/drawing/2014/main" id="{BF4C9FD8-1CD5-4CC6-8994-F5F7D6160ABE}"/>
                </a:ext>
              </a:extLst>
            </p:cNvPr>
            <p:cNvSpPr/>
            <p:nvPr/>
          </p:nvSpPr>
          <p:spPr>
            <a:xfrm>
              <a:off x="3489031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Vencidas</a:t>
              </a:r>
            </a:p>
          </p:txBody>
        </p:sp>
        <p:grpSp>
          <p:nvGrpSpPr>
            <p:cNvPr id="45" name="Grupo 44">
              <a:extLst>
                <a:ext uri="{FF2B5EF4-FFF2-40B4-BE49-F238E27FC236}">
                  <a16:creationId xmlns:a16="http://schemas.microsoft.com/office/drawing/2014/main" id="{387236C9-C2B3-ABF7-0891-B6C6C72BA2BA}"/>
                </a:ext>
              </a:extLst>
            </p:cNvPr>
            <p:cNvGrpSpPr/>
            <p:nvPr/>
          </p:nvGrpSpPr>
          <p:grpSpPr>
            <a:xfrm>
              <a:off x="3217568" y="5051425"/>
              <a:ext cx="593725" cy="593725"/>
              <a:chOff x="2748842" y="5160962"/>
              <a:chExt cx="593725" cy="593725"/>
            </a:xfrm>
          </p:grpSpPr>
          <p:sp>
            <p:nvSpPr>
              <p:cNvPr id="21" name="Elipse 20">
                <a:extLst>
                  <a:ext uri="{FF2B5EF4-FFF2-40B4-BE49-F238E27FC236}">
                    <a16:creationId xmlns:a16="http://schemas.microsoft.com/office/drawing/2014/main" id="{173EADB7-F6BB-CC2D-13FA-8C78FBF09366}"/>
                  </a:ext>
                </a:extLst>
              </p:cNvPr>
              <p:cNvSpPr/>
              <p:nvPr/>
            </p:nvSpPr>
            <p:spPr>
              <a:xfrm>
                <a:off x="2748842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1" name="Freeform 11">
                <a:extLst>
                  <a:ext uri="{FF2B5EF4-FFF2-40B4-BE49-F238E27FC236}">
                    <a16:creationId xmlns:a16="http://schemas.microsoft.com/office/drawing/2014/main" id="{7E23D38C-13D0-F67E-EE7F-51D6EB647EA1}"/>
                  </a:ext>
                </a:extLst>
              </p:cNvPr>
              <p:cNvSpPr/>
              <p:nvPr/>
            </p:nvSpPr>
            <p:spPr>
              <a:xfrm>
                <a:off x="2926333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50" name="Rectángulo: esquinas redondeadas 49">
              <a:extLst>
                <a:ext uri="{FF2B5EF4-FFF2-40B4-BE49-F238E27FC236}">
                  <a16:creationId xmlns:a16="http://schemas.microsoft.com/office/drawing/2014/main" id="{A2A6014C-14D5-3AEA-7A99-EADE15DC7150}"/>
                </a:ext>
              </a:extLst>
            </p:cNvPr>
            <p:cNvSpPr/>
            <p:nvPr/>
          </p:nvSpPr>
          <p:spPr>
            <a:xfrm>
              <a:off x="4065161" y="3301880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1</a:t>
              </a:r>
              <a:r>
                <a:rPr lang="es-CO" sz="2800" b="1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sp>
        <p:nvSpPr>
          <p:cNvPr id="7" name="Título 1">
            <a:extLst>
              <a:ext uri="{FF2B5EF4-FFF2-40B4-BE49-F238E27FC236}">
                <a16:creationId xmlns:a16="http://schemas.microsoft.com/office/drawing/2014/main" id="{836213E9-4591-8C10-23FE-3F2C9F06B8CA}"/>
              </a:ext>
            </a:extLst>
          </p:cNvPr>
          <p:cNvSpPr txBox="1">
            <a:spLocks/>
          </p:cNvSpPr>
          <p:nvPr/>
        </p:nvSpPr>
        <p:spPr>
          <a:xfrm>
            <a:off x="1774031" y="1952052"/>
            <a:ext cx="8643937" cy="881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Enero</a:t>
            </a: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7D2AAC4C-F044-B8C3-CF16-CB9184311543}"/>
              </a:ext>
            </a:extLst>
          </p:cNvPr>
          <p:cNvSpPr txBox="1">
            <a:spLocks/>
          </p:cNvSpPr>
          <p:nvPr/>
        </p:nvSpPr>
        <p:spPr>
          <a:xfrm>
            <a:off x="3789638" y="5929312"/>
            <a:ext cx="4612721" cy="454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ha contestado aproximadamente el 94,76 % de las solicitudes.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05811-C847-5E48-FBA4-ED71D658C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19C16F-A19E-610A-4602-FC3353722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474663"/>
            <a:ext cx="8643937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por mes 2026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F51AAF-977C-5552-43BB-7E32D123D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825" y="118110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recibidas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SAIA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F4E84807-7E18-6913-9CF2-9DD22433E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69774FAD-B1F7-51E2-D953-F83B6C944565}"/>
              </a:ext>
            </a:extLst>
          </p:cNvPr>
          <p:cNvSpPr/>
          <p:nvPr/>
        </p:nvSpPr>
        <p:spPr>
          <a:xfrm>
            <a:off x="1177925" y="121285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830FF176-2BCB-5FA5-42F2-B78F54922E21}"/>
              </a:ext>
            </a:extLst>
          </p:cNvPr>
          <p:cNvGrpSpPr/>
          <p:nvPr/>
        </p:nvGrpSpPr>
        <p:grpSpPr>
          <a:xfrm>
            <a:off x="1990529" y="2902345"/>
            <a:ext cx="2678266" cy="2745974"/>
            <a:chOff x="456820" y="2899176"/>
            <a:chExt cx="2678266" cy="2745974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DDCAF575-134A-B105-3DD8-2781D2097328}"/>
                </a:ext>
              </a:extLst>
            </p:cNvPr>
            <p:cNvSpPr/>
            <p:nvPr/>
          </p:nvSpPr>
          <p:spPr>
            <a:xfrm>
              <a:off x="909258" y="2899176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/>
            </a:p>
          </p:txBody>
        </p:sp>
        <p:sp>
          <p:nvSpPr>
            <p:cNvPr id="18" name="Rectángulo redondeado 17">
              <a:extLst>
                <a:ext uri="{FF2B5EF4-FFF2-40B4-BE49-F238E27FC236}">
                  <a16:creationId xmlns:a16="http://schemas.microsoft.com/office/drawing/2014/main" id="{9E3044BE-E9A0-52F3-4006-98B965890034}"/>
                </a:ext>
              </a:extLst>
            </p:cNvPr>
            <p:cNvSpPr/>
            <p:nvPr/>
          </p:nvSpPr>
          <p:spPr>
            <a:xfrm>
              <a:off x="728283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Recibidas </a:t>
              </a:r>
            </a:p>
          </p:txBody>
        </p:sp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BBF016D0-E931-49B6-1706-C37B425E1AC9}"/>
                </a:ext>
              </a:extLst>
            </p:cNvPr>
            <p:cNvGrpSpPr/>
            <p:nvPr/>
          </p:nvGrpSpPr>
          <p:grpSpPr>
            <a:xfrm>
              <a:off x="456820" y="5051425"/>
              <a:ext cx="593725" cy="593725"/>
              <a:chOff x="-11906" y="5160962"/>
              <a:chExt cx="593725" cy="593725"/>
            </a:xfrm>
          </p:grpSpPr>
          <p:sp>
            <p:nvSpPr>
              <p:cNvPr id="19" name="Elipse 18">
                <a:extLst>
                  <a:ext uri="{FF2B5EF4-FFF2-40B4-BE49-F238E27FC236}">
                    <a16:creationId xmlns:a16="http://schemas.microsoft.com/office/drawing/2014/main" id="{8CFB7F62-66B7-69B9-B03B-9D6344C18E21}"/>
                  </a:ext>
                </a:extLst>
              </p:cNvPr>
              <p:cNvSpPr/>
              <p:nvPr/>
            </p:nvSpPr>
            <p:spPr>
              <a:xfrm>
                <a:off x="-11906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0" name="Freeform 11">
                <a:extLst>
                  <a:ext uri="{FF2B5EF4-FFF2-40B4-BE49-F238E27FC236}">
                    <a16:creationId xmlns:a16="http://schemas.microsoft.com/office/drawing/2014/main" id="{5DA21508-C5B3-0BD5-AA5D-DBC0C5D3ADCB}"/>
                  </a:ext>
                </a:extLst>
              </p:cNvPr>
              <p:cNvSpPr/>
              <p:nvPr/>
            </p:nvSpPr>
            <p:spPr>
              <a:xfrm>
                <a:off x="132307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49" name="Rectángulo: esquinas redondeadas 48">
              <a:extLst>
                <a:ext uri="{FF2B5EF4-FFF2-40B4-BE49-F238E27FC236}">
                  <a16:creationId xmlns:a16="http://schemas.microsoft.com/office/drawing/2014/main" id="{F7C94FF6-E5CD-FA85-E13D-0604246CC8FF}"/>
                </a:ext>
              </a:extLst>
            </p:cNvPr>
            <p:cNvSpPr/>
            <p:nvPr/>
          </p:nvSpPr>
          <p:spPr>
            <a:xfrm>
              <a:off x="1313969" y="3319463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461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B835ABEC-2AD7-AEB7-346B-104206E33A8F}"/>
              </a:ext>
            </a:extLst>
          </p:cNvPr>
          <p:cNvGrpSpPr/>
          <p:nvPr/>
        </p:nvGrpSpPr>
        <p:grpSpPr>
          <a:xfrm>
            <a:off x="6897534" y="2913457"/>
            <a:ext cx="2678266" cy="2734862"/>
            <a:chOff x="3217568" y="2910288"/>
            <a:chExt cx="2678266" cy="2734862"/>
          </a:xfrm>
        </p:grpSpPr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4C0C46E8-F5DD-D641-7C7A-11EECC2CF418}"/>
                </a:ext>
              </a:extLst>
            </p:cNvPr>
            <p:cNvSpPr/>
            <p:nvPr/>
          </p:nvSpPr>
          <p:spPr>
            <a:xfrm>
              <a:off x="3670006" y="2910288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17" name="Rectángulo redondeado 17">
              <a:extLst>
                <a:ext uri="{FF2B5EF4-FFF2-40B4-BE49-F238E27FC236}">
                  <a16:creationId xmlns:a16="http://schemas.microsoft.com/office/drawing/2014/main" id="{77919C2E-550B-941D-96A8-CB740A194621}"/>
                </a:ext>
              </a:extLst>
            </p:cNvPr>
            <p:cNvSpPr/>
            <p:nvPr/>
          </p:nvSpPr>
          <p:spPr>
            <a:xfrm>
              <a:off x="3489031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Vencidas</a:t>
              </a:r>
            </a:p>
          </p:txBody>
        </p:sp>
        <p:grpSp>
          <p:nvGrpSpPr>
            <p:cNvPr id="45" name="Grupo 44">
              <a:extLst>
                <a:ext uri="{FF2B5EF4-FFF2-40B4-BE49-F238E27FC236}">
                  <a16:creationId xmlns:a16="http://schemas.microsoft.com/office/drawing/2014/main" id="{AD43E3A1-C299-AD4A-011F-6B5FA40280F3}"/>
                </a:ext>
              </a:extLst>
            </p:cNvPr>
            <p:cNvGrpSpPr/>
            <p:nvPr/>
          </p:nvGrpSpPr>
          <p:grpSpPr>
            <a:xfrm>
              <a:off x="3217568" y="5051425"/>
              <a:ext cx="593725" cy="593725"/>
              <a:chOff x="2748842" y="5160962"/>
              <a:chExt cx="593725" cy="593725"/>
            </a:xfrm>
          </p:grpSpPr>
          <p:sp>
            <p:nvSpPr>
              <p:cNvPr id="21" name="Elipse 20">
                <a:extLst>
                  <a:ext uri="{FF2B5EF4-FFF2-40B4-BE49-F238E27FC236}">
                    <a16:creationId xmlns:a16="http://schemas.microsoft.com/office/drawing/2014/main" id="{78148579-01D5-E9CA-2034-D0F01CAB6286}"/>
                  </a:ext>
                </a:extLst>
              </p:cNvPr>
              <p:cNvSpPr/>
              <p:nvPr/>
            </p:nvSpPr>
            <p:spPr>
              <a:xfrm>
                <a:off x="2748842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1" name="Freeform 11">
                <a:extLst>
                  <a:ext uri="{FF2B5EF4-FFF2-40B4-BE49-F238E27FC236}">
                    <a16:creationId xmlns:a16="http://schemas.microsoft.com/office/drawing/2014/main" id="{C1EB8DD6-B5F0-5841-EFE8-B493C031FFE3}"/>
                  </a:ext>
                </a:extLst>
              </p:cNvPr>
              <p:cNvSpPr/>
              <p:nvPr/>
            </p:nvSpPr>
            <p:spPr>
              <a:xfrm>
                <a:off x="2926333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50" name="Rectángulo: esquinas redondeadas 49">
              <a:extLst>
                <a:ext uri="{FF2B5EF4-FFF2-40B4-BE49-F238E27FC236}">
                  <a16:creationId xmlns:a16="http://schemas.microsoft.com/office/drawing/2014/main" id="{1A7E1AEF-F689-631A-18A4-4BDD4F9A3AF9}"/>
                </a:ext>
              </a:extLst>
            </p:cNvPr>
            <p:cNvSpPr/>
            <p:nvPr/>
          </p:nvSpPr>
          <p:spPr>
            <a:xfrm>
              <a:off x="4065161" y="3301880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26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Título 1">
            <a:extLst>
              <a:ext uri="{FF2B5EF4-FFF2-40B4-BE49-F238E27FC236}">
                <a16:creationId xmlns:a16="http://schemas.microsoft.com/office/drawing/2014/main" id="{AC053052-9669-A2A4-922A-CF16B4B5B175}"/>
              </a:ext>
            </a:extLst>
          </p:cNvPr>
          <p:cNvSpPr txBox="1">
            <a:spLocks/>
          </p:cNvSpPr>
          <p:nvPr/>
        </p:nvSpPr>
        <p:spPr>
          <a:xfrm>
            <a:off x="1774031" y="1952052"/>
            <a:ext cx="8643937" cy="881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Febrero</a:t>
            </a: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30B2FEBD-A307-2202-1041-64A862E2F019}"/>
              </a:ext>
            </a:extLst>
          </p:cNvPr>
          <p:cNvSpPr txBox="1">
            <a:spLocks/>
          </p:cNvSpPr>
          <p:nvPr/>
        </p:nvSpPr>
        <p:spPr>
          <a:xfrm>
            <a:off x="3789638" y="5929312"/>
            <a:ext cx="4612721" cy="454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ha contestado aproximadamente el 94,36 % de las solicitudes.</a:t>
            </a:r>
          </a:p>
        </p:txBody>
      </p:sp>
    </p:spTree>
    <p:extLst>
      <p:ext uri="{BB962C8B-B14F-4D97-AF65-F5344CB8AC3E}">
        <p14:creationId xmlns:p14="http://schemas.microsoft.com/office/powerpoint/2010/main" val="159935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6C643-B36B-B787-9D57-A71624A77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DE9ABE-5CDA-6A6C-E9C3-27C74C187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474663"/>
            <a:ext cx="8643937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por mes 2026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4B3848B-AFD7-E1BB-7F46-796A5AED3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825" y="118110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recibidas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SAIA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DF54C3D2-E6A6-639E-2FAC-E8B17C854D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56446F76-F61D-DAB3-1EAA-0BD03333629A}"/>
              </a:ext>
            </a:extLst>
          </p:cNvPr>
          <p:cNvSpPr/>
          <p:nvPr/>
        </p:nvSpPr>
        <p:spPr>
          <a:xfrm>
            <a:off x="1177925" y="121285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BEE55C1-9B7F-319F-AE03-3DB4993D5E40}"/>
              </a:ext>
            </a:extLst>
          </p:cNvPr>
          <p:cNvGrpSpPr/>
          <p:nvPr/>
        </p:nvGrpSpPr>
        <p:grpSpPr>
          <a:xfrm>
            <a:off x="1685729" y="2913457"/>
            <a:ext cx="2678266" cy="2745974"/>
            <a:chOff x="456820" y="2899176"/>
            <a:chExt cx="2678266" cy="2745974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3608CF54-8D7B-87D9-38FA-7EF15DB225F9}"/>
                </a:ext>
              </a:extLst>
            </p:cNvPr>
            <p:cNvSpPr/>
            <p:nvPr/>
          </p:nvSpPr>
          <p:spPr>
            <a:xfrm>
              <a:off x="909258" y="2899176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/>
            </a:p>
          </p:txBody>
        </p:sp>
        <p:sp>
          <p:nvSpPr>
            <p:cNvPr id="18" name="Rectángulo redondeado 17">
              <a:extLst>
                <a:ext uri="{FF2B5EF4-FFF2-40B4-BE49-F238E27FC236}">
                  <a16:creationId xmlns:a16="http://schemas.microsoft.com/office/drawing/2014/main" id="{CD7CACDF-0E1E-75FF-12F9-552270E80F89}"/>
                </a:ext>
              </a:extLst>
            </p:cNvPr>
            <p:cNvSpPr/>
            <p:nvPr/>
          </p:nvSpPr>
          <p:spPr>
            <a:xfrm>
              <a:off x="728283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Recibidas </a:t>
              </a:r>
            </a:p>
          </p:txBody>
        </p:sp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FC37ECC1-B1BA-19E1-ED4A-ED16E634E838}"/>
                </a:ext>
              </a:extLst>
            </p:cNvPr>
            <p:cNvGrpSpPr/>
            <p:nvPr/>
          </p:nvGrpSpPr>
          <p:grpSpPr>
            <a:xfrm>
              <a:off x="456820" y="5051425"/>
              <a:ext cx="593725" cy="593725"/>
              <a:chOff x="-11906" y="5160962"/>
              <a:chExt cx="593725" cy="593725"/>
            </a:xfrm>
          </p:grpSpPr>
          <p:sp>
            <p:nvSpPr>
              <p:cNvPr id="19" name="Elipse 18">
                <a:extLst>
                  <a:ext uri="{FF2B5EF4-FFF2-40B4-BE49-F238E27FC236}">
                    <a16:creationId xmlns:a16="http://schemas.microsoft.com/office/drawing/2014/main" id="{0FF45AA5-6031-1C29-9D20-A18BB3A2873A}"/>
                  </a:ext>
                </a:extLst>
              </p:cNvPr>
              <p:cNvSpPr/>
              <p:nvPr/>
            </p:nvSpPr>
            <p:spPr>
              <a:xfrm>
                <a:off x="-11906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0" name="Freeform 11">
                <a:extLst>
                  <a:ext uri="{FF2B5EF4-FFF2-40B4-BE49-F238E27FC236}">
                    <a16:creationId xmlns:a16="http://schemas.microsoft.com/office/drawing/2014/main" id="{BCC054B2-18CD-9288-AB44-CFB42CE19479}"/>
                  </a:ext>
                </a:extLst>
              </p:cNvPr>
              <p:cNvSpPr/>
              <p:nvPr/>
            </p:nvSpPr>
            <p:spPr>
              <a:xfrm>
                <a:off x="132307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49" name="Rectángulo: esquinas redondeadas 48">
              <a:extLst>
                <a:ext uri="{FF2B5EF4-FFF2-40B4-BE49-F238E27FC236}">
                  <a16:creationId xmlns:a16="http://schemas.microsoft.com/office/drawing/2014/main" id="{5049FA79-4AD2-8EE6-42C5-24BF387A4BEB}"/>
                </a:ext>
              </a:extLst>
            </p:cNvPr>
            <p:cNvSpPr/>
            <p:nvPr/>
          </p:nvSpPr>
          <p:spPr>
            <a:xfrm>
              <a:off x="1313969" y="3319463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714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59783A12-E157-6399-DAA9-D987D341B8C3}"/>
              </a:ext>
            </a:extLst>
          </p:cNvPr>
          <p:cNvGrpSpPr/>
          <p:nvPr/>
        </p:nvGrpSpPr>
        <p:grpSpPr>
          <a:xfrm>
            <a:off x="7375567" y="2913457"/>
            <a:ext cx="2678266" cy="2734862"/>
            <a:chOff x="3217568" y="2910288"/>
            <a:chExt cx="2678266" cy="2734862"/>
          </a:xfrm>
        </p:grpSpPr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854B25E2-0FC8-0D63-BF7E-32F283B280D2}"/>
                </a:ext>
              </a:extLst>
            </p:cNvPr>
            <p:cNvSpPr/>
            <p:nvPr/>
          </p:nvSpPr>
          <p:spPr>
            <a:xfrm>
              <a:off x="3670006" y="2910288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17" name="Rectángulo redondeado 17">
              <a:extLst>
                <a:ext uri="{FF2B5EF4-FFF2-40B4-BE49-F238E27FC236}">
                  <a16:creationId xmlns:a16="http://schemas.microsoft.com/office/drawing/2014/main" id="{8685C84C-DE65-2EA9-528E-C75AE6D6686C}"/>
                </a:ext>
              </a:extLst>
            </p:cNvPr>
            <p:cNvSpPr/>
            <p:nvPr/>
          </p:nvSpPr>
          <p:spPr>
            <a:xfrm>
              <a:off x="3489031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Vencidas</a:t>
              </a:r>
            </a:p>
          </p:txBody>
        </p:sp>
        <p:grpSp>
          <p:nvGrpSpPr>
            <p:cNvPr id="45" name="Grupo 44">
              <a:extLst>
                <a:ext uri="{FF2B5EF4-FFF2-40B4-BE49-F238E27FC236}">
                  <a16:creationId xmlns:a16="http://schemas.microsoft.com/office/drawing/2014/main" id="{3B1204BB-2E71-4F5F-FE8D-5FCF3E6132A2}"/>
                </a:ext>
              </a:extLst>
            </p:cNvPr>
            <p:cNvGrpSpPr/>
            <p:nvPr/>
          </p:nvGrpSpPr>
          <p:grpSpPr>
            <a:xfrm>
              <a:off x="3217568" y="5051425"/>
              <a:ext cx="593725" cy="593725"/>
              <a:chOff x="2748842" y="5160962"/>
              <a:chExt cx="593725" cy="593725"/>
            </a:xfrm>
          </p:grpSpPr>
          <p:sp>
            <p:nvSpPr>
              <p:cNvPr id="21" name="Elipse 20">
                <a:extLst>
                  <a:ext uri="{FF2B5EF4-FFF2-40B4-BE49-F238E27FC236}">
                    <a16:creationId xmlns:a16="http://schemas.microsoft.com/office/drawing/2014/main" id="{19DBAEAB-F538-83B4-900F-03013FD93C21}"/>
                  </a:ext>
                </a:extLst>
              </p:cNvPr>
              <p:cNvSpPr/>
              <p:nvPr/>
            </p:nvSpPr>
            <p:spPr>
              <a:xfrm>
                <a:off x="2748842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1" name="Freeform 11">
                <a:extLst>
                  <a:ext uri="{FF2B5EF4-FFF2-40B4-BE49-F238E27FC236}">
                    <a16:creationId xmlns:a16="http://schemas.microsoft.com/office/drawing/2014/main" id="{17A3A238-9906-059A-AF1B-855A03C62005}"/>
                  </a:ext>
                </a:extLst>
              </p:cNvPr>
              <p:cNvSpPr/>
              <p:nvPr/>
            </p:nvSpPr>
            <p:spPr>
              <a:xfrm>
                <a:off x="2926333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50" name="Rectángulo: esquinas redondeadas 49">
              <a:extLst>
                <a:ext uri="{FF2B5EF4-FFF2-40B4-BE49-F238E27FC236}">
                  <a16:creationId xmlns:a16="http://schemas.microsoft.com/office/drawing/2014/main" id="{347550F9-846F-6FB2-782B-2AFA912C47BC}"/>
                </a:ext>
              </a:extLst>
            </p:cNvPr>
            <p:cNvSpPr/>
            <p:nvPr/>
          </p:nvSpPr>
          <p:spPr>
            <a:xfrm>
              <a:off x="4065161" y="3301880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35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Título 1">
            <a:extLst>
              <a:ext uri="{FF2B5EF4-FFF2-40B4-BE49-F238E27FC236}">
                <a16:creationId xmlns:a16="http://schemas.microsoft.com/office/drawing/2014/main" id="{0A4E6BCA-4604-CA37-7B22-51BF22FBF34D}"/>
              </a:ext>
            </a:extLst>
          </p:cNvPr>
          <p:cNvSpPr txBox="1">
            <a:spLocks/>
          </p:cNvSpPr>
          <p:nvPr/>
        </p:nvSpPr>
        <p:spPr>
          <a:xfrm>
            <a:off x="1774031" y="1952052"/>
            <a:ext cx="8643937" cy="881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Marzo</a:t>
            </a: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15C6FA93-A256-D38D-FC90-83F4A2C758EF}"/>
              </a:ext>
            </a:extLst>
          </p:cNvPr>
          <p:cNvSpPr txBox="1">
            <a:spLocks/>
          </p:cNvSpPr>
          <p:nvPr/>
        </p:nvSpPr>
        <p:spPr>
          <a:xfrm>
            <a:off x="3789638" y="5929312"/>
            <a:ext cx="4612721" cy="454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ha contestado aproximadamente el 95,10% de las solicitudes.</a:t>
            </a:r>
          </a:p>
        </p:txBody>
      </p:sp>
    </p:spTree>
    <p:extLst>
      <p:ext uri="{BB962C8B-B14F-4D97-AF65-F5344CB8AC3E}">
        <p14:creationId xmlns:p14="http://schemas.microsoft.com/office/powerpoint/2010/main" val="181795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9A05B-4549-1993-8A23-6D63784BD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B46D61-DFB4-D1CF-4FB4-358DAD48F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474663"/>
            <a:ext cx="8643937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por mes 2026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4B52D5C-D829-D044-AC99-691F2706E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825" y="118110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recibidas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SAIA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867EFDBC-DEEC-C004-2D8D-14104E9D6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15DBFC40-A790-BF44-1519-484AD90AF26A}"/>
              </a:ext>
            </a:extLst>
          </p:cNvPr>
          <p:cNvSpPr/>
          <p:nvPr/>
        </p:nvSpPr>
        <p:spPr>
          <a:xfrm>
            <a:off x="1177925" y="121285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7452E961-7805-3CEC-6574-797F9FA1DF16}"/>
              </a:ext>
            </a:extLst>
          </p:cNvPr>
          <p:cNvGrpSpPr/>
          <p:nvPr/>
        </p:nvGrpSpPr>
        <p:grpSpPr>
          <a:xfrm>
            <a:off x="2236660" y="2833114"/>
            <a:ext cx="2678266" cy="2745974"/>
            <a:chOff x="456820" y="2899176"/>
            <a:chExt cx="2678266" cy="2745974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DC398EBE-91F2-F987-9113-BB2896B52D3B}"/>
                </a:ext>
              </a:extLst>
            </p:cNvPr>
            <p:cNvSpPr/>
            <p:nvPr/>
          </p:nvSpPr>
          <p:spPr>
            <a:xfrm>
              <a:off x="909258" y="2899176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/>
            </a:p>
          </p:txBody>
        </p:sp>
        <p:sp>
          <p:nvSpPr>
            <p:cNvPr id="18" name="Rectángulo redondeado 17">
              <a:extLst>
                <a:ext uri="{FF2B5EF4-FFF2-40B4-BE49-F238E27FC236}">
                  <a16:creationId xmlns:a16="http://schemas.microsoft.com/office/drawing/2014/main" id="{7D6C92AF-7020-F142-37BC-ECE118E6036B}"/>
                </a:ext>
              </a:extLst>
            </p:cNvPr>
            <p:cNvSpPr/>
            <p:nvPr/>
          </p:nvSpPr>
          <p:spPr>
            <a:xfrm>
              <a:off x="728283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Recibidas </a:t>
              </a:r>
            </a:p>
          </p:txBody>
        </p:sp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33F7C651-5CB5-6472-2EE0-07662423A61F}"/>
                </a:ext>
              </a:extLst>
            </p:cNvPr>
            <p:cNvGrpSpPr/>
            <p:nvPr/>
          </p:nvGrpSpPr>
          <p:grpSpPr>
            <a:xfrm>
              <a:off x="456820" y="5051425"/>
              <a:ext cx="593725" cy="593725"/>
              <a:chOff x="-11906" y="5160962"/>
              <a:chExt cx="593725" cy="593725"/>
            </a:xfrm>
          </p:grpSpPr>
          <p:sp>
            <p:nvSpPr>
              <p:cNvPr id="19" name="Elipse 18">
                <a:extLst>
                  <a:ext uri="{FF2B5EF4-FFF2-40B4-BE49-F238E27FC236}">
                    <a16:creationId xmlns:a16="http://schemas.microsoft.com/office/drawing/2014/main" id="{77DBC18F-CE61-DD55-17D7-675FBE69E0BF}"/>
                  </a:ext>
                </a:extLst>
              </p:cNvPr>
              <p:cNvSpPr/>
              <p:nvPr/>
            </p:nvSpPr>
            <p:spPr>
              <a:xfrm>
                <a:off x="-11906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0" name="Freeform 11">
                <a:extLst>
                  <a:ext uri="{FF2B5EF4-FFF2-40B4-BE49-F238E27FC236}">
                    <a16:creationId xmlns:a16="http://schemas.microsoft.com/office/drawing/2014/main" id="{601F6D0E-3DFB-10F6-2078-F4C80EBD1CBD}"/>
                  </a:ext>
                </a:extLst>
              </p:cNvPr>
              <p:cNvSpPr/>
              <p:nvPr/>
            </p:nvSpPr>
            <p:spPr>
              <a:xfrm>
                <a:off x="132307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49" name="Rectángulo: esquinas redondeadas 48">
              <a:extLst>
                <a:ext uri="{FF2B5EF4-FFF2-40B4-BE49-F238E27FC236}">
                  <a16:creationId xmlns:a16="http://schemas.microsoft.com/office/drawing/2014/main" id="{56D4272C-8155-0879-828F-CD5A56852F66}"/>
                </a:ext>
              </a:extLst>
            </p:cNvPr>
            <p:cNvSpPr/>
            <p:nvPr/>
          </p:nvSpPr>
          <p:spPr>
            <a:xfrm>
              <a:off x="1313969" y="3319463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511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9BCA2D0A-72B0-9C75-6C84-10FFB8EB2249}"/>
              </a:ext>
            </a:extLst>
          </p:cNvPr>
          <p:cNvGrpSpPr/>
          <p:nvPr/>
        </p:nvGrpSpPr>
        <p:grpSpPr>
          <a:xfrm>
            <a:off x="6897534" y="2833114"/>
            <a:ext cx="2678266" cy="2734862"/>
            <a:chOff x="3217568" y="2910288"/>
            <a:chExt cx="2678266" cy="2734862"/>
          </a:xfrm>
        </p:grpSpPr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9AB4FE48-39A1-2B6B-94DE-D7224B3BEA00}"/>
                </a:ext>
              </a:extLst>
            </p:cNvPr>
            <p:cNvSpPr/>
            <p:nvPr/>
          </p:nvSpPr>
          <p:spPr>
            <a:xfrm>
              <a:off x="3670006" y="2910288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17" name="Rectángulo redondeado 17">
              <a:extLst>
                <a:ext uri="{FF2B5EF4-FFF2-40B4-BE49-F238E27FC236}">
                  <a16:creationId xmlns:a16="http://schemas.microsoft.com/office/drawing/2014/main" id="{D2C67403-3EEF-79A1-6D12-2491F19B417F}"/>
                </a:ext>
              </a:extLst>
            </p:cNvPr>
            <p:cNvSpPr/>
            <p:nvPr/>
          </p:nvSpPr>
          <p:spPr>
            <a:xfrm>
              <a:off x="3489031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Vencidas</a:t>
              </a:r>
            </a:p>
          </p:txBody>
        </p:sp>
        <p:grpSp>
          <p:nvGrpSpPr>
            <p:cNvPr id="45" name="Grupo 44">
              <a:extLst>
                <a:ext uri="{FF2B5EF4-FFF2-40B4-BE49-F238E27FC236}">
                  <a16:creationId xmlns:a16="http://schemas.microsoft.com/office/drawing/2014/main" id="{D6ED402D-9A46-8DD9-14B2-FFB3AB8FCC1F}"/>
                </a:ext>
              </a:extLst>
            </p:cNvPr>
            <p:cNvGrpSpPr/>
            <p:nvPr/>
          </p:nvGrpSpPr>
          <p:grpSpPr>
            <a:xfrm>
              <a:off x="3217568" y="5051425"/>
              <a:ext cx="593725" cy="593725"/>
              <a:chOff x="2748842" y="5160962"/>
              <a:chExt cx="593725" cy="593725"/>
            </a:xfrm>
          </p:grpSpPr>
          <p:sp>
            <p:nvSpPr>
              <p:cNvPr id="21" name="Elipse 20">
                <a:extLst>
                  <a:ext uri="{FF2B5EF4-FFF2-40B4-BE49-F238E27FC236}">
                    <a16:creationId xmlns:a16="http://schemas.microsoft.com/office/drawing/2014/main" id="{1A622269-4554-CCE6-E640-C9E205B06F06}"/>
                  </a:ext>
                </a:extLst>
              </p:cNvPr>
              <p:cNvSpPr/>
              <p:nvPr/>
            </p:nvSpPr>
            <p:spPr>
              <a:xfrm>
                <a:off x="2748842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1" name="Freeform 11">
                <a:extLst>
                  <a:ext uri="{FF2B5EF4-FFF2-40B4-BE49-F238E27FC236}">
                    <a16:creationId xmlns:a16="http://schemas.microsoft.com/office/drawing/2014/main" id="{24F8477B-8D7E-6D39-D952-CEE0879742A8}"/>
                  </a:ext>
                </a:extLst>
              </p:cNvPr>
              <p:cNvSpPr/>
              <p:nvPr/>
            </p:nvSpPr>
            <p:spPr>
              <a:xfrm>
                <a:off x="2926333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50" name="Rectángulo: esquinas redondeadas 49">
              <a:extLst>
                <a:ext uri="{FF2B5EF4-FFF2-40B4-BE49-F238E27FC236}">
                  <a16:creationId xmlns:a16="http://schemas.microsoft.com/office/drawing/2014/main" id="{C795AC85-B26E-3BCB-7527-504C5AC6CD09}"/>
                </a:ext>
              </a:extLst>
            </p:cNvPr>
            <p:cNvSpPr/>
            <p:nvPr/>
          </p:nvSpPr>
          <p:spPr>
            <a:xfrm>
              <a:off x="4065161" y="3301880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96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Título 1">
            <a:extLst>
              <a:ext uri="{FF2B5EF4-FFF2-40B4-BE49-F238E27FC236}">
                <a16:creationId xmlns:a16="http://schemas.microsoft.com/office/drawing/2014/main" id="{A1161055-4817-8FA5-042F-0CCDA6618A4B}"/>
              </a:ext>
            </a:extLst>
          </p:cNvPr>
          <p:cNvSpPr txBox="1">
            <a:spLocks/>
          </p:cNvSpPr>
          <p:nvPr/>
        </p:nvSpPr>
        <p:spPr>
          <a:xfrm>
            <a:off x="1774031" y="1952052"/>
            <a:ext cx="8643937" cy="881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Abril</a:t>
            </a: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AD7A41E8-C133-9233-7844-F861A089F595}"/>
              </a:ext>
            </a:extLst>
          </p:cNvPr>
          <p:cNvSpPr txBox="1">
            <a:spLocks/>
          </p:cNvSpPr>
          <p:nvPr/>
        </p:nvSpPr>
        <p:spPr>
          <a:xfrm>
            <a:off x="3789638" y="5929312"/>
            <a:ext cx="4612721" cy="454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ha contestado aproximadamente el 81,21% de las solicitudes.</a:t>
            </a:r>
          </a:p>
        </p:txBody>
      </p:sp>
    </p:spTree>
    <p:extLst>
      <p:ext uri="{BB962C8B-B14F-4D97-AF65-F5344CB8AC3E}">
        <p14:creationId xmlns:p14="http://schemas.microsoft.com/office/powerpoint/2010/main" val="4120807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93E23D-0909-B8B2-B91D-BA0249B212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7A2C4D-D79F-2BDA-E430-C91173757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474663"/>
            <a:ext cx="8643937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por mes 2026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E951ED-3771-A91C-0A42-AE62A2EAD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825" y="118110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recibidas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SAIA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FF012627-CCE8-81B3-F539-D37203292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A70997F9-7193-2756-7205-CF92E0304A68}"/>
              </a:ext>
            </a:extLst>
          </p:cNvPr>
          <p:cNvSpPr/>
          <p:nvPr/>
        </p:nvSpPr>
        <p:spPr>
          <a:xfrm>
            <a:off x="1177925" y="121285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784AFFF8-9091-6A61-91BE-709C09AF2557}"/>
              </a:ext>
            </a:extLst>
          </p:cNvPr>
          <p:cNvGrpSpPr/>
          <p:nvPr/>
        </p:nvGrpSpPr>
        <p:grpSpPr>
          <a:xfrm>
            <a:off x="1685729" y="2913457"/>
            <a:ext cx="2678266" cy="2745974"/>
            <a:chOff x="456820" y="2899176"/>
            <a:chExt cx="2678266" cy="2745974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EC900A8E-D61E-1E90-8A96-1080D3C86247}"/>
                </a:ext>
              </a:extLst>
            </p:cNvPr>
            <p:cNvSpPr/>
            <p:nvPr/>
          </p:nvSpPr>
          <p:spPr>
            <a:xfrm>
              <a:off x="909258" y="2899176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dirty="0"/>
            </a:p>
          </p:txBody>
        </p:sp>
        <p:sp>
          <p:nvSpPr>
            <p:cNvPr id="18" name="Rectángulo redondeado 17">
              <a:extLst>
                <a:ext uri="{FF2B5EF4-FFF2-40B4-BE49-F238E27FC236}">
                  <a16:creationId xmlns:a16="http://schemas.microsoft.com/office/drawing/2014/main" id="{ED634966-3290-B78A-E9DA-0580C86D3BF6}"/>
                </a:ext>
              </a:extLst>
            </p:cNvPr>
            <p:cNvSpPr/>
            <p:nvPr/>
          </p:nvSpPr>
          <p:spPr>
            <a:xfrm>
              <a:off x="728283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Recibidas </a:t>
              </a:r>
            </a:p>
          </p:txBody>
        </p:sp>
        <p:grpSp>
          <p:nvGrpSpPr>
            <p:cNvPr id="44" name="Grupo 43">
              <a:extLst>
                <a:ext uri="{FF2B5EF4-FFF2-40B4-BE49-F238E27FC236}">
                  <a16:creationId xmlns:a16="http://schemas.microsoft.com/office/drawing/2014/main" id="{0A869B20-1EF0-7632-C36C-D18263007EA7}"/>
                </a:ext>
              </a:extLst>
            </p:cNvPr>
            <p:cNvGrpSpPr/>
            <p:nvPr/>
          </p:nvGrpSpPr>
          <p:grpSpPr>
            <a:xfrm>
              <a:off x="456820" y="5051425"/>
              <a:ext cx="593725" cy="593725"/>
              <a:chOff x="-11906" y="5160962"/>
              <a:chExt cx="593725" cy="593725"/>
            </a:xfrm>
          </p:grpSpPr>
          <p:sp>
            <p:nvSpPr>
              <p:cNvPr id="19" name="Elipse 18">
                <a:extLst>
                  <a:ext uri="{FF2B5EF4-FFF2-40B4-BE49-F238E27FC236}">
                    <a16:creationId xmlns:a16="http://schemas.microsoft.com/office/drawing/2014/main" id="{064C34AA-E889-7662-2E2D-E4D97FF5DA6B}"/>
                  </a:ext>
                </a:extLst>
              </p:cNvPr>
              <p:cNvSpPr/>
              <p:nvPr/>
            </p:nvSpPr>
            <p:spPr>
              <a:xfrm>
                <a:off x="-11906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0" name="Freeform 11">
                <a:extLst>
                  <a:ext uri="{FF2B5EF4-FFF2-40B4-BE49-F238E27FC236}">
                    <a16:creationId xmlns:a16="http://schemas.microsoft.com/office/drawing/2014/main" id="{5F8338C9-E148-2FAB-02EA-7F6AF47F7B11}"/>
                  </a:ext>
                </a:extLst>
              </p:cNvPr>
              <p:cNvSpPr/>
              <p:nvPr/>
            </p:nvSpPr>
            <p:spPr>
              <a:xfrm>
                <a:off x="132307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49" name="Rectángulo: esquinas redondeadas 48">
              <a:extLst>
                <a:ext uri="{FF2B5EF4-FFF2-40B4-BE49-F238E27FC236}">
                  <a16:creationId xmlns:a16="http://schemas.microsoft.com/office/drawing/2014/main" id="{C865CD9F-EFD9-6ACD-78EB-4ABA616C8704}"/>
                </a:ext>
              </a:extLst>
            </p:cNvPr>
            <p:cNvSpPr/>
            <p:nvPr/>
          </p:nvSpPr>
          <p:spPr>
            <a:xfrm>
              <a:off x="1313969" y="3319463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290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DA5DD927-BA50-3A22-E582-A834EAA2BFDB}"/>
              </a:ext>
            </a:extLst>
          </p:cNvPr>
          <p:cNvGrpSpPr/>
          <p:nvPr/>
        </p:nvGrpSpPr>
        <p:grpSpPr>
          <a:xfrm>
            <a:off x="4540413" y="2899176"/>
            <a:ext cx="2678266" cy="2734862"/>
            <a:chOff x="3217568" y="2910288"/>
            <a:chExt cx="2678266" cy="2734862"/>
          </a:xfrm>
        </p:grpSpPr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E8227ECA-B768-28EA-DBF7-07F197003BF7}"/>
                </a:ext>
              </a:extLst>
            </p:cNvPr>
            <p:cNvSpPr/>
            <p:nvPr/>
          </p:nvSpPr>
          <p:spPr>
            <a:xfrm>
              <a:off x="3670006" y="2910288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17" name="Rectángulo redondeado 17">
              <a:extLst>
                <a:ext uri="{FF2B5EF4-FFF2-40B4-BE49-F238E27FC236}">
                  <a16:creationId xmlns:a16="http://schemas.microsoft.com/office/drawing/2014/main" id="{F865F031-72DE-0346-DB26-6C7802C884DC}"/>
                </a:ext>
              </a:extLst>
            </p:cNvPr>
            <p:cNvSpPr/>
            <p:nvPr/>
          </p:nvSpPr>
          <p:spPr>
            <a:xfrm>
              <a:off x="3489031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Vencidas</a:t>
              </a:r>
            </a:p>
          </p:txBody>
        </p:sp>
        <p:grpSp>
          <p:nvGrpSpPr>
            <p:cNvPr id="45" name="Grupo 44">
              <a:extLst>
                <a:ext uri="{FF2B5EF4-FFF2-40B4-BE49-F238E27FC236}">
                  <a16:creationId xmlns:a16="http://schemas.microsoft.com/office/drawing/2014/main" id="{D441039F-AB3A-04DC-7956-3756CBA1C806}"/>
                </a:ext>
              </a:extLst>
            </p:cNvPr>
            <p:cNvGrpSpPr/>
            <p:nvPr/>
          </p:nvGrpSpPr>
          <p:grpSpPr>
            <a:xfrm>
              <a:off x="3217568" y="5051425"/>
              <a:ext cx="593725" cy="593725"/>
              <a:chOff x="2748842" y="5160962"/>
              <a:chExt cx="593725" cy="593725"/>
            </a:xfrm>
          </p:grpSpPr>
          <p:sp>
            <p:nvSpPr>
              <p:cNvPr id="21" name="Elipse 20">
                <a:extLst>
                  <a:ext uri="{FF2B5EF4-FFF2-40B4-BE49-F238E27FC236}">
                    <a16:creationId xmlns:a16="http://schemas.microsoft.com/office/drawing/2014/main" id="{92A60548-7F0E-70E0-56BE-373A6F394292}"/>
                  </a:ext>
                </a:extLst>
              </p:cNvPr>
              <p:cNvSpPr/>
              <p:nvPr/>
            </p:nvSpPr>
            <p:spPr>
              <a:xfrm>
                <a:off x="2748842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1" name="Freeform 11">
                <a:extLst>
                  <a:ext uri="{FF2B5EF4-FFF2-40B4-BE49-F238E27FC236}">
                    <a16:creationId xmlns:a16="http://schemas.microsoft.com/office/drawing/2014/main" id="{711503BB-C483-0646-C9E1-4341E3271026}"/>
                  </a:ext>
                </a:extLst>
              </p:cNvPr>
              <p:cNvSpPr/>
              <p:nvPr/>
            </p:nvSpPr>
            <p:spPr>
              <a:xfrm>
                <a:off x="2926333" y="5277824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50" name="Rectángulo: esquinas redondeadas 49">
              <a:extLst>
                <a:ext uri="{FF2B5EF4-FFF2-40B4-BE49-F238E27FC236}">
                  <a16:creationId xmlns:a16="http://schemas.microsoft.com/office/drawing/2014/main" id="{0A37D681-7E6E-C0DB-D9A8-477FAD147A09}"/>
                </a:ext>
              </a:extLst>
            </p:cNvPr>
            <p:cNvSpPr/>
            <p:nvPr/>
          </p:nvSpPr>
          <p:spPr>
            <a:xfrm>
              <a:off x="4065161" y="3301880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5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679000D9-E571-BC5F-47C4-78D0254BE05A}"/>
              </a:ext>
            </a:extLst>
          </p:cNvPr>
          <p:cNvGrpSpPr/>
          <p:nvPr/>
        </p:nvGrpSpPr>
        <p:grpSpPr>
          <a:xfrm>
            <a:off x="7473022" y="2910288"/>
            <a:ext cx="2678266" cy="2734862"/>
            <a:chOff x="8865723" y="2910288"/>
            <a:chExt cx="2678266" cy="2734862"/>
          </a:xfrm>
        </p:grpSpPr>
        <p:sp>
          <p:nvSpPr>
            <p:cNvPr id="32" name="Rectángulo 31">
              <a:extLst>
                <a:ext uri="{FF2B5EF4-FFF2-40B4-BE49-F238E27FC236}">
                  <a16:creationId xmlns:a16="http://schemas.microsoft.com/office/drawing/2014/main" id="{AC9C1CBF-61DC-675C-5C4E-081DCF4D0091}"/>
                </a:ext>
              </a:extLst>
            </p:cNvPr>
            <p:cNvSpPr/>
            <p:nvPr/>
          </p:nvSpPr>
          <p:spPr>
            <a:xfrm>
              <a:off x="9318161" y="2910288"/>
              <a:ext cx="2127335" cy="2191937"/>
            </a:xfrm>
            <a:prstGeom prst="rect">
              <a:avLst/>
            </a:prstGeom>
            <a:blipFill dpi="0"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33" name="Rectángulo redondeado 17">
              <a:extLst>
                <a:ext uri="{FF2B5EF4-FFF2-40B4-BE49-F238E27FC236}">
                  <a16:creationId xmlns:a16="http://schemas.microsoft.com/office/drawing/2014/main" id="{3EF2B759-D9BF-FBE8-1CC9-24E4157556C8}"/>
                </a:ext>
              </a:extLst>
            </p:cNvPr>
            <p:cNvSpPr/>
            <p:nvPr/>
          </p:nvSpPr>
          <p:spPr>
            <a:xfrm>
              <a:off x="9137186" y="5102225"/>
              <a:ext cx="2406803" cy="54292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2000" dirty="0"/>
                <a:t>   A Tiempo</a:t>
              </a:r>
            </a:p>
          </p:txBody>
        </p:sp>
        <p:grpSp>
          <p:nvGrpSpPr>
            <p:cNvPr id="47" name="Grupo 46">
              <a:extLst>
                <a:ext uri="{FF2B5EF4-FFF2-40B4-BE49-F238E27FC236}">
                  <a16:creationId xmlns:a16="http://schemas.microsoft.com/office/drawing/2014/main" id="{E8A86749-C5EF-2673-E1CD-E7F756F7175A}"/>
                </a:ext>
              </a:extLst>
            </p:cNvPr>
            <p:cNvGrpSpPr/>
            <p:nvPr/>
          </p:nvGrpSpPr>
          <p:grpSpPr>
            <a:xfrm>
              <a:off x="8865723" y="5051425"/>
              <a:ext cx="593725" cy="593725"/>
              <a:chOff x="8396997" y="5160962"/>
              <a:chExt cx="593725" cy="593725"/>
            </a:xfrm>
          </p:grpSpPr>
          <p:sp>
            <p:nvSpPr>
              <p:cNvPr id="36" name="Elipse 35">
                <a:extLst>
                  <a:ext uri="{FF2B5EF4-FFF2-40B4-BE49-F238E27FC236}">
                    <a16:creationId xmlns:a16="http://schemas.microsoft.com/office/drawing/2014/main" id="{0475A62E-FBD3-A534-DD56-876DF7D1CA82}"/>
                  </a:ext>
                </a:extLst>
              </p:cNvPr>
              <p:cNvSpPr/>
              <p:nvPr/>
            </p:nvSpPr>
            <p:spPr>
              <a:xfrm>
                <a:off x="8396997" y="5160962"/>
                <a:ext cx="593725" cy="593725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43" name="Freeform 11">
                <a:extLst>
                  <a:ext uri="{FF2B5EF4-FFF2-40B4-BE49-F238E27FC236}">
                    <a16:creationId xmlns:a16="http://schemas.microsoft.com/office/drawing/2014/main" id="{BFC52551-1652-D1A5-D265-B48AAA6E4138}"/>
                  </a:ext>
                </a:extLst>
              </p:cNvPr>
              <p:cNvSpPr/>
              <p:nvPr/>
            </p:nvSpPr>
            <p:spPr>
              <a:xfrm>
                <a:off x="8558341" y="5298619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98242" h="672851">
                    <a:moveTo>
                      <a:pt x="0" y="0"/>
                    </a:moveTo>
                    <a:lnTo>
                      <a:pt x="698241" y="0"/>
                    </a:lnTo>
                    <a:lnTo>
                      <a:pt x="698241" y="672851"/>
                    </a:lnTo>
                    <a:lnTo>
                      <a:pt x="0" y="67285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>
                  <a:latin typeface="+mn-lt"/>
                  <a:cs typeface="+mn-cs"/>
                </a:endParaRPr>
              </a:p>
            </p:txBody>
          </p:sp>
        </p:grpSp>
        <p:sp>
          <p:nvSpPr>
            <p:cNvPr id="52" name="Rectángulo: esquinas redondeadas 51">
              <a:extLst>
                <a:ext uri="{FF2B5EF4-FFF2-40B4-BE49-F238E27FC236}">
                  <a16:creationId xmlns:a16="http://schemas.microsoft.com/office/drawing/2014/main" id="{E03AA827-3B25-03B3-BAB2-1DD061CF45D0}"/>
                </a:ext>
              </a:extLst>
            </p:cNvPr>
            <p:cNvSpPr/>
            <p:nvPr/>
          </p:nvSpPr>
          <p:spPr>
            <a:xfrm>
              <a:off x="9713316" y="3319463"/>
              <a:ext cx="1337023" cy="138120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b="1" dirty="0">
                  <a:solidFill>
                    <a:schemeClr val="tx1"/>
                  </a:solidFill>
                </a:rPr>
                <a:t>259</a:t>
              </a:r>
              <a:endParaRPr lang="es-CO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Título 1">
            <a:extLst>
              <a:ext uri="{FF2B5EF4-FFF2-40B4-BE49-F238E27FC236}">
                <a16:creationId xmlns:a16="http://schemas.microsoft.com/office/drawing/2014/main" id="{791E42C8-B246-9407-E601-6D047BF24377}"/>
              </a:ext>
            </a:extLst>
          </p:cNvPr>
          <p:cNvSpPr txBox="1">
            <a:spLocks/>
          </p:cNvSpPr>
          <p:nvPr/>
        </p:nvSpPr>
        <p:spPr>
          <a:xfrm>
            <a:off x="1774031" y="1952052"/>
            <a:ext cx="8643937" cy="881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Mayo</a:t>
            </a: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B9279EF8-695E-EB3E-FFDD-A4A1506838C4}"/>
              </a:ext>
            </a:extLst>
          </p:cNvPr>
          <p:cNvSpPr txBox="1">
            <a:spLocks/>
          </p:cNvSpPr>
          <p:nvPr/>
        </p:nvSpPr>
        <p:spPr>
          <a:xfrm>
            <a:off x="3789638" y="5929312"/>
            <a:ext cx="4612721" cy="454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ha contestado aproximadamente el 98,28% de las solicitudes.</a:t>
            </a:r>
          </a:p>
        </p:txBody>
      </p:sp>
    </p:spTree>
    <p:extLst>
      <p:ext uri="{BB962C8B-B14F-4D97-AF65-F5344CB8AC3E}">
        <p14:creationId xmlns:p14="http://schemas.microsoft.com/office/powerpoint/2010/main" val="86664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E1F35-838B-1382-13D2-720C2743E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ángulo 33">
            <a:extLst>
              <a:ext uri="{FF2B5EF4-FFF2-40B4-BE49-F238E27FC236}">
                <a16:creationId xmlns:a16="http://schemas.microsoft.com/office/drawing/2014/main" id="{A5B0B2C3-69F1-666C-3041-823F9CED28B6}"/>
              </a:ext>
            </a:extLst>
          </p:cNvPr>
          <p:cNvSpPr/>
          <p:nvPr/>
        </p:nvSpPr>
        <p:spPr>
          <a:xfrm>
            <a:off x="3567934" y="2586092"/>
            <a:ext cx="2127335" cy="21919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0814ACC-5499-FB8A-F697-4DC9235FE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474663"/>
            <a:ext cx="8643937" cy="881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Corte 06 de mayo 2026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8420184-62F1-A843-8012-AF5F4CC8B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825" y="1181100"/>
            <a:ext cx="4612721" cy="454025"/>
          </a:xfrm>
        </p:spPr>
        <p:txBody>
          <a:bodyPr rtlCol="0">
            <a:normAutofit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s-MX" dirty="0"/>
              <a:t>Solicitudes recibidas </a:t>
            </a: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IAS </a:t>
            </a:r>
          </a:p>
        </p:txBody>
      </p:sp>
      <p:pic>
        <p:nvPicPr>
          <p:cNvPr id="8199" name="Imagen 3">
            <a:extLst>
              <a:ext uri="{FF2B5EF4-FFF2-40B4-BE49-F238E27FC236}">
                <a16:creationId xmlns:a16="http://schemas.microsoft.com/office/drawing/2014/main" id="{B2216138-1A55-FBB6-5F12-9414D91720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800" y="396875"/>
            <a:ext cx="220821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F9317531-49E3-C7C5-15FA-E92EFF218040}"/>
              </a:ext>
            </a:extLst>
          </p:cNvPr>
          <p:cNvSpPr/>
          <p:nvPr/>
        </p:nvSpPr>
        <p:spPr>
          <a:xfrm>
            <a:off x="1177925" y="1212850"/>
            <a:ext cx="52388" cy="3984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18" name="Rectángulo redondeado 17">
            <a:extLst>
              <a:ext uri="{FF2B5EF4-FFF2-40B4-BE49-F238E27FC236}">
                <a16:creationId xmlns:a16="http://schemas.microsoft.com/office/drawing/2014/main" id="{08EF82A3-AF13-5156-8EFC-69B0912B9845}"/>
              </a:ext>
            </a:extLst>
          </p:cNvPr>
          <p:cNvSpPr/>
          <p:nvPr/>
        </p:nvSpPr>
        <p:spPr>
          <a:xfrm>
            <a:off x="3386959" y="4789141"/>
            <a:ext cx="2406803" cy="54292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dirty="0"/>
              <a:t>   Recibidas 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FEAD9CEA-5B7E-A127-57EC-37747DA29551}"/>
              </a:ext>
            </a:extLst>
          </p:cNvPr>
          <p:cNvSpPr/>
          <p:nvPr/>
        </p:nvSpPr>
        <p:spPr>
          <a:xfrm>
            <a:off x="6328682" y="2597204"/>
            <a:ext cx="2127335" cy="21919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17" name="Rectángulo redondeado 17">
            <a:extLst>
              <a:ext uri="{FF2B5EF4-FFF2-40B4-BE49-F238E27FC236}">
                <a16:creationId xmlns:a16="http://schemas.microsoft.com/office/drawing/2014/main" id="{EE0EAB69-97E4-0CEB-693B-FC94D74E2053}"/>
              </a:ext>
            </a:extLst>
          </p:cNvPr>
          <p:cNvSpPr/>
          <p:nvPr/>
        </p:nvSpPr>
        <p:spPr>
          <a:xfrm>
            <a:off x="6147707" y="4789141"/>
            <a:ext cx="2406803" cy="54292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dirty="0"/>
              <a:t>   Vencidas</a:t>
            </a:r>
          </a:p>
        </p:txBody>
      </p:sp>
      <p:grpSp>
        <p:nvGrpSpPr>
          <p:cNvPr id="44" name="Grupo 43">
            <a:extLst>
              <a:ext uri="{FF2B5EF4-FFF2-40B4-BE49-F238E27FC236}">
                <a16:creationId xmlns:a16="http://schemas.microsoft.com/office/drawing/2014/main" id="{A9128048-9AC5-6C2E-AAAD-256F35D89777}"/>
              </a:ext>
            </a:extLst>
          </p:cNvPr>
          <p:cNvGrpSpPr/>
          <p:nvPr/>
        </p:nvGrpSpPr>
        <p:grpSpPr>
          <a:xfrm>
            <a:off x="3115496" y="4738341"/>
            <a:ext cx="593725" cy="593725"/>
            <a:chOff x="-11906" y="5160962"/>
            <a:chExt cx="593725" cy="593725"/>
          </a:xfrm>
        </p:grpSpPr>
        <p:sp>
          <p:nvSpPr>
            <p:cNvPr id="19" name="Elipse 18">
              <a:extLst>
                <a:ext uri="{FF2B5EF4-FFF2-40B4-BE49-F238E27FC236}">
                  <a16:creationId xmlns:a16="http://schemas.microsoft.com/office/drawing/2014/main" id="{C5EFC3F0-CC31-1DA1-53AB-2FC73F077729}"/>
                </a:ext>
              </a:extLst>
            </p:cNvPr>
            <p:cNvSpPr/>
            <p:nvPr/>
          </p:nvSpPr>
          <p:spPr>
            <a:xfrm>
              <a:off x="-11906" y="5160962"/>
              <a:ext cx="593725" cy="593725"/>
            </a:xfrm>
            <a:prstGeom prst="ellipse">
              <a:avLst/>
            </a:prstGeom>
            <a:ln>
              <a:solidFill>
                <a:schemeClr val="bg1"/>
              </a:solidFill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id="{693B72F9-1EB4-64A6-BEC6-75AB3A7B6A08}"/>
                </a:ext>
              </a:extLst>
            </p:cNvPr>
            <p:cNvSpPr/>
            <p:nvPr/>
          </p:nvSpPr>
          <p:spPr>
            <a:xfrm>
              <a:off x="132307" y="5277824"/>
              <a:ext cx="360000" cy="360000"/>
            </a:xfrm>
            <a:custGeom>
              <a:avLst/>
              <a:gdLst/>
              <a:ahLst/>
              <a:cxnLst/>
              <a:rect l="l" t="t" r="r" b="b"/>
              <a:pathLst>
                <a:path w="698242" h="672851">
                  <a:moveTo>
                    <a:pt x="0" y="0"/>
                  </a:moveTo>
                  <a:lnTo>
                    <a:pt x="698241" y="0"/>
                  </a:lnTo>
                  <a:lnTo>
                    <a:pt x="698241" y="672851"/>
                  </a:lnTo>
                  <a:lnTo>
                    <a:pt x="0" y="672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CO">
                <a:latin typeface="+mn-lt"/>
                <a:cs typeface="+mn-cs"/>
              </a:endParaRPr>
            </a:p>
          </p:txBody>
        </p:sp>
      </p:grpSp>
      <p:grpSp>
        <p:nvGrpSpPr>
          <p:cNvPr id="45" name="Grupo 44">
            <a:extLst>
              <a:ext uri="{FF2B5EF4-FFF2-40B4-BE49-F238E27FC236}">
                <a16:creationId xmlns:a16="http://schemas.microsoft.com/office/drawing/2014/main" id="{299498FE-5565-9548-0D2F-6EB9219019F3}"/>
              </a:ext>
            </a:extLst>
          </p:cNvPr>
          <p:cNvGrpSpPr/>
          <p:nvPr/>
        </p:nvGrpSpPr>
        <p:grpSpPr>
          <a:xfrm>
            <a:off x="5876244" y="4738341"/>
            <a:ext cx="593725" cy="593725"/>
            <a:chOff x="2748842" y="5160962"/>
            <a:chExt cx="593725" cy="593725"/>
          </a:xfrm>
        </p:grpSpPr>
        <p:sp>
          <p:nvSpPr>
            <p:cNvPr id="21" name="Elipse 20">
              <a:extLst>
                <a:ext uri="{FF2B5EF4-FFF2-40B4-BE49-F238E27FC236}">
                  <a16:creationId xmlns:a16="http://schemas.microsoft.com/office/drawing/2014/main" id="{874FAA94-4EDD-11E8-524B-A1C31864FAAA}"/>
                </a:ext>
              </a:extLst>
            </p:cNvPr>
            <p:cNvSpPr/>
            <p:nvPr/>
          </p:nvSpPr>
          <p:spPr>
            <a:xfrm>
              <a:off x="2748842" y="5160962"/>
              <a:ext cx="593725" cy="593725"/>
            </a:xfrm>
            <a:prstGeom prst="ellipse">
              <a:avLst/>
            </a:prstGeom>
            <a:ln>
              <a:solidFill>
                <a:schemeClr val="bg1"/>
              </a:solidFill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sp>
          <p:nvSpPr>
            <p:cNvPr id="41" name="Freeform 11">
              <a:extLst>
                <a:ext uri="{FF2B5EF4-FFF2-40B4-BE49-F238E27FC236}">
                  <a16:creationId xmlns:a16="http://schemas.microsoft.com/office/drawing/2014/main" id="{9300DE2B-7ECF-9ED8-404E-54AB3E98C822}"/>
                </a:ext>
              </a:extLst>
            </p:cNvPr>
            <p:cNvSpPr/>
            <p:nvPr/>
          </p:nvSpPr>
          <p:spPr>
            <a:xfrm>
              <a:off x="2926333" y="5277824"/>
              <a:ext cx="360000" cy="360000"/>
            </a:xfrm>
            <a:custGeom>
              <a:avLst/>
              <a:gdLst/>
              <a:ahLst/>
              <a:cxnLst/>
              <a:rect l="l" t="t" r="r" b="b"/>
              <a:pathLst>
                <a:path w="698242" h="672851">
                  <a:moveTo>
                    <a:pt x="0" y="0"/>
                  </a:moveTo>
                  <a:lnTo>
                    <a:pt x="698241" y="0"/>
                  </a:lnTo>
                  <a:lnTo>
                    <a:pt x="698241" y="672851"/>
                  </a:lnTo>
                  <a:lnTo>
                    <a:pt x="0" y="6728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CO">
                <a:latin typeface="+mn-lt"/>
                <a:cs typeface="+mn-cs"/>
              </a:endParaRPr>
            </a:p>
          </p:txBody>
        </p:sp>
      </p:grpSp>
      <p:sp>
        <p:nvSpPr>
          <p:cNvPr id="49" name="Rectángulo: esquinas redondeadas 48">
            <a:extLst>
              <a:ext uri="{FF2B5EF4-FFF2-40B4-BE49-F238E27FC236}">
                <a16:creationId xmlns:a16="http://schemas.microsoft.com/office/drawing/2014/main" id="{5A7DC9AA-A815-386B-D979-B87EA6A4B0FD}"/>
              </a:ext>
            </a:extLst>
          </p:cNvPr>
          <p:cNvSpPr/>
          <p:nvPr/>
        </p:nvSpPr>
        <p:spPr>
          <a:xfrm>
            <a:off x="3972645" y="3006379"/>
            <a:ext cx="1337023" cy="138120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b="1" dirty="0">
                <a:solidFill>
                  <a:schemeClr val="tx1"/>
                </a:solidFill>
              </a:rPr>
              <a:t>153</a:t>
            </a:r>
          </a:p>
        </p:txBody>
      </p:sp>
      <p:sp>
        <p:nvSpPr>
          <p:cNvPr id="50" name="Rectángulo: esquinas redondeadas 49">
            <a:extLst>
              <a:ext uri="{FF2B5EF4-FFF2-40B4-BE49-F238E27FC236}">
                <a16:creationId xmlns:a16="http://schemas.microsoft.com/office/drawing/2014/main" id="{A82C97FD-C802-8EF9-B1DB-FCCA91FEF85F}"/>
              </a:ext>
            </a:extLst>
          </p:cNvPr>
          <p:cNvSpPr/>
          <p:nvPr/>
        </p:nvSpPr>
        <p:spPr>
          <a:xfrm>
            <a:off x="6723837" y="2988796"/>
            <a:ext cx="1337023" cy="138120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b="1" dirty="0">
                <a:solidFill>
                  <a:schemeClr val="tx1"/>
                </a:solidFill>
              </a:rPr>
              <a:t>13</a:t>
            </a:r>
            <a:endParaRPr lang="es-CO" sz="2800" b="1" dirty="0">
              <a:solidFill>
                <a:schemeClr val="tx1"/>
              </a:solidFill>
            </a:endParaRP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A5F8DAC3-8250-E586-C2A5-8D5FC104B153}"/>
              </a:ext>
            </a:extLst>
          </p:cNvPr>
          <p:cNvSpPr txBox="1">
            <a:spLocks/>
          </p:cNvSpPr>
          <p:nvPr/>
        </p:nvSpPr>
        <p:spPr>
          <a:xfrm>
            <a:off x="3789638" y="5929312"/>
            <a:ext cx="4612721" cy="454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s-MX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ha respondido aproximadamente el 91,50% de las solicitudes.</a:t>
            </a:r>
          </a:p>
        </p:txBody>
      </p:sp>
    </p:spTree>
    <p:extLst>
      <p:ext uri="{BB962C8B-B14F-4D97-AF65-F5344CB8AC3E}">
        <p14:creationId xmlns:p14="http://schemas.microsoft.com/office/powerpoint/2010/main" val="359450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presentacion oficial2" id="{664F41BD-A6AB-4314-83FD-6844E6F61A80}" vid="{E8935C67-626C-4458-B21C-C622619B648E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421</Words>
  <Application>Microsoft Office PowerPoint</Application>
  <PresentationFormat>Panorámica</PresentationFormat>
  <Paragraphs>81</Paragraphs>
  <Slides>14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14</vt:i4>
      </vt:variant>
    </vt:vector>
  </HeadingPairs>
  <TitlesOfParts>
    <vt:vector size="23" baseType="lpstr">
      <vt:lpstr>Aptos</vt:lpstr>
      <vt:lpstr>Aptos Display</vt:lpstr>
      <vt:lpstr>Arial</vt:lpstr>
      <vt:lpstr>Calibri</vt:lpstr>
      <vt:lpstr>Calibri Light</vt:lpstr>
      <vt:lpstr>Chicken Soup</vt:lpstr>
      <vt:lpstr>Wingdings</vt:lpstr>
      <vt:lpstr>Tema de Office</vt:lpstr>
      <vt:lpstr>1_Tema de Office</vt:lpstr>
      <vt:lpstr>Secretaría de Desarrollo Social y Político</vt:lpstr>
      <vt:lpstr>Corte 11 de mayo año vigente</vt:lpstr>
      <vt:lpstr>Presentación de PowerPoint</vt:lpstr>
      <vt:lpstr>Corte por mes 2026</vt:lpstr>
      <vt:lpstr>Corte por mes 2026</vt:lpstr>
      <vt:lpstr>Corte por mes 2026</vt:lpstr>
      <vt:lpstr>Corte por mes 2026</vt:lpstr>
      <vt:lpstr>Corte por mes 2026</vt:lpstr>
      <vt:lpstr>Corte 06 de mayo 2026</vt:lpstr>
      <vt:lpstr>Corte 06 de mayo año vigente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Luz Adriana Villegas Castaño</dc:creator>
  <cp:lastModifiedBy>Daniel Peña Hernández</cp:lastModifiedBy>
  <cp:revision>27</cp:revision>
  <dcterms:created xsi:type="dcterms:W3CDTF">2025-04-22T04:15:43Z</dcterms:created>
  <dcterms:modified xsi:type="dcterms:W3CDTF">2026-05-12T02:27:59Z</dcterms:modified>
</cp:coreProperties>
</file>