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65" r:id="rId3"/>
    <p:sldId id="257" r:id="rId4"/>
    <p:sldId id="258" r:id="rId5"/>
    <p:sldId id="266" r:id="rId6"/>
    <p:sldId id="267" r:id="rId7"/>
    <p:sldId id="268" r:id="rId8"/>
    <p:sldId id="277" r:id="rId9"/>
    <p:sldId id="278" r:id="rId10"/>
    <p:sldId id="289" r:id="rId11"/>
    <p:sldId id="292" r:id="rId12"/>
    <p:sldId id="279" r:id="rId13"/>
    <p:sldId id="280" r:id="rId14"/>
    <p:sldId id="294" r:id="rId15"/>
    <p:sldId id="281" r:id="rId16"/>
    <p:sldId id="282" r:id="rId17"/>
    <p:sldId id="283" r:id="rId18"/>
    <p:sldId id="285" r:id="rId19"/>
    <p:sldId id="297" r:id="rId20"/>
    <p:sldId id="298" r:id="rId21"/>
    <p:sldId id="286" r:id="rId22"/>
    <p:sldId id="287" r:id="rId23"/>
    <p:sldId id="269" r:id="rId24"/>
    <p:sldId id="288" r:id="rId25"/>
    <p:sldId id="259" r:id="rId26"/>
  </p:sldIdLst>
  <p:sldSz cx="9144000" cy="5143500" type="screen16x9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sin título" id="{E59FB530-394A-4559-87F1-D627A87DDEAD}">
          <p14:sldIdLst>
            <p14:sldId id="256"/>
            <p14:sldId id="265"/>
            <p14:sldId id="257"/>
            <p14:sldId id="258"/>
            <p14:sldId id="266"/>
            <p14:sldId id="267"/>
            <p14:sldId id="268"/>
            <p14:sldId id="277"/>
            <p14:sldId id="278"/>
            <p14:sldId id="289"/>
            <p14:sldId id="292"/>
            <p14:sldId id="279"/>
            <p14:sldId id="280"/>
            <p14:sldId id="294"/>
            <p14:sldId id="281"/>
            <p14:sldId id="282"/>
            <p14:sldId id="283"/>
            <p14:sldId id="285"/>
            <p14:sldId id="297"/>
            <p14:sldId id="298"/>
            <p14:sldId id="286"/>
            <p14:sldId id="287"/>
            <p14:sldId id="269"/>
            <p14:sldId id="288"/>
            <p14:sldId id="2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GAÑY GIOVANNA VICTORIA" initials="MGV" lastIdx="2" clrIdx="0">
    <p:extLst>
      <p:ext uri="{19B8F6BF-5375-455C-9EA6-DF929625EA0E}">
        <p15:presenceInfo xmlns:p15="http://schemas.microsoft.com/office/powerpoint/2012/main" userId="3c0d4e5c1fcc2a3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F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105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652C1-54FA-CD46-90EF-082DF126EC89}" type="datetimeFigureOut">
              <a:rPr lang="es-ES" smtClean="0"/>
              <a:t>13/08/2023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09B62-7964-8A4C-9636-36CB120B29A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1785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Esta diapositiva no</a:t>
            </a:r>
            <a:r>
              <a:rPr lang="es-ES" baseline="0" dirty="0"/>
              <a:t> se debe modificar, es la portada y debe permanecer igual para todas las presentaciones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09B62-7964-8A4C-9636-36CB120B29AE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3783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s-ES" baseline="0" dirty="0"/>
          </a:p>
          <a:p>
            <a:pPr marL="171450" indent="-171450">
              <a:buFontTx/>
              <a:buChar char="-"/>
            </a:pPr>
            <a:r>
              <a:rPr lang="es-ES" baseline="0" dirty="0"/>
              <a:t>Si va a dejar solo el titulo déjelo centrado en la diapositiva.</a:t>
            </a:r>
          </a:p>
          <a:p>
            <a:pPr marL="171450" indent="-171450">
              <a:buFontTx/>
              <a:buChar char="-"/>
            </a:pPr>
            <a:r>
              <a:rPr lang="es-ES" baseline="0" dirty="0"/>
              <a:t>Los textos deben ir en color blanco en tipografía Arial.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09B62-7964-8A4C-9636-36CB120B29AE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4769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s-ES" baseline="0" dirty="0"/>
          </a:p>
          <a:p>
            <a:pPr marL="171450" indent="-171450">
              <a:buFontTx/>
              <a:buChar char="-"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09B62-7964-8A4C-9636-36CB120B29AE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60559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s-ES" dirty="0"/>
              <a:t>Utilice</a:t>
            </a:r>
            <a:r>
              <a:rPr lang="es-ES" baseline="0" dirty="0"/>
              <a:t> esta diapositiva al final de su presentación</a:t>
            </a:r>
          </a:p>
          <a:p>
            <a:pPr marL="171450" indent="-171450">
              <a:buFontTx/>
              <a:buChar char="-"/>
            </a:pPr>
            <a:r>
              <a:rPr lang="es-ES" baseline="0"/>
              <a:t>Esta </a:t>
            </a:r>
            <a:r>
              <a:rPr lang="es-ES" baseline="0" dirty="0"/>
              <a:t>diapositiva no debe modificarse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09B62-7964-8A4C-9636-36CB120B29AE}" type="slidenum">
              <a:rPr lang="es-ES" smtClean="0"/>
              <a:t>25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9474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lantilla-presentaciones_naranja_portad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66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5191A-A0A9-294A-9DF6-EE4FF7E8A271}" type="datetimeFigureOut">
              <a:rPr lang="es-ES" smtClean="0"/>
              <a:t>13/08/2023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9F1B-258F-D34A-B83D-65B8590C761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3728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5191A-A0A9-294A-9DF6-EE4FF7E8A271}" type="datetimeFigureOut">
              <a:rPr lang="es-ES" smtClean="0"/>
              <a:t>13/08/2023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9F1B-258F-D34A-B83D-65B8590C761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5630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5191A-A0A9-294A-9DF6-EE4FF7E8A271}" type="datetimeFigureOut">
              <a:rPr lang="es-ES" smtClean="0"/>
              <a:t>13/08/2023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9F1B-258F-D34A-B83D-65B8590C761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163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5191A-A0A9-294A-9DF6-EE4FF7E8A271}" type="datetimeFigureOut">
              <a:rPr lang="es-ES" smtClean="0"/>
              <a:t>13/08/2023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9F1B-258F-D34A-B83D-65B8590C761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7917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lantilla presentaciones_naranja_Mesa de trabajo 1 copi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92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lantilla presentaciones_naranja_Mesa de trabajo 1 copia 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70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lantillappt_05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976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173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lantilla-presentaciones_naranja_cierr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94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5191A-A0A9-294A-9DF6-EE4FF7E8A271}" type="datetimeFigureOut">
              <a:rPr lang="es-ES" smtClean="0"/>
              <a:t>13/08/2023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9F1B-258F-D34A-B83D-65B8590C761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3219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5191A-A0A9-294A-9DF6-EE4FF7E8A271}" type="datetimeFigureOut">
              <a:rPr lang="es-ES" smtClean="0"/>
              <a:t>13/08/2023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9F1B-258F-D34A-B83D-65B8590C761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4328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5191A-A0A9-294A-9DF6-EE4FF7E8A271}" type="datetimeFigureOut">
              <a:rPr lang="es-ES" smtClean="0"/>
              <a:t>13/08/2023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9F1B-258F-D34A-B83D-65B8590C761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9678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5191A-A0A9-294A-9DF6-EE4FF7E8A271}" type="datetimeFigureOut">
              <a:rPr lang="es-ES" smtClean="0"/>
              <a:t>13/08/2023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79F1B-258F-D34A-B83D-65B8590C761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79984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C9EDA61-89E6-4286-88CE-622528F0CE0D}"/>
              </a:ext>
            </a:extLst>
          </p:cNvPr>
          <p:cNvSpPr txBox="1"/>
          <p:nvPr/>
        </p:nvSpPr>
        <p:spPr>
          <a:xfrm>
            <a:off x="340242" y="1701209"/>
            <a:ext cx="6007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</a:t>
            </a:r>
            <a:r>
              <a:rPr lang="es-CO" sz="2400">
                <a:latin typeface="Arial" panose="020B0604020202020204" pitchFamily="34" charset="0"/>
                <a:cs typeface="Arial" panose="020B0604020202020204" pitchFamily="34" charset="0"/>
              </a:rPr>
              <a:t>Hortalizas (Función </a:t>
            </a:r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Tecnológica)</a:t>
            </a:r>
          </a:p>
        </p:txBody>
      </p:sp>
    </p:spTree>
    <p:extLst>
      <p:ext uri="{BB962C8B-B14F-4D97-AF65-F5344CB8AC3E}">
        <p14:creationId xmlns:p14="http://schemas.microsoft.com/office/powerpoint/2010/main" val="811329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DA938CC-393E-4CD5-922F-5869834837FE}"/>
              </a:ext>
            </a:extLst>
          </p:cNvPr>
          <p:cNvSpPr/>
          <p:nvPr/>
        </p:nvSpPr>
        <p:spPr>
          <a:xfrm>
            <a:off x="1073889" y="308345"/>
            <a:ext cx="5784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graphicFrame>
        <p:nvGraphicFramePr>
          <p:cNvPr id="3" name="Tabla 3">
            <a:extLst>
              <a:ext uri="{FF2B5EF4-FFF2-40B4-BE49-F238E27FC236}">
                <a16:creationId xmlns:a16="http://schemas.microsoft.com/office/drawing/2014/main" id="{10251B61-A75F-44D5-9DA7-0E8FAF78F3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553539"/>
              </p:ext>
            </p:extLst>
          </p:nvPr>
        </p:nvGraphicFramePr>
        <p:xfrm>
          <a:off x="159488" y="1658127"/>
          <a:ext cx="7708605" cy="295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7984">
                  <a:extLst>
                    <a:ext uri="{9D8B030D-6E8A-4147-A177-3AD203B41FA5}">
                      <a16:colId xmlns:a16="http://schemas.microsoft.com/office/drawing/2014/main" val="1804006640"/>
                    </a:ext>
                  </a:extLst>
                </a:gridCol>
                <a:gridCol w="6210621">
                  <a:extLst>
                    <a:ext uri="{9D8B030D-6E8A-4147-A177-3AD203B41FA5}">
                      <a16:colId xmlns:a16="http://schemas.microsoft.com/office/drawing/2014/main" val="3856001610"/>
                    </a:ext>
                  </a:extLst>
                </a:gridCol>
              </a:tblGrid>
              <a:tr h="920563">
                <a:tc>
                  <a:txBody>
                    <a:bodyPr/>
                    <a:lstStyle/>
                    <a:p>
                      <a:pPr algn="ctr"/>
                      <a:endParaRPr lang="es-CO" dirty="0"/>
                    </a:p>
                    <a:p>
                      <a:pPr algn="ctr"/>
                      <a:r>
                        <a:rPr lang="es-CO" dirty="0"/>
                        <a:t>ESPESANTES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1400" dirty="0"/>
                        <a:t>Los más utilizados además del almidón, son gomas vegetales que tienen gran capacidad  de retención de agua , obtenidas de resinas y semillas  de vegetales, o producida por microorganismos. Se las usa para estabilizar suspensiones de pulpas de frutas en bebidas, </a:t>
                      </a:r>
                    </a:p>
                    <a:p>
                      <a:pPr algn="l"/>
                      <a:r>
                        <a:rPr lang="es-CO" sz="1400" dirty="0"/>
                        <a:t>Entre ellas, la goma </a:t>
                      </a:r>
                      <a:r>
                        <a:rPr lang="es-CO" sz="1400" dirty="0" err="1"/>
                        <a:t>garrofin</a:t>
                      </a:r>
                      <a:r>
                        <a:rPr lang="es-CO" sz="1400" dirty="0"/>
                        <a:t> </a:t>
                      </a:r>
                      <a:r>
                        <a:rPr lang="es-CO" sz="1400" dirty="0" err="1"/>
                        <a:t>otara</a:t>
                      </a:r>
                      <a:r>
                        <a:rPr lang="es-CO" sz="1400" dirty="0"/>
                        <a:t> (de semillas de algarrobo), la gomo </a:t>
                      </a:r>
                      <a:r>
                        <a:rPr lang="es-CO" sz="1400" dirty="0" err="1"/>
                        <a:t>arabiga</a:t>
                      </a:r>
                      <a:r>
                        <a:rPr lang="es-CO" sz="1400" dirty="0"/>
                        <a:t>  de arboles del género  Acacia), goma </a:t>
                      </a:r>
                      <a:r>
                        <a:rPr lang="es-CO" sz="1400" dirty="0" err="1"/>
                        <a:t>xantano</a:t>
                      </a:r>
                      <a:r>
                        <a:rPr lang="es-CO" sz="1400" dirty="0"/>
                        <a:t>( se obtiene por  fermentación  de azúcares de maíz por bacterias).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1870592"/>
                  </a:ext>
                </a:extLst>
              </a:tr>
              <a:tr h="750317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GELIFICANTES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dirty="0"/>
                        <a:t>Además de la gelatina, se encuentran: 1) el ácido </a:t>
                      </a:r>
                      <a:r>
                        <a:rPr lang="es-CO" sz="1400" dirty="0" err="1"/>
                        <a:t>alguinico</a:t>
                      </a:r>
                      <a:r>
                        <a:rPr lang="es-CO" sz="1400" dirty="0"/>
                        <a:t> ( y alginatos) obtenidos  a partir de algas pardas s, se emplean en helados, conservas, aderezos de ensaladas, embutidos, </a:t>
                      </a:r>
                      <a:r>
                        <a:rPr lang="es-CO" sz="1400" dirty="0" err="1"/>
                        <a:t>etc</a:t>
                      </a:r>
                      <a:r>
                        <a:rPr lang="es-CO" sz="1400" dirty="0"/>
                        <a:t>, 2)  el agar (agarosa) obtenido de algas rojas; 3) la pectina, un polisacárido natural de las paredes de las células vegetales forma geles en medio ácido en presencia de grandes cantidades  de azúcar, se emplea en mermeladas.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6257755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FDAB953E-CB9A-49DA-BEF0-6B0CB5958EC8}"/>
              </a:ext>
            </a:extLst>
          </p:cNvPr>
          <p:cNvSpPr txBox="1"/>
          <p:nvPr/>
        </p:nvSpPr>
        <p:spPr>
          <a:xfrm>
            <a:off x="1201479" y="1116419"/>
            <a:ext cx="3498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Los más utilizados:</a:t>
            </a:r>
          </a:p>
        </p:txBody>
      </p:sp>
    </p:spTree>
    <p:extLst>
      <p:ext uri="{BB962C8B-B14F-4D97-AF65-F5344CB8AC3E}">
        <p14:creationId xmlns:p14="http://schemas.microsoft.com/office/powerpoint/2010/main" val="2296525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C29480-5D0D-4E2D-9120-FB03579C26FA}"/>
              </a:ext>
            </a:extLst>
          </p:cNvPr>
          <p:cNvSpPr/>
          <p:nvPr/>
        </p:nvSpPr>
        <p:spPr>
          <a:xfrm>
            <a:off x="1424763" y="393405"/>
            <a:ext cx="5433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A0082-8758-40BE-84D0-E8F03C4EA715}"/>
              </a:ext>
            </a:extLst>
          </p:cNvPr>
          <p:cNvSpPr txBox="1"/>
          <p:nvPr/>
        </p:nvSpPr>
        <p:spPr>
          <a:xfrm>
            <a:off x="925032" y="1241202"/>
            <a:ext cx="630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2. Aditivos que modifican la textura: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BEBDEB-4219-4A1D-9C24-02D09560BE0A}"/>
              </a:ext>
            </a:extLst>
          </p:cNvPr>
          <p:cNvSpPr txBox="1"/>
          <p:nvPr/>
        </p:nvSpPr>
        <p:spPr>
          <a:xfrm>
            <a:off x="1041991" y="1935126"/>
            <a:ext cx="59967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/>
              <a:t>Emulsionantes y estabilizantes: Estas sustancias confieren y mantienen la consistencia y la textura deseada, y evitan la separación de ingredientes que naturalmente no se unirían con la grasa y el agua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F1E3D8-464D-4380-AD1E-6D88818B200D}"/>
              </a:ext>
            </a:extLst>
          </p:cNvPr>
          <p:cNvSpPr txBox="1"/>
          <p:nvPr/>
        </p:nvSpPr>
        <p:spPr>
          <a:xfrm flipH="1">
            <a:off x="1424763" y="3183048"/>
            <a:ext cx="4306186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El más utilizados de los emulsionantes es la lecitina, </a:t>
            </a:r>
          </a:p>
          <a:p>
            <a:r>
              <a:rPr lang="es-CO" dirty="0"/>
              <a:t>En los estabilizantes: Los Alginatos, Agar y Ácido </a:t>
            </a:r>
            <a:r>
              <a:rPr lang="es-CO" dirty="0" err="1"/>
              <a:t>Algínico</a:t>
            </a:r>
            <a:r>
              <a:rPr lang="es-CO" dirty="0"/>
              <a:t>….</a:t>
            </a:r>
          </a:p>
        </p:txBody>
      </p:sp>
      <p:pic>
        <p:nvPicPr>
          <p:cNvPr id="8" name="Imagen 7" descr="Apple, Rojo, Manzana Roja">
            <a:extLst>
              <a:ext uri="{FF2B5EF4-FFF2-40B4-BE49-F238E27FC236}">
                <a16:creationId xmlns:a16="http://schemas.microsoft.com/office/drawing/2014/main" id="{6A0907DD-B48E-413B-86F5-19F24CFB2A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070" y="3183048"/>
            <a:ext cx="1694851" cy="1673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9871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C29480-5D0D-4E2D-9120-FB03579C26FA}"/>
              </a:ext>
            </a:extLst>
          </p:cNvPr>
          <p:cNvSpPr/>
          <p:nvPr/>
        </p:nvSpPr>
        <p:spPr>
          <a:xfrm>
            <a:off x="1424763" y="393405"/>
            <a:ext cx="5433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A0082-8758-40BE-84D0-E8F03C4EA715}"/>
              </a:ext>
            </a:extLst>
          </p:cNvPr>
          <p:cNvSpPr txBox="1"/>
          <p:nvPr/>
        </p:nvSpPr>
        <p:spPr>
          <a:xfrm>
            <a:off x="935665" y="1241202"/>
            <a:ext cx="630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3. Aditivos que modifican el sabor y el aroma: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BEBDEB-4219-4A1D-9C24-02D09560BE0A}"/>
              </a:ext>
            </a:extLst>
          </p:cNvPr>
          <p:cNvSpPr txBox="1"/>
          <p:nvPr/>
        </p:nvSpPr>
        <p:spPr>
          <a:xfrm>
            <a:off x="1041991" y="1935126"/>
            <a:ext cx="59967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/>
              <a:t>Aromatizantes y saborizantes: sustancias o mezclas de sustancias con propiedades aromáticas y sabrosas que, debido a la naturaleza  volátil de sus moléculas , son capaces de dar  o reforzar el aroma y el sabor de los alimentos.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F1E3D8-464D-4380-AD1E-6D88818B200D}"/>
              </a:ext>
            </a:extLst>
          </p:cNvPr>
          <p:cNvSpPr txBox="1"/>
          <p:nvPr/>
        </p:nvSpPr>
        <p:spPr>
          <a:xfrm flipH="1">
            <a:off x="1424762" y="3737046"/>
            <a:ext cx="430618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/>
              <a:t>El más utilizado: es el </a:t>
            </a:r>
            <a:r>
              <a:rPr lang="es-CO" dirty="0" err="1"/>
              <a:t>etil</a:t>
            </a:r>
            <a:r>
              <a:rPr lang="es-CO" dirty="0"/>
              <a:t> </a:t>
            </a:r>
            <a:r>
              <a:rPr lang="es-CO" dirty="0" err="1"/>
              <a:t>maltol</a:t>
            </a:r>
            <a:r>
              <a:rPr lang="es-CO" dirty="0"/>
              <a:t>.</a:t>
            </a:r>
          </a:p>
        </p:txBody>
      </p:sp>
      <p:pic>
        <p:nvPicPr>
          <p:cNvPr id="8" name="Imagen 7" descr="Apple, Rojo, Manzana Roja">
            <a:extLst>
              <a:ext uri="{FF2B5EF4-FFF2-40B4-BE49-F238E27FC236}">
                <a16:creationId xmlns:a16="http://schemas.microsoft.com/office/drawing/2014/main" id="{6A0907DD-B48E-413B-86F5-19F24CFB2A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070" y="3183048"/>
            <a:ext cx="1694851" cy="1673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6745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C29480-5D0D-4E2D-9120-FB03579C26FA}"/>
              </a:ext>
            </a:extLst>
          </p:cNvPr>
          <p:cNvSpPr/>
          <p:nvPr/>
        </p:nvSpPr>
        <p:spPr>
          <a:xfrm>
            <a:off x="1424763" y="393405"/>
            <a:ext cx="5433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A0082-8758-40BE-84D0-E8F03C4EA715}"/>
              </a:ext>
            </a:extLst>
          </p:cNvPr>
          <p:cNvSpPr txBox="1"/>
          <p:nvPr/>
        </p:nvSpPr>
        <p:spPr>
          <a:xfrm>
            <a:off x="935665" y="1241202"/>
            <a:ext cx="630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3. Aditivos que modifican el sabor y el aroma: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BEBDEB-4219-4A1D-9C24-02D09560BE0A}"/>
              </a:ext>
            </a:extLst>
          </p:cNvPr>
          <p:cNvSpPr txBox="1"/>
          <p:nvPr/>
        </p:nvSpPr>
        <p:spPr>
          <a:xfrm>
            <a:off x="1041991" y="1935126"/>
            <a:ext cx="5996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/>
              <a:t>Resaltadores/ potenciadores del sabor: son sustancias que </a:t>
            </a:r>
          </a:p>
          <a:p>
            <a:r>
              <a:rPr lang="es-CO" dirty="0"/>
              <a:t> realizan el sabor y/o el aroma de un alimento e influyen en la sensación de “cuerpo” o viscosidad en el paladar.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F1E3D8-464D-4380-AD1E-6D88818B200D}"/>
              </a:ext>
            </a:extLst>
          </p:cNvPr>
          <p:cNvSpPr txBox="1"/>
          <p:nvPr/>
        </p:nvSpPr>
        <p:spPr>
          <a:xfrm flipH="1">
            <a:off x="1339702" y="3274828"/>
            <a:ext cx="4391246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/>
              <a:t>Los más utilizados son: Glutamato monosódico, Glutamato </a:t>
            </a:r>
            <a:r>
              <a:rPr lang="es-CO" dirty="0" err="1"/>
              <a:t>monopotásico</a:t>
            </a:r>
            <a:r>
              <a:rPr lang="es-CO" dirty="0"/>
              <a:t>, Ácido glutámico, y </a:t>
            </a:r>
            <a:r>
              <a:rPr lang="es-CO" dirty="0" err="1"/>
              <a:t>Maltol</a:t>
            </a:r>
            <a:r>
              <a:rPr lang="es-CO" dirty="0"/>
              <a:t>…</a:t>
            </a:r>
          </a:p>
        </p:txBody>
      </p:sp>
      <p:pic>
        <p:nvPicPr>
          <p:cNvPr id="8" name="Imagen 7" descr="Apple, Rojo, Manzana Roja">
            <a:extLst>
              <a:ext uri="{FF2B5EF4-FFF2-40B4-BE49-F238E27FC236}">
                <a16:creationId xmlns:a16="http://schemas.microsoft.com/office/drawing/2014/main" id="{6A0907DD-B48E-413B-86F5-19F24CFB2A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070" y="3183048"/>
            <a:ext cx="1694851" cy="1673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8993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C29480-5D0D-4E2D-9120-FB03579C26FA}"/>
              </a:ext>
            </a:extLst>
          </p:cNvPr>
          <p:cNvSpPr/>
          <p:nvPr/>
        </p:nvSpPr>
        <p:spPr>
          <a:xfrm>
            <a:off x="1424763" y="393405"/>
            <a:ext cx="5433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A0082-8758-40BE-84D0-E8F03C4EA715}"/>
              </a:ext>
            </a:extLst>
          </p:cNvPr>
          <p:cNvSpPr txBox="1"/>
          <p:nvPr/>
        </p:nvSpPr>
        <p:spPr>
          <a:xfrm>
            <a:off x="935665" y="1241202"/>
            <a:ext cx="630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3. Aditivos que modifican el sabor y el aroma: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BEBDEB-4219-4A1D-9C24-02D09560BE0A}"/>
              </a:ext>
            </a:extLst>
          </p:cNvPr>
          <p:cNvSpPr txBox="1"/>
          <p:nvPr/>
        </p:nvSpPr>
        <p:spPr>
          <a:xfrm>
            <a:off x="1041991" y="1935126"/>
            <a:ext cx="5996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/>
              <a:t>Edulcorantes sustancias naturales y artificiales, diferentes   a la sacarosa (azúcar de mesa) que aportan sabores dulces a los alimentos.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F1E3D8-464D-4380-AD1E-6D88818B200D}"/>
              </a:ext>
            </a:extLst>
          </p:cNvPr>
          <p:cNvSpPr txBox="1"/>
          <p:nvPr/>
        </p:nvSpPr>
        <p:spPr>
          <a:xfrm flipH="1">
            <a:off x="1339702" y="3274828"/>
            <a:ext cx="4391246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/>
              <a:t>Los más utilizados son: Fructosa, azúcar invertida, glucosa, sorbitol, estevia, </a:t>
            </a:r>
            <a:r>
              <a:rPr lang="es-CO" dirty="0" err="1"/>
              <a:t>acesulfame</a:t>
            </a:r>
            <a:r>
              <a:rPr lang="es-CO" dirty="0"/>
              <a:t> de potasio…</a:t>
            </a:r>
          </a:p>
        </p:txBody>
      </p:sp>
      <p:pic>
        <p:nvPicPr>
          <p:cNvPr id="8" name="Imagen 7" descr="Apple, Rojo, Manzana Roja">
            <a:extLst>
              <a:ext uri="{FF2B5EF4-FFF2-40B4-BE49-F238E27FC236}">
                <a16:creationId xmlns:a16="http://schemas.microsoft.com/office/drawing/2014/main" id="{6A0907DD-B48E-413B-86F5-19F24CFB2A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070" y="3183048"/>
            <a:ext cx="1694851" cy="1673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18284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C29480-5D0D-4E2D-9120-FB03579C26FA}"/>
              </a:ext>
            </a:extLst>
          </p:cNvPr>
          <p:cNvSpPr/>
          <p:nvPr/>
        </p:nvSpPr>
        <p:spPr>
          <a:xfrm>
            <a:off x="1424763" y="393405"/>
            <a:ext cx="5433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A0082-8758-40BE-84D0-E8F03C4EA715}"/>
              </a:ext>
            </a:extLst>
          </p:cNvPr>
          <p:cNvSpPr txBox="1"/>
          <p:nvPr/>
        </p:nvSpPr>
        <p:spPr>
          <a:xfrm>
            <a:off x="935665" y="1241202"/>
            <a:ext cx="630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4. Aditivos que modifican el color: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BEBDEB-4219-4A1D-9C24-02D09560BE0A}"/>
              </a:ext>
            </a:extLst>
          </p:cNvPr>
          <p:cNvSpPr txBox="1"/>
          <p:nvPr/>
        </p:nvSpPr>
        <p:spPr>
          <a:xfrm>
            <a:off x="1041990" y="1935126"/>
            <a:ext cx="68473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/>
              <a:t>Colorantes: Sustancias, que aportan  intensifican o restauran el color de un producto para compensar la pérdida de color debida al almacenamiento o  procesamiento, o a las variaciones  naturales de las materias prima, y para realizar los colores naturales de los alimentos.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F1E3D8-464D-4380-AD1E-6D88818B200D}"/>
              </a:ext>
            </a:extLst>
          </p:cNvPr>
          <p:cNvSpPr txBox="1"/>
          <p:nvPr/>
        </p:nvSpPr>
        <p:spPr>
          <a:xfrm flipH="1">
            <a:off x="1424762" y="3487478"/>
            <a:ext cx="4306185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/>
              <a:t>Los más utilizados son: Clorofila, antocianina, eritrosina,  cochinilla, </a:t>
            </a:r>
            <a:r>
              <a:rPr lang="es-CO" dirty="0" err="1"/>
              <a:t>tartracina</a:t>
            </a:r>
            <a:r>
              <a:rPr lang="es-CO" dirty="0"/>
              <a:t>…</a:t>
            </a:r>
          </a:p>
        </p:txBody>
      </p:sp>
      <p:pic>
        <p:nvPicPr>
          <p:cNvPr id="8" name="Imagen 7" descr="Apple, Rojo, Manzana Roja">
            <a:extLst>
              <a:ext uri="{FF2B5EF4-FFF2-40B4-BE49-F238E27FC236}">
                <a16:creationId xmlns:a16="http://schemas.microsoft.com/office/drawing/2014/main" id="{6A0907DD-B48E-413B-86F5-19F24CFB2A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070" y="3183048"/>
            <a:ext cx="1694851" cy="1673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94418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C29480-5D0D-4E2D-9120-FB03579C26FA}"/>
              </a:ext>
            </a:extLst>
          </p:cNvPr>
          <p:cNvSpPr/>
          <p:nvPr/>
        </p:nvSpPr>
        <p:spPr>
          <a:xfrm>
            <a:off x="1424763" y="393405"/>
            <a:ext cx="5433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A0082-8758-40BE-84D0-E8F03C4EA715}"/>
              </a:ext>
            </a:extLst>
          </p:cNvPr>
          <p:cNvSpPr txBox="1"/>
          <p:nvPr/>
        </p:nvSpPr>
        <p:spPr>
          <a:xfrm>
            <a:off x="935665" y="1241202"/>
            <a:ext cx="630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5. Otros aditivos: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BEBDEB-4219-4A1D-9C24-02D09560BE0A}"/>
              </a:ext>
            </a:extLst>
          </p:cNvPr>
          <p:cNvSpPr txBox="1"/>
          <p:nvPr/>
        </p:nvSpPr>
        <p:spPr>
          <a:xfrm>
            <a:off x="1041990" y="1935126"/>
            <a:ext cx="684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/>
              <a:t>Antiespumante: Sustancias que previenen </a:t>
            </a:r>
            <a:r>
              <a:rPr lang="es-CO" dirty="0" err="1"/>
              <a:t>oreducen</a:t>
            </a:r>
            <a:r>
              <a:rPr lang="es-CO" dirty="0"/>
              <a:t>  la formación de espuma.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F1E3D8-464D-4380-AD1E-6D88818B200D}"/>
              </a:ext>
            </a:extLst>
          </p:cNvPr>
          <p:cNvSpPr txBox="1"/>
          <p:nvPr/>
        </p:nvSpPr>
        <p:spPr>
          <a:xfrm flipH="1">
            <a:off x="1424762" y="3487478"/>
            <a:ext cx="4306185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/>
              <a:t>El más utilizado es aceite mineral. </a:t>
            </a:r>
          </a:p>
        </p:txBody>
      </p:sp>
      <p:pic>
        <p:nvPicPr>
          <p:cNvPr id="8" name="Imagen 7" descr="Apple, Rojo, Manzana Roja">
            <a:extLst>
              <a:ext uri="{FF2B5EF4-FFF2-40B4-BE49-F238E27FC236}">
                <a16:creationId xmlns:a16="http://schemas.microsoft.com/office/drawing/2014/main" id="{6A0907DD-B48E-413B-86F5-19F24CFB2A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070" y="3183048"/>
            <a:ext cx="1694851" cy="1673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54138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C29480-5D0D-4E2D-9120-FB03579C26FA}"/>
              </a:ext>
            </a:extLst>
          </p:cNvPr>
          <p:cNvSpPr/>
          <p:nvPr/>
        </p:nvSpPr>
        <p:spPr>
          <a:xfrm>
            <a:off x="1424763" y="393405"/>
            <a:ext cx="5433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A0082-8758-40BE-84D0-E8F03C4EA715}"/>
              </a:ext>
            </a:extLst>
          </p:cNvPr>
          <p:cNvSpPr txBox="1"/>
          <p:nvPr/>
        </p:nvSpPr>
        <p:spPr>
          <a:xfrm>
            <a:off x="935665" y="1241202"/>
            <a:ext cx="630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5. Otros aditivos: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BEBDEB-4219-4A1D-9C24-02D09560BE0A}"/>
              </a:ext>
            </a:extLst>
          </p:cNvPr>
          <p:cNvSpPr txBox="1"/>
          <p:nvPr/>
        </p:nvSpPr>
        <p:spPr>
          <a:xfrm>
            <a:off x="1041990" y="1935126"/>
            <a:ext cx="684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 err="1"/>
              <a:t>Antiaglutinante</a:t>
            </a:r>
            <a:r>
              <a:rPr lang="es-CO" dirty="0"/>
              <a:t>: Reduce la tendencia de las partículas individuales adherirse unas a las otras. </a:t>
            </a:r>
          </a:p>
        </p:txBody>
      </p:sp>
      <p:pic>
        <p:nvPicPr>
          <p:cNvPr id="8" name="Imagen 7" descr="Apple, Rojo, Manzana Roja">
            <a:extLst>
              <a:ext uri="{FF2B5EF4-FFF2-40B4-BE49-F238E27FC236}">
                <a16:creationId xmlns:a16="http://schemas.microsoft.com/office/drawing/2014/main" id="{6A0907DD-B48E-413B-86F5-19F24CFB2A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070" y="3183048"/>
            <a:ext cx="1694851" cy="1673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61035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C29480-5D0D-4E2D-9120-FB03579C26FA}"/>
              </a:ext>
            </a:extLst>
          </p:cNvPr>
          <p:cNvSpPr/>
          <p:nvPr/>
        </p:nvSpPr>
        <p:spPr>
          <a:xfrm>
            <a:off x="1424763" y="393405"/>
            <a:ext cx="5433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A0082-8758-40BE-84D0-E8F03C4EA715}"/>
              </a:ext>
            </a:extLst>
          </p:cNvPr>
          <p:cNvSpPr txBox="1"/>
          <p:nvPr/>
        </p:nvSpPr>
        <p:spPr>
          <a:xfrm>
            <a:off x="935665" y="1241202"/>
            <a:ext cx="630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5. Otros aditivos: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BEBDEB-4219-4A1D-9C24-02D09560BE0A}"/>
              </a:ext>
            </a:extLst>
          </p:cNvPr>
          <p:cNvSpPr txBox="1"/>
          <p:nvPr/>
        </p:nvSpPr>
        <p:spPr>
          <a:xfrm>
            <a:off x="1041990" y="1935126"/>
            <a:ext cx="684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/>
              <a:t>Humectantes: Protegen los alimentos de la perdida de humedad,  o facilitan la disolución de un polvo en un medio acuoso.</a:t>
            </a:r>
          </a:p>
        </p:txBody>
      </p:sp>
      <p:pic>
        <p:nvPicPr>
          <p:cNvPr id="8" name="Imagen 7" descr="Apple, Rojo, Manzana Roja">
            <a:extLst>
              <a:ext uri="{FF2B5EF4-FFF2-40B4-BE49-F238E27FC236}">
                <a16:creationId xmlns:a16="http://schemas.microsoft.com/office/drawing/2014/main" id="{6A0907DD-B48E-413B-86F5-19F24CFB2A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070" y="3183048"/>
            <a:ext cx="1694851" cy="1673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6493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C29480-5D0D-4E2D-9120-FB03579C26FA}"/>
              </a:ext>
            </a:extLst>
          </p:cNvPr>
          <p:cNvSpPr/>
          <p:nvPr/>
        </p:nvSpPr>
        <p:spPr>
          <a:xfrm>
            <a:off x="1424763" y="393405"/>
            <a:ext cx="5433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A0082-8758-40BE-84D0-E8F03C4EA715}"/>
              </a:ext>
            </a:extLst>
          </p:cNvPr>
          <p:cNvSpPr txBox="1"/>
          <p:nvPr/>
        </p:nvSpPr>
        <p:spPr>
          <a:xfrm>
            <a:off x="935665" y="1241202"/>
            <a:ext cx="630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5. Otros Aditivos: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BEBDEB-4219-4A1D-9C24-02D09560BE0A}"/>
              </a:ext>
            </a:extLst>
          </p:cNvPr>
          <p:cNvSpPr txBox="1"/>
          <p:nvPr/>
        </p:nvSpPr>
        <p:spPr>
          <a:xfrm>
            <a:off x="1041990" y="1935126"/>
            <a:ext cx="6847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/>
              <a:t>Reguladores de acidez: Alteran o controlan la acidez o alcalinidad.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F1E3D8-464D-4380-AD1E-6D88818B200D}"/>
              </a:ext>
            </a:extLst>
          </p:cNvPr>
          <p:cNvSpPr txBox="1"/>
          <p:nvPr/>
        </p:nvSpPr>
        <p:spPr>
          <a:xfrm flipH="1">
            <a:off x="1424762" y="3487478"/>
            <a:ext cx="4306185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/>
              <a:t>Los más utilizados son:  el ácido acético glacial. Acetato de sodio, calcio,  y potasio…</a:t>
            </a:r>
          </a:p>
        </p:txBody>
      </p:sp>
      <p:pic>
        <p:nvPicPr>
          <p:cNvPr id="8" name="Imagen 7" descr="Apple, Rojo, Manzana Roja">
            <a:extLst>
              <a:ext uri="{FF2B5EF4-FFF2-40B4-BE49-F238E27FC236}">
                <a16:creationId xmlns:a16="http://schemas.microsoft.com/office/drawing/2014/main" id="{6A0907DD-B48E-413B-86F5-19F24CFB2A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070" y="3183048"/>
            <a:ext cx="1694851" cy="1673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192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5FF48CF-5DCE-4BC2-91F7-AEBA8A174395}"/>
              </a:ext>
            </a:extLst>
          </p:cNvPr>
          <p:cNvSpPr txBox="1"/>
          <p:nvPr/>
        </p:nvSpPr>
        <p:spPr>
          <a:xfrm>
            <a:off x="148856" y="265814"/>
            <a:ext cx="818707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Contenido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Concepto de aditivo.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Concepto de aditivo con función tecnológica.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Clasificación de los aditivos según su función.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Antioxidantes y conservantes.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Espesantes y gelificantes.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Emulsionantes y estabilizantes.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Aromatizantes y saborizantes.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Resaltadores / potenciadores del sabor.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Edulcorantes.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Colorantes y otros….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¿Quién regula el uso de los aditivos alimentarios ?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¿Cómo son aprobados?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Sistema internacional de numeración para los aditivos alimentarios.</a:t>
            </a:r>
          </a:p>
          <a:p>
            <a:endParaRPr lang="es-CO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s-CO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9492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C29480-5D0D-4E2D-9120-FB03579C26FA}"/>
              </a:ext>
            </a:extLst>
          </p:cNvPr>
          <p:cNvSpPr/>
          <p:nvPr/>
        </p:nvSpPr>
        <p:spPr>
          <a:xfrm>
            <a:off x="1424763" y="393405"/>
            <a:ext cx="5433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A0082-8758-40BE-84D0-E8F03C4EA715}"/>
              </a:ext>
            </a:extLst>
          </p:cNvPr>
          <p:cNvSpPr txBox="1"/>
          <p:nvPr/>
        </p:nvSpPr>
        <p:spPr>
          <a:xfrm>
            <a:off x="935665" y="1241202"/>
            <a:ext cx="630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5. Otros Aditivos: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BEBDEB-4219-4A1D-9C24-02D09560BE0A}"/>
              </a:ext>
            </a:extLst>
          </p:cNvPr>
          <p:cNvSpPr txBox="1"/>
          <p:nvPr/>
        </p:nvSpPr>
        <p:spPr>
          <a:xfrm>
            <a:off x="1041990" y="1935126"/>
            <a:ext cx="684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/>
              <a:t>Acidulantes: Aumentan la acidez y/o dan un sabor ácido a los alimentos.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F1E3D8-464D-4380-AD1E-6D88818B200D}"/>
              </a:ext>
            </a:extLst>
          </p:cNvPr>
          <p:cNvSpPr txBox="1"/>
          <p:nvPr/>
        </p:nvSpPr>
        <p:spPr>
          <a:xfrm flipH="1">
            <a:off x="1424762" y="3487478"/>
            <a:ext cx="4306185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/>
              <a:t>Los más utilizados son: los ácidos </a:t>
            </a:r>
            <a:r>
              <a:rPr lang="es-CO" dirty="0" err="1"/>
              <a:t>citrico</a:t>
            </a:r>
            <a:r>
              <a:rPr lang="es-CO" dirty="0"/>
              <a:t>, tartárico, fumárico.</a:t>
            </a:r>
          </a:p>
        </p:txBody>
      </p:sp>
      <p:pic>
        <p:nvPicPr>
          <p:cNvPr id="8" name="Imagen 7" descr="Apple, Rojo, Manzana Roja">
            <a:extLst>
              <a:ext uri="{FF2B5EF4-FFF2-40B4-BE49-F238E27FC236}">
                <a16:creationId xmlns:a16="http://schemas.microsoft.com/office/drawing/2014/main" id="{6A0907DD-B48E-413B-86F5-19F24CFB2A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070" y="3183048"/>
            <a:ext cx="1694851" cy="1673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34758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C29480-5D0D-4E2D-9120-FB03579C26FA}"/>
              </a:ext>
            </a:extLst>
          </p:cNvPr>
          <p:cNvSpPr/>
          <p:nvPr/>
        </p:nvSpPr>
        <p:spPr>
          <a:xfrm>
            <a:off x="1424763" y="393405"/>
            <a:ext cx="5433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A0082-8758-40BE-84D0-E8F03C4EA715}"/>
              </a:ext>
            </a:extLst>
          </p:cNvPr>
          <p:cNvSpPr txBox="1"/>
          <p:nvPr/>
        </p:nvSpPr>
        <p:spPr>
          <a:xfrm>
            <a:off x="935665" y="1241202"/>
            <a:ext cx="630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5. Otros Aditivos: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BEBDEB-4219-4A1D-9C24-02D09560BE0A}"/>
              </a:ext>
            </a:extLst>
          </p:cNvPr>
          <p:cNvSpPr txBox="1"/>
          <p:nvPr/>
        </p:nvSpPr>
        <p:spPr>
          <a:xfrm>
            <a:off x="1041990" y="1935126"/>
            <a:ext cx="684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/>
              <a:t>Leudantes químicos: Sustancias o mezcla de sustancias  que liberan gas y, de esta manera, aumentan el volumen de la masa.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F1E3D8-464D-4380-AD1E-6D88818B200D}"/>
              </a:ext>
            </a:extLst>
          </p:cNvPr>
          <p:cNvSpPr txBox="1"/>
          <p:nvPr/>
        </p:nvSpPr>
        <p:spPr>
          <a:xfrm flipH="1">
            <a:off x="1424762" y="3487478"/>
            <a:ext cx="4306185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/>
              <a:t>Los más utilizados son el bicarbonato de sodio y   el fosfato </a:t>
            </a:r>
            <a:r>
              <a:rPr lang="es-CO" dirty="0" err="1"/>
              <a:t>monocálcico</a:t>
            </a:r>
            <a:r>
              <a:rPr lang="es-CO" dirty="0"/>
              <a:t>.</a:t>
            </a:r>
          </a:p>
        </p:txBody>
      </p:sp>
      <p:pic>
        <p:nvPicPr>
          <p:cNvPr id="8" name="Imagen 7" descr="Apple, Rojo, Manzana Roja">
            <a:extLst>
              <a:ext uri="{FF2B5EF4-FFF2-40B4-BE49-F238E27FC236}">
                <a16:creationId xmlns:a16="http://schemas.microsoft.com/office/drawing/2014/main" id="{6A0907DD-B48E-413B-86F5-19F24CFB2A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070" y="3183048"/>
            <a:ext cx="1694851" cy="1673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50849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C29480-5D0D-4E2D-9120-FB03579C26FA}"/>
              </a:ext>
            </a:extLst>
          </p:cNvPr>
          <p:cNvSpPr/>
          <p:nvPr/>
        </p:nvSpPr>
        <p:spPr>
          <a:xfrm>
            <a:off x="1424763" y="393405"/>
            <a:ext cx="5433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A0082-8758-40BE-84D0-E8F03C4EA715}"/>
              </a:ext>
            </a:extLst>
          </p:cNvPr>
          <p:cNvSpPr txBox="1"/>
          <p:nvPr/>
        </p:nvSpPr>
        <p:spPr>
          <a:xfrm>
            <a:off x="935665" y="1241202"/>
            <a:ext cx="630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¿Quién regula el uso de los aditivos alimentarios?.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BEBDEB-4219-4A1D-9C24-02D09560BE0A}"/>
              </a:ext>
            </a:extLst>
          </p:cNvPr>
          <p:cNvSpPr txBox="1"/>
          <p:nvPr/>
        </p:nvSpPr>
        <p:spPr>
          <a:xfrm>
            <a:off x="1041990" y="1935126"/>
            <a:ext cx="6847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 err="1"/>
              <a:t>Joint</a:t>
            </a:r>
            <a:r>
              <a:rPr lang="es-CO" dirty="0"/>
              <a:t> Expert </a:t>
            </a:r>
            <a:r>
              <a:rPr lang="es-CO" dirty="0" err="1"/>
              <a:t>Committee</a:t>
            </a:r>
            <a:r>
              <a:rPr lang="es-CO" dirty="0"/>
              <a:t> </a:t>
            </a:r>
            <a:r>
              <a:rPr lang="es-CO" dirty="0" err="1"/>
              <a:t>on</a:t>
            </a:r>
            <a:r>
              <a:rPr lang="es-CO" dirty="0"/>
              <a:t> </a:t>
            </a:r>
            <a:r>
              <a:rPr lang="es-CO" dirty="0" err="1"/>
              <a:t>Food</a:t>
            </a:r>
            <a:r>
              <a:rPr lang="es-CO" dirty="0"/>
              <a:t> </a:t>
            </a:r>
            <a:r>
              <a:rPr lang="es-CO" dirty="0" err="1"/>
              <a:t>Additives</a:t>
            </a:r>
            <a:r>
              <a:rPr lang="es-CO" dirty="0"/>
              <a:t>, JECFA.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F1E3D8-464D-4380-AD1E-6D88818B200D}"/>
              </a:ext>
            </a:extLst>
          </p:cNvPr>
          <p:cNvSpPr txBox="1"/>
          <p:nvPr/>
        </p:nvSpPr>
        <p:spPr>
          <a:xfrm flipH="1">
            <a:off x="3142959" y="3274828"/>
            <a:ext cx="1694853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CO" dirty="0"/>
              <a:t>FAO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CO" dirty="0"/>
              <a:t>OMS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CO" dirty="0"/>
              <a:t>IDA.</a:t>
            </a:r>
          </a:p>
        </p:txBody>
      </p:sp>
      <p:pic>
        <p:nvPicPr>
          <p:cNvPr id="8" name="Imagen 7" descr="Apple, Rojo, Manzana Roja">
            <a:extLst>
              <a:ext uri="{FF2B5EF4-FFF2-40B4-BE49-F238E27FC236}">
                <a16:creationId xmlns:a16="http://schemas.microsoft.com/office/drawing/2014/main" id="{6A0907DD-B48E-413B-86F5-19F24CFB2A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070" y="3183048"/>
            <a:ext cx="1694851" cy="1673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60977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38617E0-7724-4F3F-9C54-E67EE2D7A3AC}"/>
              </a:ext>
            </a:extLst>
          </p:cNvPr>
          <p:cNvSpPr/>
          <p:nvPr/>
        </p:nvSpPr>
        <p:spPr>
          <a:xfrm>
            <a:off x="1329071" y="510363"/>
            <a:ext cx="55289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6CA8CF5-94F5-494E-BAFB-3D9238011554}"/>
              </a:ext>
            </a:extLst>
          </p:cNvPr>
          <p:cNvSpPr txBox="1"/>
          <p:nvPr/>
        </p:nvSpPr>
        <p:spPr>
          <a:xfrm>
            <a:off x="1967024" y="2885130"/>
            <a:ext cx="1041990" cy="3812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/>
              <a:t>OMS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C8A8493-1723-4B5A-A859-AB0B0D5E98BB}"/>
              </a:ext>
            </a:extLst>
          </p:cNvPr>
          <p:cNvSpPr txBox="1"/>
          <p:nvPr/>
        </p:nvSpPr>
        <p:spPr>
          <a:xfrm>
            <a:off x="1998921" y="1656781"/>
            <a:ext cx="1041990" cy="3812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/>
              <a:t>FDA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C9C0BD3-735D-4939-A404-5A9DE5DD4555}"/>
              </a:ext>
            </a:extLst>
          </p:cNvPr>
          <p:cNvSpPr txBox="1"/>
          <p:nvPr/>
        </p:nvSpPr>
        <p:spPr>
          <a:xfrm>
            <a:off x="400493" y="2885130"/>
            <a:ext cx="1041990" cy="3812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/>
              <a:t>Aditivo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BD2C97F-E675-46E9-8B62-A5A227CE73BD}"/>
              </a:ext>
            </a:extLst>
          </p:cNvPr>
          <p:cNvSpPr txBox="1"/>
          <p:nvPr/>
        </p:nvSpPr>
        <p:spPr>
          <a:xfrm>
            <a:off x="1967024" y="4113479"/>
            <a:ext cx="1041990" cy="3812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/>
              <a:t>FAD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33DE493-23FA-49BA-8722-0DA10515C21F}"/>
              </a:ext>
            </a:extLst>
          </p:cNvPr>
          <p:cNvSpPr txBox="1"/>
          <p:nvPr/>
        </p:nvSpPr>
        <p:spPr>
          <a:xfrm>
            <a:off x="3455581" y="1639616"/>
            <a:ext cx="2052084" cy="123110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¿</a:t>
            </a:r>
            <a:r>
              <a:rPr lang="es-CO" sz="1400" dirty="0"/>
              <a:t>Composición?</a:t>
            </a:r>
          </a:p>
          <a:p>
            <a:r>
              <a:rPr lang="es-CO" sz="1400" dirty="0"/>
              <a:t>¿propiedades?</a:t>
            </a:r>
          </a:p>
          <a:p>
            <a:r>
              <a:rPr lang="es-CO" sz="1400" dirty="0"/>
              <a:t>¿cantidad consumida?</a:t>
            </a:r>
          </a:p>
          <a:p>
            <a:r>
              <a:rPr lang="es-CO" sz="1400" dirty="0"/>
              <a:t>¿efectos a largo plazo?</a:t>
            </a:r>
          </a:p>
          <a:p>
            <a:r>
              <a:rPr lang="es-CO" sz="1400" dirty="0"/>
              <a:t>¿factores de seguridad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8222600-BDD1-4ED1-8C5D-E332EE675705}"/>
              </a:ext>
            </a:extLst>
          </p:cNvPr>
          <p:cNvSpPr txBox="1"/>
          <p:nvPr/>
        </p:nvSpPr>
        <p:spPr>
          <a:xfrm>
            <a:off x="6134985" y="1656781"/>
            <a:ext cx="1307805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000" dirty="0"/>
              <a:t>Regulación </a:t>
            </a:r>
          </a:p>
          <a:p>
            <a:r>
              <a:rPr lang="es-CO" sz="1000" dirty="0"/>
              <a:t>Tipo de alimento</a:t>
            </a:r>
          </a:p>
          <a:p>
            <a:r>
              <a:rPr lang="es-CO" sz="1000" dirty="0"/>
              <a:t>Cantidades máximas</a:t>
            </a:r>
          </a:p>
          <a:p>
            <a:r>
              <a:rPr lang="es-CO" sz="1000" dirty="0"/>
              <a:t>Etiquetas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5B2C3AD-C588-4C8E-AB40-6DBB8EB2F787}"/>
              </a:ext>
            </a:extLst>
          </p:cNvPr>
          <p:cNvSpPr txBox="1"/>
          <p:nvPr/>
        </p:nvSpPr>
        <p:spPr>
          <a:xfrm>
            <a:off x="3595354" y="3467862"/>
            <a:ext cx="157007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400" dirty="0"/>
              <a:t>IDA</a:t>
            </a:r>
          </a:p>
          <a:p>
            <a:pPr algn="ctr"/>
            <a:r>
              <a:rPr lang="es-CO" sz="1400" dirty="0"/>
              <a:t>Ingesta diaria admisible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7E0D9512-5AB5-4CC6-8723-6BAB58172CE7}"/>
              </a:ext>
            </a:extLst>
          </p:cNvPr>
          <p:cNvSpPr txBox="1"/>
          <p:nvPr/>
        </p:nvSpPr>
        <p:spPr>
          <a:xfrm>
            <a:off x="6134985" y="3531655"/>
            <a:ext cx="1385778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400" dirty="0"/>
              <a:t>Estudios de toxicidad aguda y </a:t>
            </a:r>
            <a:r>
              <a:rPr lang="es-CO" sz="1400" dirty="0" err="1"/>
              <a:t>cronica</a:t>
            </a:r>
            <a:endParaRPr lang="es-CO" sz="1400" dirty="0"/>
          </a:p>
        </p:txBody>
      </p: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id="{4EB83092-3F1C-4795-B667-508B176A0422}"/>
              </a:ext>
            </a:extLst>
          </p:cNvPr>
          <p:cNvCxnSpPr>
            <a:cxnSpLocks/>
            <a:stCxn id="7" idx="0"/>
            <a:endCxn id="6" idx="1"/>
          </p:cNvCxnSpPr>
          <p:nvPr/>
        </p:nvCxnSpPr>
        <p:spPr>
          <a:xfrm flipV="1">
            <a:off x="921488" y="1847429"/>
            <a:ext cx="1077433" cy="103770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0F016085-3466-42C8-A5F0-8A83F37529B7}"/>
              </a:ext>
            </a:extLst>
          </p:cNvPr>
          <p:cNvCxnSpPr>
            <a:cxnSpLocks/>
          </p:cNvCxnSpPr>
          <p:nvPr/>
        </p:nvCxnSpPr>
        <p:spPr>
          <a:xfrm>
            <a:off x="1501849" y="3065572"/>
            <a:ext cx="405809" cy="1020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E39DC968-2F14-463F-B5BE-B2ACC5B0542E}"/>
              </a:ext>
            </a:extLst>
          </p:cNvPr>
          <p:cNvCxnSpPr>
            <a:cxnSpLocks/>
          </p:cNvCxnSpPr>
          <p:nvPr/>
        </p:nvCxnSpPr>
        <p:spPr>
          <a:xfrm>
            <a:off x="925918" y="3279625"/>
            <a:ext cx="1045536" cy="103770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1AABA854-585A-46DC-AF69-6D0B630C787D}"/>
              </a:ext>
            </a:extLst>
          </p:cNvPr>
          <p:cNvCxnSpPr>
            <a:cxnSpLocks/>
          </p:cNvCxnSpPr>
          <p:nvPr/>
        </p:nvCxnSpPr>
        <p:spPr>
          <a:xfrm>
            <a:off x="3083000" y="1847429"/>
            <a:ext cx="26846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de flecha 32">
            <a:extLst>
              <a:ext uri="{FF2B5EF4-FFF2-40B4-BE49-F238E27FC236}">
                <a16:creationId xmlns:a16="http://schemas.microsoft.com/office/drawing/2014/main" id="{0AC618EC-C3F9-4519-8FE8-69CEF27060DB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3009014" y="3075778"/>
            <a:ext cx="586340" cy="6287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de flecha 33">
            <a:extLst>
              <a:ext uri="{FF2B5EF4-FFF2-40B4-BE49-F238E27FC236}">
                <a16:creationId xmlns:a16="http://schemas.microsoft.com/office/drawing/2014/main" id="{ABB5DABB-33E2-4476-9AC8-8F22E0C418BE}"/>
              </a:ext>
            </a:extLst>
          </p:cNvPr>
          <p:cNvCxnSpPr>
            <a:cxnSpLocks/>
            <a:endCxn id="14" idx="1"/>
          </p:cNvCxnSpPr>
          <p:nvPr/>
        </p:nvCxnSpPr>
        <p:spPr>
          <a:xfrm flipV="1">
            <a:off x="2998381" y="3837194"/>
            <a:ext cx="596973" cy="56442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id="{333A00FD-383C-4113-BD2E-CFA2111A2159}"/>
              </a:ext>
            </a:extLst>
          </p:cNvPr>
          <p:cNvCxnSpPr>
            <a:cxnSpLocks/>
          </p:cNvCxnSpPr>
          <p:nvPr/>
        </p:nvCxnSpPr>
        <p:spPr>
          <a:xfrm flipV="1">
            <a:off x="5246169" y="3798475"/>
            <a:ext cx="808074" cy="2084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cto de flecha 47">
            <a:extLst>
              <a:ext uri="{FF2B5EF4-FFF2-40B4-BE49-F238E27FC236}">
                <a16:creationId xmlns:a16="http://schemas.microsoft.com/office/drawing/2014/main" id="{64A87BF6-0DE0-4419-8597-2726A871B54B}"/>
              </a:ext>
            </a:extLst>
          </p:cNvPr>
          <p:cNvCxnSpPr>
            <a:cxnSpLocks/>
          </p:cNvCxnSpPr>
          <p:nvPr/>
        </p:nvCxnSpPr>
        <p:spPr>
          <a:xfrm>
            <a:off x="5551970" y="2006419"/>
            <a:ext cx="58301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68911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C29480-5D0D-4E2D-9120-FB03579C26FA}"/>
              </a:ext>
            </a:extLst>
          </p:cNvPr>
          <p:cNvSpPr/>
          <p:nvPr/>
        </p:nvSpPr>
        <p:spPr>
          <a:xfrm>
            <a:off x="1424763" y="393405"/>
            <a:ext cx="5433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A0082-8758-40BE-84D0-E8F03C4EA715}"/>
              </a:ext>
            </a:extLst>
          </p:cNvPr>
          <p:cNvSpPr txBox="1"/>
          <p:nvPr/>
        </p:nvSpPr>
        <p:spPr>
          <a:xfrm>
            <a:off x="372141" y="1241202"/>
            <a:ext cx="68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Sistema internacional de numeración para los aditivos alimentarios: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F1E3D8-464D-4380-AD1E-6D88818B200D}"/>
              </a:ext>
            </a:extLst>
          </p:cNvPr>
          <p:cNvSpPr txBox="1"/>
          <p:nvPr/>
        </p:nvSpPr>
        <p:spPr>
          <a:xfrm flipH="1">
            <a:off x="520992" y="1594884"/>
            <a:ext cx="6475230" cy="2031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Colorantes………………………………………………………..E100 a E181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Conservantes……………………………………………………E182 a E297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Antioxidantes………………………………………………….. E300 a E326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Reguladores de la acidez y otros……………………….E327 a E390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Espesante, estabilizador, emulsionantes …………..E400 a E582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Acentuadores del sabor…………………………………….E620 a E641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Edulcorantes……………………………………………………..E950 a E977</a:t>
            </a:r>
          </a:p>
        </p:txBody>
      </p:sp>
      <p:pic>
        <p:nvPicPr>
          <p:cNvPr id="8" name="Imagen 7" descr="Apple, Rojo, Manzana Roja">
            <a:extLst>
              <a:ext uri="{FF2B5EF4-FFF2-40B4-BE49-F238E27FC236}">
                <a16:creationId xmlns:a16="http://schemas.microsoft.com/office/drawing/2014/main" id="{6A0907DD-B48E-413B-86F5-19F24CFB2A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780" y="3630847"/>
            <a:ext cx="1570440" cy="12520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5385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3742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995916" y="1139252"/>
            <a:ext cx="954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Arial"/>
                <a:cs typeface="Arial"/>
              </a:rPr>
              <a:t>Título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1008690" y="1685337"/>
            <a:ext cx="941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  <a:latin typeface="Arial"/>
                <a:cs typeface="Arial"/>
              </a:rPr>
              <a:t>Tema 1</a:t>
            </a:r>
          </a:p>
        </p:txBody>
      </p:sp>
      <p:cxnSp>
        <p:nvCxnSpPr>
          <p:cNvPr id="6" name="Conector recto 5"/>
          <p:cNvCxnSpPr/>
          <p:nvPr/>
        </p:nvCxnSpPr>
        <p:spPr>
          <a:xfrm>
            <a:off x="863977" y="2193538"/>
            <a:ext cx="2314460" cy="0"/>
          </a:xfrm>
          <a:prstGeom prst="line">
            <a:avLst/>
          </a:prstGeom>
          <a:ln w="952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uadroTexto 6"/>
          <p:cNvSpPr txBox="1"/>
          <p:nvPr/>
        </p:nvSpPr>
        <p:spPr>
          <a:xfrm>
            <a:off x="1008690" y="2161567"/>
            <a:ext cx="941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  <a:latin typeface="Arial"/>
                <a:cs typeface="Arial"/>
              </a:rPr>
              <a:t>Tema 2</a:t>
            </a:r>
          </a:p>
        </p:txBody>
      </p:sp>
      <p:cxnSp>
        <p:nvCxnSpPr>
          <p:cNvPr id="8" name="Conector recto 7"/>
          <p:cNvCxnSpPr/>
          <p:nvPr/>
        </p:nvCxnSpPr>
        <p:spPr>
          <a:xfrm>
            <a:off x="1473120" y="2378652"/>
            <a:ext cx="2314460" cy="0"/>
          </a:xfrm>
          <a:prstGeom prst="line">
            <a:avLst/>
          </a:prstGeom>
          <a:ln w="952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uadroTexto 8"/>
          <p:cNvSpPr txBox="1"/>
          <p:nvPr/>
        </p:nvSpPr>
        <p:spPr>
          <a:xfrm>
            <a:off x="1008690" y="2637798"/>
            <a:ext cx="941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  <a:latin typeface="Arial"/>
                <a:cs typeface="Arial"/>
              </a:rPr>
              <a:t>Tema 3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F2CFF307-14DE-4EC6-A712-70BB4E8DD705}"/>
              </a:ext>
            </a:extLst>
          </p:cNvPr>
          <p:cNvSpPr/>
          <p:nvPr/>
        </p:nvSpPr>
        <p:spPr>
          <a:xfrm>
            <a:off x="414670" y="361507"/>
            <a:ext cx="69778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sz="24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DD020E1-8C9C-453D-A518-5E3089258D2C}"/>
              </a:ext>
            </a:extLst>
          </p:cNvPr>
          <p:cNvSpPr txBox="1"/>
          <p:nvPr/>
        </p:nvSpPr>
        <p:spPr>
          <a:xfrm>
            <a:off x="605675" y="1819608"/>
            <a:ext cx="134465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/>
              <a:t>Importancia De os</a:t>
            </a:r>
          </a:p>
          <a:p>
            <a:pPr algn="ctr"/>
            <a:r>
              <a:rPr lang="es-CO" dirty="0"/>
              <a:t>Aditivos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BDF7309-5DCD-4DE0-8B71-2CD522FC59CE}"/>
              </a:ext>
            </a:extLst>
          </p:cNvPr>
          <p:cNvSpPr txBox="1"/>
          <p:nvPr/>
        </p:nvSpPr>
        <p:spPr>
          <a:xfrm>
            <a:off x="3088725" y="2086049"/>
            <a:ext cx="1642763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/>
              <a:t>Necesidad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963C131-4136-4BF5-BB52-526903460FB9}"/>
              </a:ext>
            </a:extLst>
          </p:cNvPr>
          <p:cNvSpPr txBox="1"/>
          <p:nvPr/>
        </p:nvSpPr>
        <p:spPr>
          <a:xfrm>
            <a:off x="5737439" y="2054669"/>
            <a:ext cx="165510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Conveniencia</a:t>
            </a: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59C8184D-062E-4FFE-AD7D-464564487C5C}"/>
              </a:ext>
            </a:extLst>
          </p:cNvPr>
          <p:cNvSpPr/>
          <p:nvPr/>
        </p:nvSpPr>
        <p:spPr>
          <a:xfrm>
            <a:off x="2122980" y="2123074"/>
            <a:ext cx="793090" cy="29528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Flecha: a la derecha 15">
            <a:extLst>
              <a:ext uri="{FF2B5EF4-FFF2-40B4-BE49-F238E27FC236}">
                <a16:creationId xmlns:a16="http://schemas.microsoft.com/office/drawing/2014/main" id="{49FF8B0B-E2C6-4A34-B773-1880E8F47341}"/>
              </a:ext>
            </a:extLst>
          </p:cNvPr>
          <p:cNvSpPr/>
          <p:nvPr/>
        </p:nvSpPr>
        <p:spPr>
          <a:xfrm>
            <a:off x="4923136" y="2138151"/>
            <a:ext cx="622655" cy="23578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8" name="Imagen 17" descr="Alimentos Saludables, Alimentos, Potencia, Dietético">
            <a:extLst>
              <a:ext uri="{FF2B5EF4-FFF2-40B4-BE49-F238E27FC236}">
                <a16:creationId xmlns:a16="http://schemas.microsoft.com/office/drawing/2014/main" id="{B6E991C2-7A36-4D7C-973F-4F70520C133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595" y="3302976"/>
            <a:ext cx="4276725" cy="13572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3264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F3C9F60B-45A2-47B5-8905-D0643815C535}"/>
              </a:ext>
            </a:extLst>
          </p:cNvPr>
          <p:cNvSpPr/>
          <p:nvPr/>
        </p:nvSpPr>
        <p:spPr>
          <a:xfrm>
            <a:off x="574158" y="341799"/>
            <a:ext cx="67623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sz="24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EAB5E13-BACB-42F8-A62F-154FF8CB933A}"/>
              </a:ext>
            </a:extLst>
          </p:cNvPr>
          <p:cNvSpPr txBox="1"/>
          <p:nvPr/>
        </p:nvSpPr>
        <p:spPr>
          <a:xfrm flipH="1">
            <a:off x="563524" y="2211571"/>
            <a:ext cx="1318437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Aditivo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4BF8865E-6F46-4A3A-9C39-49AB6485B2F5}"/>
              </a:ext>
            </a:extLst>
          </p:cNvPr>
          <p:cNvSpPr/>
          <p:nvPr/>
        </p:nvSpPr>
        <p:spPr>
          <a:xfrm>
            <a:off x="2190307" y="1743740"/>
            <a:ext cx="50717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Cualquier sustancia que normalmente no se consuma como alimento por si mismo ni se usa como ingrediente de la comida, tenga o no valor nutricional y cuyo agregado intencional en los alimentos es para un propósito tecnológico.</a:t>
            </a:r>
            <a:endParaRPr lang="es-CO" dirty="0"/>
          </a:p>
        </p:txBody>
      </p:sp>
      <p:pic>
        <p:nvPicPr>
          <p:cNvPr id="10" name="Imagen 9" descr="Apple, Rojo, Manzana Roja">
            <a:extLst>
              <a:ext uri="{FF2B5EF4-FFF2-40B4-BE49-F238E27FC236}">
                <a16:creationId xmlns:a16="http://schemas.microsoft.com/office/drawing/2014/main" id="{B884819A-BBDC-454B-83F6-5D9C10230C9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888" y="3508744"/>
            <a:ext cx="1950033" cy="13477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2694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F6216B8A-807F-46A8-B118-3FB045632C2A}"/>
              </a:ext>
            </a:extLst>
          </p:cNvPr>
          <p:cNvSpPr/>
          <p:nvPr/>
        </p:nvSpPr>
        <p:spPr>
          <a:xfrm>
            <a:off x="1637414" y="574159"/>
            <a:ext cx="5220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653AD5A-C311-482E-9D52-9625E4EAE95C}"/>
              </a:ext>
            </a:extLst>
          </p:cNvPr>
          <p:cNvSpPr/>
          <p:nvPr/>
        </p:nvSpPr>
        <p:spPr>
          <a:xfrm>
            <a:off x="606056" y="2017752"/>
            <a:ext cx="2488018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 con Función Tecnológica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967EE18-D06A-4B9B-A1E3-39F42C1FB280}"/>
              </a:ext>
            </a:extLst>
          </p:cNvPr>
          <p:cNvSpPr txBox="1"/>
          <p:nvPr/>
        </p:nvSpPr>
        <p:spPr>
          <a:xfrm>
            <a:off x="606056" y="2848748"/>
            <a:ext cx="26475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Los que conservan y/o mejoran las propiedades organolépticas de los alimentos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032F73F-0458-4396-BE51-D545807E6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5230" y="1769878"/>
            <a:ext cx="37147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178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94381EB-D7E7-4E20-BDD7-EBD1CF5764C4}"/>
              </a:ext>
            </a:extLst>
          </p:cNvPr>
          <p:cNvSpPr/>
          <p:nvPr/>
        </p:nvSpPr>
        <p:spPr>
          <a:xfrm>
            <a:off x="1137684" y="85061"/>
            <a:ext cx="57203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graphicFrame>
        <p:nvGraphicFramePr>
          <p:cNvPr id="5" name="Tabla 5">
            <a:extLst>
              <a:ext uri="{FF2B5EF4-FFF2-40B4-BE49-F238E27FC236}">
                <a16:creationId xmlns:a16="http://schemas.microsoft.com/office/drawing/2014/main" id="{7E1AF44D-748E-4755-8056-7FDDD10C47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240530"/>
              </p:ext>
            </p:extLst>
          </p:nvPr>
        </p:nvGraphicFramePr>
        <p:xfrm>
          <a:off x="0" y="1329070"/>
          <a:ext cx="9144000" cy="4751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5735">
                  <a:extLst>
                    <a:ext uri="{9D8B030D-6E8A-4147-A177-3AD203B41FA5}">
                      <a16:colId xmlns:a16="http://schemas.microsoft.com/office/drawing/2014/main" val="1743876235"/>
                    </a:ext>
                  </a:extLst>
                </a:gridCol>
                <a:gridCol w="4658265">
                  <a:extLst>
                    <a:ext uri="{9D8B030D-6E8A-4147-A177-3AD203B41FA5}">
                      <a16:colId xmlns:a16="http://schemas.microsoft.com/office/drawing/2014/main" val="1375101870"/>
                    </a:ext>
                  </a:extLst>
                </a:gridCol>
              </a:tblGrid>
              <a:tr h="409246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FUNCIÓN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ADITIVO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608939"/>
                  </a:ext>
                </a:extLst>
              </a:tr>
              <a:tr h="409246">
                <a:tc>
                  <a:txBody>
                    <a:bodyPr/>
                    <a:lstStyle/>
                    <a:p>
                      <a:r>
                        <a:rPr lang="es-CO" sz="1600" dirty="0"/>
                        <a:t>1. Evitar el deterioro del alimento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600" dirty="0"/>
                        <a:t>Antioxidantes, Conservantes.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8250711"/>
                  </a:ext>
                </a:extLst>
              </a:tr>
              <a:tr h="635782">
                <a:tc>
                  <a:txBody>
                    <a:bodyPr/>
                    <a:lstStyle/>
                    <a:p>
                      <a:r>
                        <a:rPr lang="es-CO" sz="1600" dirty="0"/>
                        <a:t>2. Modificar la textura.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600" dirty="0"/>
                        <a:t>Espesantes y gelificantes.</a:t>
                      </a:r>
                    </a:p>
                    <a:p>
                      <a:r>
                        <a:rPr lang="es-CO" sz="1600" dirty="0"/>
                        <a:t>Emulsionantes y estabilizantes.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445021"/>
                  </a:ext>
                </a:extLst>
              </a:tr>
              <a:tr h="635782">
                <a:tc>
                  <a:txBody>
                    <a:bodyPr/>
                    <a:lstStyle/>
                    <a:p>
                      <a:r>
                        <a:rPr lang="es-CO" sz="1600" dirty="0"/>
                        <a:t>3. Modificar el sabor y/o aroma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600" dirty="0"/>
                        <a:t>Aromatizantes y Saborizantes</a:t>
                      </a:r>
                    </a:p>
                    <a:p>
                      <a:r>
                        <a:rPr lang="es-CO" sz="1600" dirty="0"/>
                        <a:t>Resaltadores del sabor. Edulcorantes.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2778808"/>
                  </a:ext>
                </a:extLst>
              </a:tr>
              <a:tr h="409246">
                <a:tc>
                  <a:txBody>
                    <a:bodyPr/>
                    <a:lstStyle/>
                    <a:p>
                      <a:r>
                        <a:rPr lang="es-CO" sz="1600" dirty="0"/>
                        <a:t>4. Modificar el color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600" dirty="0"/>
                        <a:t>Colorantes Estabilizantes del color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160580"/>
                  </a:ext>
                </a:extLst>
              </a:tr>
              <a:tr h="803849">
                <a:tc>
                  <a:txBody>
                    <a:bodyPr/>
                    <a:lstStyle/>
                    <a:p>
                      <a:r>
                        <a:rPr lang="es-CO" sz="1600" dirty="0"/>
                        <a:t>5. Modificar otras propiedades </a:t>
                      </a:r>
                    </a:p>
                    <a:p>
                      <a:r>
                        <a:rPr lang="es-CO" sz="1600" dirty="0"/>
                        <a:t>    (consistencia, textura, acidez)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600" dirty="0"/>
                        <a:t>Antiespumante </a:t>
                      </a:r>
                      <a:r>
                        <a:rPr lang="es-CO" sz="1600" dirty="0" err="1"/>
                        <a:t>Antiaglutinantes</a:t>
                      </a:r>
                      <a:r>
                        <a:rPr lang="es-CO" sz="1600" dirty="0"/>
                        <a:t>. Humectantes. Reguladores de la acidez. Acidulantes . Leudantes químicos.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7727819"/>
                  </a:ext>
                </a:extLst>
              </a:tr>
              <a:tr h="789086">
                <a:tc>
                  <a:txBody>
                    <a:bodyPr/>
                    <a:lstStyle/>
                    <a:p>
                      <a:r>
                        <a:rPr lang="es-CO" sz="1600" dirty="0"/>
                        <a:t>6. Procesamiento de materias primas , iniciación de reacciones químicas en la producción del alimentos.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600" dirty="0"/>
                        <a:t>Enzimas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1295924"/>
                  </a:ext>
                </a:extLst>
              </a:tr>
              <a:tr h="613734">
                <a:tc>
                  <a:txBody>
                    <a:bodyPr/>
                    <a:lstStyle/>
                    <a:p>
                      <a:r>
                        <a:rPr lang="es-CO" dirty="0"/>
                        <a:t>7. Suplemento nutricional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Calcio, vitaminas. Sulfato ferroso, omega 3, yodo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968872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42A267E4-596F-452F-8CAE-BB07608DE234}"/>
              </a:ext>
            </a:extLst>
          </p:cNvPr>
          <p:cNvSpPr txBox="1"/>
          <p:nvPr/>
        </p:nvSpPr>
        <p:spPr>
          <a:xfrm>
            <a:off x="1031358" y="956378"/>
            <a:ext cx="5826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Estos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 a su vez se clasifican </a:t>
            </a: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según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 su función.</a:t>
            </a:r>
          </a:p>
        </p:txBody>
      </p:sp>
    </p:spTree>
    <p:extLst>
      <p:ext uri="{BB962C8B-B14F-4D97-AF65-F5344CB8AC3E}">
        <p14:creationId xmlns:p14="http://schemas.microsoft.com/office/powerpoint/2010/main" val="1871840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C29480-5D0D-4E2D-9120-FB03579C26FA}"/>
              </a:ext>
            </a:extLst>
          </p:cNvPr>
          <p:cNvSpPr/>
          <p:nvPr/>
        </p:nvSpPr>
        <p:spPr>
          <a:xfrm>
            <a:off x="1424763" y="393405"/>
            <a:ext cx="5433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A0082-8758-40BE-84D0-E8F03C4EA715}"/>
              </a:ext>
            </a:extLst>
          </p:cNvPr>
          <p:cNvSpPr txBox="1"/>
          <p:nvPr/>
        </p:nvSpPr>
        <p:spPr>
          <a:xfrm>
            <a:off x="935665" y="1241202"/>
            <a:ext cx="630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1. Aditivos que evitan el deterioro de los alimentos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BEBDEB-4219-4A1D-9C24-02D09560BE0A}"/>
              </a:ext>
            </a:extLst>
          </p:cNvPr>
          <p:cNvSpPr txBox="1"/>
          <p:nvPr/>
        </p:nvSpPr>
        <p:spPr>
          <a:xfrm>
            <a:off x="1041991" y="1935126"/>
            <a:ext cx="5996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/>
              <a:t>Antioxidantes; Sustancias que retardan o evitan la oxidación de los alimentos, son sustancias que se adicionan a las frutas y hortalizas para evitar el enranciamiento.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F1E3D8-464D-4380-AD1E-6D88818B200D}"/>
              </a:ext>
            </a:extLst>
          </p:cNvPr>
          <p:cNvSpPr txBox="1"/>
          <p:nvPr/>
        </p:nvSpPr>
        <p:spPr>
          <a:xfrm flipH="1">
            <a:off x="1424763" y="3183048"/>
            <a:ext cx="4306186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Los más utilizados son: ácido ascórbico ( vitamina C), ácido cítrico en jugos de frutas, conservas vegetales, tocoferoles ( vitamina E) en alimentos con mayor contenido graso: el dióxido de azufre, que evita el pardeamiento….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38A5F07-2DDF-4C4F-820E-13C76FAA3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057" y="3183048"/>
            <a:ext cx="2007885" cy="1754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13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C29480-5D0D-4E2D-9120-FB03579C26FA}"/>
              </a:ext>
            </a:extLst>
          </p:cNvPr>
          <p:cNvSpPr/>
          <p:nvPr/>
        </p:nvSpPr>
        <p:spPr>
          <a:xfrm>
            <a:off x="1424763" y="393405"/>
            <a:ext cx="5433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A0082-8758-40BE-84D0-E8F03C4EA715}"/>
              </a:ext>
            </a:extLst>
          </p:cNvPr>
          <p:cNvSpPr txBox="1"/>
          <p:nvPr/>
        </p:nvSpPr>
        <p:spPr>
          <a:xfrm>
            <a:off x="935665" y="1241202"/>
            <a:ext cx="630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1. Aditivos que evitan el deterioro de los alimentos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BEBDEB-4219-4A1D-9C24-02D09560BE0A}"/>
              </a:ext>
            </a:extLst>
          </p:cNvPr>
          <p:cNvSpPr txBox="1"/>
          <p:nvPr/>
        </p:nvSpPr>
        <p:spPr>
          <a:xfrm>
            <a:off x="1041991" y="1935126"/>
            <a:ext cx="5996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/>
              <a:t>Conservantes: son sustancias que impiden o retardan la descomposición de los alimentos provocada por los microorganismos que se nutren de ellos.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4F1E3D8-464D-4380-AD1E-6D88818B200D}"/>
              </a:ext>
            </a:extLst>
          </p:cNvPr>
          <p:cNvSpPr txBox="1"/>
          <p:nvPr/>
        </p:nvSpPr>
        <p:spPr>
          <a:xfrm flipH="1">
            <a:off x="1424763" y="3183048"/>
            <a:ext cx="4306186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/>
              <a:t>Los más utilizados son: Dióxido de azufre y sulfitos (evita cambio de color en frutas y verduras  secas ), ácido benzoico –</a:t>
            </a:r>
            <a:r>
              <a:rPr lang="es-CO" dirty="0" err="1"/>
              <a:t>benzonatos</a:t>
            </a:r>
            <a:r>
              <a:rPr lang="es-CO" dirty="0"/>
              <a:t> de potasio, sodio y  calcio-, ácido sórbico y derivados (sorbatos)…</a:t>
            </a:r>
          </a:p>
        </p:txBody>
      </p:sp>
      <p:pic>
        <p:nvPicPr>
          <p:cNvPr id="8" name="Imagen 7" descr="Apple, Rojo, Manzana Roja">
            <a:extLst>
              <a:ext uri="{FF2B5EF4-FFF2-40B4-BE49-F238E27FC236}">
                <a16:creationId xmlns:a16="http://schemas.microsoft.com/office/drawing/2014/main" id="{6A0907DD-B48E-413B-86F5-19F24CFB2A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070" y="3183048"/>
            <a:ext cx="1694851" cy="1673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3961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AC29480-5D0D-4E2D-9120-FB03579C26FA}"/>
              </a:ext>
            </a:extLst>
          </p:cNvPr>
          <p:cNvSpPr/>
          <p:nvPr/>
        </p:nvSpPr>
        <p:spPr>
          <a:xfrm>
            <a:off x="1424763" y="393405"/>
            <a:ext cx="5433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Aditivos Utilizados en la Industria de Frutas y Hortalizas  Función Tecnológica)</a:t>
            </a:r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A0082-8758-40BE-84D0-E8F03C4EA715}"/>
              </a:ext>
            </a:extLst>
          </p:cNvPr>
          <p:cNvSpPr txBox="1"/>
          <p:nvPr/>
        </p:nvSpPr>
        <p:spPr>
          <a:xfrm>
            <a:off x="935665" y="1241202"/>
            <a:ext cx="630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2. Aditivos que modifican la textura: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BEBDEB-4219-4A1D-9C24-02D09560BE0A}"/>
              </a:ext>
            </a:extLst>
          </p:cNvPr>
          <p:cNvSpPr txBox="1"/>
          <p:nvPr/>
        </p:nvSpPr>
        <p:spPr>
          <a:xfrm>
            <a:off x="1041991" y="1935126"/>
            <a:ext cx="59967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/>
              <a:t>Espesantes y gelificantes: sustancias que aumentan la viscosidad de un alimento.</a:t>
            </a:r>
          </a:p>
          <a:p>
            <a:r>
              <a:rPr lang="es-CO" dirty="0"/>
              <a:t>Los que se utilizan con el objetivo de dar consistencia de gel se denominan agentes gelificantes.</a:t>
            </a:r>
          </a:p>
        </p:txBody>
      </p:sp>
      <p:pic>
        <p:nvPicPr>
          <p:cNvPr id="8" name="Imagen 7" descr="Apple, Rojo, Manzana Roja">
            <a:extLst>
              <a:ext uri="{FF2B5EF4-FFF2-40B4-BE49-F238E27FC236}">
                <a16:creationId xmlns:a16="http://schemas.microsoft.com/office/drawing/2014/main" id="{6A0907DD-B48E-413B-86F5-19F24CFB2A6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358" y="3135455"/>
            <a:ext cx="1992563" cy="17210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91894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1578</Words>
  <Application>Microsoft Office PowerPoint</Application>
  <PresentationFormat>Presentación en pantalla (16:9)</PresentationFormat>
  <Paragraphs>157</Paragraphs>
  <Slides>25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9" baseType="lpstr">
      <vt:lpstr>Arial</vt:lpstr>
      <vt:lpstr>Calibri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DIANA GARZON SUAREZ</dc:creator>
  <cp:lastModifiedBy>Magaly Giovanna Victoria</cp:lastModifiedBy>
  <cp:revision>72</cp:revision>
  <dcterms:created xsi:type="dcterms:W3CDTF">2018-12-10T14:32:57Z</dcterms:created>
  <dcterms:modified xsi:type="dcterms:W3CDTF">2023-08-13T19:36:03Z</dcterms:modified>
</cp:coreProperties>
</file>