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handoutMasterIdLst>
    <p:handoutMasterId r:id="rId17"/>
  </p:handoutMasterIdLst>
  <p:sldIdLst>
    <p:sldId id="256" r:id="rId5"/>
    <p:sldId id="257" r:id="rId6"/>
    <p:sldId id="302" r:id="rId7"/>
    <p:sldId id="315" r:id="rId8"/>
    <p:sldId id="307" r:id="rId9"/>
    <p:sldId id="289" r:id="rId10"/>
    <p:sldId id="313" r:id="rId11"/>
    <p:sldId id="314" r:id="rId12"/>
    <p:sldId id="317" r:id="rId13"/>
    <p:sldId id="318" r:id="rId14"/>
    <p:sldId id="319" r:id="rId15"/>
    <p:sldId id="267" r:id="rId1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3663"/>
    <a:srgbClr val="93BB54"/>
    <a:srgbClr val="C49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4F73F6-022F-B0FC-6BA6-444A2CE6E15E}" v="14" dt="2026-02-18T18:23:31.4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48" autoAdjust="0"/>
    <p:restoredTop sz="94660"/>
  </p:normalViewPr>
  <p:slideViewPr>
    <p:cSldViewPr snapToGrid="0">
      <p:cViewPr varScale="1">
        <p:scale>
          <a:sx n="90" d="100"/>
          <a:sy n="90" d="100"/>
        </p:scale>
        <p:origin x="23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18/03/2026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3806064-D094-DA86-6C22-C9CFC529A6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61029" y="2197077"/>
            <a:ext cx="2669940" cy="1668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A9D7E4-7BA0-40B7-FF99-DD7B5CDE5C94}"/>
              </a:ext>
            </a:extLst>
          </p:cNvPr>
          <p:cNvSpPr/>
          <p:nvPr userDrawn="1"/>
        </p:nvSpPr>
        <p:spPr>
          <a:xfrm>
            <a:off x="0" y="6744624"/>
            <a:ext cx="12192000" cy="136525"/>
          </a:xfrm>
          <a:prstGeom prst="rect">
            <a:avLst/>
          </a:prstGeom>
          <a:solidFill>
            <a:srgbClr val="1D36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18/03/2026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18/03/2026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Verdana" panose="020B060403050404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9AFD091-953C-4B8E-5508-A2D6A3D77D1D}"/>
              </a:ext>
            </a:extLst>
          </p:cNvPr>
          <p:cNvSpPr/>
          <p:nvPr userDrawn="1"/>
        </p:nvSpPr>
        <p:spPr>
          <a:xfrm>
            <a:off x="0" y="819253"/>
            <a:ext cx="12192000" cy="5219493"/>
          </a:xfrm>
          <a:prstGeom prst="rect">
            <a:avLst/>
          </a:prstGeom>
          <a:solidFill>
            <a:srgbClr val="1D36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663A175-52FA-6661-1F93-E14E5215D728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1D36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6177" y="174501"/>
            <a:ext cx="699645" cy="43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8377" y="174501"/>
            <a:ext cx="699645" cy="43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72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97627" y="313511"/>
            <a:ext cx="699645" cy="43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23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6147" y="6266636"/>
            <a:ext cx="698727" cy="4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80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8377" y="6266636"/>
            <a:ext cx="699645" cy="43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129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03977" y="6266636"/>
            <a:ext cx="699645" cy="43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9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0" r:id="rId3"/>
    <p:sldLayoutId id="214748365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50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D1F8C9-676C-607E-4FCD-1D8FB16AA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FF9E3456-CC76-1ED2-18F4-8FCF5BE06D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24810"/>
            <a:ext cx="9144000" cy="843590"/>
          </a:xfrm>
        </p:spPr>
        <p:txBody>
          <a:bodyPr>
            <a:normAutofit/>
          </a:bodyPr>
          <a:lstStyle/>
          <a:p>
            <a:r>
              <a:rPr lang="es-MX" sz="3600" b="1" dirty="0"/>
              <a:t>Plan de trabajo estimado</a:t>
            </a:r>
            <a:endParaRPr lang="es-ES" sz="3600" b="1" dirty="0"/>
          </a:p>
        </p:txBody>
      </p:sp>
      <p:sp>
        <p:nvSpPr>
          <p:cNvPr id="7" name="Subtítulo 6">
            <a:extLst>
              <a:ext uri="{FF2B5EF4-FFF2-40B4-BE49-F238E27FC236}">
                <a16:creationId xmlns:a16="http://schemas.microsoft.com/office/drawing/2014/main" id="{DC6C4722-94C4-E620-6386-13DEDBC2D8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90601" y="1257862"/>
            <a:ext cx="10033000" cy="467727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MX" sz="2800" b="1" i="1" dirty="0"/>
              <a:t>Fase 2: Desarrollo de analítica e implementación</a:t>
            </a:r>
          </a:p>
          <a:p>
            <a:pPr algn="just"/>
            <a:endParaRPr lang="es-MX" sz="28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FC0A420-7A4E-C3B6-922D-7BC1BC56DE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133" y="2278092"/>
            <a:ext cx="10947400" cy="1887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8371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02E5F3-2A4D-C74D-954C-429456BCEC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9774A7FA-88FE-720F-4200-12D548D0AF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2271935"/>
            <a:ext cx="5181600" cy="3458717"/>
          </a:xfrm>
          <a:prstGeom prst="rect">
            <a:avLst/>
          </a:prstGeom>
          <a:noFill/>
        </p:spPr>
      </p:pic>
      <p:sp>
        <p:nvSpPr>
          <p:cNvPr id="5" name="Título 4">
            <a:extLst>
              <a:ext uri="{FF2B5EF4-FFF2-40B4-BE49-F238E27FC236}">
                <a16:creationId xmlns:a16="http://schemas.microsoft.com/office/drawing/2014/main" id="{40B9CF20-79D1-4B23-1971-2009D2BF5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s-MX" b="1"/>
              <a:t>Conclusiones</a:t>
            </a:r>
            <a:endParaRPr lang="es-ES" b="1"/>
          </a:p>
        </p:txBody>
      </p:sp>
      <p:sp>
        <p:nvSpPr>
          <p:cNvPr id="7" name="Subtítulo 6">
            <a:extLst>
              <a:ext uri="{FF2B5EF4-FFF2-40B4-BE49-F238E27FC236}">
                <a16:creationId xmlns:a16="http://schemas.microsoft.com/office/drawing/2014/main" id="{523B5E9C-8E22-AA24-74CB-DEAE32B2DA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083595" cy="4351338"/>
          </a:xfrm>
        </p:spPr>
        <p:txBody>
          <a:bodyPr vert="horz" lIns="91440" tIns="45720" rIns="91440" bIns="45720" rtlCol="0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dirty="0"/>
              <a:t>La iniciativa ya se encuentra en fase de preparación técnica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dirty="0"/>
              <a:t> El primer foco será calidad y limpieza de datos históricos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dirty="0"/>
              <a:t>El acompañamiento del DNP permitirá estructurar el modelo analítico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14125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286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892D7E4-5199-F7DC-EBD4-CAF365D272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/>
        </p:blipFill>
        <p:spPr>
          <a:xfrm>
            <a:off x="4991310" y="6261739"/>
            <a:ext cx="2209380" cy="160233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3CC82404-4768-9219-B9ED-BD469188E50F}"/>
              </a:ext>
            </a:extLst>
          </p:cNvPr>
          <p:cNvSpPr txBox="1"/>
          <p:nvPr/>
        </p:nvSpPr>
        <p:spPr>
          <a:xfrm>
            <a:off x="1995855" y="2024381"/>
            <a:ext cx="8431822" cy="156966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3600" b="1" dirty="0">
                <a:solidFill>
                  <a:schemeClr val="bg1"/>
                </a:solidFill>
              </a:rPr>
              <a:t>Proyecto IA para la Gestión Consular</a:t>
            </a:r>
          </a:p>
          <a:p>
            <a:pPr algn="ctr"/>
            <a:r>
              <a:rPr lang="es-MX" sz="2000" b="1" dirty="0">
                <a:solidFill>
                  <a:schemeClr val="bg1"/>
                </a:solidFill>
              </a:rPr>
              <a:t>Proyecto estratégico de analítica e inteligencia artificial</a:t>
            </a:r>
          </a:p>
          <a:p>
            <a:pPr algn="ctr"/>
            <a:r>
              <a:rPr lang="es-MX" sz="2000" b="1" dirty="0">
                <a:solidFill>
                  <a:schemeClr val="bg1"/>
                </a:solidFill>
              </a:rPr>
              <a:t>Marzo 2026</a:t>
            </a:r>
            <a:endParaRPr lang="es-MX" sz="2000" b="1" dirty="0">
              <a:solidFill>
                <a:schemeClr val="bg1"/>
              </a:solidFill>
              <a:cs typeface="Helvetica"/>
            </a:endParaRPr>
          </a:p>
          <a:p>
            <a:pPr algn="ctr"/>
            <a:endParaRPr lang="es-CO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30642CB2-7E76-6D70-1E71-79CCC0A350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8968B3F1-67ED-A970-2079-FF8A263AF6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10268"/>
            <a:ext cx="9144000" cy="700685"/>
          </a:xfrm>
        </p:spPr>
        <p:txBody>
          <a:bodyPr>
            <a:normAutofit/>
          </a:bodyPr>
          <a:lstStyle/>
          <a:p>
            <a:r>
              <a:rPr lang="es-CO" sz="3600" b="1" dirty="0"/>
              <a:t>Objetivo</a:t>
            </a:r>
            <a:endParaRPr lang="es-ES" sz="3600" b="1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4F95DFD-B6FB-1DB2-4F77-EC53682C054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524000" y="1538708"/>
            <a:ext cx="3987799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2800" dirty="0"/>
              <a:t>Aprovechar la información del Registro Consular para generar analítica, alertas y apoyo a la toma de decisiones</a:t>
            </a:r>
            <a:endParaRPr lang="es-CO" altLang="es-CO" sz="28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50B871F-569C-FB87-853A-9700313935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046" y="1538708"/>
            <a:ext cx="4948659" cy="3299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8281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4F19D9-E36A-60CD-6E38-783D777F24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60212AE6-0E7C-B85F-9898-3740654E08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8493" y="244549"/>
            <a:ext cx="9144000" cy="615227"/>
          </a:xfrm>
        </p:spPr>
        <p:txBody>
          <a:bodyPr>
            <a:normAutofit/>
          </a:bodyPr>
          <a:lstStyle/>
          <a:p>
            <a:r>
              <a:rPr lang="es-ES" sz="3600" b="1" dirty="0"/>
              <a:t>Registro consular</a:t>
            </a:r>
          </a:p>
        </p:txBody>
      </p:sp>
      <p:sp>
        <p:nvSpPr>
          <p:cNvPr id="7" name="Subtítulo 6">
            <a:extLst>
              <a:ext uri="{FF2B5EF4-FFF2-40B4-BE49-F238E27FC236}">
                <a16:creationId xmlns:a16="http://schemas.microsoft.com/office/drawing/2014/main" id="{CD043EB6-0D28-975C-1C41-C62B5104DA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98488" y="1103669"/>
            <a:ext cx="6116712" cy="4372098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es-MX" sz="2600" dirty="0"/>
              <a:t>Fortalece la gestión de la información de los connacionales en el exterior mediante la consolidación y análisis de datos sobre su ubicación, condiciones socioeconómicas y necesidades de atención.</a:t>
            </a:r>
          </a:p>
          <a:p>
            <a:pPr algn="just"/>
            <a:r>
              <a:rPr lang="es-MX" sz="2600" dirty="0"/>
              <a:t>Con el uso de Inteligencia Artificial permitirá identificar patrones de movilidad, perfiles poblacionales y demanda de servicios consulares.</a:t>
            </a:r>
          </a:p>
          <a:p>
            <a:pPr algn="l"/>
            <a:endParaRPr lang="es-ES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4EB41E7-E869-664D-2C02-75F8E7B484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5643" y="1210733"/>
            <a:ext cx="2723224" cy="386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260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59B356-BAB4-A3F1-7D3B-D3058EEB19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3F6DF9A5-9F0A-FE06-298D-17421CCFED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5426" y="313266"/>
            <a:ext cx="9144000" cy="615227"/>
          </a:xfrm>
        </p:spPr>
        <p:txBody>
          <a:bodyPr>
            <a:normAutofit/>
          </a:bodyPr>
          <a:lstStyle/>
          <a:p>
            <a:r>
              <a:rPr lang="es-ES" sz="3600" b="1" dirty="0"/>
              <a:t>Decisiones que habilita</a:t>
            </a:r>
          </a:p>
        </p:txBody>
      </p:sp>
      <p:sp>
        <p:nvSpPr>
          <p:cNvPr id="7" name="Subtítulo 6">
            <a:extLst>
              <a:ext uri="{FF2B5EF4-FFF2-40B4-BE49-F238E27FC236}">
                <a16:creationId xmlns:a16="http://schemas.microsoft.com/office/drawing/2014/main" id="{BB6BE83B-F09D-F47C-482B-48CACCEB15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97867" y="1151468"/>
            <a:ext cx="7193817" cy="4478865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/>
            <a:r>
              <a:rPr lang="es-MX" sz="2800" dirty="0"/>
              <a:t>• Priorización de servicios consulares según características poblacionales</a:t>
            </a:r>
            <a:br>
              <a:rPr lang="es-MX" sz="2800" dirty="0"/>
            </a:br>
            <a:r>
              <a:rPr lang="es-MX" sz="2800" dirty="0"/>
              <a:t>• Identificación de comunidades y territorios con mayor demanda de atención</a:t>
            </a:r>
            <a:br>
              <a:rPr lang="es-MX" sz="2800" dirty="0"/>
            </a:br>
            <a:r>
              <a:rPr lang="es-MX" sz="2800" dirty="0"/>
              <a:t>• Planeación de estrategias de protección consular y atención diferencial</a:t>
            </a:r>
            <a:br>
              <a:rPr lang="es-MX" sz="2800" dirty="0"/>
            </a:br>
            <a:r>
              <a:rPr lang="es-MX" sz="2800" dirty="0"/>
              <a:t>• Definición de acciones preventivas basadas en patrones de movilidad y riesgo</a:t>
            </a:r>
          </a:p>
          <a:p>
            <a:pPr algn="l"/>
            <a:endParaRPr lang="es-MX" dirty="0"/>
          </a:p>
          <a:p>
            <a:pPr algn="l"/>
            <a:endParaRPr lang="es-ES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0FA0462-1E93-8934-099B-660F67EBFC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1" y="1253067"/>
            <a:ext cx="2694110" cy="3818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73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C9EDB9-C10D-E67D-2797-8E30CB1091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C3FF88C4-9189-8B72-64E9-D47FF350E2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24810"/>
            <a:ext cx="9144000" cy="843590"/>
          </a:xfrm>
        </p:spPr>
        <p:txBody>
          <a:bodyPr>
            <a:normAutofit fontScale="90000"/>
          </a:bodyPr>
          <a:lstStyle/>
          <a:p>
            <a:r>
              <a:rPr lang="es-MX" sz="3600" b="1" dirty="0"/>
              <a:t>De los datos consulares a decisiones estratégicas</a:t>
            </a:r>
            <a:endParaRPr lang="es-ES" sz="3600" b="1" dirty="0"/>
          </a:p>
        </p:txBody>
      </p:sp>
      <p:sp>
        <p:nvSpPr>
          <p:cNvPr id="7" name="Subtítulo 6">
            <a:extLst>
              <a:ext uri="{FF2B5EF4-FFF2-40B4-BE49-F238E27FC236}">
                <a16:creationId xmlns:a16="http://schemas.microsoft.com/office/drawing/2014/main" id="{AC6AB4E7-7A2A-259A-D40C-DDA05A85B4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04803" y="1257862"/>
            <a:ext cx="6618797" cy="4677271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es-MX" sz="2800" b="1" dirty="0"/>
              <a:t>Origen</a:t>
            </a:r>
          </a:p>
          <a:p>
            <a:pPr algn="just"/>
            <a:r>
              <a:rPr lang="es-MX" sz="2800" dirty="0"/>
              <a:t>Registro Consular como fuente de datos</a:t>
            </a:r>
          </a:p>
          <a:p>
            <a:pPr algn="just"/>
            <a:endParaRPr lang="es-MX" sz="2800" dirty="0"/>
          </a:p>
          <a:p>
            <a:pPr algn="just"/>
            <a:r>
              <a:rPr lang="es-MX" sz="2800" b="1" dirty="0"/>
              <a:t>Situación actual</a:t>
            </a:r>
          </a:p>
          <a:p>
            <a:pPr algn="just"/>
            <a:r>
              <a:rPr lang="es-MX" sz="2800" dirty="0"/>
              <a:t>- Datos dispersos y subutilizados</a:t>
            </a:r>
          </a:p>
          <a:p>
            <a:pPr algn="just"/>
            <a:r>
              <a:rPr lang="es-MX" sz="2800" dirty="0"/>
              <a:t>- Interoperabilidad no explotada (SITAC)</a:t>
            </a:r>
          </a:p>
          <a:p>
            <a:pPr algn="just"/>
            <a:r>
              <a:rPr lang="es-MX" sz="2800" dirty="0"/>
              <a:t>- Capacidad predictiva limitada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F9B5172-D2A7-9DD2-C92F-64FAB1AC0A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50" y="1669311"/>
            <a:ext cx="4066953" cy="271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526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03E5F6-A2BC-2579-A9F2-DA594EAA7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07C34C8E-80C1-5DEF-5FEA-772CB38932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24810"/>
            <a:ext cx="9144000" cy="843590"/>
          </a:xfrm>
        </p:spPr>
        <p:txBody>
          <a:bodyPr>
            <a:normAutofit fontScale="90000"/>
          </a:bodyPr>
          <a:lstStyle/>
          <a:p>
            <a:r>
              <a:rPr lang="es-MX" sz="3600" b="1" dirty="0"/>
              <a:t>De los datos consulares a decisiones estratégicas</a:t>
            </a:r>
            <a:endParaRPr lang="es-ES" sz="3600" b="1" dirty="0"/>
          </a:p>
        </p:txBody>
      </p:sp>
      <p:sp>
        <p:nvSpPr>
          <p:cNvPr id="7" name="Subtítulo 6">
            <a:extLst>
              <a:ext uri="{FF2B5EF4-FFF2-40B4-BE49-F238E27FC236}">
                <a16:creationId xmlns:a16="http://schemas.microsoft.com/office/drawing/2014/main" id="{5CD24DB4-236D-2730-0D10-E5F710D2E8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04803" y="1257862"/>
            <a:ext cx="6618797" cy="4677271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es-MX" sz="2800" b="1" dirty="0"/>
              <a:t>Oportunidad</a:t>
            </a:r>
          </a:p>
          <a:p>
            <a:pPr algn="just"/>
            <a:r>
              <a:rPr lang="es-MX" sz="2800" dirty="0"/>
              <a:t>- Uso de IA sobre datos existentes</a:t>
            </a:r>
          </a:p>
          <a:p>
            <a:pPr algn="just"/>
            <a:r>
              <a:rPr lang="es-MX" sz="2800" dirty="0"/>
              <a:t>- Integración de fuentes interoperables</a:t>
            </a:r>
          </a:p>
          <a:p>
            <a:pPr algn="just"/>
            <a:r>
              <a:rPr lang="es-MX" sz="2800" b="1" dirty="0"/>
              <a:t>Destino estratégico</a:t>
            </a:r>
          </a:p>
          <a:p>
            <a:pPr algn="just"/>
            <a:r>
              <a:rPr lang="es-MX" sz="2800" dirty="0"/>
              <a:t>- Transformar datos en decisiones</a:t>
            </a:r>
          </a:p>
          <a:p>
            <a:pPr marL="457200" indent="-457200" algn="just">
              <a:buFontTx/>
              <a:buChar char="-"/>
            </a:pPr>
            <a:r>
              <a:rPr lang="es-MX" sz="2800" dirty="0"/>
              <a:t>Fortalecer atención a connacionales</a:t>
            </a:r>
          </a:p>
          <a:p>
            <a:pPr marL="457200" indent="-457200" algn="just">
              <a:buFontTx/>
              <a:buChar char="-"/>
            </a:pPr>
            <a:r>
              <a:rPr lang="es-CO" sz="2800" dirty="0"/>
              <a:t>Alertas tempranas</a:t>
            </a:r>
            <a:endParaRPr lang="es-MX" sz="2800" dirty="0"/>
          </a:p>
          <a:p>
            <a:pPr marL="457200" indent="-457200" algn="just">
              <a:buFontTx/>
              <a:buChar char="-"/>
            </a:pPr>
            <a:r>
              <a:rPr lang="es-MX" sz="2800" dirty="0"/>
              <a:t>Anticipar escenarios migratorios</a:t>
            </a:r>
            <a:endParaRPr lang="es-CO" sz="2800" dirty="0"/>
          </a:p>
          <a:p>
            <a:pPr marL="457200" indent="-457200" algn="just">
              <a:buFontTx/>
              <a:buChar char="-"/>
            </a:pPr>
            <a:endParaRPr lang="es-MX" sz="28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MX" sz="28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6718DD0-D3E2-2E5E-2689-21BBB3DB03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50" y="1669311"/>
            <a:ext cx="4066953" cy="271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40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96FA55-1D6C-34A7-0B1C-CF8992DA44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2776E515-0603-7375-77F3-2EBFC3C470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5427" y="787263"/>
            <a:ext cx="9144000" cy="615227"/>
          </a:xfrm>
        </p:spPr>
        <p:txBody>
          <a:bodyPr>
            <a:normAutofit fontScale="90000"/>
          </a:bodyPr>
          <a:lstStyle/>
          <a:p>
            <a:r>
              <a:rPr lang="es-ES" sz="3600" b="1" dirty="0"/>
              <a:t>Ecosistema de datos consulares e interoperabilidad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EB4C90A-E442-40E1-6966-82367420461B}"/>
              </a:ext>
            </a:extLst>
          </p:cNvPr>
          <p:cNvSpPr/>
          <p:nvPr/>
        </p:nvSpPr>
        <p:spPr>
          <a:xfrm>
            <a:off x="897466" y="1557864"/>
            <a:ext cx="4301068" cy="229023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/>
            </a:pPr>
            <a:r>
              <a:rPr sz="2000" dirty="0"/>
              <a:t>Datos </a:t>
            </a:r>
            <a:r>
              <a:rPr sz="2000" dirty="0" err="1"/>
              <a:t>como</a:t>
            </a:r>
            <a:r>
              <a:rPr sz="2000" dirty="0"/>
              <a:t> </a:t>
            </a:r>
            <a:r>
              <a:rPr sz="2000" dirty="0" err="1"/>
              <a:t>habilitador</a:t>
            </a:r>
            <a:endParaRPr lang="es-CO" sz="2000" dirty="0"/>
          </a:p>
          <a:p>
            <a:pPr algn="ctr">
              <a:defRPr sz="1600" b="1"/>
            </a:pPr>
            <a:endParaRPr lang="es-MX" dirty="0"/>
          </a:p>
          <a:p>
            <a:pPr>
              <a:defRPr sz="1400"/>
            </a:pPr>
            <a:r>
              <a:rPr lang="es-MX" dirty="0"/>
              <a:t>• </a:t>
            </a:r>
            <a:r>
              <a:rPr lang="es-MX" sz="1600" dirty="0"/>
              <a:t>Variables demográficas</a:t>
            </a:r>
          </a:p>
          <a:p>
            <a:pPr>
              <a:defRPr sz="1400"/>
            </a:pPr>
            <a:r>
              <a:rPr lang="es-MX" sz="1600" dirty="0"/>
              <a:t>• Ubicación geográfica</a:t>
            </a:r>
          </a:p>
          <a:p>
            <a:pPr>
              <a:defRPr sz="1400"/>
            </a:pPr>
            <a:r>
              <a:rPr lang="es-MX" sz="1600" dirty="0"/>
              <a:t>• Información socioeconómica</a:t>
            </a:r>
          </a:p>
          <a:p>
            <a:pPr>
              <a:defRPr sz="1400"/>
            </a:pPr>
            <a:r>
              <a:rPr lang="es-MX" sz="1600" dirty="0"/>
              <a:t>• Redes sociales</a:t>
            </a:r>
          </a:p>
          <a:p>
            <a:pPr>
              <a:defRPr sz="1400"/>
            </a:pPr>
            <a:r>
              <a:rPr lang="es-MX" sz="1600" dirty="0"/>
              <a:t>• </a:t>
            </a:r>
            <a:r>
              <a:rPr lang="es-CO" sz="1600" dirty="0"/>
              <a:t>Servicios consulares</a:t>
            </a:r>
            <a:endParaRPr lang="es-MX" sz="1600" dirty="0"/>
          </a:p>
          <a:p>
            <a:pPr>
              <a:defRPr sz="1400"/>
            </a:pPr>
            <a:r>
              <a:rPr lang="es-MX" sz="1600" dirty="0"/>
              <a:t>• Información electoral en el exterior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581D99F2-FA5B-BBB6-55E0-B60572154A40}"/>
              </a:ext>
            </a:extLst>
          </p:cNvPr>
          <p:cNvSpPr/>
          <p:nvPr/>
        </p:nvSpPr>
        <p:spPr>
          <a:xfrm>
            <a:off x="5938521" y="1562100"/>
            <a:ext cx="4038599" cy="221403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/>
            </a:pPr>
            <a:r>
              <a:rPr sz="2000" dirty="0" err="1"/>
              <a:t>Ecosistema</a:t>
            </a:r>
            <a:r>
              <a:rPr sz="2000" dirty="0"/>
              <a:t> de </a:t>
            </a:r>
            <a:r>
              <a:rPr sz="2000" dirty="0" err="1"/>
              <a:t>interoperabilidad</a:t>
            </a:r>
            <a:r>
              <a:rPr sz="2000" dirty="0"/>
              <a:t> – SITAC</a:t>
            </a:r>
            <a:endParaRPr lang="es-CO" sz="2000" dirty="0"/>
          </a:p>
          <a:p>
            <a:pPr algn="ctr">
              <a:defRPr sz="1600" b="1"/>
            </a:pPr>
            <a:endParaRPr dirty="0"/>
          </a:p>
          <a:p>
            <a:pPr>
              <a:defRPr sz="1400"/>
            </a:pPr>
            <a:r>
              <a:rPr dirty="0"/>
              <a:t>• </a:t>
            </a:r>
            <a:r>
              <a:rPr sz="1600" dirty="0" err="1"/>
              <a:t>Integraciones</a:t>
            </a:r>
            <a:r>
              <a:rPr sz="1600" dirty="0"/>
              <a:t> </a:t>
            </a:r>
            <a:r>
              <a:rPr sz="1600" dirty="0" err="1"/>
              <a:t>activas</a:t>
            </a:r>
            <a:r>
              <a:rPr sz="1600" dirty="0"/>
              <a:t> con </a:t>
            </a:r>
            <a:r>
              <a:rPr sz="1600" dirty="0" err="1"/>
              <a:t>entidades</a:t>
            </a:r>
            <a:r>
              <a:rPr sz="1600" dirty="0"/>
              <a:t> </a:t>
            </a:r>
            <a:r>
              <a:rPr sz="1600" dirty="0" err="1"/>
              <a:t>externas</a:t>
            </a:r>
            <a:endParaRPr sz="1600" dirty="0"/>
          </a:p>
          <a:p>
            <a:pPr>
              <a:defRPr sz="1400"/>
            </a:pPr>
            <a:r>
              <a:rPr sz="1600" dirty="0"/>
              <a:t>• </a:t>
            </a:r>
            <a:r>
              <a:rPr sz="1600" dirty="0" err="1"/>
              <a:t>Validación</a:t>
            </a:r>
            <a:r>
              <a:rPr sz="1600" dirty="0"/>
              <a:t> de </a:t>
            </a:r>
            <a:r>
              <a:rPr sz="1600" dirty="0" err="1"/>
              <a:t>identidad</a:t>
            </a:r>
            <a:endParaRPr sz="1600" dirty="0"/>
          </a:p>
          <a:p>
            <a:pPr>
              <a:defRPr sz="1400"/>
            </a:pPr>
            <a:r>
              <a:rPr sz="1600" dirty="0"/>
              <a:t>• Datos </a:t>
            </a:r>
            <a:r>
              <a:rPr sz="1600" dirty="0" err="1"/>
              <a:t>migratorios</a:t>
            </a:r>
            <a:r>
              <a:rPr sz="1600" dirty="0"/>
              <a:t> y </a:t>
            </a:r>
            <a:r>
              <a:rPr sz="1600" dirty="0" err="1"/>
              <a:t>consulares</a:t>
            </a:r>
            <a:endParaRPr sz="1600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92E09669-6361-61AD-8C81-274ABCD27FF9}"/>
              </a:ext>
            </a:extLst>
          </p:cNvPr>
          <p:cNvSpPr/>
          <p:nvPr/>
        </p:nvSpPr>
        <p:spPr>
          <a:xfrm>
            <a:off x="3631352" y="4101894"/>
            <a:ext cx="4148668" cy="23880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/>
            </a:pPr>
            <a:r>
              <a:rPr sz="2000" dirty="0" err="1"/>
              <a:t>Interoperabilidades</a:t>
            </a:r>
            <a:r>
              <a:rPr sz="2000" dirty="0"/>
              <a:t> clave</a:t>
            </a:r>
            <a:endParaRPr lang="es-CO" sz="2000" dirty="0"/>
          </a:p>
          <a:p>
            <a:pPr algn="ctr">
              <a:defRPr sz="1600" b="1"/>
            </a:pPr>
            <a:endParaRPr dirty="0"/>
          </a:p>
          <a:p>
            <a:pPr>
              <a:defRPr sz="1400"/>
            </a:pPr>
            <a:r>
              <a:rPr sz="1600" dirty="0"/>
              <a:t>• </a:t>
            </a:r>
            <a:r>
              <a:rPr sz="1600" dirty="0" err="1"/>
              <a:t>Migración</a:t>
            </a:r>
            <a:r>
              <a:rPr sz="1600" dirty="0"/>
              <a:t> Colombia – </a:t>
            </a:r>
            <a:r>
              <a:rPr sz="1600" dirty="0" err="1"/>
              <a:t>movilidad</a:t>
            </a:r>
            <a:endParaRPr sz="1600" dirty="0"/>
          </a:p>
          <a:p>
            <a:pPr>
              <a:defRPr sz="1400"/>
            </a:pPr>
            <a:r>
              <a:rPr sz="1600" dirty="0"/>
              <a:t>• </a:t>
            </a:r>
            <a:r>
              <a:rPr sz="1600" dirty="0" err="1"/>
              <a:t>Registraduría</a:t>
            </a:r>
            <a:r>
              <a:rPr sz="1600" dirty="0"/>
              <a:t> – </a:t>
            </a:r>
            <a:r>
              <a:rPr sz="1600" dirty="0" err="1"/>
              <a:t>identidad</a:t>
            </a:r>
            <a:endParaRPr sz="1600" dirty="0"/>
          </a:p>
          <a:p>
            <a:pPr>
              <a:defRPr sz="1400"/>
            </a:pPr>
            <a:r>
              <a:rPr sz="1600" dirty="0"/>
              <a:t>• </a:t>
            </a:r>
            <a:r>
              <a:rPr sz="1600" dirty="0" err="1"/>
              <a:t>Otros</a:t>
            </a:r>
            <a:r>
              <a:rPr sz="1600" dirty="0"/>
              <a:t> </a:t>
            </a:r>
            <a:r>
              <a:rPr sz="1600" dirty="0" err="1"/>
              <a:t>sistemas</a:t>
            </a:r>
            <a:r>
              <a:rPr sz="1600" dirty="0"/>
              <a:t> SITAC</a:t>
            </a:r>
          </a:p>
        </p:txBody>
      </p:sp>
    </p:spTree>
    <p:extLst>
      <p:ext uri="{BB962C8B-B14F-4D97-AF65-F5344CB8AC3E}">
        <p14:creationId xmlns:p14="http://schemas.microsoft.com/office/powerpoint/2010/main" val="431347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224ED-8E08-B4E8-FD4C-8A7AF64CD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03E26CA2-F777-0133-B466-64033F8EB3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24810"/>
            <a:ext cx="9144000" cy="843590"/>
          </a:xfrm>
        </p:spPr>
        <p:txBody>
          <a:bodyPr>
            <a:normAutofit/>
          </a:bodyPr>
          <a:lstStyle/>
          <a:p>
            <a:r>
              <a:rPr lang="es-MX" sz="3600" b="1" dirty="0"/>
              <a:t>Plan de trabajo estimado</a:t>
            </a:r>
            <a:endParaRPr lang="es-ES" sz="3600" b="1" dirty="0"/>
          </a:p>
        </p:txBody>
      </p:sp>
      <p:sp>
        <p:nvSpPr>
          <p:cNvPr id="7" name="Subtítulo 6">
            <a:extLst>
              <a:ext uri="{FF2B5EF4-FFF2-40B4-BE49-F238E27FC236}">
                <a16:creationId xmlns:a16="http://schemas.microsoft.com/office/drawing/2014/main" id="{5837D941-1512-7DD0-A8B5-AF2DF926C1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90601" y="1257862"/>
            <a:ext cx="10033000" cy="467727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MX" sz="2800" b="1" i="1" dirty="0"/>
              <a:t>Fase 1: Limpieza y preparación de datos</a:t>
            </a:r>
          </a:p>
          <a:p>
            <a:pPr algn="just"/>
            <a:endParaRPr lang="es-MX" sz="2800" dirty="0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00DBC03D-2B4A-6872-4EFC-76A876178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537" y="2341000"/>
            <a:ext cx="10668925" cy="217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49939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B0E375C657EB14DB99CAD8DB54AB182" ma:contentTypeVersion="19" ma:contentTypeDescription="Crear nuevo documento." ma:contentTypeScope="" ma:versionID="fade187dce45aab40b769ebecf380c82">
  <xsd:schema xmlns:xsd="http://www.w3.org/2001/XMLSchema" xmlns:xs="http://www.w3.org/2001/XMLSchema" xmlns:p="http://schemas.microsoft.com/office/2006/metadata/properties" xmlns:ns2="33381bcb-8d87-49f6-a7c6-dfeae2b187f0" xmlns:ns3="fab306c6-defb-43ed-8221-bd9a03ac3f2e" targetNamespace="http://schemas.microsoft.com/office/2006/metadata/properties" ma:root="true" ma:fieldsID="378991ebce9883eb09292b993e03f76c" ns2:_="" ns3:_="">
    <xsd:import namespace="33381bcb-8d87-49f6-a7c6-dfeae2b187f0"/>
    <xsd:import namespace="fab306c6-defb-43ed-8221-bd9a03ac3f2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Comentarios" minOccurs="0"/>
                <xsd:element ref="ns2:Estado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381bcb-8d87-49f6-a7c6-dfeae2b187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Comentarios" ma:index="16" nillable="true" ma:displayName="Comentarios" ma:description="Comentarios sobre el documento" ma:format="Dropdown" ma:internalName="Comentarios">
      <xsd:simpleType>
        <xsd:restriction base="dms:Note">
          <xsd:maxLength value="255"/>
        </xsd:restriction>
      </xsd:simpleType>
    </xsd:element>
    <xsd:element name="Estado" ma:index="17" nillable="true" ma:displayName="Estado" ma:format="Dropdown" ma:internalName="Estado">
      <xsd:simpleType>
        <xsd:restriction base="dms:Choice">
          <xsd:enumeration value="Pendiente"/>
          <xsd:enumeration value="Resuelto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Etiquetas de imagen" ma:readOnly="false" ma:fieldId="{5cf76f15-5ced-4ddc-b409-7134ff3c332f}" ma:taxonomyMulti="true" ma:sspId="ebe3a544-fe18-48d7-8172-c79162ef7bf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b306c6-defb-43ed-8221-bd9a03ac3f2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4b883ba3-86ac-4c36-acb8-a78a1574fd35}" ma:internalName="TaxCatchAll" ma:showField="CatchAllData" ma:web="fab306c6-defb-43ed-8221-bd9a03ac3f2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ab306c6-defb-43ed-8221-bd9a03ac3f2e" xsi:nil="true"/>
    <lcf76f155ced4ddcb4097134ff3c332f xmlns="33381bcb-8d87-49f6-a7c6-dfeae2b187f0">
      <Terms xmlns="http://schemas.microsoft.com/office/infopath/2007/PartnerControls"/>
    </lcf76f155ced4ddcb4097134ff3c332f>
    <Comentarios xmlns="33381bcb-8d87-49f6-a7c6-dfeae2b187f0" xsi:nil="true"/>
    <Estado xmlns="33381bcb-8d87-49f6-a7c6-dfeae2b187f0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78AC34-BB54-49D3-994B-6F6901B48E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3381bcb-8d87-49f6-a7c6-dfeae2b187f0"/>
    <ds:schemaRef ds:uri="fab306c6-defb-43ed-8221-bd9a03ac3f2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97E6808-AAC5-4CBA-8B2E-80F9F76103BF}">
  <ds:schemaRefs>
    <ds:schemaRef ds:uri="33381bcb-8d87-49f6-a7c6-dfeae2b187f0"/>
    <ds:schemaRef ds:uri="5b218b15-8e60-4b9e-8d3d-b3c5fa4d7cbc"/>
    <ds:schemaRef ds:uri="dd3bb6b6-39ec-4fc3-a950-7d1629c78237"/>
    <ds:schemaRef ds:uri="fab306c6-defb-43ed-8221-bd9a03ac3f2e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035816F-F7E0-4E68-BFB1-83335A9436A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</TotalTime>
  <Words>321</Words>
  <Application>Microsoft Office PowerPoint</Application>
  <PresentationFormat>Panorámica</PresentationFormat>
  <Paragraphs>54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7" baseType="lpstr">
      <vt:lpstr>Arial</vt:lpstr>
      <vt:lpstr>Calibri</vt:lpstr>
      <vt:lpstr>Helvetica</vt:lpstr>
      <vt:lpstr>Verdana</vt:lpstr>
      <vt:lpstr>Tema de Office</vt:lpstr>
      <vt:lpstr>Presentación de PowerPoint</vt:lpstr>
      <vt:lpstr>Presentación de PowerPoint</vt:lpstr>
      <vt:lpstr>Objetivo</vt:lpstr>
      <vt:lpstr>Registro consular</vt:lpstr>
      <vt:lpstr>Decisiones que habilita</vt:lpstr>
      <vt:lpstr>De los datos consulares a decisiones estratégicas</vt:lpstr>
      <vt:lpstr>De los datos consulares a decisiones estratégicas</vt:lpstr>
      <vt:lpstr>Ecosistema de datos consulares e interoperabilidad</vt:lpstr>
      <vt:lpstr>Plan de trabajo estimado</vt:lpstr>
      <vt:lpstr>Plan de trabajo estimado</vt:lpstr>
      <vt:lpstr>Conclusiones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Maura Rocio Ruiz Duarte</cp:lastModifiedBy>
  <cp:revision>20</cp:revision>
  <dcterms:created xsi:type="dcterms:W3CDTF">2023-05-08T00:34:42Z</dcterms:created>
  <dcterms:modified xsi:type="dcterms:W3CDTF">2026-03-18T13:44:32Z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0x010100AB0E375C657EB14DB99CAD8DB54AB182</vt:lpwstr>
  </property>
  <property fmtid="{D5CDD505-2E9C-101B-9397-08002B2CF9AE}" pid="3" name="MediaServiceImageTags">
    <vt:lpwstr/>
  </property>
</Properties>
</file>