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256" r:id="rId2"/>
    <p:sldId id="258" r:id="rId3"/>
    <p:sldId id="264" r:id="rId4"/>
    <p:sldId id="263" r:id="rId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53"/>
    <p:restoredTop sz="94720"/>
  </p:normalViewPr>
  <p:slideViewPr>
    <p:cSldViewPr snapToGrid="0">
      <p:cViewPr varScale="1">
        <p:scale>
          <a:sx n="106" d="100"/>
          <a:sy n="106" d="100"/>
        </p:scale>
        <p:origin x="10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65553749-6FC9-1697-7AA2-9A2C70777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A6BFBF1F-79D4-B41B-4E8C-D2111EB74A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85F845C-4A81-E080-BD80-36DC5EE75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3194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-17717" y="24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700347" y="1071012"/>
            <a:ext cx="6729000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MX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REUNIÓN INTERNA VIGILANCIA DE LA SALUD AMBIENTAL</a:t>
            </a:r>
          </a:p>
        </p:txBody>
      </p:sp>
      <p:sp>
        <p:nvSpPr>
          <p:cNvPr id="89" name="Google Shape;89;p13"/>
          <p:cNvSpPr/>
          <p:nvPr/>
        </p:nvSpPr>
        <p:spPr>
          <a:xfrm flipH="1">
            <a:off x="201170" y="-4195"/>
            <a:ext cx="3074100" cy="685977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165412" y="4097621"/>
            <a:ext cx="3638060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lt1"/>
                </a:solidFill>
                <a:latin typeface="Lexend Deca Medium"/>
                <a:ea typeface="Lexend Deca Medium"/>
                <a:cs typeface="Lexend Deca Medium"/>
                <a:sym typeface="Lexend Deca"/>
              </a:rPr>
              <a:t>Junio 9 de 2026</a:t>
            </a:r>
            <a:endParaRPr sz="2800" dirty="0">
              <a:solidFill>
                <a:schemeClr val="lt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76BC917-6F63-E6F4-8426-12483BD2A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36102A9-FBF0-8048-CDF7-3367BB469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223" y="-647910"/>
            <a:ext cx="2306992" cy="5767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901001" y="368576"/>
            <a:ext cx="9744203" cy="629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sz="4000" b="1" dirty="0">
                <a:solidFill>
                  <a:srgbClr val="285B6A"/>
                </a:solidFill>
                <a:latin typeface="Oswald"/>
              </a:rPr>
              <a:t>AGENDA</a:t>
            </a:r>
          </a:p>
          <a:p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Arial"/>
              <a:buAutoNum type="arabicPeriod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Seguimiento compromisos. 10 minutos. Libia Ramírez</a:t>
            </a:r>
          </a:p>
          <a:p>
            <a:pPr marL="514350" indent="-514350" algn="just">
              <a:buFont typeface="Arial"/>
              <a:buAutoNum type="arabicPeriod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Seguimiento sobre el avance en la actualización de actas y listas de chequeo. Angie Gómez. 20 minutos</a:t>
            </a:r>
          </a:p>
          <a:p>
            <a:pPr marL="514350" indent="-514350" algn="just">
              <a:buFont typeface="Arial"/>
              <a:buAutoNum type="arabicPeriod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Socialización estrategia seguimiento técnico convenios GSP PSPIC. Martha Uñate. 30 minutos</a:t>
            </a:r>
          </a:p>
          <a:p>
            <a:pPr marL="514350" indent="-514350" algn="just">
              <a:buFont typeface="Arial"/>
              <a:buAutoNum type="arabicPeriod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Socialización aspectos técnicos divulgación información. Martha López. 30 minutos </a:t>
            </a:r>
          </a:p>
          <a:p>
            <a:pPr marL="514350" indent="-514350" algn="just">
              <a:buFont typeface="Arial"/>
              <a:buAutoNum type="arabicPeriod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Aspectos generales</a:t>
            </a:r>
          </a:p>
          <a:p>
            <a:pPr marL="457200" lvl="8" algn="just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460EBB36-EDEC-36D0-B094-1AF403693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>
            <a:extLst>
              <a:ext uri="{FF2B5EF4-FFF2-40B4-BE49-F238E27FC236}">
                <a16:creationId xmlns:a16="http://schemas.microsoft.com/office/drawing/2014/main" id="{A645FACF-4C18-D50E-0E4A-2AA964C9342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17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>
            <a:extLst>
              <a:ext uri="{FF2B5EF4-FFF2-40B4-BE49-F238E27FC236}">
                <a16:creationId xmlns:a16="http://schemas.microsoft.com/office/drawing/2014/main" id="{E058D4AB-2094-D8C8-C693-260610A6C2D7}"/>
              </a:ext>
            </a:extLst>
          </p:cNvPr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>
            <a:extLst>
              <a:ext uri="{FF2B5EF4-FFF2-40B4-BE49-F238E27FC236}">
                <a16:creationId xmlns:a16="http://schemas.microsoft.com/office/drawing/2014/main" id="{3BC4F139-0EF7-E822-E558-71D3CB8BC963}"/>
              </a:ext>
            </a:extLst>
          </p:cNvPr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2FA9BB0-5935-6B01-9F63-68ADD7940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C1E14B9-6FC5-CA9C-88EF-0F139C6FF2AD}"/>
              </a:ext>
            </a:extLst>
          </p:cNvPr>
          <p:cNvSpPr txBox="1"/>
          <p:nvPr/>
        </p:nvSpPr>
        <p:spPr>
          <a:xfrm>
            <a:off x="872751" y="434566"/>
            <a:ext cx="9195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>
                <a:solidFill>
                  <a:srgbClr val="285B6A"/>
                </a:solidFill>
                <a:latin typeface="Oswald"/>
              </a:rPr>
              <a:t>Seguimiento</a:t>
            </a:r>
            <a:r>
              <a:rPr lang="es-MX" dirty="0"/>
              <a:t> </a:t>
            </a:r>
            <a:r>
              <a:rPr lang="es-MX" sz="4000" b="1" dirty="0">
                <a:solidFill>
                  <a:srgbClr val="285B6A"/>
                </a:solidFill>
                <a:latin typeface="Oswald"/>
              </a:rPr>
              <a:t>compromisos reunión anterior</a:t>
            </a:r>
            <a:endParaRPr lang="es-CO" sz="4000" b="1" dirty="0">
              <a:solidFill>
                <a:srgbClr val="285B6A"/>
              </a:solidFill>
              <a:latin typeface="Oswald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1CC30F5-179E-403E-8A25-F51E927AD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530368"/>
              </p:ext>
            </p:extLst>
          </p:nvPr>
        </p:nvGraphicFramePr>
        <p:xfrm>
          <a:off x="1059254" y="1577018"/>
          <a:ext cx="8899557" cy="50682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806458">
                  <a:extLst>
                    <a:ext uri="{9D8B030D-6E8A-4147-A177-3AD203B41FA5}">
                      <a16:colId xmlns:a16="http://schemas.microsoft.com/office/drawing/2014/main" val="204054620"/>
                    </a:ext>
                  </a:extLst>
                </a:gridCol>
                <a:gridCol w="3106168">
                  <a:extLst>
                    <a:ext uri="{9D8B030D-6E8A-4147-A177-3AD203B41FA5}">
                      <a16:colId xmlns:a16="http://schemas.microsoft.com/office/drawing/2014/main" val="3099807111"/>
                    </a:ext>
                  </a:extLst>
                </a:gridCol>
                <a:gridCol w="1986931">
                  <a:extLst>
                    <a:ext uri="{9D8B030D-6E8A-4147-A177-3AD203B41FA5}">
                      <a16:colId xmlns:a16="http://schemas.microsoft.com/office/drawing/2014/main" val="319055904"/>
                    </a:ext>
                  </a:extLst>
                </a:gridCol>
              </a:tblGrid>
              <a:tr h="453838">
                <a:tc>
                  <a:txBody>
                    <a:bodyPr/>
                    <a:lstStyle/>
                    <a:p>
                      <a:pPr marL="635" algn="ctr">
                        <a:spcBef>
                          <a:spcPts val="450"/>
                        </a:spcBef>
                        <a:buNone/>
                      </a:pPr>
                      <a:r>
                        <a:rPr lang="es-ES" sz="1000" spc="-10">
                          <a:effectLst/>
                        </a:rPr>
                        <a:t>ACCIÓN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9445" algn="l">
                        <a:spcBef>
                          <a:spcPts val="450"/>
                        </a:spcBef>
                        <a:buNone/>
                      </a:pPr>
                      <a:r>
                        <a:rPr lang="es-ES" sz="1000" spc="-10">
                          <a:effectLst/>
                        </a:rPr>
                        <a:t>RESPONSABLE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50"/>
                        </a:spcBef>
                        <a:buNone/>
                      </a:pPr>
                      <a:r>
                        <a:rPr lang="es-ES" sz="1000" spc="-10">
                          <a:effectLst/>
                        </a:rPr>
                        <a:t>FECHA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24641162"/>
                  </a:ext>
                </a:extLst>
              </a:tr>
              <a:tr h="622375">
                <a:tc>
                  <a:txBody>
                    <a:bodyPr/>
                    <a:lstStyle/>
                    <a:p>
                      <a:pPr algn="l">
                        <a:spcBef>
                          <a:spcPts val="835"/>
                        </a:spcBef>
                        <a:buNone/>
                      </a:pPr>
                      <a:r>
                        <a:rPr lang="es-CO" sz="800">
                          <a:effectLst/>
                        </a:rPr>
                        <a:t>Remitir información a Diana Castro sobre avales de perfiles no incluidos en la Circular 053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35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Equipo CASB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ts val="835"/>
                        </a:spcBef>
                        <a:buFont typeface="+mj-lt"/>
                        <a:buNone/>
                      </a:pPr>
                      <a:r>
                        <a:rPr lang="es-ES" sz="800" dirty="0">
                          <a:effectLst/>
                        </a:rPr>
                        <a:t>12 de mayo</a:t>
                      </a:r>
                      <a:endParaRPr lang="es-CO" sz="11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45449361"/>
                  </a:ext>
                </a:extLst>
              </a:tr>
              <a:tr h="84599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>
                          <a:effectLst/>
                        </a:rPr>
                        <a:t>Revisar con el entorno laboral, la matriz que fue compartida para el diligenciamiento de la información sobre asistencias técnicas y comunicará los meses en los cuales participará el equipo de VSA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Ana Milena Gómez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Por definir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4509272"/>
                  </a:ext>
                </a:extLst>
              </a:tr>
              <a:tr h="62568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>
                          <a:effectLst/>
                        </a:rPr>
                        <a:t>Enviar a SISVEA requerimientos de desarrollo para DEAS, RX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Oscar Pérez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30 de mayo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2865965"/>
                  </a:ext>
                </a:extLst>
              </a:tr>
              <a:tr h="62568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>
                          <a:effectLst/>
                        </a:rPr>
                        <a:t>Informar si la lista autoevaluación de estéticas con aparatología requiere modificación 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Carolina Guerrero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15 de mayo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99090800"/>
                  </a:ext>
                </a:extLst>
              </a:tr>
              <a:tr h="634492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>
                          <a:effectLst/>
                        </a:rPr>
                        <a:t>Informar a Fanny para que asigne codificación a los dos instrumentos nuevos y enviar nombre y a que SQ corresponde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Germán Hernández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15 de mayo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1336831"/>
                  </a:ext>
                </a:extLst>
              </a:tr>
              <a:tr h="62568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>
                          <a:effectLst/>
                        </a:rPr>
                        <a:t>Convocar para revisar el procedimiento para cancelación de la inscripción de vehículos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Lady Torres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>
                          <a:effectLst/>
                        </a:rPr>
                        <a:t>19 de mayo</a:t>
                      </a:r>
                      <a:endParaRPr lang="es-CO" sz="11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5954836"/>
                  </a:ext>
                </a:extLst>
              </a:tr>
              <a:tr h="634492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CO" sz="800" dirty="0">
                          <a:effectLst/>
                        </a:rPr>
                        <a:t>Informar sobre las respuestas dadas por la Subdirección de Determinantes acerca de la participación en las CAL</a:t>
                      </a:r>
                      <a:endParaRPr lang="es-CO" sz="11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040" algn="l">
                        <a:spcBef>
                          <a:spcPts val="850"/>
                        </a:spcBef>
                        <a:buNone/>
                      </a:pPr>
                      <a:r>
                        <a:rPr lang="es-ES" sz="800" dirty="0">
                          <a:effectLst/>
                        </a:rPr>
                        <a:t>Libia Ramírez</a:t>
                      </a:r>
                      <a:endParaRPr lang="es-CO" sz="11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l">
                        <a:spcBef>
                          <a:spcPts val="850"/>
                        </a:spcBef>
                        <a:buNone/>
                      </a:pPr>
                      <a:r>
                        <a:rPr lang="es-ES" sz="800" dirty="0">
                          <a:effectLst/>
                        </a:rPr>
                        <a:t>15 de mayo</a:t>
                      </a:r>
                      <a:endParaRPr lang="es-CO" sz="11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567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984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600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051E8C7-95AC-8233-9468-C37037743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085" y="4729900"/>
            <a:ext cx="2123830" cy="4893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232</Words>
  <Application>Microsoft Office PowerPoint</Application>
  <PresentationFormat>Panorámica</PresentationFormat>
  <Paragraphs>42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Arial MT</vt:lpstr>
      <vt:lpstr>Calibri</vt:lpstr>
      <vt:lpstr>Lexend Deca Medium</vt:lpstr>
      <vt:lpstr>Oswald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Libia Janet, Ramirez Garzon</cp:lastModifiedBy>
  <cp:revision>55</cp:revision>
  <dcterms:modified xsi:type="dcterms:W3CDTF">2026-06-03T18:29:22Z</dcterms:modified>
</cp:coreProperties>
</file>