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 /><Relationship Id="rId2" Type="http://schemas.openxmlformats.org/package/2006/relationships/metadata/core-properties" Target="docProps/core.xml" /><Relationship Id="rId1" Type="http://schemas.openxmlformats.org/officeDocument/2006/relationships/officeDocument" Target="ppt/presentation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</p:sldMasterIdLst>
  <p:notesMasterIdLst>
    <p:notesMasterId r:id="rId9"/>
  </p:notesMasterIdLst>
  <p:sldIdLst>
    <p:sldId id="355" r:id="rId2"/>
    <p:sldId id="357" r:id="rId3"/>
    <p:sldId id="265" r:id="rId4"/>
    <p:sldId id="376" r:id="rId5"/>
    <p:sldId id="369" r:id="rId6"/>
    <p:sldId id="373" r:id="rId7"/>
    <p:sldId id="263" r:id="rId8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ranklin David" initials="F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Estilo temático 1 - Énfasis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C083E6E3-FA7D-4D7B-A595-EF9225AFEA82}" styleName="Estilo claro 1 - Acento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Estilo claro 2 - Acento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8799B23B-EC83-4686-B30A-512413B5E67A}" styleName="Estilo claro 3 - Acent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Estilo medio 1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0505E3EF-67EA-436B-97B2-0124C06EBD24}" styleName="Estilo medio 4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202B0CA-FC54-4496-8BCA-5EF66A818D29}" styleName="Estilo oscuro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1EBBBCC-DAD2-459C-BE2E-F6DE35CF9A28}" styleName="Estilo oscuro 2 - Énfasis 3/Énfasis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 /><Relationship Id="rId1" Type="http://schemas.openxmlformats.org/officeDocument/2006/relationships/notesMaster" Target="../notesMasters/notesMaster1.xml" 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 /><Relationship Id="rId1" Type="http://schemas.openxmlformats.org/officeDocument/2006/relationships/notesMaster" Target="../notesMasters/notesMaster1.xml" 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 /><Relationship Id="rId1" Type="http://schemas.openxmlformats.org/officeDocument/2006/relationships/notesMaster" Target="../notesMasters/notesMaster1.xml" 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 /><Relationship Id="rId1" Type="http://schemas.openxmlformats.org/officeDocument/2006/relationships/notesMaster" Target="../notesMasters/notesMaster1.xml" 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 /><Relationship Id="rId1" Type="http://schemas.openxmlformats.org/officeDocument/2006/relationships/notesMaster" Target="../notesMasters/notesMaster1.xml" 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>
          <a:extLst>
            <a:ext uri="{FF2B5EF4-FFF2-40B4-BE49-F238E27FC236}">
              <a16:creationId xmlns:a16="http://schemas.microsoft.com/office/drawing/2014/main" id="{552486F2-AAE8-BAEE-6A14-CD17887B6F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abf9f62662_0_147:notes">
            <a:extLst>
              <a:ext uri="{FF2B5EF4-FFF2-40B4-BE49-F238E27FC236}">
                <a16:creationId xmlns:a16="http://schemas.microsoft.com/office/drawing/2014/main" id="{F2C3BD63-C7C8-5F14-C330-C58818EDFED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abf9f62662_0_147:notes">
            <a:extLst>
              <a:ext uri="{FF2B5EF4-FFF2-40B4-BE49-F238E27FC236}">
                <a16:creationId xmlns:a16="http://schemas.microsoft.com/office/drawing/2014/main" id="{F8A86C89-E266-6A58-FF31-6E49A38FA1F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981417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A109E28A-92D4-B15C-8146-F580AD194B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>
            <a:extLst>
              <a:ext uri="{FF2B5EF4-FFF2-40B4-BE49-F238E27FC236}">
                <a16:creationId xmlns:a16="http://schemas.microsoft.com/office/drawing/2014/main" id="{DC022E4F-50E4-64B0-867D-21B04444A4C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>
            <a:extLst>
              <a:ext uri="{FF2B5EF4-FFF2-40B4-BE49-F238E27FC236}">
                <a16:creationId xmlns:a16="http://schemas.microsoft.com/office/drawing/2014/main" id="{B5A8827A-CAFD-663B-9DB4-C8D973B6F58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904166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1ee5e2f3b5f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1ee5e2f3b5f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1ee5e2f3b5f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1ee5e2f3b5f_0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 panose="020F0502020204030204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 panose="020F0502020204030204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 panose="020F0502020204030204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 panose="020F0502020204030204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  <a:defRPr sz="4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 /><Relationship Id="rId2" Type="http://schemas.openxmlformats.org/officeDocument/2006/relationships/notesSlide" Target="../notesSlides/notesSlide1.xml" /><Relationship Id="rId1" Type="http://schemas.openxmlformats.org/officeDocument/2006/relationships/slideLayout" Target="../slideLayouts/slideLayout1.xml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 /><Relationship Id="rId2" Type="http://schemas.openxmlformats.org/officeDocument/2006/relationships/image" Target="../media/image2.png" /><Relationship Id="rId1" Type="http://schemas.openxmlformats.org/officeDocument/2006/relationships/slideLayout" Target="../slideLayouts/slideLayout11.xml" 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 /><Relationship Id="rId2" Type="http://schemas.openxmlformats.org/officeDocument/2006/relationships/notesSlide" Target="../notesSlides/notesSlide2.xml" /><Relationship Id="rId1" Type="http://schemas.openxmlformats.org/officeDocument/2006/relationships/slideLayout" Target="../slideLayouts/slideLayout1.xml" /><Relationship Id="rId4" Type="http://schemas.openxmlformats.org/officeDocument/2006/relationships/image" Target="../media/image1.png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 /><Relationship Id="rId2" Type="http://schemas.openxmlformats.org/officeDocument/2006/relationships/notesSlide" Target="../notesSlides/notesSlide3.xml" /><Relationship Id="rId1" Type="http://schemas.openxmlformats.org/officeDocument/2006/relationships/slideLayout" Target="../slideLayouts/slideLayout1.xml" /><Relationship Id="rId4" Type="http://schemas.openxmlformats.org/officeDocument/2006/relationships/image" Target="../media/image1.png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 /><Relationship Id="rId2" Type="http://schemas.openxmlformats.org/officeDocument/2006/relationships/notesSlide" Target="../notesSlides/notesSlide4.xml" /><Relationship Id="rId1" Type="http://schemas.openxmlformats.org/officeDocument/2006/relationships/slideLayout" Target="../slideLayouts/slideLayout1.xml" /><Relationship Id="rId4" Type="http://schemas.openxmlformats.org/officeDocument/2006/relationships/image" Target="../media/image1.png" 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 /><Relationship Id="rId2" Type="http://schemas.openxmlformats.org/officeDocument/2006/relationships/notesSlide" Target="../notesSlides/notesSlide5.xml" /><Relationship Id="rId1" Type="http://schemas.openxmlformats.org/officeDocument/2006/relationships/slideLayout" Target="../slideLayouts/slideLayout1.xml" /><Relationship Id="rId4" Type="http://schemas.openxmlformats.org/officeDocument/2006/relationships/image" Target="../media/image1.png" 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 /><Relationship Id="rId2" Type="http://schemas.openxmlformats.org/officeDocument/2006/relationships/notesSlide" Target="../notesSlides/notesSlide6.xml" /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>
          <a:extLst>
            <a:ext uri="{FF2B5EF4-FFF2-40B4-BE49-F238E27FC236}">
              <a16:creationId xmlns:a16="http://schemas.microsoft.com/office/drawing/2014/main" id="{A10F35EC-25BB-11BF-087D-E0BF9C9464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>
            <a:extLst>
              <a:ext uri="{FF2B5EF4-FFF2-40B4-BE49-F238E27FC236}">
                <a16:creationId xmlns:a16="http://schemas.microsoft.com/office/drawing/2014/main" id="{332A4B27-4BDF-770E-D3FC-164E2149E384}"/>
              </a:ext>
            </a:extLst>
          </p:cNvPr>
          <p:cNvSpPr/>
          <p:nvPr/>
        </p:nvSpPr>
        <p:spPr>
          <a:xfrm>
            <a:off x="0" y="-55"/>
            <a:ext cx="12206700" cy="685770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5" name="Google Shape;85;p13">
            <a:extLst>
              <a:ext uri="{FF2B5EF4-FFF2-40B4-BE49-F238E27FC236}">
                <a16:creationId xmlns:a16="http://schemas.microsoft.com/office/drawing/2014/main" id="{012B82B0-07C1-AE20-632A-62DEC0731730}"/>
              </a:ext>
            </a:extLst>
          </p:cNvPr>
          <p:cNvSpPr/>
          <p:nvPr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6" name="Google Shape;86;p13">
            <a:extLst>
              <a:ext uri="{FF2B5EF4-FFF2-40B4-BE49-F238E27FC236}">
                <a16:creationId xmlns:a16="http://schemas.microsoft.com/office/drawing/2014/main" id="{D7297209-28D9-DCCD-2939-A4C7F1D77FB8}"/>
              </a:ext>
            </a:extLst>
          </p:cNvPr>
          <p:cNvSpPr/>
          <p:nvPr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endParaRPr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pic>
        <p:nvPicPr>
          <p:cNvPr id="87" name="Google Shape;87;p13">
            <a:extLst>
              <a:ext uri="{FF2B5EF4-FFF2-40B4-BE49-F238E27FC236}">
                <a16:creationId xmlns:a16="http://schemas.microsoft.com/office/drawing/2014/main" id="{9ECAC0DA-1B3B-84E4-EA58-DD550DB2836C}"/>
              </a:ext>
            </a:extLst>
          </p:cNvPr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4814761" y="5418250"/>
            <a:ext cx="2562473" cy="838301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3">
            <a:extLst>
              <a:ext uri="{FF2B5EF4-FFF2-40B4-BE49-F238E27FC236}">
                <a16:creationId xmlns:a16="http://schemas.microsoft.com/office/drawing/2014/main" id="{977C1F34-D22B-9C0B-45AE-D7B43E700E1C}"/>
              </a:ext>
            </a:extLst>
          </p:cNvPr>
          <p:cNvSpPr txBox="1"/>
          <p:nvPr/>
        </p:nvSpPr>
        <p:spPr>
          <a:xfrm>
            <a:off x="2731500" y="2029800"/>
            <a:ext cx="6729000" cy="1431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6300" b="1" dirty="0">
                <a:solidFill>
                  <a:schemeClr val="lt1"/>
                </a:solidFill>
                <a:ea typeface="Oswald"/>
                <a:cs typeface="Oswald"/>
                <a:sym typeface="Oswald"/>
              </a:rPr>
              <a:t>PROYECTO 2808</a:t>
            </a:r>
            <a:endParaRPr lang="es-ES" dirty="0">
              <a:solidFill>
                <a:schemeClr val="lt1"/>
              </a:solidFill>
            </a:endParaRPr>
          </a:p>
          <a:p>
            <a:pPr algn="ctr"/>
            <a:r>
              <a:rPr lang="es-ES" sz="1800" dirty="0">
                <a:solidFill>
                  <a:schemeClr val="lt1"/>
                </a:solidFill>
                <a:ea typeface="Lexend Deca"/>
                <a:cs typeface="Lexend Deca"/>
                <a:sym typeface="Lexend Deca"/>
              </a:rPr>
              <a:t>TUNJUELITO </a:t>
            </a:r>
            <a:r>
              <a:rPr lang="es-CO" sz="1800" dirty="0">
                <a:solidFill>
                  <a:schemeClr val="lt1"/>
                </a:solidFill>
                <a:ea typeface="Lexend Deca"/>
                <a:cs typeface="Lexend Deca"/>
                <a:sym typeface="Lexend Deca"/>
              </a:rPr>
              <a:t>CON OPORTUNIDADES PARA LA EDUCACIÓN </a:t>
            </a:r>
            <a:endParaRPr lang="es-ES" sz="1800" dirty="0">
              <a:solidFill>
                <a:schemeClr val="lt1"/>
              </a:solidFill>
              <a:ea typeface="Lexend Deca"/>
              <a:cs typeface="Lexend Deca"/>
            </a:endParaRPr>
          </a:p>
        </p:txBody>
      </p:sp>
      <p:sp>
        <p:nvSpPr>
          <p:cNvPr id="89" name="Google Shape;89;p13">
            <a:extLst>
              <a:ext uri="{FF2B5EF4-FFF2-40B4-BE49-F238E27FC236}">
                <a16:creationId xmlns:a16="http://schemas.microsoft.com/office/drawing/2014/main" id="{6EB6B748-35A3-0F90-B32B-AEA304D6ED35}"/>
              </a:ext>
            </a:extLst>
          </p:cNvPr>
          <p:cNvSpPr/>
          <p:nvPr/>
        </p:nvSpPr>
        <p:spPr>
          <a:xfrm flipH="1">
            <a:off x="11600" y="63322"/>
            <a:ext cx="3220884" cy="6794678"/>
          </a:xfrm>
          <a:prstGeom prst="parallelogram">
            <a:avLst>
              <a:gd name="adj" fmla="val 71939"/>
            </a:avLst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endParaRPr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0" name="Google Shape;90;p13">
            <a:extLst>
              <a:ext uri="{FF2B5EF4-FFF2-40B4-BE49-F238E27FC236}">
                <a16:creationId xmlns:a16="http://schemas.microsoft.com/office/drawing/2014/main" id="{E31F29A3-FFD8-3D36-60D4-5E925B5E45BF}"/>
              </a:ext>
            </a:extLst>
          </p:cNvPr>
          <p:cNvSpPr txBox="1"/>
          <p:nvPr/>
        </p:nvSpPr>
        <p:spPr>
          <a:xfrm>
            <a:off x="4194688" y="4022203"/>
            <a:ext cx="4021659" cy="674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300" dirty="0">
                <a:solidFill>
                  <a:schemeClr val="lt1"/>
                </a:solidFill>
                <a:ea typeface="Lexend Deca"/>
                <a:cs typeface="Lexend Deca"/>
                <a:sym typeface="Lexend Deca"/>
              </a:rPr>
              <a:t>5 de noviembre de 2025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300" dirty="0">
              <a:solidFill>
                <a:schemeClr val="lt1"/>
              </a:solidFill>
              <a:latin typeface="Lexend Deca"/>
              <a:ea typeface="Lexend Deca"/>
              <a:cs typeface="Lexend Deca"/>
              <a:sym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37488404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105;p15" descr="Patrón de fondo&#10;&#10;El contenido generado por IA puede ser incorrecto.">
            <a:extLst>
              <a:ext uri="{FF2B5EF4-FFF2-40B4-BE49-F238E27FC236}">
                <a16:creationId xmlns:a16="http://schemas.microsoft.com/office/drawing/2014/main" id="{9F0FB40F-C3DE-B66E-BF3D-38B936120D03}"/>
              </a:ext>
            </a:extLst>
          </p:cNvPr>
          <p:cNvPicPr preferRelativeResize="0"/>
          <p:nvPr/>
        </p:nvPicPr>
        <p:blipFill rotWithShape="1">
          <a:blip r:embed="rId2"/>
          <a:srcRect b="15139"/>
          <a:stretch>
            <a:fillRect/>
          </a:stretch>
        </p:blipFill>
        <p:spPr>
          <a:xfrm>
            <a:off x="3322" y="-2540"/>
            <a:ext cx="12192000" cy="68954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" name="Google Shape;106;p15">
            <a:extLst>
              <a:ext uri="{FF2B5EF4-FFF2-40B4-BE49-F238E27FC236}">
                <a16:creationId xmlns:a16="http://schemas.microsoft.com/office/drawing/2014/main" id="{145260AD-C062-B891-6FB0-372243671BEE}"/>
              </a:ext>
            </a:extLst>
          </p:cNvPr>
          <p:cNvGrpSpPr/>
          <p:nvPr/>
        </p:nvGrpSpPr>
        <p:grpSpPr>
          <a:xfrm>
            <a:off x="10943664" y="-52"/>
            <a:ext cx="1245319" cy="6857697"/>
            <a:chOff x="10950525" y="35050"/>
            <a:chExt cx="1239000" cy="6822900"/>
          </a:xfrm>
        </p:grpSpPr>
        <p:sp>
          <p:nvSpPr>
            <p:cNvPr id="8" name="Google Shape;107;p15">
              <a:extLst>
                <a:ext uri="{FF2B5EF4-FFF2-40B4-BE49-F238E27FC236}">
                  <a16:creationId xmlns:a16="http://schemas.microsoft.com/office/drawing/2014/main" id="{0E8F9C47-5FAE-D7D1-7493-775DE4331E98}"/>
                </a:ext>
              </a:extLst>
            </p:cNvPr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9" name="Google Shape;108;p15">
              <a:extLst>
                <a:ext uri="{FF2B5EF4-FFF2-40B4-BE49-F238E27FC236}">
                  <a16:creationId xmlns:a16="http://schemas.microsoft.com/office/drawing/2014/main" id="{E5B23456-9ADD-71A4-5F53-34375B4ADBBD}"/>
                </a:ext>
              </a:extLst>
            </p:cNvPr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 </a:t>
              </a:r>
              <a:endParaRPr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  <p:pic>
          <p:nvPicPr>
            <p:cNvPr id="10" name="Google Shape;109;p15">
              <a:extLst>
                <a:ext uri="{FF2B5EF4-FFF2-40B4-BE49-F238E27FC236}">
                  <a16:creationId xmlns:a16="http://schemas.microsoft.com/office/drawing/2014/main" id="{811B06AF-492D-BAF0-0E50-9253CF9A25F1}"/>
                </a:ext>
              </a:extLst>
            </p:cNvPr>
            <p:cNvPicPr preferRelativeResize="0"/>
            <p:nvPr/>
          </p:nvPicPr>
          <p:blipFill>
            <a:blip r:embed="rId3"/>
            <a:stretch>
              <a:fillRect/>
            </a:stretch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graphicFrame>
        <p:nvGraphicFramePr>
          <p:cNvPr id="14" name="Tabla 13">
            <a:extLst>
              <a:ext uri="{FF2B5EF4-FFF2-40B4-BE49-F238E27FC236}">
                <a16:creationId xmlns:a16="http://schemas.microsoft.com/office/drawing/2014/main" id="{C464589A-DCF6-C2A4-8264-41EF73777A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184516"/>
              </p:ext>
            </p:extLst>
          </p:nvPr>
        </p:nvGraphicFramePr>
        <p:xfrm>
          <a:off x="562512" y="1482226"/>
          <a:ext cx="10374813" cy="40927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6811">
                  <a:extLst>
                    <a:ext uri="{9D8B030D-6E8A-4147-A177-3AD203B41FA5}">
                      <a16:colId xmlns:a16="http://schemas.microsoft.com/office/drawing/2014/main" val="3812912830"/>
                    </a:ext>
                  </a:extLst>
                </a:gridCol>
                <a:gridCol w="1592929">
                  <a:extLst>
                    <a:ext uri="{9D8B030D-6E8A-4147-A177-3AD203B41FA5}">
                      <a16:colId xmlns:a16="http://schemas.microsoft.com/office/drawing/2014/main" val="2498034617"/>
                    </a:ext>
                  </a:extLst>
                </a:gridCol>
                <a:gridCol w="1634482">
                  <a:extLst>
                    <a:ext uri="{9D8B030D-6E8A-4147-A177-3AD203B41FA5}">
                      <a16:colId xmlns:a16="http://schemas.microsoft.com/office/drawing/2014/main" val="1481791110"/>
                    </a:ext>
                  </a:extLst>
                </a:gridCol>
                <a:gridCol w="1869959">
                  <a:extLst>
                    <a:ext uri="{9D8B030D-6E8A-4147-A177-3AD203B41FA5}">
                      <a16:colId xmlns:a16="http://schemas.microsoft.com/office/drawing/2014/main" val="2574967210"/>
                    </a:ext>
                  </a:extLst>
                </a:gridCol>
                <a:gridCol w="1620632">
                  <a:extLst>
                    <a:ext uri="{9D8B030D-6E8A-4147-A177-3AD203B41FA5}">
                      <a16:colId xmlns:a16="http://schemas.microsoft.com/office/drawing/2014/main" val="2616693391"/>
                    </a:ext>
                  </a:extLst>
                </a:gridCol>
              </a:tblGrid>
              <a:tr h="630528">
                <a:tc>
                  <a:txBody>
                    <a:bodyPr/>
                    <a:lstStyle/>
                    <a:p>
                      <a:pPr marR="0" algn="ctr" rtl="0">
                        <a:buNone/>
                      </a:pPr>
                      <a:r>
                        <a:rPr lang="es-MX" sz="1400" b="1" i="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METAS 202</a:t>
                      </a:r>
                      <a:r>
                        <a:rPr lang="es-CO" sz="1400" b="1" i="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</a:t>
                      </a:r>
                      <a:endParaRPr lang="es-MX" dirty="0"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buNone/>
                      </a:pPr>
                      <a:r>
                        <a:rPr lang="es-MX" sz="1400" b="1" i="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Valor</a:t>
                      </a:r>
                      <a:r>
                        <a:rPr lang="es-MX" sz="1400" b="1" i="0" baseline="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POAI </a:t>
                      </a:r>
                      <a:endParaRPr lang="es-MX" dirty="0"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buNone/>
                      </a:pPr>
                      <a:r>
                        <a:rPr lang="es-MX" sz="1400" b="1" i="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Valor comprometido</a:t>
                      </a:r>
                      <a:endParaRPr lang="es-MX" dirty="0"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buNone/>
                      </a:pPr>
                      <a:r>
                        <a:rPr lang="es-MX" sz="1400" b="1" i="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Porcentaje</a:t>
                      </a:r>
                      <a:r>
                        <a:rPr lang="es-MX" sz="1400" b="1" i="0" baseline="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es-CO" sz="1400" b="1" i="0" baseline="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ejecución financiera</a:t>
                      </a:r>
                    </a:p>
                    <a:p>
                      <a:pPr marR="0" algn="ctr" rtl="0">
                        <a:buNone/>
                      </a:pPr>
                      <a:r>
                        <a:rPr lang="es-CO" sz="1400" b="1" i="0" baseline="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(Referido al giro)</a:t>
                      </a:r>
                      <a:endParaRPr lang="es-MX" dirty="0"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buNone/>
                      </a:pPr>
                      <a:r>
                        <a:rPr lang="es-CO" sz="1400" b="1" i="0" baseline="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*Porcentaje ejecución física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4834119"/>
                  </a:ext>
                </a:extLst>
              </a:tr>
              <a:tr h="679028">
                <a:tc>
                  <a:txBody>
                    <a:bodyPr/>
                    <a:lstStyle/>
                    <a:p>
                      <a:pPr marL="0" marR="0" indent="0" algn="just" rtl="0" eaLnBrk="1" fontAlgn="auto" latinLnBrk="0" hangingPunct="1">
                        <a:buNone/>
                      </a:pPr>
                      <a:r>
                        <a:rPr lang="es-CO" sz="1400" dirty="0">
                          <a:solidFill>
                            <a:srgbClr val="000000"/>
                          </a:solidFill>
                          <a:latin typeface="+mj-lt"/>
                        </a:rPr>
                        <a:t>Beneficiar </a:t>
                      </a:r>
                      <a:r>
                        <a:rPr lang="es-CO" sz="1400" b="1" dirty="0">
                          <a:solidFill>
                            <a:srgbClr val="FF0000"/>
                          </a:solidFill>
                          <a:latin typeface="+mj-lt"/>
                        </a:rPr>
                        <a:t>50</a:t>
                      </a:r>
                      <a:r>
                        <a:rPr lang="es-CO" sz="1400" dirty="0">
                          <a:solidFill>
                            <a:srgbClr val="000000"/>
                          </a:solidFill>
                          <a:latin typeface="+mj-lt"/>
                        </a:rPr>
                        <a:t> estudiantes con apoyo de sostenimiento para la permanencia en la educación posmedia (niveles de formación técnico profesional, tecnólogo, profesional universitario y educación para el trabajo y desarrollo humano).</a:t>
                      </a:r>
                      <a:endParaRPr lang="en-US" sz="1400" b="0" i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  <a:p>
                      <a:pPr rtl="0" fontAlgn="base"/>
                      <a:r>
                        <a:rPr lang="es-MX" sz="1400" b="0" i="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​</a:t>
                      </a:r>
                      <a:r>
                        <a:rPr lang="es-MX" sz="1400" b="0" i="0" baseline="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	</a:t>
                      </a:r>
                      <a:endParaRPr lang="es-MX" sz="1400" dirty="0"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buNone/>
                      </a:pPr>
                      <a:r>
                        <a:rPr lang="es-CO" sz="1400" dirty="0">
                          <a:solidFill>
                            <a:srgbClr val="000000"/>
                          </a:solidFill>
                          <a:latin typeface="+mj-lt"/>
                        </a:rPr>
                        <a:t>$1.196.381.000</a:t>
                      </a:r>
                      <a:endParaRPr lang="es-MX" sz="1400" dirty="0"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buNone/>
                      </a:pPr>
                      <a:r>
                        <a:rPr lang="es-CO" sz="1400" dirty="0">
                          <a:solidFill>
                            <a:srgbClr val="000000"/>
                          </a:solidFill>
                          <a:latin typeface="+mj-lt"/>
                        </a:rPr>
                        <a:t>$1.058.670.228</a:t>
                      </a:r>
                      <a:endParaRPr lang="es-CO" dirty="0"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buNone/>
                      </a:pPr>
                      <a:r>
                        <a:rPr lang="es-CO" sz="1400" b="0" i="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88%</a:t>
                      </a:r>
                      <a:endParaRPr lang="es-CO" dirty="0"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buNone/>
                      </a:pPr>
                      <a:r>
                        <a:rPr lang="es-CO" dirty="0">
                          <a:effectLst/>
                          <a:latin typeface="+mj-lt"/>
                        </a:rPr>
                        <a:t>0%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6414303"/>
                  </a:ext>
                </a:extLst>
              </a:tr>
              <a:tr h="679028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tabLst/>
                        <a:defRPr/>
                      </a:pPr>
                      <a:r>
                        <a:rPr lang="es-CO" sz="1400" dirty="0">
                          <a:solidFill>
                            <a:srgbClr val="000000"/>
                          </a:solidFill>
                          <a:latin typeface="+mj-lt"/>
                        </a:rPr>
                        <a:t>Beneficiar </a:t>
                      </a:r>
                      <a:r>
                        <a:rPr lang="es-CO" sz="1400" b="1" dirty="0">
                          <a:solidFill>
                            <a:srgbClr val="FF0000"/>
                          </a:solidFill>
                          <a:latin typeface="+mj-lt"/>
                        </a:rPr>
                        <a:t>50</a:t>
                      </a:r>
                      <a:r>
                        <a:rPr lang="es-CO" sz="1400" dirty="0">
                          <a:solidFill>
                            <a:srgbClr val="000000"/>
                          </a:solidFill>
                          <a:latin typeface="+mj-lt"/>
                        </a:rPr>
                        <a:t> estudiantes en programas de educación posmedia (niveles de formación técnico profesional, tecnólogo, profesional universitario y educación para el trabajo y desarrollo humano).</a:t>
                      </a:r>
                    </a:p>
                    <a:p>
                      <a:pPr marL="0" marR="0" indent="0" algn="just" rtl="0" eaLnBrk="1" fontAlgn="auto" latinLnBrk="0" hangingPunct="1">
                        <a:buNone/>
                      </a:pPr>
                      <a:endParaRPr lang="es-MX" sz="1400" dirty="0"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buNone/>
                      </a:pPr>
                      <a:r>
                        <a:rPr lang="es-CO" sz="1400" dirty="0">
                          <a:solidFill>
                            <a:srgbClr val="000000"/>
                          </a:solidFill>
                          <a:latin typeface="+mj-lt"/>
                        </a:rPr>
                        <a:t>$3.518.535.000</a:t>
                      </a:r>
                      <a:endParaRPr lang="es-MX" sz="1400" dirty="0"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rtl="0" eaLnBrk="1" fontAlgn="auto" latinLnBrk="0" hangingPunct="1">
                        <a:buNone/>
                      </a:pPr>
                      <a:r>
                        <a:rPr lang="es-CO" sz="1400" dirty="0">
                          <a:solidFill>
                            <a:srgbClr val="000000"/>
                          </a:solidFill>
                          <a:latin typeface="+mj-lt"/>
                        </a:rPr>
                        <a:t>$3.518.535.000</a:t>
                      </a:r>
                      <a:endParaRPr lang="es-MX" dirty="0"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buNone/>
                      </a:pPr>
                      <a:r>
                        <a:rPr lang="es-CO" sz="1400" b="0" i="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100%</a:t>
                      </a:r>
                      <a:endParaRPr lang="es-CO" dirty="0"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buNone/>
                      </a:pPr>
                      <a:r>
                        <a:rPr lang="es-CO" dirty="0">
                          <a:effectLst/>
                          <a:latin typeface="+mj-lt"/>
                        </a:rPr>
                        <a:t>0%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0626103"/>
                  </a:ext>
                </a:extLst>
              </a:tr>
              <a:tr h="679027">
                <a:tc>
                  <a:txBody>
                    <a:bodyPr/>
                    <a:lstStyle/>
                    <a:p>
                      <a:pPr marL="0" lvl="0" indent="0" algn="just">
                        <a:buNone/>
                      </a:pPr>
                      <a:r>
                        <a:rPr lang="es-MX" sz="1400" dirty="0">
                          <a:effectLst/>
                          <a:latin typeface="+mj-lt"/>
                        </a:rPr>
                        <a:t>TOTAL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400" dirty="0">
                          <a:solidFill>
                            <a:srgbClr val="000000"/>
                          </a:solidFill>
                          <a:latin typeface="+mj-lt"/>
                        </a:rPr>
                        <a:t>$4.714.916.000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s-CO" sz="1400" b="0" i="0" u="none" strike="noStrike" noProof="0" dirty="0">
                          <a:solidFill>
                            <a:srgbClr val="000000"/>
                          </a:solidFill>
                          <a:latin typeface="+mj-lt"/>
                        </a:rPr>
                        <a:t>$4.577.205.228</a:t>
                      </a:r>
                      <a:endParaRPr lang="en-US" dirty="0">
                        <a:latin typeface="+mj-lt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400" b="0" i="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97%</a:t>
                      </a: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MX" dirty="0">
                          <a:effectLst/>
                          <a:latin typeface="+mj-lt"/>
                        </a:rPr>
                        <a:t>0%</a:t>
                      </a:r>
                      <a:endParaRPr lang="es-CO" dirty="0"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5667011"/>
                  </a:ext>
                </a:extLst>
              </a:tr>
            </a:tbl>
          </a:graphicData>
        </a:graphic>
      </p:graphicFrame>
      <p:sp>
        <p:nvSpPr>
          <p:cNvPr id="5" name="Google Shape;88;p13">
            <a:extLst>
              <a:ext uri="{FF2B5EF4-FFF2-40B4-BE49-F238E27FC236}">
                <a16:creationId xmlns:a16="http://schemas.microsoft.com/office/drawing/2014/main" id="{9C8627FF-5481-228E-343A-41D1F7BF2354}"/>
              </a:ext>
            </a:extLst>
          </p:cNvPr>
          <p:cNvSpPr txBox="1"/>
          <p:nvPr/>
        </p:nvSpPr>
        <p:spPr>
          <a:xfrm>
            <a:off x="1375910" y="717319"/>
            <a:ext cx="9833217" cy="492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000" b="1" dirty="0">
                <a:solidFill>
                  <a:schemeClr val="tx1"/>
                </a:solidFill>
                <a:ea typeface="Oswald"/>
                <a:cs typeface="Oswald"/>
                <a:sym typeface="Oswald"/>
              </a:rPr>
              <a:t>PROYECTO 2808: </a:t>
            </a:r>
            <a:r>
              <a:rPr lang="es-ES" sz="2000" b="1" dirty="0">
                <a:solidFill>
                  <a:schemeClr val="tx1"/>
                </a:solidFill>
                <a:ea typeface="Lexend Deca"/>
                <a:cs typeface="Lexend Deca"/>
                <a:sym typeface="Lexend Deca"/>
              </a:rPr>
              <a:t>TUNJUELITO </a:t>
            </a:r>
            <a:r>
              <a:rPr lang="es-CO" sz="2000" b="1" dirty="0">
                <a:solidFill>
                  <a:schemeClr val="tx1"/>
                </a:solidFill>
                <a:ea typeface="Lexend Deca"/>
                <a:cs typeface="Lexend Deca"/>
                <a:sym typeface="Lexend Deca"/>
              </a:rPr>
              <a:t>CON OPORTUNIDADES PARA LA EDUCACIÓN</a:t>
            </a:r>
            <a:endParaRPr lang="es-ES" sz="2000" b="1" dirty="0">
              <a:solidFill>
                <a:schemeClr val="tx1"/>
              </a:solidFill>
              <a:ea typeface="Lexend Deca"/>
              <a:cs typeface="Lexend Deca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BCFF1375-3905-BA7F-EADA-11499141EE06}"/>
              </a:ext>
            </a:extLst>
          </p:cNvPr>
          <p:cNvSpPr txBox="1"/>
          <p:nvPr/>
        </p:nvSpPr>
        <p:spPr>
          <a:xfrm>
            <a:off x="562511" y="5585898"/>
            <a:ext cx="103748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just" rtl="0">
              <a:buNone/>
            </a:pPr>
            <a:r>
              <a:rPr lang="es-CO" sz="1200" b="1" dirty="0">
                <a:latin typeface="+mj-lt"/>
              </a:rPr>
              <a:t>*</a:t>
            </a:r>
            <a:r>
              <a:rPr lang="es-CO" sz="1200" b="1" i="0" baseline="0" dirty="0">
                <a:solidFill>
                  <a:srgbClr val="000000"/>
                </a:solidFill>
                <a:effectLst/>
                <a:latin typeface="+mj-lt"/>
              </a:rPr>
              <a:t>A la fecha aunque el porcentaje de ejecución física corresponde al 0% se han desarrollado actividades de planeación y preparación para el proceso de Preinscripciones</a:t>
            </a:r>
            <a:r>
              <a:rPr lang="es-CO" sz="1200" b="1" dirty="0">
                <a:latin typeface="+mj-lt"/>
              </a:rPr>
              <a:t>.</a:t>
            </a:r>
            <a:endParaRPr lang="es-MX" sz="1200" dirty="0"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748845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5"/>
          <p:cNvPicPr preferRelativeResize="0"/>
          <p:nvPr/>
        </p:nvPicPr>
        <p:blipFill rotWithShape="1">
          <a:blip r:embed="rId3"/>
          <a:srcRect b="15139"/>
          <a:stretch>
            <a:fillRect/>
          </a:stretch>
        </p:blipFill>
        <p:spPr>
          <a:xfrm>
            <a:off x="0" y="-43132"/>
            <a:ext cx="12192000" cy="68954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6" name="Google Shape;106;p15"/>
          <p:cNvGrpSpPr/>
          <p:nvPr/>
        </p:nvGrpSpPr>
        <p:grpSpPr>
          <a:xfrm>
            <a:off x="10943664" y="-52"/>
            <a:ext cx="1245319" cy="6857697"/>
            <a:chOff x="10950525" y="35050"/>
            <a:chExt cx="1239000" cy="6822900"/>
          </a:xfrm>
        </p:grpSpPr>
        <p:sp>
          <p:nvSpPr>
            <p:cNvPr id="107" name="Google Shape;107;p15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ea typeface="Calibri" panose="020F0502020204030204"/>
                <a:sym typeface="Calibri" panose="020F0502020204030204"/>
              </a:endParaRPr>
            </a:p>
          </p:txBody>
        </p:sp>
        <p:sp>
          <p:nvSpPr>
            <p:cNvPr id="108" name="Google Shape;108;p15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ea typeface="Calibri" panose="020F0502020204030204"/>
                  <a:sym typeface="Calibri" panose="020F0502020204030204"/>
                </a:rPr>
                <a:t> </a:t>
              </a:r>
              <a:endParaRPr>
                <a:ea typeface="Calibri" panose="020F0502020204030204"/>
                <a:sym typeface="Calibri" panose="020F0502020204030204"/>
              </a:endParaRPr>
            </a:p>
          </p:txBody>
        </p:sp>
        <p:pic>
          <p:nvPicPr>
            <p:cNvPr id="109" name="Google Shape;109;p15"/>
            <p:cNvPicPr preferRelativeResize="0"/>
            <p:nvPr/>
          </p:nvPicPr>
          <p:blipFill>
            <a:blip r:embed="rId4"/>
            <a:stretch>
              <a:fillRect/>
            </a:stretch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0" name="Google Shape;110;p15"/>
          <p:cNvSpPr txBox="1"/>
          <p:nvPr/>
        </p:nvSpPr>
        <p:spPr>
          <a:xfrm>
            <a:off x="322875" y="214650"/>
            <a:ext cx="10832346" cy="11695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/>
            <a:r>
              <a:rPr lang="es-MX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CONVENIO INTERADMINISTRATIVO No. 323-2025 CI (132954) SUSCRITO ENTRE EL FONDO DE DESARROLLO LOCAL DE TUNJUELITO Y LA AGENCIA DISTRITAL PARA LA EDUCACIÓN SUPERIOR, LA CIENCIA Y LA TECNOLOGÍA - ATENEA.</a:t>
            </a:r>
            <a:endParaRPr lang="es-CO" sz="2000" b="1" i="0" u="none" strike="noStrike">
              <a:solidFill>
                <a:srgbClr val="000000"/>
              </a:solidFill>
              <a:effectLst/>
              <a:latin typeface="+mj-lt"/>
            </a:endParaRPr>
          </a:p>
          <a:p>
            <a:pPr algn="ctr"/>
            <a:endParaRPr lang="es-CO" sz="400" b="1" dirty="0">
              <a:solidFill>
                <a:srgbClr val="CC0000"/>
              </a:solidFill>
              <a:ea typeface="Oswald"/>
              <a:sym typeface="Oswald"/>
            </a:endParaRPr>
          </a:p>
        </p:txBody>
      </p:sp>
      <p:sp>
        <p:nvSpPr>
          <p:cNvPr id="111" name="Google Shape;111;p15"/>
          <p:cNvSpPr txBox="1"/>
          <p:nvPr/>
        </p:nvSpPr>
        <p:spPr>
          <a:xfrm>
            <a:off x="700937" y="1503043"/>
            <a:ext cx="10398137" cy="4792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fontAlgn="ctr"/>
            <a:r>
              <a:rPr lang="es-MX" sz="1800" b="1" dirty="0"/>
              <a:t>OBJETO:</a:t>
            </a:r>
          </a:p>
          <a:p>
            <a:pPr fontAlgn="ctr"/>
            <a:endParaRPr lang="es-CO" sz="1800" dirty="0">
              <a:latin typeface="+mn-lt"/>
            </a:endParaRPr>
          </a:p>
          <a:p>
            <a:pPr algn="just" rtl="0" fontAlgn="base"/>
            <a:r>
              <a:rPr lang="es-MX" sz="1800" b="0" i="0" u="none" strike="noStrike" dirty="0">
                <a:solidFill>
                  <a:srgbClr val="000000"/>
                </a:solidFill>
                <a:effectLst/>
                <a:latin typeface="+mn-lt"/>
              </a:rPr>
              <a:t>Aunar esfuerzos y recursos técnicos, administrativos, jurídicos, financieros y humanos entre el fondo de desarrollo local de Tunjuelito y la Agencia Atenea, para promover el acceso y la permanencia de los jóvenes de la ciudad de Bogotá a los programas de educación </a:t>
            </a:r>
            <a:r>
              <a:rPr lang="es-MX" sz="1800" b="0" i="0" u="none" strike="noStrike" dirty="0" err="1">
                <a:solidFill>
                  <a:srgbClr val="000000"/>
                </a:solidFill>
                <a:effectLst/>
                <a:latin typeface="+mn-lt"/>
              </a:rPr>
              <a:t>posmedia</a:t>
            </a:r>
            <a:r>
              <a:rPr lang="es-MX" sz="1800" b="0" i="0" u="none" strike="noStrike" dirty="0">
                <a:solidFill>
                  <a:srgbClr val="000000"/>
                </a:solidFill>
                <a:effectLst/>
                <a:latin typeface="+mn-lt"/>
              </a:rPr>
              <a:t>.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+mn-lt"/>
              </a:rPr>
              <a:t>​</a:t>
            </a:r>
          </a:p>
          <a:p>
            <a:pPr rtl="0" fontAlgn="base"/>
            <a:r>
              <a:rPr lang="es-419" sz="1800" b="0" i="0" dirty="0">
                <a:solidFill>
                  <a:srgbClr val="000000"/>
                </a:solidFill>
                <a:effectLst/>
              </a:rPr>
              <a:t>​</a:t>
            </a:r>
          </a:p>
          <a:p>
            <a:pPr fontAlgn="ctr"/>
            <a:endParaRPr lang="en-US" sz="1800" b="1" dirty="0"/>
          </a:p>
          <a:p>
            <a:pPr algn="just" fontAlgn="ctr"/>
            <a:r>
              <a:rPr lang="en-US" sz="1800" b="1" dirty="0"/>
              <a:t>VALOR:  </a:t>
            </a:r>
            <a:r>
              <a:rPr lang="es-ES" sz="1800" dirty="0">
                <a:latin typeface="+mn-lt"/>
              </a:rPr>
              <a:t>(</a:t>
            </a:r>
            <a:r>
              <a:rPr lang="es-CO" sz="1800" b="0" i="0" u="none" strike="noStrike" dirty="0">
                <a:solidFill>
                  <a:srgbClr val="000000"/>
                </a:solidFill>
                <a:effectLst/>
                <a:latin typeface="+mn-lt"/>
              </a:rPr>
              <a:t>$ 4.356.105.228</a:t>
            </a:r>
            <a:r>
              <a:rPr lang="es-ES" sz="1800" dirty="0"/>
              <a:t>) </a:t>
            </a:r>
            <a:r>
              <a:rPr lang="es-CO" sz="1800" dirty="0"/>
              <a:t>CUATRO MIL TRESCIENTOS CINCUENTA Y SEIS MILLONES CIENTO CINCO MIL DOSCIENTOS VEINTIOCHO</a:t>
            </a:r>
            <a:r>
              <a:rPr lang="es-MX" sz="1800" dirty="0"/>
              <a:t> MIL PESOS</a:t>
            </a:r>
            <a:endParaRPr lang="es-CO" sz="1800" dirty="0"/>
          </a:p>
          <a:p>
            <a:pPr fontAlgn="ctr"/>
            <a:endParaRPr lang="es-MX" sz="1800" b="1" dirty="0"/>
          </a:p>
          <a:p>
            <a:pPr rtl="0" fontAlgn="base"/>
            <a:r>
              <a:rPr lang="es-MX" sz="1800" b="1" dirty="0"/>
              <a:t>FECHA DE INICIO: </a:t>
            </a:r>
            <a:r>
              <a:rPr lang="es-419" sz="1800" b="0" i="0" dirty="0">
                <a:solidFill>
                  <a:srgbClr val="000000"/>
                </a:solidFill>
                <a:effectLst/>
              </a:rPr>
              <a:t>​</a:t>
            </a:r>
            <a:r>
              <a:rPr lang="es-CO" sz="1800" b="0" i="0" dirty="0">
                <a:solidFill>
                  <a:srgbClr val="000000"/>
                </a:solidFill>
                <a:effectLst/>
                <a:latin typeface="+mn-lt"/>
              </a:rPr>
              <a:t>07 DE MAYO DE 2025</a:t>
            </a:r>
            <a:endParaRPr lang="es-419" sz="1800" b="0" i="0" dirty="0">
              <a:solidFill>
                <a:srgbClr val="000000"/>
              </a:solidFill>
              <a:effectLst/>
              <a:latin typeface="+mn-lt"/>
            </a:endParaRPr>
          </a:p>
          <a:p>
            <a:pPr fontAlgn="ctr"/>
            <a:endParaRPr lang="es-MX" sz="1800" b="1" dirty="0"/>
          </a:p>
          <a:p>
            <a:pPr fontAlgn="ctr"/>
            <a:r>
              <a:rPr lang="es-MX" sz="1800" b="1" dirty="0"/>
              <a:t>FECHA DE TERMINACION: </a:t>
            </a:r>
            <a:r>
              <a:rPr lang="es-MX" sz="1800" dirty="0"/>
              <a:t>3</a:t>
            </a:r>
            <a:r>
              <a:rPr lang="es-CO" sz="1800" dirty="0"/>
              <a:t>0 DE JUNIO DE 2032</a:t>
            </a:r>
          </a:p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 lang="es-MX" sz="1800" dirty="0">
              <a:solidFill>
                <a:schemeClr val="dk1"/>
              </a:solidFill>
              <a:ea typeface="Lexend Deca"/>
            </a:endParaRPr>
          </a:p>
          <a:p>
            <a:r>
              <a:rPr lang="es-MX" sz="1800" b="1" dirty="0">
                <a:solidFill>
                  <a:schemeClr val="dk1"/>
                </a:solidFill>
                <a:ea typeface="Lexend Deca"/>
              </a:rPr>
              <a:t>AVANCE DE EJECUCIÓ</a:t>
            </a:r>
            <a:r>
              <a:rPr lang="es-CO" sz="1800" b="1" dirty="0">
                <a:solidFill>
                  <a:schemeClr val="dk1"/>
                </a:solidFill>
                <a:ea typeface="Lexend Deca"/>
              </a:rPr>
              <a:t> </a:t>
            </a:r>
            <a:r>
              <a:rPr lang="es-MX" sz="1800" b="1" dirty="0">
                <a:solidFill>
                  <a:schemeClr val="dk1"/>
                </a:solidFill>
                <a:ea typeface="Lexend Deca"/>
              </a:rPr>
              <a:t>FINANCIERA: </a:t>
            </a:r>
            <a:r>
              <a:rPr lang="es-CO" sz="1800" dirty="0">
                <a:solidFill>
                  <a:schemeClr val="dk1"/>
                </a:solidFill>
                <a:ea typeface="Lexend Deca"/>
              </a:rPr>
              <a:t>100%</a:t>
            </a:r>
          </a:p>
          <a:p>
            <a:endParaRPr lang="es-CO" sz="1800" b="1" dirty="0">
              <a:solidFill>
                <a:schemeClr val="dk1"/>
              </a:solidFill>
              <a:ea typeface="Lexend Deca"/>
            </a:endParaRPr>
          </a:p>
          <a:p>
            <a:endParaRPr lang="es-CO" sz="1800" dirty="0">
              <a:solidFill>
                <a:schemeClr val="dk1"/>
              </a:solidFill>
              <a:ea typeface="Lexend Dec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>
          <a:extLst>
            <a:ext uri="{FF2B5EF4-FFF2-40B4-BE49-F238E27FC236}">
              <a16:creationId xmlns:a16="http://schemas.microsoft.com/office/drawing/2014/main" id="{33DA9CF0-7253-A123-47C6-4CDD44A9A2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5">
            <a:extLst>
              <a:ext uri="{FF2B5EF4-FFF2-40B4-BE49-F238E27FC236}">
                <a16:creationId xmlns:a16="http://schemas.microsoft.com/office/drawing/2014/main" id="{4E6E71BF-C472-3543-0C76-4B2F319BC0C5}"/>
              </a:ext>
            </a:extLst>
          </p:cNvPr>
          <p:cNvPicPr preferRelativeResize="0"/>
          <p:nvPr/>
        </p:nvPicPr>
        <p:blipFill rotWithShape="1">
          <a:blip r:embed="rId3"/>
          <a:srcRect b="15139"/>
          <a:stretch>
            <a:fillRect/>
          </a:stretch>
        </p:blipFill>
        <p:spPr>
          <a:xfrm>
            <a:off x="0" y="0"/>
            <a:ext cx="12192000" cy="68954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6" name="Google Shape;106;p15">
            <a:extLst>
              <a:ext uri="{FF2B5EF4-FFF2-40B4-BE49-F238E27FC236}">
                <a16:creationId xmlns:a16="http://schemas.microsoft.com/office/drawing/2014/main" id="{E64FDD66-DA17-0A3F-EC95-D4B96319C36B}"/>
              </a:ext>
            </a:extLst>
          </p:cNvPr>
          <p:cNvGrpSpPr/>
          <p:nvPr/>
        </p:nvGrpSpPr>
        <p:grpSpPr>
          <a:xfrm>
            <a:off x="10943664" y="-52"/>
            <a:ext cx="1245319" cy="6857697"/>
            <a:chOff x="10950525" y="35050"/>
            <a:chExt cx="1239000" cy="6822900"/>
          </a:xfrm>
        </p:grpSpPr>
        <p:sp>
          <p:nvSpPr>
            <p:cNvPr id="107" name="Google Shape;107;p15">
              <a:extLst>
                <a:ext uri="{FF2B5EF4-FFF2-40B4-BE49-F238E27FC236}">
                  <a16:creationId xmlns:a16="http://schemas.microsoft.com/office/drawing/2014/main" id="{031CF235-488E-DAA6-40EE-9EB94B1C46C5}"/>
                </a:ext>
              </a:extLst>
            </p:cNvPr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ea typeface="Calibri" panose="020F0502020204030204"/>
                <a:sym typeface="Calibri" panose="020F0502020204030204"/>
              </a:endParaRPr>
            </a:p>
          </p:txBody>
        </p:sp>
        <p:sp>
          <p:nvSpPr>
            <p:cNvPr id="108" name="Google Shape;108;p15">
              <a:extLst>
                <a:ext uri="{FF2B5EF4-FFF2-40B4-BE49-F238E27FC236}">
                  <a16:creationId xmlns:a16="http://schemas.microsoft.com/office/drawing/2014/main" id="{E949976C-A551-4A72-0F05-E0CB4073B688}"/>
                </a:ext>
              </a:extLst>
            </p:cNvPr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ea typeface="Calibri" panose="020F0502020204030204"/>
                  <a:sym typeface="Calibri" panose="020F0502020204030204"/>
                </a:rPr>
                <a:t> </a:t>
              </a:r>
              <a:endParaRPr>
                <a:ea typeface="Calibri" panose="020F0502020204030204"/>
                <a:sym typeface="Calibri" panose="020F0502020204030204"/>
              </a:endParaRPr>
            </a:p>
          </p:txBody>
        </p:sp>
        <p:pic>
          <p:nvPicPr>
            <p:cNvPr id="109" name="Google Shape;109;p15">
              <a:extLst>
                <a:ext uri="{FF2B5EF4-FFF2-40B4-BE49-F238E27FC236}">
                  <a16:creationId xmlns:a16="http://schemas.microsoft.com/office/drawing/2014/main" id="{9FDD46F3-C113-7FE4-1B37-A2C23977A3A2}"/>
                </a:ext>
              </a:extLst>
            </p:cNvPr>
            <p:cNvPicPr preferRelativeResize="0"/>
            <p:nvPr/>
          </p:nvPicPr>
          <p:blipFill>
            <a:blip r:embed="rId4"/>
            <a:stretch>
              <a:fillRect/>
            </a:stretch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1" name="Google Shape;111;p15">
            <a:extLst>
              <a:ext uri="{FF2B5EF4-FFF2-40B4-BE49-F238E27FC236}">
                <a16:creationId xmlns:a16="http://schemas.microsoft.com/office/drawing/2014/main" id="{CEED10BF-E512-1D1E-AA0C-99FCCDC26F38}"/>
              </a:ext>
            </a:extLst>
          </p:cNvPr>
          <p:cNvSpPr txBox="1"/>
          <p:nvPr/>
        </p:nvSpPr>
        <p:spPr>
          <a:xfrm>
            <a:off x="545527" y="1146141"/>
            <a:ext cx="10398137" cy="10713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MX" sz="2000" b="1" dirty="0">
                <a:solidFill>
                  <a:schemeClr val="dk1"/>
                </a:solidFill>
                <a:ea typeface="Lexend Deca"/>
              </a:rPr>
              <a:t>AVANCE DE EJECUCIÓ</a:t>
            </a:r>
            <a:r>
              <a:rPr lang="es-CO" sz="2000" b="1" dirty="0">
                <a:solidFill>
                  <a:schemeClr val="dk1"/>
                </a:solidFill>
                <a:ea typeface="Lexend Deca"/>
              </a:rPr>
              <a:t> </a:t>
            </a:r>
            <a:r>
              <a:rPr lang="es-MX" sz="2000" b="1" dirty="0">
                <a:solidFill>
                  <a:schemeClr val="dk1"/>
                </a:solidFill>
                <a:ea typeface="Lexend Deca"/>
              </a:rPr>
              <a:t>F</a:t>
            </a:r>
            <a:r>
              <a:rPr lang="es-CO" sz="2000" b="1" dirty="0">
                <a:solidFill>
                  <a:schemeClr val="dk1"/>
                </a:solidFill>
                <a:ea typeface="Lexend Deca"/>
              </a:rPr>
              <a:t>ÍSICA: </a:t>
            </a:r>
            <a:endParaRPr lang="es-MX" sz="2000" dirty="0">
              <a:solidFill>
                <a:schemeClr val="dk1"/>
              </a:solidFill>
              <a:ea typeface="Lexend Deca"/>
            </a:endParaRPr>
          </a:p>
          <a:p>
            <a:endParaRPr lang="es-CO" sz="1800" dirty="0">
              <a:solidFill>
                <a:schemeClr val="dk1"/>
              </a:solidFill>
              <a:ea typeface="Lexend Deca"/>
            </a:endParaRPr>
          </a:p>
          <a:p>
            <a:r>
              <a:rPr lang="es-CO" sz="1800" dirty="0">
                <a:solidFill>
                  <a:schemeClr val="dk1"/>
                </a:solidFill>
                <a:ea typeface="Lexend Deca"/>
              </a:rPr>
              <a:t>Cronograma estimado para las inscripciones del convenio 2025</a:t>
            </a: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299A2A3B-13AF-808C-F23C-B55A683FD8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2416715"/>
              </p:ext>
            </p:extLst>
          </p:nvPr>
        </p:nvGraphicFramePr>
        <p:xfrm>
          <a:off x="1124262" y="2501900"/>
          <a:ext cx="9548735" cy="303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3573">
                  <a:extLst>
                    <a:ext uri="{9D8B030D-6E8A-4147-A177-3AD203B41FA5}">
                      <a16:colId xmlns:a16="http://schemas.microsoft.com/office/drawing/2014/main" val="3370021895"/>
                    </a:ext>
                  </a:extLst>
                </a:gridCol>
                <a:gridCol w="1576367">
                  <a:extLst>
                    <a:ext uri="{9D8B030D-6E8A-4147-A177-3AD203B41FA5}">
                      <a16:colId xmlns:a16="http://schemas.microsoft.com/office/drawing/2014/main" val="1904272945"/>
                    </a:ext>
                  </a:extLst>
                </a:gridCol>
                <a:gridCol w="2261050">
                  <a:extLst>
                    <a:ext uri="{9D8B030D-6E8A-4147-A177-3AD203B41FA5}">
                      <a16:colId xmlns:a16="http://schemas.microsoft.com/office/drawing/2014/main" val="1016300484"/>
                    </a:ext>
                  </a:extLst>
                </a:gridCol>
                <a:gridCol w="2117745">
                  <a:extLst>
                    <a:ext uri="{9D8B030D-6E8A-4147-A177-3AD203B41FA5}">
                      <a16:colId xmlns:a16="http://schemas.microsoft.com/office/drawing/2014/main" val="32166578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dirty="0">
                          <a:solidFill>
                            <a:schemeClr val="tx1"/>
                          </a:solidFill>
                        </a:rPr>
                        <a:t>FASE</a:t>
                      </a:r>
                      <a:endParaRPr lang="es-CO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>
                          <a:solidFill>
                            <a:schemeClr val="tx1"/>
                          </a:solidFill>
                        </a:rPr>
                        <a:t>DURACIÓN</a:t>
                      </a:r>
                      <a:endParaRPr lang="es-CO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>
                          <a:solidFill>
                            <a:schemeClr val="tx1"/>
                          </a:solidFill>
                        </a:rPr>
                        <a:t>INICIO DEL PROCESO</a:t>
                      </a:r>
                      <a:endParaRPr lang="es-CO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>
                          <a:solidFill>
                            <a:schemeClr val="tx1"/>
                          </a:solidFill>
                        </a:rPr>
                        <a:t>FINALIZACIÓN DEL PROCESO</a:t>
                      </a:r>
                      <a:endParaRPr lang="es-CO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66878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MX" sz="1400" dirty="0"/>
                        <a:t>Inscripción en la línea de admisión general​</a:t>
                      </a:r>
                      <a:endParaRPr lang="es-CO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tabLst/>
                        <a:defRPr/>
                      </a:pPr>
                      <a:r>
                        <a:rPr lang="es-MX" sz="1400">
                          <a:effectLst/>
                        </a:rPr>
                        <a:t>7 días​</a:t>
                      </a:r>
                      <a:endParaRPr lang="es-MX" sz="140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algn="ctr"/>
                      <a:endParaRPr lang="es-CO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/>
                        <a:t>Noviembre</a:t>
                      </a:r>
                      <a:endParaRPr lang="es-CO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/>
                        <a:t>Diciembre</a:t>
                      </a:r>
                      <a:endParaRPr lang="es-CO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9107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es-MX" dirty="0"/>
                        <a:t>Validación de requisitos mínimos y mecanismos de selección de elegibles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/>
                        <a:t>27 días 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/>
                        <a:t>Noviembre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/>
                        <a:t>Diciembre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342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es-MX" dirty="0"/>
                        <a:t>Publicación de resultados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/>
                        <a:t>1 día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MX" dirty="0"/>
                        <a:t>Diciembre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18973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/>
                        <a:t>Periodo de reclamaciones 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/>
                        <a:t>7 días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MX" dirty="0"/>
                        <a:t>Diciembre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1135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/>
                        <a:t>Formalización del beneficio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/>
                        <a:t>30 días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/>
                        <a:t>Enero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/>
                        <a:t>Febrero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7134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/>
                        <a:t>Inicio de clases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MX" dirty="0"/>
                        <a:t>Según calendario de las IES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76297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88647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5"/>
          <p:cNvPicPr preferRelativeResize="0"/>
          <p:nvPr/>
        </p:nvPicPr>
        <p:blipFill rotWithShape="1">
          <a:blip r:embed="rId3"/>
          <a:srcRect b="15139"/>
          <a:stretch>
            <a:fillRect/>
          </a:stretch>
        </p:blipFill>
        <p:spPr>
          <a:xfrm>
            <a:off x="0" y="0"/>
            <a:ext cx="12192000" cy="68954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6" name="Google Shape;106;p15"/>
          <p:cNvGrpSpPr/>
          <p:nvPr/>
        </p:nvGrpSpPr>
        <p:grpSpPr>
          <a:xfrm>
            <a:off x="10943664" y="-52"/>
            <a:ext cx="1245319" cy="6857697"/>
            <a:chOff x="10950525" y="35050"/>
            <a:chExt cx="1239000" cy="6822900"/>
          </a:xfrm>
        </p:grpSpPr>
        <p:sp>
          <p:nvSpPr>
            <p:cNvPr id="107" name="Google Shape;107;p15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ea typeface="Calibri" panose="020F0502020204030204"/>
                <a:sym typeface="Calibri" panose="020F0502020204030204"/>
              </a:endParaRPr>
            </a:p>
          </p:txBody>
        </p:sp>
        <p:sp>
          <p:nvSpPr>
            <p:cNvPr id="108" name="Google Shape;108;p15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ea typeface="Calibri" panose="020F0502020204030204"/>
                  <a:sym typeface="Calibri" panose="020F0502020204030204"/>
                </a:rPr>
                <a:t> </a:t>
              </a:r>
              <a:endParaRPr>
                <a:ea typeface="Calibri" panose="020F0502020204030204"/>
                <a:sym typeface="Calibri" panose="020F0502020204030204"/>
              </a:endParaRPr>
            </a:p>
          </p:txBody>
        </p:sp>
        <p:pic>
          <p:nvPicPr>
            <p:cNvPr id="109" name="Google Shape;109;p15"/>
            <p:cNvPicPr preferRelativeResize="0"/>
            <p:nvPr/>
          </p:nvPicPr>
          <p:blipFill>
            <a:blip r:embed="rId4"/>
            <a:stretch>
              <a:fillRect/>
            </a:stretch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0" name="Google Shape;110;p15"/>
          <p:cNvSpPr txBox="1"/>
          <p:nvPr/>
        </p:nvSpPr>
        <p:spPr>
          <a:xfrm>
            <a:off x="322875" y="681311"/>
            <a:ext cx="10832346" cy="11695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/>
            <a:r>
              <a:rPr lang="es-MX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CONVENIO INTERADMINISTRATIVO No. 323-2025 CI (132954) SUSCRITO ENTRE EL FONDO DE DESARROLLO LOCAL DE TUNJUELITO Y LA AGENCIA DISTRITAL PARA LA EDUCACIÓN SUPERIOR, LA CIENCIA Y LA TECNOLOGÍA - ATENEA.</a:t>
            </a:r>
            <a:endParaRPr lang="es-CO" sz="2000" b="1" i="0" u="none" strike="noStrike" dirty="0">
              <a:solidFill>
                <a:srgbClr val="000000"/>
              </a:solidFill>
              <a:effectLst/>
              <a:latin typeface="+mj-lt"/>
            </a:endParaRPr>
          </a:p>
          <a:p>
            <a:pPr algn="ctr"/>
            <a:endParaRPr lang="es-CO" sz="400" b="1" dirty="0">
              <a:solidFill>
                <a:srgbClr val="CC0000"/>
              </a:solidFill>
              <a:ea typeface="Oswald"/>
              <a:sym typeface="Oswald"/>
            </a:endParaRPr>
          </a:p>
        </p:txBody>
      </p:sp>
      <p:sp>
        <p:nvSpPr>
          <p:cNvPr id="111" name="Google Shape;111;p15"/>
          <p:cNvSpPr txBox="1"/>
          <p:nvPr/>
        </p:nvSpPr>
        <p:spPr>
          <a:xfrm>
            <a:off x="700937" y="1933739"/>
            <a:ext cx="10398137" cy="37685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fontAlgn="ctr"/>
            <a:r>
              <a:rPr lang="en-US" sz="1600" b="0" i="0" u="none" strike="noStrike" dirty="0">
                <a:solidFill>
                  <a:srgbClr val="000000"/>
                </a:solidFill>
                <a:effectLst/>
                <a:latin typeface="+mn-lt"/>
              </a:rPr>
              <a:t>De acuerdo con el Manual operativo Jovenes a la E - ATENA, anteriormente llamado jovenes a la U</a:t>
            </a:r>
            <a:r>
              <a:rPr lang="es-419" sz="1600" b="0" i="0" u="none" strike="noStrike" dirty="0">
                <a:solidFill>
                  <a:srgbClr val="000000"/>
                </a:solidFill>
                <a:effectLst/>
                <a:latin typeface="+mn-lt"/>
              </a:rPr>
              <a:t>. </a:t>
            </a:r>
            <a:endParaRPr lang="en-US" dirty="0"/>
          </a:p>
          <a:p>
            <a:pPr algn="just"/>
            <a:endParaRPr lang="es-419" sz="1600" dirty="0">
              <a:latin typeface="+mn-lt"/>
            </a:endParaRPr>
          </a:p>
          <a:p>
            <a:pPr algn="just"/>
            <a:r>
              <a:rPr lang="es-419" sz="1600" b="0" i="0" u="none" strike="noStrike" dirty="0">
                <a:solidFill>
                  <a:srgbClr val="000000"/>
                </a:solidFill>
                <a:effectLst/>
                <a:latin typeface="+mn-lt"/>
              </a:rPr>
              <a:t>Se describen l</a:t>
            </a:r>
            <a:r>
              <a:rPr lang="es-CO" sz="1600" b="0" i="0" u="none" strike="noStrike" dirty="0">
                <a:solidFill>
                  <a:srgbClr val="000000"/>
                </a:solidFill>
                <a:effectLst/>
                <a:latin typeface="+mn-lt"/>
              </a:rPr>
              <a:t>os requisitos</a:t>
            </a:r>
            <a:r>
              <a:rPr lang="es-CO" sz="1600" dirty="0">
                <a:latin typeface="+mn-lt"/>
              </a:rPr>
              <a:t> </a:t>
            </a:r>
            <a:r>
              <a:rPr lang="es-419" sz="1600" b="0" i="0" u="none" strike="noStrike" dirty="0">
                <a:solidFill>
                  <a:srgbClr val="000000"/>
                </a:solidFill>
                <a:effectLst/>
                <a:latin typeface="+mn-lt"/>
              </a:rPr>
              <a:t>para hacer parte del beneficio:</a:t>
            </a:r>
            <a:r>
              <a:rPr lang="es-419" sz="1600" b="0" i="0" dirty="0">
                <a:solidFill>
                  <a:srgbClr val="000000"/>
                </a:solidFill>
                <a:effectLst/>
                <a:latin typeface="+mn-lt"/>
              </a:rPr>
              <a:t>​</a:t>
            </a:r>
            <a:endParaRPr lang="es-419" dirty="0"/>
          </a:p>
          <a:p>
            <a:pPr algn="just" rtl="0" fontAlgn="base"/>
            <a:r>
              <a:rPr lang="es-419" sz="1600" b="0" i="0" dirty="0">
                <a:solidFill>
                  <a:srgbClr val="000000"/>
                </a:solidFill>
                <a:effectLst/>
                <a:latin typeface="+mn-lt"/>
              </a:rPr>
              <a:t>​</a:t>
            </a:r>
          </a:p>
          <a:p>
            <a:pPr marL="342900" indent="-342900" algn="just" rtl="0" fontAlgn="base">
              <a:buFont typeface="+mj-lt"/>
              <a:buAutoNum type="arabicPeriod"/>
            </a:pPr>
            <a:r>
              <a:rPr lang="es-CO" sz="1600" b="0" i="0" u="none" strike="noStrike" dirty="0">
                <a:solidFill>
                  <a:srgbClr val="000000"/>
                </a:solidFill>
                <a:effectLst/>
                <a:latin typeface="+mn-lt"/>
              </a:rPr>
              <a:t>Ser bachiller </a:t>
            </a:r>
            <a:r>
              <a:rPr lang="es-CO" sz="1600" b="1" i="0" u="none" strike="noStrike" dirty="0">
                <a:solidFill>
                  <a:srgbClr val="000000"/>
                </a:solidFill>
                <a:effectLst/>
                <a:latin typeface="+mn-lt"/>
              </a:rPr>
              <a:t>egresado</a:t>
            </a:r>
            <a:r>
              <a:rPr lang="es-CO" sz="1600" b="0" i="0" u="none" strike="noStrike" dirty="0">
                <a:solidFill>
                  <a:srgbClr val="000000"/>
                </a:solidFill>
                <a:effectLst/>
                <a:latin typeface="+mn-lt"/>
              </a:rPr>
              <a:t> de un </a:t>
            </a:r>
            <a:r>
              <a:rPr lang="es-CO" sz="1600" b="1" i="0" u="none" strike="noStrike" dirty="0">
                <a:solidFill>
                  <a:srgbClr val="000000"/>
                </a:solidFill>
                <a:effectLst/>
                <a:latin typeface="+mn-lt"/>
              </a:rPr>
              <a:t>colegio público o privado de Bogotá D.C.</a:t>
            </a:r>
            <a:r>
              <a:rPr lang="es-CO" sz="1600" b="0" i="0" dirty="0">
                <a:solidFill>
                  <a:srgbClr val="000000"/>
                </a:solidFill>
                <a:effectLst/>
                <a:latin typeface="+mn-lt"/>
              </a:rPr>
              <a:t>​ </a:t>
            </a:r>
            <a:r>
              <a:rPr lang="es-CO" sz="1600" b="0" i="0" u="none" strike="noStrike" dirty="0">
                <a:solidFill>
                  <a:srgbClr val="000000"/>
                </a:solidFill>
                <a:effectLst/>
                <a:latin typeface="+mn-lt"/>
              </a:rPr>
              <a:t>Ser bachiller egresado de un colegio público o privado fuera de Bogotá D.C., pero </a:t>
            </a:r>
            <a:r>
              <a:rPr lang="es-CO" sz="1600" b="1" i="0" u="none" strike="noStrike" dirty="0">
                <a:solidFill>
                  <a:srgbClr val="000000"/>
                </a:solidFill>
                <a:effectLst/>
                <a:latin typeface="+mn-lt"/>
              </a:rPr>
              <a:t>ser residente en la ciudad, por un tiempo no inferior a dos (2) años antes del inicio de la convocatoria.</a:t>
            </a:r>
            <a:r>
              <a:rPr lang="es-419" sz="1600" b="0" i="0" dirty="0">
                <a:solidFill>
                  <a:srgbClr val="000000"/>
                </a:solidFill>
                <a:effectLst/>
                <a:latin typeface="+mn-lt"/>
              </a:rPr>
              <a:t>​</a:t>
            </a:r>
          </a:p>
          <a:p>
            <a:pPr marL="342900" indent="-342900" algn="just" rtl="0" fontAlgn="base">
              <a:buFont typeface="+mj-lt"/>
              <a:buAutoNum type="arabicPeriod"/>
            </a:pPr>
            <a:r>
              <a:rPr lang="es-419" sz="1600" b="0" i="0" dirty="0">
                <a:solidFill>
                  <a:srgbClr val="000000"/>
                </a:solidFill>
                <a:effectLst/>
                <a:latin typeface="+mn-lt"/>
              </a:rPr>
              <a:t>​</a:t>
            </a:r>
            <a:r>
              <a:rPr lang="es-CO" sz="1600" b="0" i="0" u="none" strike="noStrike" dirty="0">
                <a:solidFill>
                  <a:srgbClr val="000000"/>
                </a:solidFill>
                <a:effectLst/>
                <a:latin typeface="+mn-lt"/>
              </a:rPr>
              <a:t>Tener los resultados de las pruebas Saber 11°.</a:t>
            </a:r>
            <a:endParaRPr lang="es-CO" sz="1600" b="0" i="0" dirty="0">
              <a:solidFill>
                <a:srgbClr val="000000"/>
              </a:solidFill>
              <a:effectLst/>
              <a:latin typeface="+mn-lt"/>
            </a:endParaRPr>
          </a:p>
          <a:p>
            <a:pPr marL="342900" indent="-342900" algn="just" rtl="0" fontAlgn="base">
              <a:buFont typeface="+mj-lt"/>
              <a:buAutoNum type="arabicPeriod"/>
            </a:pPr>
            <a:r>
              <a:rPr lang="es-CO" sz="1600" b="0" i="0" u="none" strike="noStrike" dirty="0">
                <a:solidFill>
                  <a:srgbClr val="000000"/>
                </a:solidFill>
                <a:effectLst/>
                <a:latin typeface="+mn-lt"/>
              </a:rPr>
              <a:t>Ser menor de 28 años.</a:t>
            </a:r>
            <a:r>
              <a:rPr lang="es-CO" sz="1600" b="0" i="0" dirty="0">
                <a:solidFill>
                  <a:srgbClr val="000000"/>
                </a:solidFill>
                <a:effectLst/>
                <a:latin typeface="+mn-lt"/>
              </a:rPr>
              <a:t>​</a:t>
            </a:r>
          </a:p>
          <a:p>
            <a:pPr marL="342900" indent="-342900" algn="just" rtl="0" fontAlgn="base">
              <a:buFont typeface="+mj-lt"/>
              <a:buAutoNum type="arabicPeriod"/>
            </a:pPr>
            <a:r>
              <a:rPr lang="es-419" sz="1600" b="0" i="0" dirty="0">
                <a:solidFill>
                  <a:srgbClr val="000000"/>
                </a:solidFill>
                <a:effectLst/>
                <a:latin typeface="+mn-lt"/>
              </a:rPr>
              <a:t>​</a:t>
            </a:r>
            <a:r>
              <a:rPr lang="es-CO" sz="1600" b="1" i="0" dirty="0">
                <a:solidFill>
                  <a:srgbClr val="000000"/>
                </a:solidFill>
                <a:effectLst/>
                <a:latin typeface="+mn-lt"/>
              </a:rPr>
              <a:t>NO</a:t>
            </a:r>
            <a:r>
              <a:rPr lang="es-CO" sz="1600" b="0" i="0" u="none" strike="noStrike" dirty="0">
                <a:solidFill>
                  <a:srgbClr val="000000"/>
                </a:solidFill>
                <a:effectLst/>
                <a:latin typeface="+mn-lt"/>
              </a:rPr>
              <a:t> estar matriculado en un programa de educación superior.</a:t>
            </a:r>
            <a:r>
              <a:rPr lang="es-CO" sz="1600" b="0" i="0" dirty="0">
                <a:solidFill>
                  <a:srgbClr val="000000"/>
                </a:solidFill>
                <a:effectLst/>
                <a:latin typeface="+mn-lt"/>
              </a:rPr>
              <a:t>​</a:t>
            </a:r>
          </a:p>
          <a:p>
            <a:pPr marL="342900" indent="-342900" algn="just" rtl="0" fontAlgn="base">
              <a:buFont typeface="+mj-lt"/>
              <a:buAutoNum type="arabicPeriod"/>
            </a:pPr>
            <a:r>
              <a:rPr lang="es-CO" sz="1600" b="1" i="0" dirty="0">
                <a:solidFill>
                  <a:srgbClr val="000000"/>
                </a:solidFill>
                <a:effectLst/>
                <a:latin typeface="+mn-lt"/>
              </a:rPr>
              <a:t>NO</a:t>
            </a:r>
            <a:r>
              <a:rPr lang="es-CO" sz="1600" b="0" i="0" u="none" strike="noStrike" dirty="0">
                <a:solidFill>
                  <a:srgbClr val="000000"/>
                </a:solidFill>
                <a:effectLst/>
                <a:latin typeface="+mn-lt"/>
              </a:rPr>
              <a:t> tener un título de educación superior en los niveles técnico profesional, tecnológico o profesional universitario (excepto tecnólogos SENA)</a:t>
            </a:r>
            <a:r>
              <a:rPr lang="es-CO" sz="1600" b="0" i="0" dirty="0">
                <a:solidFill>
                  <a:srgbClr val="000000"/>
                </a:solidFill>
                <a:effectLst/>
                <a:latin typeface="+mn-lt"/>
              </a:rPr>
              <a:t>​</a:t>
            </a:r>
          </a:p>
          <a:p>
            <a:pPr marL="342900" indent="-342900" algn="just" rtl="0" fontAlgn="base">
              <a:buFont typeface="+mj-lt"/>
              <a:buAutoNum type="arabicPeriod"/>
            </a:pPr>
            <a:r>
              <a:rPr lang="es-CO" sz="1600" b="0" i="0" dirty="0">
                <a:solidFill>
                  <a:srgbClr val="000000"/>
                </a:solidFill>
                <a:effectLst/>
                <a:latin typeface="+mn-lt"/>
              </a:rPr>
              <a:t>​</a:t>
            </a:r>
            <a:r>
              <a:rPr lang="es-CO" sz="1600" b="0" i="0" u="none" strike="noStrike" dirty="0">
                <a:solidFill>
                  <a:srgbClr val="000000"/>
                </a:solidFill>
                <a:effectLst/>
                <a:latin typeface="+mn-lt"/>
              </a:rPr>
              <a:t>Inscribirse a la convocatoria del Programa a través de los enlaces definidos. </a:t>
            </a:r>
            <a:endParaRPr lang="es-CO" sz="1600" b="0" i="0" dirty="0">
              <a:solidFill>
                <a:srgbClr val="000000"/>
              </a:solidFill>
              <a:effectLst/>
              <a:latin typeface="+mn-lt"/>
            </a:endParaRPr>
          </a:p>
          <a:p>
            <a:endParaRPr lang="es-CO" sz="1800" b="1" dirty="0">
              <a:solidFill>
                <a:schemeClr val="dk1"/>
              </a:solidFill>
              <a:ea typeface="Lexend Deca"/>
            </a:endParaRPr>
          </a:p>
          <a:p>
            <a:endParaRPr lang="es-CO" sz="1800" dirty="0">
              <a:solidFill>
                <a:schemeClr val="dk1"/>
              </a:solidFill>
              <a:ea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8268957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18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81259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9" name="Google Shape;139;p18"/>
          <p:cNvGrpSpPr/>
          <p:nvPr/>
        </p:nvGrpSpPr>
        <p:grpSpPr>
          <a:xfrm>
            <a:off x="10943664" y="-52"/>
            <a:ext cx="1245319" cy="6857697"/>
            <a:chOff x="10950525" y="35050"/>
            <a:chExt cx="1239000" cy="6822900"/>
          </a:xfrm>
        </p:grpSpPr>
        <p:sp>
          <p:nvSpPr>
            <p:cNvPr id="140" name="Google Shape;140;p18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141" name="Google Shape;141;p18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rPr>
                <a:t> </a:t>
              </a:r>
              <a:endParaRPr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  <p:pic>
          <p:nvPicPr>
            <p:cNvPr id="142" name="Google Shape;142;p18"/>
            <p:cNvPicPr preferRelativeResize="0"/>
            <p:nvPr/>
          </p:nvPicPr>
          <p:blipFill>
            <a:blip r:embed="rId4"/>
            <a:stretch>
              <a:fillRect/>
            </a:stretch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Google Shape;143;p18"/>
          <p:cNvSpPr txBox="1"/>
          <p:nvPr/>
        </p:nvSpPr>
        <p:spPr>
          <a:xfrm>
            <a:off x="416961" y="1187910"/>
            <a:ext cx="9772246" cy="9848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600" b="1" dirty="0">
                <a:solidFill>
                  <a:srgbClr val="C00000"/>
                </a:solidFill>
                <a:latin typeface="+mn-lt"/>
                <a:ea typeface="Oswald"/>
                <a:cs typeface="Oswald"/>
                <a:sym typeface="Oswald"/>
              </a:rPr>
              <a:t>Avance ejecución Física 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600" b="1" dirty="0">
                <a:solidFill>
                  <a:srgbClr val="C00000"/>
                </a:solidFill>
                <a:latin typeface="+mn-lt"/>
                <a:ea typeface="Oswald"/>
                <a:cs typeface="Oswald"/>
                <a:sym typeface="Oswald"/>
              </a:rPr>
              <a:t>Actividades de gestión:</a:t>
            </a:r>
            <a:r>
              <a:rPr lang="es-CO" sz="1600" b="1" dirty="0">
                <a:solidFill>
                  <a:srgbClr val="CC0000"/>
                </a:solidFill>
                <a:latin typeface="+mn-lt"/>
                <a:ea typeface="Oswald"/>
                <a:cs typeface="Oswald"/>
                <a:sym typeface="Oswald"/>
              </a:rPr>
              <a:t> </a:t>
            </a:r>
            <a:endParaRPr lang="es-ES" sz="1600" b="1" dirty="0">
              <a:solidFill>
                <a:srgbClr val="CC0000"/>
              </a:solidFill>
              <a:latin typeface="+mn-lt"/>
              <a:ea typeface="Oswald"/>
              <a:cs typeface="Oswald"/>
              <a:sym typeface="Oswald"/>
            </a:endParaRPr>
          </a:p>
        </p:txBody>
      </p:sp>
      <p:sp>
        <p:nvSpPr>
          <p:cNvPr id="4" name="Google Shape;110;p15">
            <a:extLst>
              <a:ext uri="{FF2B5EF4-FFF2-40B4-BE49-F238E27FC236}">
                <a16:creationId xmlns:a16="http://schemas.microsoft.com/office/drawing/2014/main" id="{0815419F-83F6-F47B-739D-3805FAFFC276}"/>
              </a:ext>
            </a:extLst>
          </p:cNvPr>
          <p:cNvSpPr txBox="1"/>
          <p:nvPr/>
        </p:nvSpPr>
        <p:spPr>
          <a:xfrm>
            <a:off x="423849" y="198507"/>
            <a:ext cx="10832346" cy="11695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/>
            <a:r>
              <a:rPr lang="es-MX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CONVENIO INTERADMINISTRATIVO No. 323-2025 CI (132954) SUSCRITO ENTRE EL FONDO DE DESARROLLO LOCAL DE TUNJUELITO Y LA AGENCIA DISTRITAL PARA LA EDUCACIÓN SUPERIOR, LA CIENCIA Y LA TECNOLOGÍA - ATENEA.</a:t>
            </a:r>
            <a:endParaRPr lang="es-CO" sz="2000" b="1" i="0" u="none" strike="noStrike" dirty="0">
              <a:solidFill>
                <a:srgbClr val="000000"/>
              </a:solidFill>
              <a:effectLst/>
              <a:latin typeface="+mj-lt"/>
            </a:endParaRPr>
          </a:p>
          <a:p>
            <a:pPr algn="ctr"/>
            <a:endParaRPr lang="es-CO" sz="400" b="1" dirty="0">
              <a:solidFill>
                <a:srgbClr val="CC0000"/>
              </a:solidFill>
              <a:ea typeface="Oswald"/>
              <a:sym typeface="Oswald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6A879FD8-8294-CFDB-2D76-BF925D538DFF}"/>
              </a:ext>
            </a:extLst>
          </p:cNvPr>
          <p:cNvSpPr txBox="1"/>
          <p:nvPr/>
        </p:nvSpPr>
        <p:spPr>
          <a:xfrm>
            <a:off x="6352523" y="2977504"/>
            <a:ext cx="36345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b="0" i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  <a:endParaRPr lang="es-CO"/>
          </a:p>
        </p:txBody>
      </p:sp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F1BB33C2-E048-4F42-85A9-1808C3001C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4226843"/>
              </p:ext>
            </p:extLst>
          </p:nvPr>
        </p:nvGraphicFramePr>
        <p:xfrm>
          <a:off x="2831614" y="2094605"/>
          <a:ext cx="6830262" cy="4763395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2381605">
                  <a:extLst>
                    <a:ext uri="{9D8B030D-6E8A-4147-A177-3AD203B41FA5}">
                      <a16:colId xmlns:a16="http://schemas.microsoft.com/office/drawing/2014/main" val="1244411345"/>
                    </a:ext>
                  </a:extLst>
                </a:gridCol>
                <a:gridCol w="1797437">
                  <a:extLst>
                    <a:ext uri="{9D8B030D-6E8A-4147-A177-3AD203B41FA5}">
                      <a16:colId xmlns:a16="http://schemas.microsoft.com/office/drawing/2014/main" val="1902703584"/>
                    </a:ext>
                  </a:extLst>
                </a:gridCol>
                <a:gridCol w="954889">
                  <a:extLst>
                    <a:ext uri="{9D8B030D-6E8A-4147-A177-3AD203B41FA5}">
                      <a16:colId xmlns:a16="http://schemas.microsoft.com/office/drawing/2014/main" val="3873268546"/>
                    </a:ext>
                  </a:extLst>
                </a:gridCol>
                <a:gridCol w="1696331">
                  <a:extLst>
                    <a:ext uri="{9D8B030D-6E8A-4147-A177-3AD203B41FA5}">
                      <a16:colId xmlns:a16="http://schemas.microsoft.com/office/drawing/2014/main" val="2558155741"/>
                    </a:ext>
                  </a:extLst>
                </a:gridCol>
              </a:tblGrid>
              <a:tr h="32913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u="none" strike="noStrike" dirty="0">
                          <a:effectLst/>
                        </a:rPr>
                        <a:t>FECHA Y HORA 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u="none" strike="noStrike" dirty="0">
                          <a:effectLst/>
                        </a:rPr>
                        <a:t>IED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u="none" strike="noStrike" dirty="0">
                          <a:effectLst/>
                        </a:rPr>
                        <a:t>VISTO BUENO 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u="none" strike="noStrike" dirty="0">
                          <a:effectLst/>
                        </a:rPr>
                        <a:t>Observaciones 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ctr"/>
                </a:tc>
                <a:extLst>
                  <a:ext uri="{0D108BD9-81ED-4DB2-BD59-A6C34878D82A}">
                    <a16:rowId xmlns:a16="http://schemas.microsoft.com/office/drawing/2014/main" val="1401666732"/>
                  </a:ext>
                </a:extLst>
              </a:tr>
              <a:tr h="197481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u="none" strike="noStrike">
                          <a:effectLst/>
                        </a:rPr>
                        <a:t>Viernes 24 de octubre 08:00 am -12:00m 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 dirty="0">
                          <a:effectLst/>
                        </a:rPr>
                        <a:t>Colegio INEM Santiago Pérez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REALIZADO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 dirty="0">
                          <a:effectLst/>
                        </a:rPr>
                        <a:t>FERIA UNIVERSITARIA 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extLst>
                  <a:ext uri="{0D108BD9-81ED-4DB2-BD59-A6C34878D82A}">
                    <a16:rowId xmlns:a16="http://schemas.microsoft.com/office/drawing/2014/main" val="1404940734"/>
                  </a:ext>
                </a:extLst>
              </a:tr>
              <a:tr h="217899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Viernes 15 de agosto 2025 07:30 am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Colegio San Carlos 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REALIZADO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extLst>
                  <a:ext uri="{0D108BD9-81ED-4DB2-BD59-A6C34878D82A}">
                    <a16:rowId xmlns:a16="http://schemas.microsoft.com/office/drawing/2014/main" val="2013122158"/>
                  </a:ext>
                </a:extLst>
              </a:tr>
              <a:tr h="19748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Viernes 15 de agosto 2025 07:30 am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Colegio Pedro Heredia 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 dirty="0">
                          <a:effectLst/>
                        </a:rPr>
                        <a:t>REALIZADO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extLst>
                  <a:ext uri="{0D108BD9-81ED-4DB2-BD59-A6C34878D82A}">
                    <a16:rowId xmlns:a16="http://schemas.microsoft.com/office/drawing/2014/main" val="2791032084"/>
                  </a:ext>
                </a:extLst>
              </a:tr>
              <a:tr h="197481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u="none" strike="noStrike">
                          <a:effectLst/>
                        </a:rPr>
                        <a:t>Viernes 05 de septiembre 2025 07:00 pm 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Colegio san Carlos Nocturna 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REALIZADO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extLst>
                  <a:ext uri="{0D108BD9-81ED-4DB2-BD59-A6C34878D82A}">
                    <a16:rowId xmlns:a16="http://schemas.microsoft.com/office/drawing/2014/main" val="498628693"/>
                  </a:ext>
                </a:extLst>
              </a:tr>
              <a:tr h="197481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u="none" strike="noStrike">
                          <a:effectLst/>
                        </a:rPr>
                        <a:t>Martes 26 de agosto 2025 8:25  am </a:t>
                      </a:r>
                      <a:endParaRPr lang="pt-BR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Colegio Ciudad de Bogota 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REALIZADO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extLst>
                  <a:ext uri="{0D108BD9-81ED-4DB2-BD59-A6C34878D82A}">
                    <a16:rowId xmlns:a16="http://schemas.microsoft.com/office/drawing/2014/main" val="3470933236"/>
                  </a:ext>
                </a:extLst>
              </a:tr>
              <a:tr h="197481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u="none" strike="noStrike">
                          <a:effectLst/>
                        </a:rPr>
                        <a:t>Martes 19 de agosto 2025 11:30 am </a:t>
                      </a:r>
                      <a:endParaRPr lang="pt-BR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Colegio San Benito 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REALIZADO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extLst>
                  <a:ext uri="{0D108BD9-81ED-4DB2-BD59-A6C34878D82A}">
                    <a16:rowId xmlns:a16="http://schemas.microsoft.com/office/drawing/2014/main" val="243369836"/>
                  </a:ext>
                </a:extLst>
              </a:tr>
              <a:tr h="565438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u="none" strike="noStrike">
                          <a:effectLst/>
                        </a:rPr>
                        <a:t>Martes 19 de agosto 2025 01:00 pm </a:t>
                      </a:r>
                      <a:endParaRPr lang="pt-BR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Colegio Rufino 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REALIZADO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extLst>
                  <a:ext uri="{0D108BD9-81ED-4DB2-BD59-A6C34878D82A}">
                    <a16:rowId xmlns:a16="http://schemas.microsoft.com/office/drawing/2014/main" val="59808270"/>
                  </a:ext>
                </a:extLst>
              </a:tr>
              <a:tr h="19748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Martes 16 de septiembre 09:00 am 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Colegio INEM Santiago Perez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REALIZADO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extLst>
                  <a:ext uri="{0D108BD9-81ED-4DB2-BD59-A6C34878D82A}">
                    <a16:rowId xmlns:a16="http://schemas.microsoft.com/office/drawing/2014/main" val="222885152"/>
                  </a:ext>
                </a:extLst>
              </a:tr>
              <a:tr h="19748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Martes 09 de septiembre 2025 01:00 pm 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Colegio Venceia 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REALIZADO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extLst>
                  <a:ext uri="{0D108BD9-81ED-4DB2-BD59-A6C34878D82A}">
                    <a16:rowId xmlns:a16="http://schemas.microsoft.com/office/drawing/2014/main" val="3952877985"/>
                  </a:ext>
                </a:extLst>
              </a:tr>
              <a:tr h="19748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Lunes 25 de agosto 2025 8:45 am 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Colegio isla del sol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REALIZADO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extLst>
                  <a:ext uri="{0D108BD9-81ED-4DB2-BD59-A6C34878D82A}">
                    <a16:rowId xmlns:a16="http://schemas.microsoft.com/office/drawing/2014/main" val="2475945669"/>
                  </a:ext>
                </a:extLst>
              </a:tr>
              <a:tr h="197481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lunes 22 de septiembre 08:00 am 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Colegio isla del sol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REALIZADO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u="none" strike="noStrike">
                          <a:effectLst/>
                        </a:rPr>
                        <a:t>refuerzo por solicitud del rector 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extLst>
                  <a:ext uri="{0D108BD9-81ED-4DB2-BD59-A6C34878D82A}">
                    <a16:rowId xmlns:a16="http://schemas.microsoft.com/office/drawing/2014/main" val="1251346259"/>
                  </a:ext>
                </a:extLst>
              </a:tr>
              <a:tr h="346014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u="none" strike="noStrike">
                          <a:effectLst/>
                        </a:rPr>
                        <a:t>Jueves 16 de octubre 10:30 am 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u="none" strike="noStrike">
                          <a:effectLst/>
                        </a:rPr>
                        <a:t>Colegio Instituto tecnico Insdustrial Piloto 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>
                          <a:effectLst/>
                        </a:rPr>
                        <a:t>REALIZADO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extLst>
                  <a:ext uri="{0D108BD9-81ED-4DB2-BD59-A6C34878D82A}">
                    <a16:rowId xmlns:a16="http://schemas.microsoft.com/office/drawing/2014/main" val="3482945729"/>
                  </a:ext>
                </a:extLst>
              </a:tr>
              <a:tr h="197481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u="none" strike="noStrike" dirty="0">
                          <a:effectLst/>
                        </a:rPr>
                        <a:t>Jueves 06 de noviembre 08:00 am -01:00 pm </a:t>
                      </a:r>
                      <a:endParaRPr lang="es-MX" sz="10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 dirty="0">
                          <a:effectLst/>
                        </a:rPr>
                        <a:t>Colegio Ciudad de Bogotá 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 dirty="0">
                          <a:effectLst/>
                        </a:rPr>
                        <a:t>FERIA UNIVERSITARIA 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extLst>
                  <a:ext uri="{0D108BD9-81ED-4DB2-BD59-A6C34878D82A}">
                    <a16:rowId xmlns:a16="http://schemas.microsoft.com/office/drawing/2014/main" val="3469214662"/>
                  </a:ext>
                </a:extLst>
              </a:tr>
              <a:tr h="374851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 dirty="0">
                          <a:effectLst/>
                        </a:rPr>
                        <a:t>Colegio Centro integral José María Córdoba 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extLst>
                  <a:ext uri="{0D108BD9-81ED-4DB2-BD59-A6C34878D82A}">
                    <a16:rowId xmlns:a16="http://schemas.microsoft.com/office/drawing/2014/main" val="1814021351"/>
                  </a:ext>
                </a:extLst>
              </a:tr>
              <a:tr h="197481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 dirty="0">
                          <a:effectLst/>
                        </a:rPr>
                        <a:t>Colegio Marco Fidel Suarez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extLst>
                  <a:ext uri="{0D108BD9-81ED-4DB2-BD59-A6C34878D82A}">
                    <a16:rowId xmlns:a16="http://schemas.microsoft.com/office/drawing/2014/main" val="1016082966"/>
                  </a:ext>
                </a:extLst>
              </a:tr>
              <a:tr h="197481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 dirty="0">
                          <a:effectLst/>
                        </a:rPr>
                        <a:t>Colegio Bernardo Jaramillo 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extLst>
                  <a:ext uri="{0D108BD9-81ED-4DB2-BD59-A6C34878D82A}">
                    <a16:rowId xmlns:a16="http://schemas.microsoft.com/office/drawing/2014/main" val="3875764733"/>
                  </a:ext>
                </a:extLst>
              </a:tr>
              <a:tr h="197481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u="none" strike="noStrike" dirty="0">
                          <a:effectLst/>
                        </a:rPr>
                        <a:t>Colegio Rafael Uribe Uribe 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8439" marR="8439" marT="8439" marB="40509" anchor="b"/>
                </a:tc>
                <a:extLst>
                  <a:ext uri="{0D108BD9-81ED-4DB2-BD59-A6C34878D82A}">
                    <a16:rowId xmlns:a16="http://schemas.microsoft.com/office/drawing/2014/main" val="42352321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32870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0"/>
          <p:cNvSpPr/>
          <p:nvPr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60" name="Google Shape;160;p20"/>
          <p:cNvSpPr/>
          <p:nvPr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61" name="Google Shape;161;p20"/>
          <p:cNvSpPr/>
          <p:nvPr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endParaRPr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pic>
        <p:nvPicPr>
          <p:cNvPr id="162" name="Google Shape;162;p20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5314622" y="4732325"/>
            <a:ext cx="1628600" cy="532776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0"/>
          <p:cNvSpPr txBox="1"/>
          <p:nvPr/>
        </p:nvSpPr>
        <p:spPr>
          <a:xfrm>
            <a:off x="2731500" y="2547000"/>
            <a:ext cx="6729000" cy="14157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GRACIAS</a:t>
            </a:r>
            <a:endParaRPr sz="8000" b="1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64" name="Google Shape;164;p20"/>
          <p:cNvSpPr/>
          <p:nvPr/>
        </p:nvSpPr>
        <p:spPr>
          <a:xfrm flipH="1">
            <a:off x="0" y="95979"/>
            <a:ext cx="3074100" cy="6378300"/>
          </a:xfrm>
          <a:prstGeom prst="parallelogram">
            <a:avLst>
              <a:gd name="adj" fmla="val 71939"/>
            </a:avLst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endParaRPr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D4624D0BB820C54ABDC6F037BAC55DCE" ma:contentTypeVersion="21" ma:contentTypeDescription="Crear nuevo documento." ma:contentTypeScope="" ma:versionID="f601782c98f004f76478e84348190e8f">
  <xsd:schema xmlns:xsd="http://www.w3.org/2001/XMLSchema" xmlns:xs="http://www.w3.org/2001/XMLSchema" xmlns:p="http://schemas.microsoft.com/office/2006/metadata/properties" xmlns:ns2="67ae1635-7cf6-4967-bf43-54f936c832e8" xmlns:ns3="f70d6925-5891-4b80-8091-fb9b9ba1923c" targetNamespace="http://schemas.microsoft.com/office/2006/metadata/properties" ma:root="true" ma:fieldsID="629ecf3593370bb5e213590b643120d1" ns2:_="" ns3:_="">
    <xsd:import namespace="67ae1635-7cf6-4967-bf43-54f936c832e8"/>
    <xsd:import namespace="f70d6925-5891-4b80-8091-fb9b9ba192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Edici_x00f3_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ae1635-7cf6-4967-bf43-54f936c832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1" nillable="true" ma:displayName="Estado de aprobación" ma:internalName="Estado_x0020_de_x0020_aprobaci_x00f3_n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Etiquetas de imagen" ma:readOnly="false" ma:fieldId="{5cf76f15-5ced-4ddc-b409-7134ff3c332f}" ma:taxonomyMulti="true" ma:sspId="1310d8ee-99bf-4ea4-9dbe-e9e068685e8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Edici_x00f3_n" ma:index="27" nillable="true" ma:displayName="Edición" ma:format="Dropdown" ma:internalName="Edici_x00f3_n">
      <xsd:simpleType>
        <xsd:restriction base="dms:Text">
          <xsd:maxLength value="255"/>
        </xsd:restriction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0d6925-5891-4b80-8091-fb9b9ba1923c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c147b537-e170-468e-92c5-b8a7c5ceffe0}" ma:internalName="TaxCatchAll" ma:showField="CatchAllData" ma:web="f70d6925-5891-4b80-8091-fb9b9ba192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dici_x00f3_n xmlns="67ae1635-7cf6-4967-bf43-54f936c832e8" xsi:nil="true"/>
    <lcf76f155ced4ddcb4097134ff3c332f xmlns="67ae1635-7cf6-4967-bf43-54f936c832e8">
      <Terms xmlns="http://schemas.microsoft.com/office/infopath/2007/PartnerControls"/>
    </lcf76f155ced4ddcb4097134ff3c332f>
    <_Flow_SignoffStatus xmlns="67ae1635-7cf6-4967-bf43-54f936c832e8" xsi:nil="true"/>
    <TaxCatchAll xmlns="f70d6925-5891-4b80-8091-fb9b9ba1923c" xsi:nil="true"/>
    <SharedWithUsers xmlns="f70d6925-5891-4b80-8091-fb9b9ba1923c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BCBE6379-6C05-4EFC-8DE2-C4198D43EFF1}"/>
</file>

<file path=customXml/itemProps2.xml><?xml version="1.0" encoding="utf-8"?>
<ds:datastoreItem xmlns:ds="http://schemas.openxmlformats.org/officeDocument/2006/customXml" ds:itemID="{ADBE80AB-970A-4E32-8DDF-2EFAB1DFBADC}"/>
</file>

<file path=customXml/itemProps3.xml><?xml version="1.0" encoding="utf-8"?>
<ds:datastoreItem xmlns:ds="http://schemas.openxmlformats.org/officeDocument/2006/customXml" ds:itemID="{71216D62-BE09-40EC-BD3A-E7B99E72AA5D}"/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800</Words>
  <Application>Microsoft Office PowerPoint</Application>
  <PresentationFormat>Panorámica</PresentationFormat>
  <Paragraphs>141</Paragraphs>
  <Slides>7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8" baseType="lpstr"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Pilar Vanessa Salas Correa</dc:creator>
  <cp:lastModifiedBy>karol nathalia pulido llanes</cp:lastModifiedBy>
  <cp:revision>266</cp:revision>
  <dcterms:created xsi:type="dcterms:W3CDTF">2025-08-19T23:35:00Z</dcterms:created>
  <dcterms:modified xsi:type="dcterms:W3CDTF">2025-11-22T03:55:28Z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0EFDDE97B36C406F84AA162BD5B9972B_13</vt:lpwstr>
  </property>
  <property fmtid="{D5CDD505-2E9C-101B-9397-08002B2CF9AE}" pid="3" name="KSOProductBuildVer">
    <vt:lpwstr>2058-12.2.0.21931</vt:lpwstr>
  </property>
  <property fmtid="{D5CDD505-2E9C-101B-9397-08002B2CF9AE}" pid="4" name="ContentTypeId">
    <vt:lpwstr>0x010100D4624D0BB820C54ABDC6F037BAC55DCE</vt:lpwstr>
  </property>
  <property fmtid="{D5CDD505-2E9C-101B-9397-08002B2CF9AE}" pid="5" name="Order">
    <vt:r8>150706600</vt:r8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