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0" r:id="rId1"/>
  </p:sldMasterIdLst>
  <p:notesMasterIdLst>
    <p:notesMasterId r:id="rId44"/>
  </p:notesMasterIdLst>
  <p:handoutMasterIdLst>
    <p:handoutMasterId r:id="rId45"/>
  </p:handoutMasterIdLst>
  <p:sldIdLst>
    <p:sldId id="256" r:id="rId2"/>
    <p:sldId id="257" r:id="rId3"/>
    <p:sldId id="286" r:id="rId4"/>
    <p:sldId id="258" r:id="rId5"/>
    <p:sldId id="259" r:id="rId6"/>
    <p:sldId id="265" r:id="rId7"/>
    <p:sldId id="266" r:id="rId8"/>
    <p:sldId id="2147374391" r:id="rId9"/>
    <p:sldId id="275" r:id="rId10"/>
    <p:sldId id="276" r:id="rId11"/>
    <p:sldId id="316" r:id="rId12"/>
    <p:sldId id="278" r:id="rId13"/>
    <p:sldId id="269" r:id="rId14"/>
    <p:sldId id="2147374392" r:id="rId15"/>
    <p:sldId id="263" r:id="rId16"/>
    <p:sldId id="279" r:id="rId17"/>
    <p:sldId id="277" r:id="rId18"/>
    <p:sldId id="2147374394" r:id="rId19"/>
    <p:sldId id="264" r:id="rId20"/>
    <p:sldId id="274" r:id="rId21"/>
    <p:sldId id="2147374376" r:id="rId22"/>
    <p:sldId id="308" r:id="rId23"/>
    <p:sldId id="319" r:id="rId24"/>
    <p:sldId id="313" r:id="rId25"/>
    <p:sldId id="332" r:id="rId26"/>
    <p:sldId id="321" r:id="rId27"/>
    <p:sldId id="323" r:id="rId28"/>
    <p:sldId id="324" r:id="rId29"/>
    <p:sldId id="327" r:id="rId30"/>
    <p:sldId id="296" r:id="rId31"/>
    <p:sldId id="314" r:id="rId32"/>
    <p:sldId id="2147374386" r:id="rId33"/>
    <p:sldId id="299" r:id="rId34"/>
    <p:sldId id="300" r:id="rId35"/>
    <p:sldId id="322" r:id="rId36"/>
    <p:sldId id="2147374388" r:id="rId37"/>
    <p:sldId id="2147374383" r:id="rId38"/>
    <p:sldId id="2147374382" r:id="rId39"/>
    <p:sldId id="2147374384" r:id="rId40"/>
    <p:sldId id="2147374377" r:id="rId41"/>
    <p:sldId id="2147374385" r:id="rId42"/>
    <p:sldId id="267" r:id="rId43"/>
  </p:sldIdLst>
  <p:sldSz cx="12192000" cy="9377363"/>
  <p:notesSz cx="6705600" cy="89916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9E41"/>
    <a:srgbClr val="FFDF00"/>
    <a:srgbClr val="E1B03B"/>
    <a:srgbClr val="00F000"/>
    <a:srgbClr val="B13737"/>
    <a:srgbClr val="93BB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ED616F-19A2-6BB6-2DDF-D829C134E9B7}" v="271" dt="2026-07-06T15:47:17.635"/>
    <p1510:client id="{4C69709E-8A44-EFA4-8EA8-012CCA4F6D56}" v="4220" dt="2026-07-05T15:35:06.481"/>
    <p1510:client id="{F5BE5294-1A3F-5015-249F-2FD0FF0A2D81}" v="1034" dt="2026-07-06T15:33:42.311"/>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05760" cy="451142"/>
          </a:xfrm>
          <a:prstGeom prst="rect">
            <a:avLst/>
          </a:prstGeom>
        </p:spPr>
        <p:txBody>
          <a:bodyPr vert="horz" lIns="89693" tIns="44847" rIns="89693" bIns="44847" rtlCol="0"/>
          <a:lstStyle>
            <a:lvl1pPr algn="l">
              <a:defRPr sz="1200"/>
            </a:lvl1pPr>
          </a:lstStyle>
          <a:p>
            <a:endParaRPr lang="es-CO"/>
          </a:p>
        </p:txBody>
      </p:sp>
      <p:sp>
        <p:nvSpPr>
          <p:cNvPr id="3" name="Marcador de fecha 2"/>
          <p:cNvSpPr>
            <a:spLocks noGrp="1"/>
          </p:cNvSpPr>
          <p:nvPr>
            <p:ph type="dt" sz="quarter" idx="1"/>
          </p:nvPr>
        </p:nvSpPr>
        <p:spPr>
          <a:xfrm>
            <a:off x="3798288" y="0"/>
            <a:ext cx="2905760" cy="451142"/>
          </a:xfrm>
          <a:prstGeom prst="rect">
            <a:avLst/>
          </a:prstGeom>
        </p:spPr>
        <p:txBody>
          <a:bodyPr vert="horz" lIns="89693" tIns="44847" rIns="89693" bIns="44847" rtlCol="0"/>
          <a:lstStyle>
            <a:lvl1pPr algn="r">
              <a:defRPr sz="1200"/>
            </a:lvl1pPr>
          </a:lstStyle>
          <a:p>
            <a:fld id="{F065CE21-4FFD-43E4-9BE1-44B69E389DE4}" type="datetimeFigureOut">
              <a:rPr lang="es-CO" smtClean="0"/>
              <a:t>6/07/2026</a:t>
            </a:fld>
            <a:endParaRPr lang="es-CO"/>
          </a:p>
        </p:txBody>
      </p:sp>
      <p:sp>
        <p:nvSpPr>
          <p:cNvPr id="4" name="Marcador de pie de página 3"/>
          <p:cNvSpPr>
            <a:spLocks noGrp="1"/>
          </p:cNvSpPr>
          <p:nvPr>
            <p:ph type="ftr" sz="quarter" idx="2"/>
          </p:nvPr>
        </p:nvSpPr>
        <p:spPr>
          <a:xfrm>
            <a:off x="0" y="8540460"/>
            <a:ext cx="2905760" cy="451141"/>
          </a:xfrm>
          <a:prstGeom prst="rect">
            <a:avLst/>
          </a:prstGeom>
        </p:spPr>
        <p:txBody>
          <a:bodyPr vert="horz" lIns="89693" tIns="44847" rIns="89693" bIns="44847" rtlCol="0" anchor="b"/>
          <a:lstStyle>
            <a:lvl1pPr algn="l">
              <a:defRPr sz="1200"/>
            </a:lvl1pPr>
          </a:lstStyle>
          <a:p>
            <a:endParaRPr lang="es-CO"/>
          </a:p>
        </p:txBody>
      </p:sp>
      <p:sp>
        <p:nvSpPr>
          <p:cNvPr id="5" name="Marcador de número de diapositiva 4"/>
          <p:cNvSpPr>
            <a:spLocks noGrp="1"/>
          </p:cNvSpPr>
          <p:nvPr>
            <p:ph type="sldNum" sz="quarter" idx="3"/>
          </p:nvPr>
        </p:nvSpPr>
        <p:spPr>
          <a:xfrm>
            <a:off x="3798288" y="8540460"/>
            <a:ext cx="2905760" cy="451141"/>
          </a:xfrm>
          <a:prstGeom prst="rect">
            <a:avLst/>
          </a:prstGeom>
        </p:spPr>
        <p:txBody>
          <a:bodyPr vert="horz" lIns="89693" tIns="44847" rIns="89693" bIns="44847" rtlCol="0" anchor="b"/>
          <a:lstStyle>
            <a:lvl1pPr algn="r">
              <a:defRPr sz="1200"/>
            </a:lvl1pPr>
          </a:lstStyle>
          <a:p>
            <a:fld id="{055897CF-0428-44F3-9C91-0685A4FB6EB6}" type="slidenum">
              <a:rPr lang="es-CO" smtClean="0"/>
              <a:t>‹Nº›</a:t>
            </a:fld>
            <a:endParaRPr lang="es-CO"/>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05760" cy="451142"/>
          </a:xfrm>
          <a:prstGeom prst="rect">
            <a:avLst/>
          </a:prstGeom>
        </p:spPr>
        <p:txBody>
          <a:bodyPr vert="horz" lIns="89693" tIns="44847" rIns="89693" bIns="44847" rtlCol="0"/>
          <a:lstStyle>
            <a:lvl1pPr algn="l">
              <a:defRPr sz="1200"/>
            </a:lvl1pPr>
          </a:lstStyle>
          <a:p>
            <a:endParaRPr lang="en-US"/>
          </a:p>
        </p:txBody>
      </p:sp>
      <p:sp>
        <p:nvSpPr>
          <p:cNvPr id="3" name="Date Placeholder 2"/>
          <p:cNvSpPr>
            <a:spLocks noGrp="1"/>
          </p:cNvSpPr>
          <p:nvPr>
            <p:ph type="dt" idx="1"/>
          </p:nvPr>
        </p:nvSpPr>
        <p:spPr>
          <a:xfrm>
            <a:off x="3798288" y="0"/>
            <a:ext cx="2905760" cy="451142"/>
          </a:xfrm>
          <a:prstGeom prst="rect">
            <a:avLst/>
          </a:prstGeom>
        </p:spPr>
        <p:txBody>
          <a:bodyPr vert="horz" lIns="89693" tIns="44847" rIns="89693" bIns="44847" rtlCol="0"/>
          <a:lstStyle>
            <a:lvl1pPr algn="r">
              <a:defRPr sz="1200"/>
            </a:lvl1pPr>
          </a:lstStyle>
          <a:p>
            <a:fld id="{34C1B674-F67A-2B4E-815F-BFB196CC519C}" type="datetimeFigureOut">
              <a:rPr lang="en-US" smtClean="0"/>
              <a:t>7/6/2026</a:t>
            </a:fld>
            <a:endParaRPr lang="en-US"/>
          </a:p>
        </p:txBody>
      </p:sp>
      <p:sp>
        <p:nvSpPr>
          <p:cNvPr id="4" name="Slide Image Placeholder 3"/>
          <p:cNvSpPr>
            <a:spLocks noGrp="1" noRot="1" noChangeAspect="1"/>
          </p:cNvSpPr>
          <p:nvPr>
            <p:ph type="sldImg" idx="2"/>
          </p:nvPr>
        </p:nvSpPr>
        <p:spPr>
          <a:xfrm>
            <a:off x="1379538" y="1123950"/>
            <a:ext cx="3946525" cy="3035300"/>
          </a:xfrm>
          <a:prstGeom prst="rect">
            <a:avLst/>
          </a:prstGeom>
          <a:noFill/>
          <a:ln w="12700">
            <a:solidFill>
              <a:prstClr val="black"/>
            </a:solidFill>
          </a:ln>
        </p:spPr>
        <p:txBody>
          <a:bodyPr vert="horz" lIns="89693" tIns="44847" rIns="89693" bIns="44847" rtlCol="0" anchor="ctr"/>
          <a:lstStyle/>
          <a:p>
            <a:endParaRPr lang="en-US"/>
          </a:p>
        </p:txBody>
      </p:sp>
      <p:sp>
        <p:nvSpPr>
          <p:cNvPr id="5" name="Notes Placeholder 4"/>
          <p:cNvSpPr>
            <a:spLocks noGrp="1"/>
          </p:cNvSpPr>
          <p:nvPr>
            <p:ph type="body" sz="quarter" idx="3"/>
          </p:nvPr>
        </p:nvSpPr>
        <p:spPr>
          <a:xfrm>
            <a:off x="670560" y="4327207"/>
            <a:ext cx="5364480" cy="3540443"/>
          </a:xfrm>
          <a:prstGeom prst="rect">
            <a:avLst/>
          </a:prstGeom>
        </p:spPr>
        <p:txBody>
          <a:bodyPr vert="horz" lIns="89693" tIns="44847" rIns="89693" bIns="448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40460"/>
            <a:ext cx="2905760" cy="451141"/>
          </a:xfrm>
          <a:prstGeom prst="rect">
            <a:avLst/>
          </a:prstGeom>
        </p:spPr>
        <p:txBody>
          <a:bodyPr vert="horz" lIns="89693" tIns="44847" rIns="89693" bIns="44847" rtlCol="0" anchor="b"/>
          <a:lstStyle>
            <a:lvl1pPr algn="l">
              <a:defRPr sz="1200"/>
            </a:lvl1pPr>
          </a:lstStyle>
          <a:p>
            <a:endParaRPr lang="en-US"/>
          </a:p>
        </p:txBody>
      </p:sp>
      <p:sp>
        <p:nvSpPr>
          <p:cNvPr id="7" name="Slide Number Placeholder 6"/>
          <p:cNvSpPr>
            <a:spLocks noGrp="1"/>
          </p:cNvSpPr>
          <p:nvPr>
            <p:ph type="sldNum" sz="quarter" idx="5"/>
          </p:nvPr>
        </p:nvSpPr>
        <p:spPr>
          <a:xfrm>
            <a:off x="3798288" y="8540460"/>
            <a:ext cx="2905760" cy="451141"/>
          </a:xfrm>
          <a:prstGeom prst="rect">
            <a:avLst/>
          </a:prstGeom>
        </p:spPr>
        <p:txBody>
          <a:bodyPr vert="horz" lIns="89693" tIns="44847" rIns="89693" bIns="44847" rtlCol="0" anchor="b"/>
          <a:lstStyle>
            <a:lvl1pPr algn="r">
              <a:defRPr sz="1200"/>
            </a:lvl1pPr>
          </a:lstStyle>
          <a:p>
            <a:fld id="{D7569229-D9B5-814F-9707-88FC33135E38}" type="slidenum">
              <a:rPr lang="en-US" smtClean="0"/>
              <a:t>‹Nº›</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ES_tradnl"/>
          </a:p>
        </p:txBody>
      </p:sp>
      <p:sp>
        <p:nvSpPr>
          <p:cNvPr id="3" name="Marcador de notas 2"/>
          <p:cNvSpPr>
            <a:spLocks noGrp="1"/>
          </p:cNvSpPr>
          <p:nvPr>
            <p:ph type="body" idx="1"/>
          </p:nvPr>
        </p:nvSpPr>
        <p:spPr/>
        <p:txBody>
          <a:bodyPr/>
          <a:lstStyle/>
          <a:p>
            <a:endParaRPr lang="es-ES_tradnl"/>
          </a:p>
        </p:txBody>
      </p:sp>
      <p:sp>
        <p:nvSpPr>
          <p:cNvPr id="4" name="Marcador de número de diapositiva 3"/>
          <p:cNvSpPr>
            <a:spLocks noGrp="1"/>
          </p:cNvSpPr>
          <p:nvPr>
            <p:ph type="sldNum" sz="quarter" idx="5"/>
          </p:nvPr>
        </p:nvSpPr>
        <p:spPr/>
        <p:txBody>
          <a:bodyPr/>
          <a:lstStyle/>
          <a:p>
            <a:fld id="{D7569229-D9B5-814F-9707-88FC33135E38}" type="slidenum">
              <a:rPr lang="en-US" smtClean="0"/>
              <a:t>11</a:t>
            </a:fld>
            <a:endParaRPr lang="en-US"/>
          </a:p>
        </p:txBody>
      </p:sp>
    </p:spTree>
    <p:extLst>
      <p:ext uri="{BB962C8B-B14F-4D97-AF65-F5344CB8AC3E}">
        <p14:creationId xmlns:p14="http://schemas.microsoft.com/office/powerpoint/2010/main" val="3247288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379538" y="1123950"/>
            <a:ext cx="3946525" cy="3035300"/>
          </a:xfrm>
        </p:spPr>
        <p:txBody>
          <a:bodyPr/>
          <a:lstStyle/>
          <a:p>
            <a:endParaRPr lang="es-ES_tradnl"/>
          </a:p>
        </p:txBody>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7569229-D9B5-814F-9707-88FC33135E38}" type="slidenum">
              <a:rPr lang="en-US" smtClean="0"/>
              <a:t>12</a:t>
            </a:fld>
            <a:endParaRPr lang="en-US"/>
          </a:p>
        </p:txBody>
      </p:sp>
    </p:spTree>
    <p:extLst>
      <p:ext uri="{BB962C8B-B14F-4D97-AF65-F5344CB8AC3E}">
        <p14:creationId xmlns:p14="http://schemas.microsoft.com/office/powerpoint/2010/main" val="2529747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534675"/>
            <a:ext cx="10363200" cy="3264712"/>
          </a:xfrm>
        </p:spPr>
        <p:txBody>
          <a:bodyPr anchor="b"/>
          <a:lstStyle>
            <a:lvl1pPr algn="ctr">
              <a:defRPr sz="8000"/>
            </a:lvl1pPr>
          </a:lstStyle>
          <a:p>
            <a:r>
              <a:rPr lang="es-MX"/>
              <a:t>Haz clic para modificar el estilo de título del patrón</a:t>
            </a:r>
            <a:endParaRPr lang="en-US"/>
          </a:p>
        </p:txBody>
      </p:sp>
      <p:sp>
        <p:nvSpPr>
          <p:cNvPr id="3" name="Subtitle 2"/>
          <p:cNvSpPr>
            <a:spLocks noGrp="1"/>
          </p:cNvSpPr>
          <p:nvPr>
            <p:ph type="subTitle" idx="1"/>
          </p:nvPr>
        </p:nvSpPr>
        <p:spPr>
          <a:xfrm>
            <a:off x="1524000" y="4925287"/>
            <a:ext cx="9144000" cy="2264025"/>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s-MX"/>
              <a:t>Haz clic para editar el estilo de subtítulo del patrón</a:t>
            </a:r>
            <a:endParaRPr lang="en-US"/>
          </a:p>
        </p:txBody>
      </p:sp>
      <p:sp>
        <p:nvSpPr>
          <p:cNvPr id="4" name="Date Placeholder 3"/>
          <p:cNvSpPr>
            <a:spLocks noGrp="1"/>
          </p:cNvSpPr>
          <p:nvPr>
            <p:ph type="dt" sz="half" idx="10"/>
          </p:nvPr>
        </p:nvSpPr>
        <p:spPr/>
        <p:txBody>
          <a:bodyPr/>
          <a:lstStyle/>
          <a:p>
            <a:fld id="{856A6FAC-9192-436B-870E-80DDE60983C7}" type="datetimeFigureOut">
              <a:rPr lang="es-CO" smtClean="0"/>
              <a:t>6/07/2026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74CBB0B-5D0C-43FE-9043-22172208F6F8}" type="slidenum">
              <a:rPr lang="es-CO" smtClean="0"/>
              <a:t>‹Nº›</a:t>
            </a:fld>
            <a:endParaRPr lang="es-CO"/>
          </a:p>
        </p:txBody>
      </p:sp>
      <p:sp>
        <p:nvSpPr>
          <p:cNvPr id="7" name="Rectángulo 6">
            <a:extLst>
              <a:ext uri="{FF2B5EF4-FFF2-40B4-BE49-F238E27FC236}">
                <a16:creationId xmlns:a16="http://schemas.microsoft.com/office/drawing/2014/main" id="{068762DF-2EA7-199D-553A-5DF08446C6A0}"/>
              </a:ext>
            </a:extLst>
          </p:cNvPr>
          <p:cNvSpPr/>
          <p:nvPr userDrawn="1"/>
        </p:nvSpPr>
        <p:spPr>
          <a:xfrm>
            <a:off x="0" y="1120217"/>
            <a:ext cx="12192000" cy="7136932"/>
          </a:xfrm>
          <a:prstGeom prst="rect">
            <a:avLst/>
          </a:prstGeom>
          <a:solidFill>
            <a:srgbClr val="E1B0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800"/>
          </a:p>
        </p:txBody>
      </p:sp>
    </p:spTree>
    <p:extLst>
      <p:ext uri="{BB962C8B-B14F-4D97-AF65-F5344CB8AC3E}">
        <p14:creationId xmlns:p14="http://schemas.microsoft.com/office/powerpoint/2010/main" val="4242621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Date Placeholder 3"/>
          <p:cNvSpPr>
            <a:spLocks noGrp="1"/>
          </p:cNvSpPr>
          <p:nvPr>
            <p:ph type="dt" sz="half" idx="10"/>
          </p:nvPr>
        </p:nvSpPr>
        <p:spPr/>
        <p:txBody>
          <a:bodyPr/>
          <a:lstStyle/>
          <a:p>
            <a:fld id="{856A6FAC-9192-436B-870E-80DDE60983C7}" type="datetimeFigureOut">
              <a:rPr lang="es-CO" smtClean="0"/>
              <a:t>6/07/2026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20189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499258"/>
            <a:ext cx="2628900" cy="7946882"/>
          </a:xfrm>
        </p:spPr>
        <p:txBody>
          <a:bodyPr vert="eaVert"/>
          <a:lstStyle/>
          <a:p>
            <a:r>
              <a:rPr lang="es-MX"/>
              <a:t>Haz clic para modificar el estilo de título del patrón</a:t>
            </a:r>
            <a:endParaRPr lang="en-US"/>
          </a:p>
        </p:txBody>
      </p:sp>
      <p:sp>
        <p:nvSpPr>
          <p:cNvPr id="3" name="Vertical Text Placeholder 2"/>
          <p:cNvSpPr>
            <a:spLocks noGrp="1"/>
          </p:cNvSpPr>
          <p:nvPr>
            <p:ph type="body" orient="vert" idx="1"/>
          </p:nvPr>
        </p:nvSpPr>
        <p:spPr>
          <a:xfrm>
            <a:off x="838201" y="499258"/>
            <a:ext cx="7734300" cy="7946882"/>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Date Placeholder 3"/>
          <p:cNvSpPr>
            <a:spLocks noGrp="1"/>
          </p:cNvSpPr>
          <p:nvPr>
            <p:ph type="dt" sz="half" idx="10"/>
          </p:nvPr>
        </p:nvSpPr>
        <p:spPr/>
        <p:txBody>
          <a:bodyPr/>
          <a:lstStyle/>
          <a:p>
            <a:fld id="{856A6FAC-9192-436B-870E-80DDE60983C7}" type="datetimeFigureOut">
              <a:rPr lang="es-CO" smtClean="0"/>
              <a:t>6/07/2026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614994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iseño personalizado">
    <p:spTree>
      <p:nvGrpSpPr>
        <p:cNvPr id="1" name=""/>
        <p:cNvGrpSpPr/>
        <p:nvPr/>
      </p:nvGrpSpPr>
      <p:grpSpPr>
        <a:xfrm>
          <a:off x="0" y="0"/>
          <a:ext cx="0" cy="0"/>
          <a:chOff x="0" y="0"/>
          <a:chExt cx="0" cy="0"/>
        </a:xfrm>
      </p:grpSpPr>
      <p:sp>
        <p:nvSpPr>
          <p:cNvPr id="3" name="Marcador de fecha 2"/>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t>6/07/2026</a:t>
            </a:fld>
            <a:endParaRPr lang="es-CO"/>
          </a:p>
        </p:txBody>
      </p:sp>
      <p:sp>
        <p:nvSpPr>
          <p:cNvPr id="4" name="Marcador de pie de página 3"/>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5" name="Marcador de número de diapositiva 4"/>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t>‹Nº›</a:t>
            </a:fld>
            <a:endParaRPr lang="es-CO"/>
          </a:p>
        </p:txBody>
      </p:sp>
      <p:pic>
        <p:nvPicPr>
          <p:cNvPr id="2" name="Imagen 1">
            <a:extLst>
              <a:ext uri="{FF2B5EF4-FFF2-40B4-BE49-F238E27FC236}">
                <a16:creationId xmlns:a16="http://schemas.microsoft.com/office/drawing/2014/main" id="{8BAE50F6-D239-52F1-D128-A74BD315222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5079685" y="3797176"/>
            <a:ext cx="2032630" cy="1783009"/>
          </a:xfrm>
          <a:prstGeom prst="rect">
            <a:avLst/>
          </a:prstGeom>
        </p:spPr>
      </p:pic>
    </p:spTree>
    <p:extLst>
      <p:ext uri="{BB962C8B-B14F-4D97-AF65-F5344CB8AC3E}">
        <p14:creationId xmlns:p14="http://schemas.microsoft.com/office/powerpoint/2010/main" val="73129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a:p>
        </p:txBody>
      </p:sp>
      <p:sp>
        <p:nvSpPr>
          <p:cNvPr id="3" name="Content Placeholder 2"/>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Date Placeholder 3"/>
          <p:cNvSpPr>
            <a:spLocks noGrp="1"/>
          </p:cNvSpPr>
          <p:nvPr>
            <p:ph type="dt" sz="half" idx="10"/>
          </p:nvPr>
        </p:nvSpPr>
        <p:spPr/>
        <p:txBody>
          <a:bodyPr/>
          <a:lstStyle/>
          <a:p>
            <a:fld id="{856A6FAC-9192-436B-870E-80DDE60983C7}" type="datetimeFigureOut">
              <a:rPr lang="es-CO" smtClean="0"/>
              <a:t>6/07/2026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74CBB0B-5D0C-43FE-9043-22172208F6F8}" type="slidenum">
              <a:rPr lang="es-CO" smtClean="0"/>
              <a:t>‹Nº›</a:t>
            </a:fld>
            <a:endParaRPr lang="es-CO"/>
          </a:p>
        </p:txBody>
      </p:sp>
      <p:sp>
        <p:nvSpPr>
          <p:cNvPr id="7" name="Rectángulo 6">
            <a:extLst>
              <a:ext uri="{FF2B5EF4-FFF2-40B4-BE49-F238E27FC236}">
                <a16:creationId xmlns:a16="http://schemas.microsoft.com/office/drawing/2014/main" id="{D995DD32-22EF-ECF5-4676-C2A766555FA9}"/>
              </a:ext>
            </a:extLst>
          </p:cNvPr>
          <p:cNvSpPr/>
          <p:nvPr userDrawn="1"/>
        </p:nvSpPr>
        <p:spPr>
          <a:xfrm>
            <a:off x="0" y="9190683"/>
            <a:ext cx="12192000" cy="186679"/>
          </a:xfrm>
          <a:prstGeom prst="rect">
            <a:avLst/>
          </a:prstGeom>
          <a:solidFill>
            <a:srgbClr val="E1B0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800"/>
          </a:p>
        </p:txBody>
      </p:sp>
    </p:spTree>
    <p:extLst>
      <p:ext uri="{BB962C8B-B14F-4D97-AF65-F5344CB8AC3E}">
        <p14:creationId xmlns:p14="http://schemas.microsoft.com/office/powerpoint/2010/main" val="2775397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2337831"/>
            <a:ext cx="10515600" cy="3900722"/>
          </a:xfrm>
        </p:spPr>
        <p:txBody>
          <a:bodyPr anchor="b"/>
          <a:lstStyle>
            <a:lvl1pPr>
              <a:defRPr sz="8000"/>
            </a:lvl1pPr>
          </a:lstStyle>
          <a:p>
            <a:r>
              <a:rPr lang="es-MX"/>
              <a:t>Haz clic para modificar el estilo de título del patrón</a:t>
            </a:r>
            <a:endParaRPr lang="en-US"/>
          </a:p>
        </p:txBody>
      </p:sp>
      <p:sp>
        <p:nvSpPr>
          <p:cNvPr id="3" name="Text Placeholder 2"/>
          <p:cNvSpPr>
            <a:spLocks noGrp="1"/>
          </p:cNvSpPr>
          <p:nvPr>
            <p:ph type="body" idx="1"/>
          </p:nvPr>
        </p:nvSpPr>
        <p:spPr>
          <a:xfrm>
            <a:off x="831851" y="6275456"/>
            <a:ext cx="10515600" cy="2051297"/>
          </a:xfrm>
        </p:spPr>
        <p:txBody>
          <a:bodyPr/>
          <a:lstStyle>
            <a:lvl1pPr marL="0" indent="0">
              <a:buNone/>
              <a:defRPr sz="3200">
                <a:solidFill>
                  <a:schemeClr val="tx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s-MX"/>
              <a:t>Haga clic para modificar los estilos de texto del patrón</a:t>
            </a:r>
          </a:p>
        </p:txBody>
      </p:sp>
      <p:sp>
        <p:nvSpPr>
          <p:cNvPr id="4" name="Date Placeholder 3"/>
          <p:cNvSpPr>
            <a:spLocks noGrp="1"/>
          </p:cNvSpPr>
          <p:nvPr>
            <p:ph type="dt" sz="half" idx="10"/>
          </p:nvPr>
        </p:nvSpPr>
        <p:spPr/>
        <p:txBody>
          <a:bodyPr/>
          <a:lstStyle/>
          <a:p>
            <a:fld id="{856A6FAC-9192-436B-870E-80DDE60983C7}" type="datetimeFigureOut">
              <a:rPr lang="es-CO" smtClean="0"/>
              <a:t>6/07/2026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74CBB0B-5D0C-43FE-9043-22172208F6F8}" type="slidenum">
              <a:rPr lang="es-CO" smtClean="0"/>
              <a:t>‹Nº›</a:t>
            </a:fld>
            <a:endParaRPr lang="es-CO"/>
          </a:p>
        </p:txBody>
      </p:sp>
      <p:pic>
        <p:nvPicPr>
          <p:cNvPr id="8" name="Imagen 7">
            <a:extLst>
              <a:ext uri="{FF2B5EF4-FFF2-40B4-BE49-F238E27FC236}">
                <a16:creationId xmlns:a16="http://schemas.microsoft.com/office/drawing/2014/main" id="{DDDF318C-A6CD-DE33-B66D-EBE3FB779CA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5829391" y="186677"/>
            <a:ext cx="533219" cy="469900"/>
          </a:xfrm>
          <a:prstGeom prst="rect">
            <a:avLst/>
          </a:prstGeom>
        </p:spPr>
      </p:pic>
    </p:spTree>
    <p:extLst>
      <p:ext uri="{BB962C8B-B14F-4D97-AF65-F5344CB8AC3E}">
        <p14:creationId xmlns:p14="http://schemas.microsoft.com/office/powerpoint/2010/main" val="626911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a:p>
        </p:txBody>
      </p:sp>
      <p:sp>
        <p:nvSpPr>
          <p:cNvPr id="3" name="Content Placeholder 2"/>
          <p:cNvSpPr>
            <a:spLocks noGrp="1"/>
          </p:cNvSpPr>
          <p:nvPr>
            <p:ph sz="half" idx="1"/>
          </p:nvPr>
        </p:nvSpPr>
        <p:spPr>
          <a:xfrm>
            <a:off x="838200" y="2496289"/>
            <a:ext cx="5181600" cy="5949851"/>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Content Placeholder 3"/>
          <p:cNvSpPr>
            <a:spLocks noGrp="1"/>
          </p:cNvSpPr>
          <p:nvPr>
            <p:ph sz="half" idx="2"/>
          </p:nvPr>
        </p:nvSpPr>
        <p:spPr>
          <a:xfrm>
            <a:off x="6172200" y="2496289"/>
            <a:ext cx="5181600" cy="5949851"/>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5" name="Date Placeholder 4"/>
          <p:cNvSpPr>
            <a:spLocks noGrp="1"/>
          </p:cNvSpPr>
          <p:nvPr>
            <p:ph type="dt" sz="half" idx="10"/>
          </p:nvPr>
        </p:nvSpPr>
        <p:spPr/>
        <p:txBody>
          <a:bodyPr/>
          <a:lstStyle/>
          <a:p>
            <a:fld id="{856A6FAC-9192-436B-870E-80DDE60983C7}" type="datetimeFigureOut">
              <a:rPr lang="es-CO" smtClean="0"/>
              <a:t>6/07/2026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814855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499260"/>
            <a:ext cx="10515600" cy="1812523"/>
          </a:xfrm>
        </p:spPr>
        <p:txBody>
          <a:bodyPr/>
          <a:lstStyle/>
          <a:p>
            <a:r>
              <a:rPr lang="es-MX"/>
              <a:t>Haz clic para modificar el estilo de título del patrón</a:t>
            </a:r>
            <a:endParaRPr lang="en-US"/>
          </a:p>
        </p:txBody>
      </p:sp>
      <p:sp>
        <p:nvSpPr>
          <p:cNvPr id="3" name="Text Placeholder 2"/>
          <p:cNvSpPr>
            <a:spLocks noGrp="1"/>
          </p:cNvSpPr>
          <p:nvPr>
            <p:ph type="body" idx="1"/>
          </p:nvPr>
        </p:nvSpPr>
        <p:spPr>
          <a:xfrm>
            <a:off x="839789" y="2298757"/>
            <a:ext cx="5157787" cy="1126585"/>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MX"/>
              <a:t>Haga clic para modificar los estilos de texto del patrón</a:t>
            </a:r>
          </a:p>
        </p:txBody>
      </p:sp>
      <p:sp>
        <p:nvSpPr>
          <p:cNvPr id="4" name="Content Placeholder 3"/>
          <p:cNvSpPr>
            <a:spLocks noGrp="1"/>
          </p:cNvSpPr>
          <p:nvPr>
            <p:ph sz="half" idx="2"/>
          </p:nvPr>
        </p:nvSpPr>
        <p:spPr>
          <a:xfrm>
            <a:off x="839789" y="3425342"/>
            <a:ext cx="5157787" cy="5038163"/>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5" name="Text Placeholder 4"/>
          <p:cNvSpPr>
            <a:spLocks noGrp="1"/>
          </p:cNvSpPr>
          <p:nvPr>
            <p:ph type="body" sz="quarter" idx="3"/>
          </p:nvPr>
        </p:nvSpPr>
        <p:spPr>
          <a:xfrm>
            <a:off x="6172201" y="2298757"/>
            <a:ext cx="5183188" cy="1126585"/>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MX"/>
              <a:t>Haga clic para modificar los estilos de texto del patrón</a:t>
            </a:r>
          </a:p>
        </p:txBody>
      </p:sp>
      <p:sp>
        <p:nvSpPr>
          <p:cNvPr id="6" name="Content Placeholder 5"/>
          <p:cNvSpPr>
            <a:spLocks noGrp="1"/>
          </p:cNvSpPr>
          <p:nvPr>
            <p:ph sz="quarter" idx="4"/>
          </p:nvPr>
        </p:nvSpPr>
        <p:spPr>
          <a:xfrm>
            <a:off x="6172201" y="3425342"/>
            <a:ext cx="5183188" cy="5038163"/>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7" name="Date Placeholder 6"/>
          <p:cNvSpPr>
            <a:spLocks noGrp="1"/>
          </p:cNvSpPr>
          <p:nvPr>
            <p:ph type="dt" sz="half" idx="10"/>
          </p:nvPr>
        </p:nvSpPr>
        <p:spPr/>
        <p:txBody>
          <a:bodyPr/>
          <a:lstStyle/>
          <a:p>
            <a:fld id="{856A6FAC-9192-436B-870E-80DDE60983C7}" type="datetimeFigureOut">
              <a:rPr lang="es-CO" smtClean="0"/>
              <a:t>6/07/2026</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377287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a:p>
        </p:txBody>
      </p:sp>
      <p:sp>
        <p:nvSpPr>
          <p:cNvPr id="3" name="Date Placeholder 2"/>
          <p:cNvSpPr>
            <a:spLocks noGrp="1"/>
          </p:cNvSpPr>
          <p:nvPr>
            <p:ph type="dt" sz="half" idx="10"/>
          </p:nvPr>
        </p:nvSpPr>
        <p:spPr/>
        <p:txBody>
          <a:bodyPr/>
          <a:lstStyle/>
          <a:p>
            <a:fld id="{856A6FAC-9192-436B-870E-80DDE60983C7}" type="datetimeFigureOut">
              <a:rPr lang="es-CO" smtClean="0"/>
              <a:t>6/07/2026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950187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6A6FAC-9192-436B-870E-80DDE60983C7}" type="datetimeFigureOut">
              <a:rPr lang="es-CO" smtClean="0"/>
              <a:t>6/07/2026</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4204610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625158"/>
            <a:ext cx="3932237" cy="2188051"/>
          </a:xfrm>
        </p:spPr>
        <p:txBody>
          <a:bodyPr anchor="b"/>
          <a:lstStyle>
            <a:lvl1pPr>
              <a:defRPr sz="4267"/>
            </a:lvl1pPr>
          </a:lstStyle>
          <a:p>
            <a:r>
              <a:rPr lang="es-MX"/>
              <a:t>Haz clic para modificar el estilo de título del patrón</a:t>
            </a:r>
            <a:endParaRPr lang="en-US"/>
          </a:p>
        </p:txBody>
      </p:sp>
      <p:sp>
        <p:nvSpPr>
          <p:cNvPr id="3" name="Content Placeholder 2"/>
          <p:cNvSpPr>
            <a:spLocks noGrp="1"/>
          </p:cNvSpPr>
          <p:nvPr>
            <p:ph idx="1"/>
          </p:nvPr>
        </p:nvSpPr>
        <p:spPr>
          <a:xfrm>
            <a:off x="5183188" y="1350168"/>
            <a:ext cx="6172200" cy="6664006"/>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Text Placeholder 3"/>
          <p:cNvSpPr>
            <a:spLocks noGrp="1"/>
          </p:cNvSpPr>
          <p:nvPr>
            <p:ph type="body" sz="half" idx="2"/>
          </p:nvPr>
        </p:nvSpPr>
        <p:spPr>
          <a:xfrm>
            <a:off x="839788" y="2813209"/>
            <a:ext cx="3932237" cy="52118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s-MX"/>
              <a:t>Haga clic para modificar los estilos de texto del patrón</a:t>
            </a:r>
          </a:p>
        </p:txBody>
      </p:sp>
      <p:sp>
        <p:nvSpPr>
          <p:cNvPr id="5" name="Date Placeholder 4"/>
          <p:cNvSpPr>
            <a:spLocks noGrp="1"/>
          </p:cNvSpPr>
          <p:nvPr>
            <p:ph type="dt" sz="half" idx="10"/>
          </p:nvPr>
        </p:nvSpPr>
        <p:spPr/>
        <p:txBody>
          <a:bodyPr/>
          <a:lstStyle/>
          <a:p>
            <a:fld id="{856A6FAC-9192-436B-870E-80DDE60983C7}" type="datetimeFigureOut">
              <a:rPr lang="es-CO" smtClean="0"/>
              <a:t>6/07/2026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75686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625158"/>
            <a:ext cx="3932237" cy="2188051"/>
          </a:xfrm>
        </p:spPr>
        <p:txBody>
          <a:bodyPr anchor="b"/>
          <a:lstStyle>
            <a:lvl1pPr>
              <a:defRPr sz="4267"/>
            </a:lvl1pPr>
          </a:lstStyle>
          <a:p>
            <a:r>
              <a:rPr lang="es-MX"/>
              <a:t>Haz clic para modificar el estilo de título del patrón</a:t>
            </a:r>
            <a:endParaRPr lang="en-US"/>
          </a:p>
        </p:txBody>
      </p:sp>
      <p:sp>
        <p:nvSpPr>
          <p:cNvPr id="3" name="Picture Placeholder 2"/>
          <p:cNvSpPr>
            <a:spLocks noGrp="1" noChangeAspect="1"/>
          </p:cNvSpPr>
          <p:nvPr>
            <p:ph type="pic" idx="1"/>
          </p:nvPr>
        </p:nvSpPr>
        <p:spPr>
          <a:xfrm>
            <a:off x="5183188" y="1350168"/>
            <a:ext cx="6172200" cy="6664006"/>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s-MX"/>
              <a:t>Haz clic en el icono para agregar una imagen</a:t>
            </a:r>
            <a:endParaRPr lang="en-US"/>
          </a:p>
        </p:txBody>
      </p:sp>
      <p:sp>
        <p:nvSpPr>
          <p:cNvPr id="4" name="Text Placeholder 3"/>
          <p:cNvSpPr>
            <a:spLocks noGrp="1"/>
          </p:cNvSpPr>
          <p:nvPr>
            <p:ph type="body" sz="half" idx="2"/>
          </p:nvPr>
        </p:nvSpPr>
        <p:spPr>
          <a:xfrm>
            <a:off x="839788" y="2813209"/>
            <a:ext cx="3932237" cy="52118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s-MX"/>
              <a:t>Haga clic para modificar los estilos de texto del patrón</a:t>
            </a:r>
          </a:p>
        </p:txBody>
      </p:sp>
      <p:sp>
        <p:nvSpPr>
          <p:cNvPr id="5" name="Date Placeholder 4"/>
          <p:cNvSpPr>
            <a:spLocks noGrp="1"/>
          </p:cNvSpPr>
          <p:nvPr>
            <p:ph type="dt" sz="half" idx="10"/>
          </p:nvPr>
        </p:nvSpPr>
        <p:spPr/>
        <p:txBody>
          <a:bodyPr/>
          <a:lstStyle/>
          <a:p>
            <a:fld id="{856A6FAC-9192-436B-870E-80DDE60983C7}" type="datetimeFigureOut">
              <a:rPr lang="es-CO" smtClean="0"/>
              <a:t>6/07/2026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3927456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9260"/>
            <a:ext cx="10515600" cy="1812523"/>
          </a:xfrm>
          <a:prstGeom prst="rect">
            <a:avLst/>
          </a:prstGeom>
        </p:spPr>
        <p:txBody>
          <a:bodyPr vert="horz" lIns="91440" tIns="45720" rIns="91440" bIns="45720" rtlCol="0" anchor="ctr">
            <a:normAutofit/>
          </a:bodyPr>
          <a:lstStyle/>
          <a:p>
            <a:r>
              <a:rPr lang="es-MX"/>
              <a:t>Haz clic para modificar el estilo de título del patrón</a:t>
            </a:r>
            <a:endParaRPr lang="en-US"/>
          </a:p>
        </p:txBody>
      </p:sp>
      <p:sp>
        <p:nvSpPr>
          <p:cNvPr id="3" name="Text Placeholder 2"/>
          <p:cNvSpPr>
            <a:spLocks noGrp="1"/>
          </p:cNvSpPr>
          <p:nvPr>
            <p:ph type="body" idx="1"/>
          </p:nvPr>
        </p:nvSpPr>
        <p:spPr>
          <a:xfrm>
            <a:off x="838200" y="2496289"/>
            <a:ext cx="10515600" cy="5949851"/>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a:p>
        </p:txBody>
      </p:sp>
      <p:sp>
        <p:nvSpPr>
          <p:cNvPr id="4" name="Date Placeholder 3"/>
          <p:cNvSpPr>
            <a:spLocks noGrp="1"/>
          </p:cNvSpPr>
          <p:nvPr>
            <p:ph type="dt" sz="half" idx="2"/>
          </p:nvPr>
        </p:nvSpPr>
        <p:spPr>
          <a:xfrm>
            <a:off x="838200" y="8691428"/>
            <a:ext cx="2743200" cy="499258"/>
          </a:xfrm>
          <a:prstGeom prst="rect">
            <a:avLst/>
          </a:prstGeom>
        </p:spPr>
        <p:txBody>
          <a:bodyPr vert="horz" lIns="91440" tIns="45720" rIns="91440" bIns="45720" rtlCol="0" anchor="ctr"/>
          <a:lstStyle>
            <a:lvl1pPr algn="l">
              <a:defRPr sz="1600">
                <a:solidFill>
                  <a:schemeClr val="tx1">
                    <a:tint val="75000"/>
                  </a:schemeClr>
                </a:solidFill>
              </a:defRPr>
            </a:lvl1pPr>
          </a:lstStyle>
          <a:p>
            <a:fld id="{856A6FAC-9192-436B-870E-80DDE60983C7}" type="datetimeFigureOut">
              <a:rPr lang="es-CO" smtClean="0"/>
              <a:t>6/07/2026</a:t>
            </a:fld>
            <a:endParaRPr lang="es-CO"/>
          </a:p>
        </p:txBody>
      </p:sp>
      <p:sp>
        <p:nvSpPr>
          <p:cNvPr id="5" name="Footer Placeholder 4"/>
          <p:cNvSpPr>
            <a:spLocks noGrp="1"/>
          </p:cNvSpPr>
          <p:nvPr>
            <p:ph type="ftr" sz="quarter" idx="3"/>
          </p:nvPr>
        </p:nvSpPr>
        <p:spPr>
          <a:xfrm>
            <a:off x="4038600" y="8691428"/>
            <a:ext cx="4114800" cy="499258"/>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610600" y="8691428"/>
            <a:ext cx="2743200" cy="499258"/>
          </a:xfrm>
          <a:prstGeom prst="rect">
            <a:avLst/>
          </a:prstGeom>
        </p:spPr>
        <p:txBody>
          <a:bodyPr vert="horz" lIns="91440" tIns="45720" rIns="91440" bIns="45720" rtlCol="0" anchor="ctr"/>
          <a:lstStyle>
            <a:lvl1pPr algn="r">
              <a:defRPr sz="1600">
                <a:solidFill>
                  <a:schemeClr val="tx1">
                    <a:tint val="75000"/>
                  </a:schemeClr>
                </a:solidFill>
              </a:defRPr>
            </a:lvl1pPr>
          </a:lstStyle>
          <a:p>
            <a:fld id="{C74CBB0B-5D0C-43FE-9043-22172208F6F8}" type="slidenum">
              <a:rPr lang="es-CO" smtClean="0"/>
              <a:t>‹Nº›</a:t>
            </a:fld>
            <a:endParaRPr lang="es-CO"/>
          </a:p>
        </p:txBody>
      </p:sp>
    </p:spTree>
    <p:extLst>
      <p:ext uri="{BB962C8B-B14F-4D97-AF65-F5344CB8AC3E}">
        <p14:creationId xmlns:p14="http://schemas.microsoft.com/office/powerpoint/2010/main" val="288577065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ángulo 1"/>
          <p:cNvSpPr/>
          <p:nvPr/>
        </p:nvSpPr>
        <p:spPr>
          <a:xfrm>
            <a:off x="565760" y="2398377"/>
            <a:ext cx="3183281" cy="338554"/>
          </a:xfrm>
          <a:prstGeom prst="rect">
            <a:avLst/>
          </a:prstGeom>
          <a:solidFill>
            <a:schemeClr val="bg1">
              <a:lumMod val="50000"/>
            </a:schemeClr>
          </a:solidFill>
          <a:ln w="12700">
            <a:noFill/>
          </a:ln>
        </p:spPr>
        <p:txBody>
          <a:bodyPr wrap="square">
            <a:spAutoFit/>
          </a:bodyPr>
          <a:lstStyle/>
          <a:p>
            <a:r>
              <a:rPr lang="es-MX" sz="1600" b="1">
                <a:solidFill>
                  <a:schemeClr val="bg1"/>
                </a:solidFill>
                <a:latin typeface="Objective" pitchFamily="2" charset="77"/>
                <a:ea typeface="Verdana" panose="020B0604030504040204" pitchFamily="34" charset="0"/>
                <a:cs typeface="Quattrocento Sans"/>
              </a:rPr>
              <a:t>INVERSIÓN ESTIMADA</a:t>
            </a:r>
            <a:endParaRPr lang="es-CO" sz="1600" b="1">
              <a:solidFill>
                <a:schemeClr val="bg1"/>
              </a:solidFill>
              <a:latin typeface="Objective" pitchFamily="2" charset="77"/>
              <a:ea typeface="Verdana" panose="020B0604030504040204" pitchFamily="34" charset="0"/>
              <a:cs typeface="Quattrocento Sans"/>
            </a:endParaRPr>
          </a:p>
        </p:txBody>
      </p:sp>
      <p:sp>
        <p:nvSpPr>
          <p:cNvPr id="3" name="Rectángulo 3"/>
          <p:cNvSpPr/>
          <p:nvPr/>
        </p:nvSpPr>
        <p:spPr>
          <a:xfrm>
            <a:off x="565760" y="4254752"/>
            <a:ext cx="3183281" cy="1323439"/>
          </a:xfrm>
          <a:prstGeom prst="rect">
            <a:avLst/>
          </a:prstGeom>
          <a:solidFill>
            <a:schemeClr val="bg1">
              <a:lumMod val="50000"/>
            </a:schemeClr>
          </a:solidFill>
          <a:ln w="12700">
            <a:noFill/>
          </a:ln>
        </p:spPr>
        <p:txBody>
          <a:bodyPr wrap="square">
            <a:spAutoFit/>
          </a:bodyPr>
          <a:lstStyle/>
          <a:p>
            <a:r>
              <a:rPr lang="es-ES" sz="1600" b="1">
                <a:solidFill>
                  <a:schemeClr val="bg1"/>
                </a:solidFill>
                <a:latin typeface="Objective" pitchFamily="2" charset="77"/>
                <a:ea typeface="Verdana" panose="020B0604030504040204" pitchFamily="34" charset="0"/>
                <a:cs typeface="Quattrocento Sans"/>
              </a:rPr>
              <a:t>ESTADO ACTUAL SERVICIO DE ENERGÍA</a:t>
            </a:r>
          </a:p>
          <a:p>
            <a:endParaRPr lang="es-ES" sz="1600" b="1">
              <a:solidFill>
                <a:schemeClr val="bg1"/>
              </a:solidFill>
              <a:latin typeface="Objective" pitchFamily="2" charset="77"/>
              <a:ea typeface="Verdana" panose="020B0604030504040204" pitchFamily="34" charset="0"/>
              <a:cs typeface="Quattrocento Sans"/>
            </a:endParaRPr>
          </a:p>
          <a:p>
            <a:endParaRPr lang="es-ES" sz="1600" b="1">
              <a:solidFill>
                <a:schemeClr val="bg1"/>
              </a:solidFill>
              <a:latin typeface="Objective" pitchFamily="2" charset="77"/>
              <a:ea typeface="Verdana" panose="020B0604030504040204" pitchFamily="34" charset="0"/>
              <a:cs typeface="Quattrocento Sans"/>
            </a:endParaRPr>
          </a:p>
          <a:p>
            <a:endParaRPr lang="es-CO" sz="1600" b="1">
              <a:solidFill>
                <a:schemeClr val="bg1"/>
              </a:solidFill>
              <a:latin typeface="Objective" pitchFamily="2" charset="77"/>
              <a:ea typeface="Verdana" panose="020B0604030504040204" pitchFamily="34" charset="0"/>
              <a:cs typeface="Quattrocento Sans"/>
            </a:endParaRPr>
          </a:p>
        </p:txBody>
      </p:sp>
      <p:sp>
        <p:nvSpPr>
          <p:cNvPr id="6" name="Rectángulo 12"/>
          <p:cNvSpPr/>
          <p:nvPr/>
        </p:nvSpPr>
        <p:spPr>
          <a:xfrm>
            <a:off x="3848699" y="2403656"/>
            <a:ext cx="7297099" cy="369332"/>
          </a:xfrm>
          <a:prstGeom prst="rect">
            <a:avLst/>
          </a:prstGeom>
          <a:solidFill>
            <a:srgbClr val="FFC000"/>
          </a:solidFill>
        </p:spPr>
        <p:txBody>
          <a:bodyPr wrap="square">
            <a:spAutoFit/>
          </a:bodyPr>
          <a:lstStyle/>
          <a:p>
            <a:pPr algn="just"/>
            <a:r>
              <a:rPr lang="es-CO" b="1">
                <a:latin typeface="Segoe UI Black" panose="020B0A02040204020203" pitchFamily="34" charset="0"/>
                <a:ea typeface="Segoe UI Black" panose="020B0A02040204020203" pitchFamily="34" charset="0"/>
              </a:rPr>
              <a:t>$134.538.173.826 </a:t>
            </a:r>
          </a:p>
        </p:txBody>
      </p:sp>
      <p:sp>
        <p:nvSpPr>
          <p:cNvPr id="7" name="Rectángulo 14"/>
          <p:cNvSpPr/>
          <p:nvPr/>
        </p:nvSpPr>
        <p:spPr>
          <a:xfrm>
            <a:off x="3848698" y="4258570"/>
            <a:ext cx="7308213" cy="1477328"/>
          </a:xfrm>
          <a:prstGeom prst="rect">
            <a:avLst/>
          </a:prstGeom>
          <a:solidFill>
            <a:srgbClr val="FFC000"/>
          </a:solidFill>
        </p:spPr>
        <p:txBody>
          <a:bodyPr wrap="square" lIns="91440" tIns="45720" rIns="91440" bIns="45720" anchor="t">
            <a:spAutoFit/>
          </a:bodyPr>
          <a:lstStyle/>
          <a:p>
            <a:r>
              <a:rPr lang="es-ES" b="1">
                <a:latin typeface="Segoe UI Black"/>
                <a:ea typeface="Segoe UI Black"/>
              </a:rPr>
              <a:t>Pizarro			Población Zona no Interconectada ZNI </a:t>
            </a:r>
          </a:p>
          <a:p>
            <a:r>
              <a:rPr lang="es-ES" b="1">
                <a:latin typeface="Segoe UI Black" panose="020B0A02040204020203" pitchFamily="34" charset="0"/>
                <a:ea typeface="Segoe UI Black" panose="020B0A02040204020203" pitchFamily="34" charset="0"/>
              </a:rPr>
              <a:t>Fuente			Generación diésel 1.8 MW</a:t>
            </a:r>
          </a:p>
          <a:p>
            <a:r>
              <a:rPr lang="es-ES" b="1">
                <a:latin typeface="Segoe UI Black" panose="020B0A02040204020203" pitchFamily="34" charset="0"/>
                <a:ea typeface="Segoe UI Black" panose="020B0A02040204020203" pitchFamily="34" charset="0"/>
              </a:rPr>
              <a:t>Atiende			3.142 usuarios</a:t>
            </a:r>
          </a:p>
          <a:p>
            <a:r>
              <a:rPr lang="es-ES" b="1">
                <a:latin typeface="Segoe UI Black" panose="020B0A02040204020203" pitchFamily="34" charset="0"/>
                <a:ea typeface="Segoe UI Black" panose="020B0A02040204020203" pitchFamily="34" charset="0"/>
              </a:rPr>
              <a:t>Operador		DISPAC</a:t>
            </a:r>
          </a:p>
          <a:p>
            <a:r>
              <a:rPr lang="es-ES" b="1">
                <a:latin typeface="Segoe UI Black" panose="020B0A02040204020203" pitchFamily="34" charset="0"/>
                <a:ea typeface="Segoe UI Black" panose="020B0A02040204020203" pitchFamily="34" charset="0"/>
              </a:rPr>
              <a:t>Servicio			1</a:t>
            </a:r>
            <a:r>
              <a:rPr lang="es-CO" b="1">
                <a:latin typeface="Segoe UI Black" panose="020B0A02040204020203" pitchFamily="34" charset="0"/>
                <a:ea typeface="Segoe UI Black" panose="020B0A02040204020203" pitchFamily="34" charset="0"/>
              </a:rPr>
              <a:t>8 horas diarias</a:t>
            </a:r>
          </a:p>
        </p:txBody>
      </p:sp>
      <p:sp>
        <p:nvSpPr>
          <p:cNvPr id="10" name="Rectángulo 18"/>
          <p:cNvSpPr/>
          <p:nvPr/>
        </p:nvSpPr>
        <p:spPr>
          <a:xfrm>
            <a:off x="571085" y="3429759"/>
            <a:ext cx="3177954" cy="338554"/>
          </a:xfrm>
          <a:prstGeom prst="rect">
            <a:avLst/>
          </a:prstGeom>
          <a:solidFill>
            <a:schemeClr val="bg1">
              <a:lumMod val="50000"/>
            </a:schemeClr>
          </a:solidFill>
          <a:ln w="12700">
            <a:noFill/>
          </a:ln>
        </p:spPr>
        <p:txBody>
          <a:bodyPr wrap="square" lIns="91440" tIns="45720" rIns="91440" bIns="45720" anchor="t">
            <a:spAutoFit/>
          </a:bodyPr>
          <a:lstStyle/>
          <a:p>
            <a:r>
              <a:rPr lang="es-CO" sz="1600" b="1">
                <a:solidFill>
                  <a:schemeClr val="bg1"/>
                </a:solidFill>
                <a:latin typeface="Objective"/>
                <a:ea typeface="Verdana"/>
                <a:cs typeface="Quattrocento Sans"/>
              </a:rPr>
              <a:t>RED ELECTRICA  34.5 KV</a:t>
            </a:r>
          </a:p>
        </p:txBody>
      </p:sp>
      <p:sp>
        <p:nvSpPr>
          <p:cNvPr id="11" name="Rectángulo 19"/>
          <p:cNvSpPr/>
          <p:nvPr/>
        </p:nvSpPr>
        <p:spPr>
          <a:xfrm>
            <a:off x="3848698" y="3419475"/>
            <a:ext cx="7297101" cy="765851"/>
          </a:xfrm>
          <a:prstGeom prst="rect">
            <a:avLst/>
          </a:prstGeom>
          <a:solidFill>
            <a:srgbClr val="FFC000"/>
          </a:solidFill>
        </p:spPr>
        <p:txBody>
          <a:bodyPr wrap="square" lIns="91440" tIns="45720" rIns="91440" bIns="45720" anchor="t">
            <a:spAutoFit/>
          </a:bodyPr>
          <a:lstStyle/>
          <a:p>
            <a:pPr algn="just">
              <a:lnSpc>
                <a:spcPct val="107000"/>
              </a:lnSpc>
              <a:spcAft>
                <a:spcPts val="800"/>
              </a:spcAft>
            </a:pPr>
            <a:r>
              <a:rPr lang="es-CO" b="1">
                <a:latin typeface="Segoe UI Black"/>
                <a:ea typeface="Segoe UI Black"/>
              </a:rPr>
              <a:t>110 Km para ampliación del servicio a 24 horas diarias</a:t>
            </a:r>
            <a:endParaRPr lang="es-CO">
              <a:latin typeface="Segoe UI Black"/>
              <a:ea typeface="Segoe UI Black"/>
            </a:endParaRPr>
          </a:p>
          <a:p>
            <a:pPr algn="just">
              <a:lnSpc>
                <a:spcPct val="107000"/>
              </a:lnSpc>
              <a:spcAft>
                <a:spcPts val="800"/>
              </a:spcAft>
            </a:pPr>
            <a:endParaRPr lang="es-CO" b="1">
              <a:latin typeface="Segoe UI Black" panose="020B0A02040204020203" pitchFamily="34" charset="0"/>
              <a:ea typeface="Segoe UI Black" panose="020B0A02040204020203" pitchFamily="34" charset="0"/>
            </a:endParaRPr>
          </a:p>
        </p:txBody>
      </p:sp>
      <p:sp>
        <p:nvSpPr>
          <p:cNvPr id="12" name="Rectángulo 20"/>
          <p:cNvSpPr/>
          <p:nvPr/>
        </p:nvSpPr>
        <p:spPr>
          <a:xfrm>
            <a:off x="563633" y="6011721"/>
            <a:ext cx="3200646" cy="1077218"/>
          </a:xfrm>
          <a:prstGeom prst="rect">
            <a:avLst/>
          </a:prstGeom>
          <a:solidFill>
            <a:schemeClr val="bg1">
              <a:lumMod val="50000"/>
            </a:schemeClr>
          </a:solidFill>
          <a:ln w="12700">
            <a:noFill/>
          </a:ln>
        </p:spPr>
        <p:txBody>
          <a:bodyPr wrap="square">
            <a:spAutoFit/>
          </a:bodyPr>
          <a:lstStyle/>
          <a:p>
            <a:r>
              <a:rPr lang="es-CO" sz="1600" b="1">
                <a:solidFill>
                  <a:schemeClr val="bg1"/>
                </a:solidFill>
                <a:latin typeface="Objective" pitchFamily="2" charset="77"/>
                <a:ea typeface="Verdana" panose="020B0604030504040204" pitchFamily="34" charset="0"/>
                <a:cs typeface="Quattrocento Sans"/>
              </a:rPr>
              <a:t>FUENTES DE FINANCIACIÓN</a:t>
            </a:r>
          </a:p>
          <a:p>
            <a:endParaRPr lang="es-CO" sz="1600" b="1">
              <a:solidFill>
                <a:schemeClr val="bg1"/>
              </a:solidFill>
              <a:latin typeface="Objective" pitchFamily="2" charset="77"/>
              <a:ea typeface="Verdana" panose="020B0604030504040204" pitchFamily="34" charset="0"/>
              <a:cs typeface="Quattrocento Sans"/>
            </a:endParaRPr>
          </a:p>
          <a:p>
            <a:endParaRPr lang="es-CO" sz="1600" b="1">
              <a:solidFill>
                <a:schemeClr val="bg1"/>
              </a:solidFill>
              <a:latin typeface="Objective" pitchFamily="2" charset="77"/>
              <a:ea typeface="Verdana" panose="020B0604030504040204" pitchFamily="34" charset="0"/>
              <a:cs typeface="Quattrocento Sans"/>
            </a:endParaRPr>
          </a:p>
        </p:txBody>
      </p:sp>
      <p:sp>
        <p:nvSpPr>
          <p:cNvPr id="13" name="Rectángulo 21"/>
          <p:cNvSpPr/>
          <p:nvPr/>
        </p:nvSpPr>
        <p:spPr>
          <a:xfrm>
            <a:off x="3863938" y="6021979"/>
            <a:ext cx="7308213" cy="1200329"/>
          </a:xfrm>
          <a:prstGeom prst="rect">
            <a:avLst/>
          </a:prstGeom>
          <a:solidFill>
            <a:srgbClr val="FFC000"/>
          </a:solidFill>
        </p:spPr>
        <p:txBody>
          <a:bodyPr wrap="square" lIns="91440" tIns="45720" rIns="91440" bIns="45720" anchor="t">
            <a:spAutoFit/>
          </a:bodyPr>
          <a:lstStyle/>
          <a:p>
            <a:pPr algn="just"/>
            <a:r>
              <a:rPr lang="es-ES" b="1">
                <a:latin typeface="Segoe UI Black"/>
                <a:ea typeface="Segoe UI Black"/>
              </a:rPr>
              <a:t>Se presentó solicitud  al FAER - Fondo Apoyo Financiero para Energización de las Zonas Rurales Interconectadas y a la fecha no tiene asignación de recursos.</a:t>
            </a:r>
            <a:endParaRPr lang="es-ES" b="1">
              <a:latin typeface="Segoe UI Black" panose="020B0A02040204020203" pitchFamily="34" charset="0"/>
              <a:ea typeface="Segoe UI Black" panose="020B0A02040204020203" pitchFamily="34" charset="0"/>
            </a:endParaRPr>
          </a:p>
          <a:p>
            <a:pPr algn="just"/>
            <a:r>
              <a:rPr lang="es-ES" b="1">
                <a:latin typeface="Segoe UI Black"/>
                <a:ea typeface="Segoe UI Black"/>
                <a:cs typeface="Helvetica"/>
              </a:rPr>
              <a:t> </a:t>
            </a:r>
            <a:endParaRPr lang="es-ES" b="1">
              <a:latin typeface="Segoe UI Black" panose="020B0A02040204020203" pitchFamily="34" charset="0"/>
              <a:ea typeface="Segoe UI Black" panose="020B0A02040204020203" pitchFamily="34" charset="0"/>
              <a:cs typeface="Helvetica"/>
            </a:endParaRPr>
          </a:p>
        </p:txBody>
      </p:sp>
      <p:sp>
        <p:nvSpPr>
          <p:cNvPr id="14" name="Google Shape;93;p1"/>
          <p:cNvSpPr txBox="1"/>
          <p:nvPr/>
        </p:nvSpPr>
        <p:spPr>
          <a:xfrm>
            <a:off x="747740" y="1621168"/>
            <a:ext cx="10696525" cy="400069"/>
          </a:xfrm>
          <a:prstGeom prst="rect">
            <a:avLst/>
          </a:prstGeom>
          <a:noFill/>
          <a:ln>
            <a:noFill/>
          </a:ln>
        </p:spPr>
        <p:txBody>
          <a:bodyPr spcFirstLastPara="1" wrap="square" lIns="91425" tIns="45700" rIns="91425" bIns="45700" anchor="t" anchorCtr="0">
            <a:spAutoFit/>
          </a:bodyPr>
          <a:lstStyle/>
          <a:p>
            <a:pPr algn="ctr"/>
            <a:r>
              <a:rPr lang="es-CO" sz="2000" b="1">
                <a:solidFill>
                  <a:srgbClr val="E1B03B"/>
                </a:solidFill>
                <a:latin typeface="Work Sans" pitchFamily="2" charset="0"/>
                <a:ea typeface="Quattrocento Sans"/>
                <a:cs typeface="Quattrocento Sans"/>
              </a:rPr>
              <a:t> </a:t>
            </a:r>
          </a:p>
        </p:txBody>
      </p:sp>
      <p:sp>
        <p:nvSpPr>
          <p:cNvPr id="4" name="Google Shape;93;p1"/>
          <p:cNvSpPr txBox="1"/>
          <p:nvPr/>
        </p:nvSpPr>
        <p:spPr>
          <a:xfrm>
            <a:off x="747740" y="1666889"/>
            <a:ext cx="10696525" cy="400069"/>
          </a:xfrm>
          <a:prstGeom prst="rect">
            <a:avLst/>
          </a:prstGeom>
          <a:noFill/>
          <a:ln>
            <a:noFill/>
          </a:ln>
        </p:spPr>
        <p:txBody>
          <a:bodyPr spcFirstLastPara="1" wrap="square" lIns="91425" tIns="45700" rIns="91425" bIns="45700" anchor="t" anchorCtr="0">
            <a:spAutoFit/>
          </a:bodyPr>
          <a:lstStyle/>
          <a:p>
            <a:pPr algn="ctr"/>
            <a:r>
              <a:rPr lang="es-CO" altLang="es-ES" sz="2000" b="1">
                <a:solidFill>
                  <a:srgbClr val="E1B03B"/>
                </a:solidFill>
                <a:latin typeface="Objective Black" pitchFamily="2" charset="77"/>
                <a:ea typeface="Verdana" panose="020B0604030504040204" pitchFamily="34" charset="0"/>
                <a:cs typeface="Quattrocento Sans"/>
              </a:rPr>
              <a:t>2. FICHA </a:t>
            </a:r>
            <a:r>
              <a:rPr lang="es-ES" sz="2000" b="1">
                <a:solidFill>
                  <a:srgbClr val="E1B03B"/>
                </a:solidFill>
                <a:latin typeface="Objective Black" pitchFamily="2" charset="77"/>
                <a:ea typeface="Verdana" panose="020B0604030504040204" pitchFamily="34" charset="0"/>
                <a:cs typeface="Quattrocento Sans"/>
              </a:rPr>
              <a:t>PROYECTO </a:t>
            </a:r>
            <a:r>
              <a:rPr lang="es-CO" sz="2000" b="1">
                <a:solidFill>
                  <a:srgbClr val="E1B03B"/>
                </a:solidFill>
                <a:latin typeface="Objective Black" pitchFamily="2" charset="77"/>
                <a:ea typeface="Verdana" panose="020B0604030504040204" pitchFamily="34" charset="0"/>
                <a:cs typeface="Quattrocento Sans"/>
              </a:rPr>
              <a:t>INTERCONEXIÓN ELÉCTRICA ISTMINA-PIZARRO</a:t>
            </a: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p:nvPr/>
        </p:nvSpPr>
        <p:spPr>
          <a:xfrm>
            <a:off x="625792" y="1490321"/>
            <a:ext cx="10940415" cy="400110"/>
          </a:xfrm>
          <a:prstGeom prst="rect">
            <a:avLst/>
          </a:prstGeom>
          <a:noFill/>
        </p:spPr>
        <p:txBody>
          <a:bodyPr wrap="square" rtlCol="0" anchor="t">
            <a:spAutoFit/>
          </a:bodyPr>
          <a:lstStyle/>
          <a:p>
            <a:pPr algn="ctr"/>
            <a:r>
              <a:rPr lang="es-CO" altLang="es-ES" sz="2000" b="1">
                <a:solidFill>
                  <a:srgbClr val="E1B03B"/>
                </a:solidFill>
                <a:latin typeface="Objective Black" pitchFamily="2" charset="77"/>
                <a:ea typeface="Verdana" panose="020B0604030504040204" pitchFamily="34" charset="0"/>
                <a:cs typeface="Quattrocento Sans"/>
                <a:sym typeface="+mn-ea"/>
              </a:rPr>
              <a:t>2. ESTADO </a:t>
            </a:r>
            <a:r>
              <a:rPr lang="es-ES" sz="2000" b="1">
                <a:solidFill>
                  <a:srgbClr val="E1B03B"/>
                </a:solidFill>
                <a:latin typeface="Objective Black" pitchFamily="2" charset="77"/>
                <a:ea typeface="Verdana" panose="020B0604030504040204" pitchFamily="34" charset="0"/>
                <a:cs typeface="Quattrocento Sans"/>
                <a:sym typeface="+mn-ea"/>
              </a:rPr>
              <a:t>PROYECTO </a:t>
            </a:r>
            <a:r>
              <a:rPr lang="es-CO" sz="2000" b="1">
                <a:solidFill>
                  <a:srgbClr val="E1B03B"/>
                </a:solidFill>
                <a:latin typeface="Objective Black" pitchFamily="2" charset="77"/>
                <a:ea typeface="Verdana" panose="020B0604030504040204" pitchFamily="34" charset="0"/>
                <a:cs typeface="Quattrocento Sans"/>
                <a:sym typeface="+mn-ea"/>
              </a:rPr>
              <a:t>INTERCONEXIÓN ELÉCTRICA ISTMINA-PIZARRO</a:t>
            </a:r>
          </a:p>
        </p:txBody>
      </p:sp>
      <p:graphicFrame>
        <p:nvGraphicFramePr>
          <p:cNvPr id="3" name="Tabla 2">
            <a:extLst>
              <a:ext uri="{FF2B5EF4-FFF2-40B4-BE49-F238E27FC236}">
                <a16:creationId xmlns:a16="http://schemas.microsoft.com/office/drawing/2014/main" id="{81A044DF-16CE-291B-0DD8-E9BEEFEBB3F4}"/>
              </a:ext>
            </a:extLst>
          </p:cNvPr>
          <p:cNvGraphicFramePr>
            <a:graphicFrameLocks noGrp="1"/>
          </p:cNvGraphicFramePr>
          <p:nvPr>
            <p:extLst>
              <p:ext uri="{D42A27DB-BD31-4B8C-83A1-F6EECF244321}">
                <p14:modId xmlns:p14="http://schemas.microsoft.com/office/powerpoint/2010/main" val="3248287672"/>
              </p:ext>
            </p:extLst>
          </p:nvPr>
        </p:nvGraphicFramePr>
        <p:xfrm>
          <a:off x="469555" y="2612763"/>
          <a:ext cx="11252731" cy="5608636"/>
        </p:xfrm>
        <a:graphic>
          <a:graphicData uri="http://schemas.openxmlformats.org/drawingml/2006/table">
            <a:tbl>
              <a:tblPr/>
              <a:tblGrid>
                <a:gridCol w="6425813">
                  <a:extLst>
                    <a:ext uri="{9D8B030D-6E8A-4147-A177-3AD203B41FA5}">
                      <a16:colId xmlns:a16="http://schemas.microsoft.com/office/drawing/2014/main" val="3502005132"/>
                    </a:ext>
                  </a:extLst>
                </a:gridCol>
                <a:gridCol w="1552377">
                  <a:extLst>
                    <a:ext uri="{9D8B030D-6E8A-4147-A177-3AD203B41FA5}">
                      <a16:colId xmlns:a16="http://schemas.microsoft.com/office/drawing/2014/main" val="63808977"/>
                    </a:ext>
                  </a:extLst>
                </a:gridCol>
                <a:gridCol w="1701007">
                  <a:extLst>
                    <a:ext uri="{9D8B030D-6E8A-4147-A177-3AD203B41FA5}">
                      <a16:colId xmlns:a16="http://schemas.microsoft.com/office/drawing/2014/main" val="2837788288"/>
                    </a:ext>
                  </a:extLst>
                </a:gridCol>
                <a:gridCol w="1573534">
                  <a:extLst>
                    <a:ext uri="{9D8B030D-6E8A-4147-A177-3AD203B41FA5}">
                      <a16:colId xmlns:a16="http://schemas.microsoft.com/office/drawing/2014/main" val="1388797471"/>
                    </a:ext>
                  </a:extLst>
                </a:gridCol>
              </a:tblGrid>
              <a:tr h="600391">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Alertas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Recomendaciones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4215765">
                <a:tc>
                  <a:txBody>
                    <a:bodyPr/>
                    <a:lstStyle/>
                    <a:p>
                      <a:pPr marL="285750" indent="-285750" algn="l" fontAlgn="ctr">
                        <a:buFont typeface="Wingdings" pitchFamily="2" charset="2"/>
                        <a:buChar char="ü"/>
                      </a:pPr>
                      <a:r>
                        <a:rPr lang="es-CO" sz="1300" b="0" i="0" u="none" strike="noStrike">
                          <a:solidFill>
                            <a:srgbClr val="000000"/>
                          </a:solidFill>
                          <a:effectLst/>
                          <a:latin typeface="Segoe UI"/>
                          <a:cs typeface="Segoe UI"/>
                        </a:rPr>
                        <a:t>El 05-09-2025 se finalizó el proceso de protocolización de las 8 comunidades incluidas en la resolución de consulta previa emitida por el DANCP el 21 de marzo de 2025 (Se cuenta con las respectivas actas del proceso)</a:t>
                      </a:r>
                    </a:p>
                    <a:p>
                      <a:pPr marL="285750" indent="-285750" algn="l" fontAlgn="ctr">
                        <a:buFont typeface="Wingdings" pitchFamily="2" charset="2"/>
                        <a:buChar char="ü"/>
                      </a:pPr>
                      <a:endParaRPr lang="es-CO" sz="1300" b="0" i="0" u="none" strike="noStrike">
                        <a:solidFill>
                          <a:srgbClr val="000000"/>
                        </a:solidFill>
                        <a:effectLst/>
                        <a:latin typeface="Segoe UI" panose="020B0502040204020203" pitchFamily="34" charset="0"/>
                        <a:cs typeface="Segoe UI" panose="020B0502040204020203" pitchFamily="34" charset="0"/>
                      </a:endParaRPr>
                    </a:p>
                    <a:p>
                      <a:pPr marL="285750" indent="-285750" algn="l" fontAlgn="ctr">
                        <a:buFont typeface="Wingdings" pitchFamily="2" charset="2"/>
                        <a:buChar char="ü"/>
                      </a:pPr>
                      <a:r>
                        <a:rPr lang="es-CO" sz="1300" b="0" i="0" u="none" strike="noStrike">
                          <a:solidFill>
                            <a:srgbClr val="000000"/>
                          </a:solidFill>
                          <a:effectLst/>
                          <a:latin typeface="Segoe UI"/>
                          <a:cs typeface="Segoe UI"/>
                        </a:rPr>
                        <a:t>El 17 y 18 de septiembre de 2025 se sostuvo mesa técnica entre la UPME y DISPAC para revisar las observaciones emitidas por esta primera entidad.</a:t>
                      </a:r>
                      <a:br>
                        <a:rPr lang="es-CO" sz="1300" b="0" i="0" u="none" strike="noStrike">
                          <a:solidFill>
                            <a:srgbClr val="000000"/>
                          </a:solidFill>
                          <a:effectLst/>
                          <a:latin typeface="Segoe UI"/>
                          <a:cs typeface="Segoe UI"/>
                        </a:rPr>
                      </a:br>
                      <a:endParaRPr lang="es-CO" sz="1300" b="0" i="0" u="none" strike="noStrike">
                        <a:solidFill>
                          <a:srgbClr val="000000"/>
                        </a:solidFill>
                        <a:effectLst/>
                        <a:latin typeface="Segoe UI"/>
                        <a:cs typeface="Segoe UI"/>
                      </a:endParaRPr>
                    </a:p>
                    <a:p>
                      <a:pPr marL="285750" indent="-285750" algn="l" fontAlgn="ctr">
                        <a:buFont typeface="Wingdings" pitchFamily="2" charset="2"/>
                        <a:buChar char="ü"/>
                      </a:pPr>
                      <a:r>
                        <a:rPr lang="es-CO" sz="1300" b="0" i="0" u="none" strike="noStrike">
                          <a:solidFill>
                            <a:srgbClr val="000000"/>
                          </a:solidFill>
                          <a:effectLst/>
                          <a:latin typeface="Segoe UI"/>
                          <a:cs typeface="Segoe UI"/>
                        </a:rPr>
                        <a:t>El 30-09-2025 se realiza nueva radicación del proyecto por parte de DISPAC ante la UPME.</a:t>
                      </a:r>
                      <a:br>
                        <a:rPr lang="es-CO" sz="1300" b="0" i="0" u="none" strike="noStrike">
                          <a:solidFill>
                            <a:srgbClr val="000000"/>
                          </a:solidFill>
                          <a:effectLst/>
                          <a:latin typeface="Segoe UI"/>
                          <a:cs typeface="Segoe UI"/>
                        </a:rPr>
                      </a:br>
                      <a:endParaRPr lang="es-CO" sz="1300" b="0" i="0" u="none" strike="noStrike">
                        <a:solidFill>
                          <a:srgbClr val="000000"/>
                        </a:solidFill>
                        <a:effectLst/>
                        <a:latin typeface="Segoe UI"/>
                        <a:cs typeface="Segoe UI"/>
                      </a:endParaRPr>
                    </a:p>
                    <a:p>
                      <a:pPr marL="285750" indent="-285750" algn="l" fontAlgn="ctr">
                        <a:buFont typeface="Wingdings" pitchFamily="2" charset="2"/>
                        <a:buChar char="ü"/>
                      </a:pPr>
                      <a:r>
                        <a:rPr lang="es-CO" sz="1300" b="0" i="0" u="none" strike="noStrike">
                          <a:solidFill>
                            <a:srgbClr val="000000"/>
                          </a:solidFill>
                          <a:effectLst/>
                          <a:latin typeface="Segoe UI" panose="020B0502040204020203" pitchFamily="34" charset="0"/>
                          <a:cs typeface="Segoe UI" panose="020B0502040204020203" pitchFamily="34" charset="0"/>
                        </a:rPr>
                        <a:t>El 20-11-2025 DISPAC notificó informalmente al ministerio que la UPME realizó observaciones al proyecto radicado. </a:t>
                      </a:r>
                    </a:p>
                    <a:p>
                      <a:pPr marL="285750" indent="-285750" algn="l" fontAlgn="ctr">
                        <a:buFont typeface="Wingdings" pitchFamily="2" charset="2"/>
                        <a:buChar char="ü"/>
                      </a:pPr>
                      <a:endParaRPr lang="es-CO" sz="1300" b="0" i="0" u="none" strike="noStrike">
                        <a:solidFill>
                          <a:srgbClr val="000000"/>
                        </a:solidFill>
                        <a:effectLst/>
                        <a:latin typeface="Segoe UI" panose="020B0502040204020203" pitchFamily="34" charset="0"/>
                        <a:cs typeface="Segoe UI" panose="020B0502040204020203" pitchFamily="34" charset="0"/>
                      </a:endParaRPr>
                    </a:p>
                    <a:p>
                      <a:pPr marL="285750" indent="-285750" algn="l" fontAlgn="ctr">
                        <a:buFont typeface="Wingdings" pitchFamily="2" charset="2"/>
                        <a:buChar char="ü"/>
                      </a:pPr>
                      <a:r>
                        <a:rPr lang="es-CO" sz="1300" b="0" i="0" u="none" strike="noStrike">
                          <a:solidFill>
                            <a:srgbClr val="000000"/>
                          </a:solidFill>
                          <a:effectLst/>
                          <a:latin typeface="Segoe UI"/>
                          <a:cs typeface="Segoe UI"/>
                        </a:rPr>
                        <a:t>El 27-11-2025 DISPAC realizó las subsanaciones e hizo mesa técnica con la UPME. </a:t>
                      </a:r>
                    </a:p>
                    <a:p>
                      <a:pPr marL="285750" lvl="0" indent="-285750" algn="l">
                        <a:buFont typeface="Wingdings" pitchFamily="2" charset="2"/>
                        <a:buChar char="ü"/>
                      </a:pPr>
                      <a:endParaRPr lang="es-CO" sz="1300" b="0" i="0" u="none" strike="noStrike">
                        <a:solidFill>
                          <a:srgbClr val="000000"/>
                        </a:solidFill>
                        <a:effectLst/>
                        <a:latin typeface="Segoe UI"/>
                        <a:cs typeface="Segoe UI"/>
                      </a:endParaRPr>
                    </a:p>
                    <a:p>
                      <a:pPr marL="285750" lvl="0" indent="-285750" algn="l">
                        <a:buFont typeface="Wingdings" pitchFamily="2" charset="2"/>
                        <a:buChar char="ü"/>
                      </a:pPr>
                      <a:r>
                        <a:rPr lang="es-CO" sz="1300" b="0" i="0" u="none" strike="noStrike">
                          <a:solidFill>
                            <a:srgbClr val="000000"/>
                          </a:solidFill>
                          <a:effectLst/>
                          <a:latin typeface="Segoe UI"/>
                          <a:cs typeface="Segoe UI"/>
                        </a:rPr>
                        <a:t>El 11-12-2025 la UPME emite concepto favorable del proyecto. </a:t>
                      </a:r>
                      <a:br>
                        <a:rPr lang="es-CO" sz="1300" b="0" i="0" u="none" strike="noStrike">
                          <a:solidFill>
                            <a:srgbClr val="000000"/>
                          </a:solidFill>
                          <a:effectLst/>
                          <a:latin typeface="Segoe UI"/>
                          <a:cs typeface="Segoe UI"/>
                        </a:rPr>
                      </a:br>
                      <a:endParaRPr lang="es-CO" sz="1300" b="0" i="0" u="none" strike="noStrike">
                        <a:solidFill>
                          <a:srgbClr val="000000"/>
                        </a:solidFill>
                        <a:effectLst/>
                        <a:latin typeface="Segoe UI"/>
                        <a:cs typeface="Segoe UI"/>
                      </a:endParaRPr>
                    </a:p>
                    <a:p>
                      <a:pPr marL="285750" indent="-285750" algn="l" fontAlgn="ctr">
                        <a:buFont typeface="Wingdings" pitchFamily="2" charset="2"/>
                        <a:buChar char="ü"/>
                      </a:pPr>
                      <a:r>
                        <a:rPr lang="es-CO" sz="1300" b="0" i="0" u="none" strike="noStrike">
                          <a:solidFill>
                            <a:srgbClr val="000000"/>
                          </a:solidFill>
                          <a:effectLst/>
                          <a:latin typeface="Segoe UI"/>
                          <a:cs typeface="Segoe UI"/>
                        </a:rPr>
                        <a:t>El 15-01-2026 El Grupo de Fondos de Inversión y Gestión del MME hace observaciones a la UPME del proyecto, con el fin de continuar con el proceso de asignación de recursos. </a:t>
                      </a:r>
                      <a:br>
                        <a:rPr lang="es-CO" sz="1300" b="0" i="0" u="none" strike="noStrike">
                          <a:solidFill>
                            <a:srgbClr val="000000"/>
                          </a:solidFill>
                          <a:effectLst/>
                          <a:latin typeface="Segoe UI"/>
                          <a:cs typeface="Segoe UI"/>
                        </a:rPr>
                      </a:br>
                      <a:endParaRPr lang="es-CO" sz="1300" b="0" i="0" u="none" strike="noStrike">
                        <a:solidFill>
                          <a:srgbClr val="000000"/>
                        </a:solidFill>
                        <a:effectLst/>
                        <a:latin typeface="Segoe UI"/>
                        <a:cs typeface="Segoe UI"/>
                      </a:endParaRPr>
                    </a:p>
                    <a:p>
                      <a:pPr marL="285750" indent="-285750" algn="l" fontAlgn="ctr">
                        <a:buFont typeface="Wingdings" pitchFamily="2" charset="2"/>
                        <a:buChar char="ü"/>
                      </a:pPr>
                      <a:r>
                        <a:rPr lang="es-CO" sz="1300" b="0" i="0" u="none" strike="noStrike">
                          <a:solidFill>
                            <a:srgbClr val="000000"/>
                          </a:solidFill>
                          <a:effectLst/>
                          <a:latin typeface="Segoe UI"/>
                          <a:cs typeface="Segoe UI"/>
                        </a:rPr>
                        <a:t>El 30-04-2026 DISPAC radica respuesta ante la UPME de las cuatro (4) observaciones solicitadas por el Grupo de Fondos de Inversión y Gestión.   </a:t>
                      </a:r>
                    </a:p>
                    <a:p>
                      <a:pPr marL="285750" lvl="0" indent="-285750" algn="l">
                        <a:buFont typeface="Wingdings" pitchFamily="2" charset="2"/>
                        <a:buChar char="ü"/>
                      </a:pPr>
                      <a:endParaRPr lang="es-CO" sz="1300" b="0" i="0" u="none" strike="noStrike">
                        <a:solidFill>
                          <a:srgbClr val="000000"/>
                        </a:solidFill>
                        <a:effectLst/>
                        <a:latin typeface="Segoe UI"/>
                        <a:cs typeface="Segoe UI"/>
                      </a:endParaRPr>
                    </a:p>
                    <a:p>
                      <a:pPr marL="285750" lvl="0" indent="-285750" algn="l">
                        <a:buFont typeface="Wingdings" pitchFamily="2" charset="2"/>
                        <a:buChar char="ü"/>
                      </a:pPr>
                      <a:r>
                        <a:rPr lang="es-CO" sz="1300" b="0" i="0" u="none" strike="noStrike">
                          <a:solidFill>
                            <a:srgbClr val="000000"/>
                          </a:solidFill>
                          <a:effectLst/>
                          <a:latin typeface="Segoe UI"/>
                          <a:cs typeface="Segoe UI"/>
                        </a:rPr>
                        <a:t>04-06-2026 DISPAC manifiesta aun no recibir respuesta de la UPME.                                                                                                                                   </a:t>
                      </a:r>
                      <a:endParaRPr lang="es-CO"/>
                    </a:p>
                  </a:txBody>
                  <a:tcPr marL="9525" marR="9525" marT="9525"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marL="171450" indent="-171450" algn="ctr" fontAlgn="ctr">
                        <a:buFont typeface="Wingdings"/>
                        <a:buChar char="ü"/>
                      </a:pPr>
                      <a:r>
                        <a:rPr lang="es-CO" sz="1100" b="0" i="0" u="none" strike="noStrike" kern="1200">
                          <a:solidFill>
                            <a:srgbClr val="000000"/>
                          </a:solidFill>
                          <a:effectLst/>
                          <a:latin typeface="Segoe UI"/>
                          <a:ea typeface="+mn-ea"/>
                          <a:cs typeface="Segoe UI"/>
                        </a:rPr>
                        <a:t>Verificar con el Grupo de Fondos de Inversión la gestión de la respuesta a la UPME.</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marL="171450" indent="-171450" algn="ctr" fontAlgn="ctr">
                        <a:buFont typeface="Wingdings"/>
                        <a:buChar char="ü"/>
                      </a:pPr>
                      <a:r>
                        <a:rPr lang="es-CO" sz="1100" b="0" i="0" u="none" strike="noStrike" kern="1200">
                          <a:solidFill>
                            <a:srgbClr val="000000"/>
                          </a:solidFill>
                          <a:effectLst/>
                          <a:latin typeface="Segoe UI"/>
                          <a:ea typeface="+mn-ea"/>
                          <a:cs typeface="Segoe UI"/>
                        </a:rPr>
                        <a:t>Insuficiencia de recursos financieros del FAER </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marL="171450" indent="-171450" algn="just" fontAlgn="ctr">
                        <a:buFont typeface="Wingdings"/>
                        <a:buChar char="ü"/>
                      </a:pPr>
                      <a:r>
                        <a:rPr lang="es-CO" sz="1100" b="0" i="0" u="none" strike="noStrike" kern="1200">
                          <a:solidFill>
                            <a:srgbClr val="000000"/>
                          </a:solidFill>
                          <a:effectLst/>
                          <a:latin typeface="Segoe UI"/>
                          <a:ea typeface="+mn-ea"/>
                          <a:cs typeface="Segoe UI"/>
                        </a:rPr>
                        <a:t>Dar celeridad al proceso de aprobación UPME, DISPAC y MME.                      Solicitar a la UPME en qué estado está la respuesta hacia DISPAC.</a:t>
                      </a:r>
                    </a:p>
                    <a:p>
                      <a:pPr algn="ctr" fontAlgn="ctr">
                        <a:buNone/>
                      </a:pPr>
                      <a:r>
                        <a:rPr lang="es-CO" sz="1100" b="0" i="0" u="none" strike="noStrike" kern="1200">
                          <a:solidFill>
                            <a:srgbClr val="000000"/>
                          </a:solidFill>
                          <a:effectLst/>
                          <a:latin typeface="Segoe UI"/>
                          <a:ea typeface="+mn-ea"/>
                          <a:cs typeface="Segoe UI"/>
                        </a:rPr>
                        <a:t>          </a:t>
                      </a:r>
                      <a:r>
                        <a:rPr lang="es-CO" sz="1300" b="0" i="0" u="none" strike="noStrike">
                          <a:solidFill>
                            <a:srgbClr val="000000"/>
                          </a:solidFill>
                          <a:effectLst/>
                          <a:latin typeface="Segoe UI"/>
                          <a:cs typeface="Segoe UI"/>
                        </a:rPr>
                        <a:t>                                      </a:t>
                      </a:r>
                      <a:endParaRPr lang="es-CO" sz="13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extLst>
                  <a:ext uri="{0D108BD9-81ED-4DB2-BD59-A6C34878D82A}">
                    <a16:rowId xmlns:a16="http://schemas.microsoft.com/office/drawing/2014/main" val="3067555061"/>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5079730" y="7760898"/>
            <a:ext cx="2228495" cy="261610"/>
          </a:xfrm>
          <a:prstGeom prst="rect">
            <a:avLst/>
          </a:prstGeom>
          <a:noFill/>
        </p:spPr>
        <p:txBody>
          <a:bodyPr wrap="none" rtlCol="0">
            <a:spAutoFit/>
          </a:bodyPr>
          <a:lstStyle/>
          <a:p>
            <a:pPr algn="ctr"/>
            <a:r>
              <a:rPr lang="es-CO" sz="1100" b="1">
                <a:solidFill>
                  <a:schemeClr val="bg1"/>
                </a:solidFill>
                <a:latin typeface="Verdana" panose="020B0604030504040204" pitchFamily="34" charset="0"/>
              </a:rPr>
              <a:t>www.---------------.gov.co</a:t>
            </a:r>
          </a:p>
        </p:txBody>
      </p:sp>
      <p:sp>
        <p:nvSpPr>
          <p:cNvPr id="11" name="Google Shape;93;p1"/>
          <p:cNvSpPr txBox="1"/>
          <p:nvPr/>
        </p:nvSpPr>
        <p:spPr>
          <a:xfrm>
            <a:off x="747740" y="1498569"/>
            <a:ext cx="10696525" cy="400069"/>
          </a:xfrm>
          <a:prstGeom prst="rect">
            <a:avLst/>
          </a:prstGeom>
          <a:noFill/>
          <a:ln>
            <a:noFill/>
          </a:ln>
        </p:spPr>
        <p:txBody>
          <a:bodyPr spcFirstLastPara="1" wrap="square" lIns="91425" tIns="45700" rIns="91425" bIns="45700" anchor="t" anchorCtr="0">
            <a:spAutoFit/>
          </a:bodyPr>
          <a:lstStyle/>
          <a:p>
            <a:pPr algn="ctr"/>
            <a:r>
              <a:rPr lang="es-ES" sz="2000" b="1">
                <a:solidFill>
                  <a:srgbClr val="E1B03B"/>
                </a:solidFill>
                <a:latin typeface="Objective Black" pitchFamily="2" charset="77"/>
                <a:ea typeface="Quattrocento Sans"/>
                <a:cs typeface="Quattrocento Sans"/>
              </a:rPr>
              <a:t>3. </a:t>
            </a:r>
            <a:r>
              <a:rPr lang="es-ES" sz="2000" b="1">
                <a:solidFill>
                  <a:srgbClr val="E1B03B"/>
                </a:solidFill>
                <a:latin typeface="Objective Black" pitchFamily="2" charset="77"/>
                <a:ea typeface="Verdana" panose="020B0604030504040204" pitchFamily="34" charset="0"/>
                <a:cs typeface="Quattrocento Sans"/>
              </a:rPr>
              <a:t>PROYECTO </a:t>
            </a:r>
            <a:r>
              <a:rPr lang="es-CO" sz="2000" b="1">
                <a:solidFill>
                  <a:srgbClr val="E1B03B"/>
                </a:solidFill>
                <a:latin typeface="Objective Black" pitchFamily="2" charset="77"/>
                <a:ea typeface="Verdana" panose="020B0604030504040204" pitchFamily="34" charset="0"/>
                <a:cs typeface="Quattrocento Sans"/>
              </a:rPr>
              <a:t>INTERCONEXIÓN ELÉCTRICA UNGUÍA-ACANDÍ</a:t>
            </a:r>
          </a:p>
        </p:txBody>
      </p:sp>
      <p:sp>
        <p:nvSpPr>
          <p:cNvPr id="2" name="CuadroTexto 1"/>
          <p:cNvSpPr txBox="1"/>
          <p:nvPr/>
        </p:nvSpPr>
        <p:spPr>
          <a:xfrm>
            <a:off x="1018542" y="1948036"/>
            <a:ext cx="4168385" cy="338554"/>
          </a:xfrm>
          <a:prstGeom prst="rect">
            <a:avLst/>
          </a:prstGeom>
          <a:noFill/>
        </p:spPr>
        <p:txBody>
          <a:bodyPr wrap="square" rtlCol="0">
            <a:spAutoFit/>
          </a:bodyPr>
          <a:lstStyle/>
          <a:p>
            <a:r>
              <a:rPr lang="es-CO" sz="1600" b="1">
                <a:latin typeface="Segoe UI" panose="020B0502040204020203" pitchFamily="34" charset="0"/>
                <a:ea typeface="Verdana" panose="020B0604030504040204" pitchFamily="34" charset="0"/>
                <a:cs typeface="Segoe UI" panose="020B0502040204020203" pitchFamily="34" charset="0"/>
              </a:rPr>
              <a:t>OPCIÓN 1 (Línea </a:t>
            </a:r>
            <a:r>
              <a:rPr lang="es-CO" sz="1600" b="1">
                <a:solidFill>
                  <a:schemeClr val="accent1"/>
                </a:solidFill>
                <a:latin typeface="Segoe UI" panose="020B0502040204020203" pitchFamily="34" charset="0"/>
                <a:ea typeface="Verdana" panose="020B0604030504040204" pitchFamily="34" charset="0"/>
                <a:cs typeface="Segoe UI" panose="020B0502040204020203" pitchFamily="34" charset="0"/>
              </a:rPr>
              <a:t>azul</a:t>
            </a:r>
            <a:r>
              <a:rPr lang="es-CO" sz="1600" b="1">
                <a:latin typeface="Segoe UI" panose="020B0502040204020203" pitchFamily="34" charset="0"/>
                <a:ea typeface="Verdana" panose="020B0604030504040204" pitchFamily="34" charset="0"/>
                <a:cs typeface="Segoe UI" panose="020B0502040204020203" pitchFamily="34" charset="0"/>
              </a:rPr>
              <a:t> y </a:t>
            </a:r>
            <a:r>
              <a:rPr lang="es-CO" sz="1600" b="1">
                <a:solidFill>
                  <a:srgbClr val="FF0000"/>
                </a:solidFill>
                <a:latin typeface="Segoe UI" panose="020B0502040204020203" pitchFamily="34" charset="0"/>
                <a:ea typeface="Verdana" panose="020B0604030504040204" pitchFamily="34" charset="0"/>
                <a:cs typeface="Segoe UI" panose="020B0502040204020203" pitchFamily="34" charset="0"/>
              </a:rPr>
              <a:t>rojo</a:t>
            </a:r>
            <a:r>
              <a:rPr lang="es-CO" sz="1600" b="1">
                <a:latin typeface="Segoe UI" panose="020B0502040204020203" pitchFamily="34" charset="0"/>
                <a:ea typeface="Verdana" panose="020B0604030504040204" pitchFamily="34" charset="0"/>
                <a:cs typeface="Segoe UI" panose="020B0502040204020203" pitchFamily="34" charset="0"/>
              </a:rPr>
              <a:t>)</a:t>
            </a:r>
          </a:p>
        </p:txBody>
      </p:sp>
      <p:sp>
        <p:nvSpPr>
          <p:cNvPr id="5" name="CuadroTexto 4"/>
          <p:cNvSpPr txBox="1"/>
          <p:nvPr/>
        </p:nvSpPr>
        <p:spPr>
          <a:xfrm>
            <a:off x="7002653" y="1948037"/>
            <a:ext cx="4130824" cy="338554"/>
          </a:xfrm>
          <a:prstGeom prst="rect">
            <a:avLst/>
          </a:prstGeom>
          <a:noFill/>
        </p:spPr>
        <p:txBody>
          <a:bodyPr wrap="square" rtlCol="0">
            <a:spAutoFit/>
          </a:bodyPr>
          <a:lstStyle/>
          <a:p>
            <a:pPr algn="r"/>
            <a:r>
              <a:rPr lang="es-CO" sz="1600" b="1">
                <a:latin typeface="Segoe UI Black" panose="020B0A02040204020203" pitchFamily="34" charset="0"/>
                <a:ea typeface="Segoe UI Black" panose="020B0A02040204020203" pitchFamily="34" charset="0"/>
              </a:rPr>
              <a:t>OPCIÓN 2 (Línea </a:t>
            </a:r>
            <a:r>
              <a:rPr lang="es-CO" sz="1600" b="1">
                <a:solidFill>
                  <a:schemeClr val="accent4"/>
                </a:solidFill>
                <a:latin typeface="Segoe UI Black" panose="020B0A02040204020203" pitchFamily="34" charset="0"/>
                <a:ea typeface="Segoe UI Black" panose="020B0A02040204020203" pitchFamily="34" charset="0"/>
              </a:rPr>
              <a:t>amarilla</a:t>
            </a:r>
            <a:r>
              <a:rPr lang="es-CO" sz="1600" b="1">
                <a:latin typeface="Segoe UI Black" panose="020B0A02040204020203" pitchFamily="34" charset="0"/>
                <a:ea typeface="Segoe UI Black" panose="020B0A02040204020203" pitchFamily="34" charset="0"/>
              </a:rPr>
              <a:t>)</a:t>
            </a:r>
          </a:p>
        </p:txBody>
      </p:sp>
      <p:sp>
        <p:nvSpPr>
          <p:cNvPr id="6" name="Rectángulo 12"/>
          <p:cNvSpPr/>
          <p:nvPr/>
        </p:nvSpPr>
        <p:spPr>
          <a:xfrm>
            <a:off x="1116514" y="7013973"/>
            <a:ext cx="4581681" cy="830997"/>
          </a:xfrm>
          <a:prstGeom prst="rect">
            <a:avLst/>
          </a:prstGeom>
          <a:solidFill>
            <a:srgbClr val="C49E41"/>
          </a:solidFill>
        </p:spPr>
        <p:txBody>
          <a:bodyPr wrap="square">
            <a:spAutoFit/>
          </a:bodyPr>
          <a:lstStyle/>
          <a:p>
            <a:pPr algn="just"/>
            <a:r>
              <a:rPr lang="es-MX"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Presupuesto estimado: $</a:t>
            </a:r>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500.</a:t>
            </a:r>
            <a:r>
              <a:rPr lang="en-US"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000 </a:t>
            </a:r>
            <a:r>
              <a:rPr lang="es-MX"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Millones</a:t>
            </a:r>
            <a:endParaRPr lang="es-CO" altLang="es-MX"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endParaRPr>
          </a:p>
          <a:p>
            <a:pPr algn="just"/>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Longitud: 158 Km</a:t>
            </a:r>
          </a:p>
          <a:p>
            <a:pPr algn="just"/>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Tipo: Terrestre y marítimo, </a:t>
            </a:r>
            <a:r>
              <a:rPr lang="es-CO" altLang="es-MX"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110 KV</a:t>
            </a:r>
            <a:endPar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endParaRPr>
          </a:p>
          <a:p>
            <a:pPr algn="just"/>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Trazado: Turbo-Necoclí-</a:t>
            </a:r>
            <a:r>
              <a:rPr lang="es-CO" sz="1200" b="1" err="1">
                <a:solidFill>
                  <a:schemeClr val="bg1"/>
                </a:solidFill>
                <a:latin typeface="Segoe UI Black" panose="020B0A02040204020203" pitchFamily="34" charset="0"/>
                <a:ea typeface="Segoe UI Black" panose="020B0A02040204020203" pitchFamily="34" charset="0"/>
                <a:cs typeface="Segoe UI" panose="020B0502040204020203" pitchFamily="34" charset="0"/>
              </a:rPr>
              <a:t>Titumate</a:t>
            </a:r>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-Balboa-</a:t>
            </a:r>
            <a:r>
              <a:rPr lang="es-CO" sz="1200" b="1" err="1">
                <a:solidFill>
                  <a:schemeClr val="bg1"/>
                </a:solidFill>
                <a:latin typeface="Segoe UI Black" panose="020B0A02040204020203" pitchFamily="34" charset="0"/>
                <a:ea typeface="Segoe UI Black" panose="020B0A02040204020203" pitchFamily="34" charset="0"/>
                <a:cs typeface="Segoe UI" panose="020B0502040204020203" pitchFamily="34" charset="0"/>
              </a:rPr>
              <a:t>Unguia</a:t>
            </a:r>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-Acandí</a:t>
            </a:r>
            <a:endParaRPr lang="es-CO" altLang="es-MX"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endParaRPr>
          </a:p>
        </p:txBody>
      </p:sp>
      <p:sp>
        <p:nvSpPr>
          <p:cNvPr id="7" name="Rectángulo 12"/>
          <p:cNvSpPr/>
          <p:nvPr/>
        </p:nvSpPr>
        <p:spPr>
          <a:xfrm>
            <a:off x="6493810" y="7021323"/>
            <a:ext cx="4552581" cy="830997"/>
          </a:xfrm>
          <a:prstGeom prst="rect">
            <a:avLst/>
          </a:prstGeom>
          <a:solidFill>
            <a:srgbClr val="C49E41"/>
          </a:solidFill>
        </p:spPr>
        <p:txBody>
          <a:bodyPr wrap="square">
            <a:spAutoFit/>
          </a:bodyPr>
          <a:lstStyle/>
          <a:p>
            <a:pPr algn="just"/>
            <a:r>
              <a:rPr lang="es-MX"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Presupuesto estimado: $</a:t>
            </a:r>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540</a:t>
            </a:r>
            <a:r>
              <a:rPr lang="en-US"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.000 </a:t>
            </a:r>
            <a:r>
              <a:rPr lang="es-MX"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Millones</a:t>
            </a:r>
            <a:endParaRPr lang="es-CO" altLang="es-MX"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endParaRPr>
          </a:p>
          <a:p>
            <a:pPr algn="just"/>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Longitud: 165 Km</a:t>
            </a:r>
          </a:p>
          <a:p>
            <a:pPr algn="just"/>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Tipo: Terrestre, </a:t>
            </a:r>
            <a:r>
              <a:rPr lang="es-CO" altLang="es-MX"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110 KV </a:t>
            </a:r>
          </a:p>
          <a:p>
            <a:pPr algn="just"/>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Trazado: Nueva Colonia-</a:t>
            </a:r>
            <a:r>
              <a:rPr lang="es-CO" sz="1200" b="1" err="1">
                <a:solidFill>
                  <a:schemeClr val="bg1"/>
                </a:solidFill>
                <a:latin typeface="Segoe UI Black" panose="020B0A02040204020203" pitchFamily="34" charset="0"/>
                <a:ea typeface="Segoe UI Black" panose="020B0A02040204020203" pitchFamily="34" charset="0"/>
                <a:cs typeface="Segoe UI" panose="020B0502040204020203" pitchFamily="34" charset="0"/>
              </a:rPr>
              <a:t>Unguía</a:t>
            </a:r>
            <a:r>
              <a:rPr lang="es-CO" sz="1200" b="1">
                <a:solidFill>
                  <a:schemeClr val="bg1"/>
                </a:solidFill>
                <a:latin typeface="Segoe UI Black" panose="020B0A02040204020203" pitchFamily="34" charset="0"/>
                <a:ea typeface="Segoe UI Black" panose="020B0A02040204020203" pitchFamily="34" charset="0"/>
                <a:cs typeface="Segoe UI" panose="020B0502040204020203" pitchFamily="34" charset="0"/>
              </a:rPr>
              <a:t>-Acandí</a:t>
            </a:r>
            <a:endParaRPr lang="en-US" sz="1000" b="1">
              <a:solidFill>
                <a:schemeClr val="bg1"/>
              </a:solidFill>
              <a:latin typeface="Segoe UI Black" panose="020B0A02040204020203" pitchFamily="34" charset="0"/>
              <a:ea typeface="Segoe UI Black" panose="020B0A02040204020203" pitchFamily="34" charset="0"/>
              <a:cs typeface="Segoe UI" panose="020B0502040204020203" pitchFamily="34" charset="0"/>
            </a:endParaRPr>
          </a:p>
        </p:txBody>
      </p:sp>
      <p:pic>
        <p:nvPicPr>
          <p:cNvPr id="10" name="Imagen 9" descr="Mapa&#10;&#10;El contenido generado por IA puede ser incorrect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514" y="2290332"/>
            <a:ext cx="9929877" cy="468718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21769" y="2934138"/>
            <a:ext cx="3185456" cy="338554"/>
          </a:xfrm>
          <a:prstGeom prst="rect">
            <a:avLst/>
          </a:prstGeom>
          <a:solidFill>
            <a:schemeClr val="bg1">
              <a:lumMod val="50000"/>
            </a:schemeClr>
          </a:solidFill>
          <a:ln w="12700">
            <a:noFill/>
          </a:ln>
        </p:spPr>
        <p:txBody>
          <a:bodyPr wrap="square">
            <a:spAutoFit/>
          </a:bodyPr>
          <a:lstStyle/>
          <a:p>
            <a:r>
              <a:rPr lang="es-MX" sz="1600" b="1">
                <a:solidFill>
                  <a:schemeClr val="bg1"/>
                </a:solidFill>
                <a:latin typeface="Objective" pitchFamily="2" charset="77"/>
                <a:ea typeface="Verdana" panose="020B0604030504040204" pitchFamily="34" charset="0"/>
                <a:cs typeface="Quattrocento Sans"/>
              </a:rPr>
              <a:t>INVERSIÓN ESTIMADA</a:t>
            </a:r>
            <a:endParaRPr lang="es-CO" sz="1600" b="1">
              <a:solidFill>
                <a:schemeClr val="bg1"/>
              </a:solidFill>
              <a:latin typeface="Objective" pitchFamily="2" charset="77"/>
              <a:ea typeface="Verdana" panose="020B0604030504040204" pitchFamily="34" charset="0"/>
              <a:cs typeface="Quattrocento Sans"/>
            </a:endParaRPr>
          </a:p>
        </p:txBody>
      </p:sp>
      <p:sp>
        <p:nvSpPr>
          <p:cNvPr id="3" name="Rectángulo 3"/>
          <p:cNvSpPr/>
          <p:nvPr/>
        </p:nvSpPr>
        <p:spPr>
          <a:xfrm>
            <a:off x="221769" y="4398342"/>
            <a:ext cx="3185457" cy="1815882"/>
          </a:xfrm>
          <a:prstGeom prst="rect">
            <a:avLst/>
          </a:prstGeom>
          <a:solidFill>
            <a:schemeClr val="bg1">
              <a:lumMod val="50000"/>
            </a:schemeClr>
          </a:solidFill>
          <a:ln w="12700">
            <a:noFill/>
          </a:ln>
        </p:spPr>
        <p:txBody>
          <a:bodyPr wrap="square">
            <a:spAutoFit/>
          </a:bodyPr>
          <a:lstStyle/>
          <a:p>
            <a:r>
              <a:rPr lang="es-ES" sz="1600" b="1">
                <a:solidFill>
                  <a:schemeClr val="bg1"/>
                </a:solidFill>
                <a:latin typeface="Objective" pitchFamily="2" charset="77"/>
                <a:ea typeface="Verdana" panose="020B0604030504040204" pitchFamily="34" charset="0"/>
                <a:cs typeface="Quattrocento Sans"/>
              </a:rPr>
              <a:t>ESTADO ACTUAL SERVICIO DE ENERGÍA</a:t>
            </a:r>
          </a:p>
          <a:p>
            <a:endParaRPr lang="es-ES" sz="1600" b="1">
              <a:solidFill>
                <a:schemeClr val="bg1"/>
              </a:solidFill>
              <a:latin typeface="Objective" pitchFamily="2" charset="77"/>
              <a:ea typeface="Verdana" panose="020B0604030504040204" pitchFamily="34" charset="0"/>
              <a:cs typeface="Quattrocento Sans"/>
            </a:endParaRPr>
          </a:p>
          <a:p>
            <a:endParaRPr lang="es-ES" sz="1600" b="1">
              <a:solidFill>
                <a:schemeClr val="bg1"/>
              </a:solidFill>
              <a:latin typeface="Objective" pitchFamily="2" charset="77"/>
              <a:ea typeface="Verdana" panose="020B0604030504040204" pitchFamily="34" charset="0"/>
              <a:cs typeface="Quattrocento Sans"/>
            </a:endParaRPr>
          </a:p>
          <a:p>
            <a:endParaRPr lang="es-ES" sz="1600" b="1">
              <a:solidFill>
                <a:schemeClr val="bg1"/>
              </a:solidFill>
              <a:latin typeface="Objective" pitchFamily="2" charset="77"/>
              <a:ea typeface="Verdana" panose="020B0604030504040204" pitchFamily="34" charset="0"/>
              <a:cs typeface="Quattrocento Sans"/>
            </a:endParaRPr>
          </a:p>
          <a:p>
            <a:endParaRPr lang="es-ES" sz="1600" b="1">
              <a:solidFill>
                <a:schemeClr val="bg1"/>
              </a:solidFill>
              <a:latin typeface="Objective" pitchFamily="2" charset="77"/>
              <a:ea typeface="Verdana" panose="020B0604030504040204" pitchFamily="34" charset="0"/>
              <a:cs typeface="Quattrocento Sans"/>
            </a:endParaRPr>
          </a:p>
          <a:p>
            <a:endParaRPr lang="es-CO" sz="1600" b="1">
              <a:solidFill>
                <a:schemeClr val="bg1"/>
              </a:solidFill>
              <a:latin typeface="Objective" pitchFamily="2" charset="77"/>
              <a:ea typeface="Verdana" panose="020B0604030504040204" pitchFamily="34" charset="0"/>
              <a:cs typeface="Quattrocento Sans"/>
            </a:endParaRPr>
          </a:p>
        </p:txBody>
      </p:sp>
      <p:sp>
        <p:nvSpPr>
          <p:cNvPr id="4" name="Rectángulo 12"/>
          <p:cNvSpPr/>
          <p:nvPr/>
        </p:nvSpPr>
        <p:spPr>
          <a:xfrm>
            <a:off x="3474822" y="2936353"/>
            <a:ext cx="3753293" cy="369332"/>
          </a:xfrm>
          <a:prstGeom prst="rect">
            <a:avLst/>
          </a:prstGeom>
          <a:solidFill>
            <a:srgbClr val="FFC000"/>
          </a:solidFill>
        </p:spPr>
        <p:txBody>
          <a:bodyPr wrap="square">
            <a:spAutoFit/>
          </a:bodyPr>
          <a:lstStyle/>
          <a:p>
            <a:pPr algn="just"/>
            <a:r>
              <a:rPr lang="es-MX" b="1">
                <a:latin typeface="Segoe UI Black" panose="020B0A02040204020203" pitchFamily="34" charset="0"/>
                <a:ea typeface="Segoe UI Black" panose="020B0A02040204020203" pitchFamily="34" charset="0"/>
              </a:rPr>
              <a:t>$</a:t>
            </a:r>
            <a:r>
              <a:rPr lang="es-CO" b="1">
                <a:latin typeface="Segoe UI Black" panose="020B0A02040204020203" pitchFamily="34" charset="0"/>
                <a:ea typeface="Segoe UI Black" panose="020B0A02040204020203" pitchFamily="34" charset="0"/>
              </a:rPr>
              <a:t>500</a:t>
            </a:r>
            <a:r>
              <a:rPr lang="en-US" b="1">
                <a:latin typeface="Segoe UI Black" panose="020B0A02040204020203" pitchFamily="34" charset="0"/>
                <a:ea typeface="Segoe UI Black" panose="020B0A02040204020203" pitchFamily="34" charset="0"/>
              </a:rPr>
              <a:t>.000 </a:t>
            </a:r>
            <a:r>
              <a:rPr lang="es-MX" b="1">
                <a:latin typeface="Segoe UI Black" panose="020B0A02040204020203" pitchFamily="34" charset="0"/>
                <a:ea typeface="Segoe UI Black" panose="020B0A02040204020203" pitchFamily="34" charset="0"/>
              </a:rPr>
              <a:t>Millones</a:t>
            </a:r>
            <a:endParaRPr lang="es-CO" altLang="es-MX" b="1">
              <a:latin typeface="Segoe UI Black" panose="020B0A02040204020203" pitchFamily="34" charset="0"/>
              <a:ea typeface="Segoe UI Black" panose="020B0A02040204020203" pitchFamily="34" charset="0"/>
            </a:endParaRPr>
          </a:p>
        </p:txBody>
      </p:sp>
      <p:sp>
        <p:nvSpPr>
          <p:cNvPr id="5" name="Rectángulo 14"/>
          <p:cNvSpPr/>
          <p:nvPr/>
        </p:nvSpPr>
        <p:spPr>
          <a:xfrm>
            <a:off x="3474821" y="4440675"/>
            <a:ext cx="8543006" cy="2308324"/>
          </a:xfrm>
          <a:prstGeom prst="rect">
            <a:avLst/>
          </a:prstGeom>
          <a:solidFill>
            <a:srgbClr val="FFC000"/>
          </a:solidFill>
        </p:spPr>
        <p:txBody>
          <a:bodyPr wrap="square" lIns="91440" tIns="45720" rIns="91440" bIns="45720" anchor="t">
            <a:spAutoFit/>
          </a:bodyPr>
          <a:lstStyle/>
          <a:p>
            <a:r>
              <a:rPr lang="es-ES" b="1" err="1">
                <a:latin typeface="Segoe UI Black"/>
                <a:ea typeface="Segoe UI Black"/>
              </a:rPr>
              <a:t>Unguía</a:t>
            </a:r>
            <a:r>
              <a:rPr lang="es-ES" b="1">
                <a:latin typeface="Segoe UI Black"/>
                <a:ea typeface="Segoe UI Black"/>
              </a:rPr>
              <a:t>, Acandí y Capurganá / Poblaciones Zonas no Interconectadas ZNI </a:t>
            </a:r>
          </a:p>
          <a:p>
            <a:endParaRPr lang="es-ES" b="1">
              <a:latin typeface="Segoe UI Black" panose="020B0A02040204020203" pitchFamily="34" charset="0"/>
              <a:ea typeface="Segoe UI Black" panose="020B0A02040204020203" pitchFamily="34" charset="0"/>
            </a:endParaRPr>
          </a:p>
          <a:p>
            <a:r>
              <a:rPr lang="es-ES" b="1">
                <a:latin typeface="Segoe UI Black"/>
                <a:ea typeface="Segoe UI Black"/>
              </a:rPr>
              <a:t>Fuentes de energía:	(2,2 MW diésel y 0,78 </a:t>
            </a:r>
            <a:r>
              <a:rPr lang="es-ES" b="1" err="1">
                <a:latin typeface="Segoe UI Black"/>
                <a:ea typeface="Segoe UI Black"/>
              </a:rPr>
              <a:t>MWp</a:t>
            </a:r>
            <a:r>
              <a:rPr lang="es-ES" b="1">
                <a:latin typeface="Segoe UI Black"/>
                <a:ea typeface="Segoe UI Black"/>
              </a:rPr>
              <a:t>) </a:t>
            </a:r>
            <a:r>
              <a:rPr lang="es-ES" b="1" err="1">
                <a:latin typeface="Segoe UI Black"/>
                <a:ea typeface="Segoe UI Black"/>
              </a:rPr>
              <a:t>Unguía</a:t>
            </a:r>
            <a:endParaRPr lang="es-ES" b="1">
              <a:latin typeface="Segoe UI Black"/>
              <a:ea typeface="Segoe UI Black"/>
            </a:endParaRPr>
          </a:p>
          <a:p>
            <a:r>
              <a:rPr lang="es-ES" b="1">
                <a:latin typeface="Segoe UI Black" panose="020B0A02040204020203" pitchFamily="34" charset="0"/>
                <a:ea typeface="Segoe UI Black" panose="020B0A02040204020203" pitchFamily="34" charset="0"/>
              </a:rPr>
              <a:t>					3,75 MW Acandí</a:t>
            </a:r>
          </a:p>
          <a:p>
            <a:r>
              <a:rPr lang="es-ES" b="1">
                <a:latin typeface="Segoe UI Black"/>
                <a:ea typeface="Segoe UI Black"/>
              </a:rPr>
              <a:t>					2,05 MW Capurganá</a:t>
            </a:r>
          </a:p>
          <a:p>
            <a:r>
              <a:rPr lang="es-ES" b="1">
                <a:latin typeface="Segoe UI Black"/>
                <a:ea typeface="Segoe UI Black"/>
              </a:rPr>
              <a:t>Atienden			9.350 usuarios.</a:t>
            </a:r>
          </a:p>
          <a:p>
            <a:r>
              <a:rPr lang="es-ES" b="1">
                <a:latin typeface="Segoe UI Black" panose="020B0A02040204020203" pitchFamily="34" charset="0"/>
                <a:ea typeface="Segoe UI Black" panose="020B0A02040204020203" pitchFamily="34" charset="0"/>
              </a:rPr>
              <a:t>Operadores			ESPUN, EMSELCA y JASEPCA</a:t>
            </a:r>
          </a:p>
          <a:p>
            <a:r>
              <a:rPr lang="es-ES" b="1">
                <a:latin typeface="Segoe UI Black" panose="020B0A02040204020203" pitchFamily="34" charset="0"/>
                <a:ea typeface="Segoe UI Black" panose="020B0A02040204020203" pitchFamily="34" charset="0"/>
              </a:rPr>
              <a:t>Servicio				</a:t>
            </a:r>
            <a:r>
              <a:rPr lang="es-CO" b="1">
                <a:latin typeface="Segoe UI Black" panose="020B0A02040204020203" pitchFamily="34" charset="0"/>
                <a:ea typeface="Segoe UI Black" panose="020B0A02040204020203" pitchFamily="34" charset="0"/>
              </a:rPr>
              <a:t>20 horas diarias en promedio</a:t>
            </a:r>
          </a:p>
        </p:txBody>
      </p:sp>
      <p:sp>
        <p:nvSpPr>
          <p:cNvPr id="8" name="Rectángulo 18"/>
          <p:cNvSpPr/>
          <p:nvPr/>
        </p:nvSpPr>
        <p:spPr>
          <a:xfrm>
            <a:off x="221768" y="3475373"/>
            <a:ext cx="3205298" cy="338554"/>
          </a:xfrm>
          <a:prstGeom prst="rect">
            <a:avLst/>
          </a:prstGeom>
          <a:solidFill>
            <a:schemeClr val="bg1">
              <a:lumMod val="50000"/>
            </a:schemeClr>
          </a:solidFill>
          <a:ln w="12700">
            <a:noFill/>
          </a:ln>
        </p:spPr>
        <p:txBody>
          <a:bodyPr wrap="square" lIns="91440" tIns="45720" rIns="91440" bIns="45720" anchor="t">
            <a:spAutoFit/>
          </a:bodyPr>
          <a:lstStyle/>
          <a:p>
            <a:r>
              <a:rPr lang="es-CO" sz="1600" b="1">
                <a:solidFill>
                  <a:schemeClr val="bg1"/>
                </a:solidFill>
                <a:latin typeface="Objective"/>
                <a:ea typeface="Verdana"/>
                <a:cs typeface="Quattrocento Sans"/>
              </a:rPr>
              <a:t>LÍNEAS A 110 KV</a:t>
            </a:r>
          </a:p>
        </p:txBody>
      </p:sp>
      <p:sp>
        <p:nvSpPr>
          <p:cNvPr id="13" name="Rectángulo 19"/>
          <p:cNvSpPr/>
          <p:nvPr/>
        </p:nvSpPr>
        <p:spPr>
          <a:xfrm>
            <a:off x="3484728" y="3475154"/>
            <a:ext cx="3743373" cy="663258"/>
          </a:xfrm>
          <a:prstGeom prst="rect">
            <a:avLst/>
          </a:prstGeom>
          <a:solidFill>
            <a:schemeClr val="accent4"/>
          </a:solidFill>
        </p:spPr>
        <p:txBody>
          <a:bodyPr wrap="square" lIns="91440" tIns="45720" rIns="91440" bIns="45720" anchor="t">
            <a:spAutoFit/>
          </a:bodyPr>
          <a:lstStyle/>
          <a:p>
            <a:pPr algn="just">
              <a:lnSpc>
                <a:spcPct val="107000"/>
              </a:lnSpc>
              <a:spcAft>
                <a:spcPts val="800"/>
              </a:spcAft>
            </a:pPr>
            <a:r>
              <a:rPr lang="es-CO" b="1">
                <a:latin typeface="Segoe UI Black"/>
                <a:ea typeface="Segoe UI Black"/>
              </a:rPr>
              <a:t>158 Km para ampliación del servicio a 24 horas diarias</a:t>
            </a:r>
            <a:endParaRPr lang="en-US" b="1">
              <a:latin typeface="Segoe UI Black"/>
              <a:ea typeface="Segoe UI Black"/>
            </a:endParaRPr>
          </a:p>
        </p:txBody>
      </p:sp>
      <p:sp>
        <p:nvSpPr>
          <p:cNvPr id="14" name="Rectángulo 20"/>
          <p:cNvSpPr/>
          <p:nvPr/>
        </p:nvSpPr>
        <p:spPr>
          <a:xfrm>
            <a:off x="24391" y="6911010"/>
            <a:ext cx="3415494" cy="338554"/>
          </a:xfrm>
          <a:prstGeom prst="rect">
            <a:avLst/>
          </a:prstGeom>
          <a:solidFill>
            <a:schemeClr val="bg1">
              <a:lumMod val="50000"/>
            </a:schemeClr>
          </a:solidFill>
          <a:ln w="12700">
            <a:noFill/>
          </a:ln>
        </p:spPr>
        <p:txBody>
          <a:bodyPr wrap="square">
            <a:spAutoFit/>
          </a:bodyPr>
          <a:lstStyle/>
          <a:p>
            <a:r>
              <a:rPr lang="es-CO" sz="1600" b="1">
                <a:solidFill>
                  <a:schemeClr val="bg1"/>
                </a:solidFill>
                <a:latin typeface="Objective" pitchFamily="2" charset="77"/>
                <a:ea typeface="Verdana" panose="020B0604030504040204" pitchFamily="34" charset="0"/>
                <a:cs typeface="Quattrocento Sans"/>
              </a:rPr>
              <a:t>FUENTE DE FINANCIACIÓN</a:t>
            </a:r>
          </a:p>
        </p:txBody>
      </p:sp>
      <p:sp>
        <p:nvSpPr>
          <p:cNvPr id="16" name="Google Shape;93;p1"/>
          <p:cNvSpPr txBox="1"/>
          <p:nvPr/>
        </p:nvSpPr>
        <p:spPr>
          <a:xfrm>
            <a:off x="221767" y="1973382"/>
            <a:ext cx="11614438" cy="400069"/>
          </a:xfrm>
          <a:prstGeom prst="rect">
            <a:avLst/>
          </a:prstGeom>
          <a:noFill/>
          <a:ln>
            <a:noFill/>
          </a:ln>
        </p:spPr>
        <p:txBody>
          <a:bodyPr spcFirstLastPara="1" wrap="square" lIns="91425" tIns="45700" rIns="91425" bIns="45700" anchor="t" anchorCtr="0">
            <a:spAutoFit/>
          </a:bodyPr>
          <a:lstStyle/>
          <a:p>
            <a:pPr algn="ctr"/>
            <a:r>
              <a:rPr lang="es-ES" sz="2000" b="1">
                <a:solidFill>
                  <a:srgbClr val="E1B03B"/>
                </a:solidFill>
                <a:latin typeface="Objective Black" pitchFamily="2" charset="77"/>
                <a:ea typeface="Verdana" panose="020B0604030504040204" pitchFamily="34" charset="0"/>
                <a:cs typeface="Quattrocento Sans"/>
              </a:rPr>
              <a:t>3. FICHA PROYECTO </a:t>
            </a:r>
            <a:r>
              <a:rPr lang="es-CO" sz="2000" b="1">
                <a:solidFill>
                  <a:srgbClr val="E1B03B"/>
                </a:solidFill>
                <a:latin typeface="Objective Black" pitchFamily="2" charset="77"/>
                <a:ea typeface="Verdana" panose="020B0604030504040204" pitchFamily="34" charset="0"/>
                <a:cs typeface="Quattrocento Sans"/>
              </a:rPr>
              <a:t>INTERCONEXIÓN ELÉCTRICA DE UNGUÍA-ACANDÍ </a:t>
            </a:r>
          </a:p>
        </p:txBody>
      </p:sp>
      <p:sp>
        <p:nvSpPr>
          <p:cNvPr id="17" name="Rectángulo 21"/>
          <p:cNvSpPr/>
          <p:nvPr/>
        </p:nvSpPr>
        <p:spPr>
          <a:xfrm>
            <a:off x="3474823" y="6911011"/>
            <a:ext cx="8543007" cy="369332"/>
          </a:xfrm>
          <a:prstGeom prst="rect">
            <a:avLst/>
          </a:prstGeom>
          <a:solidFill>
            <a:srgbClr val="FFC000"/>
          </a:solidFill>
        </p:spPr>
        <p:txBody>
          <a:bodyPr wrap="square" lIns="91440" tIns="45720" rIns="91440" bIns="45720" anchor="t">
            <a:spAutoFit/>
          </a:bodyPr>
          <a:lstStyle/>
          <a:p>
            <a:pPr marL="1076285" indent="-1076285" algn="just"/>
            <a:r>
              <a:rPr lang="es-CO" altLang="es-ES" b="1">
                <a:latin typeface="Segoe UI Black" panose="020B0A02040204020203" pitchFamily="34" charset="0"/>
                <a:ea typeface="Segoe UI Black" panose="020B0A02040204020203" pitchFamily="34" charset="0"/>
              </a:rPr>
              <a:t>EN DEFINICIÓN</a:t>
            </a:r>
            <a:endParaRPr lang="es-ES" b="1">
              <a:latin typeface="Segoe UI Black" panose="020B0A02040204020203" pitchFamily="34" charset="0"/>
              <a:ea typeface="Segoe UI Black" panose="020B0A02040204020203" pitchFamily="34" charset="0"/>
              <a:cs typeface="Helvetica"/>
            </a:endParaRPr>
          </a:p>
        </p:txBody>
      </p:sp>
      <p:sp>
        <p:nvSpPr>
          <p:cNvPr id="9" name="Rectángulo 12"/>
          <p:cNvSpPr/>
          <p:nvPr/>
        </p:nvSpPr>
        <p:spPr>
          <a:xfrm>
            <a:off x="8131630" y="2936355"/>
            <a:ext cx="3886199" cy="369332"/>
          </a:xfrm>
          <a:prstGeom prst="rect">
            <a:avLst/>
          </a:prstGeom>
          <a:solidFill>
            <a:srgbClr val="FFC000"/>
          </a:solidFill>
        </p:spPr>
        <p:txBody>
          <a:bodyPr wrap="square">
            <a:spAutoFit/>
          </a:bodyPr>
          <a:lstStyle/>
          <a:p>
            <a:pPr algn="just"/>
            <a:r>
              <a:rPr lang="es-MX" b="1">
                <a:latin typeface="Segoe UI Black" panose="020B0A02040204020203" pitchFamily="34" charset="0"/>
                <a:ea typeface="Segoe UI Black" panose="020B0A02040204020203" pitchFamily="34" charset="0"/>
              </a:rPr>
              <a:t>$</a:t>
            </a:r>
            <a:r>
              <a:rPr lang="es-CO" b="1">
                <a:latin typeface="Segoe UI Black" panose="020B0A02040204020203" pitchFamily="34" charset="0"/>
                <a:ea typeface="Segoe UI Black" panose="020B0A02040204020203" pitchFamily="34" charset="0"/>
              </a:rPr>
              <a:t>540</a:t>
            </a:r>
            <a:r>
              <a:rPr lang="en-US" b="1">
                <a:latin typeface="Segoe UI Black" panose="020B0A02040204020203" pitchFamily="34" charset="0"/>
                <a:ea typeface="Segoe UI Black" panose="020B0A02040204020203" pitchFamily="34" charset="0"/>
              </a:rPr>
              <a:t>.000 </a:t>
            </a:r>
            <a:r>
              <a:rPr lang="es-MX" b="1">
                <a:latin typeface="Segoe UI Black" panose="020B0A02040204020203" pitchFamily="34" charset="0"/>
                <a:ea typeface="Segoe UI Black" panose="020B0A02040204020203" pitchFamily="34" charset="0"/>
              </a:rPr>
              <a:t>Millones</a:t>
            </a:r>
            <a:endParaRPr lang="es-CO" altLang="es-MX" b="1">
              <a:latin typeface="Segoe UI Black" panose="020B0A02040204020203" pitchFamily="34" charset="0"/>
              <a:ea typeface="Segoe UI Black" panose="020B0A02040204020203" pitchFamily="34" charset="0"/>
            </a:endParaRPr>
          </a:p>
        </p:txBody>
      </p:sp>
      <p:sp>
        <p:nvSpPr>
          <p:cNvPr id="10" name="Rectángulo 19"/>
          <p:cNvSpPr/>
          <p:nvPr/>
        </p:nvSpPr>
        <p:spPr>
          <a:xfrm>
            <a:off x="8131630" y="3476003"/>
            <a:ext cx="3886199" cy="663258"/>
          </a:xfrm>
          <a:prstGeom prst="rect">
            <a:avLst/>
          </a:prstGeom>
          <a:solidFill>
            <a:srgbClr val="FFC000"/>
          </a:solidFill>
        </p:spPr>
        <p:txBody>
          <a:bodyPr wrap="square" lIns="91440" tIns="45720" rIns="91440" bIns="45720" anchor="t">
            <a:spAutoFit/>
          </a:bodyPr>
          <a:lstStyle/>
          <a:p>
            <a:pPr algn="just">
              <a:lnSpc>
                <a:spcPct val="107000"/>
              </a:lnSpc>
              <a:spcAft>
                <a:spcPts val="800"/>
              </a:spcAft>
            </a:pPr>
            <a:r>
              <a:rPr lang="es-CO" b="1">
                <a:latin typeface="Segoe UI Black"/>
                <a:ea typeface="Segoe UI Black"/>
              </a:rPr>
              <a:t>165 Km para ampliación del servicio a 24 horas diarias</a:t>
            </a:r>
            <a:endParaRPr lang="en-US" b="1">
              <a:latin typeface="Segoe UI Black"/>
              <a:ea typeface="Segoe UI Black"/>
            </a:endParaRPr>
          </a:p>
        </p:txBody>
      </p:sp>
      <p:sp>
        <p:nvSpPr>
          <p:cNvPr id="11" name="CuadroTexto 10"/>
          <p:cNvSpPr txBox="1"/>
          <p:nvPr/>
        </p:nvSpPr>
        <p:spPr>
          <a:xfrm>
            <a:off x="3439885" y="2476700"/>
            <a:ext cx="3753293" cy="369332"/>
          </a:xfrm>
          <a:prstGeom prst="rect">
            <a:avLst/>
          </a:prstGeom>
          <a:noFill/>
        </p:spPr>
        <p:txBody>
          <a:bodyPr wrap="square" rtlCol="0">
            <a:spAutoFit/>
          </a:bodyPr>
          <a:lstStyle/>
          <a:p>
            <a:pPr algn="ctr"/>
            <a:r>
              <a:rPr lang="es-CO" b="1">
                <a:latin typeface="Segoe UI Black" panose="020B0A02040204020203" pitchFamily="34" charset="0"/>
                <a:ea typeface="Segoe UI Black" panose="020B0A02040204020203" pitchFamily="34" charset="0"/>
              </a:rPr>
              <a:t>Opción 1</a:t>
            </a:r>
          </a:p>
        </p:txBody>
      </p:sp>
      <p:sp>
        <p:nvSpPr>
          <p:cNvPr id="12" name="CuadroTexto 11"/>
          <p:cNvSpPr txBox="1"/>
          <p:nvPr/>
        </p:nvSpPr>
        <p:spPr>
          <a:xfrm>
            <a:off x="8131628" y="2497012"/>
            <a:ext cx="3886199" cy="369332"/>
          </a:xfrm>
          <a:prstGeom prst="rect">
            <a:avLst/>
          </a:prstGeom>
          <a:noFill/>
        </p:spPr>
        <p:txBody>
          <a:bodyPr wrap="square" rtlCol="0">
            <a:spAutoFit/>
          </a:bodyPr>
          <a:lstStyle/>
          <a:p>
            <a:pPr algn="ctr"/>
            <a:r>
              <a:rPr lang="es-CO" b="1">
                <a:latin typeface="Segoe UI Black" panose="020B0A02040204020203" pitchFamily="34" charset="0"/>
                <a:ea typeface="Segoe UI Black" panose="020B0A02040204020203" pitchFamily="34" charset="0"/>
              </a:rPr>
              <a:t>Opción 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35FB5-FE73-1936-C672-9D04767925FB}"/>
            </a:ext>
          </a:extLst>
        </p:cNvPr>
        <p:cNvGrpSpPr/>
        <p:nvPr/>
      </p:nvGrpSpPr>
      <p:grpSpPr>
        <a:xfrm>
          <a:off x="0" y="0"/>
          <a:ext cx="0" cy="0"/>
          <a:chOff x="0" y="0"/>
          <a:chExt cx="0" cy="0"/>
        </a:xfrm>
      </p:grpSpPr>
      <p:sp>
        <p:nvSpPr>
          <p:cNvPr id="16" name="Google Shape;93;p1">
            <a:extLst>
              <a:ext uri="{FF2B5EF4-FFF2-40B4-BE49-F238E27FC236}">
                <a16:creationId xmlns:a16="http://schemas.microsoft.com/office/drawing/2014/main" id="{4D716E6C-FE3A-E58D-E1AE-48BA478CEC43}"/>
              </a:ext>
            </a:extLst>
          </p:cNvPr>
          <p:cNvSpPr txBox="1"/>
          <p:nvPr/>
        </p:nvSpPr>
        <p:spPr>
          <a:xfrm>
            <a:off x="288781" y="906710"/>
            <a:ext cx="11614438" cy="400069"/>
          </a:xfrm>
          <a:prstGeom prst="rect">
            <a:avLst/>
          </a:prstGeom>
          <a:noFill/>
          <a:ln>
            <a:noFill/>
          </a:ln>
        </p:spPr>
        <p:txBody>
          <a:bodyPr spcFirstLastPara="1" wrap="square" lIns="91425" tIns="45700" rIns="91425" bIns="45700" anchor="t" anchorCtr="0">
            <a:spAutoFit/>
          </a:bodyPr>
          <a:lstStyle/>
          <a:p>
            <a:pPr algn="ctr"/>
            <a:r>
              <a:rPr lang="es-CO" altLang="es-ES" sz="2000" b="1">
                <a:solidFill>
                  <a:srgbClr val="E1B03B"/>
                </a:solidFill>
                <a:latin typeface="Objective Black" pitchFamily="2" charset="77"/>
                <a:ea typeface="Verdana" panose="020B0604030504040204" pitchFamily="34" charset="0"/>
                <a:cs typeface="Quattrocento Sans"/>
              </a:rPr>
              <a:t>3. ESTADO </a:t>
            </a:r>
            <a:r>
              <a:rPr lang="es-ES" sz="2000" b="1">
                <a:solidFill>
                  <a:srgbClr val="E1B03B"/>
                </a:solidFill>
                <a:latin typeface="Objective Black" pitchFamily="2" charset="77"/>
                <a:ea typeface="Verdana" panose="020B0604030504040204" pitchFamily="34" charset="0"/>
                <a:cs typeface="Quattrocento Sans"/>
              </a:rPr>
              <a:t>PROYECTO </a:t>
            </a:r>
            <a:r>
              <a:rPr lang="es-CO" sz="2000" b="1">
                <a:solidFill>
                  <a:srgbClr val="E1B03B"/>
                </a:solidFill>
                <a:latin typeface="Objective Black" pitchFamily="2" charset="77"/>
                <a:ea typeface="Verdana" panose="020B0604030504040204" pitchFamily="34" charset="0"/>
                <a:cs typeface="Quattrocento Sans"/>
              </a:rPr>
              <a:t>INTERCONEXIÓN ELÉCTRICA DE UNGUÍA-ACANDÍ </a:t>
            </a:r>
          </a:p>
        </p:txBody>
      </p:sp>
      <p:graphicFrame>
        <p:nvGraphicFramePr>
          <p:cNvPr id="2" name="Tabla 1">
            <a:extLst>
              <a:ext uri="{FF2B5EF4-FFF2-40B4-BE49-F238E27FC236}">
                <a16:creationId xmlns:a16="http://schemas.microsoft.com/office/drawing/2014/main" id="{F16A2456-040D-E2D8-12EC-CFF41A9999A8}"/>
              </a:ext>
            </a:extLst>
          </p:cNvPr>
          <p:cNvGraphicFramePr>
            <a:graphicFrameLocks noGrp="1"/>
          </p:cNvGraphicFramePr>
          <p:nvPr>
            <p:extLst>
              <p:ext uri="{D42A27DB-BD31-4B8C-83A1-F6EECF244321}">
                <p14:modId xmlns:p14="http://schemas.microsoft.com/office/powerpoint/2010/main" val="1680118659"/>
              </p:ext>
            </p:extLst>
          </p:nvPr>
        </p:nvGraphicFramePr>
        <p:xfrm>
          <a:off x="425360" y="2074650"/>
          <a:ext cx="11351285" cy="5344033"/>
        </p:xfrm>
        <a:graphic>
          <a:graphicData uri="http://schemas.openxmlformats.org/drawingml/2006/table">
            <a:tbl>
              <a:tblPr/>
              <a:tblGrid>
                <a:gridCol w="3640669">
                  <a:extLst>
                    <a:ext uri="{9D8B030D-6E8A-4147-A177-3AD203B41FA5}">
                      <a16:colId xmlns:a16="http://schemas.microsoft.com/office/drawing/2014/main" val="3502005132"/>
                    </a:ext>
                  </a:extLst>
                </a:gridCol>
                <a:gridCol w="3015048">
                  <a:extLst>
                    <a:ext uri="{9D8B030D-6E8A-4147-A177-3AD203B41FA5}">
                      <a16:colId xmlns:a16="http://schemas.microsoft.com/office/drawing/2014/main" val="63808977"/>
                    </a:ext>
                  </a:extLst>
                </a:gridCol>
                <a:gridCol w="2434281">
                  <a:extLst>
                    <a:ext uri="{9D8B030D-6E8A-4147-A177-3AD203B41FA5}">
                      <a16:colId xmlns:a16="http://schemas.microsoft.com/office/drawing/2014/main" val="2837788288"/>
                    </a:ext>
                  </a:extLst>
                </a:gridCol>
                <a:gridCol w="2261287">
                  <a:extLst>
                    <a:ext uri="{9D8B030D-6E8A-4147-A177-3AD203B41FA5}">
                      <a16:colId xmlns:a16="http://schemas.microsoft.com/office/drawing/2014/main" val="1388797471"/>
                    </a:ext>
                  </a:extLst>
                </a:gridCol>
              </a:tblGrid>
              <a:tr h="259588">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Alertas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Recomendaciones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2434565">
                <a:tc>
                  <a:txBody>
                    <a:bodyPr/>
                    <a:lstStyle/>
                    <a:p>
                      <a:pPr marL="171450" indent="-171450" algn="l" fontAlgn="ctr">
                        <a:buFont typeface="Wingdings" panose="020B0604020202020204" pitchFamily="34" charset="0"/>
                        <a:buChar char="ü"/>
                      </a:pPr>
                      <a:r>
                        <a:rPr lang="es-CO" sz="1100" b="0" i="0" u="none" strike="noStrike">
                          <a:solidFill>
                            <a:srgbClr val="000000"/>
                          </a:solidFill>
                          <a:effectLst/>
                          <a:latin typeface="Segoe UI"/>
                          <a:cs typeface="Segoe UI"/>
                        </a:rPr>
                        <a:t>ISA en reunión de 19-12-2025 manifestó que su propuesta está siendo optimizada con la conexión a la barra de 110 kV de la subestación Volcanes (propiedad de EPM), abriendo la línea Montería Urabá de 220 kV que genera un nuevo punto de conexión en el STR 110 kV.  Se reduciría en más de 40 km la longitud de la línea 110 kV, impactando favorablemente el B/C  proyecto.  En el momento la solución está en análisis por parte de la UPME.</a:t>
                      </a: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El martes 23 de diciembre de 2025 el MME publicó propuesta de Obras Urgentes y en su artículo 4 - Proyectos STR, incluyó la Interconexión de Choco Norte con el SIN, considerando posibles tramos submarinos.  </a:t>
                      </a:r>
                      <a:br>
                        <a:rPr lang="es-CO" sz="1100" b="0" i="0" u="none" strike="noStrike">
                          <a:solidFill>
                            <a:srgbClr val="000000"/>
                          </a:solidFill>
                          <a:effectLst/>
                          <a:latin typeface="Segoe UI"/>
                          <a:cs typeface="Segoe UI"/>
                        </a:rPr>
                      </a:br>
                      <a:endParaRPr lang="es-CO" sz="1100" b="0" i="0" u="none" strike="noStrike">
                        <a:solidFill>
                          <a:srgbClr val="000000"/>
                        </a:solidFill>
                        <a:effectLst/>
                        <a:latin typeface="Segoe UI"/>
                        <a:cs typeface="Segoe UI"/>
                      </a:endParaRPr>
                    </a:p>
                    <a:p>
                      <a:pPr marL="171450" lvl="0" indent="-171450" algn="l">
                        <a:buFont typeface="Wingdings" panose="020B0604020202020204" pitchFamily="34" charset="0"/>
                        <a:buChar char="ü"/>
                      </a:pPr>
                      <a:endParaRPr lang="es-CO" sz="1100" b="0" i="0" u="none" strike="noStrike">
                        <a:solidFill>
                          <a:srgbClr val="000000"/>
                        </a:solidFill>
                        <a:effectLst/>
                        <a:latin typeface="Segoe UI"/>
                        <a:cs typeface="Segoe UI"/>
                      </a:endParaRPr>
                    </a:p>
                    <a:p>
                      <a:pPr marL="171450" lvl="0" indent="-171450" algn="l">
                        <a:buFont typeface="Wingdings" panose="020B0604020202020204" pitchFamily="34" charset="0"/>
                        <a:buChar char="ü"/>
                      </a:pPr>
                      <a:r>
                        <a:rPr lang="es-CO" sz="1100" b="0" i="0" u="none" strike="noStrike">
                          <a:solidFill>
                            <a:srgbClr val="000000"/>
                          </a:solidFill>
                          <a:effectLst/>
                          <a:latin typeface="Segoe UI"/>
                          <a:cs typeface="Segoe UI"/>
                        </a:rPr>
                        <a:t>En el mes de Febrero 2025  la  UPME programó  las siguientes actividades:</a:t>
                      </a: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Analizar la posibilidad de contratar una consultoría para estimación y afinación del CAPEX  (BID, convenios) </a:t>
                      </a: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Priorizar los análisis y pronunciarse sobre la expansión propuesta por EPM (obra de conexión en Necoclí)</a:t>
                      </a: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Explorar el esquema de financiación del Proyecto:</a:t>
                      </a:r>
                      <a:endParaRPr lang="es-CO"/>
                    </a:p>
                    <a:p>
                      <a:pPr marL="171450" lvl="0" indent="-171450" algn="l">
                        <a:buFont typeface="Wingdings" panose="020B0604020202020204" pitchFamily="34" charset="0"/>
                        <a:buChar char="ü"/>
                      </a:pPr>
                      <a:endParaRPr lang="es-CO" sz="1100" b="0" i="0" u="none" strike="noStrike">
                        <a:solidFill>
                          <a:srgbClr val="000000"/>
                        </a:solidFill>
                        <a:effectLst/>
                        <a:latin typeface="Segoe UI"/>
                        <a:cs typeface="Segoe UI"/>
                      </a:endParaRPr>
                    </a:p>
                    <a:p>
                      <a:pPr marL="171450" lvl="0" indent="-171450" algn="l">
                        <a:buFont typeface="Wingdings" panose="020B0604020202020204" pitchFamily="34" charset="0"/>
                        <a:buChar char="ü"/>
                      </a:pPr>
                      <a:r>
                        <a:rPr lang="es-CO" sz="1100" b="0" i="0" u="none" strike="noStrike">
                          <a:solidFill>
                            <a:srgbClr val="000000"/>
                          </a:solidFill>
                          <a:effectLst/>
                          <a:latin typeface="Segoe UI"/>
                          <a:cs typeface="Segoe UI"/>
                        </a:rPr>
                        <a:t>El 25 de junio 2026  ISA presento un documento con el alcance de la solución propuesta incluyendo la construcción de la subestación Volcanes. Se está a la espera de respuesta de la UPME, indicando  fecha máxima para comentarios.</a:t>
                      </a:r>
                    </a:p>
                    <a:p>
                      <a:pPr marL="0" lvl="0" indent="0" algn="l">
                        <a:buFont typeface="Arial" panose="020B0604020202020204" pitchFamily="34" charset="0"/>
                        <a:buNone/>
                      </a:pPr>
                      <a:endParaRPr lang="es-CO" sz="1100" b="0" i="0" u="none" strike="noStrike">
                        <a:solidFill>
                          <a:srgbClr val="000000"/>
                        </a:solidFill>
                        <a:effectLst/>
                        <a:latin typeface="Segoe UI"/>
                        <a:cs typeface="Segoe UI"/>
                      </a:endParaRPr>
                    </a:p>
                    <a:p>
                      <a:pPr marL="0" lvl="0" indent="0" algn="l">
                        <a:buFont typeface="Arial" panose="020B0604020202020204" pitchFamily="34" charset="0"/>
                        <a:buNone/>
                      </a:pPr>
                      <a:endParaRPr lang="es-CO" sz="1100" b="0" i="0" u="none" strike="noStrike">
                        <a:solidFill>
                          <a:srgbClr val="000000"/>
                        </a:solidFill>
                        <a:effectLst/>
                        <a:latin typeface="Segoe UI"/>
                        <a:cs typeface="Segoe UI"/>
                      </a:endParaRPr>
                    </a:p>
                  </a:txBody>
                  <a:tcPr marL="9525" marR="9525" marT="9525"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marL="171450" indent="-171450" algn="just" fontAlgn="ctr">
                        <a:buFont typeface="Wingdings"/>
                        <a:buChar char="ü"/>
                      </a:pPr>
                      <a:r>
                        <a:rPr lang="es-CO" sz="1100" b="0" i="0" u="none" strike="noStrike" kern="1200">
                          <a:solidFill>
                            <a:srgbClr val="000000"/>
                          </a:solidFill>
                          <a:effectLst/>
                          <a:latin typeface="Segoe UI"/>
                          <a:ea typeface="+mn-ea"/>
                          <a:cs typeface="Segoe UI"/>
                        </a:rPr>
                        <a:t>Las propuestas de ISA y de EPM están siendo evaluadas por la UPME, con el propósito de identificar si se logra alcanzar una sinergia entre las soluciones de ISA y de EPM.</a:t>
                      </a:r>
                    </a:p>
                    <a:p>
                      <a:pPr marL="0" lvl="0" indent="0" algn="just">
                        <a:buNone/>
                      </a:pPr>
                      <a:br>
                        <a:rPr lang="es-CO" sz="1100" b="0" i="0" u="none" strike="noStrike" kern="1200">
                          <a:solidFill>
                            <a:srgbClr val="000000"/>
                          </a:solidFill>
                          <a:effectLst/>
                          <a:latin typeface="Segoe UI"/>
                          <a:ea typeface="+mn-ea"/>
                          <a:cs typeface="Segoe UI"/>
                        </a:rPr>
                      </a:br>
                      <a:endParaRPr lang="es-CO" sz="1100" b="0" i="0" u="none" strike="noStrike" kern="1200">
                        <a:solidFill>
                          <a:srgbClr val="000000"/>
                        </a:solidFill>
                        <a:effectLst/>
                        <a:latin typeface="Segoe UI"/>
                        <a:ea typeface="+mn-ea"/>
                        <a:cs typeface="Segoe UI"/>
                      </a:endParaRPr>
                    </a:p>
                    <a:p>
                      <a:pPr marL="171450" indent="-171450" algn="just" fontAlgn="ctr">
                        <a:buFont typeface="Wingdings"/>
                        <a:buChar char="ü"/>
                      </a:pPr>
                      <a:r>
                        <a:rPr lang="es-CO" sz="1100" b="0" i="0" u="none" strike="noStrike" kern="1200">
                          <a:solidFill>
                            <a:srgbClr val="000000"/>
                          </a:solidFill>
                          <a:effectLst/>
                          <a:latin typeface="Segoe UI"/>
                          <a:ea typeface="+mn-ea"/>
                          <a:cs typeface="Segoe UI"/>
                        </a:rPr>
                        <a:t>Evaluación de las alternativas de financiación del proyecto, entre otras propuestas que el Gobierno Nacional lo realice en forma directa y gestionar una convocatoria pública por parte de la UPME con participación internacional y dando espacio a empresas colombianas. Una opción podría ser que se viabilice en un futuro CONPES.</a:t>
                      </a:r>
                    </a:p>
                    <a:p>
                      <a:pPr marL="0" indent="0" algn="just" fontAlgn="ctr">
                        <a:buNone/>
                      </a:pPr>
                      <a:br>
                        <a:rPr lang="es-CO" sz="1100" b="0" i="0" u="none" strike="noStrike" kern="1200">
                          <a:solidFill>
                            <a:srgbClr val="000000"/>
                          </a:solidFill>
                          <a:effectLst/>
                          <a:latin typeface="Segoe UI"/>
                          <a:ea typeface="+mn-ea"/>
                          <a:cs typeface="Segoe UI"/>
                        </a:rPr>
                      </a:br>
                      <a:endParaRPr lang="es-CO" sz="1100" b="0" i="0" u="none" strike="noStrike" kern="1200">
                        <a:solidFill>
                          <a:srgbClr val="000000"/>
                        </a:solidFill>
                        <a:effectLst/>
                        <a:latin typeface="Segoe UI"/>
                        <a:ea typeface="+mn-ea"/>
                        <a:cs typeface="Segoe UI"/>
                      </a:endParaRPr>
                    </a:p>
                    <a:p>
                      <a:pPr marL="171450" indent="-171450" algn="just" fontAlgn="ctr">
                        <a:buFont typeface="Wingdings"/>
                        <a:buChar char="ü"/>
                      </a:pPr>
                      <a:r>
                        <a:rPr lang="es-CO" sz="1100" b="0" i="0" u="none" strike="noStrike" kern="1200">
                          <a:solidFill>
                            <a:srgbClr val="000000"/>
                          </a:solidFill>
                          <a:effectLst/>
                          <a:latin typeface="Segoe UI"/>
                          <a:ea typeface="+mn-ea"/>
                          <a:cs typeface="Segoe UI"/>
                        </a:rPr>
                        <a:t>En la agenda del proyecto 6 G + , se introdujo como uno de los aspectos a considerar la contratación de la asesoría internacional para validación de los costos del proyecto. Se tienen conversaciones con una empresa vinculada con un  Gobierno Europeo, Pendiente avance de la UPME.</a:t>
                      </a:r>
                    </a:p>
                    <a:p>
                      <a:pPr marL="171450" indent="-171450" algn="just" fontAlgn="ctr">
                        <a:buFont typeface="Wingdings"/>
                        <a:buChar char="ü"/>
                      </a:pPr>
                      <a:endParaRPr lang="es-CO" sz="1100" b="0" i="0" u="none" strike="noStrike" kern="1200">
                        <a:solidFill>
                          <a:srgbClr val="000000"/>
                        </a:solidFill>
                        <a:effectLst/>
                        <a:latin typeface="Segoe UI"/>
                        <a:ea typeface="+mn-ea"/>
                        <a:cs typeface="Segoe UI"/>
                      </a:endParaRPr>
                    </a:p>
                    <a:p>
                      <a:pPr marL="171450" lvl="0" indent="-171450" algn="just">
                        <a:buFont typeface="Wingdings"/>
                        <a:buChar char="ü"/>
                      </a:pPr>
                      <a:r>
                        <a:rPr lang="es-CO" sz="1100" b="0" i="0" u="none" strike="noStrike" kern="1200">
                          <a:solidFill>
                            <a:srgbClr val="000000"/>
                          </a:solidFill>
                          <a:effectLst/>
                          <a:latin typeface="Segoe UI"/>
                          <a:ea typeface="+mn-ea"/>
                          <a:cs typeface="Segoe UI"/>
                        </a:rPr>
                        <a:t>Hacer seguimiento a la respuesta que dará la UPME a las consideraciones presentadas por ISA.</a:t>
                      </a:r>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marL="171450" indent="-171450" algn="just" fontAlgn="ctr">
                        <a:buFont typeface="Wingdings"/>
                        <a:buChar char="ü"/>
                      </a:pPr>
                      <a:r>
                        <a:rPr lang="es-CO" sz="1100" b="0" i="0" u="none" strike="noStrike">
                          <a:solidFill>
                            <a:srgbClr val="000000"/>
                          </a:solidFill>
                          <a:effectLst/>
                          <a:latin typeface="Segoe UI"/>
                          <a:cs typeface="Segoe UI"/>
                        </a:rPr>
                        <a:t>Es necesario definir por parte de la UPME la forma de financiación del proyecto para confirmar la viabilidad de llevar la inversión a la tarifa.</a:t>
                      </a:r>
                      <a:br>
                        <a:rPr lang="es-CO" sz="1100" b="0" i="0" u="none" strike="noStrike">
                          <a:solidFill>
                            <a:srgbClr val="000000"/>
                          </a:solidFill>
                          <a:effectLst/>
                          <a:latin typeface="Segoe UI"/>
                          <a:cs typeface="Segoe UI"/>
                        </a:rPr>
                      </a:br>
                      <a:br>
                        <a:rPr lang="es-CO" sz="1100" b="0" i="0" u="none" strike="noStrike">
                          <a:solidFill>
                            <a:srgbClr val="000000"/>
                          </a:solidFill>
                          <a:effectLst/>
                          <a:latin typeface="Segoe UI"/>
                          <a:cs typeface="Segoe UI"/>
                        </a:rPr>
                      </a:br>
                      <a:endParaRPr lang="es-CO" sz="1100" b="0" i="0" u="none" strike="noStrike">
                        <a:solidFill>
                          <a:srgbClr val="000000"/>
                        </a:solidFill>
                        <a:effectLst/>
                        <a:latin typeface="Segoe UI"/>
                        <a:cs typeface="Segoe UI"/>
                      </a:endParaRPr>
                    </a:p>
                    <a:p>
                      <a:pPr marL="171450" lvl="0" indent="-171450" algn="just">
                        <a:buFont typeface="Wingdings"/>
                        <a:buChar char="ü"/>
                      </a:pPr>
                      <a:r>
                        <a:rPr lang="es-CO" sz="1100" b="0" i="0" u="none" strike="noStrike">
                          <a:solidFill>
                            <a:srgbClr val="000000"/>
                          </a:solidFill>
                          <a:effectLst/>
                          <a:latin typeface="Segoe UI"/>
                          <a:cs typeface="Segoe UI"/>
                        </a:rPr>
                        <a:t>En cualquier caso, se hace relevante garantizar la prestación del servicio posterior a la construcción y de forma particular la sostenibilidad (gastos AOM y todos los llevados al OPEX)</a:t>
                      </a:r>
                      <a:br>
                        <a:rPr lang="es-CO" sz="1100" b="0" i="0" u="none" strike="noStrike">
                          <a:solidFill>
                            <a:srgbClr val="000000"/>
                          </a:solidFill>
                          <a:effectLst/>
                          <a:latin typeface="Segoe UI"/>
                          <a:cs typeface="Segoe UI"/>
                        </a:rPr>
                      </a:br>
                      <a:br>
                        <a:rPr lang="es-CO" sz="1100" b="0" i="0" u="none" strike="noStrike">
                          <a:solidFill>
                            <a:srgbClr val="000000"/>
                          </a:solidFill>
                          <a:effectLst/>
                          <a:latin typeface="Segoe UI"/>
                          <a:cs typeface="Segoe UI"/>
                        </a:rPr>
                      </a:br>
                      <a:endParaRPr lang="es-CO" sz="1100" b="0" i="0" u="none" strike="noStrike">
                        <a:solidFill>
                          <a:srgbClr val="000000"/>
                        </a:solidFill>
                        <a:effectLst/>
                        <a:latin typeface="Segoe UI"/>
                        <a:cs typeface="Segoe UI"/>
                      </a:endParaRPr>
                    </a:p>
                    <a:p>
                      <a:pPr marL="171450" lvl="0" indent="-171450" algn="just">
                        <a:buFont typeface="Wingdings"/>
                        <a:buChar char="ü"/>
                      </a:pPr>
                      <a:r>
                        <a:rPr lang="es-CO" sz="1100" b="0" i="0" u="none" strike="noStrike">
                          <a:solidFill>
                            <a:srgbClr val="000000"/>
                          </a:solidFill>
                          <a:effectLst/>
                          <a:latin typeface="Segoe UI"/>
                          <a:cs typeface="Segoe UI"/>
                        </a:rPr>
                        <a:t>La alternativa que se está analizando para ejecutar la obra es una Convocatoria Pública de carácter internacional, a la cual se invitarían TN Colombianos, De esta manera el valor real sería el resultado de la Convocatoria y la garantía sería mediante algún mecanismo aprobado por la Nación, No se ve viable socialmente llevar el valor del proyecto a la tarifa.</a:t>
                      </a:r>
                      <a:endParaRPr lang="es-CO"/>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marL="171450" indent="-171450" algn="just" fontAlgn="ctr">
                        <a:buFont typeface="Wingdings"/>
                        <a:buChar char="ü"/>
                      </a:pPr>
                      <a:r>
                        <a:rPr lang="es-CO" sz="1100" b="0" i="0" u="none" strike="noStrike">
                          <a:solidFill>
                            <a:srgbClr val="000000"/>
                          </a:solidFill>
                          <a:effectLst/>
                          <a:latin typeface="Segoe UI"/>
                          <a:cs typeface="Segoe UI"/>
                        </a:rPr>
                        <a:t>Establecer mecanismos para agilizar el proceso.</a:t>
                      </a:r>
                    </a:p>
                    <a:p>
                      <a:pPr marL="171450" lvl="0" indent="-171450" algn="just">
                        <a:buFont typeface="Wingdings"/>
                        <a:buChar char="ü"/>
                      </a:pPr>
                      <a:endParaRPr lang="es-CO" sz="1100" b="0" i="0" u="none" strike="noStrike">
                        <a:solidFill>
                          <a:srgbClr val="000000"/>
                        </a:solidFill>
                        <a:effectLst/>
                        <a:latin typeface="Segoe UI"/>
                        <a:cs typeface="Segoe UI"/>
                      </a:endParaRPr>
                    </a:p>
                    <a:p>
                      <a:pPr marL="171450" lvl="0" indent="-171450" algn="just">
                        <a:buFont typeface="Wingdings"/>
                        <a:buChar char="ü"/>
                      </a:pPr>
                      <a:r>
                        <a:rPr lang="es-CO" sz="1100" b="0" i="0" u="none" strike="noStrike">
                          <a:solidFill>
                            <a:srgbClr val="000000"/>
                          </a:solidFill>
                          <a:effectLst/>
                          <a:latin typeface="Segoe UI"/>
                          <a:cs typeface="Segoe UI"/>
                        </a:rPr>
                        <a:t>Analizar los eventuales beneficios de la sinergia de este proyecto con el proyecto de interconexión Colombia-Panama.</a:t>
                      </a:r>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extLst>
                  <a:ext uri="{0D108BD9-81ED-4DB2-BD59-A6C34878D82A}">
                    <a16:rowId xmlns:a16="http://schemas.microsoft.com/office/drawing/2014/main" val="3067555061"/>
                  </a:ext>
                </a:extLst>
              </a:tr>
            </a:tbl>
          </a:graphicData>
        </a:graphic>
      </p:graphicFrame>
    </p:spTree>
    <p:extLst>
      <p:ext uri="{BB962C8B-B14F-4D97-AF65-F5344CB8AC3E}">
        <p14:creationId xmlns:p14="http://schemas.microsoft.com/office/powerpoint/2010/main" val="2991524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p:nvPr/>
        </p:nvSpPr>
        <p:spPr>
          <a:xfrm>
            <a:off x="6834895" y="2212719"/>
            <a:ext cx="4431444" cy="474844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Verdana" panose="020B060403050404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Verdana" panose="020B060403050404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Verdana" panose="020B060403050404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Verdana" panose="020B060403050404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Verdana" panose="020B060403050404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US" sz="2000" b="1">
              <a:solidFill>
                <a:schemeClr val="tx1"/>
              </a:solidFill>
              <a:latin typeface="+mn-lt"/>
            </a:endParaRPr>
          </a:p>
          <a:p>
            <a:endParaRPr lang="en-US" sz="2000">
              <a:solidFill>
                <a:schemeClr val="tx1"/>
              </a:solidFill>
              <a:latin typeface="+mn-lt"/>
            </a:endParaRPr>
          </a:p>
        </p:txBody>
      </p:sp>
      <p:sp>
        <p:nvSpPr>
          <p:cNvPr id="4" name="Título 6"/>
          <p:cNvSpPr txBox="1"/>
          <p:nvPr/>
        </p:nvSpPr>
        <p:spPr>
          <a:xfrm>
            <a:off x="919322" y="2751971"/>
            <a:ext cx="5164373" cy="41464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endParaRPr lang="es-CO" sz="1800">
              <a:solidFill>
                <a:schemeClr val="bg2">
                  <a:lumMod val="25000"/>
                </a:schemeClr>
              </a:solidFill>
              <a:latin typeface="Work Sans" pitchFamily="2" charset="0"/>
            </a:endParaRPr>
          </a:p>
        </p:txBody>
      </p:sp>
      <p:pic>
        <p:nvPicPr>
          <p:cNvPr id="5" name="Imagen 10"/>
          <p:cNvPicPr>
            <a:picLocks noChangeAspect="1"/>
          </p:cNvPicPr>
          <p:nvPr/>
        </p:nvPicPr>
        <p:blipFill>
          <a:blip r:embed="rId2">
            <a:extLst>
              <a:ext uri="{BEBA8EAE-BF5A-486C-A8C5-ECC9F3942E4B}">
                <a14:imgProps xmlns:a14="http://schemas.microsoft.com/office/drawing/2010/main">
                  <a14:imgLayer r:embed="rId3">
                    <a14:imgEffect>
                      <a14:sharpenSoften amount="35000"/>
                    </a14:imgEffect>
                    <a14:imgEffect>
                      <a14:brightnessContrast contrast="-40000"/>
                    </a14:imgEffect>
                  </a14:imgLayer>
                </a14:imgProps>
              </a:ext>
            </a:extLst>
          </a:blip>
          <a:stretch>
            <a:fillRect/>
          </a:stretch>
        </p:blipFill>
        <p:spPr>
          <a:xfrm>
            <a:off x="7366202" y="2515439"/>
            <a:ext cx="4008998" cy="4565407"/>
          </a:xfrm>
          <a:prstGeom prst="rect">
            <a:avLst/>
          </a:prstGeom>
          <a:effectLst>
            <a:outerShdw blurRad="50800" dist="38100" dir="2700000" algn="tl" rotWithShape="0">
              <a:prstClr val="black">
                <a:alpha val="40000"/>
              </a:prstClr>
            </a:outerShdw>
          </a:effectLst>
        </p:spPr>
      </p:pic>
      <p:sp>
        <p:nvSpPr>
          <p:cNvPr id="8" name="Título 6"/>
          <p:cNvSpPr txBox="1"/>
          <p:nvPr/>
        </p:nvSpPr>
        <p:spPr>
          <a:xfrm>
            <a:off x="885496" y="7412834"/>
            <a:ext cx="5819848" cy="41464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92071" indent="-92071" algn="just"/>
            <a:r>
              <a:rPr lang="es-ES" sz="900">
                <a:solidFill>
                  <a:srgbClr val="E1B03B"/>
                </a:solidFill>
                <a:latin typeface="Verdana" panose="020B0604030504040204" pitchFamily="34" charset="0"/>
                <a:ea typeface="Verdana" panose="020B0604030504040204" pitchFamily="34" charset="0"/>
              </a:rPr>
              <a:t>* Hace más de 22 años (mayo 2 de 2002) sufrió una masacre, en donde el Estado Colombiano fue condenado por no haber protegido a la población de ese municipio (compromiso nacional)</a:t>
            </a:r>
          </a:p>
          <a:p>
            <a:pPr marL="92071" indent="-92071" algn="just"/>
            <a:r>
              <a:rPr lang="es-ES" sz="900">
                <a:solidFill>
                  <a:srgbClr val="E1B03B"/>
                </a:solidFill>
                <a:latin typeface="Verdana" panose="020B0604030504040204" pitchFamily="34" charset="0"/>
                <a:ea typeface="Verdana" panose="020B0604030504040204" pitchFamily="34" charset="0"/>
              </a:rPr>
              <a:t>** informes mensuales de telemetría de 2023 (Centro Nacional de Monitoreo) </a:t>
            </a:r>
            <a:endParaRPr lang="es-CO" sz="900">
              <a:solidFill>
                <a:srgbClr val="E1B03B"/>
              </a:solidFill>
              <a:latin typeface="Verdana" panose="020B0604030504040204" pitchFamily="34" charset="0"/>
              <a:ea typeface="Verdana" panose="020B0604030504040204" pitchFamily="34" charset="0"/>
            </a:endParaRPr>
          </a:p>
        </p:txBody>
      </p:sp>
      <p:sp>
        <p:nvSpPr>
          <p:cNvPr id="9" name="Título 6"/>
          <p:cNvSpPr txBox="1"/>
          <p:nvPr/>
        </p:nvSpPr>
        <p:spPr>
          <a:xfrm>
            <a:off x="657845" y="1883899"/>
            <a:ext cx="10865627" cy="41464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pPr algn="ctr"/>
            <a:r>
              <a:rPr lang="es-CO" altLang="es-ES" sz="2400" b="1">
                <a:solidFill>
                  <a:srgbClr val="E1B03B"/>
                </a:solidFill>
                <a:latin typeface="Objective Black" pitchFamily="2" charset="77"/>
                <a:ea typeface="Verdana" panose="020B0604030504040204" pitchFamily="34" charset="0"/>
              </a:rPr>
              <a:t>4. Proyecto Interconexión eléctrica Vigía del Fuerte - Bojayá</a:t>
            </a:r>
            <a:endParaRPr lang="es-CO" sz="2400" b="1">
              <a:solidFill>
                <a:srgbClr val="E1B03B"/>
              </a:solidFill>
              <a:latin typeface="Objective Black" pitchFamily="2" charset="77"/>
              <a:ea typeface="Verdana" panose="020B0604030504040204" pitchFamily="34" charset="0"/>
            </a:endParaRPr>
          </a:p>
        </p:txBody>
      </p:sp>
      <p:sp>
        <p:nvSpPr>
          <p:cNvPr id="3" name="Rectángulo: esquinas redondeadas 2"/>
          <p:cNvSpPr/>
          <p:nvPr/>
        </p:nvSpPr>
        <p:spPr>
          <a:xfrm>
            <a:off x="1025434" y="2515436"/>
            <a:ext cx="5819848" cy="4748442"/>
          </a:xfrm>
          <a:prstGeom prst="roundRect">
            <a:avLst/>
          </a:prstGeom>
          <a:solidFill>
            <a:srgbClr val="C49E41"/>
          </a:solidFill>
          <a:ln>
            <a:solidFill>
              <a:srgbClr val="E1B03B"/>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just"/>
            <a:r>
              <a:rPr lang="es-ES" sz="1700" b="1">
                <a:solidFill>
                  <a:schemeClr val="bg1"/>
                </a:solidFill>
                <a:latin typeface="Segoe UI" panose="020B0502040204020203" pitchFamily="34" charset="0"/>
                <a:ea typeface="Verdana" panose="020B0604030504040204" pitchFamily="34" charset="0"/>
                <a:cs typeface="Segoe UI" panose="020B0502040204020203" pitchFamily="34" charset="0"/>
              </a:rPr>
              <a:t>Bellavista*, cabecera municipal de Bojayá - Chocó, es una población con  más de 2.000 habitantes, cuenta con parque generador Diésel de 1,55 MW (4 unidades), con un servicio de energía eléctrica de solo 16 horas diarias**, en promedio.</a:t>
            </a:r>
          </a:p>
          <a:p>
            <a:pPr algn="just"/>
            <a:endParaRPr lang="es-ES" sz="1700" b="1">
              <a:solidFill>
                <a:schemeClr val="bg1"/>
              </a:solidFill>
              <a:latin typeface="Segoe UI" panose="020B0502040204020203" pitchFamily="34" charset="0"/>
              <a:ea typeface="Verdana" panose="020B0604030504040204" pitchFamily="34" charset="0"/>
              <a:cs typeface="Segoe UI" panose="020B0502040204020203" pitchFamily="34" charset="0"/>
            </a:endParaRPr>
          </a:p>
          <a:p>
            <a:pPr algn="just"/>
            <a:r>
              <a:rPr lang="es-ES" sz="1700" b="1">
                <a:solidFill>
                  <a:schemeClr val="bg1"/>
                </a:solidFill>
                <a:latin typeface="Segoe UI"/>
                <a:ea typeface="Verdana"/>
                <a:cs typeface="Segoe UI"/>
              </a:rPr>
              <a:t>Para asegurar la prestación continua de 24 horas al día y disminuir la dependencia de los combustibles fósiles, se propuso  conectarla al Sistema Interconectado Nacional -SIN mediante una línea a 44 kV de 6.3 km entre Vigía del Fuerte (nodo 5) y Bojayá (nodo 6), mediante recursos del  Fondo para el Desarrollo del Plan Todos Somos </a:t>
            </a:r>
            <a:r>
              <a:rPr lang="es-ES" sz="1700" b="1" err="1">
                <a:solidFill>
                  <a:schemeClr val="bg1"/>
                </a:solidFill>
                <a:latin typeface="Segoe UI"/>
                <a:ea typeface="Verdana"/>
                <a:cs typeface="Segoe UI"/>
              </a:rPr>
              <a:t>Pazcifico</a:t>
            </a:r>
            <a:r>
              <a:rPr lang="es-ES" sz="1700" b="1">
                <a:solidFill>
                  <a:schemeClr val="bg1"/>
                </a:solidFill>
                <a:latin typeface="Segoe UI"/>
                <a:ea typeface="Verdana"/>
                <a:cs typeface="Segoe UI"/>
              </a:rPr>
              <a:t> – FTSP</a:t>
            </a:r>
            <a:endParaRPr lang="es-CO" sz="1700" b="1">
              <a:solidFill>
                <a:schemeClr val="bg1"/>
              </a:solidFill>
              <a:latin typeface="Segoe UI"/>
              <a:ea typeface="Verdana"/>
              <a:cs typeface="Segoe U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4981755" y="7899128"/>
            <a:ext cx="2228495" cy="261610"/>
          </a:xfrm>
          <a:prstGeom prst="rect">
            <a:avLst/>
          </a:prstGeom>
          <a:noFill/>
        </p:spPr>
        <p:txBody>
          <a:bodyPr wrap="none" rtlCol="0">
            <a:spAutoFit/>
          </a:bodyPr>
          <a:lstStyle/>
          <a:p>
            <a:pPr algn="ctr"/>
            <a:r>
              <a:rPr lang="es-CO" sz="1100" b="1">
                <a:solidFill>
                  <a:schemeClr val="bg1"/>
                </a:solidFill>
                <a:latin typeface="Verdana" panose="020B0604030504040204" pitchFamily="34" charset="0"/>
              </a:rPr>
              <a:t>www.---------------.gov.co</a:t>
            </a:r>
          </a:p>
        </p:txBody>
      </p:sp>
      <p:grpSp>
        <p:nvGrpSpPr>
          <p:cNvPr id="6" name="Grupo 5"/>
          <p:cNvGrpSpPr/>
          <p:nvPr/>
        </p:nvGrpSpPr>
        <p:grpSpPr>
          <a:xfrm>
            <a:off x="1215894" y="2000000"/>
            <a:ext cx="9760213" cy="5423307"/>
            <a:chOff x="1215893" y="866009"/>
            <a:chExt cx="9760213" cy="5423307"/>
          </a:xfrm>
        </p:grpSpPr>
        <p:pic>
          <p:nvPicPr>
            <p:cNvPr id="2" name="Google Shape;92;p1"/>
            <p:cNvPicPr preferRelativeResize="0"/>
            <p:nvPr/>
          </p:nvPicPr>
          <p:blipFill rotWithShape="1">
            <a:blip r:embed="rId2"/>
            <a:srcRect/>
            <a:stretch>
              <a:fillRect/>
            </a:stretch>
          </p:blipFill>
          <p:spPr>
            <a:xfrm>
              <a:off x="8512605" y="998654"/>
              <a:ext cx="81000" cy="4809458"/>
            </a:xfrm>
            <a:prstGeom prst="rect">
              <a:avLst/>
            </a:prstGeom>
            <a:noFill/>
            <a:ln>
              <a:noFill/>
            </a:ln>
          </p:spPr>
        </p:pic>
        <p:pic>
          <p:nvPicPr>
            <p:cNvPr id="7" name="Imagen 7"/>
            <p:cNvPicPr>
              <a:picLocks noChangeAspect="1"/>
            </p:cNvPicPr>
            <p:nvPr/>
          </p:nvPicPr>
          <p:blipFill>
            <a:blip r:embed="rId3"/>
            <a:stretch>
              <a:fillRect/>
            </a:stretch>
          </p:blipFill>
          <p:spPr>
            <a:xfrm>
              <a:off x="1215893" y="866009"/>
              <a:ext cx="9760213" cy="5423307"/>
            </a:xfrm>
            <a:prstGeom prst="rect">
              <a:avLst/>
            </a:prstGeom>
          </p:spPr>
        </p:pic>
        <p:sp>
          <p:nvSpPr>
            <p:cNvPr id="3" name="CuadroTexto 1"/>
            <p:cNvSpPr txBox="1"/>
            <p:nvPr/>
          </p:nvSpPr>
          <p:spPr>
            <a:xfrm>
              <a:off x="1324709" y="998654"/>
              <a:ext cx="5814645" cy="369332"/>
            </a:xfrm>
            <a:prstGeom prst="rect">
              <a:avLst/>
            </a:prstGeom>
            <a:solidFill>
              <a:schemeClr val="bg1"/>
            </a:solidFill>
          </p:spPr>
          <p:txBody>
            <a:bodyPr wrap="square" rtlCol="0">
              <a:spAutoFit/>
            </a:bodyPr>
            <a:lstStyle/>
            <a:p>
              <a:r>
                <a:rPr lang="es-CO"/>
                <a:t>Interconexión eléctrica Vigía del Fuerte - Bojayá </a:t>
              </a:r>
            </a:p>
          </p:txBody>
        </p:sp>
        <p:sp>
          <p:nvSpPr>
            <p:cNvPr id="12" name="CuadroTexto 2"/>
            <p:cNvSpPr txBox="1"/>
            <p:nvPr/>
          </p:nvSpPr>
          <p:spPr>
            <a:xfrm>
              <a:off x="8196084" y="5465513"/>
              <a:ext cx="2659485" cy="253916"/>
            </a:xfrm>
            <a:prstGeom prst="rect">
              <a:avLst/>
            </a:prstGeom>
            <a:solidFill>
              <a:schemeClr val="bg1"/>
            </a:solidFill>
          </p:spPr>
          <p:txBody>
            <a:bodyPr wrap="square" rtlCol="0">
              <a:spAutoFit/>
            </a:bodyPr>
            <a:lstStyle/>
            <a:p>
              <a:r>
                <a:rPr lang="es-CO" sz="1050"/>
                <a:t>Línea 44 kV Vigía del Fuerte - Bojayá</a:t>
              </a:r>
            </a:p>
          </p:txBody>
        </p:sp>
      </p:grpSp>
      <p:sp>
        <p:nvSpPr>
          <p:cNvPr id="10" name="Google Shape;93;p1"/>
          <p:cNvSpPr txBox="1"/>
          <p:nvPr/>
        </p:nvSpPr>
        <p:spPr>
          <a:xfrm>
            <a:off x="526267" y="1494665"/>
            <a:ext cx="11139462" cy="400069"/>
          </a:xfrm>
          <a:prstGeom prst="rect">
            <a:avLst/>
          </a:prstGeom>
          <a:noFill/>
          <a:ln>
            <a:noFill/>
          </a:ln>
        </p:spPr>
        <p:txBody>
          <a:bodyPr spcFirstLastPara="1" wrap="square" lIns="91425" tIns="45700" rIns="91425" bIns="45700" anchor="t" anchorCtr="0">
            <a:spAutoFit/>
          </a:bodyPr>
          <a:lstStyle/>
          <a:p>
            <a:pPr algn="ctr"/>
            <a:r>
              <a:rPr lang="es-ES" sz="2000" b="1">
                <a:solidFill>
                  <a:srgbClr val="E1B03B"/>
                </a:solidFill>
                <a:latin typeface="Objective Black" pitchFamily="2" charset="77"/>
                <a:ea typeface="Verdana" panose="020B0604030504040204" pitchFamily="34" charset="0"/>
                <a:cs typeface="Quattrocento Sans"/>
              </a:rPr>
              <a:t>4. PROYECTO </a:t>
            </a:r>
            <a:r>
              <a:rPr lang="es-CO" sz="2000" b="1">
                <a:solidFill>
                  <a:srgbClr val="E1B03B"/>
                </a:solidFill>
                <a:latin typeface="Objective Black" pitchFamily="2" charset="77"/>
                <a:ea typeface="Verdana" panose="020B0604030504040204" pitchFamily="34" charset="0"/>
                <a:cs typeface="Quattrocento Sans"/>
              </a:rPr>
              <a:t>INTERCONEXIÓN ELÉCTRICA DE VIGÍA DEL FUERTE-BOJAYÁ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31134" y="2566943"/>
            <a:ext cx="3442155" cy="379255"/>
          </a:xfrm>
          <a:prstGeom prst="rect">
            <a:avLst/>
          </a:prstGeom>
          <a:solidFill>
            <a:schemeClr val="bg1">
              <a:lumMod val="50000"/>
            </a:schemeClr>
          </a:solidFill>
          <a:ln w="12700">
            <a:noFill/>
          </a:ln>
        </p:spPr>
        <p:txBody>
          <a:bodyPr wrap="square">
            <a:spAutoFit/>
          </a:bodyPr>
          <a:lstStyle/>
          <a:p>
            <a:r>
              <a:rPr lang="es-MX" b="1">
                <a:solidFill>
                  <a:schemeClr val="bg1"/>
                </a:solidFill>
                <a:latin typeface="Objective" pitchFamily="2" charset="77"/>
                <a:ea typeface="Verdana" panose="020B0604030504040204" pitchFamily="34" charset="0"/>
                <a:cs typeface="Quattrocento Sans"/>
              </a:rPr>
              <a:t>INVERSIÓN ESTIMADA</a:t>
            </a:r>
            <a:endParaRPr lang="es-CO" b="1">
              <a:solidFill>
                <a:schemeClr val="bg1"/>
              </a:solidFill>
              <a:latin typeface="Objective" pitchFamily="2" charset="77"/>
              <a:ea typeface="Verdana" panose="020B0604030504040204" pitchFamily="34" charset="0"/>
              <a:cs typeface="Quattrocento Sans"/>
            </a:endParaRPr>
          </a:p>
        </p:txBody>
      </p:sp>
      <p:sp>
        <p:nvSpPr>
          <p:cNvPr id="3" name="Rectángulo 3"/>
          <p:cNvSpPr/>
          <p:nvPr/>
        </p:nvSpPr>
        <p:spPr>
          <a:xfrm>
            <a:off x="515887" y="4524180"/>
            <a:ext cx="3432233" cy="1477328"/>
          </a:xfrm>
          <a:prstGeom prst="rect">
            <a:avLst/>
          </a:prstGeom>
          <a:solidFill>
            <a:schemeClr val="bg1">
              <a:lumMod val="50000"/>
            </a:schemeClr>
          </a:solidFill>
          <a:ln w="12700">
            <a:noFill/>
          </a:ln>
        </p:spPr>
        <p:txBody>
          <a:bodyPr wrap="square">
            <a:spAutoFit/>
          </a:bodyPr>
          <a:lstStyle/>
          <a:p>
            <a:r>
              <a:rPr lang="es-ES" b="1">
                <a:solidFill>
                  <a:schemeClr val="bg1"/>
                </a:solidFill>
                <a:latin typeface="Objective" pitchFamily="2" charset="77"/>
                <a:ea typeface="Verdana" panose="020B0604030504040204" pitchFamily="34" charset="0"/>
                <a:cs typeface="Quattrocento Sans"/>
              </a:rPr>
              <a:t>ESTADO ACTUAL SERVICIO DE ENERGÍA</a:t>
            </a:r>
          </a:p>
          <a:p>
            <a:endParaRPr lang="es-ES" b="1">
              <a:solidFill>
                <a:schemeClr val="bg1"/>
              </a:solidFill>
              <a:latin typeface="Objective" pitchFamily="2" charset="77"/>
              <a:ea typeface="Verdana" panose="020B0604030504040204" pitchFamily="34" charset="0"/>
              <a:cs typeface="Quattrocento Sans"/>
            </a:endParaRPr>
          </a:p>
          <a:p>
            <a:endParaRPr lang="es-ES" b="1">
              <a:solidFill>
                <a:schemeClr val="bg1"/>
              </a:solidFill>
              <a:latin typeface="Objective" pitchFamily="2" charset="77"/>
              <a:ea typeface="Verdana" panose="020B0604030504040204" pitchFamily="34" charset="0"/>
              <a:cs typeface="Quattrocento Sans"/>
            </a:endParaRPr>
          </a:p>
          <a:p>
            <a:endParaRPr lang="es-CO" b="1">
              <a:solidFill>
                <a:schemeClr val="bg1"/>
              </a:solidFill>
              <a:latin typeface="Objective" pitchFamily="2" charset="77"/>
              <a:ea typeface="Verdana" panose="020B0604030504040204" pitchFamily="34" charset="0"/>
              <a:cs typeface="Quattrocento Sans"/>
            </a:endParaRPr>
          </a:p>
        </p:txBody>
      </p:sp>
      <p:sp>
        <p:nvSpPr>
          <p:cNvPr id="6" name="Rectángulo 12"/>
          <p:cNvSpPr/>
          <p:nvPr/>
        </p:nvSpPr>
        <p:spPr>
          <a:xfrm>
            <a:off x="4146971" y="2573803"/>
            <a:ext cx="7326577" cy="369332"/>
          </a:xfrm>
          <a:prstGeom prst="rect">
            <a:avLst/>
          </a:prstGeom>
          <a:solidFill>
            <a:srgbClr val="FFC000"/>
          </a:solidFill>
        </p:spPr>
        <p:txBody>
          <a:bodyPr wrap="square" lIns="91440" tIns="45720" rIns="91440" bIns="45720" anchor="t">
            <a:spAutoFit/>
          </a:bodyPr>
          <a:lstStyle/>
          <a:p>
            <a:pPr algn="just"/>
            <a:r>
              <a:rPr lang="es-MX" b="1">
                <a:latin typeface="Segoe UI Black"/>
                <a:ea typeface="Segoe UI Black"/>
              </a:rPr>
              <a:t>$ 12.00</a:t>
            </a:r>
            <a:r>
              <a:rPr lang="en-US" b="1">
                <a:latin typeface="Segoe UI Black"/>
                <a:ea typeface="Segoe UI Black"/>
              </a:rPr>
              <a:t>0 + 6.000 = 18.000 </a:t>
            </a:r>
            <a:r>
              <a:rPr lang="es-MX" b="1">
                <a:latin typeface="Segoe UI Black"/>
                <a:ea typeface="Segoe UI Black"/>
              </a:rPr>
              <a:t>Millones</a:t>
            </a:r>
            <a:endParaRPr lang="es-CO" b="1">
              <a:latin typeface="Segoe UI Black"/>
              <a:ea typeface="Segoe UI Black"/>
            </a:endParaRPr>
          </a:p>
        </p:txBody>
      </p:sp>
      <p:sp>
        <p:nvSpPr>
          <p:cNvPr id="7" name="Rectángulo 14"/>
          <p:cNvSpPr/>
          <p:nvPr/>
        </p:nvSpPr>
        <p:spPr>
          <a:xfrm>
            <a:off x="4146970" y="4524180"/>
            <a:ext cx="7326579" cy="1477328"/>
          </a:xfrm>
          <a:prstGeom prst="rect">
            <a:avLst/>
          </a:prstGeom>
          <a:solidFill>
            <a:srgbClr val="FFC000"/>
          </a:solidFill>
        </p:spPr>
        <p:txBody>
          <a:bodyPr wrap="square" lIns="91440" tIns="45720" rIns="91440" bIns="45720" anchor="t">
            <a:spAutoFit/>
          </a:bodyPr>
          <a:lstStyle/>
          <a:p>
            <a:r>
              <a:rPr lang="es-ES" b="1">
                <a:latin typeface="Segoe UI Black"/>
                <a:ea typeface="Segoe UI Black"/>
              </a:rPr>
              <a:t>Bojayá 			Población Zona no Interconectada ZNI </a:t>
            </a:r>
          </a:p>
          <a:p>
            <a:r>
              <a:rPr lang="es-ES" b="1">
                <a:latin typeface="Segoe UI Black"/>
                <a:ea typeface="Segoe UI Black"/>
              </a:rPr>
              <a:t>Fuente			 Generación diésel 1.55 MW</a:t>
            </a:r>
          </a:p>
          <a:p>
            <a:r>
              <a:rPr lang="es-ES" b="1">
                <a:latin typeface="Segoe UI Black"/>
                <a:ea typeface="Segoe UI Black"/>
              </a:rPr>
              <a:t>Atiende			 </a:t>
            </a:r>
            <a:r>
              <a:rPr lang="es-CO" altLang="es-ES" b="1">
                <a:latin typeface="Segoe UI Black"/>
                <a:ea typeface="Segoe UI Black"/>
              </a:rPr>
              <a:t>1.863</a:t>
            </a:r>
            <a:r>
              <a:rPr lang="es-ES" b="1">
                <a:latin typeface="Segoe UI Black"/>
                <a:ea typeface="Segoe UI Black"/>
              </a:rPr>
              <a:t> usuarios</a:t>
            </a:r>
          </a:p>
          <a:p>
            <a:r>
              <a:rPr lang="es-ES" b="1">
                <a:latin typeface="Segoe UI Black"/>
                <a:ea typeface="Segoe UI Black"/>
              </a:rPr>
              <a:t>Operador		 Municipio de Bojayá</a:t>
            </a:r>
          </a:p>
          <a:p>
            <a:r>
              <a:rPr lang="es-ES" b="1">
                <a:latin typeface="Segoe UI Black"/>
                <a:ea typeface="Segoe UI Black"/>
              </a:rPr>
              <a:t>Servicio			</a:t>
            </a:r>
            <a:r>
              <a:rPr lang="es-CO" b="1">
                <a:latin typeface="Segoe UI Black"/>
                <a:ea typeface="Segoe UI Black"/>
              </a:rPr>
              <a:t>18 horas diarias</a:t>
            </a:r>
          </a:p>
        </p:txBody>
      </p:sp>
      <p:sp>
        <p:nvSpPr>
          <p:cNvPr id="10" name="Rectángulo 18"/>
          <p:cNvSpPr/>
          <p:nvPr/>
        </p:nvSpPr>
        <p:spPr>
          <a:xfrm>
            <a:off x="521212" y="3889009"/>
            <a:ext cx="3426908" cy="369332"/>
          </a:xfrm>
          <a:prstGeom prst="rect">
            <a:avLst/>
          </a:prstGeom>
          <a:solidFill>
            <a:schemeClr val="bg1">
              <a:lumMod val="50000"/>
            </a:schemeClr>
          </a:solidFill>
          <a:ln w="12700">
            <a:noFill/>
          </a:ln>
        </p:spPr>
        <p:txBody>
          <a:bodyPr wrap="square" lIns="91440" tIns="45720" rIns="91440" bIns="45720" anchor="t">
            <a:spAutoFit/>
          </a:bodyPr>
          <a:lstStyle/>
          <a:p>
            <a:r>
              <a:rPr lang="es-CO" b="1">
                <a:solidFill>
                  <a:schemeClr val="bg1"/>
                </a:solidFill>
                <a:latin typeface="Objective"/>
                <a:ea typeface="Verdana"/>
                <a:cs typeface="Quattrocento Sans"/>
              </a:rPr>
              <a:t>RED ELECTRICA  44 KV</a:t>
            </a:r>
          </a:p>
        </p:txBody>
      </p:sp>
      <p:sp>
        <p:nvSpPr>
          <p:cNvPr id="11" name="Rectángulo 19"/>
          <p:cNvSpPr/>
          <p:nvPr/>
        </p:nvSpPr>
        <p:spPr>
          <a:xfrm>
            <a:off x="4146968" y="3895871"/>
            <a:ext cx="7326576" cy="373692"/>
          </a:xfrm>
          <a:prstGeom prst="rect">
            <a:avLst/>
          </a:prstGeom>
          <a:solidFill>
            <a:srgbClr val="FFC000"/>
          </a:solidFill>
        </p:spPr>
        <p:txBody>
          <a:bodyPr wrap="square" lIns="91440" tIns="45720" rIns="91440" bIns="45720" anchor="t">
            <a:spAutoFit/>
          </a:bodyPr>
          <a:lstStyle/>
          <a:p>
            <a:pPr algn="just">
              <a:lnSpc>
                <a:spcPct val="107000"/>
              </a:lnSpc>
              <a:spcAft>
                <a:spcPts val="800"/>
              </a:spcAft>
            </a:pPr>
            <a:r>
              <a:rPr lang="es-CO" b="1">
                <a:latin typeface="Segoe UI Black"/>
                <a:ea typeface="Segoe UI Black"/>
              </a:rPr>
              <a:t>6,3 Km para ampliación del servicio a 24 horas diarias</a:t>
            </a:r>
            <a:endParaRPr lang="en-US" b="1">
              <a:latin typeface="Segoe UI Black"/>
              <a:ea typeface="Segoe UI Black"/>
            </a:endParaRPr>
          </a:p>
        </p:txBody>
      </p:sp>
      <p:sp>
        <p:nvSpPr>
          <p:cNvPr id="12" name="Rectángulo 20"/>
          <p:cNvSpPr/>
          <p:nvPr/>
        </p:nvSpPr>
        <p:spPr>
          <a:xfrm>
            <a:off x="525806" y="6267347"/>
            <a:ext cx="3449598" cy="430887"/>
          </a:xfrm>
          <a:prstGeom prst="rect">
            <a:avLst/>
          </a:prstGeom>
          <a:solidFill>
            <a:schemeClr val="bg1">
              <a:lumMod val="50000"/>
            </a:schemeClr>
          </a:solidFill>
          <a:ln w="12700">
            <a:noFill/>
          </a:ln>
        </p:spPr>
        <p:txBody>
          <a:bodyPr wrap="square" lIns="91440" tIns="45720" rIns="91440" bIns="45720" anchor="t">
            <a:spAutoFit/>
          </a:bodyPr>
          <a:lstStyle/>
          <a:p>
            <a:r>
              <a:rPr lang="es-CO" sz="1600" b="1">
                <a:solidFill>
                  <a:schemeClr val="bg1"/>
                </a:solidFill>
                <a:latin typeface="Objective"/>
                <a:ea typeface="Verdana"/>
                <a:cs typeface="Quattrocento Sans"/>
              </a:rPr>
              <a:t>FUENTES DE FINANCIACIÓN</a:t>
            </a:r>
          </a:p>
          <a:p>
            <a:endParaRPr lang="es-CO" sz="600" b="1">
              <a:solidFill>
                <a:schemeClr val="bg1"/>
              </a:solidFill>
              <a:latin typeface="Objective" pitchFamily="2" charset="77"/>
              <a:ea typeface="Quattrocento Sans"/>
              <a:cs typeface="Quattrocento Sans"/>
            </a:endParaRPr>
          </a:p>
        </p:txBody>
      </p:sp>
      <p:sp>
        <p:nvSpPr>
          <p:cNvPr id="13" name="Rectángulo 21"/>
          <p:cNvSpPr/>
          <p:nvPr/>
        </p:nvSpPr>
        <p:spPr>
          <a:xfrm>
            <a:off x="4146970" y="6267183"/>
            <a:ext cx="7333251" cy="1569660"/>
          </a:xfrm>
          <a:prstGeom prst="rect">
            <a:avLst/>
          </a:prstGeom>
          <a:solidFill>
            <a:srgbClr val="FFC000"/>
          </a:solidFill>
        </p:spPr>
        <p:txBody>
          <a:bodyPr wrap="square" lIns="91440" tIns="45720" rIns="91440" bIns="45720" anchor="t">
            <a:spAutoFit/>
          </a:bodyPr>
          <a:lstStyle/>
          <a:p>
            <a:pPr algn="just"/>
            <a:endParaRPr lang="es-ES" sz="1400" b="1">
              <a:latin typeface="Segoe UI Black" panose="020B0A02040204020203" pitchFamily="34" charset="0"/>
              <a:ea typeface="Segoe UI Black" panose="020B0A02040204020203" pitchFamily="34" charset="0"/>
              <a:cs typeface="Helvetica"/>
            </a:endParaRPr>
          </a:p>
          <a:p>
            <a:pPr algn="just"/>
            <a:r>
              <a:rPr lang="es-ES" b="1">
                <a:latin typeface="Segoe UI Black"/>
                <a:ea typeface="Segoe UI Black"/>
              </a:rPr>
              <a:t>Fondo “Todos Somos </a:t>
            </a:r>
            <a:r>
              <a:rPr lang="es-ES" b="1" err="1">
                <a:latin typeface="Segoe UI Black"/>
                <a:ea typeface="Segoe UI Black"/>
              </a:rPr>
              <a:t>Pazcífico</a:t>
            </a:r>
            <a:r>
              <a:rPr lang="es-ES" b="1">
                <a:latin typeface="Segoe UI Black"/>
                <a:ea typeface="Segoe UI Black"/>
              </a:rPr>
              <a:t>” – Gobierno Nacional</a:t>
            </a:r>
          </a:p>
          <a:p>
            <a:pPr algn="just"/>
            <a:r>
              <a:rPr lang="es-ES" b="1">
                <a:latin typeface="Segoe UI Black"/>
                <a:ea typeface="Segoe UI Black"/>
              </a:rPr>
              <a:t>CONVENIO: 57833-PTSP-119-2024 con DISPAC.</a:t>
            </a:r>
          </a:p>
          <a:p>
            <a:pPr algn="just"/>
            <a:endParaRPr lang="es-ES"/>
          </a:p>
          <a:p>
            <a:pPr algn="just"/>
            <a:endParaRPr lang="es-ES" b="1">
              <a:latin typeface="Segoe UI Black" panose="020B0A02040204020203" pitchFamily="34" charset="0"/>
              <a:ea typeface="Segoe UI Black" panose="020B0A02040204020203" pitchFamily="34" charset="0"/>
            </a:endParaRPr>
          </a:p>
          <a:p>
            <a:pPr algn="just"/>
            <a:endParaRPr lang="es-ES" sz="1000" b="1">
              <a:latin typeface="Segoe UI Black" panose="020B0A02040204020203" pitchFamily="34" charset="0"/>
              <a:ea typeface="Segoe UI Black" panose="020B0A02040204020203" pitchFamily="34" charset="0"/>
            </a:endParaRPr>
          </a:p>
        </p:txBody>
      </p:sp>
      <p:sp>
        <p:nvSpPr>
          <p:cNvPr id="14" name="Google Shape;93;p1"/>
          <p:cNvSpPr txBox="1"/>
          <p:nvPr/>
        </p:nvSpPr>
        <p:spPr>
          <a:xfrm>
            <a:off x="3" y="1688634"/>
            <a:ext cx="12191999" cy="400069"/>
          </a:xfrm>
          <a:prstGeom prst="rect">
            <a:avLst/>
          </a:prstGeom>
          <a:noFill/>
          <a:ln>
            <a:noFill/>
          </a:ln>
        </p:spPr>
        <p:txBody>
          <a:bodyPr spcFirstLastPara="1" wrap="square" lIns="91425" tIns="45700" rIns="91425" bIns="45700" anchor="t" anchorCtr="0">
            <a:spAutoFit/>
          </a:bodyPr>
          <a:lstStyle>
            <a:defPPr>
              <a:defRPr lang="es-CO"/>
            </a:defPPr>
            <a:lvl1pPr algn="ctr">
              <a:defRPr sz="2000" b="1">
                <a:solidFill>
                  <a:srgbClr val="E1B03B"/>
                </a:solidFill>
                <a:latin typeface="Objective Black" pitchFamily="2" charset="77"/>
                <a:ea typeface="Verdana" panose="020B0604030504040204" pitchFamily="34" charset="0"/>
                <a:cs typeface="Quattrocento Sans"/>
              </a:defRPr>
            </a:lvl1pPr>
          </a:lstStyle>
          <a:p>
            <a:r>
              <a:rPr lang="es-ES"/>
              <a:t>4. FICHA PROYECTO </a:t>
            </a:r>
            <a:r>
              <a:rPr lang="es-CO"/>
              <a:t>INTERCONEXIÓN ELÉCTRICA DE VIGÍA DEL FUERTE-BOJAYÁ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CF9B9-C16A-0E55-FCE4-616A6FD83A1C}"/>
            </a:ext>
          </a:extLst>
        </p:cNvPr>
        <p:cNvGrpSpPr/>
        <p:nvPr/>
      </p:nvGrpSpPr>
      <p:grpSpPr>
        <a:xfrm>
          <a:off x="0" y="0"/>
          <a:ext cx="0" cy="0"/>
          <a:chOff x="0" y="0"/>
          <a:chExt cx="0" cy="0"/>
        </a:xfrm>
      </p:grpSpPr>
      <p:sp>
        <p:nvSpPr>
          <p:cNvPr id="2" name="Text Box 1">
            <a:extLst>
              <a:ext uri="{FF2B5EF4-FFF2-40B4-BE49-F238E27FC236}">
                <a16:creationId xmlns:a16="http://schemas.microsoft.com/office/drawing/2014/main" id="{6793B2A3-8C83-8B2D-5631-C8304F26D82A}"/>
              </a:ext>
            </a:extLst>
          </p:cNvPr>
          <p:cNvSpPr txBox="1"/>
          <p:nvPr/>
        </p:nvSpPr>
        <p:spPr>
          <a:xfrm>
            <a:off x="0" y="1238158"/>
            <a:ext cx="12192000" cy="400110"/>
          </a:xfrm>
          <a:prstGeom prst="rect">
            <a:avLst/>
          </a:prstGeom>
          <a:noFill/>
        </p:spPr>
        <p:txBody>
          <a:bodyPr wrap="square" rtlCol="0" anchor="t">
            <a:spAutoFit/>
          </a:bodyPr>
          <a:lstStyle/>
          <a:p>
            <a:pPr algn="ctr"/>
            <a:r>
              <a:rPr lang="es-CO" altLang="es-ES" sz="2000" b="1">
                <a:solidFill>
                  <a:srgbClr val="E1B03B"/>
                </a:solidFill>
                <a:latin typeface="Objective Black" pitchFamily="2" charset="77"/>
                <a:ea typeface="Quattrocento Sans"/>
                <a:cs typeface="Quattrocento Sans"/>
                <a:sym typeface="+mn-ea"/>
              </a:rPr>
              <a:t>4. ESTADO P</a:t>
            </a:r>
            <a:r>
              <a:rPr lang="es-ES" sz="2000" b="1">
                <a:solidFill>
                  <a:srgbClr val="E1B03B"/>
                </a:solidFill>
                <a:latin typeface="Objective Black" pitchFamily="2" charset="77"/>
                <a:ea typeface="Quattrocento Sans"/>
                <a:cs typeface="Quattrocento Sans"/>
                <a:sym typeface="+mn-ea"/>
              </a:rPr>
              <a:t>ROYECTO </a:t>
            </a:r>
            <a:r>
              <a:rPr lang="es-CO" sz="2000" b="1">
                <a:solidFill>
                  <a:srgbClr val="E1B03B"/>
                </a:solidFill>
                <a:latin typeface="Objective Black" pitchFamily="2" charset="77"/>
                <a:ea typeface="Quattrocento Sans"/>
                <a:cs typeface="Quattrocento Sans"/>
                <a:sym typeface="+mn-ea"/>
              </a:rPr>
              <a:t>INTERCONEXIÓN ELÉCTRICA DE VIGÍA DEL FUERTE-BOJAYÁ </a:t>
            </a:r>
          </a:p>
        </p:txBody>
      </p:sp>
      <p:graphicFrame>
        <p:nvGraphicFramePr>
          <p:cNvPr id="4" name="Tabla 3">
            <a:extLst>
              <a:ext uri="{FF2B5EF4-FFF2-40B4-BE49-F238E27FC236}">
                <a16:creationId xmlns:a16="http://schemas.microsoft.com/office/drawing/2014/main" id="{CF18A064-91EC-FA9C-32AB-1B3B855D4B3D}"/>
              </a:ext>
            </a:extLst>
          </p:cNvPr>
          <p:cNvGraphicFramePr>
            <a:graphicFrameLocks noGrp="1"/>
          </p:cNvGraphicFramePr>
          <p:nvPr>
            <p:extLst>
              <p:ext uri="{D42A27DB-BD31-4B8C-83A1-F6EECF244321}">
                <p14:modId xmlns:p14="http://schemas.microsoft.com/office/powerpoint/2010/main" val="1333208552"/>
              </p:ext>
            </p:extLst>
          </p:nvPr>
        </p:nvGraphicFramePr>
        <p:xfrm>
          <a:off x="189470" y="1792949"/>
          <a:ext cx="11813060" cy="7417925"/>
        </p:xfrm>
        <a:graphic>
          <a:graphicData uri="http://schemas.openxmlformats.org/drawingml/2006/table">
            <a:tbl>
              <a:tblPr/>
              <a:tblGrid>
                <a:gridCol w="4968233">
                  <a:extLst>
                    <a:ext uri="{9D8B030D-6E8A-4147-A177-3AD203B41FA5}">
                      <a16:colId xmlns:a16="http://schemas.microsoft.com/office/drawing/2014/main" val="3502005132"/>
                    </a:ext>
                  </a:extLst>
                </a:gridCol>
                <a:gridCol w="3152166">
                  <a:extLst>
                    <a:ext uri="{9D8B030D-6E8A-4147-A177-3AD203B41FA5}">
                      <a16:colId xmlns:a16="http://schemas.microsoft.com/office/drawing/2014/main" val="63808977"/>
                    </a:ext>
                  </a:extLst>
                </a:gridCol>
                <a:gridCol w="2040796">
                  <a:extLst>
                    <a:ext uri="{9D8B030D-6E8A-4147-A177-3AD203B41FA5}">
                      <a16:colId xmlns:a16="http://schemas.microsoft.com/office/drawing/2014/main" val="2837788288"/>
                    </a:ext>
                  </a:extLst>
                </a:gridCol>
                <a:gridCol w="1651865">
                  <a:extLst>
                    <a:ext uri="{9D8B030D-6E8A-4147-A177-3AD203B41FA5}">
                      <a16:colId xmlns:a16="http://schemas.microsoft.com/office/drawing/2014/main" val="1388797471"/>
                    </a:ext>
                  </a:extLst>
                </a:gridCol>
              </a:tblGrid>
              <a:tr h="300541">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Alertas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Recomendaciones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7117384">
                <a:tc>
                  <a:txBody>
                    <a:bodyPr/>
                    <a:lstStyle/>
                    <a:p>
                      <a:pPr marL="171450" indent="-171450" algn="l" fontAlgn="ctr">
                        <a:buFont typeface="Wingdings" pitchFamily="2" charset="2"/>
                        <a:buChar char="ü"/>
                      </a:pPr>
                      <a:r>
                        <a:rPr lang="es-CO" sz="1100" b="0" i="0" u="none" strike="noStrike" dirty="0">
                          <a:solidFill>
                            <a:srgbClr val="000000"/>
                          </a:solidFill>
                          <a:effectLst/>
                          <a:latin typeface="Segoe UI"/>
                          <a:cs typeface="Segoe UI"/>
                        </a:rPr>
                        <a:t>Se tiene como contratista de obra la firma Consorcio Multienergético de la costa y como interventoría a ISES SAS.</a:t>
                      </a:r>
                      <a:br>
                        <a:rPr lang="es-CO" sz="1100" b="0" i="0" u="none" strike="noStrike" dirty="0">
                          <a:solidFill>
                            <a:srgbClr val="000000"/>
                          </a:solidFill>
                          <a:effectLst/>
                          <a:latin typeface="Segoe UI"/>
                          <a:cs typeface="Segoe UI"/>
                        </a:rPr>
                      </a:br>
                      <a:endParaRPr lang="es-CO" sz="1100" b="0" i="0" u="none" strike="noStrike" dirty="0">
                        <a:solidFill>
                          <a:srgbClr val="000000"/>
                        </a:solidFill>
                        <a:effectLst/>
                        <a:latin typeface="Segoe UI"/>
                        <a:cs typeface="Segoe UI"/>
                      </a:endParaRPr>
                    </a:p>
                    <a:p>
                      <a:pPr marL="171450" indent="-171450" algn="l" fontAlgn="ctr">
                        <a:buFont typeface="Wingdings" pitchFamily="2" charset="2"/>
                        <a:buChar char="ü"/>
                      </a:pPr>
                      <a:r>
                        <a:rPr lang="es-CO" sz="1100" b="0" i="0" u="none" strike="noStrike">
                          <a:solidFill>
                            <a:srgbClr val="000000"/>
                          </a:solidFill>
                          <a:effectLst/>
                          <a:latin typeface="Segoe UI"/>
                          <a:cs typeface="Segoe UI"/>
                        </a:rPr>
                        <a:t>El 14 de agosto de 2025 se firmó la consulta previa con la comunidad intervenida en el proyecto (COCOMACIA).</a:t>
                      </a:r>
                      <a:br>
                        <a:rPr lang="es-CO" sz="1100" b="0" i="0" u="none" strike="noStrike" dirty="0">
                          <a:solidFill>
                            <a:srgbClr val="000000"/>
                          </a:solidFill>
                          <a:effectLst/>
                          <a:latin typeface="Segoe UI"/>
                          <a:cs typeface="Segoe UI"/>
                        </a:rPr>
                      </a:br>
                      <a:endParaRPr lang="es-CO" sz="1100" b="0" i="0" u="none" strike="noStrike" dirty="0">
                        <a:solidFill>
                          <a:srgbClr val="000000"/>
                        </a:solidFill>
                        <a:effectLst/>
                        <a:latin typeface="Segoe UI"/>
                        <a:cs typeface="Segoe UI"/>
                      </a:endParaRPr>
                    </a:p>
                    <a:p>
                      <a:pPr marL="171450" indent="-171450" algn="l" fontAlgn="ctr">
                        <a:buFont typeface="Wingdings" pitchFamily="2" charset="2"/>
                        <a:buChar char="ü"/>
                      </a:pPr>
                      <a:r>
                        <a:rPr lang="es-CO" sz="1100" b="0" i="0" u="none" strike="noStrike">
                          <a:solidFill>
                            <a:srgbClr val="000000"/>
                          </a:solidFill>
                          <a:effectLst/>
                          <a:latin typeface="Segoe UI"/>
                          <a:cs typeface="Segoe UI"/>
                        </a:rPr>
                        <a:t>Se firman convenios y pólizas entre las partes, el otro si # 1 por medio del cual se amplía el plazo de ejecución del 11 de julio al 11 de noviembre de 2025 queda firmado por las partes el 10 de octubre de 2025.</a:t>
                      </a:r>
                      <a:br>
                        <a:rPr lang="es-CO" sz="1100" b="0" i="0" u="none" strike="noStrike" dirty="0">
                          <a:solidFill>
                            <a:srgbClr val="000000"/>
                          </a:solidFill>
                          <a:effectLst/>
                          <a:latin typeface="Segoe UI"/>
                          <a:cs typeface="Segoe UI"/>
                        </a:rPr>
                      </a:br>
                      <a:endParaRPr lang="es-CO" sz="1100" b="0" i="0" u="none" strike="noStrike" dirty="0">
                        <a:solidFill>
                          <a:srgbClr val="000000"/>
                        </a:solidFill>
                        <a:effectLst/>
                        <a:latin typeface="Segoe UI"/>
                        <a:cs typeface="Segoe UI"/>
                      </a:endParaRPr>
                    </a:p>
                    <a:p>
                      <a:pPr marL="171450" indent="-171450" algn="l" fontAlgn="ctr">
                        <a:buFont typeface="Wingdings" pitchFamily="2" charset="2"/>
                        <a:buChar char="ü"/>
                      </a:pPr>
                      <a:r>
                        <a:rPr lang="es-CO" sz="1100" b="0" i="0" u="none" strike="noStrike">
                          <a:solidFill>
                            <a:srgbClr val="000000"/>
                          </a:solidFill>
                          <a:effectLst/>
                          <a:latin typeface="Segoe UI"/>
                          <a:cs typeface="Segoe UI"/>
                        </a:rPr>
                        <a:t>Desde el 15 de agosto 2025 se tiene presencia en campo de personal técnico del contratista y de la interventoría retomando las actividades de obra, al 02-12-2025, el porcentaje de avance físico es del 30% y el avance financiero del 20% </a:t>
                      </a:r>
                      <a:r>
                        <a:rPr lang="es-CO" sz="1100" b="0" i="1" u="none" strike="noStrike">
                          <a:solidFill>
                            <a:srgbClr val="000000"/>
                          </a:solidFill>
                          <a:effectLst/>
                          <a:latin typeface="Segoe UI"/>
                          <a:cs typeface="Segoe UI"/>
                        </a:rPr>
                        <a:t>(acorde última acta del FTSP)</a:t>
                      </a:r>
                      <a:r>
                        <a:rPr lang="es-CO" sz="1100" b="0" i="0" u="none" strike="noStrike">
                          <a:solidFill>
                            <a:srgbClr val="000000"/>
                          </a:solidFill>
                          <a:effectLst/>
                          <a:latin typeface="Segoe UI"/>
                          <a:cs typeface="Segoe UI"/>
                        </a:rPr>
                        <a:t> instalados y vestidos la totalidad de los postes más las dos torres e instalado el 100% del cable de potencia, el terreno de la subestación descapotada y el transformador en transporte a la subestación. </a:t>
                      </a:r>
                      <a:br>
                        <a:rPr lang="es-CO" sz="1100" b="0" i="0" u="none" strike="noStrike" dirty="0">
                          <a:solidFill>
                            <a:srgbClr val="000000"/>
                          </a:solidFill>
                          <a:effectLst/>
                          <a:latin typeface="Segoe UI"/>
                          <a:cs typeface="Segoe UI"/>
                        </a:rPr>
                      </a:br>
                      <a:endParaRPr lang="es-CO" sz="1100" b="0" i="0" u="none" strike="noStrike" dirty="0">
                        <a:solidFill>
                          <a:srgbClr val="000000"/>
                        </a:solidFill>
                        <a:effectLst/>
                        <a:latin typeface="Segoe UI"/>
                        <a:cs typeface="Segoe UI"/>
                      </a:endParaRPr>
                    </a:p>
                    <a:p>
                      <a:pPr marL="171450" indent="-171450" algn="l" fontAlgn="ctr">
                        <a:buFont typeface="Wingdings" pitchFamily="2" charset="2"/>
                        <a:buChar char="ü"/>
                      </a:pPr>
                      <a:r>
                        <a:rPr lang="es-CO" sz="1100" b="0" i="0" u="none" strike="noStrike">
                          <a:solidFill>
                            <a:srgbClr val="000000"/>
                          </a:solidFill>
                          <a:effectLst/>
                          <a:latin typeface="Segoe UI"/>
                          <a:cs typeface="Segoe UI"/>
                        </a:rPr>
                        <a:t>Se suscribió Otrosí No 2 para ampliación de plazo hasta el 31 de Mayo de </a:t>
                      </a:r>
                      <a:r>
                        <a:rPr lang="es-CO" sz="1100" b="0" i="0" u="none" strike="noStrike" dirty="0">
                          <a:solidFill>
                            <a:srgbClr val="000000"/>
                          </a:solidFill>
                          <a:effectLst/>
                          <a:latin typeface="Segoe UI"/>
                          <a:cs typeface="Segoe UI"/>
                        </a:rPr>
                        <a:t>2026.</a:t>
                      </a:r>
                    </a:p>
                    <a:p>
                      <a:pPr marL="171450" lvl="0" indent="-171450" algn="l">
                        <a:buFont typeface="Wingdings" pitchFamily="2" charset="2"/>
                        <a:buChar char="ü"/>
                      </a:pPr>
                      <a:endParaRPr lang="es-CO" sz="1100" b="0" i="0" u="none" strike="noStrike">
                        <a:solidFill>
                          <a:srgbClr val="000000"/>
                        </a:solidFill>
                        <a:effectLst/>
                        <a:latin typeface="Segoe UI"/>
                        <a:cs typeface="Segoe UI"/>
                      </a:endParaRPr>
                    </a:p>
                    <a:p>
                      <a:pPr marL="171450" lvl="0" indent="-171450" algn="l">
                        <a:buFont typeface="Wingdings" pitchFamily="2" charset="2"/>
                        <a:buChar char="ü"/>
                      </a:pPr>
                      <a:r>
                        <a:rPr lang="es-CO" sz="1100" b="0" i="0" u="none" strike="noStrike">
                          <a:solidFill>
                            <a:srgbClr val="000000"/>
                          </a:solidFill>
                          <a:effectLst/>
                          <a:latin typeface="Segoe UI"/>
                          <a:cs typeface="Segoe UI"/>
                        </a:rPr>
                        <a:t>En reunión de seguimiento del 12 de marzo de 2026 se informó que, por inconvenientes presentados en la plataforma SPGRS, no fue posible transferir los recursos del anticipo a la fiduciaria. Posteriormente, en reunión del 26 de marzo de 2026, DISPAC informó que realizó el pago del anticipo al contratista de obra, lo que permite prever el inicio de actividades constructivas en el corto plazo. Se indicó además que el nuevo cronograma será cargado en GESPROY para el respectivo seguimiento.</a:t>
                      </a:r>
                      <a:endParaRPr lang="es-CO"/>
                    </a:p>
                    <a:p>
                      <a:pPr marL="171450" lvl="0" indent="-171450" algn="l">
                        <a:buFont typeface="Wingdings" pitchFamily="2" charset="2"/>
                        <a:buChar char="ü"/>
                      </a:pPr>
                      <a:endParaRPr lang="es-CO" sz="1100" b="0" i="0" u="none" strike="noStrike">
                        <a:solidFill>
                          <a:schemeClr val="tx1"/>
                        </a:solidFill>
                        <a:effectLst/>
                        <a:latin typeface="Segoe UI"/>
                        <a:cs typeface="Segoe UI"/>
                      </a:endParaRPr>
                    </a:p>
                    <a:p>
                      <a:pPr marL="171450" lvl="0" indent="-171450" algn="l">
                        <a:buFont typeface="Wingdings" pitchFamily="2" charset="2"/>
                        <a:buChar char="ü"/>
                      </a:pPr>
                      <a:r>
                        <a:rPr lang="es-CO" sz="1100" b="0" i="0" u="none" strike="noStrike">
                          <a:solidFill>
                            <a:schemeClr val="tx1"/>
                          </a:solidFill>
                          <a:effectLst/>
                          <a:latin typeface="Segoe UI"/>
                          <a:cs typeface="Segoe UI"/>
                        </a:rPr>
                        <a:t>De acuerdo con las  situaciones sobrevinientes, se  ajustan los cronogramas a la realidad del terreno, coordinando la logística fluvial y asegurando la disponibilidad de materiales, se suscribieron posteriormente los Otrosíes Nos. 4, 5, 6, 7, 8, 9 y 10. A través de estos instrumentos se efectuaron los ajustes administrativos, técnicos, presupuestales y de plazo requeridos para la continuidad de la obra.</a:t>
                      </a:r>
                      <a:br>
                        <a:rPr lang="es-CO" sz="1100" b="0" i="0" u="none" strike="noStrike" dirty="0">
                          <a:solidFill>
                            <a:srgbClr val="000000"/>
                          </a:solidFill>
                          <a:effectLst/>
                          <a:latin typeface="Segoe UI"/>
                          <a:cs typeface="Segoe UI"/>
                        </a:rPr>
                      </a:br>
                      <a:endParaRPr lang="es-CO" sz="1100" b="0" i="0" u="none" strike="noStrike" dirty="0">
                        <a:solidFill>
                          <a:srgbClr val="000000"/>
                        </a:solidFill>
                        <a:effectLst/>
                        <a:latin typeface="Segoe UI"/>
                        <a:cs typeface="Segoe UI"/>
                      </a:endParaRPr>
                    </a:p>
                    <a:p>
                      <a:pPr marL="171450" lvl="0" indent="-171450" algn="l">
                        <a:buFont typeface="Wingdings" pitchFamily="2" charset="2"/>
                        <a:buChar char="ü"/>
                      </a:pPr>
                      <a:r>
                        <a:rPr lang="es-CO" sz="1100" b="0" i="0" u="none" strike="noStrike">
                          <a:solidFill>
                            <a:schemeClr val="tx1"/>
                          </a:solidFill>
                          <a:effectLst/>
                          <a:latin typeface="Segoe UI"/>
                          <a:cs typeface="Segoe UI"/>
                        </a:rPr>
                        <a:t>A la fecha de corte del informe (26 de junio de 2026), el proyecto presenta  un avance físico acumulado del 98%. Las actividades constructivas principales, que abarcan tanto la red de media tensión de 44 kV como las obras civiles de la Subestación Bellavista, se encuentran completamente ejecutadas.</a:t>
                      </a:r>
                    </a:p>
                  </a:txBody>
                  <a:tcPr marL="9525" marR="9525" marT="9525"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lvl="0" indent="-171450" algn="l">
                        <a:buFont typeface="Wingdings"/>
                        <a:buChar char="ü"/>
                      </a:pPr>
                      <a:r>
                        <a:rPr lang="es-CO" sz="1100" b="0" i="0" u="none" strike="noStrike" kern="1200" noProof="0" dirty="0">
                          <a:solidFill>
                            <a:schemeClr val="tx1"/>
                          </a:solidFill>
                          <a:effectLst/>
                          <a:latin typeface="Segoe UI"/>
                          <a:ea typeface="+mn-ea"/>
                          <a:cs typeface="Segoe UI"/>
                        </a:rPr>
                        <a:t>El plazo de ejecución contractual se fijó hasta el 28 de junio de 2026. No obstante, el proyecto  está pendiente de entrada  en </a:t>
                      </a:r>
                      <a:r>
                        <a:rPr lang="es-CO" sz="1100" b="0" i="0" u="none" strike="noStrike" kern="1200" noProof="0">
                          <a:solidFill>
                            <a:schemeClr val="tx1"/>
                          </a:solidFill>
                          <a:effectLst/>
                          <a:latin typeface="Segoe UI"/>
                          <a:ea typeface="+mn-ea"/>
                          <a:cs typeface="Segoe UI"/>
                        </a:rPr>
                        <a:t>operación debido a que se requieren las pruebas funcionales de la red  de 44 kV, entre la </a:t>
                      </a:r>
                      <a:r>
                        <a:rPr lang="es-CO" sz="1100" b="0" i="0" u="none" strike="noStrike" kern="1200" noProof="0" dirty="0">
                          <a:solidFill>
                            <a:schemeClr val="tx1"/>
                          </a:solidFill>
                          <a:effectLst/>
                          <a:latin typeface="Segoe UI"/>
                          <a:ea typeface="+mn-ea"/>
                          <a:cs typeface="Segoe UI"/>
                        </a:rPr>
                        <a:t>Subestación Caucheras y Vigía del Fuerte, las cuales no se han podido realizar por la indisponibilidad de dicha red y porque no se ha definido el operador de red.</a:t>
                      </a:r>
                    </a:p>
                    <a:p>
                      <a:pPr marL="0" lvl="0" indent="0" algn="l">
                        <a:buNone/>
                      </a:pPr>
                      <a:endParaRPr lang="es-CO" sz="1100" b="0" i="0" u="none" strike="noStrike">
                        <a:solidFill>
                          <a:srgbClr val="000000"/>
                        </a:solidFill>
                        <a:effectLst/>
                        <a:latin typeface="Segoe UI"/>
                        <a:cs typeface="Segoe UI"/>
                      </a:endParaRPr>
                    </a:p>
                    <a:p>
                      <a:pPr marL="0" lvl="0" indent="0" algn="l">
                        <a:buNone/>
                      </a:pPr>
                      <a:r>
                        <a:rPr lang="es-CO" sz="1100" b="0" i="0" u="none" strike="noStrike" dirty="0">
                          <a:solidFill>
                            <a:srgbClr val="000000"/>
                          </a:solidFill>
                          <a:effectLst/>
                          <a:latin typeface="Segoe UI"/>
                          <a:cs typeface="Segoe UI"/>
                        </a:rPr>
                        <a:t> </a:t>
                      </a:r>
                      <a:endParaRPr lang="es-CO" dirty="0"/>
                    </a:p>
                    <a:p>
                      <a:pPr marL="0" indent="0" algn="l" fontAlgn="ctr">
                        <a:buFontTx/>
                        <a:buNone/>
                      </a:pPr>
                      <a:endParaRPr lang="es-CO" sz="1100" b="0" i="0" u="none" strike="noStrike">
                        <a:solidFill>
                          <a:srgbClr val="000000"/>
                        </a:solidFill>
                        <a:effectLst/>
                        <a:latin typeface="Segoe UI" panose="020B0502040204020203" pitchFamily="34" charset="0"/>
                        <a:cs typeface="Segoe UI" panose="020B0502040204020203" pitchFamily="34" charset="0"/>
                      </a:endParaRPr>
                    </a:p>
                    <a:p>
                      <a:pPr marL="0" indent="0" algn="l" fontAlgn="ctr">
                        <a:buFontTx/>
                        <a:buNone/>
                      </a:pPr>
                      <a:br>
                        <a:rPr lang="es-CO" sz="1100" b="0" i="0" u="none" strike="noStrike" dirty="0">
                          <a:solidFill>
                            <a:srgbClr val="000000"/>
                          </a:solidFill>
                          <a:effectLst/>
                          <a:latin typeface="Segoe UI"/>
                          <a:cs typeface="Segoe UI"/>
                        </a:rPr>
                      </a:br>
                      <a:br>
                        <a:rPr lang="es-CO" sz="1100" b="0" i="0" u="none" strike="noStrike" dirty="0">
                          <a:solidFill>
                            <a:srgbClr val="000000"/>
                          </a:solidFill>
                          <a:effectLst/>
                          <a:latin typeface="Segoe UI"/>
                          <a:cs typeface="Segoe UI"/>
                        </a:rPr>
                      </a:br>
                      <a:r>
                        <a:rPr lang="es-CO" sz="1100" b="0" i="0" u="none" strike="noStrike" dirty="0">
                          <a:solidFill>
                            <a:srgbClr val="000000"/>
                          </a:solidFill>
                          <a:effectLst/>
                          <a:latin typeface="Segoe UI"/>
                          <a:cs typeface="Segoe UI"/>
                        </a:rPr>
                        <a:t>  </a:t>
                      </a:r>
                      <a:endParaRPr lang="es-CO" sz="1100" b="0" i="0" u="none" strike="noStrike" noProof="0" dirty="0">
                        <a:solidFill>
                          <a:srgbClr val="000000"/>
                        </a:solidFill>
                        <a:effectLst/>
                        <a:latin typeface="Segoe UI"/>
                        <a:cs typeface="Segoe UI"/>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l" fontAlgn="ctr">
                        <a:buFont typeface="Wingdings"/>
                        <a:buChar char="ü"/>
                      </a:pPr>
                      <a:r>
                        <a:rPr lang="es-CO" sz="1100" b="0" i="0" u="none" strike="noStrike">
                          <a:solidFill>
                            <a:srgbClr val="000000"/>
                          </a:solidFill>
                          <a:effectLst/>
                          <a:latin typeface="Segoe UI"/>
                          <a:cs typeface="Segoe UI"/>
                        </a:rPr>
                        <a:t>Realizar gestiones necesarias para dar respuesta a las solicitudes generadas por la comunidad:</a:t>
                      </a:r>
                      <a:br>
                        <a:rPr lang="es-CO" sz="1100" b="0" i="0" u="none" strike="noStrike" dirty="0">
                          <a:solidFill>
                            <a:srgbClr val="000000"/>
                          </a:solidFill>
                          <a:effectLst/>
                          <a:latin typeface="Segoe UI"/>
                          <a:cs typeface="Segoe UI"/>
                        </a:rPr>
                      </a:br>
                      <a:endParaRPr lang="es-CO" sz="1100" b="0" i="0" u="none" strike="noStrike" dirty="0">
                        <a:solidFill>
                          <a:srgbClr val="000000"/>
                        </a:solidFill>
                        <a:effectLst/>
                        <a:latin typeface="Segoe UI"/>
                        <a:cs typeface="Segoe UI"/>
                      </a:endParaRPr>
                    </a:p>
                    <a:p>
                      <a:pPr marL="171450" lvl="0" indent="-171450" algn="l">
                        <a:buFont typeface="Wingdings"/>
                        <a:buChar char="ü"/>
                      </a:pPr>
                      <a:r>
                        <a:rPr lang="es-CO" sz="1100" b="0" i="0" u="none" strike="noStrike">
                          <a:solidFill>
                            <a:srgbClr val="000000"/>
                          </a:solidFill>
                          <a:effectLst/>
                          <a:latin typeface="Segoe UI"/>
                          <a:cs typeface="Segoe UI"/>
                        </a:rPr>
                        <a:t>Transferencia de la propiedad de la planta eléctrica, se definió proceso a seguir a cargo del equipo de AOM del MME.</a:t>
                      </a:r>
                      <a:endParaRPr lang="en-US"/>
                    </a:p>
                    <a:p>
                      <a:pPr marL="171450" lvl="0" indent="-171450" algn="l">
                        <a:buFont typeface="Wingdings"/>
                        <a:buChar char="ü"/>
                      </a:pPr>
                      <a:endParaRPr lang="es-CO" sz="1100" b="0" i="0" u="none" strike="noStrike">
                        <a:solidFill>
                          <a:srgbClr val="000000"/>
                        </a:solidFill>
                        <a:effectLst/>
                        <a:latin typeface="Segoe UI"/>
                        <a:cs typeface="Segoe UI"/>
                      </a:endParaRPr>
                    </a:p>
                    <a:p>
                      <a:pPr marL="171450" lvl="0" indent="-171450" algn="l">
                        <a:buFont typeface="Wingdings"/>
                        <a:buChar char="ü"/>
                      </a:pPr>
                      <a:r>
                        <a:rPr lang="es-CO" sz="1100" b="0" i="0" u="none" strike="noStrike">
                          <a:solidFill>
                            <a:srgbClr val="000000"/>
                          </a:solidFill>
                          <a:effectLst/>
                          <a:latin typeface="Segoe UI"/>
                          <a:cs typeface="Segoe UI"/>
                        </a:rPr>
                        <a:t>A la fecha no se ha terminado el mantenimiento menor de la red a 44kV Caucheras - Vigía del fuerte.</a:t>
                      </a:r>
                      <a:br>
                        <a:rPr lang="es-CO" sz="1100" b="0" i="0" u="none" strike="noStrike" dirty="0">
                          <a:solidFill>
                            <a:srgbClr val="000000"/>
                          </a:solidFill>
                          <a:effectLst/>
                          <a:latin typeface="Segoe UI"/>
                          <a:cs typeface="Segoe UI"/>
                        </a:rPr>
                      </a:br>
                      <a:endParaRPr lang="es-CO" sz="1100" b="0" i="0" u="none" strike="noStrike" dirty="0">
                        <a:solidFill>
                          <a:srgbClr val="000000"/>
                        </a:solidFill>
                        <a:effectLst/>
                        <a:latin typeface="Segoe UI"/>
                        <a:cs typeface="Segoe UI"/>
                      </a:endParaRPr>
                    </a:p>
                    <a:p>
                      <a:pPr marL="171450" lvl="0" indent="-171450" algn="l">
                        <a:buFont typeface="Wingdings"/>
                        <a:buChar char="ü"/>
                      </a:pPr>
                      <a:r>
                        <a:rPr lang="es-CO" sz="1100" b="0" i="0" u="none" strike="noStrike">
                          <a:solidFill>
                            <a:srgbClr val="000000"/>
                          </a:solidFill>
                          <a:effectLst/>
                          <a:latin typeface="Segoe UI"/>
                          <a:cs typeface="Segoe UI"/>
                        </a:rPr>
                        <a:t>Definición del  operador de red. </a:t>
                      </a:r>
                      <a:endParaRPr lang="es-CO"/>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l" fontAlgn="ctr">
                        <a:buFont typeface="Wingdings"/>
                        <a:buChar char="ü"/>
                      </a:pPr>
                      <a:r>
                        <a:rPr lang="es-CO" sz="1100" b="0" i="0" u="none" strike="noStrike">
                          <a:solidFill>
                            <a:srgbClr val="000000"/>
                          </a:solidFill>
                          <a:effectLst/>
                          <a:latin typeface="Segoe UI"/>
                          <a:cs typeface="Segoe UI"/>
                        </a:rPr>
                        <a:t>Realizar seguimiento a la  ejecución del mantenimiento menor de la red a 44 kV entre  Caucheras- Vigía del Fuerte para poder energizar la interconexión Vigía del Fuerte-Bojayá. </a:t>
                      </a:r>
                      <a:endParaRPr lang="en-US" sz="1100" b="0" i="0" u="none" strike="noStrike" kern="1200" noProof="0">
                        <a:solidFill>
                          <a:srgbClr val="000000"/>
                        </a:solidFill>
                        <a:effectLst/>
                        <a:latin typeface="Segoe UI"/>
                        <a:ea typeface="+mn-ea"/>
                        <a:cs typeface="Segoe UI"/>
                      </a:endParaRPr>
                    </a:p>
                    <a:p>
                      <a:pPr marL="171450" lvl="0" indent="-171450" algn="l">
                        <a:buFont typeface="Wingdings"/>
                        <a:buChar char="ü"/>
                      </a:pPr>
                      <a:endParaRPr lang="es-CO" sz="1100" b="0" i="0" u="none" strike="noStrike" kern="1200" noProof="0" dirty="0">
                        <a:solidFill>
                          <a:srgbClr val="000000"/>
                        </a:solidFill>
                        <a:effectLst/>
                        <a:latin typeface="Segoe UI"/>
                        <a:ea typeface="+mn-ea"/>
                        <a:cs typeface="Segoe UI"/>
                      </a:endParaRPr>
                    </a:p>
                    <a:p>
                      <a:pPr marL="171450" lvl="0" indent="-171450" algn="l">
                        <a:buFont typeface="Wingdings"/>
                        <a:buChar char="ü"/>
                      </a:pPr>
                      <a:r>
                        <a:rPr lang="es-CO" sz="1100" b="0" i="0" u="none" strike="noStrike" kern="1200" noProof="0">
                          <a:solidFill>
                            <a:srgbClr val="000000"/>
                          </a:solidFill>
                          <a:effectLst/>
                          <a:latin typeface="Segoe UI"/>
                          <a:ea typeface="+mn-ea"/>
                          <a:cs typeface="Segoe UI"/>
                        </a:rPr>
                        <a:t>Asignación de recursos para la realización del mantenimiento mayor y la definición del operador de red para esta infraestructura de 44kV existente entre Caucheras - Riosucio - Vigía del Fuerte - Bojayá.</a:t>
                      </a:r>
                      <a:endParaRPr lang="en-US" sz="1100" b="0" i="0" u="none" strike="noStrike" kern="1200" noProof="0">
                        <a:solidFill>
                          <a:srgbClr val="000000"/>
                        </a:solidFill>
                        <a:effectLst/>
                        <a:latin typeface="Segoe UI"/>
                        <a:ea typeface="+mn-ea"/>
                        <a:cs typeface="Segoe UI"/>
                      </a:endParaRPr>
                    </a:p>
                    <a:p>
                      <a:pPr marL="171450" lvl="0" indent="-171450" algn="l">
                        <a:buFont typeface="Wingdings"/>
                        <a:buChar char="ü"/>
                      </a:pPr>
                      <a:endParaRPr lang="es-CO" sz="1100" b="0" i="0" u="none" strike="noStrike" dirty="0">
                        <a:solidFill>
                          <a:srgbClr val="000000"/>
                        </a:solidFill>
                        <a:effectLst/>
                        <a:latin typeface="Segoe UI"/>
                        <a:cs typeface="Segoe UI"/>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7555061"/>
                  </a:ext>
                </a:extLst>
              </a:tr>
            </a:tbl>
          </a:graphicData>
        </a:graphic>
      </p:graphicFrame>
    </p:spTree>
    <p:extLst>
      <p:ext uri="{BB962C8B-B14F-4D97-AF65-F5344CB8AC3E}">
        <p14:creationId xmlns:p14="http://schemas.microsoft.com/office/powerpoint/2010/main" val="2109731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esquinas redondeadas 7"/>
          <p:cNvSpPr/>
          <p:nvPr/>
        </p:nvSpPr>
        <p:spPr>
          <a:xfrm>
            <a:off x="510702" y="2320385"/>
            <a:ext cx="3750403" cy="5787424"/>
          </a:xfrm>
          <a:prstGeom prst="roundRect">
            <a:avLst/>
          </a:prstGeom>
          <a:solidFill>
            <a:srgbClr val="E1B03B"/>
          </a:solidFill>
          <a:ln>
            <a:solidFill>
              <a:srgbClr val="E1B03B"/>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s-CO">
              <a:latin typeface="Segoe UI" panose="020B0502040204020203" pitchFamily="34" charset="0"/>
              <a:cs typeface="Segoe UI" panose="020B0502040204020203" pitchFamily="34" charset="0"/>
            </a:endParaRPr>
          </a:p>
        </p:txBody>
      </p:sp>
      <p:sp>
        <p:nvSpPr>
          <p:cNvPr id="6" name="CuadroTexto 5"/>
          <p:cNvSpPr txBox="1"/>
          <p:nvPr/>
        </p:nvSpPr>
        <p:spPr>
          <a:xfrm>
            <a:off x="4981755" y="7899128"/>
            <a:ext cx="2228495" cy="261610"/>
          </a:xfrm>
          <a:prstGeom prst="rect">
            <a:avLst/>
          </a:prstGeom>
          <a:noFill/>
        </p:spPr>
        <p:txBody>
          <a:bodyPr wrap="none" rtlCol="0">
            <a:spAutoFit/>
          </a:bodyPr>
          <a:lstStyle/>
          <a:p>
            <a:pPr algn="ctr"/>
            <a:r>
              <a:rPr lang="es-CO" sz="1100" b="1">
                <a:solidFill>
                  <a:schemeClr val="bg1"/>
                </a:solidFill>
                <a:latin typeface="Verdana" panose="020B0604030504040204" pitchFamily="34" charset="0"/>
              </a:rPr>
              <a:t>www.---------------.gov.co</a:t>
            </a:r>
          </a:p>
        </p:txBody>
      </p:sp>
      <p:sp>
        <p:nvSpPr>
          <p:cNvPr id="4" name="Título 6"/>
          <p:cNvSpPr txBox="1"/>
          <p:nvPr/>
        </p:nvSpPr>
        <p:spPr>
          <a:xfrm>
            <a:off x="0" y="1269554"/>
            <a:ext cx="12192000" cy="839470"/>
          </a:xfrm>
          <a:prstGeom prst="rect">
            <a:avLst/>
          </a:prstGeom>
        </p:spPr>
        <p:txBody>
          <a:bodyPr vert="horz" lIns="91440" tIns="45720" rIns="91440" bIns="45720" rtlCol="0" anchor="b">
            <a:normAutofit fontScale="95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altLang="es-ES" sz="2400" b="1">
                <a:solidFill>
                  <a:srgbClr val="E1B03B"/>
                </a:solidFill>
                <a:latin typeface="Objective Black" pitchFamily="2" charset="77"/>
              </a:rPr>
              <a:t>5. </a:t>
            </a:r>
            <a:r>
              <a:rPr lang="es-CO" altLang="es-ES" sz="2100" b="1">
                <a:solidFill>
                  <a:srgbClr val="E1B03B"/>
                </a:solidFill>
                <a:latin typeface="Objective Black" pitchFamily="2" charset="77"/>
                <a:ea typeface="Verdana" panose="020B0604030504040204" pitchFamily="34" charset="0"/>
              </a:rPr>
              <a:t>Interconexión Caucheras - Riosucio - Vigía del Fuerte: </a:t>
            </a:r>
          </a:p>
          <a:p>
            <a:r>
              <a:rPr lang="es-CO" altLang="es-ES" sz="2100" b="1">
                <a:solidFill>
                  <a:srgbClr val="E1B03B"/>
                </a:solidFill>
                <a:latin typeface="Objective Black" pitchFamily="2" charset="77"/>
                <a:ea typeface="Verdana" panose="020B0604030504040204" pitchFamily="34" charset="0"/>
              </a:rPr>
              <a:t>Restablecimiento de continuidad del servicio, Mantenimiento Correctivo</a:t>
            </a:r>
            <a:endParaRPr lang="es-CO" sz="2100" b="1">
              <a:solidFill>
                <a:srgbClr val="E1B03B"/>
              </a:solidFill>
              <a:latin typeface="Objective Black" pitchFamily="2" charset="77"/>
              <a:ea typeface="Verdana" panose="020B0604030504040204" pitchFamily="34" charset="0"/>
            </a:endParaRPr>
          </a:p>
        </p:txBody>
      </p:sp>
      <p:sp>
        <p:nvSpPr>
          <p:cNvPr id="5" name="Título 6"/>
          <p:cNvSpPr txBox="1"/>
          <p:nvPr/>
        </p:nvSpPr>
        <p:spPr>
          <a:xfrm>
            <a:off x="708212" y="2531747"/>
            <a:ext cx="3355378" cy="4771071"/>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1800" b="1">
                <a:solidFill>
                  <a:schemeClr val="bg2">
                    <a:lumMod val="25000"/>
                  </a:schemeClr>
                </a:solidFill>
                <a:latin typeface="Segoe UI" panose="020B0502040204020203" pitchFamily="34" charset="0"/>
                <a:ea typeface="Verdana" panose="020B0604030504040204" pitchFamily="34" charset="0"/>
                <a:cs typeface="Segoe UI" panose="020B0502040204020203" pitchFamily="34" charset="0"/>
              </a:rPr>
              <a:t>La infraestructura aguas arriba del nodo 5, que comprende de más de 215 Km de línea a 44 KV de más de 19 años de antigüedad, se deben adelantar inversiones importantes para su mantenimiento y reposición, pero no tiene un operador formal.</a:t>
            </a:r>
          </a:p>
          <a:p>
            <a:endParaRPr lang="es-ES" sz="1800" b="1">
              <a:solidFill>
                <a:schemeClr val="bg2">
                  <a:lumMod val="25000"/>
                </a:schemeClr>
              </a:solidFill>
              <a:latin typeface="Segoe UI" panose="020B0502040204020203" pitchFamily="34" charset="0"/>
              <a:ea typeface="Verdana" panose="020B0604030504040204" pitchFamily="34" charset="0"/>
              <a:cs typeface="Segoe UI" panose="020B0502040204020203" pitchFamily="34" charset="0"/>
            </a:endParaRPr>
          </a:p>
          <a:p>
            <a:r>
              <a:rPr lang="es-ES" sz="1800" b="1">
                <a:solidFill>
                  <a:schemeClr val="bg2">
                    <a:lumMod val="25000"/>
                  </a:schemeClr>
                </a:solidFill>
                <a:latin typeface="Segoe UI" panose="020B0502040204020203" pitchFamily="34" charset="0"/>
                <a:ea typeface="Verdana" panose="020B0604030504040204" pitchFamily="34" charset="0"/>
                <a:cs typeface="Segoe UI" panose="020B0502040204020203" pitchFamily="34" charset="0"/>
              </a:rPr>
              <a:t>Adicional, se debe definir un Operador de Red y comercializador con capacidades técnica y financiera para que se encargue de la Frontera Comercial de Caucheras, y de la operación y el mantenimiento de la infraestructura.</a:t>
            </a:r>
          </a:p>
          <a:p>
            <a:pPr algn="just"/>
            <a:endParaRPr lang="es-ES" sz="1700">
              <a:solidFill>
                <a:srgbClr val="E1B03B"/>
              </a:solidFill>
              <a:latin typeface="Work Sans" pitchFamily="2" charset="0"/>
            </a:endParaRPr>
          </a:p>
        </p:txBody>
      </p:sp>
      <p:grpSp>
        <p:nvGrpSpPr>
          <p:cNvPr id="3" name="Group 2"/>
          <p:cNvGrpSpPr/>
          <p:nvPr/>
        </p:nvGrpSpPr>
        <p:grpSpPr>
          <a:xfrm>
            <a:off x="4261100" y="2298372"/>
            <a:ext cx="7564715" cy="5805776"/>
            <a:chOff x="4341737" y="833670"/>
            <a:chExt cx="7564715" cy="5805776"/>
          </a:xfrm>
        </p:grpSpPr>
        <p:pic>
          <p:nvPicPr>
            <p:cNvPr id="7" name="Imagen 12"/>
            <p:cNvPicPr>
              <a:picLocks noChangeAspect="1"/>
            </p:cNvPicPr>
            <p:nvPr/>
          </p:nvPicPr>
          <p:blipFill>
            <a:blip r:embed="rId2"/>
            <a:stretch>
              <a:fillRect/>
            </a:stretch>
          </p:blipFill>
          <p:spPr>
            <a:xfrm>
              <a:off x="4341737" y="833670"/>
              <a:ext cx="7564715" cy="5805776"/>
            </a:xfrm>
            <a:prstGeom prst="rect">
              <a:avLst/>
            </a:prstGeom>
            <a:effectLst>
              <a:outerShdw blurRad="50800" dist="38100" dir="2700000" algn="tl" rotWithShape="0">
                <a:prstClr val="black">
                  <a:alpha val="40000"/>
                </a:prstClr>
              </a:outerShdw>
            </a:effectLst>
          </p:spPr>
        </p:pic>
        <p:sp>
          <p:nvSpPr>
            <p:cNvPr id="2" name="Rectangle 1"/>
            <p:cNvSpPr/>
            <p:nvPr/>
          </p:nvSpPr>
          <p:spPr>
            <a:xfrm>
              <a:off x="10515600" y="3989070"/>
              <a:ext cx="1040130" cy="37719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cstate="print">
            <a:extLst>
              <a:ext uri="{28A0092B-C50C-407E-A947-70E740481C1C}">
                <a14:useLocalDpi xmlns:a14="http://schemas.microsoft.com/office/drawing/2010/main" val="0"/>
              </a:ext>
            </a:extLst>
          </a:blip>
          <a:srcRect t="91013"/>
          <a:stretch>
            <a:fillRect/>
          </a:stretch>
        </p:blipFill>
        <p:spPr>
          <a:xfrm>
            <a:off x="4991310" y="7521422"/>
            <a:ext cx="2209380" cy="160233"/>
          </a:xfrm>
          <a:prstGeom prst="rect">
            <a:avLst/>
          </a:prstGeom>
        </p:spPr>
      </p:pic>
      <p:sp>
        <p:nvSpPr>
          <p:cNvPr id="3" name="Título 3"/>
          <p:cNvSpPr>
            <a:spLocks noGrp="1"/>
          </p:cNvSpPr>
          <p:nvPr>
            <p:ph type="ctrTitle"/>
          </p:nvPr>
        </p:nvSpPr>
        <p:spPr>
          <a:xfrm>
            <a:off x="1606121" y="3732548"/>
            <a:ext cx="8979758" cy="697006"/>
          </a:xfrm>
        </p:spPr>
        <p:txBody>
          <a:bodyPr>
            <a:noAutofit/>
          </a:bodyPr>
          <a:lstStyle/>
          <a:p>
            <a:pPr>
              <a:buFont typeface="Arial" panose="020B0604020202020204" pitchFamily="34" charset="0"/>
            </a:pPr>
            <a:br>
              <a:rPr lang="es-CO" sz="4400" b="1">
                <a:solidFill>
                  <a:schemeClr val="bg1"/>
                </a:solidFill>
                <a:latin typeface="Objective" pitchFamily="2" charset="77"/>
                <a:ea typeface="+mj-lt"/>
                <a:cs typeface="+mj-lt"/>
              </a:rPr>
            </a:br>
            <a:br>
              <a:rPr lang="es-CO" sz="4400" b="1">
                <a:solidFill>
                  <a:schemeClr val="bg1"/>
                </a:solidFill>
                <a:latin typeface="Objective" pitchFamily="2" charset="77"/>
                <a:ea typeface="+mj-lt"/>
                <a:cs typeface="+mj-lt"/>
              </a:rPr>
            </a:br>
            <a:r>
              <a:rPr lang="es-CO" sz="4400" b="1">
                <a:solidFill>
                  <a:schemeClr val="bg1"/>
                </a:solidFill>
                <a:latin typeface="Objective" pitchFamily="2" charset="77"/>
                <a:ea typeface="+mj-lt"/>
                <a:cs typeface="+mj-lt"/>
              </a:rPr>
              <a:t>Interconexiones Eléctricas</a:t>
            </a:r>
          </a:p>
        </p:txBody>
      </p:sp>
      <p:sp>
        <p:nvSpPr>
          <p:cNvPr id="4" name="CuadroTexto 2"/>
          <p:cNvSpPr txBox="1"/>
          <p:nvPr/>
        </p:nvSpPr>
        <p:spPr>
          <a:xfrm>
            <a:off x="2376056" y="5975790"/>
            <a:ext cx="7439890" cy="584775"/>
          </a:xfrm>
          <a:prstGeom prst="rect">
            <a:avLst/>
          </a:prstGeom>
          <a:noFill/>
        </p:spPr>
        <p:txBody>
          <a:bodyPr wrap="square" lIns="91440" tIns="45720" rIns="91440" bIns="45720" rtlCol="0" anchor="t">
            <a:spAutoFit/>
          </a:bodyPr>
          <a:lstStyle/>
          <a:p>
            <a:pPr algn="ctr"/>
            <a:r>
              <a:rPr lang="es-CO" sz="3200" b="1">
                <a:solidFill>
                  <a:schemeClr val="bg1"/>
                </a:solidFill>
                <a:latin typeface="Objective" pitchFamily="2" charset="77"/>
                <a:ea typeface="Verdana" panose="020B0604030504040204" pitchFamily="34" charset="0"/>
                <a:cs typeface="Helvetica"/>
              </a:rPr>
              <a:t>Ministerio de Minas y Energía</a:t>
            </a:r>
          </a:p>
        </p:txBody>
      </p:sp>
      <p:sp>
        <p:nvSpPr>
          <p:cNvPr id="5" name="CuadroTexto 4"/>
          <p:cNvSpPr txBox="1"/>
          <p:nvPr/>
        </p:nvSpPr>
        <p:spPr>
          <a:xfrm>
            <a:off x="4514505" y="6664612"/>
            <a:ext cx="3162992" cy="461665"/>
          </a:xfrm>
          <a:prstGeom prst="rect">
            <a:avLst/>
          </a:prstGeom>
          <a:noFill/>
        </p:spPr>
        <p:txBody>
          <a:bodyPr wrap="square" lIns="91440" tIns="45720" rIns="91440" bIns="45720" rtlCol="0" anchor="t">
            <a:spAutoFit/>
          </a:bodyPr>
          <a:lstStyle/>
          <a:p>
            <a:pPr algn="ctr"/>
            <a:r>
              <a:rPr lang="es-CO" sz="2400">
                <a:solidFill>
                  <a:schemeClr val="bg1"/>
                </a:solidFill>
                <a:latin typeface="Objective Medium"/>
                <a:ea typeface="Verdana"/>
              </a:rPr>
              <a:t>Julio 05 2026</a:t>
            </a:r>
            <a:endParaRPr lang="es-CO" sz="2400">
              <a:solidFill>
                <a:schemeClr val="bg1"/>
              </a:solidFill>
              <a:latin typeface="Objective Medium"/>
              <a:ea typeface="Verdana" panose="020B060403050404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esquinas redondeadas 9"/>
          <p:cNvSpPr/>
          <p:nvPr/>
        </p:nvSpPr>
        <p:spPr>
          <a:xfrm>
            <a:off x="881577" y="2576419"/>
            <a:ext cx="3494989" cy="4343399"/>
          </a:xfrm>
          <a:prstGeom prst="roundRect">
            <a:avLst/>
          </a:prstGeom>
          <a:solidFill>
            <a:srgbClr val="E1B03B"/>
          </a:solidFill>
        </p:spPr>
        <p:style>
          <a:lnRef idx="2">
            <a:schemeClr val="accent4"/>
          </a:lnRef>
          <a:fillRef idx="1">
            <a:schemeClr val="lt1"/>
          </a:fillRef>
          <a:effectRef idx="0">
            <a:schemeClr val="accent4"/>
          </a:effectRef>
          <a:fontRef idx="minor">
            <a:schemeClr val="dk1"/>
          </a:fontRef>
        </p:style>
        <p:txBody>
          <a:bodyPr rtlCol="0" anchor="ctr"/>
          <a:lstStyle/>
          <a:p>
            <a:pPr algn="ctr"/>
            <a:endParaRPr lang="es-CO"/>
          </a:p>
        </p:txBody>
      </p:sp>
      <p:sp>
        <p:nvSpPr>
          <p:cNvPr id="6" name="CuadroTexto 5"/>
          <p:cNvSpPr txBox="1"/>
          <p:nvPr/>
        </p:nvSpPr>
        <p:spPr>
          <a:xfrm>
            <a:off x="4981755" y="7899128"/>
            <a:ext cx="2228495" cy="261610"/>
          </a:xfrm>
          <a:prstGeom prst="rect">
            <a:avLst/>
          </a:prstGeom>
          <a:noFill/>
        </p:spPr>
        <p:txBody>
          <a:bodyPr wrap="none" rtlCol="0">
            <a:spAutoFit/>
          </a:bodyPr>
          <a:lstStyle/>
          <a:p>
            <a:pPr algn="ctr"/>
            <a:r>
              <a:rPr lang="es-CO" sz="1100" b="1">
                <a:solidFill>
                  <a:schemeClr val="bg1"/>
                </a:solidFill>
                <a:latin typeface="Verdana" panose="020B0604030504040204" pitchFamily="34" charset="0"/>
              </a:rPr>
              <a:t>www.---------------.gov.co</a:t>
            </a:r>
          </a:p>
        </p:txBody>
      </p:sp>
      <p:sp>
        <p:nvSpPr>
          <p:cNvPr id="5" name="Título 6"/>
          <p:cNvSpPr txBox="1"/>
          <p:nvPr/>
        </p:nvSpPr>
        <p:spPr>
          <a:xfrm>
            <a:off x="1120194" y="2918676"/>
            <a:ext cx="3017754" cy="4001142"/>
          </a:xfrm>
          <a:prstGeom prst="rect">
            <a:avLst/>
          </a:prstGeom>
        </p:spPr>
        <p:txBody>
          <a:bodyPr vert="horz" lIns="91440" tIns="45720" rIns="91440" bIns="45720" rtlCol="0" anchor="t">
            <a:noAutofit/>
          </a:bodyPr>
          <a:lstStyle>
            <a:defPPr>
              <a:defRPr lang="en-US"/>
            </a:defPPr>
            <a:lvl1pPr algn="ctr" defTabSz="914400">
              <a:lnSpc>
                <a:spcPct val="90000"/>
              </a:lnSpc>
              <a:spcBef>
                <a:spcPct val="0"/>
              </a:spcBef>
              <a:buNone/>
              <a:defRPr b="1">
                <a:solidFill>
                  <a:schemeClr val="bg2">
                    <a:lumMod val="25000"/>
                  </a:schemeClr>
                </a:solidFill>
                <a:latin typeface="Segoe UI" panose="020B0502040204020203" pitchFamily="34" charset="0"/>
                <a:ea typeface="Verdana" panose="020B0604030504040204" pitchFamily="34" charset="0"/>
                <a:cs typeface="Segoe UI" panose="020B0502040204020203" pitchFamily="34" charset="0"/>
              </a:defRPr>
            </a:lvl1pPr>
          </a:lstStyle>
          <a:p>
            <a:r>
              <a:rPr lang="es-ES"/>
              <a:t>Son necesarios recursos económicos para adelantar un plan de acción para la recuperación y el mantenimiento correctivo de la infraestructura desde el Nodo 1 al Nodo 5:</a:t>
            </a:r>
          </a:p>
          <a:p>
            <a:endParaRPr lang="es-ES"/>
          </a:p>
          <a:p>
            <a:r>
              <a:rPr lang="es-ES"/>
              <a:t>Plan de Podas</a:t>
            </a:r>
          </a:p>
          <a:p>
            <a:r>
              <a:rPr lang="es-ES"/>
              <a:t>Cambio postes críticos</a:t>
            </a:r>
          </a:p>
          <a:p>
            <a:r>
              <a:rPr lang="es-ES"/>
              <a:t>Cambio de aisladores</a:t>
            </a:r>
          </a:p>
          <a:p>
            <a:endParaRPr lang="es-ES"/>
          </a:p>
        </p:txBody>
      </p:sp>
      <p:grpSp>
        <p:nvGrpSpPr>
          <p:cNvPr id="7" name="Grupo 6"/>
          <p:cNvGrpSpPr/>
          <p:nvPr/>
        </p:nvGrpSpPr>
        <p:grpSpPr>
          <a:xfrm>
            <a:off x="5121361" y="2093354"/>
            <a:ext cx="6189064" cy="6113412"/>
            <a:chOff x="5121361" y="833670"/>
            <a:chExt cx="6189064" cy="6113412"/>
          </a:xfrm>
          <a:effectLst>
            <a:outerShdw blurRad="50800" dist="38100" dir="2700000" algn="tl" rotWithShape="0">
              <a:prstClr val="black">
                <a:alpha val="40000"/>
              </a:prstClr>
            </a:outerShdw>
          </a:effectLst>
        </p:grpSpPr>
        <p:pic>
          <p:nvPicPr>
            <p:cNvPr id="2" name="Imagen 12"/>
            <p:cNvPicPr>
              <a:picLocks noChangeAspect="1"/>
            </p:cNvPicPr>
            <p:nvPr/>
          </p:nvPicPr>
          <p:blipFill>
            <a:blip r:embed="rId2"/>
            <a:stretch>
              <a:fillRect/>
            </a:stretch>
          </p:blipFill>
          <p:spPr>
            <a:xfrm>
              <a:off x="8434705" y="833670"/>
              <a:ext cx="2875720" cy="2991304"/>
            </a:xfrm>
            <a:prstGeom prst="rect">
              <a:avLst/>
            </a:prstGeom>
          </p:spPr>
        </p:pic>
        <p:pic>
          <p:nvPicPr>
            <p:cNvPr id="3" name="Imagen 20"/>
            <p:cNvPicPr>
              <a:picLocks noChangeAspect="1"/>
            </p:cNvPicPr>
            <p:nvPr/>
          </p:nvPicPr>
          <p:blipFill>
            <a:blip r:embed="rId3"/>
            <a:stretch>
              <a:fillRect/>
            </a:stretch>
          </p:blipFill>
          <p:spPr>
            <a:xfrm flipH="1">
              <a:off x="5121361" y="833671"/>
              <a:ext cx="2991304" cy="2991304"/>
            </a:xfrm>
            <a:prstGeom prst="rect">
              <a:avLst/>
            </a:prstGeom>
          </p:spPr>
        </p:pic>
        <p:pic>
          <p:nvPicPr>
            <p:cNvPr id="8" name="Imagen 18"/>
            <p:cNvPicPr>
              <a:picLocks noChangeAspect="1"/>
            </p:cNvPicPr>
            <p:nvPr/>
          </p:nvPicPr>
          <p:blipFill>
            <a:blip r:embed="rId4"/>
            <a:stretch>
              <a:fillRect/>
            </a:stretch>
          </p:blipFill>
          <p:spPr>
            <a:xfrm>
              <a:off x="5121361" y="3955778"/>
              <a:ext cx="2991304" cy="2991304"/>
            </a:xfrm>
            <a:prstGeom prst="rect">
              <a:avLst/>
            </a:prstGeom>
          </p:spPr>
        </p:pic>
        <p:pic>
          <p:nvPicPr>
            <p:cNvPr id="9" name="Imagen 14"/>
            <p:cNvPicPr>
              <a:picLocks noChangeAspect="1"/>
            </p:cNvPicPr>
            <p:nvPr/>
          </p:nvPicPr>
          <p:blipFill>
            <a:blip r:embed="rId5"/>
            <a:stretch>
              <a:fillRect/>
            </a:stretch>
          </p:blipFill>
          <p:spPr>
            <a:xfrm>
              <a:off x="8434705" y="3955778"/>
              <a:ext cx="2875720" cy="2945276"/>
            </a:xfrm>
            <a:prstGeom prst="rect">
              <a:avLst/>
            </a:prstGeom>
          </p:spPr>
        </p:pic>
      </p:grpSp>
      <p:sp>
        <p:nvSpPr>
          <p:cNvPr id="11" name="Título 6"/>
          <p:cNvSpPr txBox="1"/>
          <p:nvPr/>
        </p:nvSpPr>
        <p:spPr>
          <a:xfrm>
            <a:off x="0" y="927693"/>
            <a:ext cx="12192000" cy="839470"/>
          </a:xfrm>
          <a:prstGeom prst="rect">
            <a:avLst/>
          </a:prstGeom>
        </p:spPr>
        <p:txBody>
          <a:bodyPr vert="horz" lIns="91440" tIns="45720" rIns="91440" bIns="45720" rtlCol="0" anchor="b">
            <a:normAutofit fontScale="95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altLang="es-ES" sz="2000" b="1">
                <a:solidFill>
                  <a:srgbClr val="E1B03B"/>
                </a:solidFill>
                <a:latin typeface="Objective Black" pitchFamily="2" charset="77"/>
                <a:ea typeface="Verdana" panose="020B0604030504040204" pitchFamily="34" charset="0"/>
              </a:rPr>
              <a:t>5. Interconexión Caucheras - Riosucio - Vigía del Fuerte: </a:t>
            </a:r>
          </a:p>
          <a:p>
            <a:r>
              <a:rPr lang="es-CO" altLang="es-ES" sz="2000" b="1">
                <a:solidFill>
                  <a:srgbClr val="E1B03B"/>
                </a:solidFill>
                <a:latin typeface="Objective Black" pitchFamily="2" charset="77"/>
                <a:ea typeface="Verdana" panose="020B0604030504040204" pitchFamily="34" charset="0"/>
              </a:rPr>
              <a:t>Restablecimiento de continuidad del servicio, Mantenimiento Correctivo</a:t>
            </a:r>
            <a:endParaRPr lang="es-CO" sz="2000" b="1">
              <a:solidFill>
                <a:srgbClr val="E1B03B"/>
              </a:solidFill>
              <a:latin typeface="Objective Black" pitchFamily="2" charset="77"/>
              <a:ea typeface="Verdana" panose="020B060403050404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C254B-2624-C165-9273-0AF64AF8DFFE}"/>
            </a:ext>
          </a:extLst>
        </p:cNvPr>
        <p:cNvGrpSpPr/>
        <p:nvPr/>
      </p:nvGrpSpPr>
      <p:grpSpPr>
        <a:xfrm>
          <a:off x="0" y="0"/>
          <a:ext cx="0" cy="0"/>
          <a:chOff x="0" y="0"/>
          <a:chExt cx="0" cy="0"/>
        </a:xfrm>
      </p:grpSpPr>
      <p:sp>
        <p:nvSpPr>
          <p:cNvPr id="2" name="Text Box 1">
            <a:extLst>
              <a:ext uri="{FF2B5EF4-FFF2-40B4-BE49-F238E27FC236}">
                <a16:creationId xmlns:a16="http://schemas.microsoft.com/office/drawing/2014/main" id="{7DD0AC56-9A8C-5F3C-DDEC-4C37BF729D49}"/>
              </a:ext>
            </a:extLst>
          </p:cNvPr>
          <p:cNvSpPr txBox="1"/>
          <p:nvPr/>
        </p:nvSpPr>
        <p:spPr>
          <a:xfrm>
            <a:off x="483870" y="839276"/>
            <a:ext cx="11224260" cy="707886"/>
          </a:xfrm>
          <a:prstGeom prst="rect">
            <a:avLst/>
          </a:prstGeom>
          <a:noFill/>
        </p:spPr>
        <p:txBody>
          <a:bodyPr wrap="square" rtlCol="0" anchor="t">
            <a:spAutoFit/>
          </a:bodyPr>
          <a:lstStyle/>
          <a:p>
            <a:pPr algn="ctr"/>
            <a:r>
              <a:rPr lang="es-CO" altLang="es-ES" sz="2000" b="1">
                <a:solidFill>
                  <a:srgbClr val="E1B03B"/>
                </a:solidFill>
                <a:latin typeface="Objective Black" pitchFamily="2" charset="77"/>
                <a:ea typeface="Verdana" panose="020B0604030504040204" pitchFamily="34" charset="0"/>
              </a:rPr>
              <a:t>5. Estado Proyecto Interconexión Caucheras - Riosucio - Vigía del Fuerte: </a:t>
            </a:r>
          </a:p>
          <a:p>
            <a:pPr algn="ctr"/>
            <a:r>
              <a:rPr lang="es-CO" altLang="es-ES" sz="2000" b="1">
                <a:solidFill>
                  <a:srgbClr val="E1B03B"/>
                </a:solidFill>
                <a:latin typeface="Objective Black" pitchFamily="2" charset="77"/>
                <a:ea typeface="Verdana" panose="020B0604030504040204" pitchFamily="34" charset="0"/>
              </a:rPr>
              <a:t>Restablecimiento de continuidad del servicio, Mantenimiento Correctivo</a:t>
            </a:r>
            <a:endParaRPr lang="es-CO" sz="2000" b="1">
              <a:solidFill>
                <a:srgbClr val="E1B03B"/>
              </a:solidFill>
              <a:latin typeface="Objective Black" pitchFamily="2" charset="77"/>
              <a:ea typeface="Verdana" panose="020B0604030504040204" pitchFamily="34" charset="0"/>
            </a:endParaRPr>
          </a:p>
        </p:txBody>
      </p:sp>
      <p:graphicFrame>
        <p:nvGraphicFramePr>
          <p:cNvPr id="3" name="Tabla 2">
            <a:extLst>
              <a:ext uri="{FF2B5EF4-FFF2-40B4-BE49-F238E27FC236}">
                <a16:creationId xmlns:a16="http://schemas.microsoft.com/office/drawing/2014/main" id="{46F24F59-EBA7-A36F-E367-19654DAF21BB}"/>
              </a:ext>
            </a:extLst>
          </p:cNvPr>
          <p:cNvGraphicFramePr>
            <a:graphicFrameLocks noGrp="1"/>
          </p:cNvGraphicFramePr>
          <p:nvPr>
            <p:extLst>
              <p:ext uri="{D42A27DB-BD31-4B8C-83A1-F6EECF244321}">
                <p14:modId xmlns:p14="http://schemas.microsoft.com/office/powerpoint/2010/main" val="595002884"/>
              </p:ext>
            </p:extLst>
          </p:nvPr>
        </p:nvGraphicFramePr>
        <p:xfrm>
          <a:off x="149809" y="1547068"/>
          <a:ext cx="11937162" cy="7570955"/>
        </p:xfrm>
        <a:graphic>
          <a:graphicData uri="http://schemas.openxmlformats.org/drawingml/2006/table">
            <a:tbl>
              <a:tblPr/>
              <a:tblGrid>
                <a:gridCol w="6290310">
                  <a:extLst>
                    <a:ext uri="{9D8B030D-6E8A-4147-A177-3AD203B41FA5}">
                      <a16:colId xmlns:a16="http://schemas.microsoft.com/office/drawing/2014/main" val="3502005132"/>
                    </a:ext>
                  </a:extLst>
                </a:gridCol>
                <a:gridCol w="2221526">
                  <a:extLst>
                    <a:ext uri="{9D8B030D-6E8A-4147-A177-3AD203B41FA5}">
                      <a16:colId xmlns:a16="http://schemas.microsoft.com/office/drawing/2014/main" val="63808977"/>
                    </a:ext>
                  </a:extLst>
                </a:gridCol>
                <a:gridCol w="1471010">
                  <a:extLst>
                    <a:ext uri="{9D8B030D-6E8A-4147-A177-3AD203B41FA5}">
                      <a16:colId xmlns:a16="http://schemas.microsoft.com/office/drawing/2014/main" val="2837788288"/>
                    </a:ext>
                  </a:extLst>
                </a:gridCol>
                <a:gridCol w="1954316">
                  <a:extLst>
                    <a:ext uri="{9D8B030D-6E8A-4147-A177-3AD203B41FA5}">
                      <a16:colId xmlns:a16="http://schemas.microsoft.com/office/drawing/2014/main" val="1388797471"/>
                    </a:ext>
                  </a:extLst>
                </a:gridCol>
              </a:tblGrid>
              <a:tr h="401225">
                <a:tc>
                  <a:txBody>
                    <a:bodyPr/>
                    <a:lstStyle/>
                    <a:p>
                      <a:pPr marL="0" algn="ctr" defTabSz="914400" rtl="0" eaLnBrk="1" fontAlgn="ctr" latinLnBrk="0" hangingPunct="1">
                        <a:buNone/>
                      </a:pPr>
                      <a:r>
                        <a:rPr lang="es-CO" sz="1200" b="1" i="0" u="none" strike="noStrike" kern="1200">
                          <a:solidFill>
                            <a:schemeClr val="tx1">
                              <a:lumMod val="75000"/>
                              <a:lumOff val="25000"/>
                            </a:schemeClr>
                          </a:solidFill>
                          <a:effectLst/>
                          <a:latin typeface="Segoe UI Black"/>
                          <a:ea typeface="Segoe UI Black"/>
                          <a:cs typeface="+mn-cs"/>
                        </a:rPr>
                        <a:t>Descripción de avance</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200" b="1" i="0" u="none" strike="noStrike" kern="1200">
                          <a:solidFill>
                            <a:schemeClr val="tx1">
                              <a:lumMod val="75000"/>
                              <a:lumOff val="25000"/>
                            </a:schemeClr>
                          </a:solidFill>
                          <a:effectLst/>
                          <a:latin typeface="Segoe UI Black"/>
                          <a:ea typeface="Segoe UI Black"/>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200" b="1" i="0" u="none" strike="noStrike" kern="1200">
                          <a:solidFill>
                            <a:schemeClr val="tx1">
                              <a:lumMod val="75000"/>
                              <a:lumOff val="25000"/>
                            </a:schemeClr>
                          </a:solidFill>
                          <a:effectLst/>
                          <a:latin typeface="Segoe UI Black"/>
                          <a:ea typeface="Segoe UI Black"/>
                          <a:cs typeface="+mn-cs"/>
                        </a:rPr>
                        <a:t>Alertas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200" b="1" i="0" u="none" strike="noStrike" kern="1200">
                          <a:solidFill>
                            <a:schemeClr val="tx1">
                              <a:lumMod val="75000"/>
                              <a:lumOff val="25000"/>
                            </a:schemeClr>
                          </a:solidFill>
                          <a:effectLst/>
                          <a:latin typeface="Segoe UI Black"/>
                          <a:ea typeface="Segoe UI Black"/>
                          <a:cs typeface="+mn-cs"/>
                        </a:rPr>
                        <a:t>Recomendaciones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7169730">
                <a:tc>
                  <a:txBody>
                    <a:bodyPr/>
                    <a:lstStyle/>
                    <a:p>
                      <a:pPr marL="285750" indent="-285750" algn="l" fontAlgn="t">
                        <a:buFont typeface="Wingdings" pitchFamily="2" charset="2"/>
                        <a:buChar char="ü"/>
                      </a:pPr>
                      <a:r>
                        <a:rPr lang="es-CO" sz="1200" b="0" i="0" u="none" strike="noStrike">
                          <a:solidFill>
                            <a:srgbClr val="000000"/>
                          </a:solidFill>
                          <a:effectLst/>
                          <a:latin typeface="Segoe UI"/>
                          <a:cs typeface="Segoe UI"/>
                        </a:rPr>
                        <a:t>ALCANCE: Consiste inicialmente en un diagnóstico, para posteriormente adelantar entre otras las siguientes actividades: Despeje de servidumbre, instalación o cambio de estructuras, instalación o cambio de aisladores, instalación o cambio de conductor de fase, instalación o cambio de herrajes, instalación o cambio de equipos, instalación de compensación de energía reactiva, instalación o cambio de accesorios complementarios para retenidas e instalación o cambio de cable de guarda.</a:t>
                      </a:r>
                    </a:p>
                    <a:p>
                      <a:pPr marL="285750" indent="-285750" algn="l" fontAlgn="t">
                        <a:buFont typeface="Wingdings" pitchFamily="2" charset="2"/>
                        <a:buChar char="ü"/>
                      </a:pPr>
                      <a:r>
                        <a:rPr lang="es-CO" sz="1200" b="0" i="0" u="none" strike="noStrike">
                          <a:solidFill>
                            <a:srgbClr val="000000"/>
                          </a:solidFill>
                          <a:effectLst/>
                          <a:latin typeface="Segoe UI"/>
                          <a:cs typeface="Segoe UI"/>
                        </a:rPr>
                        <a:t>Se firmó Convenio Marco entre las Gobernaciones de Antioquia </a:t>
                      </a:r>
                      <a:r>
                        <a:rPr lang="es-CO" sz="1200" b="0" i="1" u="none" strike="noStrike">
                          <a:solidFill>
                            <a:srgbClr val="000000"/>
                          </a:solidFill>
                          <a:effectLst/>
                          <a:latin typeface="Segoe UI"/>
                          <a:cs typeface="Segoe UI"/>
                        </a:rPr>
                        <a:t>(Contratante)</a:t>
                      </a:r>
                      <a:r>
                        <a:rPr lang="es-CO" sz="1200" b="0" i="0" u="none" strike="noStrike">
                          <a:solidFill>
                            <a:srgbClr val="000000"/>
                          </a:solidFill>
                          <a:effectLst/>
                          <a:latin typeface="Segoe UI"/>
                          <a:cs typeface="Segoe UI"/>
                        </a:rPr>
                        <a:t> y DISPAC </a:t>
                      </a:r>
                      <a:r>
                        <a:rPr lang="es-CO" sz="1200" b="0" i="1" u="none" strike="noStrike">
                          <a:solidFill>
                            <a:srgbClr val="000000"/>
                          </a:solidFill>
                          <a:effectLst/>
                          <a:latin typeface="Segoe UI"/>
                          <a:cs typeface="Segoe UI"/>
                        </a:rPr>
                        <a:t>(Ejecutor)</a:t>
                      </a:r>
                      <a:r>
                        <a:rPr lang="es-CO" sz="1200" b="0" i="0" u="none" strike="noStrike">
                          <a:solidFill>
                            <a:srgbClr val="000000"/>
                          </a:solidFill>
                          <a:effectLst/>
                          <a:latin typeface="Segoe UI"/>
                          <a:cs typeface="Segoe UI"/>
                        </a:rPr>
                        <a:t> para la recuperación del servicio </a:t>
                      </a:r>
                      <a:r>
                        <a:rPr lang="es-CO" sz="1200" b="0" i="1" u="none" strike="noStrike">
                          <a:solidFill>
                            <a:srgbClr val="000000"/>
                          </a:solidFill>
                          <a:effectLst/>
                          <a:latin typeface="Segoe UI"/>
                          <a:cs typeface="Segoe UI"/>
                        </a:rPr>
                        <a:t>(diagnóstico y mantenimiento menor)</a:t>
                      </a:r>
                      <a:r>
                        <a:rPr lang="es-CO" sz="1200" b="0" i="0" u="none" strike="noStrike">
                          <a:solidFill>
                            <a:srgbClr val="000000"/>
                          </a:solidFill>
                          <a:effectLst/>
                          <a:latin typeface="Segoe UI"/>
                          <a:cs typeface="Segoe UI"/>
                        </a:rPr>
                        <a:t> de la red 44 KV </a:t>
                      </a:r>
                      <a:r>
                        <a:rPr lang="es-CO" sz="1200" b="1" i="0" u="none" strike="noStrike">
                          <a:solidFill>
                            <a:srgbClr val="000000"/>
                          </a:solidFill>
                          <a:effectLst/>
                          <a:latin typeface="Segoe UI"/>
                          <a:cs typeface="Segoe UI"/>
                        </a:rPr>
                        <a:t>Caucheras - Riosucio - </a:t>
                      </a:r>
                      <a:r>
                        <a:rPr lang="es-CO" sz="1200" b="1" i="0" u="none" strike="noStrike" err="1">
                          <a:solidFill>
                            <a:srgbClr val="000000"/>
                          </a:solidFill>
                          <a:effectLst/>
                          <a:latin typeface="Segoe UI"/>
                          <a:cs typeface="Segoe UI"/>
                        </a:rPr>
                        <a:t>Casabomba</a:t>
                      </a:r>
                      <a:r>
                        <a:rPr lang="es-CO" sz="1200" b="1" i="0" u="none" strike="noStrike">
                          <a:solidFill>
                            <a:srgbClr val="000000"/>
                          </a:solidFill>
                          <a:effectLst/>
                          <a:latin typeface="Segoe UI"/>
                          <a:cs typeface="Segoe UI"/>
                        </a:rPr>
                        <a:t> - Vigía</a:t>
                      </a:r>
                      <a:r>
                        <a:rPr lang="es-CO" sz="1200" b="0" i="0" u="none" strike="noStrike">
                          <a:solidFill>
                            <a:srgbClr val="000000"/>
                          </a:solidFill>
                          <a:effectLst/>
                          <a:latin typeface="Segoe UI"/>
                          <a:cs typeface="Segoe UI"/>
                        </a:rPr>
                        <a:t> </a:t>
                      </a:r>
                      <a:r>
                        <a:rPr lang="es-CO" sz="1200" b="0" i="1" u="none" strike="noStrike">
                          <a:solidFill>
                            <a:srgbClr val="000000"/>
                          </a:solidFill>
                          <a:effectLst/>
                          <a:latin typeface="Segoe UI"/>
                          <a:cs typeface="Segoe UI"/>
                        </a:rPr>
                        <a:t>($3.000 Millones de pesos)</a:t>
                      </a:r>
                      <a:r>
                        <a:rPr lang="es-CO" sz="1200" b="0" i="0" u="none" strike="noStrike">
                          <a:solidFill>
                            <a:srgbClr val="000000"/>
                          </a:solidFill>
                          <a:effectLst/>
                          <a:latin typeface="Segoe UI"/>
                          <a:cs typeface="Segoe UI"/>
                        </a:rPr>
                        <a:t>.</a:t>
                      </a:r>
                    </a:p>
                    <a:p>
                      <a:pPr marL="285750" indent="-285750" algn="l" fontAlgn="t">
                        <a:buFont typeface="Wingdings" pitchFamily="2" charset="2"/>
                        <a:buChar char="ü"/>
                      </a:pPr>
                      <a:r>
                        <a:rPr lang="es-CO" sz="1200" b="0" i="0" u="none" strike="noStrike">
                          <a:solidFill>
                            <a:srgbClr val="000000"/>
                          </a:solidFill>
                          <a:effectLst/>
                          <a:latin typeface="Segoe UI"/>
                          <a:cs typeface="Segoe UI"/>
                        </a:rPr>
                        <a:t>Se tiene como contratista de obra la firma UNIÓN TEMPORAL ENERCIME y como interventoría a PROINGES SAS.</a:t>
                      </a:r>
                    </a:p>
                    <a:p>
                      <a:pPr marL="285750" indent="-285750" algn="l" fontAlgn="t">
                        <a:buFont typeface="Wingdings" pitchFamily="2" charset="2"/>
                        <a:buChar char="ü"/>
                      </a:pPr>
                      <a:r>
                        <a:rPr lang="es-CO" sz="1200" b="0" i="0" u="none" strike="noStrike">
                          <a:solidFill>
                            <a:srgbClr val="000000"/>
                          </a:solidFill>
                          <a:effectLst/>
                          <a:latin typeface="Segoe UI"/>
                          <a:cs typeface="Segoe UI"/>
                        </a:rPr>
                        <a:t>El 15-08-2025 se realizó la primera reunión presencial de socialización con los representantes de la alcaldía para el inicio de las actividades concernientes al contrato No. DG-101-2025 e interventoría No. DG-102-2025 en el municipio de Vigía del Fuerte. </a:t>
                      </a:r>
                    </a:p>
                    <a:p>
                      <a:pPr marL="285750" lvl="0" indent="-285750" algn="l">
                        <a:buFont typeface="Wingdings" pitchFamily="2" charset="2"/>
                        <a:buChar char="ü"/>
                      </a:pPr>
                      <a:r>
                        <a:rPr lang="es-CO" sz="1200" b="0" i="0" u="none" strike="noStrike">
                          <a:solidFill>
                            <a:srgbClr val="000000"/>
                          </a:solidFill>
                          <a:effectLst/>
                          <a:latin typeface="Segoe UI"/>
                          <a:cs typeface="Segoe UI"/>
                        </a:rPr>
                        <a:t>El 16-08-2025 se da inicio al alcance con el proceso de diagnóstico.</a:t>
                      </a:r>
                    </a:p>
                    <a:p>
                      <a:pPr marL="285750" indent="-285750" algn="l" fontAlgn="t">
                        <a:buFont typeface="Wingdings" pitchFamily="2" charset="2"/>
                        <a:buChar char="ü"/>
                      </a:pPr>
                      <a:r>
                        <a:rPr lang="es-CO" sz="1200" b="0" i="0" u="none" strike="noStrike">
                          <a:solidFill>
                            <a:srgbClr val="000000"/>
                          </a:solidFill>
                          <a:effectLst/>
                          <a:latin typeface="Segoe UI"/>
                          <a:cs typeface="Segoe UI"/>
                        </a:rPr>
                        <a:t>El 12-11-2025 se terminaron los recorridos para la etapa de diagnóstico, el informe final se entregó por parte de DISPAC a la gobernación de Antioquia el 26-11-2025.</a:t>
                      </a:r>
                    </a:p>
                    <a:p>
                      <a:pPr marL="285750" indent="-285750" algn="l" fontAlgn="t">
                        <a:buFont typeface="Wingdings" pitchFamily="2" charset="2"/>
                        <a:buChar char="ü"/>
                      </a:pPr>
                      <a:r>
                        <a:rPr lang="es-CO" sz="1200" b="0" i="0" u="none" strike="noStrike">
                          <a:solidFill>
                            <a:srgbClr val="000000"/>
                          </a:solidFill>
                          <a:effectLst/>
                          <a:latin typeface="Segoe UI"/>
                          <a:cs typeface="Segoe UI"/>
                        </a:rPr>
                        <a:t>La Gobernación de Antioquia entregó el estudio de diagnóstico y DISPAC se encuentra ejecutando las actividades prioritarias </a:t>
                      </a:r>
                      <a:r>
                        <a:rPr lang="es-CO" sz="1200" b="0" i="1" u="none" strike="noStrike">
                          <a:solidFill>
                            <a:srgbClr val="000000"/>
                          </a:solidFill>
                          <a:effectLst/>
                          <a:latin typeface="Segoe UI"/>
                          <a:cs typeface="Segoe UI"/>
                        </a:rPr>
                        <a:t>(mantenimiento menor)</a:t>
                      </a:r>
                      <a:r>
                        <a:rPr lang="es-CO" sz="1200" b="0" i="0" u="none" strike="noStrike">
                          <a:solidFill>
                            <a:srgbClr val="000000"/>
                          </a:solidFill>
                          <a:effectLst/>
                          <a:latin typeface="Segoe UI"/>
                          <a:cs typeface="Segoe UI"/>
                        </a:rPr>
                        <a:t> para restablecer el servicio.</a:t>
                      </a:r>
                    </a:p>
                    <a:p>
                      <a:pPr marL="285750" lvl="0" indent="-285750" algn="l">
                        <a:buFont typeface="Wingdings" pitchFamily="2" charset="2"/>
                        <a:buChar char="ü"/>
                      </a:pPr>
                      <a:r>
                        <a:rPr lang="es-CO" sz="1200" b="0" i="0" u="none" strike="noStrike">
                          <a:solidFill>
                            <a:srgbClr val="000000"/>
                          </a:solidFill>
                          <a:effectLst/>
                          <a:latin typeface="Segoe UI"/>
                          <a:cs typeface="Segoe UI"/>
                        </a:rPr>
                        <a:t>En reunión del 20 de marzo 2026, DISPAC informó que se encuentra realizando mantenimiento menor que permitiere restablecer el servicio de energía; se han tenido problemas de orden público que han impedido realizar la ejecución.</a:t>
                      </a:r>
                    </a:p>
                    <a:p>
                      <a:pPr marL="285750" lvl="0" indent="-285750" algn="l">
                        <a:buFont typeface="Wingdings" pitchFamily="2" charset="2"/>
                        <a:buChar char="ü"/>
                      </a:pPr>
                      <a:r>
                        <a:rPr lang="es-CO" sz="1200" b="0" i="0" u="none" strike="noStrike">
                          <a:solidFill>
                            <a:srgbClr val="000000"/>
                          </a:solidFill>
                          <a:effectLst/>
                          <a:latin typeface="Segoe UI"/>
                          <a:cs typeface="Segoe UI"/>
                        </a:rPr>
                        <a:t>El Fondo Todos Somos </a:t>
                      </a:r>
                      <a:r>
                        <a:rPr lang="es-CO" sz="1200" b="0" i="0" u="none" strike="noStrike" err="1">
                          <a:solidFill>
                            <a:srgbClr val="000000"/>
                          </a:solidFill>
                          <a:effectLst/>
                          <a:latin typeface="Segoe UI"/>
                          <a:cs typeface="Segoe UI"/>
                        </a:rPr>
                        <a:t>Pazcífico</a:t>
                      </a:r>
                      <a:r>
                        <a:rPr lang="es-CO" sz="1200" b="0" i="0" u="none" strike="noStrike">
                          <a:solidFill>
                            <a:srgbClr val="000000"/>
                          </a:solidFill>
                          <a:effectLst/>
                          <a:latin typeface="Segoe UI"/>
                          <a:cs typeface="Segoe UI"/>
                        </a:rPr>
                        <a:t> informó el 24-04-2026 que avanza gestiones para financiar el mantenimiento resultante del diagnóstico </a:t>
                      </a:r>
                      <a:r>
                        <a:rPr lang="es-CO" sz="1200" b="0" i="1" u="none" strike="noStrike">
                          <a:solidFill>
                            <a:srgbClr val="000000"/>
                          </a:solidFill>
                          <a:effectLst/>
                          <a:latin typeface="Segoe UI"/>
                          <a:cs typeface="Segoe UI"/>
                        </a:rPr>
                        <a:t>(mantenimiento mayor)</a:t>
                      </a:r>
                      <a:r>
                        <a:rPr lang="es-CO" sz="1200" b="0" i="0" u="none" strike="noStrike">
                          <a:solidFill>
                            <a:srgbClr val="000000"/>
                          </a:solidFill>
                          <a:effectLst/>
                          <a:latin typeface="Segoe UI"/>
                          <a:cs typeface="Segoe UI"/>
                        </a:rPr>
                        <a:t>, acorde al informe de diagnóstico entregado por ENERCIME. Sin embargo, el 13-05-2026 el Fondo Todos Somos </a:t>
                      </a:r>
                      <a:r>
                        <a:rPr lang="es-CO" sz="1200" b="0" i="0" u="none" strike="noStrike" err="1">
                          <a:solidFill>
                            <a:srgbClr val="000000"/>
                          </a:solidFill>
                          <a:effectLst/>
                          <a:latin typeface="Segoe UI"/>
                          <a:cs typeface="Segoe UI"/>
                        </a:rPr>
                        <a:t>Pazcifico</a:t>
                      </a:r>
                      <a:r>
                        <a:rPr lang="es-CO" sz="1200" b="0" i="0" u="none" strike="noStrike">
                          <a:solidFill>
                            <a:srgbClr val="000000"/>
                          </a:solidFill>
                          <a:effectLst/>
                          <a:latin typeface="Segoe UI"/>
                          <a:cs typeface="Segoe UI"/>
                        </a:rPr>
                        <a:t> aclaró que de  acuerdo a las condiciones contractuales no es posible realizar inversiones en mantenimiento e infraestructura energética. </a:t>
                      </a:r>
                    </a:p>
                    <a:p>
                      <a:pPr marL="285750" lvl="0" indent="-285750" algn="l">
                        <a:buFont typeface="Wingdings"/>
                        <a:buChar char="ü"/>
                      </a:pPr>
                      <a:r>
                        <a:rPr lang="es-CO" sz="1200" b="0" i="0" u="none" strike="noStrike">
                          <a:solidFill>
                            <a:srgbClr val="000000"/>
                          </a:solidFill>
                          <a:effectLst/>
                          <a:latin typeface="Segoe UI"/>
                          <a:cs typeface="Segoe UI"/>
                        </a:rPr>
                        <a:t>El 31-05-2026 DISPAC informa que  se continua con las actividades de mantenimiento menor del Convenio DISPAC-Gobernación de Antioquia.</a:t>
                      </a:r>
                    </a:p>
                    <a:p>
                      <a:pPr marL="285750" lvl="0" indent="-285750" algn="l">
                        <a:buClr>
                          <a:srgbClr val="000000"/>
                        </a:buClr>
                        <a:buFont typeface="Wingdings,sans-serif"/>
                        <a:buChar char="ü"/>
                      </a:pPr>
                      <a:r>
                        <a:rPr lang="es-CO" sz="1200" b="0" i="0" u="none" strike="noStrike" noProof="0">
                          <a:solidFill>
                            <a:srgbClr val="000000"/>
                          </a:solidFill>
                          <a:effectLst/>
                          <a:latin typeface="Segoe UI"/>
                          <a:cs typeface="Segoe UI"/>
                        </a:rPr>
                        <a:t>El 15-06-2026 DISPAC confirma que aún se continua con las actividades de mantenimiento del Convenio DISPAC-Gobernación de Antioquia..</a:t>
                      </a:r>
                      <a:endParaRPr lang="es-CO"/>
                    </a:p>
                  </a:txBody>
                  <a:tcPr marL="9525" marR="9525" marT="9525">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indent="-285750" algn="l" rtl="0" eaLnBrk="1" fontAlgn="ctr" latinLnBrk="0" hangingPunct="1">
                        <a:lnSpc>
                          <a:spcPct val="100000"/>
                        </a:lnSpc>
                        <a:spcBef>
                          <a:spcPts val="0"/>
                        </a:spcBef>
                        <a:spcAft>
                          <a:spcPts val="0"/>
                        </a:spcAft>
                        <a:buClrTx/>
                        <a:buSzTx/>
                        <a:buFont typeface="Wingdings"/>
                        <a:buChar char="ü"/>
                      </a:pPr>
                      <a:r>
                        <a:rPr lang="es-CO" sz="1200" b="0" i="0" u="none" strike="noStrike">
                          <a:solidFill>
                            <a:srgbClr val="000000"/>
                          </a:solidFill>
                          <a:effectLst/>
                          <a:latin typeface="Segoe UI"/>
                          <a:cs typeface="Segoe UI"/>
                        </a:rPr>
                        <a:t>Continuar con el seguimiento a las conclusiones y recomendaciones del informe de diagnóstico por parte de la Gobernación de Antioquia al MME.</a:t>
                      </a:r>
                    </a:p>
                    <a:p>
                      <a:pPr marL="0" marR="0" lvl="0" indent="0" algn="l">
                        <a:lnSpc>
                          <a:spcPct val="100000"/>
                        </a:lnSpc>
                        <a:spcBef>
                          <a:spcPts val="0"/>
                        </a:spcBef>
                        <a:spcAft>
                          <a:spcPts val="0"/>
                        </a:spcAft>
                        <a:buClrTx/>
                        <a:buSzTx/>
                        <a:buFontTx/>
                        <a:buNone/>
                      </a:pPr>
                      <a:endParaRPr lang="es-CO" sz="1200" b="0" i="0" u="none" strike="noStrike">
                        <a:solidFill>
                          <a:srgbClr val="000000"/>
                        </a:solidFill>
                        <a:effectLst/>
                        <a:latin typeface="Segoe UI"/>
                        <a:cs typeface="Segoe UI"/>
                      </a:endParaRPr>
                    </a:p>
                    <a:p>
                      <a:pPr marL="0" marR="0" lvl="0" indent="0" algn="l">
                        <a:lnSpc>
                          <a:spcPct val="100000"/>
                        </a:lnSpc>
                        <a:spcBef>
                          <a:spcPts val="0"/>
                        </a:spcBef>
                        <a:spcAft>
                          <a:spcPts val="0"/>
                        </a:spcAft>
                        <a:buClrTx/>
                        <a:buSzTx/>
                        <a:buFontTx/>
                        <a:buNone/>
                      </a:pPr>
                      <a:endParaRPr lang="es-CO" sz="1200" b="0" i="0" u="none" strike="noStrike">
                        <a:solidFill>
                          <a:srgbClr val="000000"/>
                        </a:solidFill>
                        <a:effectLst/>
                        <a:latin typeface="Segoe UI"/>
                        <a:cs typeface="Segoe UI"/>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indent="-285750" algn="l" fontAlgn="ctr">
                        <a:buFont typeface="Wingdings"/>
                        <a:buChar char="ü"/>
                      </a:pPr>
                      <a:r>
                        <a:rPr lang="es-CO" sz="1200" b="0" i="0" u="none" strike="noStrike">
                          <a:solidFill>
                            <a:srgbClr val="000000"/>
                          </a:solidFill>
                          <a:effectLst/>
                          <a:latin typeface="Segoe UI"/>
                          <a:cs typeface="Segoe UI"/>
                        </a:rPr>
                        <a:t>Dar celeridad al proceso de ejecución del mantenimiento para recuperar el servicio de energía  en el menor tiempo posible.</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indent="-285750" algn="l" fontAlgn="ctr">
                        <a:buFont typeface="Wingdings"/>
                        <a:buChar char="ü"/>
                      </a:pPr>
                      <a:r>
                        <a:rPr lang="es-CO" sz="1200" b="0" i="0" u="none" strike="noStrike">
                          <a:solidFill>
                            <a:srgbClr val="000000"/>
                          </a:solidFill>
                          <a:effectLst/>
                          <a:latin typeface="Segoe UI"/>
                          <a:cs typeface="Segoe UI"/>
                        </a:rPr>
                        <a:t>Asignación de recursos para la realización del mantenimiento mayor y la definición del operador de red para esta infraestructura de 44kV existente entre Caucheras - Riosucio - Vigía del Fuerte - Bojayá.</a:t>
                      </a:r>
                    </a:p>
                    <a:p>
                      <a:pPr algn="l" fontAlgn="ctr">
                        <a:buNone/>
                      </a:pPr>
                      <a:endParaRPr lang="es-CO" sz="1200" b="0" i="0" u="none" strike="noStrike">
                        <a:solidFill>
                          <a:srgbClr val="000000"/>
                        </a:solidFill>
                        <a:effectLst/>
                        <a:latin typeface="Segoe UI"/>
                        <a:cs typeface="Segoe UI"/>
                      </a:endParaRPr>
                    </a:p>
                    <a:p>
                      <a:pPr marL="0" marR="0" indent="0" algn="l" rtl="0" eaLnBrk="1" fontAlgn="ctr" latinLnBrk="0" hangingPunct="1">
                        <a:lnSpc>
                          <a:spcPct val="100000"/>
                        </a:lnSpc>
                        <a:spcBef>
                          <a:spcPts val="0"/>
                        </a:spcBef>
                        <a:spcAft>
                          <a:spcPts val="0"/>
                        </a:spcAft>
                        <a:buClrTx/>
                        <a:buSzTx/>
                        <a:buFontTx/>
                        <a:buNone/>
                      </a:pPr>
                      <a:endParaRPr lang="es-CO" sz="1200" b="0" i="0" u="none" strike="noStrike">
                        <a:solidFill>
                          <a:srgbClr val="000000"/>
                        </a:solidFill>
                        <a:effectLst/>
                        <a:latin typeface="Segoe UI"/>
                        <a:cs typeface="Segoe UI"/>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7555061"/>
                  </a:ext>
                </a:extLst>
              </a:tr>
            </a:tbl>
          </a:graphicData>
        </a:graphic>
      </p:graphicFrame>
    </p:spTree>
    <p:extLst>
      <p:ext uri="{BB962C8B-B14F-4D97-AF65-F5344CB8AC3E}">
        <p14:creationId xmlns:p14="http://schemas.microsoft.com/office/powerpoint/2010/main" val="1181342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57325" y="2673777"/>
            <a:ext cx="3900521" cy="369332"/>
          </a:xfrm>
          <a:prstGeom prst="rect">
            <a:avLst/>
          </a:prstGeom>
          <a:solidFill>
            <a:schemeClr val="bg1">
              <a:lumMod val="50000"/>
            </a:schemeClr>
          </a:solidFill>
          <a:ln w="12700">
            <a:noFill/>
          </a:ln>
        </p:spPr>
        <p:txBody>
          <a:bodyPr wrap="square">
            <a:spAutoFit/>
          </a:bodyPr>
          <a:lstStyle/>
          <a:p>
            <a:r>
              <a:rPr lang="es-MX" b="1">
                <a:solidFill>
                  <a:schemeClr val="bg1"/>
                </a:solidFill>
                <a:latin typeface="Verdana" panose="020B0604030504040204" pitchFamily="34" charset="0"/>
                <a:ea typeface="Verdana" panose="020B0604030504040204" pitchFamily="34" charset="0"/>
                <a:cs typeface="Quattrocento Sans"/>
              </a:rPr>
              <a:t>INVERSIÓN ESTIMADA</a:t>
            </a:r>
            <a:endParaRPr lang="es-CO" b="1">
              <a:solidFill>
                <a:schemeClr val="bg1"/>
              </a:solidFill>
              <a:latin typeface="Verdana" panose="020B0604030504040204" pitchFamily="34" charset="0"/>
              <a:ea typeface="Verdana" panose="020B0604030504040204" pitchFamily="34" charset="0"/>
              <a:cs typeface="Quattrocento Sans"/>
            </a:endParaRPr>
          </a:p>
        </p:txBody>
      </p:sp>
      <p:sp>
        <p:nvSpPr>
          <p:cNvPr id="3" name="Rectángulo 3"/>
          <p:cNvSpPr/>
          <p:nvPr/>
        </p:nvSpPr>
        <p:spPr>
          <a:xfrm>
            <a:off x="857323" y="4529829"/>
            <a:ext cx="3900520" cy="1477328"/>
          </a:xfrm>
          <a:prstGeom prst="rect">
            <a:avLst/>
          </a:prstGeom>
          <a:solidFill>
            <a:schemeClr val="bg1">
              <a:lumMod val="50000"/>
            </a:schemeClr>
          </a:solidFill>
          <a:ln w="12700">
            <a:noFill/>
          </a:ln>
        </p:spPr>
        <p:txBody>
          <a:bodyPr wrap="square">
            <a:spAutoFit/>
          </a:bodyPr>
          <a:lstStyle/>
          <a:p>
            <a:r>
              <a:rPr lang="es-ES" sz="2000" b="1">
                <a:solidFill>
                  <a:schemeClr val="bg1"/>
                </a:solidFill>
                <a:latin typeface="Objective" pitchFamily="2" charset="77"/>
                <a:ea typeface="Verdana" panose="020B0604030504040204" pitchFamily="34" charset="0"/>
                <a:cs typeface="Quattrocento Sans"/>
              </a:rPr>
              <a:t>ESTADO ACTUAL SERVICIO DE ENERGÍA</a:t>
            </a:r>
          </a:p>
          <a:p>
            <a:endParaRPr lang="es-ES" sz="1200" b="1">
              <a:solidFill>
                <a:schemeClr val="bg1"/>
              </a:solidFill>
              <a:latin typeface="Objective" pitchFamily="2" charset="77"/>
              <a:ea typeface="Verdana" panose="020B0604030504040204" pitchFamily="34" charset="0"/>
              <a:cs typeface="Quattrocento Sans"/>
            </a:endParaRPr>
          </a:p>
          <a:p>
            <a:endParaRPr lang="es-ES" sz="1400" b="1">
              <a:solidFill>
                <a:schemeClr val="bg1"/>
              </a:solidFill>
              <a:latin typeface="Objective" pitchFamily="2" charset="77"/>
              <a:ea typeface="Verdana" panose="020B0604030504040204" pitchFamily="34" charset="0"/>
              <a:cs typeface="Quattrocento Sans"/>
            </a:endParaRPr>
          </a:p>
          <a:p>
            <a:endParaRPr lang="es-CO" sz="2400" b="1">
              <a:solidFill>
                <a:schemeClr val="bg1"/>
              </a:solidFill>
              <a:latin typeface="Objective" pitchFamily="2" charset="77"/>
              <a:ea typeface="Verdana" panose="020B0604030504040204" pitchFamily="34" charset="0"/>
              <a:cs typeface="Quattrocento Sans"/>
            </a:endParaRPr>
          </a:p>
        </p:txBody>
      </p:sp>
      <p:sp>
        <p:nvSpPr>
          <p:cNvPr id="6" name="Rectángulo 12"/>
          <p:cNvSpPr/>
          <p:nvPr/>
        </p:nvSpPr>
        <p:spPr>
          <a:xfrm>
            <a:off x="4909457" y="2673778"/>
            <a:ext cx="6574968" cy="369332"/>
          </a:xfrm>
          <a:prstGeom prst="rect">
            <a:avLst/>
          </a:prstGeom>
          <a:solidFill>
            <a:srgbClr val="FFC000"/>
          </a:solidFill>
        </p:spPr>
        <p:txBody>
          <a:bodyPr wrap="square" lIns="91440" tIns="45720" rIns="91440" bIns="45720" anchor="t">
            <a:spAutoFit/>
          </a:bodyPr>
          <a:lstStyle/>
          <a:p>
            <a:pPr algn="just"/>
            <a:r>
              <a:rPr lang="es-MX" b="1">
                <a:latin typeface="Segoe UI Black" panose="020B0A02040204020203" pitchFamily="34" charset="0"/>
                <a:ea typeface="Segoe UI Black" panose="020B0A02040204020203" pitchFamily="34" charset="0"/>
              </a:rPr>
              <a:t>Proyecto de Conexión - Promotor -  ISAGEN</a:t>
            </a:r>
          </a:p>
        </p:txBody>
      </p:sp>
      <p:sp>
        <p:nvSpPr>
          <p:cNvPr id="7" name="Rectángulo 14"/>
          <p:cNvSpPr/>
          <p:nvPr/>
        </p:nvSpPr>
        <p:spPr>
          <a:xfrm>
            <a:off x="4909460" y="4529829"/>
            <a:ext cx="6574971" cy="1477328"/>
          </a:xfrm>
          <a:prstGeom prst="rect">
            <a:avLst/>
          </a:prstGeom>
          <a:solidFill>
            <a:srgbClr val="FFC000"/>
          </a:solidFill>
        </p:spPr>
        <p:txBody>
          <a:bodyPr wrap="square" lIns="91440" tIns="45720" rIns="91440" bIns="45720" anchor="t">
            <a:spAutoFit/>
          </a:bodyPr>
          <a:lstStyle/>
          <a:p>
            <a:r>
              <a:rPr lang="es-ES" b="1">
                <a:latin typeface="Segoe UI Black"/>
                <a:ea typeface="Segoe UI Black"/>
              </a:rPr>
              <a:t>En proceso de construcción la PCH de ISAGEN de 21 MW de capacidad instalada y 139 </a:t>
            </a:r>
            <a:r>
              <a:rPr lang="es-ES" b="1" err="1">
                <a:latin typeface="Segoe UI Black"/>
                <a:ea typeface="Segoe UI Black"/>
              </a:rPr>
              <a:t>GWhr</a:t>
            </a:r>
            <a:r>
              <a:rPr lang="es-ES" b="1">
                <a:latin typeface="Segoe UI Black"/>
                <a:ea typeface="Segoe UI Black"/>
              </a:rPr>
              <a:t> de energía media anual, con un factor de planta de 0,77. Este proyecto se interconectará al STN para entregar energía renovable al SIN. </a:t>
            </a:r>
          </a:p>
        </p:txBody>
      </p:sp>
      <p:sp>
        <p:nvSpPr>
          <p:cNvPr id="10" name="Rectángulo 18"/>
          <p:cNvSpPr/>
          <p:nvPr/>
        </p:nvSpPr>
        <p:spPr>
          <a:xfrm>
            <a:off x="857323" y="3704572"/>
            <a:ext cx="3900520" cy="369332"/>
          </a:xfrm>
          <a:prstGeom prst="rect">
            <a:avLst/>
          </a:prstGeom>
          <a:solidFill>
            <a:schemeClr val="bg1">
              <a:lumMod val="50000"/>
            </a:schemeClr>
          </a:solidFill>
          <a:ln w="12700">
            <a:noFill/>
          </a:ln>
        </p:spPr>
        <p:txBody>
          <a:bodyPr wrap="square" lIns="91440" tIns="45720" rIns="91440" bIns="45720" anchor="t">
            <a:spAutoFit/>
          </a:bodyPr>
          <a:lstStyle/>
          <a:p>
            <a:r>
              <a:rPr lang="es-CO" b="1">
                <a:solidFill>
                  <a:schemeClr val="bg1"/>
                </a:solidFill>
                <a:latin typeface="Objective" pitchFamily="2" charset="77"/>
                <a:ea typeface="Verdana"/>
                <a:cs typeface="Quattrocento Sans"/>
              </a:rPr>
              <a:t>LÍNEA  220 KV</a:t>
            </a:r>
          </a:p>
        </p:txBody>
      </p:sp>
      <p:sp>
        <p:nvSpPr>
          <p:cNvPr id="11" name="Rectángulo 19"/>
          <p:cNvSpPr/>
          <p:nvPr/>
        </p:nvSpPr>
        <p:spPr>
          <a:xfrm>
            <a:off x="4909458" y="3714490"/>
            <a:ext cx="6574968" cy="366895"/>
          </a:xfrm>
          <a:prstGeom prst="rect">
            <a:avLst/>
          </a:prstGeom>
          <a:solidFill>
            <a:srgbClr val="FFC000"/>
          </a:solidFill>
        </p:spPr>
        <p:txBody>
          <a:bodyPr wrap="square" lIns="91440" tIns="45720" rIns="91440" bIns="45720" anchor="t">
            <a:spAutoFit/>
          </a:bodyPr>
          <a:lstStyle/>
          <a:p>
            <a:pPr algn="just">
              <a:lnSpc>
                <a:spcPct val="107000"/>
              </a:lnSpc>
              <a:spcAft>
                <a:spcPts val="800"/>
              </a:spcAft>
            </a:pPr>
            <a:r>
              <a:rPr lang="es-CO" b="1">
                <a:latin typeface="Segoe UI Black"/>
                <a:ea typeface="Segoe UI Black"/>
              </a:rPr>
              <a:t>32.5  Km</a:t>
            </a:r>
            <a:endParaRPr lang="en-US" b="1">
              <a:latin typeface="Segoe UI Black"/>
              <a:ea typeface="Segoe UI Black"/>
            </a:endParaRPr>
          </a:p>
        </p:txBody>
      </p:sp>
      <p:sp>
        <p:nvSpPr>
          <p:cNvPr id="12" name="Rectángulo 20"/>
          <p:cNvSpPr/>
          <p:nvPr/>
        </p:nvSpPr>
        <p:spPr>
          <a:xfrm>
            <a:off x="857325" y="6276249"/>
            <a:ext cx="3900521" cy="861774"/>
          </a:xfrm>
          <a:prstGeom prst="rect">
            <a:avLst/>
          </a:prstGeom>
          <a:solidFill>
            <a:schemeClr val="bg1">
              <a:lumMod val="50000"/>
            </a:schemeClr>
          </a:solidFill>
          <a:ln w="12700">
            <a:noFill/>
          </a:ln>
        </p:spPr>
        <p:txBody>
          <a:bodyPr wrap="square" lIns="91440" tIns="45720" rIns="91440" bIns="45720" anchor="t">
            <a:spAutoFit/>
          </a:bodyPr>
          <a:lstStyle/>
          <a:p>
            <a:endParaRPr lang="es-CO" sz="800" b="1">
              <a:solidFill>
                <a:schemeClr val="bg1"/>
              </a:solidFill>
              <a:latin typeface="Objective" pitchFamily="2" charset="77"/>
              <a:ea typeface="Verdana" panose="020B0604030504040204" pitchFamily="34" charset="0"/>
              <a:cs typeface="Quattrocento Sans"/>
            </a:endParaRPr>
          </a:p>
          <a:p>
            <a:r>
              <a:rPr lang="es-CO" b="1">
                <a:solidFill>
                  <a:schemeClr val="bg1"/>
                </a:solidFill>
                <a:latin typeface="Objective" pitchFamily="2" charset="77"/>
                <a:ea typeface="Verdana" panose="020B0604030504040204" pitchFamily="34" charset="0"/>
                <a:cs typeface="Quattrocento Sans"/>
              </a:rPr>
              <a:t>FUENTES DE FINANCIACIÓN</a:t>
            </a:r>
          </a:p>
          <a:p>
            <a:endParaRPr lang="es-CO" b="1">
              <a:solidFill>
                <a:schemeClr val="bg1"/>
              </a:solidFill>
              <a:latin typeface="Objective" pitchFamily="2" charset="77"/>
              <a:ea typeface="Verdana" panose="020B0604030504040204" pitchFamily="34" charset="0"/>
              <a:cs typeface="Quattrocento Sans"/>
            </a:endParaRPr>
          </a:p>
          <a:p>
            <a:endParaRPr lang="es-CO" sz="600" b="1">
              <a:solidFill>
                <a:schemeClr val="bg1"/>
              </a:solidFill>
              <a:latin typeface="Objective" pitchFamily="2" charset="77"/>
              <a:ea typeface="Quattrocento Sans"/>
              <a:cs typeface="Quattrocento Sans"/>
            </a:endParaRPr>
          </a:p>
        </p:txBody>
      </p:sp>
      <p:sp>
        <p:nvSpPr>
          <p:cNvPr id="13" name="Rectángulo 21"/>
          <p:cNvSpPr/>
          <p:nvPr/>
        </p:nvSpPr>
        <p:spPr>
          <a:xfrm>
            <a:off x="4909460" y="6271583"/>
            <a:ext cx="6574971" cy="830997"/>
          </a:xfrm>
          <a:prstGeom prst="rect">
            <a:avLst/>
          </a:prstGeom>
          <a:solidFill>
            <a:srgbClr val="FFC000"/>
          </a:solidFill>
        </p:spPr>
        <p:txBody>
          <a:bodyPr wrap="square" lIns="91440" tIns="45720" rIns="91440" bIns="45720" anchor="t">
            <a:spAutoFit/>
          </a:bodyPr>
          <a:lstStyle/>
          <a:p>
            <a:pPr algn="just"/>
            <a:endParaRPr lang="es-ES" sz="1400" b="1">
              <a:latin typeface="Segoe UI Black" panose="020B0A02040204020203" pitchFamily="34" charset="0"/>
              <a:ea typeface="Segoe UI Black" panose="020B0A02040204020203" pitchFamily="34" charset="0"/>
              <a:cs typeface="Helvetica"/>
            </a:endParaRPr>
          </a:p>
          <a:p>
            <a:pPr algn="just"/>
            <a:r>
              <a:rPr lang="es-CO" altLang="es-ES" b="1">
                <a:latin typeface="Segoe UI Black" panose="020B0A02040204020203" pitchFamily="34" charset="0"/>
                <a:ea typeface="Segoe UI Black" panose="020B0A02040204020203" pitchFamily="34" charset="0"/>
              </a:rPr>
              <a:t>A cargo del Promotor</a:t>
            </a:r>
          </a:p>
          <a:p>
            <a:pPr algn="just"/>
            <a:endParaRPr lang="es-ES" sz="1600" b="1">
              <a:latin typeface="Segoe UI Black" panose="020B0A02040204020203" pitchFamily="34" charset="0"/>
              <a:ea typeface="Segoe UI Black" panose="020B0A02040204020203" pitchFamily="34" charset="0"/>
            </a:endParaRPr>
          </a:p>
        </p:txBody>
      </p:sp>
      <p:sp>
        <p:nvSpPr>
          <p:cNvPr id="4" name="Título 6"/>
          <p:cNvSpPr txBox="1"/>
          <p:nvPr/>
        </p:nvSpPr>
        <p:spPr>
          <a:xfrm>
            <a:off x="0" y="969254"/>
            <a:ext cx="12192000" cy="839470"/>
          </a:xfrm>
          <a:prstGeom prst="rect">
            <a:avLst/>
          </a:prstGeom>
        </p:spPr>
        <p:txBody>
          <a:bodyPr vert="horz" lIns="91440" tIns="45720" rIns="91440" bIns="45720" rtlCol="0" anchor="b">
            <a:normAutofit fontScale="95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altLang="es-ES" sz="2100" b="1">
                <a:solidFill>
                  <a:srgbClr val="E1B03B"/>
                </a:solidFill>
                <a:latin typeface="Objective Black"/>
                <a:ea typeface="Verdana"/>
              </a:rPr>
              <a:t>6. Interconexión Proyecto Hidroeléctrico San Bartolomé al STN</a:t>
            </a:r>
            <a:endParaRPr lang="es-ES" b="1">
              <a:latin typeface="Objective Black"/>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483870" y="1355501"/>
            <a:ext cx="11224260" cy="400110"/>
          </a:xfrm>
          <a:prstGeom prst="rect">
            <a:avLst/>
          </a:prstGeom>
          <a:noFill/>
        </p:spPr>
        <p:txBody>
          <a:bodyPr wrap="square" lIns="91440" tIns="45720" rIns="91440" bIns="45720" rtlCol="0" anchor="t">
            <a:spAutoFit/>
          </a:bodyPr>
          <a:lstStyle/>
          <a:p>
            <a:pPr algn="ctr"/>
            <a:r>
              <a:rPr lang="es-CO" altLang="es-ES" sz="2000" b="1">
                <a:solidFill>
                  <a:srgbClr val="E1B03B"/>
                </a:solidFill>
                <a:latin typeface="Objective Black"/>
                <a:ea typeface="Quattrocento Sans"/>
                <a:cs typeface="Quattrocento Sans"/>
                <a:sym typeface="+mn-ea"/>
              </a:rPr>
              <a:t>6.Estado </a:t>
            </a:r>
            <a:r>
              <a:rPr lang="es-CO" altLang="es-ES" sz="2000" b="1">
                <a:solidFill>
                  <a:srgbClr val="E1B03B"/>
                </a:solidFill>
                <a:latin typeface="Objective Black"/>
                <a:sym typeface="+mn-ea"/>
              </a:rPr>
              <a:t>actual de la Interconexión del Proyecto Hidroeléctrico San Bartolomé al STN </a:t>
            </a:r>
            <a:endParaRPr lang="es-CO" sz="2000" b="1">
              <a:solidFill>
                <a:srgbClr val="E1B03B"/>
              </a:solidFill>
              <a:latin typeface="Objective Black"/>
              <a:ea typeface="Quattrocento Sans"/>
              <a:cs typeface="Quattrocento Sans"/>
            </a:endParaRPr>
          </a:p>
        </p:txBody>
      </p:sp>
      <p:graphicFrame>
        <p:nvGraphicFramePr>
          <p:cNvPr id="3" name="Tabla 2">
            <a:extLst>
              <a:ext uri="{FF2B5EF4-FFF2-40B4-BE49-F238E27FC236}">
                <a16:creationId xmlns:a16="http://schemas.microsoft.com/office/drawing/2014/main" id="{015F8A2B-AAFD-8A0B-ADC9-306C47D8B5A2}"/>
              </a:ext>
            </a:extLst>
          </p:cNvPr>
          <p:cNvGraphicFramePr>
            <a:graphicFrameLocks noGrp="1"/>
          </p:cNvGraphicFramePr>
          <p:nvPr>
            <p:extLst>
              <p:ext uri="{D42A27DB-BD31-4B8C-83A1-F6EECF244321}">
                <p14:modId xmlns:p14="http://schemas.microsoft.com/office/powerpoint/2010/main" val="1509404184"/>
              </p:ext>
            </p:extLst>
          </p:nvPr>
        </p:nvGraphicFramePr>
        <p:xfrm>
          <a:off x="189470" y="2685335"/>
          <a:ext cx="11927388" cy="6366595"/>
        </p:xfrm>
        <a:graphic>
          <a:graphicData uri="http://schemas.openxmlformats.org/drawingml/2006/table">
            <a:tbl>
              <a:tblPr/>
              <a:tblGrid>
                <a:gridCol w="5978349">
                  <a:extLst>
                    <a:ext uri="{9D8B030D-6E8A-4147-A177-3AD203B41FA5}">
                      <a16:colId xmlns:a16="http://schemas.microsoft.com/office/drawing/2014/main" val="3502005132"/>
                    </a:ext>
                  </a:extLst>
                </a:gridCol>
                <a:gridCol w="2813714">
                  <a:extLst>
                    <a:ext uri="{9D8B030D-6E8A-4147-A177-3AD203B41FA5}">
                      <a16:colId xmlns:a16="http://schemas.microsoft.com/office/drawing/2014/main" val="63808977"/>
                    </a:ext>
                  </a:extLst>
                </a:gridCol>
                <a:gridCol w="1655133">
                  <a:extLst>
                    <a:ext uri="{9D8B030D-6E8A-4147-A177-3AD203B41FA5}">
                      <a16:colId xmlns:a16="http://schemas.microsoft.com/office/drawing/2014/main" val="2837788288"/>
                    </a:ext>
                  </a:extLst>
                </a:gridCol>
                <a:gridCol w="1480192">
                  <a:extLst>
                    <a:ext uri="{9D8B030D-6E8A-4147-A177-3AD203B41FA5}">
                      <a16:colId xmlns:a16="http://schemas.microsoft.com/office/drawing/2014/main" val="1388797471"/>
                    </a:ext>
                  </a:extLst>
                </a:gridCol>
              </a:tblGrid>
              <a:tr h="330226">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Alertas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Recomendaciones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6036369">
                <a:tc>
                  <a:txBody>
                    <a:bodyPr/>
                    <a:lstStyle/>
                    <a:p>
                      <a:pPr marL="285750" indent="-285750" algn="l" fontAlgn="ctr">
                        <a:buFont typeface="Wingdings" pitchFamily="2" charset="2"/>
                        <a:buChar char="ü"/>
                      </a:pPr>
                      <a:r>
                        <a:rPr lang="es-CO" sz="1200" b="0" i="0" u="none" strike="noStrike">
                          <a:solidFill>
                            <a:srgbClr val="000000"/>
                          </a:solidFill>
                          <a:effectLst/>
                          <a:latin typeface="Segoe UI"/>
                          <a:cs typeface="Segoe UI"/>
                        </a:rPr>
                        <a:t>El alcance del proyecto, cuyo gestor es ISAGEN es: una Línea 220 kV en circuito sencillo de 32.5 Km de longitud y 94 torres, punto de conexión en la subestación Malena de EPM. En trámite licencia ambiental, expediente del ANLA  LAV0047-0025. </a:t>
                      </a:r>
                    </a:p>
                    <a:p>
                      <a:pPr marL="285750" lvl="0" indent="-285750" algn="l">
                        <a:buFont typeface="Wingdings" pitchFamily="2" charset="2"/>
                        <a:buChar char="ü"/>
                      </a:pPr>
                      <a:endParaRPr lang="es-CO" sz="1200" b="0" i="0" u="none" strike="noStrike">
                        <a:solidFill>
                          <a:srgbClr val="000000"/>
                        </a:solidFill>
                        <a:effectLst/>
                        <a:latin typeface="Segoe UI"/>
                        <a:cs typeface="Segoe UI"/>
                      </a:endParaRPr>
                    </a:p>
                    <a:p>
                      <a:pPr marL="0" lvl="0" indent="0" algn="l">
                        <a:buNone/>
                      </a:pPr>
                      <a:endParaRPr lang="es-CO" sz="1200" b="0" i="0" u="none" strike="noStrike">
                        <a:solidFill>
                          <a:srgbClr val="000000"/>
                        </a:solidFill>
                        <a:effectLst/>
                        <a:latin typeface="Segoe UI"/>
                        <a:cs typeface="Segoe UI"/>
                      </a:endParaRPr>
                    </a:p>
                    <a:p>
                      <a:pPr marL="285750" indent="-285750" algn="l" fontAlgn="ctr">
                        <a:buFont typeface="Wingdings" pitchFamily="2" charset="2"/>
                        <a:buChar char="ü"/>
                      </a:pPr>
                      <a:r>
                        <a:rPr lang="es-CO" sz="1200" b="0" i="0" u="none" strike="noStrike">
                          <a:solidFill>
                            <a:srgbClr val="000000"/>
                          </a:solidFill>
                          <a:effectLst/>
                          <a:latin typeface="Segoe UI"/>
                          <a:cs typeface="Segoe UI"/>
                        </a:rPr>
                        <a:t>ISA el 01/09/2026 emitió concepto, atendiendo solicitud de la ANLA, sobre superposiciones que se presentan con activos de ISA. De esta forma se avanzó en el proceso  de viabilización para la construcción de la línea. Con este propósito ISA e ISAGEN sostuvieron  reunión el día 15/12/2025 donde se definieron las actividades a adelantar por cada una de las empresas.</a:t>
                      </a:r>
                      <a:endParaRPr lang="es-CO" sz="1200"/>
                    </a:p>
                    <a:p>
                      <a:pPr marL="285750" lvl="0" indent="-285750" algn="l">
                        <a:buFont typeface="Wingdings" pitchFamily="2" charset="2"/>
                        <a:buChar char="ü"/>
                      </a:pPr>
                      <a:endParaRPr lang="es-CO" sz="1200" b="0" i="0" u="none" strike="noStrike">
                        <a:solidFill>
                          <a:srgbClr val="000000"/>
                        </a:solidFill>
                        <a:effectLst/>
                        <a:latin typeface="Segoe UI"/>
                        <a:cs typeface="Segoe UI"/>
                      </a:endParaRPr>
                    </a:p>
                    <a:p>
                      <a:pPr marL="285750" lvl="0" indent="-285750" algn="l">
                        <a:buFont typeface="Wingdings" pitchFamily="2" charset="2"/>
                        <a:buChar char="ü"/>
                      </a:pPr>
                      <a:endParaRPr lang="es-CO" sz="1200" b="0" i="0" u="none" strike="noStrike">
                        <a:solidFill>
                          <a:srgbClr val="000000"/>
                        </a:solidFill>
                        <a:effectLst/>
                        <a:latin typeface="Segoe UI"/>
                        <a:cs typeface="Segoe UI"/>
                      </a:endParaRPr>
                    </a:p>
                    <a:p>
                      <a:pPr marL="285750" indent="-285750" algn="l" fontAlgn="ctr">
                        <a:buFont typeface="Wingdings" pitchFamily="2" charset="2"/>
                        <a:buChar char="ü"/>
                      </a:pPr>
                      <a:r>
                        <a:rPr lang="es-CO" sz="1200" b="0" i="0" u="none" strike="noStrike">
                          <a:solidFill>
                            <a:srgbClr val="000000"/>
                          </a:solidFill>
                          <a:effectLst/>
                          <a:latin typeface="Segoe UI"/>
                          <a:cs typeface="Segoe UI"/>
                        </a:rPr>
                        <a:t>El proyecto está registrado  en los informes de  UPME para su construcción y puesta en servicio.</a:t>
                      </a:r>
                    </a:p>
                    <a:p>
                      <a:pPr marL="285750" lvl="0" indent="-285750" algn="l">
                        <a:buFont typeface="Wingdings" pitchFamily="2" charset="2"/>
                        <a:buChar char="ü"/>
                      </a:pPr>
                      <a:endParaRPr lang="es-CO" sz="1200" b="0" i="0" u="none" strike="noStrike">
                        <a:solidFill>
                          <a:srgbClr val="000000"/>
                        </a:solidFill>
                        <a:effectLst/>
                        <a:latin typeface="Segoe UI"/>
                        <a:cs typeface="Segoe UI"/>
                      </a:endParaRPr>
                    </a:p>
                    <a:p>
                      <a:pPr marL="285750" lvl="0" indent="-285750" algn="l">
                        <a:buFont typeface="Wingdings" pitchFamily="2" charset="2"/>
                        <a:buChar char="ü"/>
                      </a:pPr>
                      <a:r>
                        <a:rPr lang="es-CO" sz="1200" b="0" i="0" u="none" strike="noStrike" noProof="0">
                          <a:solidFill>
                            <a:srgbClr val="000000"/>
                          </a:solidFill>
                          <a:effectLst/>
                          <a:latin typeface="Segoe UI"/>
                          <a:cs typeface="Segoe UI"/>
                        </a:rPr>
                        <a:t>ISAGEN continúa su gestión con las Juntas de Acción Comunal del área del Proyecto, Una (1) en Remedios y nueve (9) de Puerto Berrío como parte del proceso de socialización del proyecto con las comunidades.</a:t>
                      </a:r>
                      <a:endParaRPr lang="es-CO" sz="1200" b="0" i="0" u="none" strike="noStrike">
                        <a:solidFill>
                          <a:srgbClr val="000000"/>
                        </a:solidFill>
                        <a:effectLst/>
                        <a:latin typeface="Segoe UI"/>
                        <a:cs typeface="Segoe UI"/>
                      </a:endParaRPr>
                    </a:p>
                    <a:p>
                      <a:pPr marL="0" lvl="0" indent="0" algn="l">
                        <a:buNone/>
                      </a:pPr>
                      <a:endParaRPr lang="es-CO" sz="1300" b="0" i="0" u="none" strike="noStrike">
                        <a:solidFill>
                          <a:srgbClr val="000000"/>
                        </a:solidFill>
                        <a:effectLst/>
                        <a:latin typeface="Segoe UI"/>
                        <a:cs typeface="Segoe UI"/>
                      </a:endParaRPr>
                    </a:p>
                  </a:txBody>
                  <a:tcPr marL="9525" marR="9525" marT="9525">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indent="-285750" algn="ctr" fontAlgn="ctr">
                        <a:buFont typeface="Wingdings"/>
                        <a:buChar char="ü"/>
                      </a:pPr>
                      <a:endParaRPr lang="es-CO" sz="1300" b="0" i="0" u="none" strike="noStrike">
                        <a:solidFill>
                          <a:srgbClr val="000000"/>
                        </a:solidFill>
                        <a:effectLst/>
                        <a:latin typeface="Segoe UI"/>
                        <a:cs typeface="Segoe UI"/>
                      </a:endParaRPr>
                    </a:p>
                    <a:p>
                      <a:pPr marL="285750" indent="-285750" algn="ctr" fontAlgn="ctr">
                        <a:buFont typeface="Wingdings"/>
                        <a:buChar char="ü"/>
                      </a:pPr>
                      <a:endParaRPr lang="es-CO" sz="1200" b="0" i="0" u="none" strike="noStrike" kern="1200">
                        <a:solidFill>
                          <a:srgbClr val="000000"/>
                        </a:solidFill>
                        <a:effectLst/>
                        <a:latin typeface="Segoe UI"/>
                        <a:ea typeface="+mn-ea"/>
                        <a:cs typeface="Segoe UI"/>
                      </a:endParaRPr>
                    </a:p>
                    <a:p>
                      <a:pPr marL="285750" indent="-285750" algn="ctr" fontAlgn="ctr">
                        <a:buFont typeface="Wingdings"/>
                        <a:buChar char="ü"/>
                      </a:pPr>
                      <a:r>
                        <a:rPr lang="es-CO" sz="1200" b="0" i="0" u="none" strike="noStrike" kern="1200">
                          <a:solidFill>
                            <a:srgbClr val="000000"/>
                          </a:solidFill>
                          <a:effectLst/>
                          <a:latin typeface="Segoe UI"/>
                          <a:ea typeface="+mn-ea"/>
                          <a:cs typeface="Segoe UI"/>
                        </a:rPr>
                        <a:t>Realizar seguimiento al avance la construcción del proyecto de Generación a cargo de ISAGEN y a su infraestructura de Interconexión, teniendo en cuenta que estas actividades son responsabilidad  de ISAGEN en su actividad de Generación.</a:t>
                      </a:r>
                    </a:p>
                    <a:p>
                      <a:pPr marL="285750" indent="-285750" algn="ctr" fontAlgn="ctr">
                        <a:buFont typeface="Wingdings"/>
                        <a:buChar char="ü"/>
                      </a:pPr>
                      <a:endParaRPr lang="es-CO" sz="1200" b="0" i="0" u="none" strike="noStrike" kern="1200">
                        <a:solidFill>
                          <a:srgbClr val="000000"/>
                        </a:solidFill>
                        <a:effectLst/>
                        <a:latin typeface="Segoe UI"/>
                        <a:ea typeface="+mn-ea"/>
                        <a:cs typeface="Segoe UI"/>
                      </a:endParaRPr>
                    </a:p>
                    <a:p>
                      <a:pPr marL="285750" indent="-285750" algn="ctr" fontAlgn="ctr">
                        <a:buFont typeface="Wingdings"/>
                        <a:buChar char="ü"/>
                      </a:pPr>
                      <a:r>
                        <a:rPr lang="es-CO" sz="1200" b="0" i="0" u="none" strike="noStrike" kern="1200">
                          <a:solidFill>
                            <a:srgbClr val="000000"/>
                          </a:solidFill>
                          <a:effectLst/>
                          <a:latin typeface="Segoe UI"/>
                          <a:ea typeface="+mn-ea"/>
                          <a:cs typeface="Segoe UI"/>
                        </a:rPr>
                        <a:t>Realizar seguimiento a la firma del contrato de conexión entre los responsables de la asignación de capacidad (OR EPM) y de la actividad de Generación (ISAGEN). </a:t>
                      </a:r>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indent="-285750" algn="ctr" fontAlgn="ctr">
                        <a:buFont typeface="Wingdings"/>
                        <a:buChar char="ü"/>
                      </a:pPr>
                      <a:r>
                        <a:rPr lang="es-CO" sz="1200" b="0" i="0" u="none" strike="noStrike">
                          <a:solidFill>
                            <a:srgbClr val="000000"/>
                          </a:solidFill>
                          <a:effectLst/>
                          <a:latin typeface="Segoe UI"/>
                          <a:cs typeface="Segoe UI"/>
                        </a:rPr>
                        <a:t>El proyecto tiene considerado en los informes UPME de octubre 2023 y Noviembre 2024 , como FPO junio de 2028, donde se observa que no se ha modificado la fecha de puesta en servicio del Proyecto. </a:t>
                      </a:r>
                    </a:p>
                    <a:p>
                      <a:pPr marL="0" lvl="0" indent="0" algn="ctr">
                        <a:buNone/>
                      </a:pPr>
                      <a:endParaRPr lang="es-CO" sz="1200" b="0" i="0" u="none" strike="noStrike">
                        <a:solidFill>
                          <a:srgbClr val="000000"/>
                        </a:solidFill>
                        <a:effectLst/>
                        <a:latin typeface="Segoe UI"/>
                        <a:cs typeface="Segoe UI"/>
                      </a:endParaRPr>
                    </a:p>
                    <a:p>
                      <a:pPr marL="285750" indent="-285750" algn="ctr" fontAlgn="ctr">
                        <a:buFont typeface="Wingdings"/>
                        <a:buChar char="ü"/>
                      </a:pPr>
                      <a:r>
                        <a:rPr lang="es-CO" sz="1200" b="0" i="0" u="none" strike="noStrike">
                          <a:solidFill>
                            <a:srgbClr val="000000"/>
                          </a:solidFill>
                          <a:effectLst/>
                          <a:latin typeface="Segoe UI"/>
                          <a:cs typeface="Segoe UI"/>
                        </a:rPr>
                        <a:t>Con el anterior criterio es importante garantizar que se estén avanzando correctamente las etapas del proyecto para asegurar que no haya dificultades en el momento de la entrada en servicio y para actualizar su estado en la base de datos de la UPME</a:t>
                      </a:r>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indent="-285750" algn="l" fontAlgn="ctr">
                        <a:buFont typeface="Wingdings"/>
                        <a:buChar char="ü"/>
                      </a:pPr>
                      <a:r>
                        <a:rPr lang="es-CO" sz="1200" b="0" i="0" u="none" strike="noStrike" kern="1200">
                          <a:solidFill>
                            <a:srgbClr val="000000"/>
                          </a:solidFill>
                          <a:effectLst/>
                          <a:latin typeface="Segoe UI"/>
                          <a:ea typeface="+mn-ea"/>
                          <a:cs typeface="Segoe UI"/>
                        </a:rPr>
                        <a:t>Continuar con las actividades que están en desarrollo con  ISAGEN teniendo en cuenta  su aporte a la seguridad energética.</a:t>
                      </a:r>
                      <a:endParaRPr lang="en-US" sz="1200" b="0" i="0" u="none" strike="noStrike" kern="1200">
                        <a:solidFill>
                          <a:srgbClr val="000000"/>
                        </a:solidFill>
                        <a:effectLst/>
                        <a:latin typeface="Segoe UI"/>
                        <a:ea typeface="+mn-ea"/>
                        <a:cs typeface="Segoe UI"/>
                      </a:endParaRPr>
                    </a:p>
                    <a:p>
                      <a:pPr lvl="0" algn="ctr">
                        <a:buNone/>
                      </a:pPr>
                      <a:endParaRPr lang="es-CO"/>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7555061"/>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7"/>
          <p:cNvSpPr txBox="1"/>
          <p:nvPr/>
        </p:nvSpPr>
        <p:spPr>
          <a:xfrm>
            <a:off x="6333317" y="4037062"/>
            <a:ext cx="5828875"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spAutoFit/>
          </a:bodyPr>
          <a:lstStyle/>
          <a:p>
            <a:pPr algn="ctr"/>
            <a:r>
              <a:rPr lang="es-CO" sz="2800" b="1">
                <a:solidFill>
                  <a:srgbClr val="E1B03B"/>
                </a:solidFill>
                <a:latin typeface="Objective Black" pitchFamily="2" charset="77"/>
                <a:ea typeface="Verdana" panose="020B0604030504040204" pitchFamily="34" charset="0"/>
                <a:cs typeface="Segoe UI" panose="020B0502040204020203"/>
              </a:rPr>
              <a:t>INTERCONEXIONES </a:t>
            </a:r>
          </a:p>
          <a:p>
            <a:pPr algn="ctr"/>
            <a:r>
              <a:rPr lang="es-CO" sz="2800" b="1">
                <a:solidFill>
                  <a:srgbClr val="E1B03B"/>
                </a:solidFill>
                <a:latin typeface="Objective Black" pitchFamily="2" charset="77"/>
                <a:ea typeface="Verdana" panose="020B0604030504040204" pitchFamily="34" charset="0"/>
                <a:cs typeface="Segoe UI" panose="020B0502040204020203"/>
              </a:rPr>
              <a:t>EN CAUCA - NARIÑO</a:t>
            </a:r>
            <a:endParaRPr lang="en-US" sz="2800" b="1">
              <a:solidFill>
                <a:srgbClr val="E1B03B"/>
              </a:solidFill>
              <a:latin typeface="Objective Black" pitchFamily="2" charset="77"/>
              <a:ea typeface="Verdana" panose="020B0604030504040204" pitchFamily="34" charset="0"/>
              <a:cs typeface="Segoe UI" panose="020B0502040204020203"/>
            </a:endParaRPr>
          </a:p>
        </p:txBody>
      </p:sp>
      <p:grpSp>
        <p:nvGrpSpPr>
          <p:cNvPr id="2" name="2 Grupo"/>
          <p:cNvGrpSpPr/>
          <p:nvPr/>
        </p:nvGrpSpPr>
        <p:grpSpPr>
          <a:xfrm>
            <a:off x="2147269" y="2145507"/>
            <a:ext cx="4396406" cy="3976192"/>
            <a:chOff x="4014028" y="2415920"/>
            <a:chExt cx="3583494" cy="3809146"/>
          </a:xfrm>
          <a:effectLst>
            <a:outerShdw blurRad="50800" dist="38100" dir="2700000" algn="tl" rotWithShape="0">
              <a:prstClr val="black">
                <a:alpha val="40000"/>
              </a:prstClr>
            </a:outerShdw>
          </a:effectLst>
        </p:grpSpPr>
        <p:sp>
          <p:nvSpPr>
            <p:cNvPr id="8" name="Freeform 372"/>
            <p:cNvSpPr/>
            <p:nvPr/>
          </p:nvSpPr>
          <p:spPr bwMode="auto">
            <a:xfrm>
              <a:off x="4014028" y="3453963"/>
              <a:ext cx="1173435" cy="983879"/>
            </a:xfrm>
            <a:custGeom>
              <a:avLst/>
              <a:gdLst>
                <a:gd name="T0" fmla="*/ 25 w 130"/>
                <a:gd name="T1" fmla="*/ 96 h 109"/>
                <a:gd name="T2" fmla="*/ 51 w 130"/>
                <a:gd name="T3" fmla="*/ 109 h 109"/>
                <a:gd name="T4" fmla="*/ 69 w 130"/>
                <a:gd name="T5" fmla="*/ 109 h 109"/>
                <a:gd name="T6" fmla="*/ 97 w 130"/>
                <a:gd name="T7" fmla="*/ 99 h 109"/>
                <a:gd name="T8" fmla="*/ 116 w 130"/>
                <a:gd name="T9" fmla="*/ 99 h 109"/>
                <a:gd name="T10" fmla="*/ 126 w 130"/>
                <a:gd name="T11" fmla="*/ 108 h 109"/>
                <a:gd name="T12" fmla="*/ 130 w 130"/>
                <a:gd name="T13" fmla="*/ 103 h 109"/>
                <a:gd name="T14" fmla="*/ 127 w 130"/>
                <a:gd name="T15" fmla="*/ 93 h 109"/>
                <a:gd name="T16" fmla="*/ 119 w 130"/>
                <a:gd name="T17" fmla="*/ 80 h 109"/>
                <a:gd name="T18" fmla="*/ 120 w 130"/>
                <a:gd name="T19" fmla="*/ 60 h 109"/>
                <a:gd name="T20" fmla="*/ 74 w 130"/>
                <a:gd name="T21" fmla="*/ 38 h 109"/>
                <a:gd name="T22" fmla="*/ 32 w 130"/>
                <a:gd name="T23" fmla="*/ 0 h 109"/>
                <a:gd name="T24" fmla="*/ 27 w 130"/>
                <a:gd name="T25" fmla="*/ 11 h 109"/>
                <a:gd name="T26" fmla="*/ 16 w 130"/>
                <a:gd name="T27" fmla="*/ 3 h 109"/>
                <a:gd name="T28" fmla="*/ 0 w 130"/>
                <a:gd name="T29" fmla="*/ 28 h 109"/>
                <a:gd name="T30" fmla="*/ 6 w 130"/>
                <a:gd name="T31" fmla="*/ 34 h 109"/>
                <a:gd name="T32" fmla="*/ 25 w 130"/>
                <a:gd name="T33" fmla="*/ 96 h 109"/>
                <a:gd name="T34" fmla="*/ 25 w 130"/>
                <a:gd name="T35" fmla="*/ 96 h 109"/>
                <a:gd name="T36" fmla="*/ 25 w 130"/>
                <a:gd name="T37" fmla="*/ 96 h 109"/>
                <a:gd name="T38" fmla="*/ 25 w 130"/>
                <a:gd name="T39" fmla="*/ 96 h 109"/>
                <a:gd name="T40" fmla="*/ 25 w 130"/>
                <a:gd name="T41" fmla="*/ 96 h 109"/>
                <a:gd name="T42" fmla="*/ 25 w 130"/>
                <a:gd name="T43" fmla="*/ 96 h 109"/>
                <a:gd name="T44" fmla="*/ 25 w 130"/>
                <a:gd name="T45" fmla="*/ 96 h 109"/>
                <a:gd name="T46" fmla="*/ 25 w 130"/>
                <a:gd name="T47" fmla="*/ 96 h 109"/>
                <a:gd name="T48" fmla="*/ 25 w 130"/>
                <a:gd name="T49" fmla="*/ 96 h 109"/>
                <a:gd name="T50" fmla="*/ 25 w 130"/>
                <a:gd name="T51" fmla="*/ 96 h 109"/>
                <a:gd name="T52" fmla="*/ 25 w 130"/>
                <a:gd name="T53" fmla="*/ 96 h 109"/>
                <a:gd name="T54" fmla="*/ 25 w 130"/>
                <a:gd name="T55" fmla="*/ 96 h 109"/>
                <a:gd name="T56" fmla="*/ 25 w 130"/>
                <a:gd name="T57" fmla="*/ 96 h 109"/>
                <a:gd name="T58" fmla="*/ 25 w 130"/>
                <a:gd name="T59" fmla="*/ 96 h 109"/>
                <a:gd name="T60" fmla="*/ 25 w 130"/>
                <a:gd name="T61" fmla="*/ 96 h 109"/>
                <a:gd name="T62" fmla="*/ 25 w 130"/>
                <a:gd name="T63" fmla="*/ 96 h 109"/>
                <a:gd name="T64" fmla="*/ 25 w 130"/>
                <a:gd name="T65" fmla="*/ 96 h 109"/>
                <a:gd name="T66" fmla="*/ 25 w 130"/>
                <a:gd name="T67" fmla="*/ 96 h 109"/>
                <a:gd name="T68" fmla="*/ 25 w 130"/>
                <a:gd name="T69" fmla="*/ 96 h 109"/>
                <a:gd name="T70" fmla="*/ 25 w 130"/>
                <a:gd name="T71" fmla="*/ 96 h 109"/>
                <a:gd name="T72" fmla="*/ 25 w 130"/>
                <a:gd name="T73" fmla="*/ 9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09">
                  <a:moveTo>
                    <a:pt x="25" y="96"/>
                  </a:moveTo>
                  <a:lnTo>
                    <a:pt x="51" y="109"/>
                  </a:lnTo>
                  <a:lnTo>
                    <a:pt x="69" y="109"/>
                  </a:lnTo>
                  <a:lnTo>
                    <a:pt x="97" y="99"/>
                  </a:lnTo>
                  <a:lnTo>
                    <a:pt x="116" y="99"/>
                  </a:lnTo>
                  <a:lnTo>
                    <a:pt x="126" y="108"/>
                  </a:lnTo>
                  <a:lnTo>
                    <a:pt x="130" y="103"/>
                  </a:lnTo>
                  <a:lnTo>
                    <a:pt x="127" y="93"/>
                  </a:lnTo>
                  <a:lnTo>
                    <a:pt x="119" y="80"/>
                  </a:lnTo>
                  <a:lnTo>
                    <a:pt x="120" y="60"/>
                  </a:lnTo>
                  <a:lnTo>
                    <a:pt x="74" y="38"/>
                  </a:lnTo>
                  <a:lnTo>
                    <a:pt x="32" y="0"/>
                  </a:lnTo>
                  <a:lnTo>
                    <a:pt x="27" y="11"/>
                  </a:lnTo>
                  <a:lnTo>
                    <a:pt x="16" y="3"/>
                  </a:lnTo>
                  <a:lnTo>
                    <a:pt x="0" y="28"/>
                  </a:lnTo>
                  <a:lnTo>
                    <a:pt x="6" y="34"/>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close/>
                </a:path>
              </a:pathLst>
            </a:custGeom>
            <a:solidFill>
              <a:srgbClr val="5CB1BC"/>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9" name="Freeform 373"/>
            <p:cNvSpPr/>
            <p:nvPr/>
          </p:nvSpPr>
          <p:spPr bwMode="auto">
            <a:xfrm>
              <a:off x="4302875" y="3147064"/>
              <a:ext cx="884588" cy="848484"/>
            </a:xfrm>
            <a:custGeom>
              <a:avLst/>
              <a:gdLst>
                <a:gd name="T0" fmla="*/ 88 w 98"/>
                <a:gd name="T1" fmla="*/ 94 h 94"/>
                <a:gd name="T2" fmla="*/ 95 w 98"/>
                <a:gd name="T3" fmla="*/ 70 h 94"/>
                <a:gd name="T4" fmla="*/ 94 w 98"/>
                <a:gd name="T5" fmla="*/ 50 h 94"/>
                <a:gd name="T6" fmla="*/ 98 w 98"/>
                <a:gd name="T7" fmla="*/ 41 h 94"/>
                <a:gd name="T8" fmla="*/ 82 w 98"/>
                <a:gd name="T9" fmla="*/ 5 h 94"/>
                <a:gd name="T10" fmla="*/ 45 w 98"/>
                <a:gd name="T11" fmla="*/ 0 h 94"/>
                <a:gd name="T12" fmla="*/ 27 w 98"/>
                <a:gd name="T13" fmla="*/ 8 h 94"/>
                <a:gd name="T14" fmla="*/ 5 w 98"/>
                <a:gd name="T15" fmla="*/ 22 h 94"/>
                <a:gd name="T16" fmla="*/ 0 w 98"/>
                <a:gd name="T17" fmla="*/ 34 h 94"/>
                <a:gd name="T18" fmla="*/ 42 w 98"/>
                <a:gd name="T19" fmla="*/ 72 h 94"/>
                <a:gd name="T20" fmla="*/ 88 w 98"/>
                <a:gd name="T21" fmla="*/ 94 h 94"/>
                <a:gd name="T22" fmla="*/ 88 w 98"/>
                <a:gd name="T23" fmla="*/ 94 h 94"/>
                <a:gd name="T24" fmla="*/ 88 w 98"/>
                <a:gd name="T25" fmla="*/ 94 h 94"/>
                <a:gd name="T26" fmla="*/ 88 w 98"/>
                <a:gd name="T27" fmla="*/ 94 h 94"/>
                <a:gd name="T28" fmla="*/ 88 w 98"/>
                <a:gd name="T29" fmla="*/ 94 h 94"/>
                <a:gd name="T30" fmla="*/ 88 w 98"/>
                <a:gd name="T31" fmla="*/ 94 h 94"/>
                <a:gd name="T32" fmla="*/ 88 w 98"/>
                <a:gd name="T33" fmla="*/ 94 h 94"/>
                <a:gd name="T34" fmla="*/ 88 w 98"/>
                <a:gd name="T35" fmla="*/ 94 h 94"/>
                <a:gd name="T36" fmla="*/ 88 w 98"/>
                <a:gd name="T37" fmla="*/ 94 h 94"/>
                <a:gd name="T38" fmla="*/ 88 w 98"/>
                <a:gd name="T39" fmla="*/ 94 h 94"/>
                <a:gd name="T40" fmla="*/ 88 w 98"/>
                <a:gd name="T41" fmla="*/ 94 h 94"/>
                <a:gd name="T42" fmla="*/ 88 w 98"/>
                <a:gd name="T43" fmla="*/ 94 h 94"/>
                <a:gd name="T44" fmla="*/ 88 w 98"/>
                <a:gd name="T45" fmla="*/ 94 h 94"/>
                <a:gd name="T46" fmla="*/ 88 w 98"/>
                <a:gd name="T47" fmla="*/ 94 h 94"/>
                <a:gd name="T48" fmla="*/ 88 w 98"/>
                <a:gd name="T49" fmla="*/ 94 h 94"/>
                <a:gd name="T50" fmla="*/ 88 w 98"/>
                <a:gd name="T51" fmla="*/ 94 h 94"/>
                <a:gd name="T52" fmla="*/ 88 w 98"/>
                <a:gd name="T53" fmla="*/ 94 h 94"/>
                <a:gd name="T54" fmla="*/ 88 w 98"/>
                <a:gd name="T55" fmla="*/ 94 h 94"/>
                <a:gd name="T56" fmla="*/ 88 w 98"/>
                <a:gd name="T57" fmla="*/ 94 h 94"/>
                <a:gd name="T58" fmla="*/ 88 w 98"/>
                <a:gd name="T59" fmla="*/ 94 h 94"/>
                <a:gd name="T60" fmla="*/ 88 w 98"/>
                <a:gd name="T61"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94">
                  <a:moveTo>
                    <a:pt x="88" y="94"/>
                  </a:moveTo>
                  <a:lnTo>
                    <a:pt x="95" y="70"/>
                  </a:lnTo>
                  <a:lnTo>
                    <a:pt x="94" y="50"/>
                  </a:lnTo>
                  <a:lnTo>
                    <a:pt x="98" y="41"/>
                  </a:lnTo>
                  <a:lnTo>
                    <a:pt x="82" y="5"/>
                  </a:lnTo>
                  <a:lnTo>
                    <a:pt x="45" y="0"/>
                  </a:lnTo>
                  <a:lnTo>
                    <a:pt x="27" y="8"/>
                  </a:lnTo>
                  <a:lnTo>
                    <a:pt x="5" y="22"/>
                  </a:lnTo>
                  <a:lnTo>
                    <a:pt x="0" y="34"/>
                  </a:lnTo>
                  <a:lnTo>
                    <a:pt x="42" y="72"/>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close/>
                </a:path>
              </a:pathLst>
            </a:custGeom>
            <a:solidFill>
              <a:srgbClr val="8D9CB1"/>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10" name="Freeform 374"/>
            <p:cNvSpPr/>
            <p:nvPr/>
          </p:nvSpPr>
          <p:spPr bwMode="auto">
            <a:xfrm>
              <a:off x="4438270" y="2587427"/>
              <a:ext cx="1471307" cy="929722"/>
            </a:xfrm>
            <a:custGeom>
              <a:avLst/>
              <a:gdLst>
                <a:gd name="T0" fmla="*/ 67 w 163"/>
                <a:gd name="T1" fmla="*/ 67 h 103"/>
                <a:gd name="T2" fmla="*/ 83 w 163"/>
                <a:gd name="T3" fmla="*/ 103 h 103"/>
                <a:gd name="T4" fmla="*/ 88 w 163"/>
                <a:gd name="T5" fmla="*/ 84 h 103"/>
                <a:gd name="T6" fmla="*/ 116 w 163"/>
                <a:gd name="T7" fmla="*/ 78 h 103"/>
                <a:gd name="T8" fmla="*/ 137 w 163"/>
                <a:gd name="T9" fmla="*/ 83 h 103"/>
                <a:gd name="T10" fmla="*/ 151 w 163"/>
                <a:gd name="T11" fmla="*/ 69 h 103"/>
                <a:gd name="T12" fmla="*/ 163 w 163"/>
                <a:gd name="T13" fmla="*/ 59 h 103"/>
                <a:gd name="T14" fmla="*/ 157 w 163"/>
                <a:gd name="T15" fmla="*/ 50 h 103"/>
                <a:gd name="T16" fmla="*/ 157 w 163"/>
                <a:gd name="T17" fmla="*/ 38 h 103"/>
                <a:gd name="T18" fmla="*/ 159 w 163"/>
                <a:gd name="T19" fmla="*/ 30 h 103"/>
                <a:gd name="T20" fmla="*/ 115 w 163"/>
                <a:gd name="T21" fmla="*/ 9 h 103"/>
                <a:gd name="T22" fmla="*/ 94 w 163"/>
                <a:gd name="T23" fmla="*/ 24 h 103"/>
                <a:gd name="T24" fmla="*/ 75 w 163"/>
                <a:gd name="T25" fmla="*/ 15 h 103"/>
                <a:gd name="T26" fmla="*/ 71 w 163"/>
                <a:gd name="T27" fmla="*/ 17 h 103"/>
                <a:gd name="T28" fmla="*/ 56 w 163"/>
                <a:gd name="T29" fmla="*/ 0 h 103"/>
                <a:gd name="T30" fmla="*/ 43 w 163"/>
                <a:gd name="T31" fmla="*/ 4 h 103"/>
                <a:gd name="T32" fmla="*/ 0 w 163"/>
                <a:gd name="T33" fmla="*/ 50 h 103"/>
                <a:gd name="T34" fmla="*/ 4 w 163"/>
                <a:gd name="T35" fmla="*/ 70 h 103"/>
                <a:gd name="T36" fmla="*/ 12 w 163"/>
                <a:gd name="T37" fmla="*/ 70 h 103"/>
                <a:gd name="T38" fmla="*/ 30 w 163"/>
                <a:gd name="T39" fmla="*/ 62 h 103"/>
                <a:gd name="T40" fmla="*/ 67 w 163"/>
                <a:gd name="T41" fmla="*/ 67 h 103"/>
                <a:gd name="T42" fmla="*/ 67 w 163"/>
                <a:gd name="T43" fmla="*/ 67 h 103"/>
                <a:gd name="T44" fmla="*/ 67 w 163"/>
                <a:gd name="T45" fmla="*/ 67 h 103"/>
                <a:gd name="T46" fmla="*/ 67 w 163"/>
                <a:gd name="T47" fmla="*/ 67 h 103"/>
                <a:gd name="T48" fmla="*/ 67 w 163"/>
                <a:gd name="T49" fmla="*/ 67 h 103"/>
                <a:gd name="T50" fmla="*/ 67 w 163"/>
                <a:gd name="T51" fmla="*/ 67 h 103"/>
                <a:gd name="T52" fmla="*/ 67 w 163"/>
                <a:gd name="T53" fmla="*/ 67 h 103"/>
                <a:gd name="T54" fmla="*/ 67 w 163"/>
                <a:gd name="T55" fmla="*/ 67 h 103"/>
                <a:gd name="T56" fmla="*/ 67 w 163"/>
                <a:gd name="T57" fmla="*/ 67 h 103"/>
                <a:gd name="T58" fmla="*/ 67 w 163"/>
                <a:gd name="T59" fmla="*/ 67 h 103"/>
                <a:gd name="T60" fmla="*/ 67 w 163"/>
                <a:gd name="T61" fmla="*/ 67 h 103"/>
                <a:gd name="T62" fmla="*/ 67 w 163"/>
                <a:gd name="T63" fmla="*/ 67 h 103"/>
                <a:gd name="T64" fmla="*/ 67 w 163"/>
                <a:gd name="T65" fmla="*/ 67 h 103"/>
                <a:gd name="T66" fmla="*/ 67 w 163"/>
                <a:gd name="T67" fmla="*/ 67 h 103"/>
                <a:gd name="T68" fmla="*/ 67 w 163"/>
                <a:gd name="T69" fmla="*/ 67 h 103"/>
                <a:gd name="T70" fmla="*/ 67 w 163"/>
                <a:gd name="T71" fmla="*/ 67 h 103"/>
                <a:gd name="T72" fmla="*/ 67 w 163"/>
                <a:gd name="T73" fmla="*/ 67 h 103"/>
                <a:gd name="T74" fmla="*/ 67 w 163"/>
                <a:gd name="T75" fmla="*/ 67 h 103"/>
                <a:gd name="T76" fmla="*/ 67 w 163"/>
                <a:gd name="T77" fmla="*/ 67 h 103"/>
                <a:gd name="T78" fmla="*/ 67 w 163"/>
                <a:gd name="T79" fmla="*/ 67 h 103"/>
                <a:gd name="T80" fmla="*/ 67 w 163"/>
                <a:gd name="T81" fmla="*/ 6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103">
                  <a:moveTo>
                    <a:pt x="67" y="67"/>
                  </a:moveTo>
                  <a:lnTo>
                    <a:pt x="83" y="103"/>
                  </a:lnTo>
                  <a:lnTo>
                    <a:pt x="88" y="84"/>
                  </a:lnTo>
                  <a:lnTo>
                    <a:pt x="116" y="78"/>
                  </a:lnTo>
                  <a:lnTo>
                    <a:pt x="137" y="83"/>
                  </a:lnTo>
                  <a:lnTo>
                    <a:pt x="151" y="69"/>
                  </a:lnTo>
                  <a:lnTo>
                    <a:pt x="163" y="59"/>
                  </a:lnTo>
                  <a:lnTo>
                    <a:pt x="157" y="50"/>
                  </a:lnTo>
                  <a:lnTo>
                    <a:pt x="157" y="38"/>
                  </a:lnTo>
                  <a:lnTo>
                    <a:pt x="159" y="30"/>
                  </a:lnTo>
                  <a:lnTo>
                    <a:pt x="115" y="9"/>
                  </a:lnTo>
                  <a:lnTo>
                    <a:pt x="94" y="24"/>
                  </a:lnTo>
                  <a:lnTo>
                    <a:pt x="75" y="15"/>
                  </a:lnTo>
                  <a:lnTo>
                    <a:pt x="71" y="17"/>
                  </a:lnTo>
                  <a:lnTo>
                    <a:pt x="56" y="0"/>
                  </a:lnTo>
                  <a:lnTo>
                    <a:pt x="43" y="4"/>
                  </a:lnTo>
                  <a:lnTo>
                    <a:pt x="0" y="50"/>
                  </a:lnTo>
                  <a:lnTo>
                    <a:pt x="4" y="70"/>
                  </a:lnTo>
                  <a:lnTo>
                    <a:pt x="12" y="70"/>
                  </a:lnTo>
                  <a:lnTo>
                    <a:pt x="30" y="62"/>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close/>
                </a:path>
              </a:pathLst>
            </a:custGeom>
            <a:solidFill>
              <a:schemeClr val="bg1">
                <a:lumMod val="85000"/>
              </a:schemeClr>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11" name="Freeform 1174"/>
            <p:cNvSpPr/>
            <p:nvPr/>
          </p:nvSpPr>
          <p:spPr bwMode="auto">
            <a:xfrm>
              <a:off x="4014032" y="2415920"/>
              <a:ext cx="3583490" cy="3809146"/>
            </a:xfrm>
            <a:custGeom>
              <a:avLst/>
              <a:gdLst>
                <a:gd name="T0" fmla="*/ 385 w 397"/>
                <a:gd name="T1" fmla="*/ 109 h 422"/>
                <a:gd name="T2" fmla="*/ 366 w 397"/>
                <a:gd name="T3" fmla="*/ 75 h 422"/>
                <a:gd name="T4" fmla="*/ 348 w 397"/>
                <a:gd name="T5" fmla="*/ 49 h 422"/>
                <a:gd name="T6" fmla="*/ 345 w 397"/>
                <a:gd name="T7" fmla="*/ 30 h 422"/>
                <a:gd name="T8" fmla="*/ 347 w 397"/>
                <a:gd name="T9" fmla="*/ 18 h 422"/>
                <a:gd name="T10" fmla="*/ 295 w 397"/>
                <a:gd name="T11" fmla="*/ 4 h 422"/>
                <a:gd name="T12" fmla="*/ 277 w 397"/>
                <a:gd name="T13" fmla="*/ 0 h 422"/>
                <a:gd name="T14" fmla="*/ 272 w 397"/>
                <a:gd name="T15" fmla="*/ 9 h 422"/>
                <a:gd name="T16" fmla="*/ 260 w 397"/>
                <a:gd name="T17" fmla="*/ 37 h 422"/>
                <a:gd name="T18" fmla="*/ 236 w 397"/>
                <a:gd name="T19" fmla="*/ 42 h 422"/>
                <a:gd name="T20" fmla="*/ 206 w 397"/>
                <a:gd name="T21" fmla="*/ 49 h 422"/>
                <a:gd name="T22" fmla="*/ 141 w 397"/>
                <a:gd name="T23" fmla="*/ 43 h 422"/>
                <a:gd name="T24" fmla="*/ 118 w 397"/>
                <a:gd name="T25" fmla="*/ 36 h 422"/>
                <a:gd name="T26" fmla="*/ 90 w 397"/>
                <a:gd name="T27" fmla="*/ 23 h 422"/>
                <a:gd name="T28" fmla="*/ 51 w 397"/>
                <a:gd name="T29" fmla="*/ 89 h 422"/>
                <a:gd name="T30" fmla="*/ 37 w 397"/>
                <a:gd name="T31" fmla="*/ 103 h 422"/>
                <a:gd name="T32" fmla="*/ 27 w 397"/>
                <a:gd name="T33" fmla="*/ 126 h 422"/>
                <a:gd name="T34" fmla="*/ 0 w 397"/>
                <a:gd name="T35" fmla="*/ 143 h 422"/>
                <a:gd name="T36" fmla="*/ 25 w 397"/>
                <a:gd name="T37" fmla="*/ 211 h 422"/>
                <a:gd name="T38" fmla="*/ 69 w 397"/>
                <a:gd name="T39" fmla="*/ 224 h 422"/>
                <a:gd name="T40" fmla="*/ 116 w 397"/>
                <a:gd name="T41" fmla="*/ 214 h 422"/>
                <a:gd name="T42" fmla="*/ 126 w 397"/>
                <a:gd name="T43" fmla="*/ 234 h 422"/>
                <a:gd name="T44" fmla="*/ 136 w 397"/>
                <a:gd name="T45" fmla="*/ 272 h 422"/>
                <a:gd name="T46" fmla="*/ 143 w 397"/>
                <a:gd name="T47" fmla="*/ 303 h 422"/>
                <a:gd name="T48" fmla="*/ 169 w 397"/>
                <a:gd name="T49" fmla="*/ 304 h 422"/>
                <a:gd name="T50" fmla="*/ 187 w 397"/>
                <a:gd name="T51" fmla="*/ 295 h 422"/>
                <a:gd name="T52" fmla="*/ 214 w 397"/>
                <a:gd name="T53" fmla="*/ 304 h 422"/>
                <a:gd name="T54" fmla="*/ 207 w 397"/>
                <a:gd name="T55" fmla="*/ 335 h 422"/>
                <a:gd name="T56" fmla="*/ 214 w 397"/>
                <a:gd name="T57" fmla="*/ 365 h 422"/>
                <a:gd name="T58" fmla="*/ 241 w 397"/>
                <a:gd name="T59" fmla="*/ 363 h 422"/>
                <a:gd name="T60" fmla="*/ 271 w 397"/>
                <a:gd name="T61" fmla="*/ 347 h 422"/>
                <a:gd name="T62" fmla="*/ 277 w 397"/>
                <a:gd name="T63" fmla="*/ 401 h 422"/>
                <a:gd name="T64" fmla="*/ 325 w 397"/>
                <a:gd name="T65" fmla="*/ 422 h 422"/>
                <a:gd name="T66" fmla="*/ 359 w 397"/>
                <a:gd name="T67" fmla="*/ 411 h 422"/>
                <a:gd name="T68" fmla="*/ 351 w 397"/>
                <a:gd name="T69" fmla="*/ 397 h 422"/>
                <a:gd name="T70" fmla="*/ 327 w 397"/>
                <a:gd name="T71" fmla="*/ 354 h 422"/>
                <a:gd name="T72" fmla="*/ 331 w 397"/>
                <a:gd name="T73" fmla="*/ 308 h 422"/>
                <a:gd name="T74" fmla="*/ 314 w 397"/>
                <a:gd name="T75" fmla="*/ 299 h 422"/>
                <a:gd name="T76" fmla="*/ 267 w 397"/>
                <a:gd name="T77" fmla="*/ 259 h 422"/>
                <a:gd name="T78" fmla="*/ 262 w 397"/>
                <a:gd name="T79" fmla="*/ 235 h 422"/>
                <a:gd name="T80" fmla="*/ 265 w 397"/>
                <a:gd name="T81" fmla="*/ 226 h 422"/>
                <a:gd name="T82" fmla="*/ 267 w 397"/>
                <a:gd name="T83" fmla="*/ 213 h 422"/>
                <a:gd name="T84" fmla="*/ 305 w 397"/>
                <a:gd name="T85" fmla="*/ 213 h 422"/>
                <a:gd name="T86" fmla="*/ 307 w 397"/>
                <a:gd name="T87" fmla="*/ 193 h 422"/>
                <a:gd name="T88" fmla="*/ 325 w 397"/>
                <a:gd name="T89" fmla="*/ 180 h 422"/>
                <a:gd name="T90" fmla="*/ 345 w 397"/>
                <a:gd name="T91" fmla="*/ 167 h 422"/>
                <a:gd name="T92" fmla="*/ 359 w 397"/>
                <a:gd name="T93" fmla="*/ 139 h 422"/>
                <a:gd name="T94" fmla="*/ 385 w 397"/>
                <a:gd name="T95" fmla="*/ 154 h 422"/>
                <a:gd name="T96" fmla="*/ 397 w 397"/>
                <a:gd name="T97" fmla="*/ 148 h 422"/>
                <a:gd name="T98" fmla="*/ 397 w 397"/>
                <a:gd name="T99" fmla="*/ 141 h 422"/>
                <a:gd name="T100" fmla="*/ 397 w 397"/>
                <a:gd name="T101" fmla="*/ 141 h 422"/>
                <a:gd name="T102" fmla="*/ 397 w 397"/>
                <a:gd name="T103" fmla="*/ 141 h 422"/>
                <a:gd name="T104" fmla="*/ 397 w 397"/>
                <a:gd name="T105" fmla="*/ 141 h 422"/>
                <a:gd name="T106" fmla="*/ 397 w 397"/>
                <a:gd name="T107" fmla="*/ 141 h 422"/>
                <a:gd name="T108" fmla="*/ 397 w 397"/>
                <a:gd name="T109" fmla="*/ 141 h 422"/>
                <a:gd name="T110" fmla="*/ 397 w 397"/>
                <a:gd name="T111" fmla="*/ 141 h 422"/>
                <a:gd name="T112" fmla="*/ 397 w 397"/>
                <a:gd name="T113" fmla="*/ 141 h 422"/>
                <a:gd name="T114" fmla="*/ 397 w 397"/>
                <a:gd name="T115" fmla="*/ 141 h 422"/>
                <a:gd name="T116" fmla="*/ 397 w 397"/>
                <a:gd name="T117" fmla="*/ 14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7" h="422">
                  <a:moveTo>
                    <a:pt x="397" y="141"/>
                  </a:moveTo>
                  <a:lnTo>
                    <a:pt x="385" y="109"/>
                  </a:lnTo>
                  <a:lnTo>
                    <a:pt x="372" y="86"/>
                  </a:lnTo>
                  <a:lnTo>
                    <a:pt x="366" y="75"/>
                  </a:lnTo>
                  <a:lnTo>
                    <a:pt x="363" y="64"/>
                  </a:lnTo>
                  <a:lnTo>
                    <a:pt x="348" y="49"/>
                  </a:lnTo>
                  <a:lnTo>
                    <a:pt x="343" y="41"/>
                  </a:lnTo>
                  <a:lnTo>
                    <a:pt x="345" y="30"/>
                  </a:lnTo>
                  <a:lnTo>
                    <a:pt x="342" y="22"/>
                  </a:lnTo>
                  <a:lnTo>
                    <a:pt x="347" y="18"/>
                  </a:lnTo>
                  <a:lnTo>
                    <a:pt x="305" y="4"/>
                  </a:lnTo>
                  <a:lnTo>
                    <a:pt x="295" y="4"/>
                  </a:lnTo>
                  <a:lnTo>
                    <a:pt x="286" y="0"/>
                  </a:lnTo>
                  <a:lnTo>
                    <a:pt x="277" y="0"/>
                  </a:lnTo>
                  <a:lnTo>
                    <a:pt x="272" y="3"/>
                  </a:lnTo>
                  <a:lnTo>
                    <a:pt x="272" y="9"/>
                  </a:lnTo>
                  <a:lnTo>
                    <a:pt x="269" y="28"/>
                  </a:lnTo>
                  <a:lnTo>
                    <a:pt x="260" y="37"/>
                  </a:lnTo>
                  <a:lnTo>
                    <a:pt x="246" y="37"/>
                  </a:lnTo>
                  <a:lnTo>
                    <a:pt x="236" y="42"/>
                  </a:lnTo>
                  <a:lnTo>
                    <a:pt x="217" y="30"/>
                  </a:lnTo>
                  <a:lnTo>
                    <a:pt x="206" y="49"/>
                  </a:lnTo>
                  <a:lnTo>
                    <a:pt x="162" y="28"/>
                  </a:lnTo>
                  <a:lnTo>
                    <a:pt x="141" y="43"/>
                  </a:lnTo>
                  <a:lnTo>
                    <a:pt x="122" y="34"/>
                  </a:lnTo>
                  <a:lnTo>
                    <a:pt x="118" y="36"/>
                  </a:lnTo>
                  <a:lnTo>
                    <a:pt x="103" y="19"/>
                  </a:lnTo>
                  <a:lnTo>
                    <a:pt x="90" y="23"/>
                  </a:lnTo>
                  <a:lnTo>
                    <a:pt x="47" y="69"/>
                  </a:lnTo>
                  <a:lnTo>
                    <a:pt x="51" y="89"/>
                  </a:lnTo>
                  <a:lnTo>
                    <a:pt x="59" y="89"/>
                  </a:lnTo>
                  <a:lnTo>
                    <a:pt x="37" y="103"/>
                  </a:lnTo>
                  <a:lnTo>
                    <a:pt x="32" y="115"/>
                  </a:lnTo>
                  <a:lnTo>
                    <a:pt x="27" y="126"/>
                  </a:lnTo>
                  <a:lnTo>
                    <a:pt x="16" y="118"/>
                  </a:lnTo>
                  <a:lnTo>
                    <a:pt x="0" y="143"/>
                  </a:lnTo>
                  <a:lnTo>
                    <a:pt x="6" y="149"/>
                  </a:lnTo>
                  <a:lnTo>
                    <a:pt x="25" y="211"/>
                  </a:lnTo>
                  <a:lnTo>
                    <a:pt x="51" y="224"/>
                  </a:lnTo>
                  <a:lnTo>
                    <a:pt x="69" y="224"/>
                  </a:lnTo>
                  <a:lnTo>
                    <a:pt x="97" y="214"/>
                  </a:lnTo>
                  <a:lnTo>
                    <a:pt x="116" y="214"/>
                  </a:lnTo>
                  <a:lnTo>
                    <a:pt x="126" y="223"/>
                  </a:lnTo>
                  <a:lnTo>
                    <a:pt x="126" y="234"/>
                  </a:lnTo>
                  <a:lnTo>
                    <a:pt x="149" y="255"/>
                  </a:lnTo>
                  <a:lnTo>
                    <a:pt x="136" y="272"/>
                  </a:lnTo>
                  <a:lnTo>
                    <a:pt x="130" y="303"/>
                  </a:lnTo>
                  <a:lnTo>
                    <a:pt x="143" y="303"/>
                  </a:lnTo>
                  <a:lnTo>
                    <a:pt x="147" y="305"/>
                  </a:lnTo>
                  <a:lnTo>
                    <a:pt x="169" y="304"/>
                  </a:lnTo>
                  <a:lnTo>
                    <a:pt x="173" y="300"/>
                  </a:lnTo>
                  <a:lnTo>
                    <a:pt x="187" y="295"/>
                  </a:lnTo>
                  <a:lnTo>
                    <a:pt x="201" y="291"/>
                  </a:lnTo>
                  <a:lnTo>
                    <a:pt x="214" y="304"/>
                  </a:lnTo>
                  <a:lnTo>
                    <a:pt x="217" y="318"/>
                  </a:lnTo>
                  <a:lnTo>
                    <a:pt x="207" y="335"/>
                  </a:lnTo>
                  <a:lnTo>
                    <a:pt x="207" y="351"/>
                  </a:lnTo>
                  <a:lnTo>
                    <a:pt x="214" y="365"/>
                  </a:lnTo>
                  <a:lnTo>
                    <a:pt x="220" y="366"/>
                  </a:lnTo>
                  <a:lnTo>
                    <a:pt x="241" y="363"/>
                  </a:lnTo>
                  <a:lnTo>
                    <a:pt x="254" y="340"/>
                  </a:lnTo>
                  <a:lnTo>
                    <a:pt x="271" y="347"/>
                  </a:lnTo>
                  <a:lnTo>
                    <a:pt x="280" y="369"/>
                  </a:lnTo>
                  <a:lnTo>
                    <a:pt x="277" y="401"/>
                  </a:lnTo>
                  <a:lnTo>
                    <a:pt x="295" y="414"/>
                  </a:lnTo>
                  <a:lnTo>
                    <a:pt x="325" y="422"/>
                  </a:lnTo>
                  <a:lnTo>
                    <a:pt x="341" y="410"/>
                  </a:lnTo>
                  <a:lnTo>
                    <a:pt x="359" y="411"/>
                  </a:lnTo>
                  <a:lnTo>
                    <a:pt x="360" y="401"/>
                  </a:lnTo>
                  <a:lnTo>
                    <a:pt x="351" y="397"/>
                  </a:lnTo>
                  <a:lnTo>
                    <a:pt x="343" y="394"/>
                  </a:lnTo>
                  <a:lnTo>
                    <a:pt x="327" y="354"/>
                  </a:lnTo>
                  <a:lnTo>
                    <a:pt x="346" y="314"/>
                  </a:lnTo>
                  <a:lnTo>
                    <a:pt x="331" y="308"/>
                  </a:lnTo>
                  <a:lnTo>
                    <a:pt x="321" y="309"/>
                  </a:lnTo>
                  <a:lnTo>
                    <a:pt x="314" y="299"/>
                  </a:lnTo>
                  <a:lnTo>
                    <a:pt x="301" y="297"/>
                  </a:lnTo>
                  <a:lnTo>
                    <a:pt x="267" y="259"/>
                  </a:lnTo>
                  <a:lnTo>
                    <a:pt x="262" y="241"/>
                  </a:lnTo>
                  <a:lnTo>
                    <a:pt x="262" y="235"/>
                  </a:lnTo>
                  <a:lnTo>
                    <a:pt x="268" y="231"/>
                  </a:lnTo>
                  <a:lnTo>
                    <a:pt x="265" y="226"/>
                  </a:lnTo>
                  <a:lnTo>
                    <a:pt x="262" y="216"/>
                  </a:lnTo>
                  <a:lnTo>
                    <a:pt x="267" y="213"/>
                  </a:lnTo>
                  <a:lnTo>
                    <a:pt x="292" y="216"/>
                  </a:lnTo>
                  <a:lnTo>
                    <a:pt x="305" y="213"/>
                  </a:lnTo>
                  <a:lnTo>
                    <a:pt x="309" y="204"/>
                  </a:lnTo>
                  <a:lnTo>
                    <a:pt x="307" y="193"/>
                  </a:lnTo>
                  <a:lnTo>
                    <a:pt x="304" y="184"/>
                  </a:lnTo>
                  <a:lnTo>
                    <a:pt x="325" y="180"/>
                  </a:lnTo>
                  <a:lnTo>
                    <a:pt x="326" y="170"/>
                  </a:lnTo>
                  <a:lnTo>
                    <a:pt x="345" y="167"/>
                  </a:lnTo>
                  <a:lnTo>
                    <a:pt x="347" y="145"/>
                  </a:lnTo>
                  <a:lnTo>
                    <a:pt x="359" y="139"/>
                  </a:lnTo>
                  <a:lnTo>
                    <a:pt x="376" y="141"/>
                  </a:lnTo>
                  <a:lnTo>
                    <a:pt x="385" y="154"/>
                  </a:lnTo>
                  <a:lnTo>
                    <a:pt x="392" y="151"/>
                  </a:lnTo>
                  <a:lnTo>
                    <a:pt x="397" y="148"/>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close/>
                </a:path>
              </a:pathLst>
            </a:custGeom>
            <a:noFill/>
            <a:ln w="4763" cap="flat">
              <a:solidFill>
                <a:srgbClr val="0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34" tIns="45716" rIns="91434" bIns="45716" numCol="1" anchor="t" anchorCtr="0" compatLnSpc="1"/>
            <a:lstStyle/>
            <a:p>
              <a:endParaRPr lang="es-ES"/>
            </a:p>
          </p:txBody>
        </p:sp>
      </p:grpSp>
      <p:grpSp>
        <p:nvGrpSpPr>
          <p:cNvPr id="12" name="2 Grupo"/>
          <p:cNvGrpSpPr/>
          <p:nvPr/>
        </p:nvGrpSpPr>
        <p:grpSpPr>
          <a:xfrm>
            <a:off x="1471613" y="2619736"/>
            <a:ext cx="4396406" cy="3940608"/>
            <a:chOff x="4248224" y="5388119"/>
            <a:chExt cx="1422022" cy="1458206"/>
          </a:xfrm>
        </p:grpSpPr>
        <p:sp>
          <p:nvSpPr>
            <p:cNvPr id="13" name="Freeform 347"/>
            <p:cNvSpPr/>
            <p:nvPr/>
          </p:nvSpPr>
          <p:spPr bwMode="auto">
            <a:xfrm>
              <a:off x="4436379" y="5579895"/>
              <a:ext cx="159209" cy="271378"/>
            </a:xfrm>
            <a:custGeom>
              <a:avLst/>
              <a:gdLst>
                <a:gd name="T0" fmla="*/ 44 w 44"/>
                <a:gd name="T1" fmla="*/ 26 h 75"/>
                <a:gd name="T2" fmla="*/ 22 w 44"/>
                <a:gd name="T3" fmla="*/ 14 h 75"/>
                <a:gd name="T4" fmla="*/ 18 w 44"/>
                <a:gd name="T5" fmla="*/ 0 h 75"/>
                <a:gd name="T6" fmla="*/ 3 w 44"/>
                <a:gd name="T7" fmla="*/ 27 h 75"/>
                <a:gd name="T8" fmla="*/ 0 w 44"/>
                <a:gd name="T9" fmla="*/ 42 h 75"/>
                <a:gd name="T10" fmla="*/ 3 w 44"/>
                <a:gd name="T11" fmla="*/ 57 h 75"/>
                <a:gd name="T12" fmla="*/ 12 w 44"/>
                <a:gd name="T13" fmla="*/ 75 h 75"/>
                <a:gd name="T14" fmla="*/ 22 w 44"/>
                <a:gd name="T15" fmla="*/ 72 h 75"/>
                <a:gd name="T16" fmla="*/ 41 w 44"/>
                <a:gd name="T17" fmla="*/ 69 h 75"/>
                <a:gd name="T18" fmla="*/ 44 w 44"/>
                <a:gd name="T19" fmla="*/ 26 h 75"/>
                <a:gd name="T20" fmla="*/ 44 w 44"/>
                <a:gd name="T21" fmla="*/ 26 h 75"/>
                <a:gd name="T22" fmla="*/ 44 w 44"/>
                <a:gd name="T23" fmla="*/ 26 h 75"/>
                <a:gd name="T24" fmla="*/ 44 w 44"/>
                <a:gd name="T25" fmla="*/ 26 h 75"/>
                <a:gd name="T26" fmla="*/ 44 w 44"/>
                <a:gd name="T27" fmla="*/ 26 h 75"/>
                <a:gd name="T28" fmla="*/ 44 w 44"/>
                <a:gd name="T29" fmla="*/ 26 h 75"/>
                <a:gd name="T30" fmla="*/ 44 w 44"/>
                <a:gd name="T31" fmla="*/ 26 h 75"/>
                <a:gd name="T32" fmla="*/ 44 w 44"/>
                <a:gd name="T33" fmla="*/ 26 h 75"/>
                <a:gd name="T34" fmla="*/ 44 w 44"/>
                <a:gd name="T35" fmla="*/ 26 h 75"/>
                <a:gd name="T36" fmla="*/ 44 w 44"/>
                <a:gd name="T37" fmla="*/ 26 h 75"/>
                <a:gd name="T38" fmla="*/ 44 w 44"/>
                <a:gd name="T39" fmla="*/ 26 h 75"/>
                <a:gd name="T40" fmla="*/ 44 w 44"/>
                <a:gd name="T41" fmla="*/ 26 h 75"/>
                <a:gd name="T42" fmla="*/ 44 w 44"/>
                <a:gd name="T43" fmla="*/ 26 h 75"/>
                <a:gd name="T44" fmla="*/ 44 w 44"/>
                <a:gd name="T45" fmla="*/ 26 h 75"/>
                <a:gd name="T46" fmla="*/ 44 w 44"/>
                <a:gd name="T47" fmla="*/ 26 h 75"/>
                <a:gd name="T48" fmla="*/ 44 w 44"/>
                <a:gd name="T49" fmla="*/ 26 h 75"/>
                <a:gd name="T50" fmla="*/ 44 w 44"/>
                <a:gd name="T51" fmla="*/ 26 h 75"/>
                <a:gd name="T52" fmla="*/ 44 w 44"/>
                <a:gd name="T53" fmla="*/ 26 h 75"/>
                <a:gd name="T54" fmla="*/ 44 w 44"/>
                <a:gd name="T55" fmla="*/ 26 h 75"/>
                <a:gd name="T56" fmla="*/ 44 w 44"/>
                <a:gd name="T57" fmla="*/ 26 h 75"/>
                <a:gd name="T58" fmla="*/ 44 w 44"/>
                <a:gd name="T59"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 h="75">
                  <a:moveTo>
                    <a:pt x="44" y="26"/>
                  </a:moveTo>
                  <a:lnTo>
                    <a:pt x="22" y="14"/>
                  </a:lnTo>
                  <a:lnTo>
                    <a:pt x="18" y="0"/>
                  </a:lnTo>
                  <a:lnTo>
                    <a:pt x="3" y="27"/>
                  </a:lnTo>
                  <a:lnTo>
                    <a:pt x="0" y="42"/>
                  </a:lnTo>
                  <a:lnTo>
                    <a:pt x="3" y="57"/>
                  </a:lnTo>
                  <a:lnTo>
                    <a:pt x="12" y="75"/>
                  </a:lnTo>
                  <a:lnTo>
                    <a:pt x="22" y="72"/>
                  </a:lnTo>
                  <a:lnTo>
                    <a:pt x="41" y="69"/>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close/>
                </a:path>
              </a:pathLst>
            </a:custGeom>
            <a:solidFill>
              <a:srgbClr val="E6AD0C"/>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16" name="Freeform 348"/>
            <p:cNvSpPr/>
            <p:nvPr/>
          </p:nvSpPr>
          <p:spPr bwMode="auto">
            <a:xfrm>
              <a:off x="4501510" y="5503909"/>
              <a:ext cx="133880" cy="170064"/>
            </a:xfrm>
            <a:custGeom>
              <a:avLst/>
              <a:gdLst>
                <a:gd name="T0" fmla="*/ 26 w 37"/>
                <a:gd name="T1" fmla="*/ 47 h 47"/>
                <a:gd name="T2" fmla="*/ 31 w 37"/>
                <a:gd name="T3" fmla="*/ 46 h 47"/>
                <a:gd name="T4" fmla="*/ 36 w 37"/>
                <a:gd name="T5" fmla="*/ 37 h 47"/>
                <a:gd name="T6" fmla="*/ 37 w 37"/>
                <a:gd name="T7" fmla="*/ 14 h 47"/>
                <a:gd name="T8" fmla="*/ 32 w 37"/>
                <a:gd name="T9" fmla="*/ 3 h 47"/>
                <a:gd name="T10" fmla="*/ 24 w 37"/>
                <a:gd name="T11" fmla="*/ 10 h 47"/>
                <a:gd name="T12" fmla="*/ 11 w 37"/>
                <a:gd name="T13" fmla="*/ 0 h 47"/>
                <a:gd name="T14" fmla="*/ 4 w 37"/>
                <a:gd name="T15" fmla="*/ 9 h 47"/>
                <a:gd name="T16" fmla="*/ 0 w 37"/>
                <a:gd name="T17" fmla="*/ 21 h 47"/>
                <a:gd name="T18" fmla="*/ 4 w 37"/>
                <a:gd name="T19" fmla="*/ 35 h 47"/>
                <a:gd name="T20" fmla="*/ 26 w 37"/>
                <a:gd name="T21" fmla="*/ 47 h 47"/>
                <a:gd name="T22" fmla="*/ 26 w 37"/>
                <a:gd name="T23" fmla="*/ 47 h 47"/>
                <a:gd name="T24" fmla="*/ 26 w 37"/>
                <a:gd name="T25" fmla="*/ 47 h 47"/>
                <a:gd name="T26" fmla="*/ 26 w 37"/>
                <a:gd name="T27" fmla="*/ 47 h 47"/>
                <a:gd name="T28" fmla="*/ 26 w 37"/>
                <a:gd name="T29" fmla="*/ 47 h 47"/>
                <a:gd name="T30" fmla="*/ 26 w 37"/>
                <a:gd name="T31" fmla="*/ 47 h 47"/>
                <a:gd name="T32" fmla="*/ 26 w 37"/>
                <a:gd name="T33" fmla="*/ 47 h 47"/>
                <a:gd name="T34" fmla="*/ 26 w 37"/>
                <a:gd name="T35" fmla="*/ 47 h 47"/>
                <a:gd name="T36" fmla="*/ 26 w 37"/>
                <a:gd name="T37" fmla="*/ 47 h 47"/>
                <a:gd name="T38" fmla="*/ 26 w 37"/>
                <a:gd name="T39" fmla="*/ 47 h 47"/>
                <a:gd name="T40" fmla="*/ 26 w 37"/>
                <a:gd name="T41" fmla="*/ 47 h 47"/>
                <a:gd name="T42" fmla="*/ 26 w 37"/>
                <a:gd name="T43" fmla="*/ 47 h 47"/>
                <a:gd name="T44" fmla="*/ 26 w 37"/>
                <a:gd name="T45" fmla="*/ 47 h 47"/>
                <a:gd name="T46" fmla="*/ 26 w 37"/>
                <a:gd name="T47" fmla="*/ 47 h 47"/>
                <a:gd name="T48" fmla="*/ 26 w 37"/>
                <a:gd name="T49" fmla="*/ 47 h 47"/>
                <a:gd name="T50" fmla="*/ 26 w 37"/>
                <a:gd name="T51" fmla="*/ 47 h 47"/>
                <a:gd name="T52" fmla="*/ 26 w 37"/>
                <a:gd name="T53" fmla="*/ 47 h 47"/>
                <a:gd name="T54" fmla="*/ 26 w 37"/>
                <a:gd name="T55" fmla="*/ 47 h 47"/>
                <a:gd name="T56" fmla="*/ 26 w 37"/>
                <a:gd name="T57" fmla="*/ 47 h 47"/>
                <a:gd name="T58" fmla="*/ 26 w 37"/>
                <a:gd name="T59" fmla="*/ 47 h 47"/>
                <a:gd name="T60" fmla="*/ 26 w 37"/>
                <a:gd name="T6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7">
                  <a:moveTo>
                    <a:pt x="26" y="47"/>
                  </a:moveTo>
                  <a:lnTo>
                    <a:pt x="31" y="46"/>
                  </a:lnTo>
                  <a:lnTo>
                    <a:pt x="36" y="37"/>
                  </a:lnTo>
                  <a:lnTo>
                    <a:pt x="37" y="14"/>
                  </a:lnTo>
                  <a:lnTo>
                    <a:pt x="32" y="3"/>
                  </a:lnTo>
                  <a:lnTo>
                    <a:pt x="24" y="10"/>
                  </a:lnTo>
                  <a:lnTo>
                    <a:pt x="11" y="0"/>
                  </a:lnTo>
                  <a:lnTo>
                    <a:pt x="4" y="9"/>
                  </a:lnTo>
                  <a:lnTo>
                    <a:pt x="0" y="21"/>
                  </a:lnTo>
                  <a:lnTo>
                    <a:pt x="4" y="35"/>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close/>
                </a:path>
              </a:pathLst>
            </a:custGeom>
            <a:solidFill>
              <a:srgbClr val="97EB0F"/>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17" name="Freeform 350"/>
            <p:cNvSpPr/>
            <p:nvPr/>
          </p:nvSpPr>
          <p:spPr bwMode="auto">
            <a:xfrm>
              <a:off x="4790979" y="5388121"/>
              <a:ext cx="383548" cy="408875"/>
            </a:xfrm>
            <a:custGeom>
              <a:avLst/>
              <a:gdLst>
                <a:gd name="T0" fmla="*/ 48 w 106"/>
                <a:gd name="T1" fmla="*/ 104 h 113"/>
                <a:gd name="T2" fmla="*/ 83 w 106"/>
                <a:gd name="T3" fmla="*/ 113 h 113"/>
                <a:gd name="T4" fmla="*/ 93 w 106"/>
                <a:gd name="T5" fmla="*/ 105 h 113"/>
                <a:gd name="T6" fmla="*/ 103 w 106"/>
                <a:gd name="T7" fmla="*/ 107 h 113"/>
                <a:gd name="T8" fmla="*/ 106 w 106"/>
                <a:gd name="T9" fmla="*/ 103 h 113"/>
                <a:gd name="T10" fmla="*/ 95 w 106"/>
                <a:gd name="T11" fmla="*/ 86 h 113"/>
                <a:gd name="T12" fmla="*/ 77 w 106"/>
                <a:gd name="T13" fmla="*/ 86 h 113"/>
                <a:gd name="T14" fmla="*/ 51 w 106"/>
                <a:gd name="T15" fmla="*/ 73 h 113"/>
                <a:gd name="T16" fmla="*/ 32 w 106"/>
                <a:gd name="T17" fmla="*/ 11 h 113"/>
                <a:gd name="T18" fmla="*/ 26 w 106"/>
                <a:gd name="T19" fmla="*/ 5 h 113"/>
                <a:gd name="T20" fmla="*/ 19 w 106"/>
                <a:gd name="T21" fmla="*/ 0 h 113"/>
                <a:gd name="T22" fmla="*/ 0 w 106"/>
                <a:gd name="T23" fmla="*/ 13 h 113"/>
                <a:gd name="T24" fmla="*/ 9 w 106"/>
                <a:gd name="T25" fmla="*/ 34 h 113"/>
                <a:gd name="T26" fmla="*/ 5 w 106"/>
                <a:gd name="T27" fmla="*/ 38 h 113"/>
                <a:gd name="T28" fmla="*/ 40 w 106"/>
                <a:gd name="T29" fmla="*/ 82 h 113"/>
                <a:gd name="T30" fmla="*/ 48 w 106"/>
                <a:gd name="T31" fmla="*/ 104 h 113"/>
                <a:gd name="T32" fmla="*/ 48 w 106"/>
                <a:gd name="T33" fmla="*/ 104 h 113"/>
                <a:gd name="T34" fmla="*/ 48 w 106"/>
                <a:gd name="T35" fmla="*/ 104 h 113"/>
                <a:gd name="T36" fmla="*/ 48 w 106"/>
                <a:gd name="T37" fmla="*/ 104 h 113"/>
                <a:gd name="T38" fmla="*/ 48 w 106"/>
                <a:gd name="T39" fmla="*/ 104 h 113"/>
                <a:gd name="T40" fmla="*/ 48 w 106"/>
                <a:gd name="T41" fmla="*/ 104 h 113"/>
                <a:gd name="T42" fmla="*/ 48 w 106"/>
                <a:gd name="T43" fmla="*/ 104 h 113"/>
                <a:gd name="T44" fmla="*/ 48 w 106"/>
                <a:gd name="T45" fmla="*/ 104 h 113"/>
                <a:gd name="T46" fmla="*/ 48 w 106"/>
                <a:gd name="T47" fmla="*/ 104 h 113"/>
                <a:gd name="T48" fmla="*/ 48 w 106"/>
                <a:gd name="T49" fmla="*/ 104 h 113"/>
                <a:gd name="T50" fmla="*/ 48 w 106"/>
                <a:gd name="T51" fmla="*/ 104 h 113"/>
                <a:gd name="T52" fmla="*/ 48 w 106"/>
                <a:gd name="T53" fmla="*/ 104 h 113"/>
                <a:gd name="T54" fmla="*/ 48 w 106"/>
                <a:gd name="T55" fmla="*/ 104 h 113"/>
                <a:gd name="T56" fmla="*/ 48 w 106"/>
                <a:gd name="T57" fmla="*/ 104 h 113"/>
                <a:gd name="T58" fmla="*/ 48 w 106"/>
                <a:gd name="T59" fmla="*/ 104 h 113"/>
                <a:gd name="T60" fmla="*/ 48 w 106"/>
                <a:gd name="T61" fmla="*/ 104 h 113"/>
                <a:gd name="T62" fmla="*/ 48 w 106"/>
                <a:gd name="T63" fmla="*/ 104 h 113"/>
                <a:gd name="T64" fmla="*/ 48 w 106"/>
                <a:gd name="T65" fmla="*/ 104 h 113"/>
                <a:gd name="T66" fmla="*/ 48 w 106"/>
                <a:gd name="T67" fmla="*/ 104 h 113"/>
                <a:gd name="T68" fmla="*/ 48 w 106"/>
                <a:gd name="T69" fmla="*/ 104 h 113"/>
                <a:gd name="T70" fmla="*/ 48 w 106"/>
                <a:gd name="T71"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6" h="113">
                  <a:moveTo>
                    <a:pt x="48" y="104"/>
                  </a:moveTo>
                  <a:lnTo>
                    <a:pt x="83" y="113"/>
                  </a:lnTo>
                  <a:lnTo>
                    <a:pt x="93" y="105"/>
                  </a:lnTo>
                  <a:lnTo>
                    <a:pt x="103" y="107"/>
                  </a:lnTo>
                  <a:lnTo>
                    <a:pt x="106" y="103"/>
                  </a:lnTo>
                  <a:lnTo>
                    <a:pt x="95" y="86"/>
                  </a:lnTo>
                  <a:lnTo>
                    <a:pt x="77" y="86"/>
                  </a:lnTo>
                  <a:lnTo>
                    <a:pt x="51" y="73"/>
                  </a:lnTo>
                  <a:lnTo>
                    <a:pt x="32" y="11"/>
                  </a:lnTo>
                  <a:lnTo>
                    <a:pt x="26" y="5"/>
                  </a:lnTo>
                  <a:lnTo>
                    <a:pt x="19" y="0"/>
                  </a:lnTo>
                  <a:lnTo>
                    <a:pt x="0" y="13"/>
                  </a:lnTo>
                  <a:lnTo>
                    <a:pt x="9" y="34"/>
                  </a:lnTo>
                  <a:lnTo>
                    <a:pt x="5" y="38"/>
                  </a:lnTo>
                  <a:lnTo>
                    <a:pt x="40" y="82"/>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close/>
                </a:path>
              </a:pathLst>
            </a:custGeom>
            <a:solidFill>
              <a:srgbClr val="FDFD7F"/>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18" name="Freeform 844"/>
            <p:cNvSpPr/>
            <p:nvPr/>
          </p:nvSpPr>
          <p:spPr bwMode="auto">
            <a:xfrm>
              <a:off x="4700521" y="5417067"/>
              <a:ext cx="640452" cy="441441"/>
            </a:xfrm>
            <a:custGeom>
              <a:avLst/>
              <a:gdLst>
                <a:gd name="T0" fmla="*/ 177 w 177"/>
                <a:gd name="T1" fmla="*/ 77 h 122"/>
                <a:gd name="T2" fmla="*/ 167 w 177"/>
                <a:gd name="T3" fmla="*/ 68 h 122"/>
                <a:gd name="T4" fmla="*/ 148 w 177"/>
                <a:gd name="T5" fmla="*/ 68 h 122"/>
                <a:gd name="T6" fmla="*/ 120 w 177"/>
                <a:gd name="T7" fmla="*/ 78 h 122"/>
                <a:gd name="T8" fmla="*/ 131 w 177"/>
                <a:gd name="T9" fmla="*/ 95 h 122"/>
                <a:gd name="T10" fmla="*/ 128 w 177"/>
                <a:gd name="T11" fmla="*/ 99 h 122"/>
                <a:gd name="T12" fmla="*/ 118 w 177"/>
                <a:gd name="T13" fmla="*/ 97 h 122"/>
                <a:gd name="T14" fmla="*/ 108 w 177"/>
                <a:gd name="T15" fmla="*/ 105 h 122"/>
                <a:gd name="T16" fmla="*/ 73 w 177"/>
                <a:gd name="T17" fmla="*/ 96 h 122"/>
                <a:gd name="T18" fmla="*/ 65 w 177"/>
                <a:gd name="T19" fmla="*/ 74 h 122"/>
                <a:gd name="T20" fmla="*/ 30 w 177"/>
                <a:gd name="T21" fmla="*/ 30 h 122"/>
                <a:gd name="T22" fmla="*/ 18 w 177"/>
                <a:gd name="T23" fmla="*/ 6 h 122"/>
                <a:gd name="T24" fmla="*/ 7 w 177"/>
                <a:gd name="T25" fmla="*/ 0 h 122"/>
                <a:gd name="T26" fmla="*/ 0 w 177"/>
                <a:gd name="T27" fmla="*/ 26 h 122"/>
                <a:gd name="T28" fmla="*/ 16 w 177"/>
                <a:gd name="T29" fmla="*/ 53 h 122"/>
                <a:gd name="T30" fmla="*/ 24 w 177"/>
                <a:gd name="T31" fmla="*/ 97 h 122"/>
                <a:gd name="T32" fmla="*/ 42 w 177"/>
                <a:gd name="T33" fmla="*/ 101 h 122"/>
                <a:gd name="T34" fmla="*/ 59 w 177"/>
                <a:gd name="T35" fmla="*/ 94 h 122"/>
                <a:gd name="T36" fmla="*/ 71 w 177"/>
                <a:gd name="T37" fmla="*/ 102 h 122"/>
                <a:gd name="T38" fmla="*/ 74 w 177"/>
                <a:gd name="T39" fmla="*/ 114 h 122"/>
                <a:gd name="T40" fmla="*/ 104 w 177"/>
                <a:gd name="T41" fmla="*/ 118 h 122"/>
                <a:gd name="T42" fmla="*/ 120 w 177"/>
                <a:gd name="T43" fmla="*/ 122 h 122"/>
                <a:gd name="T44" fmla="*/ 127 w 177"/>
                <a:gd name="T45" fmla="*/ 109 h 122"/>
                <a:gd name="T46" fmla="*/ 149 w 177"/>
                <a:gd name="T47" fmla="*/ 107 h 122"/>
                <a:gd name="T48" fmla="*/ 170 w 177"/>
                <a:gd name="T49" fmla="*/ 101 h 122"/>
                <a:gd name="T50" fmla="*/ 166 w 177"/>
                <a:gd name="T51" fmla="*/ 85 h 122"/>
                <a:gd name="T52" fmla="*/ 177 w 177"/>
                <a:gd name="T53" fmla="*/ 77 h 122"/>
                <a:gd name="T54" fmla="*/ 177 w 177"/>
                <a:gd name="T55" fmla="*/ 77 h 122"/>
                <a:gd name="T56" fmla="*/ 177 w 177"/>
                <a:gd name="T57" fmla="*/ 77 h 122"/>
                <a:gd name="T58" fmla="*/ 177 w 177"/>
                <a:gd name="T59" fmla="*/ 77 h 122"/>
                <a:gd name="T60" fmla="*/ 177 w 177"/>
                <a:gd name="T61" fmla="*/ 77 h 122"/>
                <a:gd name="T62" fmla="*/ 177 w 177"/>
                <a:gd name="T63" fmla="*/ 77 h 122"/>
                <a:gd name="T64" fmla="*/ 177 w 177"/>
                <a:gd name="T65" fmla="*/ 77 h 122"/>
                <a:gd name="T66" fmla="*/ 177 w 177"/>
                <a:gd name="T67" fmla="*/ 77 h 122"/>
                <a:gd name="T68" fmla="*/ 177 w 177"/>
                <a:gd name="T69" fmla="*/ 77 h 122"/>
                <a:gd name="T70" fmla="*/ 177 w 177"/>
                <a:gd name="T71" fmla="*/ 77 h 122"/>
                <a:gd name="T72" fmla="*/ 177 w 177"/>
                <a:gd name="T73" fmla="*/ 77 h 122"/>
                <a:gd name="T74" fmla="*/ 177 w 177"/>
                <a:gd name="T75" fmla="*/ 77 h 122"/>
                <a:gd name="T76" fmla="*/ 177 w 177"/>
                <a:gd name="T77" fmla="*/ 77 h 122"/>
                <a:gd name="T78" fmla="*/ 177 w 177"/>
                <a:gd name="T79" fmla="*/ 77 h 122"/>
                <a:gd name="T80" fmla="*/ 177 w 177"/>
                <a:gd name="T81" fmla="*/ 77 h 122"/>
                <a:gd name="T82" fmla="*/ 177 w 177"/>
                <a:gd name="T83" fmla="*/ 77 h 122"/>
                <a:gd name="T84" fmla="*/ 177 w 177"/>
                <a:gd name="T85" fmla="*/ 77 h 122"/>
                <a:gd name="T86" fmla="*/ 177 w 177"/>
                <a:gd name="T87" fmla="*/ 77 h 122"/>
                <a:gd name="T88" fmla="*/ 177 w 177"/>
                <a:gd name="T89" fmla="*/ 77 h 122"/>
                <a:gd name="T90" fmla="*/ 177 w 177"/>
                <a:gd name="T91" fmla="*/ 77 h 122"/>
                <a:gd name="T92" fmla="*/ 177 w 177"/>
                <a:gd name="T93" fmla="*/ 7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7" h="122">
                  <a:moveTo>
                    <a:pt x="177" y="77"/>
                  </a:moveTo>
                  <a:lnTo>
                    <a:pt x="167" y="68"/>
                  </a:lnTo>
                  <a:lnTo>
                    <a:pt x="148" y="68"/>
                  </a:lnTo>
                  <a:lnTo>
                    <a:pt x="120" y="78"/>
                  </a:lnTo>
                  <a:lnTo>
                    <a:pt x="131" y="95"/>
                  </a:lnTo>
                  <a:lnTo>
                    <a:pt x="128" y="99"/>
                  </a:lnTo>
                  <a:lnTo>
                    <a:pt x="118" y="97"/>
                  </a:lnTo>
                  <a:lnTo>
                    <a:pt x="108" y="105"/>
                  </a:lnTo>
                  <a:lnTo>
                    <a:pt x="73" y="96"/>
                  </a:lnTo>
                  <a:lnTo>
                    <a:pt x="65" y="74"/>
                  </a:lnTo>
                  <a:lnTo>
                    <a:pt x="30" y="30"/>
                  </a:lnTo>
                  <a:lnTo>
                    <a:pt x="18" y="6"/>
                  </a:lnTo>
                  <a:lnTo>
                    <a:pt x="7" y="0"/>
                  </a:lnTo>
                  <a:lnTo>
                    <a:pt x="0" y="26"/>
                  </a:lnTo>
                  <a:lnTo>
                    <a:pt x="16" y="53"/>
                  </a:lnTo>
                  <a:lnTo>
                    <a:pt x="24" y="97"/>
                  </a:lnTo>
                  <a:lnTo>
                    <a:pt x="42" y="101"/>
                  </a:lnTo>
                  <a:lnTo>
                    <a:pt x="59" y="94"/>
                  </a:lnTo>
                  <a:lnTo>
                    <a:pt x="71" y="102"/>
                  </a:lnTo>
                  <a:lnTo>
                    <a:pt x="74" y="114"/>
                  </a:lnTo>
                  <a:lnTo>
                    <a:pt x="104" y="118"/>
                  </a:lnTo>
                  <a:lnTo>
                    <a:pt x="120" y="122"/>
                  </a:lnTo>
                  <a:lnTo>
                    <a:pt x="127" y="109"/>
                  </a:lnTo>
                  <a:lnTo>
                    <a:pt x="149" y="107"/>
                  </a:lnTo>
                  <a:lnTo>
                    <a:pt x="170" y="101"/>
                  </a:lnTo>
                  <a:lnTo>
                    <a:pt x="166" y="85"/>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close/>
                </a:path>
              </a:pathLst>
            </a:custGeom>
            <a:solidFill>
              <a:srgbClr val="EDFD23"/>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19" name="Freeform 881"/>
            <p:cNvSpPr/>
            <p:nvPr/>
          </p:nvSpPr>
          <p:spPr bwMode="auto">
            <a:xfrm>
              <a:off x="4599206" y="5417067"/>
              <a:ext cx="148353" cy="423350"/>
            </a:xfrm>
            <a:custGeom>
              <a:avLst/>
              <a:gdLst>
                <a:gd name="T0" fmla="*/ 23 w 41"/>
                <a:gd name="T1" fmla="*/ 59 h 117"/>
                <a:gd name="T2" fmla="*/ 28 w 41"/>
                <a:gd name="T3" fmla="*/ 51 h 117"/>
                <a:gd name="T4" fmla="*/ 21 w 41"/>
                <a:gd name="T5" fmla="*/ 42 h 117"/>
                <a:gd name="T6" fmla="*/ 15 w 41"/>
                <a:gd name="T7" fmla="*/ 45 h 117"/>
                <a:gd name="T8" fmla="*/ 13 w 41"/>
                <a:gd name="T9" fmla="*/ 7 h 117"/>
                <a:gd name="T10" fmla="*/ 8 w 41"/>
                <a:gd name="T11" fmla="*/ 0 h 117"/>
                <a:gd name="T12" fmla="*/ 0 w 41"/>
                <a:gd name="T13" fmla="*/ 12 h 117"/>
                <a:gd name="T14" fmla="*/ 13 w 41"/>
                <a:gd name="T15" fmla="*/ 35 h 117"/>
                <a:gd name="T16" fmla="*/ 10 w 41"/>
                <a:gd name="T17" fmla="*/ 38 h 117"/>
                <a:gd name="T18" fmla="*/ 9 w 41"/>
                <a:gd name="T19" fmla="*/ 61 h 117"/>
                <a:gd name="T20" fmla="*/ 4 w 41"/>
                <a:gd name="T21" fmla="*/ 70 h 117"/>
                <a:gd name="T22" fmla="*/ 12 w 41"/>
                <a:gd name="T23" fmla="*/ 81 h 117"/>
                <a:gd name="T24" fmla="*/ 9 w 41"/>
                <a:gd name="T25" fmla="*/ 84 h 117"/>
                <a:gd name="T26" fmla="*/ 29 w 41"/>
                <a:gd name="T27" fmla="*/ 117 h 117"/>
                <a:gd name="T28" fmla="*/ 41 w 41"/>
                <a:gd name="T29" fmla="*/ 102 h 117"/>
                <a:gd name="T30" fmla="*/ 30 w 41"/>
                <a:gd name="T31" fmla="*/ 85 h 117"/>
                <a:gd name="T32" fmla="*/ 23 w 41"/>
                <a:gd name="T33" fmla="*/ 59 h 117"/>
                <a:gd name="T34" fmla="*/ 23 w 41"/>
                <a:gd name="T35" fmla="*/ 59 h 117"/>
                <a:gd name="T36" fmla="*/ 23 w 41"/>
                <a:gd name="T37" fmla="*/ 59 h 117"/>
                <a:gd name="T38" fmla="*/ 23 w 41"/>
                <a:gd name="T39" fmla="*/ 59 h 117"/>
                <a:gd name="T40" fmla="*/ 23 w 41"/>
                <a:gd name="T41" fmla="*/ 59 h 117"/>
                <a:gd name="T42" fmla="*/ 23 w 41"/>
                <a:gd name="T43" fmla="*/ 59 h 117"/>
                <a:gd name="T44" fmla="*/ 23 w 41"/>
                <a:gd name="T45" fmla="*/ 59 h 117"/>
                <a:gd name="T46" fmla="*/ 23 w 41"/>
                <a:gd name="T47" fmla="*/ 59 h 117"/>
                <a:gd name="T48" fmla="*/ 23 w 41"/>
                <a:gd name="T49" fmla="*/ 59 h 117"/>
                <a:gd name="T50" fmla="*/ 23 w 41"/>
                <a:gd name="T51" fmla="*/ 59 h 117"/>
                <a:gd name="T52" fmla="*/ 23 w 41"/>
                <a:gd name="T53" fmla="*/ 59 h 117"/>
                <a:gd name="T54" fmla="*/ 23 w 41"/>
                <a:gd name="T55" fmla="*/ 59 h 117"/>
                <a:gd name="T56" fmla="*/ 23 w 41"/>
                <a:gd name="T57" fmla="*/ 59 h 117"/>
                <a:gd name="T58" fmla="*/ 23 w 41"/>
                <a:gd name="T59" fmla="*/ 59 h 117"/>
                <a:gd name="T60" fmla="*/ 23 w 41"/>
                <a:gd name="T61" fmla="*/ 59 h 117"/>
                <a:gd name="T62" fmla="*/ 23 w 41"/>
                <a:gd name="T63" fmla="*/ 59 h 117"/>
                <a:gd name="T64" fmla="*/ 23 w 41"/>
                <a:gd name="T65" fmla="*/ 59 h 117"/>
                <a:gd name="T66" fmla="*/ 23 w 41"/>
                <a:gd name="T67" fmla="*/ 59 h 117"/>
                <a:gd name="T68" fmla="*/ 23 w 41"/>
                <a:gd name="T69" fmla="*/ 59 h 117"/>
                <a:gd name="T70" fmla="*/ 23 w 41"/>
                <a:gd name="T71" fmla="*/ 59 h 117"/>
                <a:gd name="T72" fmla="*/ 23 w 41"/>
                <a:gd name="T73" fmla="*/ 5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117">
                  <a:moveTo>
                    <a:pt x="23" y="59"/>
                  </a:moveTo>
                  <a:lnTo>
                    <a:pt x="28" y="51"/>
                  </a:lnTo>
                  <a:lnTo>
                    <a:pt x="21" y="42"/>
                  </a:lnTo>
                  <a:lnTo>
                    <a:pt x="15" y="45"/>
                  </a:lnTo>
                  <a:lnTo>
                    <a:pt x="13" y="7"/>
                  </a:lnTo>
                  <a:lnTo>
                    <a:pt x="8" y="0"/>
                  </a:lnTo>
                  <a:lnTo>
                    <a:pt x="0" y="12"/>
                  </a:lnTo>
                  <a:lnTo>
                    <a:pt x="13" y="35"/>
                  </a:lnTo>
                  <a:lnTo>
                    <a:pt x="10" y="38"/>
                  </a:lnTo>
                  <a:lnTo>
                    <a:pt x="9" y="61"/>
                  </a:lnTo>
                  <a:lnTo>
                    <a:pt x="4" y="70"/>
                  </a:lnTo>
                  <a:lnTo>
                    <a:pt x="12" y="81"/>
                  </a:lnTo>
                  <a:lnTo>
                    <a:pt x="9" y="84"/>
                  </a:lnTo>
                  <a:lnTo>
                    <a:pt x="29" y="117"/>
                  </a:lnTo>
                  <a:lnTo>
                    <a:pt x="41" y="102"/>
                  </a:lnTo>
                  <a:lnTo>
                    <a:pt x="30" y="85"/>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close/>
                </a:path>
              </a:pathLst>
            </a:custGeom>
            <a:solidFill>
              <a:srgbClr val="EABF44"/>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20" name="Freeform 882"/>
            <p:cNvSpPr/>
            <p:nvPr/>
          </p:nvSpPr>
          <p:spPr bwMode="auto">
            <a:xfrm>
              <a:off x="4671574" y="5474960"/>
              <a:ext cx="115788" cy="311180"/>
            </a:xfrm>
            <a:custGeom>
              <a:avLst/>
              <a:gdLst>
                <a:gd name="T0" fmla="*/ 24 w 32"/>
                <a:gd name="T1" fmla="*/ 37 h 86"/>
                <a:gd name="T2" fmla="*/ 8 w 32"/>
                <a:gd name="T3" fmla="*/ 10 h 86"/>
                <a:gd name="T4" fmla="*/ 0 w 32"/>
                <a:gd name="T5" fmla="*/ 0 h 86"/>
                <a:gd name="T6" fmla="*/ 1 w 32"/>
                <a:gd name="T7" fmla="*/ 26 h 86"/>
                <a:gd name="T8" fmla="*/ 8 w 32"/>
                <a:gd name="T9" fmla="*/ 35 h 86"/>
                <a:gd name="T10" fmla="*/ 3 w 32"/>
                <a:gd name="T11" fmla="*/ 43 h 86"/>
                <a:gd name="T12" fmla="*/ 10 w 32"/>
                <a:gd name="T13" fmla="*/ 69 h 86"/>
                <a:gd name="T14" fmla="*/ 21 w 32"/>
                <a:gd name="T15" fmla="*/ 86 h 86"/>
                <a:gd name="T16" fmla="*/ 32 w 32"/>
                <a:gd name="T17" fmla="*/ 81 h 86"/>
                <a:gd name="T18" fmla="*/ 24 w 32"/>
                <a:gd name="T19" fmla="*/ 37 h 86"/>
                <a:gd name="T20" fmla="*/ 24 w 32"/>
                <a:gd name="T21" fmla="*/ 37 h 86"/>
                <a:gd name="T22" fmla="*/ 24 w 32"/>
                <a:gd name="T23" fmla="*/ 37 h 86"/>
                <a:gd name="T24" fmla="*/ 24 w 32"/>
                <a:gd name="T25" fmla="*/ 37 h 86"/>
                <a:gd name="T26" fmla="*/ 24 w 32"/>
                <a:gd name="T27" fmla="*/ 37 h 86"/>
                <a:gd name="T28" fmla="*/ 24 w 32"/>
                <a:gd name="T29" fmla="*/ 37 h 86"/>
                <a:gd name="T30" fmla="*/ 24 w 32"/>
                <a:gd name="T31" fmla="*/ 37 h 86"/>
                <a:gd name="T32" fmla="*/ 24 w 32"/>
                <a:gd name="T33" fmla="*/ 37 h 86"/>
                <a:gd name="T34" fmla="*/ 24 w 32"/>
                <a:gd name="T35" fmla="*/ 37 h 86"/>
                <a:gd name="T36" fmla="*/ 24 w 32"/>
                <a:gd name="T37" fmla="*/ 37 h 86"/>
                <a:gd name="T38" fmla="*/ 24 w 32"/>
                <a:gd name="T39" fmla="*/ 37 h 86"/>
                <a:gd name="T40" fmla="*/ 24 w 32"/>
                <a:gd name="T41" fmla="*/ 37 h 86"/>
                <a:gd name="T42" fmla="*/ 24 w 32"/>
                <a:gd name="T43" fmla="*/ 37 h 86"/>
                <a:gd name="T44" fmla="*/ 24 w 32"/>
                <a:gd name="T45" fmla="*/ 37 h 86"/>
                <a:gd name="T46" fmla="*/ 24 w 32"/>
                <a:gd name="T47" fmla="*/ 37 h 86"/>
                <a:gd name="T48" fmla="*/ 24 w 32"/>
                <a:gd name="T49" fmla="*/ 37 h 86"/>
                <a:gd name="T50" fmla="*/ 24 w 32"/>
                <a:gd name="T51" fmla="*/ 37 h 86"/>
                <a:gd name="T52" fmla="*/ 24 w 32"/>
                <a:gd name="T53" fmla="*/ 37 h 86"/>
                <a:gd name="T54" fmla="*/ 24 w 32"/>
                <a:gd name="T55" fmla="*/ 37 h 86"/>
                <a:gd name="T56" fmla="*/ 24 w 32"/>
                <a:gd name="T57" fmla="*/ 37 h 86"/>
                <a:gd name="T58" fmla="*/ 24 w 32"/>
                <a:gd name="T5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86">
                  <a:moveTo>
                    <a:pt x="24" y="37"/>
                  </a:moveTo>
                  <a:lnTo>
                    <a:pt x="8" y="10"/>
                  </a:lnTo>
                  <a:lnTo>
                    <a:pt x="0" y="0"/>
                  </a:lnTo>
                  <a:lnTo>
                    <a:pt x="1" y="26"/>
                  </a:lnTo>
                  <a:lnTo>
                    <a:pt x="8" y="35"/>
                  </a:lnTo>
                  <a:lnTo>
                    <a:pt x="3" y="43"/>
                  </a:lnTo>
                  <a:lnTo>
                    <a:pt x="10" y="69"/>
                  </a:lnTo>
                  <a:lnTo>
                    <a:pt x="21" y="86"/>
                  </a:lnTo>
                  <a:lnTo>
                    <a:pt x="32" y="81"/>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close/>
                </a:path>
              </a:pathLst>
            </a:custGeom>
            <a:solidFill>
              <a:srgbClr val="C8C416"/>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21" name="Freeform 883"/>
            <p:cNvSpPr/>
            <p:nvPr/>
          </p:nvSpPr>
          <p:spPr bwMode="auto">
            <a:xfrm>
              <a:off x="4248224" y="5829562"/>
              <a:ext cx="430586" cy="510191"/>
            </a:xfrm>
            <a:custGeom>
              <a:avLst/>
              <a:gdLst>
                <a:gd name="T0" fmla="*/ 117 w 119"/>
                <a:gd name="T1" fmla="*/ 60 h 141"/>
                <a:gd name="T2" fmla="*/ 110 w 119"/>
                <a:gd name="T3" fmla="*/ 43 h 141"/>
                <a:gd name="T4" fmla="*/ 99 w 119"/>
                <a:gd name="T5" fmla="*/ 38 h 141"/>
                <a:gd name="T6" fmla="*/ 102 w 119"/>
                <a:gd name="T7" fmla="*/ 28 h 141"/>
                <a:gd name="T8" fmla="*/ 93 w 119"/>
                <a:gd name="T9" fmla="*/ 15 h 141"/>
                <a:gd name="T10" fmla="*/ 93 w 119"/>
                <a:gd name="T11" fmla="*/ 0 h 141"/>
                <a:gd name="T12" fmla="*/ 74 w 119"/>
                <a:gd name="T13" fmla="*/ 3 h 141"/>
                <a:gd name="T14" fmla="*/ 72 w 119"/>
                <a:gd name="T15" fmla="*/ 13 h 141"/>
                <a:gd name="T16" fmla="*/ 84 w 119"/>
                <a:gd name="T17" fmla="*/ 19 h 141"/>
                <a:gd name="T18" fmla="*/ 81 w 119"/>
                <a:gd name="T19" fmla="*/ 44 h 141"/>
                <a:gd name="T20" fmla="*/ 57 w 119"/>
                <a:gd name="T21" fmla="*/ 43 h 141"/>
                <a:gd name="T22" fmla="*/ 31 w 119"/>
                <a:gd name="T23" fmla="*/ 35 h 141"/>
                <a:gd name="T24" fmla="*/ 0 w 119"/>
                <a:gd name="T25" fmla="*/ 68 h 141"/>
                <a:gd name="T26" fmla="*/ 3 w 119"/>
                <a:gd name="T27" fmla="*/ 84 h 141"/>
                <a:gd name="T28" fmla="*/ 15 w 119"/>
                <a:gd name="T29" fmla="*/ 88 h 141"/>
                <a:gd name="T30" fmla="*/ 29 w 119"/>
                <a:gd name="T31" fmla="*/ 99 h 141"/>
                <a:gd name="T32" fmla="*/ 67 w 119"/>
                <a:gd name="T33" fmla="*/ 136 h 141"/>
                <a:gd name="T34" fmla="*/ 94 w 119"/>
                <a:gd name="T35" fmla="*/ 141 h 141"/>
                <a:gd name="T36" fmla="*/ 100 w 119"/>
                <a:gd name="T37" fmla="*/ 133 h 141"/>
                <a:gd name="T38" fmla="*/ 101 w 119"/>
                <a:gd name="T39" fmla="*/ 118 h 141"/>
                <a:gd name="T40" fmla="*/ 119 w 119"/>
                <a:gd name="T41" fmla="*/ 103 h 141"/>
                <a:gd name="T42" fmla="*/ 114 w 119"/>
                <a:gd name="T43" fmla="*/ 82 h 141"/>
                <a:gd name="T44" fmla="*/ 117 w 119"/>
                <a:gd name="T45" fmla="*/ 60 h 141"/>
                <a:gd name="T46" fmla="*/ 117 w 119"/>
                <a:gd name="T47" fmla="*/ 60 h 141"/>
                <a:gd name="T48" fmla="*/ 117 w 119"/>
                <a:gd name="T49" fmla="*/ 60 h 141"/>
                <a:gd name="T50" fmla="*/ 117 w 119"/>
                <a:gd name="T51" fmla="*/ 60 h 141"/>
                <a:gd name="T52" fmla="*/ 117 w 119"/>
                <a:gd name="T53" fmla="*/ 60 h 141"/>
                <a:gd name="T54" fmla="*/ 117 w 119"/>
                <a:gd name="T55" fmla="*/ 60 h 141"/>
                <a:gd name="T56" fmla="*/ 117 w 119"/>
                <a:gd name="T57" fmla="*/ 60 h 141"/>
                <a:gd name="T58" fmla="*/ 117 w 119"/>
                <a:gd name="T59" fmla="*/ 60 h 141"/>
                <a:gd name="T60" fmla="*/ 117 w 119"/>
                <a:gd name="T61" fmla="*/ 60 h 141"/>
                <a:gd name="T62" fmla="*/ 117 w 119"/>
                <a:gd name="T63" fmla="*/ 60 h 141"/>
                <a:gd name="T64" fmla="*/ 117 w 119"/>
                <a:gd name="T65" fmla="*/ 60 h 141"/>
                <a:gd name="T66" fmla="*/ 117 w 119"/>
                <a:gd name="T67" fmla="*/ 60 h 141"/>
                <a:gd name="T68" fmla="*/ 117 w 119"/>
                <a:gd name="T69" fmla="*/ 60 h 141"/>
                <a:gd name="T70" fmla="*/ 117 w 119"/>
                <a:gd name="T71" fmla="*/ 60 h 141"/>
                <a:gd name="T72" fmla="*/ 117 w 119"/>
                <a:gd name="T73" fmla="*/ 60 h 141"/>
                <a:gd name="T74" fmla="*/ 117 w 119"/>
                <a:gd name="T75" fmla="*/ 60 h 141"/>
                <a:gd name="T76" fmla="*/ 117 w 119"/>
                <a:gd name="T77" fmla="*/ 60 h 141"/>
                <a:gd name="T78" fmla="*/ 117 w 119"/>
                <a:gd name="T79" fmla="*/ 60 h 141"/>
                <a:gd name="T80" fmla="*/ 117 w 119"/>
                <a:gd name="T81" fmla="*/ 60 h 141"/>
                <a:gd name="T82" fmla="*/ 117 w 119"/>
                <a:gd name="T83" fmla="*/ 60 h 141"/>
                <a:gd name="T84" fmla="*/ 117 w 119"/>
                <a:gd name="T85" fmla="*/ 6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 h="141">
                  <a:moveTo>
                    <a:pt x="117" y="60"/>
                  </a:moveTo>
                  <a:lnTo>
                    <a:pt x="110" y="43"/>
                  </a:lnTo>
                  <a:lnTo>
                    <a:pt x="99" y="38"/>
                  </a:lnTo>
                  <a:lnTo>
                    <a:pt x="102" y="28"/>
                  </a:lnTo>
                  <a:lnTo>
                    <a:pt x="93" y="15"/>
                  </a:lnTo>
                  <a:lnTo>
                    <a:pt x="93" y="0"/>
                  </a:lnTo>
                  <a:lnTo>
                    <a:pt x="74" y="3"/>
                  </a:lnTo>
                  <a:lnTo>
                    <a:pt x="72" y="13"/>
                  </a:lnTo>
                  <a:lnTo>
                    <a:pt x="84" y="19"/>
                  </a:lnTo>
                  <a:lnTo>
                    <a:pt x="81" y="44"/>
                  </a:lnTo>
                  <a:lnTo>
                    <a:pt x="57" y="43"/>
                  </a:lnTo>
                  <a:lnTo>
                    <a:pt x="31" y="35"/>
                  </a:lnTo>
                  <a:lnTo>
                    <a:pt x="0" y="68"/>
                  </a:lnTo>
                  <a:lnTo>
                    <a:pt x="3" y="84"/>
                  </a:lnTo>
                  <a:lnTo>
                    <a:pt x="15" y="88"/>
                  </a:lnTo>
                  <a:lnTo>
                    <a:pt x="29" y="99"/>
                  </a:lnTo>
                  <a:lnTo>
                    <a:pt x="67" y="136"/>
                  </a:lnTo>
                  <a:lnTo>
                    <a:pt x="94" y="141"/>
                  </a:lnTo>
                  <a:lnTo>
                    <a:pt x="100" y="133"/>
                  </a:lnTo>
                  <a:lnTo>
                    <a:pt x="101" y="118"/>
                  </a:lnTo>
                  <a:lnTo>
                    <a:pt x="119" y="103"/>
                  </a:lnTo>
                  <a:lnTo>
                    <a:pt x="114" y="82"/>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close/>
                </a:path>
              </a:pathLst>
            </a:custGeom>
            <a:solidFill>
              <a:srgbClr val="F5654D"/>
            </a:solidFill>
            <a:ln w="1588" cap="flat">
              <a:solidFill>
                <a:srgbClr val="718091"/>
              </a:solidFill>
              <a:prstDash val="solid"/>
              <a:miter lim="800000"/>
            </a:ln>
          </p:spPr>
          <p:txBody>
            <a:bodyPr vert="horz" wrap="square" lIns="91434" tIns="45716" rIns="91434" bIns="45716" numCol="1" anchor="t" anchorCtr="0" compatLnSpc="1"/>
            <a:lstStyle/>
            <a:p>
              <a:endParaRPr lang="es-ES"/>
            </a:p>
          </p:txBody>
        </p:sp>
        <p:sp>
          <p:nvSpPr>
            <p:cNvPr id="22" name="Freeform 1173"/>
            <p:cNvSpPr/>
            <p:nvPr/>
          </p:nvSpPr>
          <p:spPr bwMode="auto">
            <a:xfrm>
              <a:off x="4248224" y="5388119"/>
              <a:ext cx="1422022" cy="1458206"/>
            </a:xfrm>
            <a:custGeom>
              <a:avLst/>
              <a:gdLst>
                <a:gd name="T0" fmla="*/ 393 w 393"/>
                <a:gd name="T1" fmla="*/ 180 h 403"/>
                <a:gd name="T2" fmla="*/ 377 w 393"/>
                <a:gd name="T3" fmla="*/ 153 h 403"/>
                <a:gd name="T4" fmla="*/ 349 w 393"/>
                <a:gd name="T5" fmla="*/ 162 h 403"/>
                <a:gd name="T6" fmla="*/ 323 w 393"/>
                <a:gd name="T7" fmla="*/ 167 h 403"/>
                <a:gd name="T8" fmla="*/ 306 w 393"/>
                <a:gd name="T9" fmla="*/ 165 h 403"/>
                <a:gd name="T10" fmla="*/ 325 w 393"/>
                <a:gd name="T11" fmla="*/ 117 h 403"/>
                <a:gd name="T12" fmla="*/ 302 w 393"/>
                <a:gd name="T13" fmla="*/ 85 h 403"/>
                <a:gd name="T14" fmla="*/ 273 w 393"/>
                <a:gd name="T15" fmla="*/ 76 h 403"/>
                <a:gd name="T16" fmla="*/ 227 w 393"/>
                <a:gd name="T17" fmla="*/ 86 h 403"/>
                <a:gd name="T18" fmla="*/ 182 w 393"/>
                <a:gd name="T19" fmla="*/ 11 h 403"/>
                <a:gd name="T20" fmla="*/ 169 w 393"/>
                <a:gd name="T21" fmla="*/ 0 h 403"/>
                <a:gd name="T22" fmla="*/ 159 w 393"/>
                <a:gd name="T23" fmla="*/ 34 h 403"/>
                <a:gd name="T24" fmla="*/ 143 w 393"/>
                <a:gd name="T25" fmla="*/ 14 h 403"/>
                <a:gd name="T26" fmla="*/ 125 w 393"/>
                <a:gd name="T27" fmla="*/ 34 h 403"/>
                <a:gd name="T28" fmla="*/ 118 w 393"/>
                <a:gd name="T29" fmla="*/ 50 h 403"/>
                <a:gd name="T30" fmla="*/ 110 w 393"/>
                <a:gd name="T31" fmla="*/ 15 h 403"/>
                <a:gd name="T32" fmla="*/ 97 w 393"/>
                <a:gd name="T33" fmla="*/ 20 h 403"/>
                <a:gd name="T34" fmla="*/ 107 w 393"/>
                <a:gd name="T35" fmla="*/ 46 h 403"/>
                <a:gd name="T36" fmla="*/ 94 w 393"/>
                <a:gd name="T37" fmla="*/ 42 h 403"/>
                <a:gd name="T38" fmla="*/ 74 w 393"/>
                <a:gd name="T39" fmla="*/ 41 h 403"/>
                <a:gd name="T40" fmla="*/ 55 w 393"/>
                <a:gd name="T41" fmla="*/ 80 h 403"/>
                <a:gd name="T42" fmla="*/ 55 w 393"/>
                <a:gd name="T43" fmla="*/ 110 h 403"/>
                <a:gd name="T44" fmla="*/ 74 w 393"/>
                <a:gd name="T45" fmla="*/ 125 h 403"/>
                <a:gd name="T46" fmla="*/ 84 w 393"/>
                <a:gd name="T47" fmla="*/ 141 h 403"/>
                <a:gd name="T48" fmla="*/ 57 w 393"/>
                <a:gd name="T49" fmla="*/ 165 h 403"/>
                <a:gd name="T50" fmla="*/ 0 w 393"/>
                <a:gd name="T51" fmla="*/ 190 h 403"/>
                <a:gd name="T52" fmla="*/ 15 w 393"/>
                <a:gd name="T53" fmla="*/ 210 h 403"/>
                <a:gd name="T54" fmla="*/ 67 w 393"/>
                <a:gd name="T55" fmla="*/ 258 h 403"/>
                <a:gd name="T56" fmla="*/ 128 w 393"/>
                <a:gd name="T57" fmla="*/ 288 h 403"/>
                <a:gd name="T58" fmla="*/ 183 w 393"/>
                <a:gd name="T59" fmla="*/ 308 h 403"/>
                <a:gd name="T60" fmla="*/ 213 w 393"/>
                <a:gd name="T61" fmla="*/ 308 h 403"/>
                <a:gd name="T62" fmla="*/ 234 w 393"/>
                <a:gd name="T63" fmla="*/ 328 h 403"/>
                <a:gd name="T64" fmla="*/ 249 w 393"/>
                <a:gd name="T65" fmla="*/ 327 h 403"/>
                <a:gd name="T66" fmla="*/ 254 w 393"/>
                <a:gd name="T67" fmla="*/ 341 h 403"/>
                <a:gd name="T68" fmla="*/ 267 w 393"/>
                <a:gd name="T69" fmla="*/ 350 h 403"/>
                <a:gd name="T70" fmla="*/ 261 w 393"/>
                <a:gd name="T71" fmla="*/ 370 h 403"/>
                <a:gd name="T72" fmla="*/ 282 w 393"/>
                <a:gd name="T73" fmla="*/ 389 h 403"/>
                <a:gd name="T74" fmla="*/ 318 w 393"/>
                <a:gd name="T75" fmla="*/ 392 h 403"/>
                <a:gd name="T76" fmla="*/ 343 w 393"/>
                <a:gd name="T77" fmla="*/ 403 h 403"/>
                <a:gd name="T78" fmla="*/ 355 w 393"/>
                <a:gd name="T79" fmla="*/ 392 h 403"/>
                <a:gd name="T80" fmla="*/ 332 w 393"/>
                <a:gd name="T81" fmla="*/ 345 h 403"/>
                <a:gd name="T82" fmla="*/ 331 w 393"/>
                <a:gd name="T83" fmla="*/ 337 h 403"/>
                <a:gd name="T84" fmla="*/ 348 w 393"/>
                <a:gd name="T85" fmla="*/ 318 h 403"/>
                <a:gd name="T86" fmla="*/ 362 w 393"/>
                <a:gd name="T87" fmla="*/ 281 h 403"/>
                <a:gd name="T88" fmla="*/ 355 w 393"/>
                <a:gd name="T89" fmla="*/ 256 h 403"/>
                <a:gd name="T90" fmla="*/ 358 w 393"/>
                <a:gd name="T91" fmla="*/ 250 h 403"/>
                <a:gd name="T92" fmla="*/ 386 w 393"/>
                <a:gd name="T93" fmla="*/ 234 h 403"/>
                <a:gd name="T94" fmla="*/ 383 w 393"/>
                <a:gd name="T95" fmla="*/ 213 h 403"/>
                <a:gd name="T96" fmla="*/ 383 w 393"/>
                <a:gd name="T97" fmla="*/ 197 h 403"/>
                <a:gd name="T98" fmla="*/ 383 w 393"/>
                <a:gd name="T99" fmla="*/ 197 h 403"/>
                <a:gd name="T100" fmla="*/ 383 w 393"/>
                <a:gd name="T101" fmla="*/ 197 h 403"/>
                <a:gd name="T102" fmla="*/ 383 w 393"/>
                <a:gd name="T103" fmla="*/ 197 h 403"/>
                <a:gd name="T104" fmla="*/ 383 w 393"/>
                <a:gd name="T105" fmla="*/ 197 h 403"/>
                <a:gd name="T106" fmla="*/ 383 w 393"/>
                <a:gd name="T107" fmla="*/ 197 h 403"/>
                <a:gd name="T108" fmla="*/ 383 w 393"/>
                <a:gd name="T109" fmla="*/ 197 h 403"/>
                <a:gd name="T110" fmla="*/ 383 w 393"/>
                <a:gd name="T111" fmla="*/ 197 h 403"/>
                <a:gd name="T112" fmla="*/ 383 w 393"/>
                <a:gd name="T113" fmla="*/ 197 h 403"/>
                <a:gd name="T114" fmla="*/ 383 w 393"/>
                <a:gd name="T115" fmla="*/ 197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3" h="403">
                  <a:moveTo>
                    <a:pt x="383" y="197"/>
                  </a:moveTo>
                  <a:lnTo>
                    <a:pt x="393" y="180"/>
                  </a:lnTo>
                  <a:lnTo>
                    <a:pt x="390" y="166"/>
                  </a:lnTo>
                  <a:lnTo>
                    <a:pt x="377" y="153"/>
                  </a:lnTo>
                  <a:lnTo>
                    <a:pt x="363" y="157"/>
                  </a:lnTo>
                  <a:lnTo>
                    <a:pt x="349" y="162"/>
                  </a:lnTo>
                  <a:lnTo>
                    <a:pt x="345" y="166"/>
                  </a:lnTo>
                  <a:lnTo>
                    <a:pt x="323" y="167"/>
                  </a:lnTo>
                  <a:lnTo>
                    <a:pt x="319" y="165"/>
                  </a:lnTo>
                  <a:lnTo>
                    <a:pt x="306" y="165"/>
                  </a:lnTo>
                  <a:lnTo>
                    <a:pt x="312" y="134"/>
                  </a:lnTo>
                  <a:lnTo>
                    <a:pt x="325" y="117"/>
                  </a:lnTo>
                  <a:lnTo>
                    <a:pt x="302" y="96"/>
                  </a:lnTo>
                  <a:lnTo>
                    <a:pt x="302" y="85"/>
                  </a:lnTo>
                  <a:lnTo>
                    <a:pt x="292" y="76"/>
                  </a:lnTo>
                  <a:lnTo>
                    <a:pt x="273" y="76"/>
                  </a:lnTo>
                  <a:lnTo>
                    <a:pt x="245" y="86"/>
                  </a:lnTo>
                  <a:lnTo>
                    <a:pt x="227" y="86"/>
                  </a:lnTo>
                  <a:lnTo>
                    <a:pt x="201" y="73"/>
                  </a:lnTo>
                  <a:lnTo>
                    <a:pt x="182" y="11"/>
                  </a:lnTo>
                  <a:lnTo>
                    <a:pt x="176" y="5"/>
                  </a:lnTo>
                  <a:lnTo>
                    <a:pt x="169" y="0"/>
                  </a:lnTo>
                  <a:lnTo>
                    <a:pt x="150" y="13"/>
                  </a:lnTo>
                  <a:lnTo>
                    <a:pt x="159" y="34"/>
                  </a:lnTo>
                  <a:lnTo>
                    <a:pt x="155" y="38"/>
                  </a:lnTo>
                  <a:lnTo>
                    <a:pt x="143" y="14"/>
                  </a:lnTo>
                  <a:lnTo>
                    <a:pt x="132" y="8"/>
                  </a:lnTo>
                  <a:lnTo>
                    <a:pt x="125" y="34"/>
                  </a:lnTo>
                  <a:lnTo>
                    <a:pt x="117" y="24"/>
                  </a:lnTo>
                  <a:lnTo>
                    <a:pt x="118" y="50"/>
                  </a:lnTo>
                  <a:lnTo>
                    <a:pt x="112" y="53"/>
                  </a:lnTo>
                  <a:lnTo>
                    <a:pt x="110" y="15"/>
                  </a:lnTo>
                  <a:lnTo>
                    <a:pt x="105" y="8"/>
                  </a:lnTo>
                  <a:lnTo>
                    <a:pt x="97" y="20"/>
                  </a:lnTo>
                  <a:lnTo>
                    <a:pt x="110" y="43"/>
                  </a:lnTo>
                  <a:lnTo>
                    <a:pt x="107" y="46"/>
                  </a:lnTo>
                  <a:lnTo>
                    <a:pt x="102" y="35"/>
                  </a:lnTo>
                  <a:lnTo>
                    <a:pt x="94" y="42"/>
                  </a:lnTo>
                  <a:lnTo>
                    <a:pt x="81" y="32"/>
                  </a:lnTo>
                  <a:lnTo>
                    <a:pt x="74" y="41"/>
                  </a:lnTo>
                  <a:lnTo>
                    <a:pt x="70" y="53"/>
                  </a:lnTo>
                  <a:lnTo>
                    <a:pt x="55" y="80"/>
                  </a:lnTo>
                  <a:lnTo>
                    <a:pt x="52" y="95"/>
                  </a:lnTo>
                  <a:lnTo>
                    <a:pt x="55" y="110"/>
                  </a:lnTo>
                  <a:lnTo>
                    <a:pt x="64" y="128"/>
                  </a:lnTo>
                  <a:lnTo>
                    <a:pt x="74" y="125"/>
                  </a:lnTo>
                  <a:lnTo>
                    <a:pt x="72" y="135"/>
                  </a:lnTo>
                  <a:lnTo>
                    <a:pt x="84" y="141"/>
                  </a:lnTo>
                  <a:lnTo>
                    <a:pt x="81" y="166"/>
                  </a:lnTo>
                  <a:lnTo>
                    <a:pt x="57" y="165"/>
                  </a:lnTo>
                  <a:lnTo>
                    <a:pt x="31" y="157"/>
                  </a:lnTo>
                  <a:lnTo>
                    <a:pt x="0" y="190"/>
                  </a:lnTo>
                  <a:lnTo>
                    <a:pt x="3" y="206"/>
                  </a:lnTo>
                  <a:lnTo>
                    <a:pt x="15" y="210"/>
                  </a:lnTo>
                  <a:lnTo>
                    <a:pt x="29" y="221"/>
                  </a:lnTo>
                  <a:lnTo>
                    <a:pt x="67" y="258"/>
                  </a:lnTo>
                  <a:lnTo>
                    <a:pt x="94" y="263"/>
                  </a:lnTo>
                  <a:lnTo>
                    <a:pt x="128" y="288"/>
                  </a:lnTo>
                  <a:lnTo>
                    <a:pt x="148" y="294"/>
                  </a:lnTo>
                  <a:lnTo>
                    <a:pt x="183" y="308"/>
                  </a:lnTo>
                  <a:lnTo>
                    <a:pt x="194" y="316"/>
                  </a:lnTo>
                  <a:lnTo>
                    <a:pt x="213" y="308"/>
                  </a:lnTo>
                  <a:lnTo>
                    <a:pt x="228" y="311"/>
                  </a:lnTo>
                  <a:lnTo>
                    <a:pt x="234" y="328"/>
                  </a:lnTo>
                  <a:lnTo>
                    <a:pt x="242" y="326"/>
                  </a:lnTo>
                  <a:lnTo>
                    <a:pt x="249" y="327"/>
                  </a:lnTo>
                  <a:lnTo>
                    <a:pt x="249" y="333"/>
                  </a:lnTo>
                  <a:lnTo>
                    <a:pt x="254" y="341"/>
                  </a:lnTo>
                  <a:lnTo>
                    <a:pt x="264" y="344"/>
                  </a:lnTo>
                  <a:lnTo>
                    <a:pt x="267" y="350"/>
                  </a:lnTo>
                  <a:lnTo>
                    <a:pt x="263" y="358"/>
                  </a:lnTo>
                  <a:lnTo>
                    <a:pt x="261" y="370"/>
                  </a:lnTo>
                  <a:lnTo>
                    <a:pt x="262" y="385"/>
                  </a:lnTo>
                  <a:lnTo>
                    <a:pt x="282" y="389"/>
                  </a:lnTo>
                  <a:lnTo>
                    <a:pt x="292" y="385"/>
                  </a:lnTo>
                  <a:lnTo>
                    <a:pt x="318" y="392"/>
                  </a:lnTo>
                  <a:lnTo>
                    <a:pt x="339" y="389"/>
                  </a:lnTo>
                  <a:lnTo>
                    <a:pt x="343" y="403"/>
                  </a:lnTo>
                  <a:lnTo>
                    <a:pt x="356" y="403"/>
                  </a:lnTo>
                  <a:lnTo>
                    <a:pt x="355" y="392"/>
                  </a:lnTo>
                  <a:lnTo>
                    <a:pt x="351" y="361"/>
                  </a:lnTo>
                  <a:lnTo>
                    <a:pt x="332" y="345"/>
                  </a:lnTo>
                  <a:lnTo>
                    <a:pt x="331" y="340"/>
                  </a:lnTo>
                  <a:lnTo>
                    <a:pt x="331" y="337"/>
                  </a:lnTo>
                  <a:lnTo>
                    <a:pt x="338" y="323"/>
                  </a:lnTo>
                  <a:lnTo>
                    <a:pt x="348" y="318"/>
                  </a:lnTo>
                  <a:lnTo>
                    <a:pt x="360" y="289"/>
                  </a:lnTo>
                  <a:lnTo>
                    <a:pt x="362" y="281"/>
                  </a:lnTo>
                  <a:lnTo>
                    <a:pt x="351" y="272"/>
                  </a:lnTo>
                  <a:lnTo>
                    <a:pt x="355" y="256"/>
                  </a:lnTo>
                  <a:lnTo>
                    <a:pt x="357" y="253"/>
                  </a:lnTo>
                  <a:lnTo>
                    <a:pt x="358" y="250"/>
                  </a:lnTo>
                  <a:lnTo>
                    <a:pt x="373" y="239"/>
                  </a:lnTo>
                  <a:lnTo>
                    <a:pt x="386" y="234"/>
                  </a:lnTo>
                  <a:lnTo>
                    <a:pt x="390" y="227"/>
                  </a:lnTo>
                  <a:lnTo>
                    <a:pt x="383" y="213"/>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close/>
                </a:path>
              </a:pathLst>
            </a:custGeom>
            <a:noFill/>
            <a:ln w="4763" cap="flat">
              <a:solidFill>
                <a:srgbClr val="0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34" tIns="45716" rIns="91434" bIns="45716" numCol="1" anchor="t" anchorCtr="0" compatLnSpc="1"/>
            <a:lstStyle/>
            <a:p>
              <a:endParaRPr lang="es-ES"/>
            </a:p>
          </p:txBody>
        </p:sp>
      </p:grpSp>
      <p:sp>
        <p:nvSpPr>
          <p:cNvPr id="23" name="CuadroTexto 32"/>
          <p:cNvSpPr txBox="1"/>
          <p:nvPr/>
        </p:nvSpPr>
        <p:spPr>
          <a:xfrm>
            <a:off x="4052195" y="3994503"/>
            <a:ext cx="2841235" cy="307777"/>
          </a:xfrm>
          <a:prstGeom prst="rect">
            <a:avLst/>
          </a:prstGeom>
          <a:noFill/>
        </p:spPr>
        <p:txBody>
          <a:bodyPr wrap="square" rtlCol="0">
            <a:spAutoFit/>
          </a:bodyPr>
          <a:lstStyle/>
          <a:p>
            <a:r>
              <a:rPr lang="es-CO" sz="1400" b="1">
                <a:latin typeface="Segoe UI Black" panose="020B0A02040204020203" pitchFamily="34" charset="0"/>
                <a:ea typeface="Segoe UI Black" panose="020B0A02040204020203" pitchFamily="34" charset="0"/>
              </a:rPr>
              <a:t>CAUCA</a:t>
            </a:r>
          </a:p>
        </p:txBody>
      </p:sp>
      <p:sp>
        <p:nvSpPr>
          <p:cNvPr id="24" name="CuadroTexto 31"/>
          <p:cNvSpPr txBox="1"/>
          <p:nvPr/>
        </p:nvSpPr>
        <p:spPr>
          <a:xfrm>
            <a:off x="2802839" y="4993990"/>
            <a:ext cx="1111788" cy="307777"/>
          </a:xfrm>
          <a:prstGeom prst="rect">
            <a:avLst/>
          </a:prstGeom>
          <a:noFill/>
        </p:spPr>
        <p:txBody>
          <a:bodyPr wrap="square" rtlCol="0">
            <a:spAutoFit/>
          </a:bodyPr>
          <a:lstStyle/>
          <a:p>
            <a:r>
              <a:rPr lang="es-CO" sz="1400" b="1">
                <a:latin typeface="Segoe UI Black" panose="020B0A02040204020203" pitchFamily="34" charset="0"/>
                <a:ea typeface="Segoe UI Black" panose="020B0A02040204020203" pitchFamily="34" charset="0"/>
              </a:rPr>
              <a:t>NARIÑO</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p:cNvSpPr txBox="1"/>
          <p:nvPr/>
        </p:nvSpPr>
        <p:spPr>
          <a:xfrm>
            <a:off x="349531" y="1921124"/>
            <a:ext cx="11669136" cy="492443"/>
          </a:xfrm>
          <a:prstGeom prst="rect">
            <a:avLst/>
          </a:prstGeom>
          <a:noFill/>
        </p:spPr>
        <p:txBody>
          <a:bodyPr wrap="square" rtlCol="0">
            <a:spAutoFit/>
          </a:bodyPr>
          <a:lstStyle/>
          <a:p>
            <a:pPr algn="just"/>
            <a:r>
              <a:rPr lang="es-CO" sz="1300" b="1">
                <a:latin typeface="Segoe UI Black" panose="020B0A02040204020203" pitchFamily="34" charset="0"/>
                <a:ea typeface="Segoe UI Black" panose="020B0A02040204020203" pitchFamily="34" charset="0"/>
              </a:rPr>
              <a:t>CONSTRUCCIÓN DE LA SEGUNDA ETAPA DE LA INTERCONEXIÓN ELÉCTRICA DE LAS LOCALIDADES RURALES COSTERAS PERTENECIENTES A TRES MUNICIPIOS DEL DEPARTAMENTO DEL CAUCA Y EN SIETE MUNICIPIOS DEL DEPARTAMENTO DE NARIÑO</a:t>
            </a:r>
          </a:p>
        </p:txBody>
      </p:sp>
      <p:pic>
        <p:nvPicPr>
          <p:cNvPr id="9" name="Imagen 8"/>
          <p:cNvPicPr>
            <a:picLocks noChangeAspect="1"/>
          </p:cNvPicPr>
          <p:nvPr/>
        </p:nvPicPr>
        <p:blipFill>
          <a:blip r:embed="rId2"/>
          <a:stretch>
            <a:fillRect/>
          </a:stretch>
        </p:blipFill>
        <p:spPr>
          <a:xfrm>
            <a:off x="396741" y="3242516"/>
            <a:ext cx="4855715" cy="2539356"/>
          </a:xfrm>
          <a:prstGeom prst="rect">
            <a:avLst/>
          </a:prstGeom>
        </p:spPr>
      </p:pic>
      <p:sp>
        <p:nvSpPr>
          <p:cNvPr id="10" name="CuadroTexto 9"/>
          <p:cNvSpPr txBox="1"/>
          <p:nvPr/>
        </p:nvSpPr>
        <p:spPr>
          <a:xfrm>
            <a:off x="349531" y="2581820"/>
            <a:ext cx="5407667" cy="492443"/>
          </a:xfrm>
          <a:prstGeom prst="rect">
            <a:avLst/>
          </a:prstGeom>
          <a:noFill/>
        </p:spPr>
        <p:txBody>
          <a:bodyPr wrap="square" lIns="91440" tIns="45720" rIns="91440" bIns="45720" rtlCol="0" anchor="t">
            <a:spAutoFit/>
          </a:bodyPr>
          <a:lstStyle/>
          <a:p>
            <a:r>
              <a:rPr lang="es-CO" sz="1300" b="1">
                <a:latin typeface="Segoe UI Black"/>
                <a:ea typeface="Segoe UI Black"/>
              </a:rPr>
              <a:t>Antecedentes etapa 1: línea de 115 kV y 34.5 kV Cauca – Nariño </a:t>
            </a:r>
            <a:endParaRPr lang="en-US"/>
          </a:p>
          <a:p>
            <a:r>
              <a:rPr lang="es-CO" sz="1300" b="1">
                <a:latin typeface="Segoe UI Black"/>
                <a:ea typeface="Segoe UI Black"/>
              </a:rPr>
              <a:t>( ejecutada)</a:t>
            </a:r>
            <a:endParaRPr lang="es-CO"/>
          </a:p>
        </p:txBody>
      </p:sp>
      <p:sp>
        <p:nvSpPr>
          <p:cNvPr id="18" name="CuadroTexto 17"/>
          <p:cNvSpPr txBox="1"/>
          <p:nvPr/>
        </p:nvSpPr>
        <p:spPr>
          <a:xfrm>
            <a:off x="6094632" y="2593390"/>
            <a:ext cx="5670411" cy="292388"/>
          </a:xfrm>
          <a:prstGeom prst="rect">
            <a:avLst/>
          </a:prstGeom>
          <a:noFill/>
        </p:spPr>
        <p:txBody>
          <a:bodyPr wrap="square" rtlCol="0">
            <a:spAutoFit/>
          </a:bodyPr>
          <a:lstStyle/>
          <a:p>
            <a:r>
              <a:rPr lang="es-CO" sz="1300" b="1">
                <a:latin typeface="Segoe UI Black" panose="020B0A02040204020203" pitchFamily="34" charset="0"/>
                <a:ea typeface="Segoe UI Black" panose="020B0A02040204020203" pitchFamily="34" charset="0"/>
              </a:rPr>
              <a:t>Alcance del proyecto etapa 2: Interconexión Cauca - Nariño</a:t>
            </a:r>
          </a:p>
        </p:txBody>
      </p:sp>
      <p:grpSp>
        <p:nvGrpSpPr>
          <p:cNvPr id="35" name="2 Grupo"/>
          <p:cNvGrpSpPr/>
          <p:nvPr/>
        </p:nvGrpSpPr>
        <p:grpSpPr>
          <a:xfrm>
            <a:off x="6300205" y="4593926"/>
            <a:ext cx="1611025" cy="1357798"/>
            <a:chOff x="4014028" y="2415920"/>
            <a:chExt cx="3583494" cy="3809146"/>
          </a:xfrm>
        </p:grpSpPr>
        <p:sp>
          <p:nvSpPr>
            <p:cNvPr id="36" name="Freeform 372"/>
            <p:cNvSpPr>
              <a:spLocks/>
            </p:cNvSpPr>
            <p:nvPr/>
          </p:nvSpPr>
          <p:spPr bwMode="auto">
            <a:xfrm>
              <a:off x="4014028" y="3453963"/>
              <a:ext cx="1173435" cy="983879"/>
            </a:xfrm>
            <a:custGeom>
              <a:avLst/>
              <a:gdLst>
                <a:gd name="T0" fmla="*/ 25 w 130"/>
                <a:gd name="T1" fmla="*/ 96 h 109"/>
                <a:gd name="T2" fmla="*/ 51 w 130"/>
                <a:gd name="T3" fmla="*/ 109 h 109"/>
                <a:gd name="T4" fmla="*/ 69 w 130"/>
                <a:gd name="T5" fmla="*/ 109 h 109"/>
                <a:gd name="T6" fmla="*/ 97 w 130"/>
                <a:gd name="T7" fmla="*/ 99 h 109"/>
                <a:gd name="T8" fmla="*/ 116 w 130"/>
                <a:gd name="T9" fmla="*/ 99 h 109"/>
                <a:gd name="T10" fmla="*/ 126 w 130"/>
                <a:gd name="T11" fmla="*/ 108 h 109"/>
                <a:gd name="T12" fmla="*/ 130 w 130"/>
                <a:gd name="T13" fmla="*/ 103 h 109"/>
                <a:gd name="T14" fmla="*/ 127 w 130"/>
                <a:gd name="T15" fmla="*/ 93 h 109"/>
                <a:gd name="T16" fmla="*/ 119 w 130"/>
                <a:gd name="T17" fmla="*/ 80 h 109"/>
                <a:gd name="T18" fmla="*/ 120 w 130"/>
                <a:gd name="T19" fmla="*/ 60 h 109"/>
                <a:gd name="T20" fmla="*/ 74 w 130"/>
                <a:gd name="T21" fmla="*/ 38 h 109"/>
                <a:gd name="T22" fmla="*/ 32 w 130"/>
                <a:gd name="T23" fmla="*/ 0 h 109"/>
                <a:gd name="T24" fmla="*/ 27 w 130"/>
                <a:gd name="T25" fmla="*/ 11 h 109"/>
                <a:gd name="T26" fmla="*/ 16 w 130"/>
                <a:gd name="T27" fmla="*/ 3 h 109"/>
                <a:gd name="T28" fmla="*/ 0 w 130"/>
                <a:gd name="T29" fmla="*/ 28 h 109"/>
                <a:gd name="T30" fmla="*/ 6 w 130"/>
                <a:gd name="T31" fmla="*/ 34 h 109"/>
                <a:gd name="T32" fmla="*/ 25 w 130"/>
                <a:gd name="T33" fmla="*/ 96 h 109"/>
                <a:gd name="T34" fmla="*/ 25 w 130"/>
                <a:gd name="T35" fmla="*/ 96 h 109"/>
                <a:gd name="T36" fmla="*/ 25 w 130"/>
                <a:gd name="T37" fmla="*/ 96 h 109"/>
                <a:gd name="T38" fmla="*/ 25 w 130"/>
                <a:gd name="T39" fmla="*/ 96 h 109"/>
                <a:gd name="T40" fmla="*/ 25 w 130"/>
                <a:gd name="T41" fmla="*/ 96 h 109"/>
                <a:gd name="T42" fmla="*/ 25 w 130"/>
                <a:gd name="T43" fmla="*/ 96 h 109"/>
                <a:gd name="T44" fmla="*/ 25 w 130"/>
                <a:gd name="T45" fmla="*/ 96 h 109"/>
                <a:gd name="T46" fmla="*/ 25 w 130"/>
                <a:gd name="T47" fmla="*/ 96 h 109"/>
                <a:gd name="T48" fmla="*/ 25 w 130"/>
                <a:gd name="T49" fmla="*/ 96 h 109"/>
                <a:gd name="T50" fmla="*/ 25 w 130"/>
                <a:gd name="T51" fmla="*/ 96 h 109"/>
                <a:gd name="T52" fmla="*/ 25 w 130"/>
                <a:gd name="T53" fmla="*/ 96 h 109"/>
                <a:gd name="T54" fmla="*/ 25 w 130"/>
                <a:gd name="T55" fmla="*/ 96 h 109"/>
                <a:gd name="T56" fmla="*/ 25 w 130"/>
                <a:gd name="T57" fmla="*/ 96 h 109"/>
                <a:gd name="T58" fmla="*/ 25 w 130"/>
                <a:gd name="T59" fmla="*/ 96 h 109"/>
                <a:gd name="T60" fmla="*/ 25 w 130"/>
                <a:gd name="T61" fmla="*/ 96 h 109"/>
                <a:gd name="T62" fmla="*/ 25 w 130"/>
                <a:gd name="T63" fmla="*/ 96 h 109"/>
                <a:gd name="T64" fmla="*/ 25 w 130"/>
                <a:gd name="T65" fmla="*/ 96 h 109"/>
                <a:gd name="T66" fmla="*/ 25 w 130"/>
                <a:gd name="T67" fmla="*/ 96 h 109"/>
                <a:gd name="T68" fmla="*/ 25 w 130"/>
                <a:gd name="T69" fmla="*/ 96 h 109"/>
                <a:gd name="T70" fmla="*/ 25 w 130"/>
                <a:gd name="T71" fmla="*/ 96 h 109"/>
                <a:gd name="T72" fmla="*/ 25 w 130"/>
                <a:gd name="T73" fmla="*/ 9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09">
                  <a:moveTo>
                    <a:pt x="25" y="96"/>
                  </a:moveTo>
                  <a:lnTo>
                    <a:pt x="51" y="109"/>
                  </a:lnTo>
                  <a:lnTo>
                    <a:pt x="69" y="109"/>
                  </a:lnTo>
                  <a:lnTo>
                    <a:pt x="97" y="99"/>
                  </a:lnTo>
                  <a:lnTo>
                    <a:pt x="116" y="99"/>
                  </a:lnTo>
                  <a:lnTo>
                    <a:pt x="126" y="108"/>
                  </a:lnTo>
                  <a:lnTo>
                    <a:pt x="130" y="103"/>
                  </a:lnTo>
                  <a:lnTo>
                    <a:pt x="127" y="93"/>
                  </a:lnTo>
                  <a:lnTo>
                    <a:pt x="119" y="80"/>
                  </a:lnTo>
                  <a:lnTo>
                    <a:pt x="120" y="60"/>
                  </a:lnTo>
                  <a:lnTo>
                    <a:pt x="74" y="38"/>
                  </a:lnTo>
                  <a:lnTo>
                    <a:pt x="32" y="0"/>
                  </a:lnTo>
                  <a:lnTo>
                    <a:pt x="27" y="11"/>
                  </a:lnTo>
                  <a:lnTo>
                    <a:pt x="16" y="3"/>
                  </a:lnTo>
                  <a:lnTo>
                    <a:pt x="0" y="28"/>
                  </a:lnTo>
                  <a:lnTo>
                    <a:pt x="6" y="34"/>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lnTo>
                    <a:pt x="25" y="96"/>
                  </a:lnTo>
                  <a:close/>
                </a:path>
              </a:pathLst>
            </a:custGeom>
            <a:solidFill>
              <a:srgbClr val="5CB1BC"/>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37" name="Freeform 373"/>
            <p:cNvSpPr>
              <a:spLocks/>
            </p:cNvSpPr>
            <p:nvPr/>
          </p:nvSpPr>
          <p:spPr bwMode="auto">
            <a:xfrm>
              <a:off x="4302875" y="3147064"/>
              <a:ext cx="884588" cy="848484"/>
            </a:xfrm>
            <a:custGeom>
              <a:avLst/>
              <a:gdLst>
                <a:gd name="T0" fmla="*/ 88 w 98"/>
                <a:gd name="T1" fmla="*/ 94 h 94"/>
                <a:gd name="T2" fmla="*/ 95 w 98"/>
                <a:gd name="T3" fmla="*/ 70 h 94"/>
                <a:gd name="T4" fmla="*/ 94 w 98"/>
                <a:gd name="T5" fmla="*/ 50 h 94"/>
                <a:gd name="T6" fmla="*/ 98 w 98"/>
                <a:gd name="T7" fmla="*/ 41 h 94"/>
                <a:gd name="T8" fmla="*/ 82 w 98"/>
                <a:gd name="T9" fmla="*/ 5 h 94"/>
                <a:gd name="T10" fmla="*/ 45 w 98"/>
                <a:gd name="T11" fmla="*/ 0 h 94"/>
                <a:gd name="T12" fmla="*/ 27 w 98"/>
                <a:gd name="T13" fmla="*/ 8 h 94"/>
                <a:gd name="T14" fmla="*/ 5 w 98"/>
                <a:gd name="T15" fmla="*/ 22 h 94"/>
                <a:gd name="T16" fmla="*/ 0 w 98"/>
                <a:gd name="T17" fmla="*/ 34 h 94"/>
                <a:gd name="T18" fmla="*/ 42 w 98"/>
                <a:gd name="T19" fmla="*/ 72 h 94"/>
                <a:gd name="T20" fmla="*/ 88 w 98"/>
                <a:gd name="T21" fmla="*/ 94 h 94"/>
                <a:gd name="T22" fmla="*/ 88 w 98"/>
                <a:gd name="T23" fmla="*/ 94 h 94"/>
                <a:gd name="T24" fmla="*/ 88 w 98"/>
                <a:gd name="T25" fmla="*/ 94 h 94"/>
                <a:gd name="T26" fmla="*/ 88 w 98"/>
                <a:gd name="T27" fmla="*/ 94 h 94"/>
                <a:gd name="T28" fmla="*/ 88 w 98"/>
                <a:gd name="T29" fmla="*/ 94 h 94"/>
                <a:gd name="T30" fmla="*/ 88 w 98"/>
                <a:gd name="T31" fmla="*/ 94 h 94"/>
                <a:gd name="T32" fmla="*/ 88 w 98"/>
                <a:gd name="T33" fmla="*/ 94 h 94"/>
                <a:gd name="T34" fmla="*/ 88 w 98"/>
                <a:gd name="T35" fmla="*/ 94 h 94"/>
                <a:gd name="T36" fmla="*/ 88 w 98"/>
                <a:gd name="T37" fmla="*/ 94 h 94"/>
                <a:gd name="T38" fmla="*/ 88 w 98"/>
                <a:gd name="T39" fmla="*/ 94 h 94"/>
                <a:gd name="T40" fmla="*/ 88 w 98"/>
                <a:gd name="T41" fmla="*/ 94 h 94"/>
                <a:gd name="T42" fmla="*/ 88 w 98"/>
                <a:gd name="T43" fmla="*/ 94 h 94"/>
                <a:gd name="T44" fmla="*/ 88 w 98"/>
                <a:gd name="T45" fmla="*/ 94 h 94"/>
                <a:gd name="T46" fmla="*/ 88 w 98"/>
                <a:gd name="T47" fmla="*/ 94 h 94"/>
                <a:gd name="T48" fmla="*/ 88 w 98"/>
                <a:gd name="T49" fmla="*/ 94 h 94"/>
                <a:gd name="T50" fmla="*/ 88 w 98"/>
                <a:gd name="T51" fmla="*/ 94 h 94"/>
                <a:gd name="T52" fmla="*/ 88 w 98"/>
                <a:gd name="T53" fmla="*/ 94 h 94"/>
                <a:gd name="T54" fmla="*/ 88 w 98"/>
                <a:gd name="T55" fmla="*/ 94 h 94"/>
                <a:gd name="T56" fmla="*/ 88 w 98"/>
                <a:gd name="T57" fmla="*/ 94 h 94"/>
                <a:gd name="T58" fmla="*/ 88 w 98"/>
                <a:gd name="T59" fmla="*/ 94 h 94"/>
                <a:gd name="T60" fmla="*/ 88 w 98"/>
                <a:gd name="T61"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94">
                  <a:moveTo>
                    <a:pt x="88" y="94"/>
                  </a:moveTo>
                  <a:lnTo>
                    <a:pt x="95" y="70"/>
                  </a:lnTo>
                  <a:lnTo>
                    <a:pt x="94" y="50"/>
                  </a:lnTo>
                  <a:lnTo>
                    <a:pt x="98" y="41"/>
                  </a:lnTo>
                  <a:lnTo>
                    <a:pt x="82" y="5"/>
                  </a:lnTo>
                  <a:lnTo>
                    <a:pt x="45" y="0"/>
                  </a:lnTo>
                  <a:lnTo>
                    <a:pt x="27" y="8"/>
                  </a:lnTo>
                  <a:lnTo>
                    <a:pt x="5" y="22"/>
                  </a:lnTo>
                  <a:lnTo>
                    <a:pt x="0" y="34"/>
                  </a:lnTo>
                  <a:lnTo>
                    <a:pt x="42" y="72"/>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lnTo>
                    <a:pt x="88" y="94"/>
                  </a:lnTo>
                  <a:close/>
                </a:path>
              </a:pathLst>
            </a:custGeom>
            <a:solidFill>
              <a:srgbClr val="8D9CB1"/>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38" name="Freeform 374"/>
            <p:cNvSpPr>
              <a:spLocks/>
            </p:cNvSpPr>
            <p:nvPr/>
          </p:nvSpPr>
          <p:spPr bwMode="auto">
            <a:xfrm>
              <a:off x="4438270" y="2587427"/>
              <a:ext cx="1471307" cy="929722"/>
            </a:xfrm>
            <a:custGeom>
              <a:avLst/>
              <a:gdLst>
                <a:gd name="T0" fmla="*/ 67 w 163"/>
                <a:gd name="T1" fmla="*/ 67 h 103"/>
                <a:gd name="T2" fmla="*/ 83 w 163"/>
                <a:gd name="T3" fmla="*/ 103 h 103"/>
                <a:gd name="T4" fmla="*/ 88 w 163"/>
                <a:gd name="T5" fmla="*/ 84 h 103"/>
                <a:gd name="T6" fmla="*/ 116 w 163"/>
                <a:gd name="T7" fmla="*/ 78 h 103"/>
                <a:gd name="T8" fmla="*/ 137 w 163"/>
                <a:gd name="T9" fmla="*/ 83 h 103"/>
                <a:gd name="T10" fmla="*/ 151 w 163"/>
                <a:gd name="T11" fmla="*/ 69 h 103"/>
                <a:gd name="T12" fmla="*/ 163 w 163"/>
                <a:gd name="T13" fmla="*/ 59 h 103"/>
                <a:gd name="T14" fmla="*/ 157 w 163"/>
                <a:gd name="T15" fmla="*/ 50 h 103"/>
                <a:gd name="T16" fmla="*/ 157 w 163"/>
                <a:gd name="T17" fmla="*/ 38 h 103"/>
                <a:gd name="T18" fmla="*/ 159 w 163"/>
                <a:gd name="T19" fmla="*/ 30 h 103"/>
                <a:gd name="T20" fmla="*/ 115 w 163"/>
                <a:gd name="T21" fmla="*/ 9 h 103"/>
                <a:gd name="T22" fmla="*/ 94 w 163"/>
                <a:gd name="T23" fmla="*/ 24 h 103"/>
                <a:gd name="T24" fmla="*/ 75 w 163"/>
                <a:gd name="T25" fmla="*/ 15 h 103"/>
                <a:gd name="T26" fmla="*/ 71 w 163"/>
                <a:gd name="T27" fmla="*/ 17 h 103"/>
                <a:gd name="T28" fmla="*/ 56 w 163"/>
                <a:gd name="T29" fmla="*/ 0 h 103"/>
                <a:gd name="T30" fmla="*/ 43 w 163"/>
                <a:gd name="T31" fmla="*/ 4 h 103"/>
                <a:gd name="T32" fmla="*/ 0 w 163"/>
                <a:gd name="T33" fmla="*/ 50 h 103"/>
                <a:gd name="T34" fmla="*/ 4 w 163"/>
                <a:gd name="T35" fmla="*/ 70 h 103"/>
                <a:gd name="T36" fmla="*/ 12 w 163"/>
                <a:gd name="T37" fmla="*/ 70 h 103"/>
                <a:gd name="T38" fmla="*/ 30 w 163"/>
                <a:gd name="T39" fmla="*/ 62 h 103"/>
                <a:gd name="T40" fmla="*/ 67 w 163"/>
                <a:gd name="T41" fmla="*/ 67 h 103"/>
                <a:gd name="T42" fmla="*/ 67 w 163"/>
                <a:gd name="T43" fmla="*/ 67 h 103"/>
                <a:gd name="T44" fmla="*/ 67 w 163"/>
                <a:gd name="T45" fmla="*/ 67 h 103"/>
                <a:gd name="T46" fmla="*/ 67 w 163"/>
                <a:gd name="T47" fmla="*/ 67 h 103"/>
                <a:gd name="T48" fmla="*/ 67 w 163"/>
                <a:gd name="T49" fmla="*/ 67 h 103"/>
                <a:gd name="T50" fmla="*/ 67 w 163"/>
                <a:gd name="T51" fmla="*/ 67 h 103"/>
                <a:gd name="T52" fmla="*/ 67 w 163"/>
                <a:gd name="T53" fmla="*/ 67 h 103"/>
                <a:gd name="T54" fmla="*/ 67 w 163"/>
                <a:gd name="T55" fmla="*/ 67 h 103"/>
                <a:gd name="T56" fmla="*/ 67 w 163"/>
                <a:gd name="T57" fmla="*/ 67 h 103"/>
                <a:gd name="T58" fmla="*/ 67 w 163"/>
                <a:gd name="T59" fmla="*/ 67 h 103"/>
                <a:gd name="T60" fmla="*/ 67 w 163"/>
                <a:gd name="T61" fmla="*/ 67 h 103"/>
                <a:gd name="T62" fmla="*/ 67 w 163"/>
                <a:gd name="T63" fmla="*/ 67 h 103"/>
                <a:gd name="T64" fmla="*/ 67 w 163"/>
                <a:gd name="T65" fmla="*/ 67 h 103"/>
                <a:gd name="T66" fmla="*/ 67 w 163"/>
                <a:gd name="T67" fmla="*/ 67 h 103"/>
                <a:gd name="T68" fmla="*/ 67 w 163"/>
                <a:gd name="T69" fmla="*/ 67 h 103"/>
                <a:gd name="T70" fmla="*/ 67 w 163"/>
                <a:gd name="T71" fmla="*/ 67 h 103"/>
                <a:gd name="T72" fmla="*/ 67 w 163"/>
                <a:gd name="T73" fmla="*/ 67 h 103"/>
                <a:gd name="T74" fmla="*/ 67 w 163"/>
                <a:gd name="T75" fmla="*/ 67 h 103"/>
                <a:gd name="T76" fmla="*/ 67 w 163"/>
                <a:gd name="T77" fmla="*/ 67 h 103"/>
                <a:gd name="T78" fmla="*/ 67 w 163"/>
                <a:gd name="T79" fmla="*/ 67 h 103"/>
                <a:gd name="T80" fmla="*/ 67 w 163"/>
                <a:gd name="T81" fmla="*/ 6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103">
                  <a:moveTo>
                    <a:pt x="67" y="67"/>
                  </a:moveTo>
                  <a:lnTo>
                    <a:pt x="83" y="103"/>
                  </a:lnTo>
                  <a:lnTo>
                    <a:pt x="88" y="84"/>
                  </a:lnTo>
                  <a:lnTo>
                    <a:pt x="116" y="78"/>
                  </a:lnTo>
                  <a:lnTo>
                    <a:pt x="137" y="83"/>
                  </a:lnTo>
                  <a:lnTo>
                    <a:pt x="151" y="69"/>
                  </a:lnTo>
                  <a:lnTo>
                    <a:pt x="163" y="59"/>
                  </a:lnTo>
                  <a:lnTo>
                    <a:pt x="157" y="50"/>
                  </a:lnTo>
                  <a:lnTo>
                    <a:pt x="157" y="38"/>
                  </a:lnTo>
                  <a:lnTo>
                    <a:pt x="159" y="30"/>
                  </a:lnTo>
                  <a:lnTo>
                    <a:pt x="115" y="9"/>
                  </a:lnTo>
                  <a:lnTo>
                    <a:pt x="94" y="24"/>
                  </a:lnTo>
                  <a:lnTo>
                    <a:pt x="75" y="15"/>
                  </a:lnTo>
                  <a:lnTo>
                    <a:pt x="71" y="17"/>
                  </a:lnTo>
                  <a:lnTo>
                    <a:pt x="56" y="0"/>
                  </a:lnTo>
                  <a:lnTo>
                    <a:pt x="43" y="4"/>
                  </a:lnTo>
                  <a:lnTo>
                    <a:pt x="0" y="50"/>
                  </a:lnTo>
                  <a:lnTo>
                    <a:pt x="4" y="70"/>
                  </a:lnTo>
                  <a:lnTo>
                    <a:pt x="12" y="70"/>
                  </a:lnTo>
                  <a:lnTo>
                    <a:pt x="30" y="62"/>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lnTo>
                    <a:pt x="67" y="67"/>
                  </a:lnTo>
                  <a:close/>
                </a:path>
              </a:pathLst>
            </a:custGeom>
            <a:solidFill>
              <a:schemeClr val="bg1">
                <a:lumMod val="85000"/>
              </a:schemeClr>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39" name="Freeform 1174"/>
            <p:cNvSpPr>
              <a:spLocks/>
            </p:cNvSpPr>
            <p:nvPr/>
          </p:nvSpPr>
          <p:spPr bwMode="auto">
            <a:xfrm>
              <a:off x="4014032" y="2415920"/>
              <a:ext cx="3583490" cy="3809146"/>
            </a:xfrm>
            <a:custGeom>
              <a:avLst/>
              <a:gdLst>
                <a:gd name="T0" fmla="*/ 385 w 397"/>
                <a:gd name="T1" fmla="*/ 109 h 422"/>
                <a:gd name="T2" fmla="*/ 366 w 397"/>
                <a:gd name="T3" fmla="*/ 75 h 422"/>
                <a:gd name="T4" fmla="*/ 348 w 397"/>
                <a:gd name="T5" fmla="*/ 49 h 422"/>
                <a:gd name="T6" fmla="*/ 345 w 397"/>
                <a:gd name="T7" fmla="*/ 30 h 422"/>
                <a:gd name="T8" fmla="*/ 347 w 397"/>
                <a:gd name="T9" fmla="*/ 18 h 422"/>
                <a:gd name="T10" fmla="*/ 295 w 397"/>
                <a:gd name="T11" fmla="*/ 4 h 422"/>
                <a:gd name="T12" fmla="*/ 277 w 397"/>
                <a:gd name="T13" fmla="*/ 0 h 422"/>
                <a:gd name="T14" fmla="*/ 272 w 397"/>
                <a:gd name="T15" fmla="*/ 9 h 422"/>
                <a:gd name="T16" fmla="*/ 260 w 397"/>
                <a:gd name="T17" fmla="*/ 37 h 422"/>
                <a:gd name="T18" fmla="*/ 236 w 397"/>
                <a:gd name="T19" fmla="*/ 42 h 422"/>
                <a:gd name="T20" fmla="*/ 206 w 397"/>
                <a:gd name="T21" fmla="*/ 49 h 422"/>
                <a:gd name="T22" fmla="*/ 141 w 397"/>
                <a:gd name="T23" fmla="*/ 43 h 422"/>
                <a:gd name="T24" fmla="*/ 118 w 397"/>
                <a:gd name="T25" fmla="*/ 36 h 422"/>
                <a:gd name="T26" fmla="*/ 90 w 397"/>
                <a:gd name="T27" fmla="*/ 23 h 422"/>
                <a:gd name="T28" fmla="*/ 51 w 397"/>
                <a:gd name="T29" fmla="*/ 89 h 422"/>
                <a:gd name="T30" fmla="*/ 37 w 397"/>
                <a:gd name="T31" fmla="*/ 103 h 422"/>
                <a:gd name="T32" fmla="*/ 27 w 397"/>
                <a:gd name="T33" fmla="*/ 126 h 422"/>
                <a:gd name="T34" fmla="*/ 0 w 397"/>
                <a:gd name="T35" fmla="*/ 143 h 422"/>
                <a:gd name="T36" fmla="*/ 25 w 397"/>
                <a:gd name="T37" fmla="*/ 211 h 422"/>
                <a:gd name="T38" fmla="*/ 69 w 397"/>
                <a:gd name="T39" fmla="*/ 224 h 422"/>
                <a:gd name="T40" fmla="*/ 116 w 397"/>
                <a:gd name="T41" fmla="*/ 214 h 422"/>
                <a:gd name="T42" fmla="*/ 126 w 397"/>
                <a:gd name="T43" fmla="*/ 234 h 422"/>
                <a:gd name="T44" fmla="*/ 136 w 397"/>
                <a:gd name="T45" fmla="*/ 272 h 422"/>
                <a:gd name="T46" fmla="*/ 143 w 397"/>
                <a:gd name="T47" fmla="*/ 303 h 422"/>
                <a:gd name="T48" fmla="*/ 169 w 397"/>
                <a:gd name="T49" fmla="*/ 304 h 422"/>
                <a:gd name="T50" fmla="*/ 187 w 397"/>
                <a:gd name="T51" fmla="*/ 295 h 422"/>
                <a:gd name="T52" fmla="*/ 214 w 397"/>
                <a:gd name="T53" fmla="*/ 304 h 422"/>
                <a:gd name="T54" fmla="*/ 207 w 397"/>
                <a:gd name="T55" fmla="*/ 335 h 422"/>
                <a:gd name="T56" fmla="*/ 214 w 397"/>
                <a:gd name="T57" fmla="*/ 365 h 422"/>
                <a:gd name="T58" fmla="*/ 241 w 397"/>
                <a:gd name="T59" fmla="*/ 363 h 422"/>
                <a:gd name="T60" fmla="*/ 271 w 397"/>
                <a:gd name="T61" fmla="*/ 347 h 422"/>
                <a:gd name="T62" fmla="*/ 277 w 397"/>
                <a:gd name="T63" fmla="*/ 401 h 422"/>
                <a:gd name="T64" fmla="*/ 325 w 397"/>
                <a:gd name="T65" fmla="*/ 422 h 422"/>
                <a:gd name="T66" fmla="*/ 359 w 397"/>
                <a:gd name="T67" fmla="*/ 411 h 422"/>
                <a:gd name="T68" fmla="*/ 351 w 397"/>
                <a:gd name="T69" fmla="*/ 397 h 422"/>
                <a:gd name="T70" fmla="*/ 327 w 397"/>
                <a:gd name="T71" fmla="*/ 354 h 422"/>
                <a:gd name="T72" fmla="*/ 331 w 397"/>
                <a:gd name="T73" fmla="*/ 308 h 422"/>
                <a:gd name="T74" fmla="*/ 314 w 397"/>
                <a:gd name="T75" fmla="*/ 299 h 422"/>
                <a:gd name="T76" fmla="*/ 267 w 397"/>
                <a:gd name="T77" fmla="*/ 259 h 422"/>
                <a:gd name="T78" fmla="*/ 262 w 397"/>
                <a:gd name="T79" fmla="*/ 235 h 422"/>
                <a:gd name="T80" fmla="*/ 265 w 397"/>
                <a:gd name="T81" fmla="*/ 226 h 422"/>
                <a:gd name="T82" fmla="*/ 267 w 397"/>
                <a:gd name="T83" fmla="*/ 213 h 422"/>
                <a:gd name="T84" fmla="*/ 305 w 397"/>
                <a:gd name="T85" fmla="*/ 213 h 422"/>
                <a:gd name="T86" fmla="*/ 307 w 397"/>
                <a:gd name="T87" fmla="*/ 193 h 422"/>
                <a:gd name="T88" fmla="*/ 325 w 397"/>
                <a:gd name="T89" fmla="*/ 180 h 422"/>
                <a:gd name="T90" fmla="*/ 345 w 397"/>
                <a:gd name="T91" fmla="*/ 167 h 422"/>
                <a:gd name="T92" fmla="*/ 359 w 397"/>
                <a:gd name="T93" fmla="*/ 139 h 422"/>
                <a:gd name="T94" fmla="*/ 385 w 397"/>
                <a:gd name="T95" fmla="*/ 154 h 422"/>
                <a:gd name="T96" fmla="*/ 397 w 397"/>
                <a:gd name="T97" fmla="*/ 148 h 422"/>
                <a:gd name="T98" fmla="*/ 397 w 397"/>
                <a:gd name="T99" fmla="*/ 141 h 422"/>
                <a:gd name="T100" fmla="*/ 397 w 397"/>
                <a:gd name="T101" fmla="*/ 141 h 422"/>
                <a:gd name="T102" fmla="*/ 397 w 397"/>
                <a:gd name="T103" fmla="*/ 141 h 422"/>
                <a:gd name="T104" fmla="*/ 397 w 397"/>
                <a:gd name="T105" fmla="*/ 141 h 422"/>
                <a:gd name="T106" fmla="*/ 397 w 397"/>
                <a:gd name="T107" fmla="*/ 141 h 422"/>
                <a:gd name="T108" fmla="*/ 397 w 397"/>
                <a:gd name="T109" fmla="*/ 141 h 422"/>
                <a:gd name="T110" fmla="*/ 397 w 397"/>
                <a:gd name="T111" fmla="*/ 141 h 422"/>
                <a:gd name="T112" fmla="*/ 397 w 397"/>
                <a:gd name="T113" fmla="*/ 141 h 422"/>
                <a:gd name="T114" fmla="*/ 397 w 397"/>
                <a:gd name="T115" fmla="*/ 141 h 422"/>
                <a:gd name="T116" fmla="*/ 397 w 397"/>
                <a:gd name="T117" fmla="*/ 14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7" h="422">
                  <a:moveTo>
                    <a:pt x="397" y="141"/>
                  </a:moveTo>
                  <a:lnTo>
                    <a:pt x="385" y="109"/>
                  </a:lnTo>
                  <a:lnTo>
                    <a:pt x="372" y="86"/>
                  </a:lnTo>
                  <a:lnTo>
                    <a:pt x="366" y="75"/>
                  </a:lnTo>
                  <a:lnTo>
                    <a:pt x="363" y="64"/>
                  </a:lnTo>
                  <a:lnTo>
                    <a:pt x="348" y="49"/>
                  </a:lnTo>
                  <a:lnTo>
                    <a:pt x="343" y="41"/>
                  </a:lnTo>
                  <a:lnTo>
                    <a:pt x="345" y="30"/>
                  </a:lnTo>
                  <a:lnTo>
                    <a:pt x="342" y="22"/>
                  </a:lnTo>
                  <a:lnTo>
                    <a:pt x="347" y="18"/>
                  </a:lnTo>
                  <a:lnTo>
                    <a:pt x="305" y="4"/>
                  </a:lnTo>
                  <a:lnTo>
                    <a:pt x="295" y="4"/>
                  </a:lnTo>
                  <a:lnTo>
                    <a:pt x="286" y="0"/>
                  </a:lnTo>
                  <a:lnTo>
                    <a:pt x="277" y="0"/>
                  </a:lnTo>
                  <a:lnTo>
                    <a:pt x="272" y="3"/>
                  </a:lnTo>
                  <a:lnTo>
                    <a:pt x="272" y="9"/>
                  </a:lnTo>
                  <a:lnTo>
                    <a:pt x="269" y="28"/>
                  </a:lnTo>
                  <a:lnTo>
                    <a:pt x="260" y="37"/>
                  </a:lnTo>
                  <a:lnTo>
                    <a:pt x="246" y="37"/>
                  </a:lnTo>
                  <a:lnTo>
                    <a:pt x="236" y="42"/>
                  </a:lnTo>
                  <a:lnTo>
                    <a:pt x="217" y="30"/>
                  </a:lnTo>
                  <a:lnTo>
                    <a:pt x="206" y="49"/>
                  </a:lnTo>
                  <a:lnTo>
                    <a:pt x="162" y="28"/>
                  </a:lnTo>
                  <a:lnTo>
                    <a:pt x="141" y="43"/>
                  </a:lnTo>
                  <a:lnTo>
                    <a:pt x="122" y="34"/>
                  </a:lnTo>
                  <a:lnTo>
                    <a:pt x="118" y="36"/>
                  </a:lnTo>
                  <a:lnTo>
                    <a:pt x="103" y="19"/>
                  </a:lnTo>
                  <a:lnTo>
                    <a:pt x="90" y="23"/>
                  </a:lnTo>
                  <a:lnTo>
                    <a:pt x="47" y="69"/>
                  </a:lnTo>
                  <a:lnTo>
                    <a:pt x="51" y="89"/>
                  </a:lnTo>
                  <a:lnTo>
                    <a:pt x="59" y="89"/>
                  </a:lnTo>
                  <a:lnTo>
                    <a:pt x="37" y="103"/>
                  </a:lnTo>
                  <a:lnTo>
                    <a:pt x="32" y="115"/>
                  </a:lnTo>
                  <a:lnTo>
                    <a:pt x="27" y="126"/>
                  </a:lnTo>
                  <a:lnTo>
                    <a:pt x="16" y="118"/>
                  </a:lnTo>
                  <a:lnTo>
                    <a:pt x="0" y="143"/>
                  </a:lnTo>
                  <a:lnTo>
                    <a:pt x="6" y="149"/>
                  </a:lnTo>
                  <a:lnTo>
                    <a:pt x="25" y="211"/>
                  </a:lnTo>
                  <a:lnTo>
                    <a:pt x="51" y="224"/>
                  </a:lnTo>
                  <a:lnTo>
                    <a:pt x="69" y="224"/>
                  </a:lnTo>
                  <a:lnTo>
                    <a:pt x="97" y="214"/>
                  </a:lnTo>
                  <a:lnTo>
                    <a:pt x="116" y="214"/>
                  </a:lnTo>
                  <a:lnTo>
                    <a:pt x="126" y="223"/>
                  </a:lnTo>
                  <a:lnTo>
                    <a:pt x="126" y="234"/>
                  </a:lnTo>
                  <a:lnTo>
                    <a:pt x="149" y="255"/>
                  </a:lnTo>
                  <a:lnTo>
                    <a:pt x="136" y="272"/>
                  </a:lnTo>
                  <a:lnTo>
                    <a:pt x="130" y="303"/>
                  </a:lnTo>
                  <a:lnTo>
                    <a:pt x="143" y="303"/>
                  </a:lnTo>
                  <a:lnTo>
                    <a:pt x="147" y="305"/>
                  </a:lnTo>
                  <a:lnTo>
                    <a:pt x="169" y="304"/>
                  </a:lnTo>
                  <a:lnTo>
                    <a:pt x="173" y="300"/>
                  </a:lnTo>
                  <a:lnTo>
                    <a:pt x="187" y="295"/>
                  </a:lnTo>
                  <a:lnTo>
                    <a:pt x="201" y="291"/>
                  </a:lnTo>
                  <a:lnTo>
                    <a:pt x="214" y="304"/>
                  </a:lnTo>
                  <a:lnTo>
                    <a:pt x="217" y="318"/>
                  </a:lnTo>
                  <a:lnTo>
                    <a:pt x="207" y="335"/>
                  </a:lnTo>
                  <a:lnTo>
                    <a:pt x="207" y="351"/>
                  </a:lnTo>
                  <a:lnTo>
                    <a:pt x="214" y="365"/>
                  </a:lnTo>
                  <a:lnTo>
                    <a:pt x="220" y="366"/>
                  </a:lnTo>
                  <a:lnTo>
                    <a:pt x="241" y="363"/>
                  </a:lnTo>
                  <a:lnTo>
                    <a:pt x="254" y="340"/>
                  </a:lnTo>
                  <a:lnTo>
                    <a:pt x="271" y="347"/>
                  </a:lnTo>
                  <a:lnTo>
                    <a:pt x="280" y="369"/>
                  </a:lnTo>
                  <a:lnTo>
                    <a:pt x="277" y="401"/>
                  </a:lnTo>
                  <a:lnTo>
                    <a:pt x="295" y="414"/>
                  </a:lnTo>
                  <a:lnTo>
                    <a:pt x="325" y="422"/>
                  </a:lnTo>
                  <a:lnTo>
                    <a:pt x="341" y="410"/>
                  </a:lnTo>
                  <a:lnTo>
                    <a:pt x="359" y="411"/>
                  </a:lnTo>
                  <a:lnTo>
                    <a:pt x="360" y="401"/>
                  </a:lnTo>
                  <a:lnTo>
                    <a:pt x="351" y="397"/>
                  </a:lnTo>
                  <a:lnTo>
                    <a:pt x="343" y="394"/>
                  </a:lnTo>
                  <a:lnTo>
                    <a:pt x="327" y="354"/>
                  </a:lnTo>
                  <a:lnTo>
                    <a:pt x="346" y="314"/>
                  </a:lnTo>
                  <a:lnTo>
                    <a:pt x="331" y="308"/>
                  </a:lnTo>
                  <a:lnTo>
                    <a:pt x="321" y="309"/>
                  </a:lnTo>
                  <a:lnTo>
                    <a:pt x="314" y="299"/>
                  </a:lnTo>
                  <a:lnTo>
                    <a:pt x="301" y="297"/>
                  </a:lnTo>
                  <a:lnTo>
                    <a:pt x="267" y="259"/>
                  </a:lnTo>
                  <a:lnTo>
                    <a:pt x="262" y="241"/>
                  </a:lnTo>
                  <a:lnTo>
                    <a:pt x="262" y="235"/>
                  </a:lnTo>
                  <a:lnTo>
                    <a:pt x="268" y="231"/>
                  </a:lnTo>
                  <a:lnTo>
                    <a:pt x="265" y="226"/>
                  </a:lnTo>
                  <a:lnTo>
                    <a:pt x="262" y="216"/>
                  </a:lnTo>
                  <a:lnTo>
                    <a:pt x="267" y="213"/>
                  </a:lnTo>
                  <a:lnTo>
                    <a:pt x="292" y="216"/>
                  </a:lnTo>
                  <a:lnTo>
                    <a:pt x="305" y="213"/>
                  </a:lnTo>
                  <a:lnTo>
                    <a:pt x="309" y="204"/>
                  </a:lnTo>
                  <a:lnTo>
                    <a:pt x="307" y="193"/>
                  </a:lnTo>
                  <a:lnTo>
                    <a:pt x="304" y="184"/>
                  </a:lnTo>
                  <a:lnTo>
                    <a:pt x="325" y="180"/>
                  </a:lnTo>
                  <a:lnTo>
                    <a:pt x="326" y="170"/>
                  </a:lnTo>
                  <a:lnTo>
                    <a:pt x="345" y="167"/>
                  </a:lnTo>
                  <a:lnTo>
                    <a:pt x="347" y="145"/>
                  </a:lnTo>
                  <a:lnTo>
                    <a:pt x="359" y="139"/>
                  </a:lnTo>
                  <a:lnTo>
                    <a:pt x="376" y="141"/>
                  </a:lnTo>
                  <a:lnTo>
                    <a:pt x="385" y="154"/>
                  </a:lnTo>
                  <a:lnTo>
                    <a:pt x="392" y="151"/>
                  </a:lnTo>
                  <a:lnTo>
                    <a:pt x="397" y="148"/>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lnTo>
                    <a:pt x="397" y="141"/>
                  </a:lnTo>
                  <a:close/>
                </a:path>
              </a:pathLst>
            </a:custGeom>
            <a:noFill/>
            <a:ln w="476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grpSp>
      <p:grpSp>
        <p:nvGrpSpPr>
          <p:cNvPr id="40" name="2 Grupo"/>
          <p:cNvGrpSpPr/>
          <p:nvPr/>
        </p:nvGrpSpPr>
        <p:grpSpPr>
          <a:xfrm>
            <a:off x="5470584" y="5415374"/>
            <a:ext cx="1611025" cy="1345647"/>
            <a:chOff x="4248224" y="5388119"/>
            <a:chExt cx="1422022" cy="1458206"/>
          </a:xfrm>
        </p:grpSpPr>
        <p:sp>
          <p:nvSpPr>
            <p:cNvPr id="41" name="Freeform 347"/>
            <p:cNvSpPr>
              <a:spLocks/>
            </p:cNvSpPr>
            <p:nvPr/>
          </p:nvSpPr>
          <p:spPr bwMode="auto">
            <a:xfrm>
              <a:off x="4436379" y="5579895"/>
              <a:ext cx="159209" cy="271378"/>
            </a:xfrm>
            <a:custGeom>
              <a:avLst/>
              <a:gdLst>
                <a:gd name="T0" fmla="*/ 44 w 44"/>
                <a:gd name="T1" fmla="*/ 26 h 75"/>
                <a:gd name="T2" fmla="*/ 22 w 44"/>
                <a:gd name="T3" fmla="*/ 14 h 75"/>
                <a:gd name="T4" fmla="*/ 18 w 44"/>
                <a:gd name="T5" fmla="*/ 0 h 75"/>
                <a:gd name="T6" fmla="*/ 3 w 44"/>
                <a:gd name="T7" fmla="*/ 27 h 75"/>
                <a:gd name="T8" fmla="*/ 0 w 44"/>
                <a:gd name="T9" fmla="*/ 42 h 75"/>
                <a:gd name="T10" fmla="*/ 3 w 44"/>
                <a:gd name="T11" fmla="*/ 57 h 75"/>
                <a:gd name="T12" fmla="*/ 12 w 44"/>
                <a:gd name="T13" fmla="*/ 75 h 75"/>
                <a:gd name="T14" fmla="*/ 22 w 44"/>
                <a:gd name="T15" fmla="*/ 72 h 75"/>
                <a:gd name="T16" fmla="*/ 41 w 44"/>
                <a:gd name="T17" fmla="*/ 69 h 75"/>
                <a:gd name="T18" fmla="*/ 44 w 44"/>
                <a:gd name="T19" fmla="*/ 26 h 75"/>
                <a:gd name="T20" fmla="*/ 44 w 44"/>
                <a:gd name="T21" fmla="*/ 26 h 75"/>
                <a:gd name="T22" fmla="*/ 44 w 44"/>
                <a:gd name="T23" fmla="*/ 26 h 75"/>
                <a:gd name="T24" fmla="*/ 44 w 44"/>
                <a:gd name="T25" fmla="*/ 26 h 75"/>
                <a:gd name="T26" fmla="*/ 44 w 44"/>
                <a:gd name="T27" fmla="*/ 26 h 75"/>
                <a:gd name="T28" fmla="*/ 44 w 44"/>
                <a:gd name="T29" fmla="*/ 26 h 75"/>
                <a:gd name="T30" fmla="*/ 44 w 44"/>
                <a:gd name="T31" fmla="*/ 26 h 75"/>
                <a:gd name="T32" fmla="*/ 44 w 44"/>
                <a:gd name="T33" fmla="*/ 26 h 75"/>
                <a:gd name="T34" fmla="*/ 44 w 44"/>
                <a:gd name="T35" fmla="*/ 26 h 75"/>
                <a:gd name="T36" fmla="*/ 44 w 44"/>
                <a:gd name="T37" fmla="*/ 26 h 75"/>
                <a:gd name="T38" fmla="*/ 44 w 44"/>
                <a:gd name="T39" fmla="*/ 26 h 75"/>
                <a:gd name="T40" fmla="*/ 44 w 44"/>
                <a:gd name="T41" fmla="*/ 26 h 75"/>
                <a:gd name="T42" fmla="*/ 44 w 44"/>
                <a:gd name="T43" fmla="*/ 26 h 75"/>
                <a:gd name="T44" fmla="*/ 44 w 44"/>
                <a:gd name="T45" fmla="*/ 26 h 75"/>
                <a:gd name="T46" fmla="*/ 44 w 44"/>
                <a:gd name="T47" fmla="*/ 26 h 75"/>
                <a:gd name="T48" fmla="*/ 44 w 44"/>
                <a:gd name="T49" fmla="*/ 26 h 75"/>
                <a:gd name="T50" fmla="*/ 44 w 44"/>
                <a:gd name="T51" fmla="*/ 26 h 75"/>
                <a:gd name="T52" fmla="*/ 44 w 44"/>
                <a:gd name="T53" fmla="*/ 26 h 75"/>
                <a:gd name="T54" fmla="*/ 44 w 44"/>
                <a:gd name="T55" fmla="*/ 26 h 75"/>
                <a:gd name="T56" fmla="*/ 44 w 44"/>
                <a:gd name="T57" fmla="*/ 26 h 75"/>
                <a:gd name="T58" fmla="*/ 44 w 44"/>
                <a:gd name="T59"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 h="75">
                  <a:moveTo>
                    <a:pt x="44" y="26"/>
                  </a:moveTo>
                  <a:lnTo>
                    <a:pt x="22" y="14"/>
                  </a:lnTo>
                  <a:lnTo>
                    <a:pt x="18" y="0"/>
                  </a:lnTo>
                  <a:lnTo>
                    <a:pt x="3" y="27"/>
                  </a:lnTo>
                  <a:lnTo>
                    <a:pt x="0" y="42"/>
                  </a:lnTo>
                  <a:lnTo>
                    <a:pt x="3" y="57"/>
                  </a:lnTo>
                  <a:lnTo>
                    <a:pt x="12" y="75"/>
                  </a:lnTo>
                  <a:lnTo>
                    <a:pt x="22" y="72"/>
                  </a:lnTo>
                  <a:lnTo>
                    <a:pt x="41" y="69"/>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lnTo>
                    <a:pt x="44" y="26"/>
                  </a:lnTo>
                  <a:close/>
                </a:path>
              </a:pathLst>
            </a:custGeom>
            <a:solidFill>
              <a:srgbClr val="E6AD0C"/>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42" name="Freeform 348"/>
            <p:cNvSpPr>
              <a:spLocks/>
            </p:cNvSpPr>
            <p:nvPr/>
          </p:nvSpPr>
          <p:spPr bwMode="auto">
            <a:xfrm>
              <a:off x="4501510" y="5503909"/>
              <a:ext cx="133880" cy="170064"/>
            </a:xfrm>
            <a:custGeom>
              <a:avLst/>
              <a:gdLst>
                <a:gd name="T0" fmla="*/ 26 w 37"/>
                <a:gd name="T1" fmla="*/ 47 h 47"/>
                <a:gd name="T2" fmla="*/ 31 w 37"/>
                <a:gd name="T3" fmla="*/ 46 h 47"/>
                <a:gd name="T4" fmla="*/ 36 w 37"/>
                <a:gd name="T5" fmla="*/ 37 h 47"/>
                <a:gd name="T6" fmla="*/ 37 w 37"/>
                <a:gd name="T7" fmla="*/ 14 h 47"/>
                <a:gd name="T8" fmla="*/ 32 w 37"/>
                <a:gd name="T9" fmla="*/ 3 h 47"/>
                <a:gd name="T10" fmla="*/ 24 w 37"/>
                <a:gd name="T11" fmla="*/ 10 h 47"/>
                <a:gd name="T12" fmla="*/ 11 w 37"/>
                <a:gd name="T13" fmla="*/ 0 h 47"/>
                <a:gd name="T14" fmla="*/ 4 w 37"/>
                <a:gd name="T15" fmla="*/ 9 h 47"/>
                <a:gd name="T16" fmla="*/ 0 w 37"/>
                <a:gd name="T17" fmla="*/ 21 h 47"/>
                <a:gd name="T18" fmla="*/ 4 w 37"/>
                <a:gd name="T19" fmla="*/ 35 h 47"/>
                <a:gd name="T20" fmla="*/ 26 w 37"/>
                <a:gd name="T21" fmla="*/ 47 h 47"/>
                <a:gd name="T22" fmla="*/ 26 w 37"/>
                <a:gd name="T23" fmla="*/ 47 h 47"/>
                <a:gd name="T24" fmla="*/ 26 w 37"/>
                <a:gd name="T25" fmla="*/ 47 h 47"/>
                <a:gd name="T26" fmla="*/ 26 w 37"/>
                <a:gd name="T27" fmla="*/ 47 h 47"/>
                <a:gd name="T28" fmla="*/ 26 w 37"/>
                <a:gd name="T29" fmla="*/ 47 h 47"/>
                <a:gd name="T30" fmla="*/ 26 w 37"/>
                <a:gd name="T31" fmla="*/ 47 h 47"/>
                <a:gd name="T32" fmla="*/ 26 w 37"/>
                <a:gd name="T33" fmla="*/ 47 h 47"/>
                <a:gd name="T34" fmla="*/ 26 w 37"/>
                <a:gd name="T35" fmla="*/ 47 h 47"/>
                <a:gd name="T36" fmla="*/ 26 w 37"/>
                <a:gd name="T37" fmla="*/ 47 h 47"/>
                <a:gd name="T38" fmla="*/ 26 w 37"/>
                <a:gd name="T39" fmla="*/ 47 h 47"/>
                <a:gd name="T40" fmla="*/ 26 w 37"/>
                <a:gd name="T41" fmla="*/ 47 h 47"/>
                <a:gd name="T42" fmla="*/ 26 w 37"/>
                <a:gd name="T43" fmla="*/ 47 h 47"/>
                <a:gd name="T44" fmla="*/ 26 w 37"/>
                <a:gd name="T45" fmla="*/ 47 h 47"/>
                <a:gd name="T46" fmla="*/ 26 w 37"/>
                <a:gd name="T47" fmla="*/ 47 h 47"/>
                <a:gd name="T48" fmla="*/ 26 w 37"/>
                <a:gd name="T49" fmla="*/ 47 h 47"/>
                <a:gd name="T50" fmla="*/ 26 w 37"/>
                <a:gd name="T51" fmla="*/ 47 h 47"/>
                <a:gd name="T52" fmla="*/ 26 w 37"/>
                <a:gd name="T53" fmla="*/ 47 h 47"/>
                <a:gd name="T54" fmla="*/ 26 w 37"/>
                <a:gd name="T55" fmla="*/ 47 h 47"/>
                <a:gd name="T56" fmla="*/ 26 w 37"/>
                <a:gd name="T57" fmla="*/ 47 h 47"/>
                <a:gd name="T58" fmla="*/ 26 w 37"/>
                <a:gd name="T59" fmla="*/ 47 h 47"/>
                <a:gd name="T60" fmla="*/ 26 w 37"/>
                <a:gd name="T6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7">
                  <a:moveTo>
                    <a:pt x="26" y="47"/>
                  </a:moveTo>
                  <a:lnTo>
                    <a:pt x="31" y="46"/>
                  </a:lnTo>
                  <a:lnTo>
                    <a:pt x="36" y="37"/>
                  </a:lnTo>
                  <a:lnTo>
                    <a:pt x="37" y="14"/>
                  </a:lnTo>
                  <a:lnTo>
                    <a:pt x="32" y="3"/>
                  </a:lnTo>
                  <a:lnTo>
                    <a:pt x="24" y="10"/>
                  </a:lnTo>
                  <a:lnTo>
                    <a:pt x="11" y="0"/>
                  </a:lnTo>
                  <a:lnTo>
                    <a:pt x="4" y="9"/>
                  </a:lnTo>
                  <a:lnTo>
                    <a:pt x="0" y="21"/>
                  </a:lnTo>
                  <a:lnTo>
                    <a:pt x="4" y="35"/>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lnTo>
                    <a:pt x="26" y="47"/>
                  </a:lnTo>
                  <a:close/>
                </a:path>
              </a:pathLst>
            </a:custGeom>
            <a:solidFill>
              <a:srgbClr val="97EB0F"/>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43" name="Freeform 350"/>
            <p:cNvSpPr>
              <a:spLocks/>
            </p:cNvSpPr>
            <p:nvPr/>
          </p:nvSpPr>
          <p:spPr bwMode="auto">
            <a:xfrm>
              <a:off x="4790979" y="5388121"/>
              <a:ext cx="383548" cy="408875"/>
            </a:xfrm>
            <a:custGeom>
              <a:avLst/>
              <a:gdLst>
                <a:gd name="T0" fmla="*/ 48 w 106"/>
                <a:gd name="T1" fmla="*/ 104 h 113"/>
                <a:gd name="T2" fmla="*/ 83 w 106"/>
                <a:gd name="T3" fmla="*/ 113 h 113"/>
                <a:gd name="T4" fmla="*/ 93 w 106"/>
                <a:gd name="T5" fmla="*/ 105 h 113"/>
                <a:gd name="T6" fmla="*/ 103 w 106"/>
                <a:gd name="T7" fmla="*/ 107 h 113"/>
                <a:gd name="T8" fmla="*/ 106 w 106"/>
                <a:gd name="T9" fmla="*/ 103 h 113"/>
                <a:gd name="T10" fmla="*/ 95 w 106"/>
                <a:gd name="T11" fmla="*/ 86 h 113"/>
                <a:gd name="T12" fmla="*/ 77 w 106"/>
                <a:gd name="T13" fmla="*/ 86 h 113"/>
                <a:gd name="T14" fmla="*/ 51 w 106"/>
                <a:gd name="T15" fmla="*/ 73 h 113"/>
                <a:gd name="T16" fmla="*/ 32 w 106"/>
                <a:gd name="T17" fmla="*/ 11 h 113"/>
                <a:gd name="T18" fmla="*/ 26 w 106"/>
                <a:gd name="T19" fmla="*/ 5 h 113"/>
                <a:gd name="T20" fmla="*/ 19 w 106"/>
                <a:gd name="T21" fmla="*/ 0 h 113"/>
                <a:gd name="T22" fmla="*/ 0 w 106"/>
                <a:gd name="T23" fmla="*/ 13 h 113"/>
                <a:gd name="T24" fmla="*/ 9 w 106"/>
                <a:gd name="T25" fmla="*/ 34 h 113"/>
                <a:gd name="T26" fmla="*/ 5 w 106"/>
                <a:gd name="T27" fmla="*/ 38 h 113"/>
                <a:gd name="T28" fmla="*/ 40 w 106"/>
                <a:gd name="T29" fmla="*/ 82 h 113"/>
                <a:gd name="T30" fmla="*/ 48 w 106"/>
                <a:gd name="T31" fmla="*/ 104 h 113"/>
                <a:gd name="T32" fmla="*/ 48 w 106"/>
                <a:gd name="T33" fmla="*/ 104 h 113"/>
                <a:gd name="T34" fmla="*/ 48 w 106"/>
                <a:gd name="T35" fmla="*/ 104 h 113"/>
                <a:gd name="T36" fmla="*/ 48 w 106"/>
                <a:gd name="T37" fmla="*/ 104 h 113"/>
                <a:gd name="T38" fmla="*/ 48 w 106"/>
                <a:gd name="T39" fmla="*/ 104 h 113"/>
                <a:gd name="T40" fmla="*/ 48 w 106"/>
                <a:gd name="T41" fmla="*/ 104 h 113"/>
                <a:gd name="T42" fmla="*/ 48 w 106"/>
                <a:gd name="T43" fmla="*/ 104 h 113"/>
                <a:gd name="T44" fmla="*/ 48 w 106"/>
                <a:gd name="T45" fmla="*/ 104 h 113"/>
                <a:gd name="T46" fmla="*/ 48 w 106"/>
                <a:gd name="T47" fmla="*/ 104 h 113"/>
                <a:gd name="T48" fmla="*/ 48 w 106"/>
                <a:gd name="T49" fmla="*/ 104 h 113"/>
                <a:gd name="T50" fmla="*/ 48 w 106"/>
                <a:gd name="T51" fmla="*/ 104 h 113"/>
                <a:gd name="T52" fmla="*/ 48 w 106"/>
                <a:gd name="T53" fmla="*/ 104 h 113"/>
                <a:gd name="T54" fmla="*/ 48 w 106"/>
                <a:gd name="T55" fmla="*/ 104 h 113"/>
                <a:gd name="T56" fmla="*/ 48 w 106"/>
                <a:gd name="T57" fmla="*/ 104 h 113"/>
                <a:gd name="T58" fmla="*/ 48 w 106"/>
                <a:gd name="T59" fmla="*/ 104 h 113"/>
                <a:gd name="T60" fmla="*/ 48 w 106"/>
                <a:gd name="T61" fmla="*/ 104 h 113"/>
                <a:gd name="T62" fmla="*/ 48 w 106"/>
                <a:gd name="T63" fmla="*/ 104 h 113"/>
                <a:gd name="T64" fmla="*/ 48 w 106"/>
                <a:gd name="T65" fmla="*/ 104 h 113"/>
                <a:gd name="T66" fmla="*/ 48 w 106"/>
                <a:gd name="T67" fmla="*/ 104 h 113"/>
                <a:gd name="T68" fmla="*/ 48 w 106"/>
                <a:gd name="T69" fmla="*/ 104 h 113"/>
                <a:gd name="T70" fmla="*/ 48 w 106"/>
                <a:gd name="T71"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6" h="113">
                  <a:moveTo>
                    <a:pt x="48" y="104"/>
                  </a:moveTo>
                  <a:lnTo>
                    <a:pt x="83" y="113"/>
                  </a:lnTo>
                  <a:lnTo>
                    <a:pt x="93" y="105"/>
                  </a:lnTo>
                  <a:lnTo>
                    <a:pt x="103" y="107"/>
                  </a:lnTo>
                  <a:lnTo>
                    <a:pt x="106" y="103"/>
                  </a:lnTo>
                  <a:lnTo>
                    <a:pt x="95" y="86"/>
                  </a:lnTo>
                  <a:lnTo>
                    <a:pt x="77" y="86"/>
                  </a:lnTo>
                  <a:lnTo>
                    <a:pt x="51" y="73"/>
                  </a:lnTo>
                  <a:lnTo>
                    <a:pt x="32" y="11"/>
                  </a:lnTo>
                  <a:lnTo>
                    <a:pt x="26" y="5"/>
                  </a:lnTo>
                  <a:lnTo>
                    <a:pt x="19" y="0"/>
                  </a:lnTo>
                  <a:lnTo>
                    <a:pt x="0" y="13"/>
                  </a:lnTo>
                  <a:lnTo>
                    <a:pt x="9" y="34"/>
                  </a:lnTo>
                  <a:lnTo>
                    <a:pt x="5" y="38"/>
                  </a:lnTo>
                  <a:lnTo>
                    <a:pt x="40" y="82"/>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lnTo>
                    <a:pt x="48" y="104"/>
                  </a:lnTo>
                  <a:close/>
                </a:path>
              </a:pathLst>
            </a:custGeom>
            <a:solidFill>
              <a:srgbClr val="FDFD7F"/>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44" name="Freeform 844"/>
            <p:cNvSpPr>
              <a:spLocks/>
            </p:cNvSpPr>
            <p:nvPr/>
          </p:nvSpPr>
          <p:spPr bwMode="auto">
            <a:xfrm>
              <a:off x="4700521" y="5417067"/>
              <a:ext cx="640452" cy="441441"/>
            </a:xfrm>
            <a:custGeom>
              <a:avLst/>
              <a:gdLst>
                <a:gd name="T0" fmla="*/ 177 w 177"/>
                <a:gd name="T1" fmla="*/ 77 h 122"/>
                <a:gd name="T2" fmla="*/ 167 w 177"/>
                <a:gd name="T3" fmla="*/ 68 h 122"/>
                <a:gd name="T4" fmla="*/ 148 w 177"/>
                <a:gd name="T5" fmla="*/ 68 h 122"/>
                <a:gd name="T6" fmla="*/ 120 w 177"/>
                <a:gd name="T7" fmla="*/ 78 h 122"/>
                <a:gd name="T8" fmla="*/ 131 w 177"/>
                <a:gd name="T9" fmla="*/ 95 h 122"/>
                <a:gd name="T10" fmla="*/ 128 w 177"/>
                <a:gd name="T11" fmla="*/ 99 h 122"/>
                <a:gd name="T12" fmla="*/ 118 w 177"/>
                <a:gd name="T13" fmla="*/ 97 h 122"/>
                <a:gd name="T14" fmla="*/ 108 w 177"/>
                <a:gd name="T15" fmla="*/ 105 h 122"/>
                <a:gd name="T16" fmla="*/ 73 w 177"/>
                <a:gd name="T17" fmla="*/ 96 h 122"/>
                <a:gd name="T18" fmla="*/ 65 w 177"/>
                <a:gd name="T19" fmla="*/ 74 h 122"/>
                <a:gd name="T20" fmla="*/ 30 w 177"/>
                <a:gd name="T21" fmla="*/ 30 h 122"/>
                <a:gd name="T22" fmla="*/ 18 w 177"/>
                <a:gd name="T23" fmla="*/ 6 h 122"/>
                <a:gd name="T24" fmla="*/ 7 w 177"/>
                <a:gd name="T25" fmla="*/ 0 h 122"/>
                <a:gd name="T26" fmla="*/ 0 w 177"/>
                <a:gd name="T27" fmla="*/ 26 h 122"/>
                <a:gd name="T28" fmla="*/ 16 w 177"/>
                <a:gd name="T29" fmla="*/ 53 h 122"/>
                <a:gd name="T30" fmla="*/ 24 w 177"/>
                <a:gd name="T31" fmla="*/ 97 h 122"/>
                <a:gd name="T32" fmla="*/ 42 w 177"/>
                <a:gd name="T33" fmla="*/ 101 h 122"/>
                <a:gd name="T34" fmla="*/ 59 w 177"/>
                <a:gd name="T35" fmla="*/ 94 h 122"/>
                <a:gd name="T36" fmla="*/ 71 w 177"/>
                <a:gd name="T37" fmla="*/ 102 h 122"/>
                <a:gd name="T38" fmla="*/ 74 w 177"/>
                <a:gd name="T39" fmla="*/ 114 h 122"/>
                <a:gd name="T40" fmla="*/ 104 w 177"/>
                <a:gd name="T41" fmla="*/ 118 h 122"/>
                <a:gd name="T42" fmla="*/ 120 w 177"/>
                <a:gd name="T43" fmla="*/ 122 h 122"/>
                <a:gd name="T44" fmla="*/ 127 w 177"/>
                <a:gd name="T45" fmla="*/ 109 h 122"/>
                <a:gd name="T46" fmla="*/ 149 w 177"/>
                <a:gd name="T47" fmla="*/ 107 h 122"/>
                <a:gd name="T48" fmla="*/ 170 w 177"/>
                <a:gd name="T49" fmla="*/ 101 h 122"/>
                <a:gd name="T50" fmla="*/ 166 w 177"/>
                <a:gd name="T51" fmla="*/ 85 h 122"/>
                <a:gd name="T52" fmla="*/ 177 w 177"/>
                <a:gd name="T53" fmla="*/ 77 h 122"/>
                <a:gd name="T54" fmla="*/ 177 w 177"/>
                <a:gd name="T55" fmla="*/ 77 h 122"/>
                <a:gd name="T56" fmla="*/ 177 w 177"/>
                <a:gd name="T57" fmla="*/ 77 h 122"/>
                <a:gd name="T58" fmla="*/ 177 w 177"/>
                <a:gd name="T59" fmla="*/ 77 h 122"/>
                <a:gd name="T60" fmla="*/ 177 w 177"/>
                <a:gd name="T61" fmla="*/ 77 h 122"/>
                <a:gd name="T62" fmla="*/ 177 w 177"/>
                <a:gd name="T63" fmla="*/ 77 h 122"/>
                <a:gd name="T64" fmla="*/ 177 w 177"/>
                <a:gd name="T65" fmla="*/ 77 h 122"/>
                <a:gd name="T66" fmla="*/ 177 w 177"/>
                <a:gd name="T67" fmla="*/ 77 h 122"/>
                <a:gd name="T68" fmla="*/ 177 w 177"/>
                <a:gd name="T69" fmla="*/ 77 h 122"/>
                <a:gd name="T70" fmla="*/ 177 w 177"/>
                <a:gd name="T71" fmla="*/ 77 h 122"/>
                <a:gd name="T72" fmla="*/ 177 w 177"/>
                <a:gd name="T73" fmla="*/ 77 h 122"/>
                <a:gd name="T74" fmla="*/ 177 w 177"/>
                <a:gd name="T75" fmla="*/ 77 h 122"/>
                <a:gd name="T76" fmla="*/ 177 w 177"/>
                <a:gd name="T77" fmla="*/ 77 h 122"/>
                <a:gd name="T78" fmla="*/ 177 w 177"/>
                <a:gd name="T79" fmla="*/ 77 h 122"/>
                <a:gd name="T80" fmla="*/ 177 w 177"/>
                <a:gd name="T81" fmla="*/ 77 h 122"/>
                <a:gd name="T82" fmla="*/ 177 w 177"/>
                <a:gd name="T83" fmla="*/ 77 h 122"/>
                <a:gd name="T84" fmla="*/ 177 w 177"/>
                <a:gd name="T85" fmla="*/ 77 h 122"/>
                <a:gd name="T86" fmla="*/ 177 w 177"/>
                <a:gd name="T87" fmla="*/ 77 h 122"/>
                <a:gd name="T88" fmla="*/ 177 w 177"/>
                <a:gd name="T89" fmla="*/ 77 h 122"/>
                <a:gd name="T90" fmla="*/ 177 w 177"/>
                <a:gd name="T91" fmla="*/ 77 h 122"/>
                <a:gd name="T92" fmla="*/ 177 w 177"/>
                <a:gd name="T93" fmla="*/ 7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7" h="122">
                  <a:moveTo>
                    <a:pt x="177" y="77"/>
                  </a:moveTo>
                  <a:lnTo>
                    <a:pt x="167" y="68"/>
                  </a:lnTo>
                  <a:lnTo>
                    <a:pt x="148" y="68"/>
                  </a:lnTo>
                  <a:lnTo>
                    <a:pt x="120" y="78"/>
                  </a:lnTo>
                  <a:lnTo>
                    <a:pt x="131" y="95"/>
                  </a:lnTo>
                  <a:lnTo>
                    <a:pt x="128" y="99"/>
                  </a:lnTo>
                  <a:lnTo>
                    <a:pt x="118" y="97"/>
                  </a:lnTo>
                  <a:lnTo>
                    <a:pt x="108" y="105"/>
                  </a:lnTo>
                  <a:lnTo>
                    <a:pt x="73" y="96"/>
                  </a:lnTo>
                  <a:lnTo>
                    <a:pt x="65" y="74"/>
                  </a:lnTo>
                  <a:lnTo>
                    <a:pt x="30" y="30"/>
                  </a:lnTo>
                  <a:lnTo>
                    <a:pt x="18" y="6"/>
                  </a:lnTo>
                  <a:lnTo>
                    <a:pt x="7" y="0"/>
                  </a:lnTo>
                  <a:lnTo>
                    <a:pt x="0" y="26"/>
                  </a:lnTo>
                  <a:lnTo>
                    <a:pt x="16" y="53"/>
                  </a:lnTo>
                  <a:lnTo>
                    <a:pt x="24" y="97"/>
                  </a:lnTo>
                  <a:lnTo>
                    <a:pt x="42" y="101"/>
                  </a:lnTo>
                  <a:lnTo>
                    <a:pt x="59" y="94"/>
                  </a:lnTo>
                  <a:lnTo>
                    <a:pt x="71" y="102"/>
                  </a:lnTo>
                  <a:lnTo>
                    <a:pt x="74" y="114"/>
                  </a:lnTo>
                  <a:lnTo>
                    <a:pt x="104" y="118"/>
                  </a:lnTo>
                  <a:lnTo>
                    <a:pt x="120" y="122"/>
                  </a:lnTo>
                  <a:lnTo>
                    <a:pt x="127" y="109"/>
                  </a:lnTo>
                  <a:lnTo>
                    <a:pt x="149" y="107"/>
                  </a:lnTo>
                  <a:lnTo>
                    <a:pt x="170" y="101"/>
                  </a:lnTo>
                  <a:lnTo>
                    <a:pt x="166" y="85"/>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lnTo>
                    <a:pt x="177" y="77"/>
                  </a:lnTo>
                  <a:close/>
                </a:path>
              </a:pathLst>
            </a:custGeom>
            <a:solidFill>
              <a:srgbClr val="EDFD23"/>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45" name="Freeform 881"/>
            <p:cNvSpPr>
              <a:spLocks/>
            </p:cNvSpPr>
            <p:nvPr/>
          </p:nvSpPr>
          <p:spPr bwMode="auto">
            <a:xfrm>
              <a:off x="4599206" y="5417067"/>
              <a:ext cx="148353" cy="423350"/>
            </a:xfrm>
            <a:custGeom>
              <a:avLst/>
              <a:gdLst>
                <a:gd name="T0" fmla="*/ 23 w 41"/>
                <a:gd name="T1" fmla="*/ 59 h 117"/>
                <a:gd name="T2" fmla="*/ 28 w 41"/>
                <a:gd name="T3" fmla="*/ 51 h 117"/>
                <a:gd name="T4" fmla="*/ 21 w 41"/>
                <a:gd name="T5" fmla="*/ 42 h 117"/>
                <a:gd name="T6" fmla="*/ 15 w 41"/>
                <a:gd name="T7" fmla="*/ 45 h 117"/>
                <a:gd name="T8" fmla="*/ 13 w 41"/>
                <a:gd name="T9" fmla="*/ 7 h 117"/>
                <a:gd name="T10" fmla="*/ 8 w 41"/>
                <a:gd name="T11" fmla="*/ 0 h 117"/>
                <a:gd name="T12" fmla="*/ 0 w 41"/>
                <a:gd name="T13" fmla="*/ 12 h 117"/>
                <a:gd name="T14" fmla="*/ 13 w 41"/>
                <a:gd name="T15" fmla="*/ 35 h 117"/>
                <a:gd name="T16" fmla="*/ 10 w 41"/>
                <a:gd name="T17" fmla="*/ 38 h 117"/>
                <a:gd name="T18" fmla="*/ 9 w 41"/>
                <a:gd name="T19" fmla="*/ 61 h 117"/>
                <a:gd name="T20" fmla="*/ 4 w 41"/>
                <a:gd name="T21" fmla="*/ 70 h 117"/>
                <a:gd name="T22" fmla="*/ 12 w 41"/>
                <a:gd name="T23" fmla="*/ 81 h 117"/>
                <a:gd name="T24" fmla="*/ 9 w 41"/>
                <a:gd name="T25" fmla="*/ 84 h 117"/>
                <a:gd name="T26" fmla="*/ 29 w 41"/>
                <a:gd name="T27" fmla="*/ 117 h 117"/>
                <a:gd name="T28" fmla="*/ 41 w 41"/>
                <a:gd name="T29" fmla="*/ 102 h 117"/>
                <a:gd name="T30" fmla="*/ 30 w 41"/>
                <a:gd name="T31" fmla="*/ 85 h 117"/>
                <a:gd name="T32" fmla="*/ 23 w 41"/>
                <a:gd name="T33" fmla="*/ 59 h 117"/>
                <a:gd name="T34" fmla="*/ 23 w 41"/>
                <a:gd name="T35" fmla="*/ 59 h 117"/>
                <a:gd name="T36" fmla="*/ 23 w 41"/>
                <a:gd name="T37" fmla="*/ 59 h 117"/>
                <a:gd name="T38" fmla="*/ 23 w 41"/>
                <a:gd name="T39" fmla="*/ 59 h 117"/>
                <a:gd name="T40" fmla="*/ 23 w 41"/>
                <a:gd name="T41" fmla="*/ 59 h 117"/>
                <a:gd name="T42" fmla="*/ 23 w 41"/>
                <a:gd name="T43" fmla="*/ 59 h 117"/>
                <a:gd name="T44" fmla="*/ 23 w 41"/>
                <a:gd name="T45" fmla="*/ 59 h 117"/>
                <a:gd name="T46" fmla="*/ 23 w 41"/>
                <a:gd name="T47" fmla="*/ 59 h 117"/>
                <a:gd name="T48" fmla="*/ 23 w 41"/>
                <a:gd name="T49" fmla="*/ 59 h 117"/>
                <a:gd name="T50" fmla="*/ 23 w 41"/>
                <a:gd name="T51" fmla="*/ 59 h 117"/>
                <a:gd name="T52" fmla="*/ 23 w 41"/>
                <a:gd name="T53" fmla="*/ 59 h 117"/>
                <a:gd name="T54" fmla="*/ 23 w 41"/>
                <a:gd name="T55" fmla="*/ 59 h 117"/>
                <a:gd name="T56" fmla="*/ 23 w 41"/>
                <a:gd name="T57" fmla="*/ 59 h 117"/>
                <a:gd name="T58" fmla="*/ 23 w 41"/>
                <a:gd name="T59" fmla="*/ 59 h 117"/>
                <a:gd name="T60" fmla="*/ 23 w 41"/>
                <a:gd name="T61" fmla="*/ 59 h 117"/>
                <a:gd name="T62" fmla="*/ 23 w 41"/>
                <a:gd name="T63" fmla="*/ 59 h 117"/>
                <a:gd name="T64" fmla="*/ 23 w 41"/>
                <a:gd name="T65" fmla="*/ 59 h 117"/>
                <a:gd name="T66" fmla="*/ 23 w 41"/>
                <a:gd name="T67" fmla="*/ 59 h 117"/>
                <a:gd name="T68" fmla="*/ 23 w 41"/>
                <a:gd name="T69" fmla="*/ 59 h 117"/>
                <a:gd name="T70" fmla="*/ 23 w 41"/>
                <a:gd name="T71" fmla="*/ 59 h 117"/>
                <a:gd name="T72" fmla="*/ 23 w 41"/>
                <a:gd name="T73" fmla="*/ 5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117">
                  <a:moveTo>
                    <a:pt x="23" y="59"/>
                  </a:moveTo>
                  <a:lnTo>
                    <a:pt x="28" y="51"/>
                  </a:lnTo>
                  <a:lnTo>
                    <a:pt x="21" y="42"/>
                  </a:lnTo>
                  <a:lnTo>
                    <a:pt x="15" y="45"/>
                  </a:lnTo>
                  <a:lnTo>
                    <a:pt x="13" y="7"/>
                  </a:lnTo>
                  <a:lnTo>
                    <a:pt x="8" y="0"/>
                  </a:lnTo>
                  <a:lnTo>
                    <a:pt x="0" y="12"/>
                  </a:lnTo>
                  <a:lnTo>
                    <a:pt x="13" y="35"/>
                  </a:lnTo>
                  <a:lnTo>
                    <a:pt x="10" y="38"/>
                  </a:lnTo>
                  <a:lnTo>
                    <a:pt x="9" y="61"/>
                  </a:lnTo>
                  <a:lnTo>
                    <a:pt x="4" y="70"/>
                  </a:lnTo>
                  <a:lnTo>
                    <a:pt x="12" y="81"/>
                  </a:lnTo>
                  <a:lnTo>
                    <a:pt x="9" y="84"/>
                  </a:lnTo>
                  <a:lnTo>
                    <a:pt x="29" y="117"/>
                  </a:lnTo>
                  <a:lnTo>
                    <a:pt x="41" y="102"/>
                  </a:lnTo>
                  <a:lnTo>
                    <a:pt x="30" y="85"/>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lnTo>
                    <a:pt x="23" y="59"/>
                  </a:lnTo>
                  <a:close/>
                </a:path>
              </a:pathLst>
            </a:custGeom>
            <a:solidFill>
              <a:srgbClr val="EABF44"/>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46" name="Freeform 882"/>
            <p:cNvSpPr>
              <a:spLocks/>
            </p:cNvSpPr>
            <p:nvPr/>
          </p:nvSpPr>
          <p:spPr bwMode="auto">
            <a:xfrm>
              <a:off x="4671574" y="5474960"/>
              <a:ext cx="115788" cy="311180"/>
            </a:xfrm>
            <a:custGeom>
              <a:avLst/>
              <a:gdLst>
                <a:gd name="T0" fmla="*/ 24 w 32"/>
                <a:gd name="T1" fmla="*/ 37 h 86"/>
                <a:gd name="T2" fmla="*/ 8 w 32"/>
                <a:gd name="T3" fmla="*/ 10 h 86"/>
                <a:gd name="T4" fmla="*/ 0 w 32"/>
                <a:gd name="T5" fmla="*/ 0 h 86"/>
                <a:gd name="T6" fmla="*/ 1 w 32"/>
                <a:gd name="T7" fmla="*/ 26 h 86"/>
                <a:gd name="T8" fmla="*/ 8 w 32"/>
                <a:gd name="T9" fmla="*/ 35 h 86"/>
                <a:gd name="T10" fmla="*/ 3 w 32"/>
                <a:gd name="T11" fmla="*/ 43 h 86"/>
                <a:gd name="T12" fmla="*/ 10 w 32"/>
                <a:gd name="T13" fmla="*/ 69 h 86"/>
                <a:gd name="T14" fmla="*/ 21 w 32"/>
                <a:gd name="T15" fmla="*/ 86 h 86"/>
                <a:gd name="T16" fmla="*/ 32 w 32"/>
                <a:gd name="T17" fmla="*/ 81 h 86"/>
                <a:gd name="T18" fmla="*/ 24 w 32"/>
                <a:gd name="T19" fmla="*/ 37 h 86"/>
                <a:gd name="T20" fmla="*/ 24 w 32"/>
                <a:gd name="T21" fmla="*/ 37 h 86"/>
                <a:gd name="T22" fmla="*/ 24 w 32"/>
                <a:gd name="T23" fmla="*/ 37 h 86"/>
                <a:gd name="T24" fmla="*/ 24 w 32"/>
                <a:gd name="T25" fmla="*/ 37 h 86"/>
                <a:gd name="T26" fmla="*/ 24 w 32"/>
                <a:gd name="T27" fmla="*/ 37 h 86"/>
                <a:gd name="T28" fmla="*/ 24 w 32"/>
                <a:gd name="T29" fmla="*/ 37 h 86"/>
                <a:gd name="T30" fmla="*/ 24 w 32"/>
                <a:gd name="T31" fmla="*/ 37 h 86"/>
                <a:gd name="T32" fmla="*/ 24 w 32"/>
                <a:gd name="T33" fmla="*/ 37 h 86"/>
                <a:gd name="T34" fmla="*/ 24 w 32"/>
                <a:gd name="T35" fmla="*/ 37 h 86"/>
                <a:gd name="T36" fmla="*/ 24 w 32"/>
                <a:gd name="T37" fmla="*/ 37 h 86"/>
                <a:gd name="T38" fmla="*/ 24 w 32"/>
                <a:gd name="T39" fmla="*/ 37 h 86"/>
                <a:gd name="T40" fmla="*/ 24 w 32"/>
                <a:gd name="T41" fmla="*/ 37 h 86"/>
                <a:gd name="T42" fmla="*/ 24 w 32"/>
                <a:gd name="T43" fmla="*/ 37 h 86"/>
                <a:gd name="T44" fmla="*/ 24 w 32"/>
                <a:gd name="T45" fmla="*/ 37 h 86"/>
                <a:gd name="T46" fmla="*/ 24 w 32"/>
                <a:gd name="T47" fmla="*/ 37 h 86"/>
                <a:gd name="T48" fmla="*/ 24 w 32"/>
                <a:gd name="T49" fmla="*/ 37 h 86"/>
                <a:gd name="T50" fmla="*/ 24 w 32"/>
                <a:gd name="T51" fmla="*/ 37 h 86"/>
                <a:gd name="T52" fmla="*/ 24 w 32"/>
                <a:gd name="T53" fmla="*/ 37 h 86"/>
                <a:gd name="T54" fmla="*/ 24 w 32"/>
                <a:gd name="T55" fmla="*/ 37 h 86"/>
                <a:gd name="T56" fmla="*/ 24 w 32"/>
                <a:gd name="T57" fmla="*/ 37 h 86"/>
                <a:gd name="T58" fmla="*/ 24 w 32"/>
                <a:gd name="T5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86">
                  <a:moveTo>
                    <a:pt x="24" y="37"/>
                  </a:moveTo>
                  <a:lnTo>
                    <a:pt x="8" y="10"/>
                  </a:lnTo>
                  <a:lnTo>
                    <a:pt x="0" y="0"/>
                  </a:lnTo>
                  <a:lnTo>
                    <a:pt x="1" y="26"/>
                  </a:lnTo>
                  <a:lnTo>
                    <a:pt x="8" y="35"/>
                  </a:lnTo>
                  <a:lnTo>
                    <a:pt x="3" y="43"/>
                  </a:lnTo>
                  <a:lnTo>
                    <a:pt x="10" y="69"/>
                  </a:lnTo>
                  <a:lnTo>
                    <a:pt x="21" y="86"/>
                  </a:lnTo>
                  <a:lnTo>
                    <a:pt x="32" y="81"/>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lnTo>
                    <a:pt x="24" y="37"/>
                  </a:lnTo>
                  <a:close/>
                </a:path>
              </a:pathLst>
            </a:custGeom>
            <a:solidFill>
              <a:srgbClr val="C8C416"/>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47" name="Freeform 883"/>
            <p:cNvSpPr>
              <a:spLocks/>
            </p:cNvSpPr>
            <p:nvPr/>
          </p:nvSpPr>
          <p:spPr bwMode="auto">
            <a:xfrm>
              <a:off x="4248224" y="5829562"/>
              <a:ext cx="430586" cy="510191"/>
            </a:xfrm>
            <a:custGeom>
              <a:avLst/>
              <a:gdLst>
                <a:gd name="T0" fmla="*/ 117 w 119"/>
                <a:gd name="T1" fmla="*/ 60 h 141"/>
                <a:gd name="T2" fmla="*/ 110 w 119"/>
                <a:gd name="T3" fmla="*/ 43 h 141"/>
                <a:gd name="T4" fmla="*/ 99 w 119"/>
                <a:gd name="T5" fmla="*/ 38 h 141"/>
                <a:gd name="T6" fmla="*/ 102 w 119"/>
                <a:gd name="T7" fmla="*/ 28 h 141"/>
                <a:gd name="T8" fmla="*/ 93 w 119"/>
                <a:gd name="T9" fmla="*/ 15 h 141"/>
                <a:gd name="T10" fmla="*/ 93 w 119"/>
                <a:gd name="T11" fmla="*/ 0 h 141"/>
                <a:gd name="T12" fmla="*/ 74 w 119"/>
                <a:gd name="T13" fmla="*/ 3 h 141"/>
                <a:gd name="T14" fmla="*/ 72 w 119"/>
                <a:gd name="T15" fmla="*/ 13 h 141"/>
                <a:gd name="T16" fmla="*/ 84 w 119"/>
                <a:gd name="T17" fmla="*/ 19 h 141"/>
                <a:gd name="T18" fmla="*/ 81 w 119"/>
                <a:gd name="T19" fmla="*/ 44 h 141"/>
                <a:gd name="T20" fmla="*/ 57 w 119"/>
                <a:gd name="T21" fmla="*/ 43 h 141"/>
                <a:gd name="T22" fmla="*/ 31 w 119"/>
                <a:gd name="T23" fmla="*/ 35 h 141"/>
                <a:gd name="T24" fmla="*/ 0 w 119"/>
                <a:gd name="T25" fmla="*/ 68 h 141"/>
                <a:gd name="T26" fmla="*/ 3 w 119"/>
                <a:gd name="T27" fmla="*/ 84 h 141"/>
                <a:gd name="T28" fmla="*/ 15 w 119"/>
                <a:gd name="T29" fmla="*/ 88 h 141"/>
                <a:gd name="T30" fmla="*/ 29 w 119"/>
                <a:gd name="T31" fmla="*/ 99 h 141"/>
                <a:gd name="T32" fmla="*/ 67 w 119"/>
                <a:gd name="T33" fmla="*/ 136 h 141"/>
                <a:gd name="T34" fmla="*/ 94 w 119"/>
                <a:gd name="T35" fmla="*/ 141 h 141"/>
                <a:gd name="T36" fmla="*/ 100 w 119"/>
                <a:gd name="T37" fmla="*/ 133 h 141"/>
                <a:gd name="T38" fmla="*/ 101 w 119"/>
                <a:gd name="T39" fmla="*/ 118 h 141"/>
                <a:gd name="T40" fmla="*/ 119 w 119"/>
                <a:gd name="T41" fmla="*/ 103 h 141"/>
                <a:gd name="T42" fmla="*/ 114 w 119"/>
                <a:gd name="T43" fmla="*/ 82 h 141"/>
                <a:gd name="T44" fmla="*/ 117 w 119"/>
                <a:gd name="T45" fmla="*/ 60 h 141"/>
                <a:gd name="T46" fmla="*/ 117 w 119"/>
                <a:gd name="T47" fmla="*/ 60 h 141"/>
                <a:gd name="T48" fmla="*/ 117 w 119"/>
                <a:gd name="T49" fmla="*/ 60 h 141"/>
                <a:gd name="T50" fmla="*/ 117 w 119"/>
                <a:gd name="T51" fmla="*/ 60 h 141"/>
                <a:gd name="T52" fmla="*/ 117 w 119"/>
                <a:gd name="T53" fmla="*/ 60 h 141"/>
                <a:gd name="T54" fmla="*/ 117 w 119"/>
                <a:gd name="T55" fmla="*/ 60 h 141"/>
                <a:gd name="T56" fmla="*/ 117 w 119"/>
                <a:gd name="T57" fmla="*/ 60 h 141"/>
                <a:gd name="T58" fmla="*/ 117 w 119"/>
                <a:gd name="T59" fmla="*/ 60 h 141"/>
                <a:gd name="T60" fmla="*/ 117 w 119"/>
                <a:gd name="T61" fmla="*/ 60 h 141"/>
                <a:gd name="T62" fmla="*/ 117 w 119"/>
                <a:gd name="T63" fmla="*/ 60 h 141"/>
                <a:gd name="T64" fmla="*/ 117 w 119"/>
                <a:gd name="T65" fmla="*/ 60 h 141"/>
                <a:gd name="T66" fmla="*/ 117 w 119"/>
                <a:gd name="T67" fmla="*/ 60 h 141"/>
                <a:gd name="T68" fmla="*/ 117 w 119"/>
                <a:gd name="T69" fmla="*/ 60 h 141"/>
                <a:gd name="T70" fmla="*/ 117 w 119"/>
                <a:gd name="T71" fmla="*/ 60 h 141"/>
                <a:gd name="T72" fmla="*/ 117 w 119"/>
                <a:gd name="T73" fmla="*/ 60 h 141"/>
                <a:gd name="T74" fmla="*/ 117 w 119"/>
                <a:gd name="T75" fmla="*/ 60 h 141"/>
                <a:gd name="T76" fmla="*/ 117 w 119"/>
                <a:gd name="T77" fmla="*/ 60 h 141"/>
                <a:gd name="T78" fmla="*/ 117 w 119"/>
                <a:gd name="T79" fmla="*/ 60 h 141"/>
                <a:gd name="T80" fmla="*/ 117 w 119"/>
                <a:gd name="T81" fmla="*/ 60 h 141"/>
                <a:gd name="T82" fmla="*/ 117 w 119"/>
                <a:gd name="T83" fmla="*/ 60 h 141"/>
                <a:gd name="T84" fmla="*/ 117 w 119"/>
                <a:gd name="T85" fmla="*/ 6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 h="141">
                  <a:moveTo>
                    <a:pt x="117" y="60"/>
                  </a:moveTo>
                  <a:lnTo>
                    <a:pt x="110" y="43"/>
                  </a:lnTo>
                  <a:lnTo>
                    <a:pt x="99" y="38"/>
                  </a:lnTo>
                  <a:lnTo>
                    <a:pt x="102" y="28"/>
                  </a:lnTo>
                  <a:lnTo>
                    <a:pt x="93" y="15"/>
                  </a:lnTo>
                  <a:lnTo>
                    <a:pt x="93" y="0"/>
                  </a:lnTo>
                  <a:lnTo>
                    <a:pt x="74" y="3"/>
                  </a:lnTo>
                  <a:lnTo>
                    <a:pt x="72" y="13"/>
                  </a:lnTo>
                  <a:lnTo>
                    <a:pt x="84" y="19"/>
                  </a:lnTo>
                  <a:lnTo>
                    <a:pt x="81" y="44"/>
                  </a:lnTo>
                  <a:lnTo>
                    <a:pt x="57" y="43"/>
                  </a:lnTo>
                  <a:lnTo>
                    <a:pt x="31" y="35"/>
                  </a:lnTo>
                  <a:lnTo>
                    <a:pt x="0" y="68"/>
                  </a:lnTo>
                  <a:lnTo>
                    <a:pt x="3" y="84"/>
                  </a:lnTo>
                  <a:lnTo>
                    <a:pt x="15" y="88"/>
                  </a:lnTo>
                  <a:lnTo>
                    <a:pt x="29" y="99"/>
                  </a:lnTo>
                  <a:lnTo>
                    <a:pt x="67" y="136"/>
                  </a:lnTo>
                  <a:lnTo>
                    <a:pt x="94" y="141"/>
                  </a:lnTo>
                  <a:lnTo>
                    <a:pt x="100" y="133"/>
                  </a:lnTo>
                  <a:lnTo>
                    <a:pt x="101" y="118"/>
                  </a:lnTo>
                  <a:lnTo>
                    <a:pt x="119" y="103"/>
                  </a:lnTo>
                  <a:lnTo>
                    <a:pt x="114" y="82"/>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lnTo>
                    <a:pt x="117" y="60"/>
                  </a:lnTo>
                  <a:close/>
                </a:path>
              </a:pathLst>
            </a:custGeom>
            <a:solidFill>
              <a:srgbClr val="F5654D"/>
            </a:solidFill>
            <a:ln w="1588" cap="flat">
              <a:solidFill>
                <a:srgbClr val="718091"/>
              </a:solidFill>
              <a:prstDash val="solid"/>
              <a:miter lim="800000"/>
              <a:headEnd/>
              <a:tailEnd/>
            </a:ln>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sp>
          <p:nvSpPr>
            <p:cNvPr id="48" name="Freeform 1173"/>
            <p:cNvSpPr>
              <a:spLocks/>
            </p:cNvSpPr>
            <p:nvPr/>
          </p:nvSpPr>
          <p:spPr bwMode="auto">
            <a:xfrm>
              <a:off x="4248224" y="5388119"/>
              <a:ext cx="1422022" cy="1458206"/>
            </a:xfrm>
            <a:custGeom>
              <a:avLst/>
              <a:gdLst>
                <a:gd name="T0" fmla="*/ 393 w 393"/>
                <a:gd name="T1" fmla="*/ 180 h 403"/>
                <a:gd name="T2" fmla="*/ 377 w 393"/>
                <a:gd name="T3" fmla="*/ 153 h 403"/>
                <a:gd name="T4" fmla="*/ 349 w 393"/>
                <a:gd name="T5" fmla="*/ 162 h 403"/>
                <a:gd name="T6" fmla="*/ 323 w 393"/>
                <a:gd name="T7" fmla="*/ 167 h 403"/>
                <a:gd name="T8" fmla="*/ 306 w 393"/>
                <a:gd name="T9" fmla="*/ 165 h 403"/>
                <a:gd name="T10" fmla="*/ 325 w 393"/>
                <a:gd name="T11" fmla="*/ 117 h 403"/>
                <a:gd name="T12" fmla="*/ 302 w 393"/>
                <a:gd name="T13" fmla="*/ 85 h 403"/>
                <a:gd name="T14" fmla="*/ 273 w 393"/>
                <a:gd name="T15" fmla="*/ 76 h 403"/>
                <a:gd name="T16" fmla="*/ 227 w 393"/>
                <a:gd name="T17" fmla="*/ 86 h 403"/>
                <a:gd name="T18" fmla="*/ 182 w 393"/>
                <a:gd name="T19" fmla="*/ 11 h 403"/>
                <a:gd name="T20" fmla="*/ 169 w 393"/>
                <a:gd name="T21" fmla="*/ 0 h 403"/>
                <a:gd name="T22" fmla="*/ 159 w 393"/>
                <a:gd name="T23" fmla="*/ 34 h 403"/>
                <a:gd name="T24" fmla="*/ 143 w 393"/>
                <a:gd name="T25" fmla="*/ 14 h 403"/>
                <a:gd name="T26" fmla="*/ 125 w 393"/>
                <a:gd name="T27" fmla="*/ 34 h 403"/>
                <a:gd name="T28" fmla="*/ 118 w 393"/>
                <a:gd name="T29" fmla="*/ 50 h 403"/>
                <a:gd name="T30" fmla="*/ 110 w 393"/>
                <a:gd name="T31" fmla="*/ 15 h 403"/>
                <a:gd name="T32" fmla="*/ 97 w 393"/>
                <a:gd name="T33" fmla="*/ 20 h 403"/>
                <a:gd name="T34" fmla="*/ 107 w 393"/>
                <a:gd name="T35" fmla="*/ 46 h 403"/>
                <a:gd name="T36" fmla="*/ 94 w 393"/>
                <a:gd name="T37" fmla="*/ 42 h 403"/>
                <a:gd name="T38" fmla="*/ 74 w 393"/>
                <a:gd name="T39" fmla="*/ 41 h 403"/>
                <a:gd name="T40" fmla="*/ 55 w 393"/>
                <a:gd name="T41" fmla="*/ 80 h 403"/>
                <a:gd name="T42" fmla="*/ 55 w 393"/>
                <a:gd name="T43" fmla="*/ 110 h 403"/>
                <a:gd name="T44" fmla="*/ 74 w 393"/>
                <a:gd name="T45" fmla="*/ 125 h 403"/>
                <a:gd name="T46" fmla="*/ 84 w 393"/>
                <a:gd name="T47" fmla="*/ 141 h 403"/>
                <a:gd name="T48" fmla="*/ 57 w 393"/>
                <a:gd name="T49" fmla="*/ 165 h 403"/>
                <a:gd name="T50" fmla="*/ 0 w 393"/>
                <a:gd name="T51" fmla="*/ 190 h 403"/>
                <a:gd name="T52" fmla="*/ 15 w 393"/>
                <a:gd name="T53" fmla="*/ 210 h 403"/>
                <a:gd name="T54" fmla="*/ 67 w 393"/>
                <a:gd name="T55" fmla="*/ 258 h 403"/>
                <a:gd name="T56" fmla="*/ 128 w 393"/>
                <a:gd name="T57" fmla="*/ 288 h 403"/>
                <a:gd name="T58" fmla="*/ 183 w 393"/>
                <a:gd name="T59" fmla="*/ 308 h 403"/>
                <a:gd name="T60" fmla="*/ 213 w 393"/>
                <a:gd name="T61" fmla="*/ 308 h 403"/>
                <a:gd name="T62" fmla="*/ 234 w 393"/>
                <a:gd name="T63" fmla="*/ 328 h 403"/>
                <a:gd name="T64" fmla="*/ 249 w 393"/>
                <a:gd name="T65" fmla="*/ 327 h 403"/>
                <a:gd name="T66" fmla="*/ 254 w 393"/>
                <a:gd name="T67" fmla="*/ 341 h 403"/>
                <a:gd name="T68" fmla="*/ 267 w 393"/>
                <a:gd name="T69" fmla="*/ 350 h 403"/>
                <a:gd name="T70" fmla="*/ 261 w 393"/>
                <a:gd name="T71" fmla="*/ 370 h 403"/>
                <a:gd name="T72" fmla="*/ 282 w 393"/>
                <a:gd name="T73" fmla="*/ 389 h 403"/>
                <a:gd name="T74" fmla="*/ 318 w 393"/>
                <a:gd name="T75" fmla="*/ 392 h 403"/>
                <a:gd name="T76" fmla="*/ 343 w 393"/>
                <a:gd name="T77" fmla="*/ 403 h 403"/>
                <a:gd name="T78" fmla="*/ 355 w 393"/>
                <a:gd name="T79" fmla="*/ 392 h 403"/>
                <a:gd name="T80" fmla="*/ 332 w 393"/>
                <a:gd name="T81" fmla="*/ 345 h 403"/>
                <a:gd name="T82" fmla="*/ 331 w 393"/>
                <a:gd name="T83" fmla="*/ 337 h 403"/>
                <a:gd name="T84" fmla="*/ 348 w 393"/>
                <a:gd name="T85" fmla="*/ 318 h 403"/>
                <a:gd name="T86" fmla="*/ 362 w 393"/>
                <a:gd name="T87" fmla="*/ 281 h 403"/>
                <a:gd name="T88" fmla="*/ 355 w 393"/>
                <a:gd name="T89" fmla="*/ 256 h 403"/>
                <a:gd name="T90" fmla="*/ 358 w 393"/>
                <a:gd name="T91" fmla="*/ 250 h 403"/>
                <a:gd name="T92" fmla="*/ 386 w 393"/>
                <a:gd name="T93" fmla="*/ 234 h 403"/>
                <a:gd name="T94" fmla="*/ 383 w 393"/>
                <a:gd name="T95" fmla="*/ 213 h 403"/>
                <a:gd name="T96" fmla="*/ 383 w 393"/>
                <a:gd name="T97" fmla="*/ 197 h 403"/>
                <a:gd name="T98" fmla="*/ 383 w 393"/>
                <a:gd name="T99" fmla="*/ 197 h 403"/>
                <a:gd name="T100" fmla="*/ 383 w 393"/>
                <a:gd name="T101" fmla="*/ 197 h 403"/>
                <a:gd name="T102" fmla="*/ 383 w 393"/>
                <a:gd name="T103" fmla="*/ 197 h 403"/>
                <a:gd name="T104" fmla="*/ 383 w 393"/>
                <a:gd name="T105" fmla="*/ 197 h 403"/>
                <a:gd name="T106" fmla="*/ 383 w 393"/>
                <a:gd name="T107" fmla="*/ 197 h 403"/>
                <a:gd name="T108" fmla="*/ 383 w 393"/>
                <a:gd name="T109" fmla="*/ 197 h 403"/>
                <a:gd name="T110" fmla="*/ 383 w 393"/>
                <a:gd name="T111" fmla="*/ 197 h 403"/>
                <a:gd name="T112" fmla="*/ 383 w 393"/>
                <a:gd name="T113" fmla="*/ 197 h 403"/>
                <a:gd name="T114" fmla="*/ 383 w 393"/>
                <a:gd name="T115" fmla="*/ 197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3" h="403">
                  <a:moveTo>
                    <a:pt x="383" y="197"/>
                  </a:moveTo>
                  <a:lnTo>
                    <a:pt x="393" y="180"/>
                  </a:lnTo>
                  <a:lnTo>
                    <a:pt x="390" y="166"/>
                  </a:lnTo>
                  <a:lnTo>
                    <a:pt x="377" y="153"/>
                  </a:lnTo>
                  <a:lnTo>
                    <a:pt x="363" y="157"/>
                  </a:lnTo>
                  <a:lnTo>
                    <a:pt x="349" y="162"/>
                  </a:lnTo>
                  <a:lnTo>
                    <a:pt x="345" y="166"/>
                  </a:lnTo>
                  <a:lnTo>
                    <a:pt x="323" y="167"/>
                  </a:lnTo>
                  <a:lnTo>
                    <a:pt x="319" y="165"/>
                  </a:lnTo>
                  <a:lnTo>
                    <a:pt x="306" y="165"/>
                  </a:lnTo>
                  <a:lnTo>
                    <a:pt x="312" y="134"/>
                  </a:lnTo>
                  <a:lnTo>
                    <a:pt x="325" y="117"/>
                  </a:lnTo>
                  <a:lnTo>
                    <a:pt x="302" y="96"/>
                  </a:lnTo>
                  <a:lnTo>
                    <a:pt x="302" y="85"/>
                  </a:lnTo>
                  <a:lnTo>
                    <a:pt x="292" y="76"/>
                  </a:lnTo>
                  <a:lnTo>
                    <a:pt x="273" y="76"/>
                  </a:lnTo>
                  <a:lnTo>
                    <a:pt x="245" y="86"/>
                  </a:lnTo>
                  <a:lnTo>
                    <a:pt x="227" y="86"/>
                  </a:lnTo>
                  <a:lnTo>
                    <a:pt x="201" y="73"/>
                  </a:lnTo>
                  <a:lnTo>
                    <a:pt x="182" y="11"/>
                  </a:lnTo>
                  <a:lnTo>
                    <a:pt x="176" y="5"/>
                  </a:lnTo>
                  <a:lnTo>
                    <a:pt x="169" y="0"/>
                  </a:lnTo>
                  <a:lnTo>
                    <a:pt x="150" y="13"/>
                  </a:lnTo>
                  <a:lnTo>
                    <a:pt x="159" y="34"/>
                  </a:lnTo>
                  <a:lnTo>
                    <a:pt x="155" y="38"/>
                  </a:lnTo>
                  <a:lnTo>
                    <a:pt x="143" y="14"/>
                  </a:lnTo>
                  <a:lnTo>
                    <a:pt x="132" y="8"/>
                  </a:lnTo>
                  <a:lnTo>
                    <a:pt x="125" y="34"/>
                  </a:lnTo>
                  <a:lnTo>
                    <a:pt x="117" y="24"/>
                  </a:lnTo>
                  <a:lnTo>
                    <a:pt x="118" y="50"/>
                  </a:lnTo>
                  <a:lnTo>
                    <a:pt x="112" y="53"/>
                  </a:lnTo>
                  <a:lnTo>
                    <a:pt x="110" y="15"/>
                  </a:lnTo>
                  <a:lnTo>
                    <a:pt x="105" y="8"/>
                  </a:lnTo>
                  <a:lnTo>
                    <a:pt x="97" y="20"/>
                  </a:lnTo>
                  <a:lnTo>
                    <a:pt x="110" y="43"/>
                  </a:lnTo>
                  <a:lnTo>
                    <a:pt x="107" y="46"/>
                  </a:lnTo>
                  <a:lnTo>
                    <a:pt x="102" y="35"/>
                  </a:lnTo>
                  <a:lnTo>
                    <a:pt x="94" y="42"/>
                  </a:lnTo>
                  <a:lnTo>
                    <a:pt x="81" y="32"/>
                  </a:lnTo>
                  <a:lnTo>
                    <a:pt x="74" y="41"/>
                  </a:lnTo>
                  <a:lnTo>
                    <a:pt x="70" y="53"/>
                  </a:lnTo>
                  <a:lnTo>
                    <a:pt x="55" y="80"/>
                  </a:lnTo>
                  <a:lnTo>
                    <a:pt x="52" y="95"/>
                  </a:lnTo>
                  <a:lnTo>
                    <a:pt x="55" y="110"/>
                  </a:lnTo>
                  <a:lnTo>
                    <a:pt x="64" y="128"/>
                  </a:lnTo>
                  <a:lnTo>
                    <a:pt x="74" y="125"/>
                  </a:lnTo>
                  <a:lnTo>
                    <a:pt x="72" y="135"/>
                  </a:lnTo>
                  <a:lnTo>
                    <a:pt x="84" y="141"/>
                  </a:lnTo>
                  <a:lnTo>
                    <a:pt x="81" y="166"/>
                  </a:lnTo>
                  <a:lnTo>
                    <a:pt x="57" y="165"/>
                  </a:lnTo>
                  <a:lnTo>
                    <a:pt x="31" y="157"/>
                  </a:lnTo>
                  <a:lnTo>
                    <a:pt x="0" y="190"/>
                  </a:lnTo>
                  <a:lnTo>
                    <a:pt x="3" y="206"/>
                  </a:lnTo>
                  <a:lnTo>
                    <a:pt x="15" y="210"/>
                  </a:lnTo>
                  <a:lnTo>
                    <a:pt x="29" y="221"/>
                  </a:lnTo>
                  <a:lnTo>
                    <a:pt x="67" y="258"/>
                  </a:lnTo>
                  <a:lnTo>
                    <a:pt x="94" y="263"/>
                  </a:lnTo>
                  <a:lnTo>
                    <a:pt x="128" y="288"/>
                  </a:lnTo>
                  <a:lnTo>
                    <a:pt x="148" y="294"/>
                  </a:lnTo>
                  <a:lnTo>
                    <a:pt x="183" y="308"/>
                  </a:lnTo>
                  <a:lnTo>
                    <a:pt x="194" y="316"/>
                  </a:lnTo>
                  <a:lnTo>
                    <a:pt x="213" y="308"/>
                  </a:lnTo>
                  <a:lnTo>
                    <a:pt x="228" y="311"/>
                  </a:lnTo>
                  <a:lnTo>
                    <a:pt x="234" y="328"/>
                  </a:lnTo>
                  <a:lnTo>
                    <a:pt x="242" y="326"/>
                  </a:lnTo>
                  <a:lnTo>
                    <a:pt x="249" y="327"/>
                  </a:lnTo>
                  <a:lnTo>
                    <a:pt x="249" y="333"/>
                  </a:lnTo>
                  <a:lnTo>
                    <a:pt x="254" y="341"/>
                  </a:lnTo>
                  <a:lnTo>
                    <a:pt x="264" y="344"/>
                  </a:lnTo>
                  <a:lnTo>
                    <a:pt x="267" y="350"/>
                  </a:lnTo>
                  <a:lnTo>
                    <a:pt x="263" y="358"/>
                  </a:lnTo>
                  <a:lnTo>
                    <a:pt x="261" y="370"/>
                  </a:lnTo>
                  <a:lnTo>
                    <a:pt x="262" y="385"/>
                  </a:lnTo>
                  <a:lnTo>
                    <a:pt x="282" y="389"/>
                  </a:lnTo>
                  <a:lnTo>
                    <a:pt x="292" y="385"/>
                  </a:lnTo>
                  <a:lnTo>
                    <a:pt x="318" y="392"/>
                  </a:lnTo>
                  <a:lnTo>
                    <a:pt x="339" y="389"/>
                  </a:lnTo>
                  <a:lnTo>
                    <a:pt x="343" y="403"/>
                  </a:lnTo>
                  <a:lnTo>
                    <a:pt x="356" y="403"/>
                  </a:lnTo>
                  <a:lnTo>
                    <a:pt x="355" y="392"/>
                  </a:lnTo>
                  <a:lnTo>
                    <a:pt x="351" y="361"/>
                  </a:lnTo>
                  <a:lnTo>
                    <a:pt x="332" y="345"/>
                  </a:lnTo>
                  <a:lnTo>
                    <a:pt x="331" y="340"/>
                  </a:lnTo>
                  <a:lnTo>
                    <a:pt x="331" y="337"/>
                  </a:lnTo>
                  <a:lnTo>
                    <a:pt x="338" y="323"/>
                  </a:lnTo>
                  <a:lnTo>
                    <a:pt x="348" y="318"/>
                  </a:lnTo>
                  <a:lnTo>
                    <a:pt x="360" y="289"/>
                  </a:lnTo>
                  <a:lnTo>
                    <a:pt x="362" y="281"/>
                  </a:lnTo>
                  <a:lnTo>
                    <a:pt x="351" y="272"/>
                  </a:lnTo>
                  <a:lnTo>
                    <a:pt x="355" y="256"/>
                  </a:lnTo>
                  <a:lnTo>
                    <a:pt x="357" y="253"/>
                  </a:lnTo>
                  <a:lnTo>
                    <a:pt x="358" y="250"/>
                  </a:lnTo>
                  <a:lnTo>
                    <a:pt x="373" y="239"/>
                  </a:lnTo>
                  <a:lnTo>
                    <a:pt x="386" y="234"/>
                  </a:lnTo>
                  <a:lnTo>
                    <a:pt x="390" y="227"/>
                  </a:lnTo>
                  <a:lnTo>
                    <a:pt x="383" y="213"/>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lnTo>
                    <a:pt x="383" y="197"/>
                  </a:lnTo>
                  <a:close/>
                </a:path>
              </a:pathLst>
            </a:custGeom>
            <a:noFill/>
            <a:ln w="476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34" tIns="45717" rIns="91434" bIns="45717" numCol="1" anchor="t" anchorCtr="0" compatLnSpc="1">
              <a:prstTxWarp prst="textNoShape">
                <a:avLst/>
              </a:prstTxWarp>
            </a:bodyPr>
            <a:lstStyle/>
            <a:p>
              <a:endParaRPr lang="es-ES" sz="1200">
                <a:latin typeface="Montserrat" panose="00000500000000000000" pitchFamily="2" charset="0"/>
              </a:endParaRPr>
            </a:p>
          </p:txBody>
        </p:sp>
      </p:grpSp>
      <p:sp>
        <p:nvSpPr>
          <p:cNvPr id="49" name="CuadroTexto 48"/>
          <p:cNvSpPr txBox="1"/>
          <p:nvPr/>
        </p:nvSpPr>
        <p:spPr>
          <a:xfrm>
            <a:off x="7061838" y="4321912"/>
            <a:ext cx="1041146" cy="276999"/>
          </a:xfrm>
          <a:prstGeom prst="rect">
            <a:avLst/>
          </a:prstGeom>
          <a:noFill/>
        </p:spPr>
        <p:txBody>
          <a:bodyPr wrap="square" rtlCol="0">
            <a:spAutoFit/>
          </a:bodyPr>
          <a:lstStyle/>
          <a:p>
            <a:r>
              <a:rPr lang="es-CO" sz="1200" b="1" i="1">
                <a:latin typeface="Segoe UI Black" panose="020B0A02040204020203" pitchFamily="34" charset="0"/>
                <a:ea typeface="Segoe UI Black" panose="020B0A02040204020203" pitchFamily="34" charset="0"/>
              </a:rPr>
              <a:t>CAUCA</a:t>
            </a:r>
          </a:p>
        </p:txBody>
      </p:sp>
      <p:sp>
        <p:nvSpPr>
          <p:cNvPr id="50" name="CuadroTexto 49"/>
          <p:cNvSpPr txBox="1"/>
          <p:nvPr/>
        </p:nvSpPr>
        <p:spPr>
          <a:xfrm>
            <a:off x="5790183" y="6573795"/>
            <a:ext cx="1111788" cy="276999"/>
          </a:xfrm>
          <a:prstGeom prst="rect">
            <a:avLst/>
          </a:prstGeom>
          <a:noFill/>
        </p:spPr>
        <p:txBody>
          <a:bodyPr wrap="square" rtlCol="0">
            <a:spAutoFit/>
          </a:bodyPr>
          <a:lstStyle/>
          <a:p>
            <a:r>
              <a:rPr lang="es-CO" sz="1200" b="1" i="1">
                <a:latin typeface="Segoe UI Black" panose="020B0A02040204020203" pitchFamily="34" charset="0"/>
                <a:ea typeface="Segoe UI Black" panose="020B0A02040204020203" pitchFamily="34" charset="0"/>
              </a:rPr>
              <a:t>NARIÑO</a:t>
            </a:r>
          </a:p>
        </p:txBody>
      </p:sp>
      <p:sp>
        <p:nvSpPr>
          <p:cNvPr id="11" name="CuadroTexto 10"/>
          <p:cNvSpPr txBox="1"/>
          <p:nvPr/>
        </p:nvSpPr>
        <p:spPr>
          <a:xfrm>
            <a:off x="8119066" y="4649373"/>
            <a:ext cx="3899601" cy="1892826"/>
          </a:xfrm>
          <a:prstGeom prst="rect">
            <a:avLst/>
          </a:prstGeom>
          <a:noFill/>
        </p:spPr>
        <p:txBody>
          <a:bodyPr wrap="square" rtlCol="0">
            <a:spAutoFit/>
          </a:bodyPr>
          <a:lstStyle/>
          <a:p>
            <a:pPr algn="just"/>
            <a:r>
              <a:rPr lang="es-CO" sz="1300">
                <a:latin typeface="Segoe UI" panose="020B0502040204020203" pitchFamily="34" charset="0"/>
                <a:ea typeface="Verdana" panose="020B0604030504040204" pitchFamily="34" charset="0"/>
                <a:cs typeface="Segoe UI" panose="020B0502040204020203" pitchFamily="34" charset="0"/>
              </a:rPr>
              <a:t>El proyecto de interconexión eléctrica Cauca – Nariño, tiene como objetivo  conectar al Sistema de interconexión Nacional – SIN, a </a:t>
            </a:r>
            <a:r>
              <a:rPr lang="es-CO" sz="1300" b="1">
                <a:latin typeface="Segoe UI Black" panose="020B0A02040204020203" pitchFamily="34" charset="0"/>
                <a:ea typeface="Segoe UI Black" panose="020B0A02040204020203" pitchFamily="34" charset="0"/>
                <a:cs typeface="Segoe UI" panose="020B0502040204020203" pitchFamily="34" charset="0"/>
              </a:rPr>
              <a:t>15.699 viviendas sin servicio </a:t>
            </a:r>
            <a:r>
              <a:rPr lang="es-CO" sz="1300">
                <a:latin typeface="Segoe UI" panose="020B0502040204020203" pitchFamily="34" charset="0"/>
                <a:ea typeface="Verdana" panose="020B0604030504040204" pitchFamily="34" charset="0"/>
                <a:cs typeface="Segoe UI" panose="020B0502040204020203" pitchFamily="34" charset="0"/>
              </a:rPr>
              <a:t>(77.800 habitantes) de los municipios de Guapi, Timbiquí y López de Micay en el Departamento de Cauca, y a los municipios El Charco, La Tola, Santa Bárbara de Iscuandé, Olaya Herrera, Mosquera, Francisco Pizarro y San Andrés de Tumaco en el departamento de Nariño</a:t>
            </a:r>
          </a:p>
        </p:txBody>
      </p:sp>
      <p:graphicFrame>
        <p:nvGraphicFramePr>
          <p:cNvPr id="68" name="Tabla 67"/>
          <p:cNvGraphicFramePr>
            <a:graphicFrameLocks noGrp="1"/>
          </p:cNvGraphicFramePr>
          <p:nvPr>
            <p:extLst>
              <p:ext uri="{D42A27DB-BD31-4B8C-83A1-F6EECF244321}">
                <p14:modId xmlns:p14="http://schemas.microsoft.com/office/powerpoint/2010/main" val="2072559374"/>
              </p:ext>
            </p:extLst>
          </p:nvPr>
        </p:nvGraphicFramePr>
        <p:xfrm>
          <a:off x="5764505" y="7177455"/>
          <a:ext cx="5915753" cy="1934855"/>
        </p:xfrm>
        <a:graphic>
          <a:graphicData uri="http://schemas.openxmlformats.org/drawingml/2006/table">
            <a:tbl>
              <a:tblPr firstRow="1" bandRow="1">
                <a:tableStyleId>{5C22544A-7EE6-4342-B048-85BDC9FD1C3A}</a:tableStyleId>
              </a:tblPr>
              <a:tblGrid>
                <a:gridCol w="552639">
                  <a:extLst>
                    <a:ext uri="{9D8B030D-6E8A-4147-A177-3AD203B41FA5}">
                      <a16:colId xmlns:a16="http://schemas.microsoft.com/office/drawing/2014/main" val="20000"/>
                    </a:ext>
                  </a:extLst>
                </a:gridCol>
                <a:gridCol w="5363114">
                  <a:extLst>
                    <a:ext uri="{9D8B030D-6E8A-4147-A177-3AD203B41FA5}">
                      <a16:colId xmlns:a16="http://schemas.microsoft.com/office/drawing/2014/main" val="20001"/>
                    </a:ext>
                  </a:extLst>
                </a:gridCol>
              </a:tblGrid>
              <a:tr h="335257">
                <a:tc>
                  <a:txBody>
                    <a:bodyPr/>
                    <a:lstStyle/>
                    <a:p>
                      <a:pPr marL="0" indent="0" algn="ctr">
                        <a:buFont typeface="+mj-lt"/>
                        <a:buNone/>
                      </a:pPr>
                      <a:endParaRPr lang="es-CO" sz="1200" b="0">
                        <a:solidFill>
                          <a:schemeClr val="tx1"/>
                        </a:solidFill>
                        <a:latin typeface="Verdana" panose="020B0604030504040204" pitchFamily="34" charset="0"/>
                        <a:ea typeface="Verdana" panose="020B0604030504040204" pitchFamily="34" charset="0"/>
                      </a:endParaRP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just">
                        <a:buFont typeface="Arial" panose="020B0604020202020204" pitchFamily="34" charset="0"/>
                        <a:buNone/>
                      </a:pPr>
                      <a:r>
                        <a:rPr lang="es-CO" sz="1200" b="0" baseline="0">
                          <a:solidFill>
                            <a:schemeClr val="tx1"/>
                          </a:solidFill>
                          <a:latin typeface="Verdana"/>
                          <a:ea typeface="Verdana"/>
                        </a:rPr>
                        <a:t>152 km de red   34.5 kV.  </a:t>
                      </a: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35257">
                <a:tc>
                  <a:txBody>
                    <a:bodyPr/>
                    <a:lstStyle/>
                    <a:p>
                      <a:pPr marL="0" indent="0" algn="ctr">
                        <a:buFont typeface="+mj-lt"/>
                        <a:buNone/>
                      </a:pPr>
                      <a:endParaRPr lang="es-CO" sz="1200">
                        <a:solidFill>
                          <a:schemeClr val="tx1"/>
                        </a:solidFill>
                        <a:latin typeface="Verdana" panose="020B0604030504040204" pitchFamily="34" charset="0"/>
                        <a:ea typeface="Verdana" panose="020B0604030504040204" pitchFamily="34" charset="0"/>
                      </a:endParaRP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just">
                        <a:buFont typeface="Arial" panose="020B0604020202020204" pitchFamily="34" charset="0"/>
                        <a:buNone/>
                      </a:pPr>
                      <a:r>
                        <a:rPr lang="es-CO" sz="1200" baseline="0">
                          <a:solidFill>
                            <a:schemeClr val="tx1"/>
                          </a:solidFill>
                          <a:latin typeface="Verdana"/>
                          <a:ea typeface="Verdana"/>
                        </a:rPr>
                        <a:t>1.186 km de redes de distribución a 13.2 kV. </a:t>
                      </a: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35257">
                <a:tc>
                  <a:txBody>
                    <a:bodyPr/>
                    <a:lstStyle/>
                    <a:p>
                      <a:pPr marL="0" indent="0" algn="ctr">
                        <a:buFont typeface="+mj-lt"/>
                        <a:buNone/>
                      </a:pPr>
                      <a:endParaRPr lang="es-CO" sz="1200">
                        <a:solidFill>
                          <a:schemeClr val="tx1"/>
                        </a:solidFill>
                        <a:latin typeface="Verdana" panose="020B0604030504040204" pitchFamily="34" charset="0"/>
                        <a:ea typeface="Verdana" panose="020B0604030504040204" pitchFamily="34" charset="0"/>
                      </a:endParaRP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just">
                        <a:buFont typeface="Arial" panose="020B0604020202020204" pitchFamily="34" charset="0"/>
                        <a:buNone/>
                      </a:pPr>
                      <a:r>
                        <a:rPr lang="es-CO" sz="1200" baseline="0">
                          <a:solidFill>
                            <a:schemeClr val="tx1"/>
                          </a:solidFill>
                          <a:latin typeface="Verdana"/>
                          <a:ea typeface="Verdana"/>
                        </a:rPr>
                        <a:t>276 km de red en baja tensión a 208 V. </a:t>
                      </a: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0004">
                <a:tc>
                  <a:txBody>
                    <a:bodyPr/>
                    <a:lstStyle/>
                    <a:p>
                      <a:pPr marL="0" indent="0" algn="ctr">
                        <a:buFont typeface="+mj-lt"/>
                        <a:buNone/>
                      </a:pPr>
                      <a:endParaRPr lang="es-CO" sz="1200">
                        <a:solidFill>
                          <a:schemeClr val="tx1"/>
                        </a:solidFill>
                        <a:latin typeface="Verdana" panose="020B0604030504040204" pitchFamily="34" charset="0"/>
                        <a:ea typeface="Verdana" panose="020B0604030504040204" pitchFamily="34" charset="0"/>
                      </a:endParaRP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just">
                        <a:buFont typeface="Arial" panose="020B0604020202020204" pitchFamily="34" charset="0"/>
                        <a:buNone/>
                      </a:pPr>
                      <a:r>
                        <a:rPr lang="es-CO" sz="1200" baseline="0">
                          <a:solidFill>
                            <a:schemeClr val="tx1"/>
                          </a:solidFill>
                          <a:latin typeface="Verdana"/>
                          <a:ea typeface="Verdana"/>
                        </a:rPr>
                        <a:t>10 subestaciones de 34.5 kV / 13.2 kV. </a:t>
                      </a: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79080">
                <a:tc>
                  <a:txBody>
                    <a:bodyPr/>
                    <a:lstStyle/>
                    <a:p>
                      <a:pPr marL="0" indent="0" algn="ctr">
                        <a:buFont typeface="+mj-lt"/>
                        <a:buNone/>
                      </a:pPr>
                      <a:endParaRPr lang="es-CO" sz="1200">
                        <a:solidFill>
                          <a:schemeClr val="tx1"/>
                        </a:solidFill>
                        <a:latin typeface="Verdana" panose="020B0604030504040204" pitchFamily="34" charset="0"/>
                        <a:ea typeface="Verdana" panose="020B0604030504040204" pitchFamily="34" charset="0"/>
                      </a:endParaRP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just">
                        <a:buFont typeface="Arial" panose="020B0604020202020204" pitchFamily="34" charset="0"/>
                        <a:buNone/>
                      </a:pPr>
                      <a:r>
                        <a:rPr lang="es-CO" sz="1200" baseline="0">
                          <a:solidFill>
                            <a:schemeClr val="tx1"/>
                          </a:solidFill>
                          <a:latin typeface="Verdana"/>
                          <a:ea typeface="Verdana"/>
                        </a:rPr>
                        <a:t>15.699 viviendas: Instalación de medida inteligente (AMI) e instalaciones internas domiciliarias. </a:t>
                      </a:r>
                    </a:p>
                  </a:txBody>
                  <a:tcPr marL="91434" marR="91434" marT="45717" marB="4571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74" name="CuadroTexto 73"/>
          <p:cNvSpPr txBox="1"/>
          <p:nvPr/>
        </p:nvSpPr>
        <p:spPr>
          <a:xfrm>
            <a:off x="349530" y="5958226"/>
            <a:ext cx="4291433" cy="492443"/>
          </a:xfrm>
          <a:prstGeom prst="rect">
            <a:avLst/>
          </a:prstGeom>
          <a:noFill/>
        </p:spPr>
        <p:txBody>
          <a:bodyPr wrap="square" rtlCol="0">
            <a:spAutoFit/>
          </a:bodyPr>
          <a:lstStyle/>
          <a:p>
            <a:pPr algn="just"/>
            <a:r>
              <a:rPr lang="es-CO" sz="1300">
                <a:latin typeface="Segoe UI" panose="020B0502040204020203" pitchFamily="34" charset="0"/>
                <a:ea typeface="Verdana" panose="020B0604030504040204" pitchFamily="34" charset="0"/>
                <a:cs typeface="Segoe UI" panose="020B0502040204020203" pitchFamily="34" charset="0"/>
              </a:rPr>
              <a:t>En la etapa 1 se beneficiaron 4.313 usuarios (viviendas) en 93 veredas de 9 municipios.</a:t>
            </a:r>
          </a:p>
        </p:txBody>
      </p:sp>
      <p:sp>
        <p:nvSpPr>
          <p:cNvPr id="2" name="CuadroTexto 1">
            <a:extLst>
              <a:ext uri="{FF2B5EF4-FFF2-40B4-BE49-F238E27FC236}">
                <a16:creationId xmlns:a16="http://schemas.microsoft.com/office/drawing/2014/main" id="{051B3E35-71D1-4CAA-9C09-2FA5F6C45739}"/>
              </a:ext>
            </a:extLst>
          </p:cNvPr>
          <p:cNvSpPr txBox="1"/>
          <p:nvPr/>
        </p:nvSpPr>
        <p:spPr>
          <a:xfrm>
            <a:off x="6114289" y="2869382"/>
            <a:ext cx="5097012" cy="1092607"/>
          </a:xfrm>
          <a:prstGeom prst="rect">
            <a:avLst/>
          </a:prstGeom>
          <a:noFill/>
        </p:spPr>
        <p:txBody>
          <a:bodyPr wrap="square" lIns="91440" tIns="45720" rIns="91440" bIns="45720" rtlCol="0" anchor="t">
            <a:spAutoFit/>
          </a:bodyPr>
          <a:lstStyle/>
          <a:p>
            <a:r>
              <a:rPr lang="es-CO" sz="1300">
                <a:latin typeface="Segoe UI" panose="020B0502040204020203" pitchFamily="34" charset="0"/>
                <a:ea typeface="Verdana" panose="020B0604030504040204" pitchFamily="34" charset="0"/>
                <a:cs typeface="Segoe UI" panose="020B0502040204020203" pitchFamily="34" charset="0"/>
              </a:rPr>
              <a:t>Ejecutor: DISPAC S.A.ESP</a:t>
            </a:r>
          </a:p>
          <a:p>
            <a:r>
              <a:rPr lang="es-CO" sz="1300">
                <a:latin typeface="Segoe UI" panose="020B0502040204020203" pitchFamily="34" charset="0"/>
                <a:ea typeface="Verdana" panose="020B0604030504040204" pitchFamily="34" charset="0"/>
                <a:cs typeface="Segoe UI" panose="020B0502040204020203" pitchFamily="34" charset="0"/>
              </a:rPr>
              <a:t>Interventoría:  CEDENAR S.A. ESP. Consorcio ADISES</a:t>
            </a:r>
          </a:p>
          <a:p>
            <a:r>
              <a:rPr lang="es-CO" sz="1300">
                <a:latin typeface="Segoe UI" panose="020B0502040204020203" pitchFamily="34" charset="0"/>
                <a:ea typeface="Verdana" panose="020B0604030504040204" pitchFamily="34" charset="0"/>
                <a:cs typeface="Segoe UI" panose="020B0502040204020203" pitchFamily="34" charset="0"/>
              </a:rPr>
              <a:t>Constructor. Unión Temporal Interconexión del Pacífico</a:t>
            </a:r>
          </a:p>
          <a:p>
            <a:r>
              <a:rPr lang="es-CO" sz="1300">
                <a:latin typeface="Segoe UI"/>
                <a:ea typeface="Verdana"/>
                <a:cs typeface="Segoe UI"/>
              </a:rPr>
              <a:t>COSTO TOTAL ACTUALIZADO:  $ COL 427.682 Millones de pesos.</a:t>
            </a:r>
            <a:endParaRPr lang="es-CO" sz="1300">
              <a:latin typeface="Segoe UI" panose="020B0502040204020203" pitchFamily="34" charset="0"/>
              <a:ea typeface="Verdana" panose="020B0604030504040204" pitchFamily="34" charset="0"/>
              <a:cs typeface="Segoe UI" panose="020B0502040204020203" pitchFamily="34" charset="0"/>
            </a:endParaRPr>
          </a:p>
          <a:p>
            <a:r>
              <a:rPr lang="es-CO" sz="1300">
                <a:latin typeface="Segoe UI"/>
                <a:ea typeface="Verdana"/>
                <a:cs typeface="Segoe UI"/>
              </a:rPr>
              <a:t>COSTO OBRA ACTUALIZADO:  $ COL 393.428 Millones de pesos.</a:t>
            </a:r>
            <a:endParaRPr lang="es-CO" sz="1300">
              <a:latin typeface="Segoe UI" panose="020B0502040204020203" pitchFamily="34" charset="0"/>
              <a:ea typeface="Verdana" panose="020B0604030504040204" pitchFamily="34" charset="0"/>
              <a:cs typeface="Segoe UI" panose="020B0502040204020203" pitchFamily="34" charset="0"/>
            </a:endParaRPr>
          </a:p>
        </p:txBody>
      </p:sp>
      <p:sp>
        <p:nvSpPr>
          <p:cNvPr id="5" name="Título 1">
            <a:extLst>
              <a:ext uri="{FF2B5EF4-FFF2-40B4-BE49-F238E27FC236}">
                <a16:creationId xmlns:a16="http://schemas.microsoft.com/office/drawing/2014/main" id="{AF09F37D-5E81-F533-3B2E-B79496E85376}"/>
              </a:ext>
            </a:extLst>
          </p:cNvPr>
          <p:cNvSpPr txBox="1">
            <a:spLocks noChangeArrowheads="1"/>
          </p:cNvSpPr>
          <p:nvPr/>
        </p:nvSpPr>
        <p:spPr bwMode="auto">
          <a:xfrm>
            <a:off x="18289" y="714369"/>
            <a:ext cx="12192000" cy="69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s-ES" altLang="en-US" sz="2000" b="1">
                <a:solidFill>
                  <a:srgbClr val="E1B03B"/>
                </a:solidFill>
                <a:latin typeface="Objective Black" pitchFamily="2" charset="77"/>
                <a:ea typeface="Verdana" panose="020B0604030504040204" pitchFamily="34" charset="0"/>
              </a:rPr>
              <a:t>7. Proyecto de Interconexión eléctrica Cauca – Nariño, </a:t>
            </a:r>
            <a:r>
              <a:rPr lang="en-US" sz="2000" b="1">
                <a:solidFill>
                  <a:srgbClr val="E1B03B"/>
                </a:solidFill>
                <a:latin typeface="Objective Black" pitchFamily="2" charset="77"/>
                <a:ea typeface="Verdana" panose="020B0604030504040204" pitchFamily="34" charset="0"/>
                <a:sym typeface="+mn-ea"/>
              </a:rPr>
              <a:t>COCANA Fase II de DNP OCAD PAZ</a:t>
            </a:r>
            <a:endParaRPr lang="es-CO" altLang="en-US" sz="2000" b="1">
              <a:solidFill>
                <a:srgbClr val="E1B03B"/>
              </a:solidFill>
              <a:latin typeface="Objective Black" pitchFamily="2" charset="77"/>
              <a:ea typeface="Verdana" panose="020B0604030504040204" pitchFamily="34" charset="0"/>
            </a:endParaRPr>
          </a:p>
        </p:txBody>
      </p:sp>
    </p:spTree>
    <p:extLst>
      <p:ext uri="{BB962C8B-B14F-4D97-AF65-F5344CB8AC3E}">
        <p14:creationId xmlns:p14="http://schemas.microsoft.com/office/powerpoint/2010/main" val="2758776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C24F4F1B-5BAA-404C-01AA-FB06E6A03A03}"/>
              </a:ext>
            </a:extLst>
          </p:cNvPr>
          <p:cNvSpPr txBox="1">
            <a:spLocks noChangeArrowheads="1"/>
          </p:cNvSpPr>
          <p:nvPr/>
        </p:nvSpPr>
        <p:spPr bwMode="auto">
          <a:xfrm>
            <a:off x="4912" y="832750"/>
            <a:ext cx="12192000" cy="69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s-ES" altLang="en-US" sz="2000" b="1">
                <a:solidFill>
                  <a:srgbClr val="E1B03B"/>
                </a:solidFill>
                <a:latin typeface="Objective Black" pitchFamily="2" charset="77"/>
                <a:ea typeface="Verdana" panose="020B0604030504040204" pitchFamily="34" charset="0"/>
              </a:rPr>
              <a:t>7. Estado Proyecto de Interconexión eléctrica Cauca – Nariño, </a:t>
            </a:r>
            <a:r>
              <a:rPr lang="en-US" sz="2000" b="1">
                <a:solidFill>
                  <a:srgbClr val="E1B03B"/>
                </a:solidFill>
                <a:latin typeface="Objective Black" pitchFamily="2" charset="77"/>
                <a:ea typeface="Verdana" panose="020B0604030504040204" pitchFamily="34" charset="0"/>
                <a:sym typeface="+mn-ea"/>
              </a:rPr>
              <a:t>COCANA Fase II de DNP OCAD PAZ</a:t>
            </a:r>
            <a:endParaRPr lang="es-CO" altLang="en-US" sz="2000" b="1">
              <a:solidFill>
                <a:srgbClr val="E1B03B"/>
              </a:solidFill>
              <a:latin typeface="Objective Black" pitchFamily="2" charset="77"/>
              <a:ea typeface="Verdana" panose="020B0604030504040204" pitchFamily="34" charset="0"/>
            </a:endParaRPr>
          </a:p>
        </p:txBody>
      </p:sp>
      <p:graphicFrame>
        <p:nvGraphicFramePr>
          <p:cNvPr id="6" name="Tabla 5">
            <a:extLst>
              <a:ext uri="{FF2B5EF4-FFF2-40B4-BE49-F238E27FC236}">
                <a16:creationId xmlns:a16="http://schemas.microsoft.com/office/drawing/2014/main" id="{4CC87944-7AAF-8607-E269-9EB81B3E4347}"/>
              </a:ext>
            </a:extLst>
          </p:cNvPr>
          <p:cNvGraphicFramePr>
            <a:graphicFrameLocks noGrp="1"/>
          </p:cNvGraphicFramePr>
          <p:nvPr>
            <p:extLst>
              <p:ext uri="{D42A27DB-BD31-4B8C-83A1-F6EECF244321}">
                <p14:modId xmlns:p14="http://schemas.microsoft.com/office/powerpoint/2010/main" val="3842891399"/>
              </p:ext>
            </p:extLst>
          </p:nvPr>
        </p:nvGraphicFramePr>
        <p:xfrm>
          <a:off x="189470" y="1531150"/>
          <a:ext cx="11913686" cy="9163711"/>
        </p:xfrm>
        <a:graphic>
          <a:graphicData uri="http://schemas.openxmlformats.org/drawingml/2006/table">
            <a:tbl>
              <a:tblPr/>
              <a:tblGrid>
                <a:gridCol w="6429044">
                  <a:extLst>
                    <a:ext uri="{9D8B030D-6E8A-4147-A177-3AD203B41FA5}">
                      <a16:colId xmlns:a16="http://schemas.microsoft.com/office/drawing/2014/main" val="3502005132"/>
                    </a:ext>
                  </a:extLst>
                </a:gridCol>
                <a:gridCol w="2496455">
                  <a:extLst>
                    <a:ext uri="{9D8B030D-6E8A-4147-A177-3AD203B41FA5}">
                      <a16:colId xmlns:a16="http://schemas.microsoft.com/office/drawing/2014/main" val="63808977"/>
                    </a:ext>
                  </a:extLst>
                </a:gridCol>
                <a:gridCol w="1314370">
                  <a:extLst>
                    <a:ext uri="{9D8B030D-6E8A-4147-A177-3AD203B41FA5}">
                      <a16:colId xmlns:a16="http://schemas.microsoft.com/office/drawing/2014/main" val="2837788288"/>
                    </a:ext>
                  </a:extLst>
                </a:gridCol>
                <a:gridCol w="1673817">
                  <a:extLst>
                    <a:ext uri="{9D8B030D-6E8A-4147-A177-3AD203B41FA5}">
                      <a16:colId xmlns:a16="http://schemas.microsoft.com/office/drawing/2014/main" val="1388797471"/>
                    </a:ext>
                  </a:extLst>
                </a:gridCol>
              </a:tblGrid>
              <a:tr h="330226">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Alertas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Recomendaciones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0">
                <a:tc>
                  <a:txBody>
                    <a:bodyPr/>
                    <a:lstStyle/>
                    <a:p>
                      <a:pPr marL="171450" indent="-171450" algn="l" fontAlgn="ctr">
                        <a:buFont typeface="Wingdings" pitchFamily="2" charset="2"/>
                        <a:buChar char="ü"/>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marL="171450" indent="-171450" algn="l" fontAlgn="ctr">
                        <a:buFont typeface="Wingdings" pitchFamily="2" charset="2"/>
                        <a:buChar char="ü"/>
                      </a:pPr>
                      <a:r>
                        <a:rPr lang="es-CO" sz="1200" b="0" i="0" u="none" strike="noStrike">
                          <a:solidFill>
                            <a:srgbClr val="000000"/>
                          </a:solidFill>
                          <a:effectLst/>
                          <a:latin typeface="Segoe UI"/>
                          <a:cs typeface="Segoe UI"/>
                        </a:rPr>
                        <a:t>Se incorporó al SPGR el ajuste acorde con lo aprobado en el OCAD PAZ y se realizaron las modificaciones en presupuesto como en tiempo de ejecución. </a:t>
                      </a:r>
                    </a:p>
                    <a:p>
                      <a:pPr marL="171450" lvl="0" indent="-171450" algn="l">
                        <a:buFont typeface="Wingdings" pitchFamily="2" charset="2"/>
                        <a:buChar char="ü"/>
                      </a:pPr>
                      <a:endParaRPr lang="es-CO" sz="1200" b="0" i="0" u="none" strike="noStrike">
                        <a:solidFill>
                          <a:srgbClr val="000000"/>
                        </a:solidFill>
                        <a:effectLst/>
                        <a:latin typeface="Segoe UI"/>
                        <a:cs typeface="Segoe UI"/>
                      </a:endParaRPr>
                    </a:p>
                    <a:p>
                      <a:pPr marL="171450" lvl="0" indent="-171450" algn="l">
                        <a:buFont typeface="Wingdings" pitchFamily="2" charset="2"/>
                        <a:buChar char="ü"/>
                      </a:pPr>
                      <a:r>
                        <a:rPr lang="es-CO" sz="1200" b="0" i="0" u="none" strike="noStrike" noProof="0">
                          <a:solidFill>
                            <a:srgbClr val="000000"/>
                          </a:solidFill>
                          <a:effectLst/>
                          <a:latin typeface="Segoe UI"/>
                          <a:cs typeface="Segoe UI"/>
                        </a:rPr>
                        <a:t>En reunión del 12 de enero de 2026, se presentó el Plan De Trabajo para el proyecto, con preliminar del cronograma.</a:t>
                      </a:r>
                      <a:endParaRPr lang="es-CO" sz="1200" b="0" i="0" u="none" strike="noStrike">
                        <a:solidFill>
                          <a:srgbClr val="000000"/>
                        </a:solidFill>
                        <a:effectLst/>
                        <a:latin typeface="Segoe UI"/>
                        <a:cs typeface="Segoe UI"/>
                      </a:endParaRPr>
                    </a:p>
                    <a:p>
                      <a:pPr marL="171450" lvl="0" indent="-171450" algn="l">
                        <a:buFont typeface="Wingdings" pitchFamily="2" charset="2"/>
                        <a:buChar char="ü"/>
                      </a:pPr>
                      <a:endParaRPr lang="es-CO" sz="1200" b="0" i="0" u="none" strike="noStrike" noProof="0">
                        <a:solidFill>
                          <a:srgbClr val="000000"/>
                        </a:solidFill>
                        <a:effectLst/>
                        <a:latin typeface="Segoe UI"/>
                        <a:cs typeface="Segoe UI"/>
                      </a:endParaRPr>
                    </a:p>
                    <a:p>
                      <a:pPr marL="171450" indent="-171450" algn="l" fontAlgn="ctr">
                        <a:buFont typeface="Wingdings" pitchFamily="2" charset="2"/>
                        <a:buChar char="ü"/>
                      </a:pPr>
                      <a:r>
                        <a:rPr lang="es-CO" sz="1200" b="0" i="0" u="none" strike="noStrike">
                          <a:solidFill>
                            <a:srgbClr val="000000"/>
                          </a:solidFill>
                          <a:effectLst/>
                          <a:latin typeface="Segoe UI"/>
                          <a:cs typeface="Segoe UI"/>
                        </a:rPr>
                        <a:t>En reunión del 29 de enero de 2026, se informó que se firmó el Otrosí No 4 en donde se amplía el plazo hasta el 11 de febrero de 2028 para la ejecución del contrato de obra en 24 meses. Se activan todas las acciones para el reinicio y ejecución del contrato e interventoría</a:t>
                      </a:r>
                    </a:p>
                    <a:p>
                      <a:pPr marL="171450" indent="-171450" algn="l" fontAlgn="ctr">
                        <a:buFont typeface="Wingdings" pitchFamily="2" charset="2"/>
                        <a:buChar char="ü"/>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marL="171450" indent="-171450" algn="l" fontAlgn="ctr">
                        <a:buFont typeface="Wingdings" pitchFamily="2" charset="2"/>
                        <a:buChar char="ü"/>
                      </a:pPr>
                      <a:r>
                        <a:rPr lang="es-CO" sz="1200" b="0" i="0" u="none" strike="noStrike">
                          <a:solidFill>
                            <a:srgbClr val="000000"/>
                          </a:solidFill>
                          <a:effectLst/>
                          <a:latin typeface="Segoe UI"/>
                          <a:cs typeface="Segoe UI"/>
                        </a:rPr>
                        <a:t>Se tuvo reunión entre DISPAC, UNIÓN TEMPORAL e INTERVENTORÍA, donde se aprobó el plan y el cronograma  adicionalmente se realizaron las gestiones para la  aprobación del anticipo.</a:t>
                      </a:r>
                    </a:p>
                    <a:p>
                      <a:pPr marL="171450" lvl="0" indent="-171450" algn="l">
                        <a:buFont typeface="Wingdings" pitchFamily="2" charset="2"/>
                        <a:buChar char="ü"/>
                      </a:pPr>
                      <a:endParaRPr lang="es-CO" sz="1200" b="0" i="0" u="none" strike="noStrike">
                        <a:solidFill>
                          <a:srgbClr val="000000"/>
                        </a:solidFill>
                        <a:effectLst/>
                        <a:latin typeface="Segoe UI"/>
                        <a:cs typeface="Segoe UI"/>
                      </a:endParaRPr>
                    </a:p>
                    <a:p>
                      <a:pPr marL="171450" indent="-171450" algn="l" fontAlgn="ctr">
                        <a:buFont typeface="Wingdings" pitchFamily="2" charset="2"/>
                        <a:buChar char="ü"/>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marL="171450" indent="-171450" algn="l" fontAlgn="ctr">
                        <a:buFont typeface="Wingdings" pitchFamily="2" charset="2"/>
                        <a:buChar char="ü"/>
                      </a:pPr>
                      <a:r>
                        <a:rPr lang="es-CO" sz="1200" b="0" i="0" u="none" strike="noStrike">
                          <a:solidFill>
                            <a:srgbClr val="000000"/>
                          </a:solidFill>
                          <a:effectLst/>
                          <a:latin typeface="Segoe UI"/>
                          <a:cs typeface="Segoe UI"/>
                        </a:rPr>
                        <a:t>El 20 de Febrero se realizó un recuento del proyecto y se presentaron dos funcionarios del DGP del DNP que estarán participando en estas reuniones de seguimiento.</a:t>
                      </a:r>
                    </a:p>
                    <a:p>
                      <a:pPr marL="171450" indent="-171450" algn="l" fontAlgn="ctr">
                        <a:buFont typeface="Wingdings" pitchFamily="2" charset="2"/>
                        <a:buChar char="ü"/>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marL="171450" indent="-171450" algn="l" fontAlgn="ctr">
                        <a:buFont typeface="Wingdings" pitchFamily="2" charset="2"/>
                        <a:buChar char="ü"/>
                      </a:pPr>
                      <a:r>
                        <a:rPr lang="es-CO" sz="1200" b="0" i="0" u="none" strike="noStrike">
                          <a:solidFill>
                            <a:srgbClr val="000000"/>
                          </a:solidFill>
                          <a:effectLst/>
                          <a:latin typeface="Segoe UI"/>
                          <a:cs typeface="Segoe UI"/>
                        </a:rPr>
                        <a:t>Se realizó reunión de seguimiento el 12 de marzo y se informó que por problemas de la plataforma SPGRS no se logró enviar los recursos del anticipo a la Fiduciaria.</a:t>
                      </a: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p>
                      <a:pPr marL="171450" indent="-171450" algn="l" fontAlgn="ctr">
                        <a:buFont typeface="Wingdings" pitchFamily="2" charset="2"/>
                        <a:buChar char="ü"/>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marL="171450" indent="-171450" algn="l" fontAlgn="ctr">
                        <a:buFont typeface="Wingdings" pitchFamily="2" charset="2"/>
                        <a:buChar char="ü"/>
                      </a:pPr>
                      <a:r>
                        <a:rPr lang="es-CO" sz="1200" b="0" i="0" u="none" strike="noStrike">
                          <a:solidFill>
                            <a:srgbClr val="000000"/>
                          </a:solidFill>
                          <a:effectLst/>
                          <a:latin typeface="Segoe UI"/>
                          <a:cs typeface="Segoe UI"/>
                        </a:rPr>
                        <a:t>Se realizó reunión el 26 de marzo 2026 en la cual DISPAC informó que realizó el pago del anticipo al contratista de obra y por lo tanto iniciara obras en la brevedad posible.</a:t>
                      </a:r>
                    </a:p>
                    <a:p>
                      <a:pPr marL="171450" indent="-171450" algn="l" fontAlgn="ctr">
                        <a:buFont typeface="Wingdings" pitchFamily="2" charset="2"/>
                        <a:buChar char="ü"/>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marL="171450" indent="-171450" algn="l" fontAlgn="ctr">
                        <a:buFont typeface="Wingdings" pitchFamily="2" charset="2"/>
                        <a:buChar char="ü"/>
                      </a:pPr>
                      <a:r>
                        <a:rPr lang="es-CO" sz="1200" b="0" i="0" u="none" strike="noStrike">
                          <a:solidFill>
                            <a:srgbClr val="000000"/>
                          </a:solidFill>
                          <a:effectLst/>
                          <a:latin typeface="Segoe UI"/>
                          <a:cs typeface="Segoe UI"/>
                        </a:rPr>
                        <a:t>Se cargará en GESPROY el nuevo cronograma para el respectivo seguimiento. Se realizaron reuniones de acercamiento como primera fase de socialización con los representantes legales de los Consejos Comunitarios y Gobernadores de los resguardos Indígenas de los diez (10) municipios incluidos dentro del proyecto. </a:t>
                      </a: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p>
                      <a:pPr marL="171450" indent="-171450" algn="l" fontAlgn="ctr">
                        <a:buFont typeface="Wingdings" pitchFamily="2" charset="2"/>
                        <a:buChar char="ü"/>
                      </a:pPr>
                      <a:r>
                        <a:rPr lang="es-CO" sz="1200" b="0" i="0" u="none" strike="noStrike">
                          <a:solidFill>
                            <a:srgbClr val="000000"/>
                          </a:solidFill>
                          <a:effectLst/>
                          <a:latin typeface="Segoe UI"/>
                          <a:cs typeface="Segoe UI"/>
                        </a:rPr>
                        <a:t>Se realizaron socializaciones previas virtuales con las comunidades del proyecto del 13 al 17 de abril.</a:t>
                      </a:r>
                    </a:p>
                    <a:p>
                      <a:pPr marL="171450" lvl="0" indent="-171450" algn="l">
                        <a:buFont typeface="Wingdings" pitchFamily="2" charset="2"/>
                        <a:buChar char="ü"/>
                      </a:pPr>
                      <a:endParaRPr lang="es-CO" sz="1200" b="0" i="0" u="none" strike="noStrike">
                        <a:solidFill>
                          <a:srgbClr val="000000"/>
                        </a:solidFill>
                        <a:effectLst/>
                        <a:latin typeface="Segoe UI"/>
                        <a:cs typeface="Segoe UI"/>
                      </a:endParaRPr>
                    </a:p>
                    <a:p>
                      <a:pPr marL="171450" lvl="0" indent="-171450" algn="l">
                        <a:buFont typeface="Wingdings" pitchFamily="2" charset="2"/>
                        <a:buChar char="ü"/>
                      </a:pPr>
                      <a:r>
                        <a:rPr lang="es-CO" sz="1200" b="0" i="0" u="none" strike="noStrike">
                          <a:solidFill>
                            <a:srgbClr val="000000"/>
                          </a:solidFill>
                          <a:effectLst/>
                          <a:latin typeface="Segoe UI"/>
                          <a:cs typeface="Segoe UI"/>
                        </a:rPr>
                        <a:t>A la fecha 15-05-2026 se han realizado  socializaciones en territorio de los municipios de Timbiquí-Guapi(Cauca) y en la Tola-Santa Barbara Iscuandé- El Charco (Nariño).</a:t>
                      </a:r>
                    </a:p>
                    <a:p>
                      <a:pPr marL="171450" lvl="0" indent="-171450" algn="l">
                        <a:buFont typeface="Wingdings" pitchFamily="2" charset="2"/>
                        <a:buChar char="ü"/>
                      </a:pPr>
                      <a:endParaRPr lang="es-CO" sz="1200" b="0" i="0" u="none" strike="noStrike">
                        <a:solidFill>
                          <a:srgbClr val="000000"/>
                        </a:solidFill>
                        <a:effectLst/>
                        <a:latin typeface="Segoe UI"/>
                        <a:cs typeface="Segoe UI"/>
                      </a:endParaRPr>
                    </a:p>
                    <a:p>
                      <a:pPr marL="171450" lvl="0" indent="-171450" algn="l">
                        <a:buFont typeface="Wingdings" pitchFamily="2" charset="2"/>
                        <a:buChar char="ü"/>
                      </a:pPr>
                      <a:r>
                        <a:rPr lang="es-CO" sz="1200" b="0" i="0" u="none" strike="noStrike" noProof="0">
                          <a:solidFill>
                            <a:srgbClr val="000000"/>
                          </a:solidFill>
                          <a:effectLst/>
                          <a:latin typeface="Segoe UI"/>
                          <a:cs typeface="Segoe UI"/>
                        </a:rPr>
                        <a:t>Ya se realizaron pagos del anticipo desde la fiducia al contratista de obra de acuerdo al otro si No 5.</a:t>
                      </a:r>
                    </a:p>
                    <a:p>
                      <a:pPr marL="171450" lvl="0" indent="-171450" algn="l">
                        <a:buFont typeface="Wingdings" pitchFamily="2" charset="2"/>
                        <a:buChar char="ü"/>
                      </a:pPr>
                      <a:endParaRPr lang="es-CO" sz="1200" b="0" i="0" u="none" strike="noStrike" noProof="0">
                        <a:solidFill>
                          <a:srgbClr val="000000"/>
                        </a:solidFill>
                        <a:effectLst/>
                        <a:latin typeface="Segoe UI"/>
                        <a:cs typeface="Segoe UI"/>
                      </a:endParaRPr>
                    </a:p>
                    <a:p>
                      <a:pPr marL="171450" lvl="0" indent="-171450" algn="l">
                        <a:buFont typeface="Wingdings" pitchFamily="2" charset="2"/>
                        <a:buChar char="ü"/>
                      </a:pPr>
                      <a:r>
                        <a:rPr lang="es-CO" sz="1200" b="0" i="0" u="none" strike="noStrike" noProof="0">
                          <a:solidFill>
                            <a:srgbClr val="000000"/>
                          </a:solidFill>
                          <a:effectLst/>
                          <a:latin typeface="Segoe UI"/>
                          <a:cs typeface="Segoe UI"/>
                        </a:rPr>
                        <a:t>El 30 de Junio se terminaron las socializaciones en 2 municipios, como son: Guapi y Timbiquí,(Cauca), y en 7 municipios del departamento de Nariño como son Santa Barbara de Iscuandé, El Charco, La Tola, Olaya Herrera, Mosquera, Francisco Pizarro y Tumaco. El avance es del 2 % , se encuentra a la fecha el replanteo en los 10 municipios.</a:t>
                      </a:r>
                    </a:p>
                    <a:p>
                      <a:pPr marL="171450" lvl="0" indent="-171450" algn="l">
                        <a:buFont typeface="Wingdings" pitchFamily="2" charset="2"/>
                        <a:buChar char="ü"/>
                      </a:pPr>
                      <a:endParaRPr lang="es-CO" sz="1200" b="0" i="0" u="none" strike="noStrike" noProof="0">
                        <a:solidFill>
                          <a:srgbClr val="000000"/>
                        </a:solidFill>
                        <a:effectLst/>
                        <a:latin typeface="Segoe UI"/>
                        <a:cs typeface="Segoe UI"/>
                      </a:endParaRPr>
                    </a:p>
                    <a:p>
                      <a:pPr marL="171450" lvl="0" indent="-171450" algn="l">
                        <a:buClr>
                          <a:srgbClr val="000000"/>
                        </a:buClr>
                        <a:buFont typeface="Wingdings,sans-serif" pitchFamily="2" charset="2"/>
                        <a:buChar char="ü"/>
                      </a:pPr>
                      <a:endParaRPr lang="es-CO" sz="1200" b="0" i="0" u="none" strike="noStrike" noProof="0">
                        <a:solidFill>
                          <a:srgbClr val="000000"/>
                        </a:solidFill>
                        <a:effectLst/>
                        <a:latin typeface="Segoe UI"/>
                        <a:cs typeface="Segoe UI"/>
                      </a:endParaRPr>
                    </a:p>
                    <a:p>
                      <a:pPr marL="171450" lvl="0" indent="-171450" algn="l">
                        <a:buClr>
                          <a:srgbClr val="000000"/>
                        </a:buClr>
                        <a:buFont typeface="Wingdings,sans-serif" pitchFamily="2" charset="2"/>
                        <a:buChar char="ü"/>
                      </a:pPr>
                      <a:r>
                        <a:rPr lang="es-CO" sz="1200" b="0" i="0" u="none" strike="noStrike" noProof="0">
                          <a:solidFill>
                            <a:srgbClr val="000000"/>
                          </a:solidFill>
                          <a:effectLst/>
                          <a:latin typeface="Segoe UI"/>
                          <a:cs typeface="Segoe UI"/>
                        </a:rPr>
                        <a:t>A la fecha se realizaron las socializaciones de reinicio de proyecto en 9 municipios, y se conformaron las 9 veedurías de estos mismos. </a:t>
                      </a:r>
                    </a:p>
                  </a:txBody>
                  <a:tcPr marL="9525" marR="9525" marT="9525"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buNone/>
                      </a:pPr>
                      <a:endParaRPr lang="es-CO" sz="1200" b="0" i="0" u="none" strike="noStrike">
                        <a:solidFill>
                          <a:srgbClr val="000000"/>
                        </a:solidFill>
                        <a:effectLst/>
                        <a:latin typeface="Segoe UI"/>
                        <a:cs typeface="Segoe UI"/>
                      </a:endParaRPr>
                    </a:p>
                    <a:p>
                      <a:pPr algn="ctr" fontAlgn="ctr">
                        <a:buNone/>
                      </a:pP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p>
                      <a:pPr algn="ctr" fontAlgn="ctr">
                        <a:buNone/>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algn="ctr" fontAlgn="ctr">
                        <a:buNone/>
                      </a:pPr>
                      <a:endParaRPr lang="es-CO" sz="1200" b="0" i="0" u="none" strike="noStrike">
                        <a:solidFill>
                          <a:srgbClr val="000000"/>
                        </a:solidFill>
                        <a:effectLst/>
                        <a:latin typeface="Segoe UI"/>
                        <a:cs typeface="Segoe UI"/>
                      </a:endParaRPr>
                    </a:p>
                    <a:p>
                      <a:pPr marL="171450" indent="-171450" algn="ctr" fontAlgn="ctr">
                        <a:buFont typeface="Wingdings"/>
                        <a:buChar char="ü"/>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marL="171450" indent="-171450" algn="ctr" fontAlgn="ctr">
                        <a:buFont typeface="Wingdings"/>
                        <a:buChar char="ü"/>
                      </a:pPr>
                      <a:r>
                        <a:rPr lang="es-CO" sz="1200" b="0" i="0" u="none" strike="noStrike">
                          <a:solidFill>
                            <a:srgbClr val="000000"/>
                          </a:solidFill>
                          <a:effectLst/>
                          <a:latin typeface="Segoe UI"/>
                          <a:cs typeface="Segoe UI"/>
                        </a:rPr>
                        <a:t>Está pendiente la realización de  la última socialización en el municipio de López de Micay (Cauca) y la conformación de su veeduría.</a:t>
                      </a:r>
                    </a:p>
                    <a:p>
                      <a:pPr marL="171450" lvl="0" indent="-171450" algn="ctr">
                        <a:buFont typeface="Wingdings"/>
                        <a:buChar char="ü"/>
                      </a:pPr>
                      <a:endParaRPr lang="es-CO" sz="1200" b="0" i="0" u="none" strike="noStrike">
                        <a:solidFill>
                          <a:srgbClr val="000000"/>
                        </a:solidFill>
                        <a:effectLst/>
                        <a:latin typeface="Segoe UI"/>
                        <a:cs typeface="Segoe UI"/>
                      </a:endParaRPr>
                    </a:p>
                    <a:p>
                      <a:pPr marL="171450" lvl="0" indent="-171450" algn="ctr">
                        <a:buFont typeface="Wingdings"/>
                        <a:buChar char="ü"/>
                      </a:pPr>
                      <a:r>
                        <a:rPr lang="es-CO" sz="1200" b="0" i="0" u="none" strike="noStrike">
                          <a:solidFill>
                            <a:srgbClr val="000000"/>
                          </a:solidFill>
                          <a:effectLst/>
                          <a:latin typeface="Segoe UI"/>
                          <a:cs typeface="Segoe UI"/>
                        </a:rPr>
                        <a:t>Se establecerán por parte del contratista de obra el centro de operación  Buenaventura y El Charco para el acopio de materiales.</a:t>
                      </a:r>
                      <a:endParaRPr lang="es-CO"/>
                    </a:p>
                    <a:p>
                      <a:pPr algn="ctr" fontAlgn="ctr">
                        <a:buNone/>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algn="ctr" fontAlgn="ctr">
                        <a:buNone/>
                      </a:pPr>
                      <a:endParaRPr lang="es-CO" sz="1200" b="0" i="0" u="none" strike="noStrike">
                        <a:solidFill>
                          <a:srgbClr val="000000"/>
                        </a:solidFill>
                        <a:effectLst/>
                        <a:latin typeface="Segoe UI"/>
                        <a:cs typeface="Segoe UI"/>
                      </a:endParaRPr>
                    </a:p>
                    <a:p>
                      <a:pPr algn="ctr" fontAlgn="ctr">
                        <a:buNone/>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algn="ctr" fontAlgn="ctr">
                        <a:buNone/>
                      </a:pPr>
                      <a:endParaRPr lang="es-CO" sz="1200" b="0" i="0" u="none" strike="noStrike">
                        <a:solidFill>
                          <a:srgbClr val="000000"/>
                        </a:solidFill>
                        <a:effectLst/>
                        <a:latin typeface="Segoe UI"/>
                        <a:cs typeface="Segoe UI"/>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ctr" fontAlgn="ctr">
                        <a:buFont typeface="Wingdings"/>
                        <a:buChar char="ü"/>
                      </a:pPr>
                      <a:r>
                        <a:rPr lang="es-CO" sz="1200" b="0" i="0" u="none" strike="noStrike">
                          <a:solidFill>
                            <a:srgbClr val="000000"/>
                          </a:solidFill>
                          <a:effectLst/>
                          <a:latin typeface="Segoe UI"/>
                          <a:cs typeface="Segoe UI"/>
                        </a:rPr>
                        <a:t>Agilizar el proceso de la presentación de hojas de vida para su respectiva aprobación del personal a incorporar  en la ejecución del proyecto.  </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ctr" fontAlgn="ctr">
                        <a:buFont typeface="Wingdings"/>
                        <a:buChar char="ü"/>
                      </a:pPr>
                      <a:r>
                        <a:rPr lang="es-CO" sz="1200" b="0" i="0" u="none" strike="noStrike">
                          <a:solidFill>
                            <a:srgbClr val="000000"/>
                          </a:solidFill>
                          <a:effectLst/>
                          <a:latin typeface="Segoe UI"/>
                          <a:cs typeface="Segoe UI"/>
                        </a:rPr>
                        <a:t>Realizar seguimiento al   avance del proyecto  cada 3 semanas incluyendo la etapa del ingreso de personal, logística y compra de materiales.</a:t>
                      </a:r>
                    </a:p>
                    <a:p>
                      <a:pPr marL="171450" lvl="0" indent="-171450" algn="ctr">
                        <a:buFont typeface="Wingdings"/>
                        <a:buChar char="ü"/>
                      </a:pPr>
                      <a:endParaRPr lang="es-CO" sz="1200" b="0" i="0" u="none" strike="noStrike">
                        <a:solidFill>
                          <a:srgbClr val="000000"/>
                        </a:solidFill>
                        <a:effectLst/>
                        <a:latin typeface="Segoe UI"/>
                        <a:cs typeface="Segoe UI"/>
                      </a:endParaRPr>
                    </a:p>
                    <a:p>
                      <a:pPr marL="171450" marR="0" indent="-171450" algn="ctr" rtl="0" eaLnBrk="1" fontAlgn="ctr" latinLnBrk="0" hangingPunct="1">
                        <a:lnSpc>
                          <a:spcPct val="100000"/>
                        </a:lnSpc>
                        <a:spcBef>
                          <a:spcPts val="0"/>
                        </a:spcBef>
                        <a:spcAft>
                          <a:spcPts val="0"/>
                        </a:spcAft>
                        <a:buClrTx/>
                        <a:buSzTx/>
                        <a:buFont typeface="Wingdings"/>
                        <a:buChar char="ü"/>
                      </a:pPr>
                      <a:r>
                        <a:rPr lang="es-CO" sz="1200" b="0" i="0" u="none" strike="noStrike">
                          <a:solidFill>
                            <a:srgbClr val="000000"/>
                          </a:solidFill>
                          <a:effectLst/>
                          <a:latin typeface="Segoe UI"/>
                          <a:cs typeface="Segoe UI"/>
                        </a:rPr>
                        <a:t>Realizar lo más pronto posible la socialización en el municipio de López de Micay ( Cauca) para  dar inicio  a la ejecución de las obras </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7555061"/>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7"/>
          <p:cNvSpPr txBox="1"/>
          <p:nvPr/>
        </p:nvSpPr>
        <p:spPr>
          <a:xfrm>
            <a:off x="6333317" y="4037062"/>
            <a:ext cx="5828875"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spAutoFit/>
          </a:bodyPr>
          <a:lstStyle/>
          <a:p>
            <a:pPr algn="ctr"/>
            <a:r>
              <a:rPr lang="es-CO" sz="2800" b="1">
                <a:solidFill>
                  <a:srgbClr val="E1B03B"/>
                </a:solidFill>
                <a:latin typeface="Objective Black" pitchFamily="2" charset="77"/>
                <a:ea typeface="+mn-lt"/>
                <a:cs typeface="Segoe UI" panose="020B0502040204020203"/>
              </a:rPr>
              <a:t>INTERCONEXIONES </a:t>
            </a:r>
          </a:p>
          <a:p>
            <a:pPr algn="ctr"/>
            <a:r>
              <a:rPr lang="es-CO" sz="2800" b="1">
                <a:solidFill>
                  <a:srgbClr val="E1B03B"/>
                </a:solidFill>
                <a:latin typeface="Objective Black" pitchFamily="2" charset="77"/>
                <a:ea typeface="+mn-lt"/>
                <a:cs typeface="Segoe UI" panose="020B0502040204020203"/>
              </a:rPr>
              <a:t>REGIONALES</a:t>
            </a:r>
            <a:endParaRPr lang="en-US" sz="2800" b="1">
              <a:solidFill>
                <a:srgbClr val="E1B03B"/>
              </a:solidFill>
              <a:latin typeface="Objective Black" pitchFamily="2" charset="77"/>
              <a:ea typeface="+mn-lt"/>
              <a:cs typeface="Segoe UI" panose="020B0502040204020203"/>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4401" y="1638879"/>
            <a:ext cx="10692983" cy="6098342"/>
          </a:xfrm>
          <a:prstGeom prst="rect">
            <a:avLst/>
          </a:prstGeom>
          <a:effectLst>
            <a:outerShdw blurRad="50800" dist="38100" dir="2700000" algn="tl" rotWithShape="0">
              <a:prstClr val="black">
                <a:alpha val="40000"/>
              </a:prstClr>
            </a:outerShdw>
          </a:effectLst>
        </p:spPr>
      </p:pic>
      <p:sp>
        <p:nvSpPr>
          <p:cNvPr id="3" name="Título 1">
            <a:extLst>
              <a:ext uri="{FF2B5EF4-FFF2-40B4-BE49-F238E27FC236}">
                <a16:creationId xmlns:a16="http://schemas.microsoft.com/office/drawing/2014/main" id="{AAA273FD-432B-8E08-CCDC-A05DF1AF8D50}"/>
              </a:ext>
            </a:extLst>
          </p:cNvPr>
          <p:cNvSpPr txBox="1">
            <a:spLocks noChangeArrowheads="1"/>
          </p:cNvSpPr>
          <p:nvPr/>
        </p:nvSpPr>
        <p:spPr bwMode="auto">
          <a:xfrm>
            <a:off x="0" y="1183910"/>
            <a:ext cx="12192000" cy="69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s-ES" altLang="en-US" sz="2000" b="1">
                <a:solidFill>
                  <a:srgbClr val="E1B03B"/>
                </a:solidFill>
                <a:latin typeface="Objective Black" pitchFamily="2" charset="77"/>
                <a:ea typeface="Verdana" panose="020B0604030504040204" pitchFamily="34" charset="0"/>
              </a:rPr>
              <a:t>8. Proyecto de Interconexión eléctrica Colectora – Cuestecitas – La Loma</a:t>
            </a:r>
            <a:endParaRPr lang="es-CO" altLang="en-US" sz="2000" b="1">
              <a:solidFill>
                <a:srgbClr val="E1B03B"/>
              </a:solidFill>
              <a:latin typeface="Objective Black" pitchFamily="2" charset="77"/>
              <a:ea typeface="Verdana" panose="020B060403050404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FF90B54B-6743-2E1C-88D7-7739246FCF4B}"/>
              </a:ext>
            </a:extLst>
          </p:cNvPr>
          <p:cNvSpPr txBox="1">
            <a:spLocks noChangeArrowheads="1"/>
          </p:cNvSpPr>
          <p:nvPr/>
        </p:nvSpPr>
        <p:spPr bwMode="auto">
          <a:xfrm>
            <a:off x="0" y="701795"/>
            <a:ext cx="12192000" cy="69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s-ES" altLang="en-US" sz="2000" b="1">
                <a:solidFill>
                  <a:srgbClr val="E1B03B"/>
                </a:solidFill>
                <a:latin typeface="Objective Black" pitchFamily="2" charset="77"/>
                <a:ea typeface="Verdana" panose="020B0604030504040204" pitchFamily="34" charset="0"/>
              </a:rPr>
              <a:t>8. Estado Proyecto de Interconexión eléctrica Colectora – Cuestecitas – La Loma</a:t>
            </a:r>
            <a:endParaRPr lang="es-CO" altLang="en-US" sz="2000" b="1">
              <a:solidFill>
                <a:srgbClr val="E1B03B"/>
              </a:solidFill>
              <a:latin typeface="Objective Black" pitchFamily="2" charset="77"/>
              <a:ea typeface="Verdana" panose="020B0604030504040204" pitchFamily="34" charset="0"/>
            </a:endParaRPr>
          </a:p>
        </p:txBody>
      </p:sp>
      <p:graphicFrame>
        <p:nvGraphicFramePr>
          <p:cNvPr id="4" name="Tabla 3">
            <a:extLst>
              <a:ext uri="{FF2B5EF4-FFF2-40B4-BE49-F238E27FC236}">
                <a16:creationId xmlns:a16="http://schemas.microsoft.com/office/drawing/2014/main" id="{08F81008-EA25-0A35-4B97-B89075669BA6}"/>
              </a:ext>
            </a:extLst>
          </p:cNvPr>
          <p:cNvGraphicFramePr>
            <a:graphicFrameLocks noGrp="1"/>
          </p:cNvGraphicFramePr>
          <p:nvPr>
            <p:extLst>
              <p:ext uri="{D42A27DB-BD31-4B8C-83A1-F6EECF244321}">
                <p14:modId xmlns:p14="http://schemas.microsoft.com/office/powerpoint/2010/main" val="837287057"/>
              </p:ext>
            </p:extLst>
          </p:nvPr>
        </p:nvGraphicFramePr>
        <p:xfrm>
          <a:off x="189470" y="1554940"/>
          <a:ext cx="11813060" cy="7334911"/>
        </p:xfrm>
        <a:graphic>
          <a:graphicData uri="http://schemas.openxmlformats.org/drawingml/2006/table">
            <a:tbl>
              <a:tblPr/>
              <a:tblGrid>
                <a:gridCol w="6051673">
                  <a:extLst>
                    <a:ext uri="{9D8B030D-6E8A-4147-A177-3AD203B41FA5}">
                      <a16:colId xmlns:a16="http://schemas.microsoft.com/office/drawing/2014/main" val="3502005132"/>
                    </a:ext>
                  </a:extLst>
                </a:gridCol>
                <a:gridCol w="1712686">
                  <a:extLst>
                    <a:ext uri="{9D8B030D-6E8A-4147-A177-3AD203B41FA5}">
                      <a16:colId xmlns:a16="http://schemas.microsoft.com/office/drawing/2014/main" val="63808977"/>
                    </a:ext>
                  </a:extLst>
                </a:gridCol>
                <a:gridCol w="2396836">
                  <a:extLst>
                    <a:ext uri="{9D8B030D-6E8A-4147-A177-3AD203B41FA5}">
                      <a16:colId xmlns:a16="http://schemas.microsoft.com/office/drawing/2014/main" val="2837788288"/>
                    </a:ext>
                  </a:extLst>
                </a:gridCol>
                <a:gridCol w="1651865">
                  <a:extLst>
                    <a:ext uri="{9D8B030D-6E8A-4147-A177-3AD203B41FA5}">
                      <a16:colId xmlns:a16="http://schemas.microsoft.com/office/drawing/2014/main" val="1388797471"/>
                    </a:ext>
                  </a:extLst>
                </a:gridCol>
              </a:tblGrid>
              <a:tr h="330226">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Alertas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Recomendaciones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3834363">
                <a:tc>
                  <a:txBody>
                    <a:bodyPr/>
                    <a:lstStyle/>
                    <a:p>
                      <a:pPr marL="171450" indent="-171450" algn="l" fontAlgn="t">
                        <a:buFont typeface="Wingdings" pitchFamily="2" charset="2"/>
                        <a:buChar char="ü"/>
                      </a:pPr>
                      <a:r>
                        <a:rPr lang="es-CO" sz="1200" b="0" i="0" u="none" strike="noStrike">
                          <a:solidFill>
                            <a:srgbClr val="000000"/>
                          </a:solidFill>
                          <a:effectLst/>
                          <a:latin typeface="Segoe UI"/>
                          <a:cs typeface="Segoe UI"/>
                        </a:rPr>
                        <a:t>AVANCE EPC (Ingeniería, suministro y construcción) de los proyectos de generación : El proyecto de transmisión a cargo del Grupo de Energía de Bogotá- GEB, esta en construcción por parte de filial ENLAZA y  prevé conectar 7 parques eólicos y solares en el departamento de La Guajira, en total 1050 MW. AES CHIVOR anunció junto con ECOPETROL, que en alianza planean ejecutar las obras de generación de 4 parques que se conectarían al SIN. A corte de marzo de 2026, sus parques de generación con capacidad total de 549 MW prevén iniciar su construcción en el segundo semestre de 2026. El proyecto de transmisión a cargo de GEB contempla la capacidad suficiente para permitir la conexión de dos parques adicionales de 198Mw y 348 </a:t>
                      </a:r>
                      <a:r>
                        <a:rPr lang="es-CO" sz="1200" b="0" i="0" u="none" strike="noStrike" err="1">
                          <a:solidFill>
                            <a:srgbClr val="000000"/>
                          </a:solidFill>
                          <a:effectLst/>
                          <a:latin typeface="Segoe UI"/>
                          <a:cs typeface="Segoe UI"/>
                        </a:rPr>
                        <a:t>Mw</a:t>
                      </a:r>
                      <a:r>
                        <a:rPr lang="es-CO" sz="1200" b="0" i="0" u="none" strike="noStrike">
                          <a:solidFill>
                            <a:srgbClr val="000000"/>
                          </a:solidFill>
                          <a:effectLst/>
                          <a:latin typeface="Segoe UI"/>
                          <a:cs typeface="Segoe UI"/>
                        </a:rPr>
                        <a:t>. respectivamente para alcanzar un total efectivo de 1.050 </a:t>
                      </a:r>
                      <a:r>
                        <a:rPr lang="es-CO" sz="1200" b="0" i="0" u="none" strike="noStrike" err="1">
                          <a:solidFill>
                            <a:srgbClr val="000000"/>
                          </a:solidFill>
                          <a:effectLst/>
                          <a:latin typeface="Segoe UI"/>
                          <a:cs typeface="Segoe UI"/>
                        </a:rPr>
                        <a:t>Mw</a:t>
                      </a:r>
                      <a:r>
                        <a:rPr lang="es-CO" sz="1200" b="0" i="0" u="none" strike="noStrike">
                          <a:solidFill>
                            <a:srgbClr val="000000"/>
                          </a:solidFill>
                          <a:effectLst/>
                          <a:latin typeface="Segoe UI"/>
                          <a:cs typeface="Segoe UI"/>
                        </a:rPr>
                        <a:t>.</a:t>
                      </a:r>
                    </a:p>
                    <a:p>
                      <a:pPr marL="171450" lvl="0" indent="-171450" algn="l">
                        <a:buFont typeface="Wingdings" pitchFamily="2" charset="2"/>
                        <a:buChar char="ü"/>
                      </a:pPr>
                      <a:endParaRPr lang="es-CO" sz="1200" b="0" i="0" u="none" strike="noStrike">
                        <a:solidFill>
                          <a:srgbClr val="000000"/>
                        </a:solidFill>
                        <a:effectLst/>
                        <a:latin typeface="Segoe UI"/>
                        <a:cs typeface="Segoe UI"/>
                      </a:endParaRPr>
                    </a:p>
                    <a:p>
                      <a:pPr marL="0" lvl="0" indent="0" algn="l">
                        <a:buNone/>
                      </a:pPr>
                      <a:r>
                        <a:rPr lang="es-CO" sz="1200" b="1" i="0" u="none" strike="noStrike">
                          <a:solidFill>
                            <a:srgbClr val="000000"/>
                          </a:solidFill>
                          <a:effectLst/>
                          <a:latin typeface="Segoe UI"/>
                          <a:cs typeface="Segoe UI"/>
                        </a:rPr>
                        <a:t>Avance reportado por GEB con corte a Marzo 2026.</a:t>
                      </a:r>
                      <a:endParaRPr lang="es-CO" b="1">
                        <a:latin typeface="Segoe UI"/>
                        <a:cs typeface="Segoe UI"/>
                      </a:endParaRPr>
                    </a:p>
                    <a:p>
                      <a:pPr marL="0" lvl="0" indent="0" algn="l">
                        <a:buNone/>
                      </a:pPr>
                      <a:endParaRPr lang="es-CO" sz="1200" b="0" i="0" u="none" strike="noStrike">
                        <a:solidFill>
                          <a:srgbClr val="000000"/>
                        </a:solidFill>
                        <a:effectLst/>
                        <a:latin typeface="Segoe UI"/>
                        <a:cs typeface="Segoe UI"/>
                      </a:endParaRPr>
                    </a:p>
                    <a:p>
                      <a:pPr marL="171450" indent="-171450" algn="l" fontAlgn="t">
                        <a:buFont typeface="Wingdings" pitchFamily="2" charset="2"/>
                        <a:buChar char="ü"/>
                      </a:pPr>
                      <a:r>
                        <a:rPr lang="es-CO" sz="1200" b="0" i="0" u="none" strike="noStrike">
                          <a:solidFill>
                            <a:srgbClr val="000000"/>
                          </a:solidFill>
                          <a:effectLst/>
                          <a:latin typeface="Segoe UI"/>
                          <a:cs typeface="Segoe UI"/>
                        </a:rPr>
                        <a:t>Avance general: 76,1% ; Línea Cuestecitas - La Loma: 100% ; Línea Colectora - Cuestecitas Avance en liberación Predial de predios Privados / Étnicos: 100%/98%; Avance en cimentaciones: 77% Avance en montaje de torres : 63%; km de tendido 0%; Línea Cuestecitas - La Loma: 100%</a:t>
                      </a:r>
                    </a:p>
                    <a:p>
                      <a:pPr marL="171450" indent="-171450" algn="l" fontAlgn="t">
                        <a:buFont typeface="Wingdings" pitchFamily="2" charset="2"/>
                        <a:buChar char="ü"/>
                      </a:pPr>
                      <a:r>
                        <a:rPr lang="es-CO" sz="1200" b="0" i="0" u="none" strike="noStrike">
                          <a:solidFill>
                            <a:srgbClr val="000000"/>
                          </a:solidFill>
                          <a:effectLst/>
                          <a:latin typeface="Segoe UI" panose="020B0502040204020203" pitchFamily="34" charset="0"/>
                          <a:cs typeface="Segoe UI" panose="020B0502040204020203" pitchFamily="34" charset="0"/>
                        </a:rPr>
                        <a:t>Fecha estimada de puesta en operación: Tramo Cuestecitas - Colectora: 4Q/2026; Tramo Cuestecitas La Loma: Junio 2026 </a:t>
                      </a:r>
                    </a:p>
                    <a:p>
                      <a:pPr marL="171450" indent="-171450" algn="l" fontAlgn="t">
                        <a:buFont typeface="Wingdings" pitchFamily="2" charset="2"/>
                        <a:buChar char="ü"/>
                      </a:pPr>
                      <a:r>
                        <a:rPr lang="es-CO" sz="1200" b="0" i="0" u="none" strike="noStrike">
                          <a:solidFill>
                            <a:srgbClr val="000000"/>
                          </a:solidFill>
                          <a:effectLst/>
                          <a:latin typeface="Segoe UI" panose="020B0502040204020203" pitchFamily="34" charset="0"/>
                          <a:cs typeface="Segoe UI" panose="020B0502040204020203" pitchFamily="34" charset="0"/>
                        </a:rPr>
                        <a:t>Ampliación subestación La Loma 500 kV: Faltan actividades de puesta en servicio , ajustes de protecciones y definición de parámetros con CND</a:t>
                      </a:r>
                    </a:p>
                    <a:p>
                      <a:pPr marL="171450" indent="-171450" algn="l" fontAlgn="t">
                        <a:buFont typeface="Wingdings" pitchFamily="2" charset="2"/>
                        <a:buChar char="ü"/>
                      </a:pPr>
                      <a:r>
                        <a:rPr lang="es-CO" sz="1200" b="0" i="0" u="none" strike="noStrike">
                          <a:solidFill>
                            <a:srgbClr val="000000"/>
                          </a:solidFill>
                          <a:effectLst/>
                          <a:latin typeface="Segoe UI"/>
                          <a:cs typeface="Segoe UI"/>
                        </a:rPr>
                        <a:t>Líneas de Transmisión: En tramos Norte y Sur existen problemas sociales importantes donde se solicitará apoyo a la Oficina Asesora Ambiental y Social (OAAS) del MME. </a:t>
                      </a:r>
                    </a:p>
                    <a:p>
                      <a:pPr marL="171450" indent="-171450" algn="l" fontAlgn="t">
                        <a:buFont typeface="Wingdings" pitchFamily="2" charset="2"/>
                        <a:buChar char="ü"/>
                      </a:pPr>
                      <a:r>
                        <a:rPr lang="es-CO" sz="1200" b="0" i="0" u="none" strike="noStrike">
                          <a:solidFill>
                            <a:srgbClr val="000000"/>
                          </a:solidFill>
                          <a:effectLst/>
                          <a:latin typeface="Segoe UI" panose="020B0502040204020203" pitchFamily="34" charset="0"/>
                          <a:cs typeface="Segoe UI" panose="020B0502040204020203" pitchFamily="34" charset="0"/>
                        </a:rPr>
                        <a:t>ENLAZA anunció el pasado 26 de marzo que iniciaba la construcción de la interconexión Casa Eléctrica - Colectora que permite conectar un parque eólico en Uribia con capacidad de abastecer unas 500.000 personas e incrementar generación eólica en el SIN, complementando la matriz energética. </a:t>
                      </a:r>
                    </a:p>
                    <a:p>
                      <a:pPr marL="171450" lvl="0" indent="-171450" algn="l">
                        <a:buFont typeface="Wingdings" pitchFamily="2" charset="2"/>
                        <a:buChar char="ü"/>
                      </a:pPr>
                      <a:r>
                        <a:rPr lang="es-CO" sz="1200" b="0" i="0" u="none" strike="noStrike">
                          <a:solidFill>
                            <a:srgbClr val="000000"/>
                          </a:solidFill>
                          <a:effectLst/>
                          <a:latin typeface="Segoe UI"/>
                          <a:cs typeface="Segoe UI"/>
                        </a:rPr>
                        <a:t>ENLAZA en el mes de mayo reportó la continuación de las actividades de gestión social con el fin de facilitar la construcción de las actividades del proyecto en acuerdo con la comunidad.</a:t>
                      </a:r>
                    </a:p>
                  </a:txBody>
                  <a:tcPr marL="9525" marR="9525" marT="9525">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lvl="0" indent="-171450" algn="l">
                        <a:buFont typeface="Wingdings"/>
                        <a:buChar char="ü"/>
                      </a:pPr>
                      <a:r>
                        <a:rPr lang="es-CO" sz="1200" b="0" i="0" u="none" strike="noStrike" noProof="0">
                          <a:solidFill>
                            <a:srgbClr val="000000"/>
                          </a:solidFill>
                          <a:effectLst/>
                          <a:latin typeface="Segoe UI"/>
                          <a:cs typeface="Segoe UI"/>
                        </a:rPr>
                        <a:t>Agilizar por parte de la UPME las etapas necesarias para iniciar  el proceso de contratación de las obras urgentes requeridas para permitir conectar la generación en la Guajira. </a:t>
                      </a:r>
                    </a:p>
                    <a:p>
                      <a:pPr marL="171450" lvl="0" indent="-171450" algn="l">
                        <a:buFont typeface="Wingdings"/>
                        <a:buChar char="ü"/>
                      </a:pP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Apoyar la  gestión social de  ENLAZA por cuanto ha  reportado oposición de la comunidad y riesgo de vandalismo a los elementos instalados, pero no energizados.</a:t>
                      </a:r>
                    </a:p>
                    <a:p>
                      <a:pPr marL="171450" lvl="0" indent="-171450" algn="l">
                        <a:buFont typeface="Wingdings"/>
                        <a:buChar char="ü"/>
                      </a:pPr>
                      <a:endParaRPr lang="es-CO" sz="1200" b="0" i="0" u="none" strike="noStrike">
                        <a:solidFill>
                          <a:srgbClr val="000000"/>
                        </a:solidFill>
                        <a:effectLst/>
                        <a:latin typeface="Segoe UI"/>
                        <a:cs typeface="Segoe UI"/>
                      </a:endParaRPr>
                    </a:p>
                    <a:p>
                      <a:pPr marL="171450" lvl="0" indent="-171450" algn="l">
                        <a:buFont typeface="Wingdings"/>
                        <a:buChar char="ü"/>
                      </a:pPr>
                      <a:r>
                        <a:rPr lang="es-CO" sz="1200" b="0" i="0" u="none" strike="noStrike">
                          <a:solidFill>
                            <a:srgbClr val="000000"/>
                          </a:solidFill>
                          <a:effectLst/>
                          <a:latin typeface="Segoe UI"/>
                          <a:cs typeface="Segoe UI"/>
                        </a:rPr>
                        <a:t>Continuar por parte de ENLAZA con el transporte y la instalación de la GIS en la subestación  Cuestecitas</a:t>
                      </a:r>
                    </a:p>
                    <a:p>
                      <a:pPr marL="171450" lvl="0" indent="-171450" algn="l">
                        <a:buFont typeface="Wingdings"/>
                        <a:buChar char="ü"/>
                      </a:pPr>
                      <a:endParaRPr lang="es-CO" sz="1200" b="0" i="0" u="none" strike="noStrike">
                        <a:solidFill>
                          <a:srgbClr val="000000"/>
                        </a:solidFill>
                        <a:effectLst/>
                        <a:latin typeface="Segoe UI"/>
                        <a:cs typeface="Segoe UI"/>
                      </a:endParaRPr>
                    </a:p>
                    <a:p>
                      <a:pPr marL="171450" lvl="0" indent="-171450" algn="l">
                        <a:buFont typeface="Wingdings"/>
                        <a:buChar char="ü"/>
                      </a:pPr>
                      <a:r>
                        <a:rPr lang="es-CO" sz="1200" b="0" i="0" u="none" strike="noStrike">
                          <a:solidFill>
                            <a:srgbClr val="000000"/>
                          </a:solidFill>
                          <a:effectLst/>
                          <a:latin typeface="Segoe UI"/>
                          <a:cs typeface="Segoe UI"/>
                        </a:rPr>
                        <a:t>Fechas de entrada programadas por ENLAZA:</a:t>
                      </a:r>
                      <a:endParaRPr lang="es-CO"/>
                    </a:p>
                    <a:p>
                      <a:pPr marL="171450" lvl="0" indent="-171450" algn="l">
                        <a:buFont typeface="Wingdings"/>
                        <a:buChar char="ü"/>
                      </a:pPr>
                      <a:r>
                        <a:rPr lang="es-CO" sz="1200" b="0" i="0" u="none" strike="noStrike">
                          <a:solidFill>
                            <a:srgbClr val="000000"/>
                          </a:solidFill>
                          <a:effectLst/>
                          <a:latin typeface="Segoe UI"/>
                          <a:cs typeface="Segoe UI"/>
                        </a:rPr>
                        <a:t>Tramo Sur para Junio 2026</a:t>
                      </a:r>
                      <a:endParaRPr lang="es-CO"/>
                    </a:p>
                    <a:p>
                      <a:pPr marL="171450" lvl="0" indent="-171450" algn="l">
                        <a:buFont typeface="Wingdings"/>
                        <a:buChar char="ü"/>
                      </a:pPr>
                      <a:r>
                        <a:rPr lang="es-CO" sz="1200" b="0" i="0" u="none" strike="noStrike">
                          <a:solidFill>
                            <a:srgbClr val="000000"/>
                          </a:solidFill>
                          <a:effectLst/>
                          <a:latin typeface="Segoe UI"/>
                          <a:cs typeface="Segoe UI"/>
                        </a:rPr>
                        <a:t>El tramo Norte para diciembre  2026</a:t>
                      </a:r>
                      <a:endParaRPr lang="es-CO"/>
                    </a:p>
                    <a:p>
                      <a:pPr algn="l" fontAlgn="ctr">
                        <a:buNone/>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algn="l" fontAlgn="ctr">
                        <a:buNone/>
                      </a:pPr>
                      <a:endParaRPr lang="es-CO" sz="1200" b="0" i="0" u="none" strike="noStrike">
                        <a:solidFill>
                          <a:srgbClr val="000000"/>
                        </a:solidFill>
                        <a:effectLst/>
                        <a:latin typeface="Segoe UI"/>
                        <a:cs typeface="Segoe UI"/>
                      </a:endParaRPr>
                    </a:p>
                    <a:p>
                      <a:pPr algn="l" fontAlgn="ctr">
                        <a:buNone/>
                      </a:pP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l" fontAlgn="ctr">
                        <a:buFont typeface="Wingdings" panose="020B0604020202020204" pitchFamily="34" charset="0"/>
                        <a:buChar char="ü"/>
                      </a:pPr>
                      <a:r>
                        <a:rPr lang="es-CO" sz="1200" b="0" i="0" u="none" strike="noStrike">
                          <a:solidFill>
                            <a:srgbClr val="000000"/>
                          </a:solidFill>
                          <a:effectLst/>
                          <a:latin typeface="Segoe UI"/>
                          <a:cs typeface="Segoe UI"/>
                        </a:rPr>
                        <a:t>ENLAZA indica que está pendiente respuesta de recurso de reposición contra Resolución 40325 del 22 de julio de 2025. Eventuales reclamaciones o modificación de plazo. </a:t>
                      </a:r>
                    </a:p>
                    <a:p>
                      <a:pPr marL="171450" indent="-171450" algn="l" fontAlgn="ctr">
                        <a:buFont typeface="Wingdings" panose="020B0604020202020204" pitchFamily="34" charset="0"/>
                        <a:buChar char="ü"/>
                      </a:pPr>
                      <a:endParaRPr lang="es-CO" sz="1200" b="0" i="0" u="none" strike="noStrike">
                        <a:solidFill>
                          <a:srgbClr val="000000"/>
                        </a:solidFill>
                        <a:effectLst/>
                        <a:latin typeface="Segoe UI" panose="020B0502040204020203" pitchFamily="34" charset="0"/>
                        <a:cs typeface="Segoe UI" panose="020B0502040204020203" pitchFamily="34" charset="0"/>
                      </a:endParaRPr>
                    </a:p>
                    <a:p>
                      <a:pPr marL="171450" indent="-171450" algn="l" fontAlgn="ctr">
                        <a:buFont typeface="Wingdings" panose="020B0604020202020204" pitchFamily="34" charset="0"/>
                        <a:buChar char="ü"/>
                      </a:pPr>
                      <a:r>
                        <a:rPr lang="es-CO" sz="1200" b="0" i="0" u="none" strike="noStrike">
                          <a:solidFill>
                            <a:srgbClr val="000000"/>
                          </a:solidFill>
                          <a:effectLst/>
                          <a:latin typeface="Segoe UI"/>
                          <a:cs typeface="Segoe UI"/>
                        </a:rPr>
                        <a:t>ENLAZA manifiesta inquietud en cuanto a que la generación prevista para conectarse en la Guajira podría NO entrar en operación para utilizar el proyecto, indicando que podría dificultar la puesta en servicio de las líneas y presentándose riesgo de vandalismo al no estar energizadas. ENLAZA señala en teleconferencia de febrero 27 de 2026 tener conocimiento que la UPME avanza en una solución técnica que incluye reactores para poder tensionar la línea. </a:t>
                      </a:r>
                    </a:p>
                    <a:p>
                      <a:pPr marL="171450" lvl="0" indent="-171450" algn="l">
                        <a:buFont typeface="Wingdings" panose="020B0604020202020204" pitchFamily="34" charset="0"/>
                        <a:buChar char="ü"/>
                      </a:pPr>
                      <a:endParaRPr lang="es-CO" sz="1200" b="0" i="0" u="none" strike="noStrike">
                        <a:solidFill>
                          <a:srgbClr val="000000"/>
                        </a:solidFill>
                        <a:effectLst/>
                        <a:latin typeface="Segoe UI"/>
                        <a:cs typeface="Segoe UI"/>
                      </a:endParaRPr>
                    </a:p>
                    <a:p>
                      <a:pPr marL="0" indent="0" algn="l" fontAlgn="ctr">
                        <a:buNone/>
                      </a:pPr>
                      <a:endParaRPr lang="es-CO" sz="1200" b="0" i="0" u="none" strike="noStrike" noProof="0">
                        <a:solidFill>
                          <a:srgbClr val="000000"/>
                        </a:solidFill>
                        <a:effectLst/>
                        <a:latin typeface="Segoe UI"/>
                        <a:cs typeface="Segoe UI"/>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l" fontAlgn="ctr">
                        <a:buFont typeface="Wingdings"/>
                        <a:buChar char="ü"/>
                      </a:pPr>
                      <a:r>
                        <a:rPr lang="es-CO" sz="1200" b="0" i="0" u="none" strike="noStrike">
                          <a:solidFill>
                            <a:srgbClr val="000000"/>
                          </a:solidFill>
                          <a:effectLst/>
                          <a:latin typeface="Segoe UI"/>
                          <a:cs typeface="Segoe UI"/>
                        </a:rPr>
                        <a:t>Solicitar a la UPME reunión informativa. </a:t>
                      </a: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Temas:</a:t>
                      </a:r>
                      <a:endParaRPr lang="en-US"/>
                    </a:p>
                    <a:p>
                      <a:pPr lvl="0" algn="l">
                        <a:buNone/>
                      </a:pP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 Estado del proyecto</a:t>
                      </a: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 Conexión proyectos de generación nuevos</a:t>
                      </a: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 Tensión en vacío</a:t>
                      </a: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-Licencia ambiental y Gestión Social</a:t>
                      </a: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-Hacer seguimiento en forma coordinada</a:t>
                      </a:r>
                      <a:endParaRPr lang="es-CO"/>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755506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cstate="print">
            <a:extLst>
              <a:ext uri="{28A0092B-C50C-407E-A947-70E740481C1C}">
                <a14:useLocalDpi xmlns:a14="http://schemas.microsoft.com/office/drawing/2010/main" val="0"/>
              </a:ext>
            </a:extLst>
          </a:blip>
          <a:srcRect t="91013"/>
          <a:stretch>
            <a:fillRect/>
          </a:stretch>
        </p:blipFill>
        <p:spPr>
          <a:xfrm>
            <a:off x="4991310" y="7521422"/>
            <a:ext cx="2209380" cy="160233"/>
          </a:xfrm>
          <a:prstGeom prst="rect">
            <a:avLst/>
          </a:prstGeom>
        </p:spPr>
      </p:pic>
      <p:sp>
        <p:nvSpPr>
          <p:cNvPr id="3" name="Título 3"/>
          <p:cNvSpPr>
            <a:spLocks noGrp="1"/>
          </p:cNvSpPr>
          <p:nvPr>
            <p:ph type="ctrTitle"/>
          </p:nvPr>
        </p:nvSpPr>
        <p:spPr>
          <a:xfrm>
            <a:off x="1606121" y="4147350"/>
            <a:ext cx="8979758" cy="1254075"/>
          </a:xfrm>
        </p:spPr>
        <p:txBody>
          <a:bodyPr>
            <a:noAutofit/>
          </a:bodyPr>
          <a:lstStyle/>
          <a:p>
            <a:r>
              <a:rPr lang="es-CO" sz="4400" b="1">
                <a:solidFill>
                  <a:schemeClr val="bg1"/>
                </a:solidFill>
                <a:latin typeface="Objective" pitchFamily="2" charset="77"/>
                <a:ea typeface="+mj-lt"/>
                <a:cs typeface="+mj-lt"/>
              </a:rPr>
              <a:t>Interconexiones Nacionales</a:t>
            </a:r>
            <a:endParaRPr lang="es-ES" sz="4000">
              <a:solidFill>
                <a:schemeClr val="bg1"/>
              </a:solidFill>
              <a:latin typeface="Objective" pitchFamily="2" charset="7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cstate="print">
            <a:extLst>
              <a:ext uri="{28A0092B-C50C-407E-A947-70E740481C1C}">
                <a14:useLocalDpi xmlns:a14="http://schemas.microsoft.com/office/drawing/2010/main" val="0"/>
              </a:ext>
            </a:extLst>
          </a:blip>
          <a:srcRect t="91013"/>
          <a:stretch>
            <a:fillRect/>
          </a:stretch>
        </p:blipFill>
        <p:spPr>
          <a:xfrm>
            <a:off x="4991310" y="7521422"/>
            <a:ext cx="2209380" cy="160233"/>
          </a:xfrm>
          <a:prstGeom prst="rect">
            <a:avLst/>
          </a:prstGeom>
        </p:spPr>
      </p:pic>
      <p:sp>
        <p:nvSpPr>
          <p:cNvPr id="3" name="Título 3"/>
          <p:cNvSpPr>
            <a:spLocks noGrp="1"/>
          </p:cNvSpPr>
          <p:nvPr>
            <p:ph type="ctrTitle"/>
          </p:nvPr>
        </p:nvSpPr>
        <p:spPr>
          <a:xfrm>
            <a:off x="658370" y="3902801"/>
            <a:ext cx="11167871" cy="1254075"/>
          </a:xfrm>
        </p:spPr>
        <p:txBody>
          <a:bodyPr>
            <a:noAutofit/>
          </a:bodyPr>
          <a:lstStyle/>
          <a:p>
            <a:r>
              <a:rPr lang="es-CO" sz="4400" b="1">
                <a:solidFill>
                  <a:schemeClr val="bg1"/>
                </a:solidFill>
                <a:latin typeface="Objective Black" pitchFamily="2" charset="77"/>
                <a:ea typeface="+mj-lt"/>
                <a:cs typeface="+mj-lt"/>
              </a:rPr>
              <a:t>Interconexiones Internacionales</a:t>
            </a:r>
            <a:endParaRPr lang="es-ES" sz="4000" b="1">
              <a:solidFill>
                <a:schemeClr val="bg1"/>
              </a:solidFill>
              <a:latin typeface="Objective Black" pitchFamily="2" charset="77"/>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7"/>
          <p:cNvSpPr txBox="1"/>
          <p:nvPr/>
        </p:nvSpPr>
        <p:spPr>
          <a:xfrm>
            <a:off x="6333317" y="4037062"/>
            <a:ext cx="5828875"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spAutoFit/>
          </a:bodyPr>
          <a:lstStyle/>
          <a:p>
            <a:pPr algn="ctr"/>
            <a:r>
              <a:rPr lang="es-CO" sz="2800" b="1">
                <a:solidFill>
                  <a:srgbClr val="E1B03B"/>
                </a:solidFill>
                <a:latin typeface="Objective Black" pitchFamily="2" charset="77"/>
                <a:ea typeface="Verdana" panose="020B0604030504040204" pitchFamily="34" charset="0"/>
                <a:cs typeface="Segoe UI" panose="020B0502040204020203"/>
              </a:rPr>
              <a:t>INTERCONEXIONES INTERNACIONALES</a:t>
            </a:r>
            <a:endParaRPr lang="en-US" sz="2800" b="1">
              <a:solidFill>
                <a:srgbClr val="E1B03B"/>
              </a:solidFill>
              <a:latin typeface="Objective Black" pitchFamily="2" charset="77"/>
              <a:ea typeface="Verdana" panose="020B0604030504040204" pitchFamily="34" charset="0"/>
              <a:cs typeface="Segoe UI" panose="020B0502040204020203"/>
            </a:endParaRPr>
          </a:p>
        </p:txBody>
      </p:sp>
      <p:pic>
        <p:nvPicPr>
          <p:cNvPr id="3" name="Picture 2"/>
          <p:cNvPicPr>
            <a:picLocks noChangeAspect="1"/>
          </p:cNvPicPr>
          <p:nvPr/>
        </p:nvPicPr>
        <p:blipFill>
          <a:blip r:embed="rId2"/>
          <a:stretch>
            <a:fillRect/>
          </a:stretch>
        </p:blipFill>
        <p:spPr>
          <a:xfrm>
            <a:off x="1548384" y="2007718"/>
            <a:ext cx="4980002" cy="5615264"/>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505C0-5939-E046-4201-0401C0D389AC}"/>
            </a:ext>
          </a:extLst>
        </p:cNvPr>
        <p:cNvGrpSpPr/>
        <p:nvPr/>
      </p:nvGrpSpPr>
      <p:grpSpPr>
        <a:xfrm>
          <a:off x="0" y="0"/>
          <a:ext cx="0" cy="0"/>
          <a:chOff x="0" y="0"/>
          <a:chExt cx="0" cy="0"/>
        </a:xfrm>
      </p:grpSpPr>
      <p:sp>
        <p:nvSpPr>
          <p:cNvPr id="15" name="TextBox 17">
            <a:extLst>
              <a:ext uri="{FF2B5EF4-FFF2-40B4-BE49-F238E27FC236}">
                <a16:creationId xmlns:a16="http://schemas.microsoft.com/office/drawing/2014/main" id="{20C8DEF4-548C-4CCB-A6F1-7C531A392FF0}"/>
              </a:ext>
            </a:extLst>
          </p:cNvPr>
          <p:cNvSpPr txBox="1"/>
          <p:nvPr/>
        </p:nvSpPr>
        <p:spPr>
          <a:xfrm>
            <a:off x="6333317" y="4037062"/>
            <a:ext cx="5828875"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spAutoFit/>
          </a:bodyPr>
          <a:lstStyle/>
          <a:p>
            <a:pPr algn="ctr"/>
            <a:r>
              <a:rPr lang="es-CO" sz="2800" b="1">
                <a:solidFill>
                  <a:srgbClr val="E1B03B"/>
                </a:solidFill>
                <a:latin typeface="Objective Black" pitchFamily="2" charset="77"/>
                <a:ea typeface="Verdana" panose="020B0604030504040204" pitchFamily="34" charset="0"/>
                <a:cs typeface="Segoe UI" panose="020B0502040204020203"/>
              </a:rPr>
              <a:t>2. INTERCONEXIÓN </a:t>
            </a:r>
          </a:p>
          <a:p>
            <a:pPr algn="ctr"/>
            <a:r>
              <a:rPr lang="es-CO" sz="2800" b="1">
                <a:solidFill>
                  <a:srgbClr val="E1B03B"/>
                </a:solidFill>
                <a:latin typeface="Objective Black" pitchFamily="2" charset="77"/>
                <a:ea typeface="Verdana" panose="020B0604030504040204" pitchFamily="34" charset="0"/>
                <a:cs typeface="Segoe UI" panose="020B0502040204020203"/>
              </a:rPr>
              <a:t>COLOMBIA - PANAMÁ</a:t>
            </a:r>
            <a:endParaRPr lang="en-US" sz="2800" b="1">
              <a:solidFill>
                <a:srgbClr val="E1B03B"/>
              </a:solidFill>
              <a:latin typeface="Objective Black" pitchFamily="2" charset="77"/>
              <a:ea typeface="Verdana" panose="020B0604030504040204" pitchFamily="34" charset="0"/>
              <a:cs typeface="Segoe UI" panose="020B0502040204020203"/>
            </a:endParaRPr>
          </a:p>
        </p:txBody>
      </p:sp>
    </p:spTree>
    <p:extLst>
      <p:ext uri="{BB962C8B-B14F-4D97-AF65-F5344CB8AC3E}">
        <p14:creationId xmlns:p14="http://schemas.microsoft.com/office/powerpoint/2010/main" val="23391009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886857" y="1989340"/>
            <a:ext cx="8418285" cy="5962953"/>
          </a:xfrm>
          <a:prstGeom prst="rect">
            <a:avLst/>
          </a:prstGeom>
        </p:spPr>
      </p:pic>
      <p:sp>
        <p:nvSpPr>
          <p:cNvPr id="3" name="Rectángulo 2"/>
          <p:cNvSpPr/>
          <p:nvPr/>
        </p:nvSpPr>
        <p:spPr>
          <a:xfrm>
            <a:off x="1165122" y="1281454"/>
            <a:ext cx="9861755" cy="707886"/>
          </a:xfrm>
          <a:prstGeom prst="rect">
            <a:avLst/>
          </a:prstGeom>
        </p:spPr>
        <p:txBody>
          <a:bodyPr wrap="square" lIns="91440" tIns="45720" rIns="91440" bIns="45720" anchor="t">
            <a:spAutoFit/>
          </a:bodyPr>
          <a:lstStyle/>
          <a:p>
            <a:pPr algn="ctr"/>
            <a:r>
              <a:rPr lang="es-ES" sz="2000" b="1">
                <a:solidFill>
                  <a:srgbClr val="E1B03B"/>
                </a:solidFill>
                <a:latin typeface="Objective Black"/>
                <a:ea typeface="Verdana"/>
              </a:rPr>
              <a:t>INTERCONEXIÓN COLOMBIA – PANAMÁ: Ubicación del trazado para el proyecto de Interconexión entre </a:t>
            </a:r>
            <a:r>
              <a:rPr lang="es-ES" sz="2000" b="1" err="1">
                <a:solidFill>
                  <a:srgbClr val="E1B03B"/>
                </a:solidFill>
                <a:latin typeface="Objective Black"/>
                <a:ea typeface="Verdana"/>
              </a:rPr>
              <a:t>Cerromatoso</a:t>
            </a:r>
            <a:r>
              <a:rPr lang="es-ES" sz="2000" b="1">
                <a:solidFill>
                  <a:srgbClr val="E1B03B"/>
                </a:solidFill>
                <a:latin typeface="Objective Black"/>
                <a:ea typeface="Verdana"/>
              </a:rPr>
              <a:t> - Panamá</a:t>
            </a:r>
            <a:endParaRPr lang="es-CO" sz="2000" b="1">
              <a:solidFill>
                <a:srgbClr val="E1B03B"/>
              </a:solidFill>
              <a:latin typeface="Objective Black"/>
              <a:ea typeface="Verdana"/>
            </a:endParaRPr>
          </a:p>
        </p:txBody>
      </p:sp>
      <p:pic>
        <p:nvPicPr>
          <p:cNvPr id="4" name="Picture 3"/>
          <p:cNvPicPr>
            <a:picLocks noChangeAspect="1"/>
          </p:cNvPicPr>
          <p:nvPr/>
        </p:nvPicPr>
        <p:blipFill>
          <a:blip r:embed="rId3"/>
          <a:stretch>
            <a:fillRect/>
          </a:stretch>
        </p:blipFill>
        <p:spPr>
          <a:xfrm>
            <a:off x="3455010" y="7952293"/>
            <a:ext cx="5281977" cy="125715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479938" y="3098612"/>
            <a:ext cx="7232121" cy="5599642"/>
          </a:xfrm>
          <a:prstGeom prst="rect">
            <a:avLst/>
          </a:prstGeom>
        </p:spPr>
      </p:pic>
      <p:sp>
        <p:nvSpPr>
          <p:cNvPr id="3" name="Rectángulo 2"/>
          <p:cNvSpPr/>
          <p:nvPr/>
        </p:nvSpPr>
        <p:spPr>
          <a:xfrm>
            <a:off x="0" y="1506062"/>
            <a:ext cx="12191999" cy="1015663"/>
          </a:xfrm>
          <a:prstGeom prst="rect">
            <a:avLst/>
          </a:prstGeom>
        </p:spPr>
        <p:txBody>
          <a:bodyPr wrap="square">
            <a:spAutoFit/>
          </a:bodyPr>
          <a:lstStyle/>
          <a:p>
            <a:pPr algn="ctr"/>
            <a:r>
              <a:rPr lang="es-ES" sz="2000" b="1">
                <a:solidFill>
                  <a:srgbClr val="E1B03B"/>
                </a:solidFill>
                <a:latin typeface="Objective Black" pitchFamily="2" charset="77"/>
                <a:ea typeface="Verdana" panose="020B0604030504040204" pitchFamily="34" charset="0"/>
              </a:rPr>
              <a:t>INTERCONEXIÓN COLOMBIA – PANAMÁ: Ubicación del trazado para el proyecto de Interconexión entre Panamá Colombia Zona de Ampliación del Parque Natural Marino de Acandí </a:t>
            </a:r>
            <a:endParaRPr lang="es-CO" sz="2000" b="1">
              <a:solidFill>
                <a:srgbClr val="E1B03B"/>
              </a:solidFill>
              <a:latin typeface="Objective Black" pitchFamily="2" charset="77"/>
              <a:ea typeface="Verdana" panose="020B060403050404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0" y="945582"/>
            <a:ext cx="12192000" cy="400110"/>
          </a:xfrm>
          <a:prstGeom prst="rect">
            <a:avLst/>
          </a:prstGeom>
          <a:noFill/>
        </p:spPr>
        <p:txBody>
          <a:bodyPr wrap="square" lIns="91440" tIns="45720" rIns="91440" bIns="45720" rtlCol="0" anchor="t">
            <a:spAutoFit/>
          </a:bodyPr>
          <a:lstStyle/>
          <a:p>
            <a:pPr algn="ctr"/>
            <a:r>
              <a:rPr lang="es-CO" altLang="es-ES" sz="2000" b="1">
                <a:solidFill>
                  <a:srgbClr val="E1B03B"/>
                </a:solidFill>
                <a:latin typeface="Objective Black"/>
                <a:ea typeface="Verdana"/>
                <a:cs typeface="Quattrocento Sans"/>
                <a:sym typeface="+mn-ea"/>
              </a:rPr>
              <a:t>Estado </a:t>
            </a:r>
            <a:r>
              <a:rPr lang="es-CO" altLang="es-ES" sz="2000" b="1">
                <a:solidFill>
                  <a:srgbClr val="E1B03B"/>
                </a:solidFill>
                <a:latin typeface="Objective Black"/>
                <a:ea typeface="Verdana"/>
                <a:sym typeface="+mn-ea"/>
              </a:rPr>
              <a:t>Proyecto </a:t>
            </a:r>
            <a:r>
              <a:rPr lang="es-ES" sz="2000" b="1">
                <a:solidFill>
                  <a:srgbClr val="E1B03B"/>
                </a:solidFill>
                <a:latin typeface="Objective Black"/>
                <a:ea typeface="Verdana"/>
                <a:sym typeface="+mn-ea"/>
              </a:rPr>
              <a:t>de Interconexión Colombia</a:t>
            </a:r>
            <a:r>
              <a:rPr lang="es-CO" altLang="es-ES" sz="2000" b="1">
                <a:solidFill>
                  <a:srgbClr val="E1B03B"/>
                </a:solidFill>
                <a:latin typeface="Objective Black"/>
                <a:ea typeface="Verdana"/>
                <a:sym typeface="+mn-ea"/>
              </a:rPr>
              <a:t> - </a:t>
            </a:r>
            <a:r>
              <a:rPr lang="es-ES" sz="2000" b="1">
                <a:solidFill>
                  <a:srgbClr val="E1B03B"/>
                </a:solidFill>
                <a:latin typeface="Objective Black"/>
                <a:ea typeface="Verdana"/>
                <a:sym typeface="+mn-ea"/>
              </a:rPr>
              <a:t>Panamá </a:t>
            </a:r>
            <a:endParaRPr lang="es-CO" altLang="es-ES" sz="2000" b="1">
              <a:solidFill>
                <a:srgbClr val="E1B03B"/>
              </a:solidFill>
              <a:latin typeface="Objective Black" pitchFamily="2" charset="77"/>
              <a:ea typeface="Verdana" panose="020B0604030504040204" pitchFamily="34" charset="0"/>
              <a:cs typeface="Quattrocento Sans"/>
              <a:sym typeface="+mn-ea"/>
            </a:endParaRPr>
          </a:p>
        </p:txBody>
      </p:sp>
      <p:graphicFrame>
        <p:nvGraphicFramePr>
          <p:cNvPr id="3" name="Tabla 2">
            <a:extLst>
              <a:ext uri="{FF2B5EF4-FFF2-40B4-BE49-F238E27FC236}">
                <a16:creationId xmlns:a16="http://schemas.microsoft.com/office/drawing/2014/main" id="{CDE4F16A-C35F-1301-F207-77F387493ED8}"/>
              </a:ext>
            </a:extLst>
          </p:cNvPr>
          <p:cNvGraphicFramePr>
            <a:graphicFrameLocks noGrp="1"/>
          </p:cNvGraphicFramePr>
          <p:nvPr>
            <p:extLst>
              <p:ext uri="{D42A27DB-BD31-4B8C-83A1-F6EECF244321}">
                <p14:modId xmlns:p14="http://schemas.microsoft.com/office/powerpoint/2010/main" val="716885921"/>
              </p:ext>
            </p:extLst>
          </p:nvPr>
        </p:nvGraphicFramePr>
        <p:xfrm>
          <a:off x="168644" y="1468623"/>
          <a:ext cx="11826449" cy="7285979"/>
        </p:xfrm>
        <a:graphic>
          <a:graphicData uri="http://schemas.openxmlformats.org/drawingml/2006/table">
            <a:tbl>
              <a:tblPr/>
              <a:tblGrid>
                <a:gridCol w="5062761">
                  <a:extLst>
                    <a:ext uri="{9D8B030D-6E8A-4147-A177-3AD203B41FA5}">
                      <a16:colId xmlns:a16="http://schemas.microsoft.com/office/drawing/2014/main" val="3502005132"/>
                    </a:ext>
                  </a:extLst>
                </a:gridCol>
                <a:gridCol w="3071030">
                  <a:extLst>
                    <a:ext uri="{9D8B030D-6E8A-4147-A177-3AD203B41FA5}">
                      <a16:colId xmlns:a16="http://schemas.microsoft.com/office/drawing/2014/main" val="63808977"/>
                    </a:ext>
                  </a:extLst>
                </a:gridCol>
                <a:gridCol w="2040795">
                  <a:extLst>
                    <a:ext uri="{9D8B030D-6E8A-4147-A177-3AD203B41FA5}">
                      <a16:colId xmlns:a16="http://schemas.microsoft.com/office/drawing/2014/main" val="2837788288"/>
                    </a:ext>
                  </a:extLst>
                </a:gridCol>
                <a:gridCol w="1651863">
                  <a:extLst>
                    <a:ext uri="{9D8B030D-6E8A-4147-A177-3AD203B41FA5}">
                      <a16:colId xmlns:a16="http://schemas.microsoft.com/office/drawing/2014/main" val="1388797471"/>
                    </a:ext>
                  </a:extLst>
                </a:gridCol>
              </a:tblGrid>
              <a:tr h="489850">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Alertas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Recomendaciones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6796129">
                <a:tc>
                  <a:txBody>
                    <a:bodyPr/>
                    <a:lstStyle/>
                    <a:p>
                      <a:pPr marL="171450" indent="-171450" algn="just" fontAlgn="ctr">
                        <a:buFont typeface="Wingdings"/>
                        <a:buChar char="ü"/>
                      </a:pPr>
                      <a:r>
                        <a:rPr lang="es-CO" sz="1200" b="0" i="0" u="none" strike="noStrike">
                          <a:solidFill>
                            <a:srgbClr val="000000"/>
                          </a:solidFill>
                          <a:effectLst/>
                          <a:latin typeface="Segoe UI"/>
                          <a:cs typeface="Segoe UI"/>
                        </a:rPr>
                        <a:t>Los gobiernos de Colombia y Panamá han ratificado su compromiso con la Interconexión Eléctrica destacando su importancia para la integración energética regional y el desarrollo sostenible. Acuerdo suscrito en mayo 20 de 2019.</a:t>
                      </a:r>
                    </a:p>
                    <a:p>
                      <a:pPr marL="0" indent="0" algn="just" fontAlgn="ctr">
                        <a:buNone/>
                      </a:pP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p>
                      <a:pPr marL="171450" indent="-171450" algn="just" fontAlgn="ctr">
                        <a:buFont typeface="Wingdings"/>
                        <a:buChar char="ü"/>
                      </a:pPr>
                      <a:r>
                        <a:rPr lang="es-CO" sz="1200" b="0" i="0" u="none" strike="noStrike">
                          <a:solidFill>
                            <a:srgbClr val="000000"/>
                          </a:solidFill>
                          <a:effectLst/>
                          <a:latin typeface="Segoe UI" panose="020B0502040204020203" pitchFamily="34" charset="0"/>
                          <a:cs typeface="Segoe UI" panose="020B0502040204020203" pitchFamily="34" charset="0"/>
                        </a:rPr>
                        <a:t>El BID y la CAF han reiterado su respaldo técnico y financiero.</a:t>
                      </a:r>
                    </a:p>
                    <a:p>
                      <a:pPr marL="0" indent="0" algn="just" fontAlgn="ctr">
                        <a:buNone/>
                      </a:pP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p>
                      <a:pPr marL="171450" indent="-171450" algn="just" fontAlgn="ctr">
                        <a:buFont typeface="Wingdings"/>
                        <a:buChar char="ü"/>
                      </a:pPr>
                      <a:r>
                        <a:rPr lang="es-CO" sz="1200" b="0" i="0" u="none" strike="noStrike">
                          <a:solidFill>
                            <a:srgbClr val="000000"/>
                          </a:solidFill>
                          <a:effectLst/>
                          <a:latin typeface="Segoe UI" panose="020B0502040204020203" pitchFamily="34" charset="0"/>
                          <a:cs typeface="Segoe UI" panose="020B0502040204020203" pitchFamily="34" charset="0"/>
                        </a:rPr>
                        <a:t>Los días 11 y 12 de diciembre ISA se reunió en ciudad de Panamá con el equipo del proyecto donde se analizaron alternativas para su viabilidad económica, técnica y financiera.</a:t>
                      </a:r>
                    </a:p>
                    <a:p>
                      <a:pPr marL="0" indent="0" algn="just" fontAlgn="ctr">
                        <a:buNone/>
                      </a:pP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p>
                      <a:pPr marL="171450" indent="-171450" algn="just" fontAlgn="ctr">
                        <a:buFont typeface="Wingdings"/>
                        <a:buChar char="ü"/>
                      </a:pPr>
                      <a:r>
                        <a:rPr lang="es-CO" sz="1200" b="0" i="0" u="none" strike="noStrike">
                          <a:solidFill>
                            <a:srgbClr val="000000"/>
                          </a:solidFill>
                          <a:effectLst/>
                          <a:latin typeface="Segoe UI" panose="020B0502040204020203" pitchFamily="34" charset="0"/>
                          <a:cs typeface="Segoe UI" panose="020B0502040204020203" pitchFamily="34" charset="0"/>
                        </a:rPr>
                        <a:t>En reuniones a principio de año, se ha avanzado en el acercamiento entre los dos países. Se tiene considerada una inversión del orden de 800 Millones USD y las partes avanzan en su hoja de ruta de armonización regulatoria. </a:t>
                      </a:r>
                    </a:p>
                    <a:p>
                      <a:pPr marL="171450" lvl="0" indent="-171450" algn="just">
                        <a:buFont typeface="Wingdings"/>
                        <a:buChar char="ü"/>
                      </a:pPr>
                      <a:endParaRPr lang="es-CO" sz="1200" b="0" i="0" u="none" strike="noStrike">
                        <a:solidFill>
                          <a:srgbClr val="000000"/>
                        </a:solidFill>
                        <a:effectLst/>
                        <a:latin typeface="Segoe UI"/>
                        <a:cs typeface="Segoe UI"/>
                      </a:endParaRPr>
                    </a:p>
                    <a:p>
                      <a:pPr marL="171450" lvl="0" indent="-171450" algn="just">
                        <a:buFont typeface="Wingdings"/>
                        <a:buChar char="ü"/>
                      </a:pPr>
                      <a:r>
                        <a:rPr lang="es-CO" sz="1200" b="0" i="0" u="none" strike="noStrike" noProof="0">
                          <a:solidFill>
                            <a:srgbClr val="000000"/>
                          </a:solidFill>
                          <a:effectLst/>
                          <a:latin typeface="Segoe UI"/>
                          <a:cs typeface="Segoe UI"/>
                        </a:rPr>
                        <a:t>Se ha logrado resolver las 12 consultas previas en Colombia que se estaban tramitando y especialmente con el Parque Natural del Santuario en el Chocó lo que facilita la viabilidad de construcción de la ruta marítima. </a:t>
                      </a:r>
                      <a:endParaRPr lang="es-CO" sz="1200" b="0" i="0" u="none" strike="noStrike">
                        <a:solidFill>
                          <a:srgbClr val="000000"/>
                        </a:solidFill>
                        <a:effectLst/>
                        <a:latin typeface="Segoe UI"/>
                        <a:cs typeface="Segoe UI"/>
                      </a:endParaRPr>
                    </a:p>
                  </a:txBody>
                  <a:tcPr marL="9525" marR="9525" marT="9525">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just" fontAlgn="ctr">
                        <a:buNone/>
                      </a:pPr>
                      <a:r>
                        <a:rPr lang="es-CO" sz="1200" b="0" i="0" u="none" strike="noStrike">
                          <a:solidFill>
                            <a:srgbClr val="000000"/>
                          </a:solidFill>
                          <a:effectLst/>
                          <a:latin typeface="Segoe UI" panose="020B0502040204020203" pitchFamily="34" charset="0"/>
                          <a:cs typeface="Segoe UI" panose="020B0502040204020203" pitchFamily="34" charset="0"/>
                        </a:rPr>
                        <a:t>1- Promulgación regulación armonizada </a:t>
                      </a:r>
                    </a:p>
                    <a:p>
                      <a:pPr algn="just" fontAlgn="ctr">
                        <a:buNone/>
                      </a:pPr>
                      <a:r>
                        <a:rPr lang="es-CO" sz="1200" b="0" i="0" u="none" strike="noStrike">
                          <a:solidFill>
                            <a:srgbClr val="000000"/>
                          </a:solidFill>
                          <a:effectLst/>
                          <a:latin typeface="Segoe UI"/>
                          <a:cs typeface="Segoe UI"/>
                        </a:rPr>
                        <a:t>2- Finalización de consultas previas con comunidades indígenas en los dos países.</a:t>
                      </a:r>
                    </a:p>
                    <a:p>
                      <a:pPr algn="just" fontAlgn="ctr">
                        <a:buNone/>
                      </a:pPr>
                      <a:r>
                        <a:rPr lang="es-CO" sz="1200" b="0" i="0" u="none" strike="noStrike">
                          <a:solidFill>
                            <a:srgbClr val="000000"/>
                          </a:solidFill>
                          <a:effectLst/>
                          <a:latin typeface="Segoe UI"/>
                          <a:cs typeface="Segoe UI"/>
                        </a:rPr>
                        <a:t>3- Coordinación institucional para viabilizar requerimientos de las comunidades.</a:t>
                      </a:r>
                    </a:p>
                    <a:p>
                      <a:pPr algn="just" fontAlgn="ctr">
                        <a:buNone/>
                      </a:pPr>
                      <a:r>
                        <a:rPr lang="es-CO" sz="1200" b="0" i="0" u="none" strike="noStrike">
                          <a:solidFill>
                            <a:srgbClr val="000000"/>
                          </a:solidFill>
                          <a:effectLst/>
                          <a:latin typeface="Segoe UI" panose="020B0502040204020203" pitchFamily="34" charset="0"/>
                          <a:cs typeface="Segoe UI" panose="020B0502040204020203" pitchFamily="34" charset="0"/>
                        </a:rPr>
                        <a:t>4- Definición del CAPEX y estructuración financiera del Proyecto </a:t>
                      </a:r>
                    </a:p>
                    <a:p>
                      <a:pPr algn="just" fontAlgn="ctr">
                        <a:buNone/>
                      </a:pPr>
                      <a:r>
                        <a:rPr lang="es-CO" sz="1200" b="0" i="0" u="none" strike="noStrike">
                          <a:solidFill>
                            <a:srgbClr val="000000"/>
                          </a:solidFill>
                          <a:effectLst/>
                          <a:latin typeface="Segoe UI" panose="020B0502040204020203" pitchFamily="34" charset="0"/>
                          <a:cs typeface="Segoe UI" panose="020B0502040204020203" pitchFamily="34" charset="0"/>
                        </a:rPr>
                        <a:t>Se avanza en la gestión de una reunión entre los presidentes de ambos países.</a:t>
                      </a:r>
                    </a:p>
                    <a:p>
                      <a:pPr lvl="0" algn="just">
                        <a:buNone/>
                      </a:pPr>
                      <a:endParaRPr lang="es-CO" sz="1200" b="0" i="0" u="none" strike="noStrike">
                        <a:solidFill>
                          <a:srgbClr val="000000"/>
                        </a:solidFill>
                        <a:effectLst/>
                        <a:latin typeface="Segoe UI"/>
                        <a:cs typeface="Segoe UI"/>
                      </a:endParaRPr>
                    </a:p>
                    <a:p>
                      <a:pPr marL="171450" indent="-171450" algn="just" fontAlgn="ctr">
                        <a:buFont typeface="Wingdings"/>
                        <a:buChar char="ü"/>
                      </a:pPr>
                      <a:r>
                        <a:rPr lang="es-CO" sz="1200" b="0" i="0" u="none" strike="noStrike">
                          <a:solidFill>
                            <a:srgbClr val="000000"/>
                          </a:solidFill>
                          <a:effectLst/>
                          <a:latin typeface="Segoe UI"/>
                          <a:cs typeface="Segoe UI"/>
                        </a:rPr>
                        <a:t>En Colombia el estudio de impacto ambiental fue radicado en la ANLA  y ante requerimiento de la  se complementará información entre enero y febrero de 2026. Por solicitud de la comunidad, se inició un proceso de consulta sobreviniente en los  Consejos Comunitarios Mayores de Acandí. Se  conformaron las mesas  de trabajo</a:t>
                      </a:r>
                    </a:p>
                    <a:p>
                      <a:pPr marL="171450" lvl="0" indent="-171450" algn="just">
                        <a:buFont typeface="Wingdings"/>
                        <a:buChar char="ü"/>
                      </a:pPr>
                      <a:endParaRPr lang="es-CO" sz="1200" b="0" i="0" u="none" strike="noStrike">
                        <a:solidFill>
                          <a:srgbClr val="000000"/>
                        </a:solidFill>
                        <a:effectLst/>
                        <a:latin typeface="Segoe UI"/>
                        <a:cs typeface="Segoe UI"/>
                      </a:endParaRPr>
                    </a:p>
                    <a:p>
                      <a:pPr marL="171450" lvl="0" indent="-171450" algn="just">
                        <a:buFont typeface="Wingdings"/>
                        <a:buChar char="ü"/>
                      </a:pPr>
                      <a:r>
                        <a:rPr lang="es-CO" sz="1200" b="0" i="0" u="none" strike="noStrike">
                          <a:solidFill>
                            <a:srgbClr val="000000"/>
                          </a:solidFill>
                          <a:effectLst/>
                          <a:latin typeface="Segoe UI"/>
                          <a:cs typeface="Segoe UI"/>
                        </a:rPr>
                        <a:t>En Panamá los temas ambientales se avanzan y se realizará reunión con comunidades Kuna Ayala. Todas las consultas más las de la ANCP (Autoridad Nacional de Consulta Previa) están protocolizadas.</a:t>
                      </a:r>
                      <a:endParaRPr lang="es-CO"/>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just" fontAlgn="ctr">
                        <a:buFont typeface="Wingdings"/>
                        <a:buChar char="ü"/>
                      </a:pPr>
                      <a:r>
                        <a:rPr lang="es-CO" sz="1200" b="0" i="0" u="none" strike="noStrike">
                          <a:solidFill>
                            <a:srgbClr val="000000"/>
                          </a:solidFill>
                          <a:effectLst/>
                          <a:latin typeface="Segoe UI" panose="020B0502040204020203" pitchFamily="34" charset="0"/>
                          <a:cs typeface="Segoe UI" panose="020B0502040204020203" pitchFamily="34" charset="0"/>
                        </a:rPr>
                        <a:t>Continuar en la armonización regulatoria.</a:t>
                      </a:r>
                    </a:p>
                    <a:p>
                      <a:pPr marL="0" indent="0" algn="just" fontAlgn="ctr">
                        <a:buNone/>
                      </a:pP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p>
                      <a:pPr marL="171450" indent="-171450" algn="just" fontAlgn="ctr">
                        <a:buFont typeface="Wingdings"/>
                        <a:buChar char="ü"/>
                      </a:pPr>
                      <a:r>
                        <a:rPr lang="es-CO" sz="1200" b="0" i="0" u="none" strike="noStrike">
                          <a:solidFill>
                            <a:srgbClr val="000000"/>
                          </a:solidFill>
                          <a:effectLst/>
                          <a:latin typeface="Segoe UI" panose="020B0502040204020203" pitchFamily="34" charset="0"/>
                          <a:cs typeface="Segoe UI" panose="020B0502040204020203" pitchFamily="34" charset="0"/>
                        </a:rPr>
                        <a:t>Seguimiento aspectos ambientales.</a:t>
                      </a:r>
                    </a:p>
                    <a:p>
                      <a:pPr marL="0" indent="0" algn="just" fontAlgn="ctr">
                        <a:buNone/>
                      </a:pP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p>
                      <a:pPr marL="171450" indent="-171450" algn="just" fontAlgn="ctr">
                        <a:buFont typeface="Wingdings"/>
                        <a:buChar char="ü"/>
                      </a:pPr>
                      <a:r>
                        <a:rPr lang="es-CO" sz="1200" b="0" i="0" u="none" strike="noStrike">
                          <a:solidFill>
                            <a:srgbClr val="000000"/>
                          </a:solidFill>
                          <a:effectLst/>
                          <a:latin typeface="Segoe UI" panose="020B0502040204020203" pitchFamily="34" charset="0"/>
                          <a:cs typeface="Segoe UI" panose="020B0502040204020203" pitchFamily="34" charset="0"/>
                        </a:rPr>
                        <a:t>Definir viabilidad económica y obtener la viabilidad financiera con la banca multilateral (Flujo de caja necesario para pagarlo).</a:t>
                      </a:r>
                    </a:p>
                    <a:p>
                      <a:pPr algn="just" fontAlgn="ctr">
                        <a:buNone/>
                      </a:pPr>
                      <a:br>
                        <a:rPr lang="es-CO" sz="1200" b="0" i="0" u="none" strike="noStrike">
                          <a:solidFill>
                            <a:srgbClr val="000000"/>
                          </a:solidFill>
                          <a:effectLst/>
                          <a:latin typeface="Segoe UI"/>
                          <a:cs typeface="Segoe UI"/>
                        </a:rPr>
                      </a:br>
                      <a:endParaRPr lang="es-CO" sz="1200" b="0" i="0" u="none" strike="noStrike">
                        <a:solidFill>
                          <a:srgbClr val="000000"/>
                        </a:solidFill>
                        <a:effectLst/>
                        <a:latin typeface="Segoe UI"/>
                        <a:cs typeface="Segoe UI"/>
                      </a:endParaRPr>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l" fontAlgn="ctr">
                        <a:buFont typeface="Wingdings"/>
                        <a:buChar char="ü"/>
                      </a:pPr>
                      <a:r>
                        <a:rPr lang="es-CO" sz="1200" b="0" i="0" u="none" strike="noStrike">
                          <a:solidFill>
                            <a:srgbClr val="000000"/>
                          </a:solidFill>
                          <a:effectLst/>
                          <a:latin typeface="Segoe UI"/>
                          <a:cs typeface="Segoe UI"/>
                        </a:rPr>
                        <a:t>Apoyar las gestiones que viabilizarían el proyecto (con el equipo de RRII del MME).</a:t>
                      </a:r>
                      <a:br>
                        <a:rPr lang="es-CO" sz="1200" b="0" i="0" u="none" strike="noStrike">
                          <a:solidFill>
                            <a:srgbClr val="000000"/>
                          </a:solidFill>
                          <a:effectLst/>
                          <a:latin typeface="Segoe UI"/>
                          <a:cs typeface="Segoe UI"/>
                        </a:rPr>
                      </a:br>
                      <a:br>
                        <a:rPr lang="es-CO" sz="1200" b="0" i="0" u="none" strike="noStrike">
                          <a:solidFill>
                            <a:srgbClr val="000000"/>
                          </a:solidFill>
                          <a:effectLst/>
                          <a:latin typeface="Segoe UI"/>
                          <a:cs typeface="Segoe UI"/>
                        </a:rPr>
                      </a:br>
                      <a:r>
                        <a:rPr lang="es-CO" sz="1200" b="0" i="0" u="none" strike="noStrike" kern="1200">
                          <a:solidFill>
                            <a:srgbClr val="000000"/>
                          </a:solidFill>
                          <a:effectLst/>
                          <a:latin typeface="Segoe UI"/>
                          <a:ea typeface="+mn-ea"/>
                          <a:cs typeface="Segoe UI"/>
                        </a:rPr>
                        <a:t>Existe interés de la embajada Danesa, aprovechar su experticia en construcción-AOM de líneas HVDC.</a:t>
                      </a:r>
                      <a:br>
                        <a:rPr lang="es-CO" sz="1200" b="0" i="0" u="none" strike="noStrike">
                          <a:solidFill>
                            <a:srgbClr val="000000"/>
                          </a:solidFill>
                          <a:effectLst/>
                          <a:latin typeface="Segoe UI"/>
                          <a:cs typeface="Segoe UI"/>
                        </a:rPr>
                      </a:b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Solicitar reunión de carácter informativo con la UPME sobre el estado del proyecto.</a:t>
                      </a:r>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7555061"/>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155304-FB3E-B808-8026-6BDAB66AABCA}"/>
            </a:ext>
          </a:extLst>
        </p:cNvPr>
        <p:cNvGrpSpPr/>
        <p:nvPr/>
      </p:nvGrpSpPr>
      <p:grpSpPr>
        <a:xfrm>
          <a:off x="0" y="0"/>
          <a:ext cx="0" cy="0"/>
          <a:chOff x="0" y="0"/>
          <a:chExt cx="0" cy="0"/>
        </a:xfrm>
      </p:grpSpPr>
      <p:sp>
        <p:nvSpPr>
          <p:cNvPr id="2" name="Text Box 1">
            <a:extLst>
              <a:ext uri="{FF2B5EF4-FFF2-40B4-BE49-F238E27FC236}">
                <a16:creationId xmlns:a16="http://schemas.microsoft.com/office/drawing/2014/main" id="{03EABE26-3349-8B86-BA18-5A0041326220}"/>
              </a:ext>
            </a:extLst>
          </p:cNvPr>
          <p:cNvSpPr txBox="1"/>
          <p:nvPr/>
        </p:nvSpPr>
        <p:spPr>
          <a:xfrm>
            <a:off x="0" y="858496"/>
            <a:ext cx="12192000" cy="400110"/>
          </a:xfrm>
          <a:prstGeom prst="rect">
            <a:avLst/>
          </a:prstGeom>
          <a:noFill/>
        </p:spPr>
        <p:txBody>
          <a:bodyPr wrap="square" lIns="91440" tIns="45720" rIns="91440" bIns="45720" rtlCol="0" anchor="t">
            <a:spAutoFit/>
          </a:bodyPr>
          <a:lstStyle/>
          <a:p>
            <a:pPr algn="ctr"/>
            <a:r>
              <a:rPr lang="es-CO" altLang="es-ES" sz="2000" b="1">
                <a:solidFill>
                  <a:srgbClr val="E1B03B"/>
                </a:solidFill>
                <a:latin typeface="Objective Black"/>
                <a:ea typeface="Verdana"/>
                <a:cs typeface="Quattrocento Sans"/>
                <a:sym typeface="+mn-ea"/>
              </a:rPr>
              <a:t>Estado </a:t>
            </a:r>
            <a:r>
              <a:rPr lang="es-CO" altLang="es-ES" sz="2000" b="1">
                <a:solidFill>
                  <a:srgbClr val="E1B03B"/>
                </a:solidFill>
                <a:latin typeface="Objective Black"/>
                <a:ea typeface="Verdana"/>
                <a:sym typeface="+mn-ea"/>
              </a:rPr>
              <a:t>Proyecto </a:t>
            </a:r>
            <a:r>
              <a:rPr lang="es-ES" sz="2000" b="1">
                <a:solidFill>
                  <a:srgbClr val="E1B03B"/>
                </a:solidFill>
                <a:latin typeface="Objective Black"/>
                <a:ea typeface="Verdana"/>
                <a:sym typeface="+mn-ea"/>
              </a:rPr>
              <a:t>de Interconexión Colombia</a:t>
            </a:r>
            <a:r>
              <a:rPr lang="es-CO" altLang="es-ES" sz="2000" b="1">
                <a:solidFill>
                  <a:srgbClr val="E1B03B"/>
                </a:solidFill>
                <a:latin typeface="Objective Black"/>
                <a:ea typeface="Verdana"/>
                <a:sym typeface="+mn-ea"/>
              </a:rPr>
              <a:t> - </a:t>
            </a:r>
            <a:r>
              <a:rPr lang="es-ES" sz="2000" b="1">
                <a:solidFill>
                  <a:srgbClr val="E1B03B"/>
                </a:solidFill>
                <a:latin typeface="Objective Black"/>
                <a:ea typeface="Verdana"/>
                <a:sym typeface="+mn-ea"/>
              </a:rPr>
              <a:t>Panamá </a:t>
            </a:r>
            <a:endParaRPr lang="es-CO" altLang="es-ES" sz="2000" b="1">
              <a:solidFill>
                <a:srgbClr val="E1B03B"/>
              </a:solidFill>
              <a:latin typeface="Objective Black"/>
              <a:ea typeface="Verdana"/>
              <a:cs typeface="Quattrocento Sans"/>
              <a:sym typeface="+mn-ea"/>
            </a:endParaRPr>
          </a:p>
        </p:txBody>
      </p:sp>
      <p:graphicFrame>
        <p:nvGraphicFramePr>
          <p:cNvPr id="3" name="Tabla 2">
            <a:extLst>
              <a:ext uri="{FF2B5EF4-FFF2-40B4-BE49-F238E27FC236}">
                <a16:creationId xmlns:a16="http://schemas.microsoft.com/office/drawing/2014/main" id="{0474C1B7-584D-1014-D83E-F1E22A908BEB}"/>
              </a:ext>
            </a:extLst>
          </p:cNvPr>
          <p:cNvGraphicFramePr>
            <a:graphicFrameLocks noGrp="1"/>
          </p:cNvGraphicFramePr>
          <p:nvPr>
            <p:extLst>
              <p:ext uri="{D42A27DB-BD31-4B8C-83A1-F6EECF244321}">
                <p14:modId xmlns:p14="http://schemas.microsoft.com/office/powerpoint/2010/main" val="1098552061"/>
              </p:ext>
            </p:extLst>
          </p:nvPr>
        </p:nvGraphicFramePr>
        <p:xfrm>
          <a:off x="189470" y="1519863"/>
          <a:ext cx="11813060" cy="8046931"/>
        </p:xfrm>
        <a:graphic>
          <a:graphicData uri="http://schemas.openxmlformats.org/drawingml/2006/table">
            <a:tbl>
              <a:tblPr/>
              <a:tblGrid>
                <a:gridCol w="4968233">
                  <a:extLst>
                    <a:ext uri="{9D8B030D-6E8A-4147-A177-3AD203B41FA5}">
                      <a16:colId xmlns:a16="http://schemas.microsoft.com/office/drawing/2014/main" val="3502005132"/>
                    </a:ext>
                  </a:extLst>
                </a:gridCol>
                <a:gridCol w="3152166">
                  <a:extLst>
                    <a:ext uri="{9D8B030D-6E8A-4147-A177-3AD203B41FA5}">
                      <a16:colId xmlns:a16="http://schemas.microsoft.com/office/drawing/2014/main" val="63808977"/>
                    </a:ext>
                  </a:extLst>
                </a:gridCol>
                <a:gridCol w="2040796">
                  <a:extLst>
                    <a:ext uri="{9D8B030D-6E8A-4147-A177-3AD203B41FA5}">
                      <a16:colId xmlns:a16="http://schemas.microsoft.com/office/drawing/2014/main" val="2837788288"/>
                    </a:ext>
                  </a:extLst>
                </a:gridCol>
                <a:gridCol w="1651865">
                  <a:extLst>
                    <a:ext uri="{9D8B030D-6E8A-4147-A177-3AD203B41FA5}">
                      <a16:colId xmlns:a16="http://schemas.microsoft.com/office/drawing/2014/main" val="1388797471"/>
                    </a:ext>
                  </a:extLst>
                </a:gridCol>
              </a:tblGrid>
              <a:tr h="223793">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Alertas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Recomendaciones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4194861">
                <a:tc>
                  <a:txBody>
                    <a:bodyPr/>
                    <a:lstStyle/>
                    <a:p>
                      <a:pPr marL="171450" indent="-171450" algn="l" fontAlgn="ctr">
                        <a:buFont typeface="Wingdings"/>
                        <a:buChar char="ü"/>
                      </a:pPr>
                      <a:r>
                        <a:rPr lang="es-CO" sz="1100" b="0" i="0" u="none" strike="noStrike">
                          <a:solidFill>
                            <a:srgbClr val="000000"/>
                          </a:solidFill>
                          <a:effectLst/>
                          <a:latin typeface="Segoe UI"/>
                          <a:cs typeface="Segoe UI"/>
                        </a:rPr>
                        <a:t>El pasado 20 de junio 2025 se firmó acuerdo entre la CREG y la ASEP (Autoridad de Servicios Públicos de Panamá - reguladora en Panamá), estableciendo plan de 12 meses para desarrollar coordinadamente las normativas y modificaciones regulatorias que correspondan</a:t>
                      </a:r>
                    </a:p>
                    <a:p>
                      <a:pPr marL="0" indent="0" algn="l" fontAlgn="ctr">
                        <a:buNone/>
                      </a:pPr>
                      <a:br>
                        <a:rPr lang="es-CO" sz="1100" b="0" i="0" u="none" strike="noStrike">
                          <a:solidFill>
                            <a:srgbClr val="000000"/>
                          </a:solidFill>
                          <a:effectLst/>
                          <a:latin typeface="Segoe UI"/>
                          <a:cs typeface="Segoe UI"/>
                        </a:rPr>
                      </a:br>
                      <a:endParaRPr lang="es-CO" sz="1100" b="0" i="0" u="none" strike="noStrike">
                        <a:solidFill>
                          <a:srgbClr val="000000"/>
                        </a:solidFill>
                        <a:effectLst/>
                        <a:latin typeface="Segoe UI"/>
                        <a:cs typeface="Segoe UI"/>
                      </a:endParaRPr>
                    </a:p>
                    <a:p>
                      <a:pPr marL="171450" indent="-171450" algn="l" fontAlgn="ctr">
                        <a:buFont typeface="Wingdings"/>
                        <a:buChar char="ü"/>
                      </a:pPr>
                      <a:r>
                        <a:rPr lang="es-CO" sz="1100" b="0" i="0" u="none" strike="noStrike">
                          <a:solidFill>
                            <a:srgbClr val="000000"/>
                          </a:solidFill>
                          <a:effectLst/>
                          <a:latin typeface="Segoe UI" panose="020B0502040204020203" pitchFamily="34" charset="0"/>
                          <a:cs typeface="Segoe UI" panose="020B0502040204020203" pitchFamily="34" charset="0"/>
                        </a:rPr>
                        <a:t>Los días 28 y 29 de enero de 2026, se adelantó reunión en Panamá con equipos de ICP (Interconexión Colombia - Panamá) y la CAF (Banco de Desarrollo de America Latina y el Caribe, anteriormente Corporación Andina de Fomento), en la cual se incluyó participación de personal de UPME e INTERCOLOMBIA, para avanzar en la definición de la forma de financiación y remuneración de la inversión. Posteriormente, se programará la reunión presidencial para validar los acuerdos entre las áreas técnicas.</a:t>
                      </a:r>
                    </a:p>
                    <a:p>
                      <a:pPr marL="0" indent="0" algn="l" fontAlgn="ctr">
                        <a:buNone/>
                      </a:pPr>
                      <a:br>
                        <a:rPr lang="es-CO" sz="1100" b="0" i="0" u="none" strike="noStrike">
                          <a:solidFill>
                            <a:srgbClr val="000000"/>
                          </a:solidFill>
                          <a:effectLst/>
                          <a:latin typeface="Segoe UI"/>
                          <a:cs typeface="Segoe UI"/>
                        </a:rPr>
                      </a:br>
                      <a:endParaRPr lang="es-CO" sz="1100" b="0" i="0" u="none" strike="noStrike">
                        <a:solidFill>
                          <a:srgbClr val="000000"/>
                        </a:solidFill>
                        <a:effectLst/>
                        <a:latin typeface="Segoe UI"/>
                        <a:cs typeface="Segoe UI"/>
                      </a:endParaRPr>
                    </a:p>
                    <a:p>
                      <a:pPr marL="171450" indent="-171450" algn="l" fontAlgn="ctr">
                        <a:buFont typeface="Wingdings"/>
                        <a:buChar char="ü"/>
                      </a:pPr>
                      <a:r>
                        <a:rPr lang="es-CO" sz="1100" b="0" i="0" u="none" strike="noStrike">
                          <a:solidFill>
                            <a:srgbClr val="000000"/>
                          </a:solidFill>
                          <a:effectLst/>
                          <a:latin typeface="Segoe UI" panose="020B0502040204020203" pitchFamily="34" charset="0"/>
                          <a:cs typeface="Segoe UI" panose="020B0502040204020203" pitchFamily="34" charset="0"/>
                        </a:rPr>
                        <a:t>La Autoridad Nacional de los Servicios Públicos (ASEP) abrió un período formal de consulta pública sobre el acuerdo complementario que desarrolla los artículos 5 y 6 del Acuerdo Regulatorio suscrito con la Comisión de Regulación de Energía y Gas (CREG) de Colombia, en el marco del proceso de armonización normativa para la Interconexión Eléctrica Colombia–Panamá.</a:t>
                      </a:r>
                    </a:p>
                    <a:p>
                      <a:pPr marL="171450" indent="-171450" algn="l" fontAlgn="ctr">
                        <a:buFont typeface="Wingdings"/>
                        <a:buChar char="ü"/>
                      </a:pPr>
                      <a:endParaRPr lang="es-CO" sz="1100" b="0" i="0" u="none" strike="noStrike">
                        <a:solidFill>
                          <a:srgbClr val="000000"/>
                        </a:solidFill>
                        <a:effectLst/>
                        <a:latin typeface="Segoe UI"/>
                        <a:cs typeface="Segoe UI"/>
                      </a:endParaRPr>
                    </a:p>
                    <a:p>
                      <a:pPr marL="171450" lvl="0" indent="-171450" algn="l">
                        <a:buFont typeface="Wingdings"/>
                        <a:buChar char="ü"/>
                      </a:pPr>
                      <a:r>
                        <a:rPr lang="es-CO" sz="1100" b="0" i="0" u="none" strike="noStrike">
                          <a:solidFill>
                            <a:srgbClr val="000000"/>
                          </a:solidFill>
                          <a:effectLst/>
                          <a:latin typeface="Segoe UI"/>
                          <a:cs typeface="Segoe UI"/>
                        </a:rPr>
                        <a:t>La medida fue comunicada mediante la nota circular DSAN No. C-0501-2026, y establece como plazo para recibir comentarios hasta el 20 de marzo a las 4:00 p.m., a través del correo oficial de la entidad. Los artículos 5 y 6 del acuerdo regulatorio hacen referencia a los criterios para la determinación del costo eficiente del proyecto, la asignación de costos y beneficios entre ambos países y el esquema de remuneración aplicable, bajo un mecanismo de “piso y techo”. </a:t>
                      </a:r>
                      <a:endParaRPr lang="es-CO"/>
                    </a:p>
                    <a:p>
                      <a:pPr marL="171450" indent="-171450" algn="l" fontAlgn="ctr">
                        <a:buFont typeface="Wingdings"/>
                        <a:buChar char="ü"/>
                      </a:pPr>
                      <a:r>
                        <a:rPr lang="es-CO" sz="1100" b="0" i="0" u="none" strike="noStrike">
                          <a:solidFill>
                            <a:srgbClr val="000000"/>
                          </a:solidFill>
                          <a:effectLst/>
                          <a:latin typeface="Segoe UI" panose="020B0502040204020203" pitchFamily="34" charset="0"/>
                          <a:cs typeface="Segoe UI" panose="020B0502040204020203" pitchFamily="34" charset="0"/>
                        </a:rPr>
                        <a:t>En los archivos ICP Modelo de Negocio y Acuerdo Complementario 001 se describe el modelo de negocio en consideración y se muestra el acuerdo que está a la espera de comentarios con fecha de terminación del 20 de Marzo</a:t>
                      </a:r>
                    </a:p>
                  </a:txBody>
                  <a:tcPr marL="9525" marR="9525" marT="9525"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ctr" fontAlgn="ctr">
                        <a:buFont typeface="Wingdings"/>
                        <a:buChar char="ü"/>
                      </a:pPr>
                      <a:r>
                        <a:rPr lang="es-CO" sz="1100" b="0" i="0" u="none" strike="noStrike">
                          <a:solidFill>
                            <a:srgbClr val="000000"/>
                          </a:solidFill>
                          <a:effectLst/>
                          <a:latin typeface="Segoe UI" panose="020B0502040204020203" pitchFamily="34" charset="0"/>
                          <a:cs typeface="Segoe UI" panose="020B0502040204020203" pitchFamily="34" charset="0"/>
                        </a:rPr>
                        <a:t>Avanzar en el perfeccionamiento de los acuerdos teniendo en cuenta como elementos básicos del negocio:</a:t>
                      </a:r>
                    </a:p>
                    <a:p>
                      <a:pPr marL="0" indent="0" algn="ctr" fontAlgn="ctr">
                        <a:buNone/>
                      </a:pPr>
                      <a:br>
                        <a:rPr lang="es-CO" sz="1100" b="0" i="0" u="none" strike="noStrike">
                          <a:solidFill>
                            <a:srgbClr val="000000"/>
                          </a:solidFill>
                          <a:effectLst/>
                          <a:latin typeface="Segoe UI"/>
                          <a:cs typeface="Segoe UI"/>
                        </a:rPr>
                      </a:br>
                      <a:endParaRPr lang="es-CO" sz="1100" b="0" i="0" u="none" strike="noStrike">
                        <a:solidFill>
                          <a:srgbClr val="000000"/>
                        </a:solidFill>
                        <a:effectLst/>
                        <a:latin typeface="Segoe UI"/>
                        <a:cs typeface="Segoe UI"/>
                      </a:endParaRPr>
                    </a:p>
                    <a:p>
                      <a:pPr marL="171450" indent="-171450" algn="ctr" fontAlgn="ctr">
                        <a:buFont typeface="Wingdings"/>
                        <a:buChar char="ü"/>
                      </a:pPr>
                      <a:r>
                        <a:rPr lang="es-CO" sz="1100" b="0" i="0" u="none" strike="noStrike">
                          <a:solidFill>
                            <a:srgbClr val="000000"/>
                          </a:solidFill>
                          <a:effectLst/>
                          <a:latin typeface="Segoe UI"/>
                          <a:cs typeface="Segoe UI"/>
                        </a:rPr>
                        <a:t>Ingresos previstos: El proyecto es considerado un activo de conexión, lo que indica que la remuneración del mismo y su viabilizarían recae en el promotor del proyecto. Estos ingresos serían Rentas de congestión y derechos financieros de acceso a la capacidad de la interconexión</a:t>
                      </a:r>
                    </a:p>
                    <a:p>
                      <a:pPr marL="0" indent="0" algn="ctr" fontAlgn="ctr">
                        <a:buNone/>
                      </a:pPr>
                      <a:br>
                        <a:rPr lang="es-CO" sz="1100" b="0" i="0" u="none" strike="noStrike">
                          <a:solidFill>
                            <a:srgbClr val="000000"/>
                          </a:solidFill>
                          <a:effectLst/>
                          <a:latin typeface="Segoe UI"/>
                          <a:cs typeface="Segoe UI"/>
                        </a:rPr>
                      </a:br>
                      <a:endParaRPr lang="es-CO" sz="1100" b="0" i="0" u="none" strike="noStrike">
                        <a:solidFill>
                          <a:srgbClr val="000000"/>
                        </a:solidFill>
                        <a:effectLst/>
                        <a:latin typeface="Segoe UI"/>
                        <a:cs typeface="Segoe UI"/>
                      </a:endParaRPr>
                    </a:p>
                    <a:p>
                      <a:pPr marL="171450" indent="-171450" algn="ctr" fontAlgn="ctr">
                        <a:buFont typeface="Wingdings"/>
                        <a:buChar char="ü"/>
                      </a:pPr>
                      <a:r>
                        <a:rPr lang="es-CO" sz="1100" b="0" i="0" u="none" strike="noStrike">
                          <a:solidFill>
                            <a:srgbClr val="000000"/>
                          </a:solidFill>
                          <a:effectLst/>
                          <a:latin typeface="Segoe UI"/>
                          <a:cs typeface="Segoe UI"/>
                        </a:rPr>
                        <a:t>Mecanismos económicos considerados: Remuneración fija anual; remuneración híbrida Uso - Merchant - (líneas - cable marino); Aporte de capital de los gobiernos. Se encontraron dificultades para hacerla banqueable, teniendo en cuenta que puede haber riesgos de construcción que no aseguran la viabilidad de los ingresos futuros.</a:t>
                      </a:r>
                    </a:p>
                    <a:p>
                      <a:pPr marL="0" indent="0" algn="ctr" fontAlgn="ctr">
                        <a:buNone/>
                      </a:pPr>
                      <a:br>
                        <a:rPr lang="es-CO" sz="1100" b="0" i="0" u="none" strike="noStrike">
                          <a:solidFill>
                            <a:srgbClr val="000000"/>
                          </a:solidFill>
                          <a:effectLst/>
                          <a:latin typeface="Segoe UI"/>
                          <a:cs typeface="Segoe UI"/>
                        </a:rPr>
                      </a:br>
                      <a:endParaRPr lang="es-CO" sz="1100" b="0" i="0" u="none" strike="noStrike">
                        <a:solidFill>
                          <a:srgbClr val="000000"/>
                        </a:solidFill>
                        <a:effectLst/>
                        <a:latin typeface="Segoe UI"/>
                        <a:cs typeface="Segoe UI"/>
                      </a:endParaRPr>
                    </a:p>
                    <a:p>
                      <a:pPr marL="171450" indent="-171450" algn="ctr" fontAlgn="ctr">
                        <a:buFont typeface="Wingdings"/>
                        <a:buChar char="ü"/>
                      </a:pPr>
                      <a:r>
                        <a:rPr lang="es-CO" sz="1100" b="0" i="0" u="none" strike="noStrike">
                          <a:solidFill>
                            <a:srgbClr val="000000"/>
                          </a:solidFill>
                          <a:effectLst/>
                          <a:latin typeface="Segoe UI" panose="020B0502040204020203" pitchFamily="34" charset="0"/>
                          <a:cs typeface="Segoe UI" panose="020B0502040204020203" pitchFamily="34" charset="0"/>
                        </a:rPr>
                        <a:t>Mecanismo económico alternativo: Esquema Piso - Techo; Experiencia exitosa en proyectos similares en Europa y Reino Unido. Esquema que ya ha funcionado para varios proyectos entre los que se destacan interconexiones entre Irlanda e Inglaterra y entre Reino Unido y Dinamarca; adicionalmente se proyecta otra entre Reino Unido y Noruega.</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ctr" fontAlgn="ctr">
                        <a:buFont typeface="Wingdings"/>
                        <a:buChar char="ü"/>
                      </a:pPr>
                      <a:r>
                        <a:rPr lang="es-CO" sz="1100" b="0" i="0" u="none" strike="noStrike">
                          <a:solidFill>
                            <a:srgbClr val="000000"/>
                          </a:solidFill>
                          <a:effectLst/>
                          <a:latin typeface="Segoe UI" panose="020B0502040204020203" pitchFamily="34" charset="0"/>
                          <a:cs typeface="Segoe UI" panose="020B0502040204020203" pitchFamily="34" charset="0"/>
                        </a:rPr>
                        <a:t>Posibles dificultades en armonizar los aspectos indicados en la hoja de ruta. Los cálculos iniciales, muestran un incremento en las tarifas en Panamá con un esquema que todo el cargo vaya a la tarifa. Con el esquema piso techo este impacto podría no ser tan alto e incluso podría no presentarse. Continúan los esfuerzos por dar viabilidad económica y financiera. </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171450" indent="-171450" algn="ctr" fontAlgn="ctr">
                        <a:buFont typeface="Wingdings"/>
                        <a:buChar char="ü"/>
                      </a:pPr>
                      <a:r>
                        <a:rPr lang="es-CO" sz="1100" b="0" i="0" u="none" strike="noStrike">
                          <a:solidFill>
                            <a:srgbClr val="000000"/>
                          </a:solidFill>
                          <a:effectLst/>
                          <a:latin typeface="Segoe UI"/>
                          <a:cs typeface="Segoe UI"/>
                        </a:rPr>
                        <a:t>Servir de facilitador por parte del MME y acompañar a cada una de los actores a cargo de la ejecución, de tal manera que se agilice la </a:t>
                      </a:r>
                      <a:r>
                        <a:rPr lang="es-CO" sz="1100" b="0" i="0" u="none" strike="noStrike" err="1">
                          <a:solidFill>
                            <a:srgbClr val="000000"/>
                          </a:solidFill>
                          <a:effectLst/>
                          <a:latin typeface="Segoe UI"/>
                          <a:cs typeface="Segoe UI"/>
                        </a:rPr>
                        <a:t>viabilización</a:t>
                      </a:r>
                      <a:r>
                        <a:rPr lang="es-CO" sz="1100" b="0" i="0" u="none" strike="noStrike">
                          <a:solidFill>
                            <a:srgbClr val="000000"/>
                          </a:solidFill>
                          <a:effectLst/>
                          <a:latin typeface="Segoe UI"/>
                          <a:cs typeface="Segoe UI"/>
                        </a:rPr>
                        <a:t>.</a:t>
                      </a:r>
                      <a:br>
                        <a:rPr lang="es-CO" sz="1100" b="0" i="0" u="none" strike="noStrike">
                          <a:solidFill>
                            <a:srgbClr val="000000"/>
                          </a:solidFill>
                          <a:effectLst/>
                          <a:latin typeface="Segoe UI"/>
                          <a:cs typeface="Segoe UI"/>
                        </a:rPr>
                      </a:b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Solicitar reunión de carácter informativo con la UPME sobre el estado del proyecto</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7555061"/>
                  </a:ext>
                </a:extLst>
              </a:tr>
              <a:tr h="2373841">
                <a:tc>
                  <a:txBody>
                    <a:bodyPr/>
                    <a:lstStyle/>
                    <a:p>
                      <a:pPr marL="171450" indent="-171450" algn="l" defTabSz="1219170" rtl="0" eaLnBrk="1" fontAlgn="ctr" latinLnBrk="0" hangingPunct="1">
                        <a:buFont typeface="Wingdings"/>
                        <a:buChar char="ü"/>
                      </a:pPr>
                      <a:r>
                        <a:rPr lang="es-CO" sz="1100" b="0" i="0" u="none" strike="noStrike" kern="1200">
                          <a:solidFill>
                            <a:srgbClr val="000000"/>
                          </a:solidFill>
                          <a:effectLst/>
                          <a:latin typeface="Segoe UI"/>
                          <a:ea typeface="+mn-ea"/>
                          <a:cs typeface="Segoe UI"/>
                        </a:rPr>
                        <a:t>Ampliación Santuario Fauna Acandí, Playón y Playona, proyecto prioritario para el MMA (área protegida del Sistema de Parques Nacionales)</a:t>
                      </a:r>
                    </a:p>
                    <a:p>
                      <a:pPr marL="0" indent="0" algn="l" defTabSz="1219170" rtl="0" eaLnBrk="1" fontAlgn="ctr" latinLnBrk="0" hangingPunct="1">
                        <a:buNone/>
                      </a:pPr>
                      <a:br>
                        <a:rPr lang="es-CO" sz="1100" b="0" i="0" u="none" strike="noStrike" kern="1200">
                          <a:solidFill>
                            <a:srgbClr val="000000"/>
                          </a:solidFill>
                          <a:effectLst/>
                          <a:latin typeface="Segoe UI"/>
                          <a:ea typeface="+mn-ea"/>
                          <a:cs typeface="Segoe UI"/>
                        </a:rPr>
                      </a:br>
                      <a:endParaRPr lang="es-CO" sz="1100" b="0" i="0" u="none" strike="noStrike" kern="1200">
                        <a:solidFill>
                          <a:srgbClr val="000000"/>
                        </a:solidFill>
                        <a:effectLst/>
                        <a:latin typeface="Segoe UI"/>
                        <a:ea typeface="+mn-ea"/>
                        <a:cs typeface="Segoe UI"/>
                      </a:endParaRPr>
                    </a:p>
                    <a:p>
                      <a:pPr marL="171450" indent="-171450" algn="l" rtl="0" eaLnBrk="1" fontAlgn="ctr" latinLnBrk="0" hangingPunct="1">
                        <a:buFont typeface="Wingdings"/>
                        <a:buChar char="ü"/>
                      </a:pPr>
                      <a:r>
                        <a:rPr lang="es-CO" sz="1100" b="0" i="0" u="none" strike="noStrike" kern="1200">
                          <a:solidFill>
                            <a:srgbClr val="000000"/>
                          </a:solidFill>
                          <a:effectLst/>
                          <a:latin typeface="Segoe UI"/>
                          <a:ea typeface="+mn-ea"/>
                          <a:cs typeface="Segoe UI"/>
                        </a:rPr>
                        <a:t>En el lado Panameño, se avanzan las negociaciones con las comunidades , las principales en la ruta son </a:t>
                      </a:r>
                      <a:r>
                        <a:rPr lang="es-CO" sz="1100" b="0" i="0" u="none" strike="noStrike" kern="1200" err="1">
                          <a:solidFill>
                            <a:srgbClr val="000000"/>
                          </a:solidFill>
                          <a:effectLst/>
                          <a:latin typeface="Segoe UI"/>
                          <a:ea typeface="+mn-ea"/>
                          <a:cs typeface="Segoe UI"/>
                        </a:rPr>
                        <a:t>Wagandí</a:t>
                      </a:r>
                      <a:r>
                        <a:rPr lang="es-CO" sz="1100" b="0" i="0" u="none" strike="noStrike" kern="1200">
                          <a:solidFill>
                            <a:srgbClr val="000000"/>
                          </a:solidFill>
                          <a:effectLst/>
                          <a:latin typeface="Segoe UI"/>
                          <a:ea typeface="+mn-ea"/>
                          <a:cs typeface="Segoe UI"/>
                        </a:rPr>
                        <a:t>, Alto Bayano y actualmente se avanza con la  comunidades en Darién y Kuna Yala y otras con comunidades más pequeñas tales como </a:t>
                      </a:r>
                      <a:r>
                        <a:rPr lang="es-CO" sz="1100" b="0" i="0" u="none" strike="noStrike" kern="1200" err="1">
                          <a:solidFill>
                            <a:srgbClr val="000000"/>
                          </a:solidFill>
                          <a:effectLst/>
                          <a:latin typeface="Segoe UI"/>
                          <a:ea typeface="+mn-ea"/>
                          <a:cs typeface="Segoe UI"/>
                        </a:rPr>
                        <a:t>Nurra</a:t>
                      </a:r>
                      <a:r>
                        <a:rPr lang="es-CO" sz="1100" b="0" i="0" u="none" strike="noStrike" kern="1200">
                          <a:solidFill>
                            <a:srgbClr val="000000"/>
                          </a:solidFill>
                          <a:effectLst/>
                          <a:latin typeface="Segoe UI"/>
                          <a:ea typeface="+mn-ea"/>
                          <a:cs typeface="Segoe UI"/>
                        </a:rPr>
                        <a:t>, Morti, </a:t>
                      </a:r>
                      <a:r>
                        <a:rPr lang="es-CO" sz="1100" b="0" i="0" u="none" strike="noStrike" kern="1200" err="1">
                          <a:solidFill>
                            <a:srgbClr val="000000"/>
                          </a:solidFill>
                          <a:effectLst/>
                          <a:latin typeface="Segoe UI"/>
                          <a:ea typeface="+mn-ea"/>
                          <a:cs typeface="Segoe UI"/>
                        </a:rPr>
                        <a:t>Uala</a:t>
                      </a:r>
                      <a:r>
                        <a:rPr lang="es-CO" sz="1100" b="0" i="0" u="none" strike="noStrike" kern="1200">
                          <a:solidFill>
                            <a:srgbClr val="000000"/>
                          </a:solidFill>
                          <a:effectLst/>
                          <a:latin typeface="Segoe UI"/>
                          <a:ea typeface="+mn-ea"/>
                          <a:cs typeface="Segoe UI"/>
                        </a:rPr>
                        <a:t> y </a:t>
                      </a:r>
                      <a:r>
                        <a:rPr lang="es-CO" sz="1100" b="0" i="0" u="none" strike="noStrike" kern="1200" err="1">
                          <a:solidFill>
                            <a:srgbClr val="000000"/>
                          </a:solidFill>
                          <a:effectLst/>
                          <a:latin typeface="Segoe UI"/>
                          <a:ea typeface="+mn-ea"/>
                          <a:cs typeface="Segoe UI"/>
                        </a:rPr>
                        <a:t>Sasardí</a:t>
                      </a:r>
                      <a:endParaRPr lang="es-CO" sz="1100" b="0" i="0" u="none" strike="noStrike" kern="1200">
                        <a:solidFill>
                          <a:srgbClr val="000000"/>
                        </a:solidFill>
                        <a:effectLst/>
                        <a:latin typeface="Segoe UI"/>
                        <a:ea typeface="+mn-ea"/>
                        <a:cs typeface="Segoe UI"/>
                      </a:endParaRPr>
                    </a:p>
                    <a:p>
                      <a:pPr marL="171450" indent="-171450" algn="ctr" defTabSz="1219170" rtl="0" eaLnBrk="1" fontAlgn="ctr" latinLnBrk="0" hangingPunct="1">
                        <a:buFont typeface="Wingdings"/>
                        <a:buChar char="ü"/>
                      </a:pPr>
                      <a:endParaRPr lang="es-CO" sz="1100" b="0" i="0" u="none" strike="noStrike" kern="1200">
                        <a:solidFill>
                          <a:srgbClr val="000000"/>
                        </a:solidFill>
                        <a:effectLst/>
                        <a:latin typeface="Segoe UI" panose="020B0502040204020203" pitchFamily="34" charset="0"/>
                        <a:ea typeface="+mn-ea"/>
                        <a:cs typeface="Segoe UI" panose="020B0502040204020203" pitchFamily="34" charset="0"/>
                      </a:endParaRPr>
                    </a:p>
                  </a:txBody>
                  <a:tcPr marL="9525" marR="9525" marT="9525"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marL="171450" indent="-171450" algn="ctr" defTabSz="1219170" rtl="0" eaLnBrk="1" fontAlgn="ctr" latinLnBrk="0" hangingPunct="1">
                        <a:buFont typeface="Wingdings"/>
                        <a:buChar char="ü"/>
                      </a:pPr>
                      <a:r>
                        <a:rPr lang="es-CO" sz="1100" b="0" i="0" u="none" strike="noStrike" kern="1200">
                          <a:solidFill>
                            <a:srgbClr val="000000"/>
                          </a:solidFill>
                          <a:effectLst/>
                          <a:latin typeface="Segoe UI" panose="020B0502040204020203" pitchFamily="34" charset="0"/>
                          <a:ea typeface="+mn-ea"/>
                          <a:cs typeface="Segoe UI" panose="020B0502040204020203" pitchFamily="34" charset="0"/>
                        </a:rPr>
                        <a:t>Modificar área a ampliar del Santuario (limitado en una primera fase hasta el trazado del cable)</a:t>
                      </a:r>
                    </a:p>
                    <a:p>
                      <a:pPr marL="0" indent="0" algn="ctr" defTabSz="1219170" rtl="0" eaLnBrk="1" fontAlgn="ctr" latinLnBrk="0" hangingPunct="1">
                        <a:buNone/>
                      </a:pPr>
                      <a:br>
                        <a:rPr lang="es-CO" sz="1100" b="0" i="0" u="none" strike="noStrike" kern="1200">
                          <a:solidFill>
                            <a:srgbClr val="000000"/>
                          </a:solidFill>
                          <a:effectLst/>
                          <a:latin typeface="Segoe UI"/>
                          <a:ea typeface="+mn-ea"/>
                          <a:cs typeface="Segoe UI"/>
                        </a:rPr>
                      </a:br>
                      <a:endParaRPr lang="es-CO" sz="1100" b="0" i="0" u="none" strike="noStrike" kern="1200">
                        <a:solidFill>
                          <a:srgbClr val="000000"/>
                        </a:solidFill>
                        <a:effectLst/>
                        <a:latin typeface="Segoe UI"/>
                        <a:ea typeface="+mn-ea"/>
                        <a:cs typeface="Segoe UI"/>
                      </a:endParaRPr>
                    </a:p>
                    <a:p>
                      <a:pPr marL="171450" indent="-171450" algn="ctr" defTabSz="1219170" rtl="0" eaLnBrk="1" fontAlgn="ctr" latinLnBrk="0" hangingPunct="1">
                        <a:buFont typeface="Wingdings"/>
                        <a:buChar char="ü"/>
                      </a:pPr>
                      <a:r>
                        <a:rPr lang="es-CO" sz="1100" b="0" i="0" u="none" strike="noStrike" kern="1200">
                          <a:solidFill>
                            <a:srgbClr val="000000"/>
                          </a:solidFill>
                          <a:effectLst/>
                          <a:latin typeface="Segoe UI" panose="020B0502040204020203" pitchFamily="34" charset="0"/>
                          <a:ea typeface="+mn-ea"/>
                          <a:cs typeface="Segoe UI" panose="020B0502040204020203" pitchFamily="34" charset="0"/>
                        </a:rPr>
                        <a:t>Dar alcance a consulta previa que acordó modificación del SFF para formalizar acuerdos</a:t>
                      </a:r>
                    </a:p>
                    <a:p>
                      <a:pPr marL="0" indent="0" algn="ctr" defTabSz="1219170" rtl="0" eaLnBrk="1" fontAlgn="ctr" latinLnBrk="0" hangingPunct="1">
                        <a:buNone/>
                      </a:pPr>
                      <a:br>
                        <a:rPr lang="es-CO" sz="1100" b="0" i="0" u="none" strike="noStrike" kern="1200">
                          <a:solidFill>
                            <a:srgbClr val="000000"/>
                          </a:solidFill>
                          <a:effectLst/>
                          <a:latin typeface="Segoe UI"/>
                          <a:ea typeface="+mn-ea"/>
                          <a:cs typeface="Segoe UI"/>
                        </a:rPr>
                      </a:br>
                      <a:endParaRPr lang="es-CO" sz="1100" b="0" i="0" u="none" strike="noStrike" kern="1200">
                        <a:solidFill>
                          <a:srgbClr val="000000"/>
                        </a:solidFill>
                        <a:effectLst/>
                        <a:latin typeface="Segoe UI"/>
                        <a:ea typeface="+mn-ea"/>
                        <a:cs typeface="Segoe UI"/>
                      </a:endParaRPr>
                    </a:p>
                    <a:p>
                      <a:pPr marL="171450" indent="-171450" algn="ctr" defTabSz="1219170" rtl="0" eaLnBrk="1" fontAlgn="ctr" latinLnBrk="0" hangingPunct="1">
                        <a:buFont typeface="Wingdings"/>
                        <a:buChar char="ü"/>
                      </a:pPr>
                      <a:r>
                        <a:rPr lang="es-CO" sz="1100" b="0" i="0" u="none" strike="noStrike" kern="1200">
                          <a:solidFill>
                            <a:srgbClr val="000000"/>
                          </a:solidFill>
                          <a:effectLst/>
                          <a:latin typeface="Segoe UI" panose="020B0502040204020203" pitchFamily="34" charset="0"/>
                          <a:ea typeface="+mn-ea"/>
                          <a:cs typeface="Segoe UI" panose="020B0502040204020203" pitchFamily="34" charset="0"/>
                        </a:rPr>
                        <a:t>Realizar debida diligencia para incluir comunidades en consulta previa de la ICP</a:t>
                      </a:r>
                    </a:p>
                    <a:p>
                      <a:pPr marL="0" algn="ctr" defTabSz="1219170" rtl="0" eaLnBrk="1" fontAlgn="ctr" latinLnBrk="0" hangingPunct="1">
                        <a:buNone/>
                      </a:pPr>
                      <a:endParaRPr lang="es-CO" sz="1100" b="0" i="0" u="none" strike="noStrike" kern="1200">
                        <a:solidFill>
                          <a:srgbClr val="000000"/>
                        </a:solidFill>
                        <a:effectLst/>
                        <a:latin typeface="Segoe UI" panose="020B0502040204020203" pitchFamily="34" charset="0"/>
                        <a:ea typeface="+mn-ea"/>
                        <a:cs typeface="Segoe UI" panose="020B0502040204020203" pitchFamily="34" charset="0"/>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marL="171450" indent="-171450" algn="ctr" defTabSz="1219170" rtl="0" eaLnBrk="1" fontAlgn="ctr" latinLnBrk="0" hangingPunct="1">
                        <a:buFont typeface="Wingdings"/>
                        <a:buChar char="ü"/>
                      </a:pPr>
                      <a:r>
                        <a:rPr lang="es-CO" sz="1100" b="0" i="0" u="none" strike="noStrike" kern="1200">
                          <a:solidFill>
                            <a:srgbClr val="000000"/>
                          </a:solidFill>
                          <a:effectLst/>
                          <a:latin typeface="Segoe UI" panose="020B0502040204020203" pitchFamily="34" charset="0"/>
                          <a:ea typeface="+mn-ea"/>
                          <a:cs typeface="Segoe UI" panose="020B0502040204020203" pitchFamily="34" charset="0"/>
                        </a:rPr>
                        <a:t>El área para la ampliación del Santuario intercepta el corredor de la interconexión, procede la gestión con el MMA, ANLA, PNN y comunidades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marL="171450" indent="-171450" algn="ctr" defTabSz="1219170" rtl="0" eaLnBrk="1" fontAlgn="ctr" latinLnBrk="0" hangingPunct="1">
                        <a:buFont typeface="Wingdings"/>
                        <a:buChar char="ü"/>
                      </a:pPr>
                      <a:r>
                        <a:rPr lang="es-CO" sz="1100" b="0" i="0" u="none" strike="noStrike" kern="1200">
                          <a:solidFill>
                            <a:srgbClr val="000000"/>
                          </a:solidFill>
                          <a:effectLst/>
                          <a:latin typeface="Segoe UI"/>
                          <a:ea typeface="+mn-ea"/>
                          <a:cs typeface="Segoe UI"/>
                        </a:rPr>
                        <a:t>Servir de facilitador por parte del MME y acompañar a cada uno de los actores a cargo de la ejecución, de tal manera que se agilice la </a:t>
                      </a:r>
                      <a:r>
                        <a:rPr lang="es-CO" sz="1100" b="0" i="0" u="none" strike="noStrike" kern="1200" err="1">
                          <a:solidFill>
                            <a:srgbClr val="000000"/>
                          </a:solidFill>
                          <a:effectLst/>
                          <a:latin typeface="Segoe UI"/>
                          <a:ea typeface="+mn-ea"/>
                          <a:cs typeface="Segoe UI"/>
                        </a:rPr>
                        <a:t>viabilización</a:t>
                      </a:r>
                      <a:r>
                        <a:rPr lang="es-CO" sz="1100" b="0" i="0" u="none" strike="noStrike" kern="1200">
                          <a:solidFill>
                            <a:srgbClr val="000000"/>
                          </a:solidFill>
                          <a:effectLst/>
                          <a:latin typeface="Segoe UI"/>
                          <a:ea typeface="+mn-ea"/>
                          <a:cs typeface="Segoe UI"/>
                        </a:rPr>
                        <a:t> (reunión de los presidentes)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28598920"/>
                  </a:ext>
                </a:extLst>
              </a:tr>
            </a:tbl>
          </a:graphicData>
        </a:graphic>
      </p:graphicFrame>
    </p:spTree>
    <p:extLst>
      <p:ext uri="{BB962C8B-B14F-4D97-AF65-F5344CB8AC3E}">
        <p14:creationId xmlns:p14="http://schemas.microsoft.com/office/powerpoint/2010/main" val="42904737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F3D8A-CD6A-E688-1417-DF23090DDB90}"/>
            </a:ext>
          </a:extLst>
        </p:cNvPr>
        <p:cNvGrpSpPr/>
        <p:nvPr/>
      </p:nvGrpSpPr>
      <p:grpSpPr>
        <a:xfrm>
          <a:off x="0" y="0"/>
          <a:ext cx="0" cy="0"/>
          <a:chOff x="0" y="0"/>
          <a:chExt cx="0" cy="0"/>
        </a:xfrm>
      </p:grpSpPr>
      <p:sp>
        <p:nvSpPr>
          <p:cNvPr id="15" name="TextBox 17">
            <a:extLst>
              <a:ext uri="{FF2B5EF4-FFF2-40B4-BE49-F238E27FC236}">
                <a16:creationId xmlns:a16="http://schemas.microsoft.com/office/drawing/2014/main" id="{EC13C791-47CB-2809-2144-8903456F3824}"/>
              </a:ext>
            </a:extLst>
          </p:cNvPr>
          <p:cNvSpPr txBox="1"/>
          <p:nvPr/>
        </p:nvSpPr>
        <p:spPr>
          <a:xfrm>
            <a:off x="6333317" y="4037062"/>
            <a:ext cx="5828875"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spAutoFit/>
          </a:bodyPr>
          <a:lstStyle/>
          <a:p>
            <a:pPr algn="ctr"/>
            <a:r>
              <a:rPr lang="es-CO" sz="2800" b="1">
                <a:solidFill>
                  <a:srgbClr val="E1B03B"/>
                </a:solidFill>
                <a:latin typeface="Objective Black" pitchFamily="2" charset="77"/>
                <a:ea typeface="Verdana" panose="020B0604030504040204" pitchFamily="34" charset="0"/>
                <a:cs typeface="Segoe UI" panose="020B0502040204020203"/>
              </a:rPr>
              <a:t>2. INTERCONEXIÓN </a:t>
            </a:r>
          </a:p>
          <a:p>
            <a:pPr algn="ctr"/>
            <a:r>
              <a:rPr lang="es-CO" sz="2800" b="1">
                <a:solidFill>
                  <a:srgbClr val="E1B03B"/>
                </a:solidFill>
                <a:latin typeface="Objective Black" pitchFamily="2" charset="77"/>
                <a:ea typeface="Verdana" panose="020B0604030504040204" pitchFamily="34" charset="0"/>
                <a:cs typeface="Segoe UI" panose="020B0502040204020203"/>
              </a:rPr>
              <a:t>COLOMBIA - VENEZUELA</a:t>
            </a:r>
            <a:endParaRPr lang="en-US" sz="2800" b="1">
              <a:solidFill>
                <a:srgbClr val="E1B03B"/>
              </a:solidFill>
              <a:latin typeface="Objective Black" pitchFamily="2" charset="77"/>
              <a:ea typeface="Verdana" panose="020B0604030504040204" pitchFamily="34" charset="0"/>
              <a:cs typeface="Segoe UI" panose="020B0502040204020203"/>
            </a:endParaRPr>
          </a:p>
        </p:txBody>
      </p:sp>
    </p:spTree>
    <p:extLst>
      <p:ext uri="{BB962C8B-B14F-4D97-AF65-F5344CB8AC3E}">
        <p14:creationId xmlns:p14="http://schemas.microsoft.com/office/powerpoint/2010/main" val="35823016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67C6B-AD4B-8738-EB09-2A656C182FD0}"/>
            </a:ext>
          </a:extLst>
        </p:cNvPr>
        <p:cNvGrpSpPr/>
        <p:nvPr/>
      </p:nvGrpSpPr>
      <p:grpSpPr>
        <a:xfrm>
          <a:off x="0" y="0"/>
          <a:ext cx="0" cy="0"/>
          <a:chOff x="0" y="0"/>
          <a:chExt cx="0" cy="0"/>
        </a:xfrm>
      </p:grpSpPr>
      <p:sp>
        <p:nvSpPr>
          <p:cNvPr id="2" name="Text Box 1">
            <a:extLst>
              <a:ext uri="{FF2B5EF4-FFF2-40B4-BE49-F238E27FC236}">
                <a16:creationId xmlns:a16="http://schemas.microsoft.com/office/drawing/2014/main" id="{341AE159-3AF8-E553-F2A5-C514AA6CBC99}"/>
              </a:ext>
            </a:extLst>
          </p:cNvPr>
          <p:cNvSpPr txBox="1"/>
          <p:nvPr/>
        </p:nvSpPr>
        <p:spPr>
          <a:xfrm>
            <a:off x="552696" y="2198231"/>
            <a:ext cx="11224260" cy="400110"/>
          </a:xfrm>
          <a:prstGeom prst="rect">
            <a:avLst/>
          </a:prstGeom>
          <a:noFill/>
        </p:spPr>
        <p:txBody>
          <a:bodyPr wrap="square" rtlCol="0" anchor="t">
            <a:spAutoFit/>
          </a:bodyPr>
          <a:lstStyle/>
          <a:p>
            <a:pPr algn="ctr"/>
            <a:r>
              <a:rPr lang="es-CO" altLang="es-ES" sz="2000" b="1">
                <a:solidFill>
                  <a:srgbClr val="E1B03B"/>
                </a:solidFill>
                <a:latin typeface="Objective Black" pitchFamily="2" charset="77"/>
                <a:ea typeface="Verdana" panose="020B0604030504040204" pitchFamily="34" charset="0"/>
                <a:cs typeface="Quattrocento Sans"/>
                <a:sym typeface="+mn-ea"/>
              </a:rPr>
              <a:t>Estado </a:t>
            </a:r>
            <a:r>
              <a:rPr lang="es-CO" altLang="es-ES" sz="2000" b="1">
                <a:solidFill>
                  <a:srgbClr val="E1B03B"/>
                </a:solidFill>
                <a:latin typeface="Objective Black" pitchFamily="2" charset="77"/>
                <a:ea typeface="Verdana" panose="020B0604030504040204" pitchFamily="34" charset="0"/>
                <a:sym typeface="+mn-ea"/>
              </a:rPr>
              <a:t>Proyecto </a:t>
            </a:r>
            <a:r>
              <a:rPr lang="es-ES" sz="2000" b="1">
                <a:solidFill>
                  <a:srgbClr val="E1B03B"/>
                </a:solidFill>
                <a:latin typeface="Objective Black" pitchFamily="2" charset="77"/>
                <a:ea typeface="Verdana" panose="020B0604030504040204" pitchFamily="34" charset="0"/>
                <a:sym typeface="+mn-ea"/>
              </a:rPr>
              <a:t>proyecto de Interconexión Colombia</a:t>
            </a:r>
            <a:r>
              <a:rPr lang="es-CO" altLang="es-ES" sz="2000" b="1">
                <a:solidFill>
                  <a:srgbClr val="E1B03B"/>
                </a:solidFill>
                <a:latin typeface="Objective Black" pitchFamily="2" charset="77"/>
                <a:ea typeface="Verdana" panose="020B0604030504040204" pitchFamily="34" charset="0"/>
                <a:sym typeface="+mn-ea"/>
              </a:rPr>
              <a:t> - </a:t>
            </a:r>
            <a:r>
              <a:rPr lang="es-ES" altLang="es-ES" sz="2000" b="1">
                <a:solidFill>
                  <a:srgbClr val="E1B03B"/>
                </a:solidFill>
                <a:latin typeface="Objective Black" pitchFamily="2" charset="77"/>
                <a:ea typeface="Verdana" panose="020B0604030504040204" pitchFamily="34" charset="0"/>
                <a:sym typeface="+mn-ea"/>
              </a:rPr>
              <a:t>Venezuela</a:t>
            </a:r>
            <a:endParaRPr lang="es-CO" altLang="es-ES" sz="2000" b="1">
              <a:solidFill>
                <a:srgbClr val="E1B03B"/>
              </a:solidFill>
              <a:latin typeface="Objective Black" pitchFamily="2" charset="77"/>
              <a:ea typeface="Verdana" panose="020B0604030504040204" pitchFamily="34" charset="0"/>
              <a:cs typeface="Quattrocento Sans"/>
              <a:sym typeface="+mn-ea"/>
            </a:endParaRPr>
          </a:p>
        </p:txBody>
      </p:sp>
      <p:graphicFrame>
        <p:nvGraphicFramePr>
          <p:cNvPr id="3" name="Tabla 2">
            <a:extLst>
              <a:ext uri="{FF2B5EF4-FFF2-40B4-BE49-F238E27FC236}">
                <a16:creationId xmlns:a16="http://schemas.microsoft.com/office/drawing/2014/main" id="{B81F9019-1AE3-3031-2E8C-E07DD38FC61E}"/>
              </a:ext>
            </a:extLst>
          </p:cNvPr>
          <p:cNvGraphicFramePr>
            <a:graphicFrameLocks noGrp="1"/>
          </p:cNvGraphicFramePr>
          <p:nvPr>
            <p:extLst>
              <p:ext uri="{D42A27DB-BD31-4B8C-83A1-F6EECF244321}">
                <p14:modId xmlns:p14="http://schemas.microsoft.com/office/powerpoint/2010/main" val="3451095346"/>
              </p:ext>
            </p:extLst>
          </p:nvPr>
        </p:nvGraphicFramePr>
        <p:xfrm>
          <a:off x="109122" y="1141160"/>
          <a:ext cx="11651885" cy="7599256"/>
        </p:xfrm>
        <a:graphic>
          <a:graphicData uri="http://schemas.openxmlformats.org/drawingml/2006/table">
            <a:tbl>
              <a:tblPr/>
              <a:tblGrid>
                <a:gridCol w="1427958">
                  <a:extLst>
                    <a:ext uri="{9D8B030D-6E8A-4147-A177-3AD203B41FA5}">
                      <a16:colId xmlns:a16="http://schemas.microsoft.com/office/drawing/2014/main" val="1029083288"/>
                    </a:ext>
                  </a:extLst>
                </a:gridCol>
                <a:gridCol w="957942">
                  <a:extLst>
                    <a:ext uri="{9D8B030D-6E8A-4147-A177-3AD203B41FA5}">
                      <a16:colId xmlns:a16="http://schemas.microsoft.com/office/drawing/2014/main" val="3576841522"/>
                    </a:ext>
                  </a:extLst>
                </a:gridCol>
                <a:gridCol w="7233267">
                  <a:extLst>
                    <a:ext uri="{9D8B030D-6E8A-4147-A177-3AD203B41FA5}">
                      <a16:colId xmlns:a16="http://schemas.microsoft.com/office/drawing/2014/main" val="3502005132"/>
                    </a:ext>
                  </a:extLst>
                </a:gridCol>
                <a:gridCol w="2032718">
                  <a:extLst>
                    <a:ext uri="{9D8B030D-6E8A-4147-A177-3AD203B41FA5}">
                      <a16:colId xmlns:a16="http://schemas.microsoft.com/office/drawing/2014/main" val="63808977"/>
                    </a:ext>
                  </a:extLst>
                </a:gridCol>
              </a:tblGrid>
              <a:tr h="223793">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Interconexión</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Hitos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1233236">
                <a:tc>
                  <a:txBody>
                    <a:bodyPr/>
                    <a:lstStyle/>
                    <a:p>
                      <a:pPr algn="ctr" fontAlgn="ctr">
                        <a:buNone/>
                      </a:pPr>
                      <a:r>
                        <a:rPr lang="es-CO" sz="1100" b="0" i="0" u="none" strike="noStrike">
                          <a:solidFill>
                            <a:srgbClr val="000000"/>
                          </a:solidFill>
                          <a:effectLst/>
                          <a:latin typeface="Segoe UI"/>
                          <a:cs typeface="Segoe UI"/>
                        </a:rPr>
                        <a:t>Colombia / Venezuela</a:t>
                      </a: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Cuestecitas - </a:t>
                      </a:r>
                      <a:r>
                        <a:rPr lang="es-CO" sz="1100" b="0" i="0" u="none" strike="noStrike" err="1">
                          <a:solidFill>
                            <a:srgbClr val="000000"/>
                          </a:solidFill>
                          <a:effectLst/>
                          <a:latin typeface="Segoe UI"/>
                          <a:cs typeface="Segoe UI"/>
                        </a:rPr>
                        <a:t>Cuatricentenario</a:t>
                      </a:r>
                      <a:r>
                        <a:rPr lang="es-CO" sz="1100" b="0" i="0" u="none" strike="noStrike">
                          <a:solidFill>
                            <a:srgbClr val="000000"/>
                          </a:solidFill>
                          <a:effectLst/>
                          <a:latin typeface="Segoe UI"/>
                          <a:cs typeface="Segoe UI"/>
                        </a:rPr>
                        <a:t> 220kV</a:t>
                      </a:r>
                    </a:p>
                    <a:p>
                      <a:pPr lvl="0" algn="ctr">
                        <a:buNone/>
                      </a:pPr>
                      <a:endParaRPr lang="es-CO" sz="1100" b="0" i="0" u="none" strike="noStrike">
                        <a:solidFill>
                          <a:srgbClr val="000000"/>
                        </a:solidFill>
                        <a:effectLst/>
                        <a:latin typeface="Segoe UI"/>
                        <a:cs typeface="Segoe UI"/>
                      </a:endParaRPr>
                    </a:p>
                    <a:p>
                      <a:pPr lvl="0" algn="ctr">
                        <a:buNone/>
                      </a:pPr>
                      <a:endParaRPr lang="es-CO" sz="1100" b="0" i="0" u="none" strike="noStrike">
                        <a:solidFill>
                          <a:srgbClr val="000000"/>
                        </a:solidFill>
                        <a:effectLst/>
                        <a:latin typeface="Segoe UI"/>
                        <a:cs typeface="Segoe UI"/>
                      </a:endParaRPr>
                    </a:p>
                    <a:p>
                      <a:pPr lvl="0" algn="ctr">
                        <a:buNone/>
                      </a:pPr>
                      <a:r>
                        <a:rPr lang="es-CO" sz="1100" b="0" i="0" u="none" strike="noStrike">
                          <a:solidFill>
                            <a:srgbClr val="000000"/>
                          </a:solidFill>
                          <a:effectLst/>
                          <a:latin typeface="Segoe UI"/>
                          <a:cs typeface="Segoe UI"/>
                        </a:rPr>
                        <a:t>Puerto Carreño-Puerto Páez 34.5 kV</a:t>
                      </a:r>
                    </a:p>
                  </a:txBody>
                  <a:tcPr marL="9525" marR="9525" marT="9525">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buNone/>
                      </a:pPr>
                      <a:r>
                        <a:rPr lang="es-CO" sz="1100" b="0" i="0" u="none" strike="noStrike">
                          <a:solidFill>
                            <a:srgbClr val="000000"/>
                          </a:solidFill>
                          <a:effectLst/>
                          <a:latin typeface="Segoe UI" panose="020B0502040204020203" pitchFamily="34" charset="0"/>
                          <a:cs typeface="Segoe UI" panose="020B0502040204020203" pitchFamily="34" charset="0"/>
                        </a:rPr>
                        <a:t>Inviable (ver comentario)</a:t>
                      </a:r>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l" fontAlgn="ctr">
                        <a:buNone/>
                      </a:pPr>
                      <a:r>
                        <a:rPr lang="es-CO" sz="1100" b="0" i="0" u="none" strike="noStrike">
                          <a:solidFill>
                            <a:srgbClr val="000000"/>
                          </a:solidFill>
                          <a:effectLst/>
                          <a:latin typeface="Segoe UI" panose="020B0502040204020203" pitchFamily="34" charset="0"/>
                          <a:cs typeface="Segoe UI" panose="020B0502040204020203" pitchFamily="34" charset="0"/>
                        </a:rPr>
                        <a:t>En Teleconferencia previa con ISA el pasado 07 - 08 - 2025, se confirmó:</a:t>
                      </a:r>
                    </a:p>
                    <a:p>
                      <a:pPr algn="l" fontAlgn="ctr">
                        <a:buNone/>
                      </a:pPr>
                      <a:r>
                        <a:rPr lang="es-CO" sz="1100" b="0" i="0" u="none" strike="noStrike">
                          <a:solidFill>
                            <a:srgbClr val="000000"/>
                          </a:solidFill>
                          <a:effectLst/>
                          <a:latin typeface="Segoe UI"/>
                          <a:cs typeface="Segoe UI"/>
                        </a:rPr>
                        <a:t>NO existe disponibilidad de la línea al estar desmantelada en el tramo venezolano y en gran parte del tramo colombiano. El tramo actualmente disponible en el lado colombiano está ocupado por la generación de </a:t>
                      </a:r>
                      <a:r>
                        <a:rPr lang="es-CO" sz="1100" b="0" i="0" u="none" strike="noStrike" err="1">
                          <a:solidFill>
                            <a:srgbClr val="000000"/>
                          </a:solidFill>
                          <a:effectLst/>
                          <a:latin typeface="Segoe UI"/>
                          <a:cs typeface="Segoe UI"/>
                        </a:rPr>
                        <a:t>Windpeshi</a:t>
                      </a:r>
                      <a:r>
                        <a:rPr lang="es-CO" sz="1100" b="0" i="0" u="none" strike="noStrike">
                          <a:solidFill>
                            <a:srgbClr val="000000"/>
                          </a:solidFill>
                          <a:effectLst/>
                          <a:latin typeface="Segoe UI"/>
                          <a:cs typeface="Segoe UI"/>
                        </a:rPr>
                        <a:t>. La única forma sería construir una nueva línea Cuestecitas - </a:t>
                      </a:r>
                      <a:r>
                        <a:rPr lang="es-CO" sz="1100" b="0" i="0" u="none" strike="noStrike" err="1">
                          <a:solidFill>
                            <a:srgbClr val="000000"/>
                          </a:solidFill>
                          <a:effectLst/>
                          <a:latin typeface="Segoe UI"/>
                          <a:cs typeface="Segoe UI"/>
                        </a:rPr>
                        <a:t>Cuatricentenario</a:t>
                      </a:r>
                      <a:r>
                        <a:rPr lang="es-CO" sz="1100" b="0" i="0" u="none" strike="noStrike">
                          <a:solidFill>
                            <a:srgbClr val="000000"/>
                          </a:solidFill>
                          <a:effectLst/>
                          <a:latin typeface="Segoe UI"/>
                          <a:cs typeface="Segoe UI"/>
                        </a:rPr>
                        <a:t> 220 kV paralela al tramo original.</a:t>
                      </a:r>
                    </a:p>
                    <a:p>
                      <a:pPr lvl="0" algn="l">
                        <a:buNone/>
                      </a:pPr>
                      <a:endParaRPr lang="es-CO" sz="1100" b="0" i="0" u="none" strike="noStrike">
                        <a:solidFill>
                          <a:srgbClr val="000000"/>
                        </a:solidFill>
                        <a:effectLst/>
                        <a:latin typeface="Segoe UI"/>
                        <a:cs typeface="Segoe UI"/>
                      </a:endParaRPr>
                    </a:p>
                    <a:p>
                      <a:pPr lvl="0" algn="l">
                        <a:buNone/>
                      </a:pPr>
                      <a:endParaRPr lang="es-CO" sz="1100" b="0" i="0" u="none" strike="noStrike" noProof="0">
                        <a:solidFill>
                          <a:srgbClr val="000000"/>
                        </a:solidFill>
                        <a:effectLst/>
                      </a:endParaRPr>
                    </a:p>
                    <a:p>
                      <a:pPr marL="0" lvl="0" algn="l" rtl="0" eaLnBrk="1" fontAlgn="ctr" latinLnBrk="0" hangingPunct="1">
                        <a:buNone/>
                      </a:pPr>
                      <a:r>
                        <a:rPr lang="es-CO" sz="1100" b="0" i="0" u="none" strike="noStrike" kern="1200" noProof="0">
                          <a:solidFill>
                            <a:srgbClr val="000000"/>
                          </a:solidFill>
                          <a:effectLst/>
                          <a:latin typeface="Segoe UI"/>
                          <a:ea typeface="+mn-ea"/>
                          <a:cs typeface="Segoe UI"/>
                        </a:rPr>
                        <a:t>El IPSE informó que   suscribió en Abril de 2026 un  Acuerdo Transaccional para la liquidación definitiva del Contrato IPSE CADAFE 2004-0264-1700</a:t>
                      </a:r>
                      <a:endParaRPr lang="es-CO" sz="1100" b="0" i="0" u="none" strike="noStrike" kern="1200">
                        <a:solidFill>
                          <a:srgbClr val="000000"/>
                        </a:solidFill>
                        <a:effectLst/>
                        <a:latin typeface="Segoe UI"/>
                        <a:ea typeface="+mn-ea"/>
                        <a:cs typeface="Segoe UI"/>
                      </a:endParaRPr>
                    </a:p>
                    <a:p>
                      <a:pPr lvl="0" algn="l">
                        <a:buNone/>
                      </a:pPr>
                      <a:endParaRPr lang="es-CO" sz="1100" b="0" i="0" u="none" strike="noStrike" noProof="0">
                        <a:solidFill>
                          <a:srgbClr val="000000"/>
                        </a:solidFill>
                        <a:effectLst/>
                        <a:latin typeface="Segoe UI"/>
                        <a:cs typeface="Segoe UI"/>
                      </a:endParaRPr>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buNone/>
                      </a:pPr>
                      <a:endParaRPr lang="es-CO" sz="11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7555061"/>
                  </a:ext>
                </a:extLst>
              </a:tr>
              <a:tr h="2373841">
                <a:tc>
                  <a:txBody>
                    <a:bodyPr/>
                    <a:lstStyle/>
                    <a:p>
                      <a:pPr algn="ctr" fontAlgn="ctr">
                        <a:buNone/>
                      </a:pPr>
                      <a:r>
                        <a:rPr lang="es-CO" sz="1100" b="0" i="0" u="none" strike="noStrike">
                          <a:solidFill>
                            <a:srgbClr val="000000"/>
                          </a:solidFill>
                          <a:effectLst/>
                          <a:latin typeface="Segoe UI"/>
                          <a:cs typeface="Segoe UI"/>
                        </a:rPr>
                        <a:t>Colombia / Venezuela</a:t>
                      </a: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San Mateo - El Corozo 220kV</a:t>
                      </a:r>
                    </a:p>
                  </a:txBody>
                  <a:tcPr marL="9525" marR="9525" marT="9525"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ctr" fontAlgn="ctr">
                        <a:buNone/>
                      </a:pPr>
                      <a:r>
                        <a:rPr lang="es-CO" sz="1100" b="0" i="0" u="none" strike="noStrike">
                          <a:solidFill>
                            <a:srgbClr val="000000"/>
                          </a:solidFill>
                          <a:effectLst/>
                          <a:latin typeface="Segoe UI" panose="020B0502040204020203" pitchFamily="34" charset="0"/>
                          <a:cs typeface="Segoe UI" panose="020B0502040204020203" pitchFamily="34" charset="0"/>
                        </a:rPr>
                        <a:t>Pruebas y puesta en servicio</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l" fontAlgn="ctr">
                        <a:buNone/>
                      </a:pPr>
                      <a:r>
                        <a:rPr lang="es-CO" sz="1100" b="0" i="0" u="none" strike="noStrike">
                          <a:solidFill>
                            <a:srgbClr val="000000"/>
                          </a:solidFill>
                          <a:effectLst/>
                          <a:latin typeface="Segoe UI"/>
                          <a:cs typeface="Segoe UI"/>
                        </a:rPr>
                        <a:t>Esta interconexión se encuentra posible de realizar desde el punto de vista eminentemente técnico, tanto desde el lado venezolano como del lado colombiano. La bahía en la subestación San Mateo es propiedad de ISA, la línea en el lado colombiano es propiedad de CENS y la línea en el tramo venezolano es propiedad de CORPOELEC. </a:t>
                      </a:r>
                      <a:br>
                        <a:rPr lang="es-CO" sz="1100" b="0" i="0" u="none" strike="noStrike">
                          <a:solidFill>
                            <a:srgbClr val="000000"/>
                          </a:solidFill>
                          <a:effectLst/>
                          <a:latin typeface="Segoe UI"/>
                          <a:cs typeface="Segoe UI"/>
                        </a:rPr>
                      </a:b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Existe voluntad política para avanzar en los aspectos que se consideren necesarios para viabilizar esta interconexión.</a:t>
                      </a:r>
                      <a:br>
                        <a:rPr lang="es-CO" sz="1100" b="0" i="0" u="none" strike="noStrike">
                          <a:solidFill>
                            <a:srgbClr val="000000"/>
                          </a:solidFill>
                          <a:effectLst/>
                          <a:latin typeface="Segoe UI"/>
                          <a:cs typeface="Segoe UI"/>
                        </a:rPr>
                      </a:b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De acuerdo con reunión del 15-08-2025, el señor embajador de Colombia en Venezuela confirmo que la línea correspondiente a CORPOELEC se encuentra en proceso de pruebas para entrada en operación. </a:t>
                      </a:r>
                      <a:br>
                        <a:rPr lang="es-CO" sz="1100" b="0" i="0" u="none" strike="noStrike">
                          <a:solidFill>
                            <a:srgbClr val="000000"/>
                          </a:solidFill>
                          <a:effectLst/>
                          <a:latin typeface="Segoe UI"/>
                          <a:cs typeface="Segoe UI"/>
                        </a:rPr>
                      </a:b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Sostuvimos reunión con el jefe de la Unidad de Gestión Operativa de CENS, quien indicó que se estima la FPO para septiembre u octubre de 2025. Se están adelantando adaptaciones en los sistemas de medición para las fronteras comerciales. El MME orientó para que se gestionara por parte de la CREG la forma como se efectuarán las transacciones comerciales. ISA realiza ajustes para la operación conjunta sin traumas de los sistemas. El CND - Centro Nacional de Despacho de XM revisará los ajustes de protecciones que deben presentar los OR. En el mes de septiembre ISA confirmó disponibilidad para vender sus equipos en la subestación San Mateo para viabilizar la operación de la interconexión entre los Operadores de Red de ambos países.</a:t>
                      </a:r>
                      <a:br>
                        <a:rPr lang="es-CO" sz="1100" b="0" i="0" u="none" strike="noStrike">
                          <a:solidFill>
                            <a:srgbClr val="000000"/>
                          </a:solidFill>
                          <a:effectLst/>
                          <a:latin typeface="Segoe UI"/>
                          <a:cs typeface="Segoe UI"/>
                        </a:rPr>
                      </a:b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El 31 de octubre en informe de prensa ISA divulgó que "Se evaluó la posibilidad de enajenar este activo mediante una solicitud pública de oferta abierta exploratoria, proceso que fue suspendido por decisión de la administración. Dicha fase, por ser preliminar, no llegó a ser de competencia de la Junta Directiva"</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l" fontAlgn="ctr">
                        <a:buNone/>
                      </a:pP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 En caso de considerarlo pertinente, adelantar al interior del MME la gestión para modificar y/o aprobar el borrador que modifica la Resolución 40024 de 2025 y analizar el comunicado interno No. 3-2025-041239 para confirmar las entidades que deberían adelantar las recomendaciones de este documento.</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28598920"/>
                  </a:ext>
                </a:extLst>
              </a:tr>
              <a:tr h="2373841">
                <a:tc>
                  <a:txBody>
                    <a:bodyPr/>
                    <a:lstStyle/>
                    <a:p>
                      <a:pPr algn="ctr" fontAlgn="ctr">
                        <a:buNone/>
                      </a:pPr>
                      <a:r>
                        <a:rPr lang="es-CO" sz="1100" b="0" i="0" u="none" strike="noStrike">
                          <a:solidFill>
                            <a:srgbClr val="000000"/>
                          </a:solidFill>
                          <a:effectLst/>
                          <a:latin typeface="Segoe UI"/>
                          <a:cs typeface="Segoe UI"/>
                        </a:rPr>
                        <a:t>Colombia / Venezuela</a:t>
                      </a: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Tibú - La Fria 110 kV</a:t>
                      </a:r>
                    </a:p>
                  </a:txBody>
                  <a:tcPr marL="9525" marR="9525" marT="9525"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buNone/>
                      </a:pPr>
                      <a:r>
                        <a:rPr lang="es-CO" sz="1100" b="0" i="0" u="none" strike="noStrike">
                          <a:solidFill>
                            <a:srgbClr val="000000"/>
                          </a:solidFill>
                          <a:effectLst/>
                          <a:latin typeface="Segoe UI" panose="020B0502040204020203" pitchFamily="34" charset="0"/>
                          <a:cs typeface="Segoe UI" panose="020B0502040204020203" pitchFamily="34" charset="0"/>
                        </a:rPr>
                        <a:t>Inviable</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l" fontAlgn="ctr">
                        <a:buNone/>
                      </a:pPr>
                      <a:r>
                        <a:rPr lang="es-CO" sz="1100" b="0" i="0" u="none" strike="noStrike">
                          <a:solidFill>
                            <a:srgbClr val="000000"/>
                          </a:solidFill>
                          <a:effectLst/>
                          <a:latin typeface="Segoe UI"/>
                          <a:cs typeface="Segoe UI"/>
                        </a:rPr>
                        <a:t>En reunión del 15 de agosto de 2025 el señor Embajador de Colombia en Venezuela, mostró interés en viabilizar esta interconexión por cuanto se cuenta con un desarrollo importante en la zona de La Fría en Venezuela. Desde el punto de vista del lado colombiano hay que confirmar el estado de la subestación Tibú y de la línea Tibú hasta la frontera. </a:t>
                      </a:r>
                      <a:br>
                        <a:rPr lang="es-CO" sz="1100" b="0" i="0" u="none" strike="noStrike">
                          <a:solidFill>
                            <a:srgbClr val="000000"/>
                          </a:solidFill>
                          <a:effectLst/>
                          <a:latin typeface="Segoe UI"/>
                          <a:cs typeface="Segoe UI"/>
                        </a:rPr>
                      </a:br>
                      <a:br>
                        <a:rPr lang="es-CO" sz="1100" b="0" i="0" u="none" strike="noStrike">
                          <a:solidFill>
                            <a:srgbClr val="000000"/>
                          </a:solidFill>
                          <a:effectLst/>
                          <a:latin typeface="Segoe UI"/>
                          <a:cs typeface="Segoe UI"/>
                        </a:rPr>
                      </a:br>
                      <a:r>
                        <a:rPr lang="es-CO" sz="1100" b="0" i="0" u="none" strike="noStrike">
                          <a:solidFill>
                            <a:srgbClr val="000000"/>
                          </a:solidFill>
                          <a:effectLst/>
                          <a:latin typeface="Segoe UI"/>
                          <a:cs typeface="Segoe UI"/>
                        </a:rPr>
                        <a:t>En reunión con CENS, nos indicaron que en la subestación La Zulia 110 kV, que se encuentra en Tibú, se tiene la misma tensionada y operativa, pero que la interconexión con Venezuela (La Fría) se encuentra desmantelada, del lado colombiano, tanto la bahía de interconexión como la línea hasta la frontera.  Los espacios existentes fueron ocupados para instalar cargas locales, lo que dificulta cualquier ampliación en la barra de 110 kV.</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l" fontAlgn="ctr">
                        <a:buNone/>
                      </a:pPr>
                      <a:endParaRPr lang="es-CO" sz="11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3463472"/>
                  </a:ext>
                </a:extLst>
              </a:tr>
            </a:tbl>
          </a:graphicData>
        </a:graphic>
      </p:graphicFrame>
    </p:spTree>
    <p:extLst>
      <p:ext uri="{BB962C8B-B14F-4D97-AF65-F5344CB8AC3E}">
        <p14:creationId xmlns:p14="http://schemas.microsoft.com/office/powerpoint/2010/main" val="296104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481C7-0813-9F72-B022-1CB41DDF366F}"/>
            </a:ext>
          </a:extLst>
        </p:cNvPr>
        <p:cNvGrpSpPr/>
        <p:nvPr/>
      </p:nvGrpSpPr>
      <p:grpSpPr>
        <a:xfrm>
          <a:off x="0" y="0"/>
          <a:ext cx="0" cy="0"/>
          <a:chOff x="0" y="0"/>
          <a:chExt cx="0" cy="0"/>
        </a:xfrm>
      </p:grpSpPr>
      <p:sp>
        <p:nvSpPr>
          <p:cNvPr id="15" name="TextBox 17">
            <a:extLst>
              <a:ext uri="{FF2B5EF4-FFF2-40B4-BE49-F238E27FC236}">
                <a16:creationId xmlns:a16="http://schemas.microsoft.com/office/drawing/2014/main" id="{D673670A-F591-CF9D-3BC2-C0A5337E5960}"/>
              </a:ext>
            </a:extLst>
          </p:cNvPr>
          <p:cNvSpPr txBox="1"/>
          <p:nvPr/>
        </p:nvSpPr>
        <p:spPr>
          <a:xfrm>
            <a:off x="6333317" y="4037062"/>
            <a:ext cx="5828875"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spAutoFit/>
          </a:bodyPr>
          <a:lstStyle/>
          <a:p>
            <a:pPr algn="ctr"/>
            <a:r>
              <a:rPr lang="es-CO" sz="2800" b="1">
                <a:solidFill>
                  <a:srgbClr val="E1B03B"/>
                </a:solidFill>
                <a:latin typeface="Objective Black" pitchFamily="2" charset="77"/>
                <a:ea typeface="Verdana" panose="020B0604030504040204" pitchFamily="34" charset="0"/>
                <a:cs typeface="Segoe UI" panose="020B0502040204020203"/>
              </a:rPr>
              <a:t>3. INTERCONEXIÓN </a:t>
            </a:r>
          </a:p>
          <a:p>
            <a:pPr algn="ctr"/>
            <a:r>
              <a:rPr lang="es-CO" sz="2800" b="1">
                <a:solidFill>
                  <a:srgbClr val="E1B03B"/>
                </a:solidFill>
                <a:latin typeface="Objective Black" pitchFamily="2" charset="77"/>
                <a:ea typeface="Verdana" panose="020B0604030504040204" pitchFamily="34" charset="0"/>
                <a:cs typeface="Segoe UI" panose="020B0502040204020203"/>
              </a:rPr>
              <a:t>COLOMBIA - ECUADOR</a:t>
            </a:r>
            <a:endParaRPr lang="en-US" sz="2800" b="1">
              <a:solidFill>
                <a:srgbClr val="E1B03B"/>
              </a:solidFill>
              <a:latin typeface="Objective Black" pitchFamily="2" charset="77"/>
              <a:ea typeface="Verdana" panose="020B0604030504040204" pitchFamily="34" charset="0"/>
              <a:cs typeface="Segoe UI" panose="020B0502040204020203"/>
            </a:endParaRPr>
          </a:p>
        </p:txBody>
      </p:sp>
    </p:spTree>
    <p:extLst>
      <p:ext uri="{BB962C8B-B14F-4D97-AF65-F5344CB8AC3E}">
        <p14:creationId xmlns:p14="http://schemas.microsoft.com/office/powerpoint/2010/main" val="1650425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p:cNvSpPr txBox="1"/>
          <p:nvPr/>
        </p:nvSpPr>
        <p:spPr>
          <a:xfrm>
            <a:off x="889003" y="1894681"/>
            <a:ext cx="10490199" cy="4658640"/>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pPr algn="just"/>
            <a:br>
              <a:rPr lang="es-ES" sz="3600" b="1">
                <a:solidFill>
                  <a:srgbClr val="E1B03B"/>
                </a:solidFill>
                <a:latin typeface="Helvetica"/>
                <a:ea typeface="+mn-ea"/>
                <a:cs typeface="Helvetica"/>
              </a:rPr>
            </a:br>
            <a:br>
              <a:rPr lang="es-ES" sz="3600" b="1">
                <a:solidFill>
                  <a:srgbClr val="E1B03B"/>
                </a:solidFill>
                <a:ea typeface="+mn-ea"/>
                <a:cs typeface="Helvetica"/>
              </a:rPr>
            </a:br>
            <a:endParaRPr lang="es-ES">
              <a:solidFill>
                <a:srgbClr val="E1B03B"/>
              </a:solidFill>
              <a:ea typeface="+mn-ea"/>
              <a:cs typeface="Helvetica"/>
            </a:endParaRPr>
          </a:p>
        </p:txBody>
      </p:sp>
      <p:sp>
        <p:nvSpPr>
          <p:cNvPr id="5" name="Text 1"/>
          <p:cNvSpPr/>
          <p:nvPr/>
        </p:nvSpPr>
        <p:spPr>
          <a:xfrm>
            <a:off x="1295400" y="5167883"/>
            <a:ext cx="9613900" cy="885825"/>
          </a:xfrm>
          <a:prstGeom prst="rect">
            <a:avLst/>
          </a:prstGeom>
          <a:noFill/>
        </p:spPr>
        <p:txBody>
          <a:bodyPr wrap="square" lIns="0" tIns="0" rIns="0" bIns="0" rtlCol="0" anchor="t"/>
          <a:lstStyle/>
          <a:p>
            <a:pPr marL="457183" indent="-457183" algn="just">
              <a:buFont typeface="Arial" panose="020B0604020202020204" pitchFamily="34" charset="0"/>
              <a:buChar char="•"/>
            </a:pPr>
            <a:endParaRPr lang="en-US" sz="2800">
              <a:solidFill>
                <a:srgbClr val="E1B03B"/>
              </a:solidFill>
            </a:endParaRPr>
          </a:p>
        </p:txBody>
      </p:sp>
      <p:sp>
        <p:nvSpPr>
          <p:cNvPr id="2" name="Rectángulo 1"/>
          <p:cNvSpPr/>
          <p:nvPr/>
        </p:nvSpPr>
        <p:spPr>
          <a:xfrm>
            <a:off x="882513" y="2895919"/>
            <a:ext cx="11222966" cy="453812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rtlCol="0" anchor="ctr"/>
          <a:lstStyle/>
          <a:p>
            <a:endParaRPr lang="es-ES" sz="3000" i="1">
              <a:solidFill>
                <a:schemeClr val="bg1"/>
              </a:solidFill>
              <a:cs typeface="Helvetica"/>
            </a:endParaRPr>
          </a:p>
          <a:p>
            <a:endParaRPr lang="es-ES" sz="3000" i="1">
              <a:solidFill>
                <a:schemeClr val="bg1"/>
              </a:solidFill>
              <a:cs typeface="Helvetica"/>
            </a:endParaRPr>
          </a:p>
          <a:p>
            <a:endParaRPr lang="es-ES" sz="3000" i="1">
              <a:solidFill>
                <a:schemeClr val="bg1"/>
              </a:solidFill>
              <a:cs typeface="Helvetica"/>
            </a:endParaRPr>
          </a:p>
          <a:p>
            <a:r>
              <a:rPr lang="es-CO" sz="2400">
                <a:solidFill>
                  <a:schemeClr val="bg1"/>
                </a:solidFill>
                <a:latin typeface="Segoe UI" panose="020B0502040204020203" pitchFamily="34" charset="0"/>
                <a:ea typeface="Verdana" panose="020B0604030504040204" pitchFamily="34" charset="0"/>
                <a:cs typeface="Segoe UI" panose="020B0502040204020203" pitchFamily="34" charset="0"/>
              </a:rPr>
              <a:t>Brindar el acceso al servicio público de energía eléctrica mediante las interconexiones que requiere el país y que no hacen parte del Sistema Interconectado Nacional – SIN:</a:t>
            </a:r>
          </a:p>
          <a:p>
            <a:endParaRPr lang="es-CO" sz="2400">
              <a:solidFill>
                <a:schemeClr val="bg1"/>
              </a:solidFill>
              <a:latin typeface="Segoe UI" panose="020B0502040204020203" pitchFamily="34" charset="0"/>
              <a:ea typeface="Verdana" panose="020B0604030504040204" pitchFamily="34" charset="0"/>
              <a:cs typeface="Segoe UI" panose="020B0502040204020203" pitchFamily="34" charset="0"/>
            </a:endParaRPr>
          </a:p>
          <a:p>
            <a:pPr marL="342887" indent="-342887">
              <a:buFont typeface="Arial" panose="020B0604020202020204" pitchFamily="34" charset="0"/>
              <a:buChar char="•"/>
            </a:pPr>
            <a:r>
              <a:rPr lang="es-CO" sz="2400">
                <a:solidFill>
                  <a:schemeClr val="bg1"/>
                </a:solidFill>
                <a:latin typeface="Segoe UI" panose="020B0502040204020203" pitchFamily="34" charset="0"/>
                <a:ea typeface="Verdana" panose="020B0604030504040204" pitchFamily="34" charset="0"/>
                <a:cs typeface="Segoe UI" panose="020B0502040204020203" pitchFamily="34" charset="0"/>
              </a:rPr>
              <a:t>Proyectos energéticos de gran alcance para conectar las comunidades aisladas del país, priorizando el Pacífico Colombiano y las comunidades alejadas del SIN.</a:t>
            </a:r>
          </a:p>
          <a:p>
            <a:pPr marL="342887" indent="-342887">
              <a:buFont typeface="Arial" panose="020B0604020202020204" pitchFamily="34" charset="0"/>
              <a:buChar char="•"/>
            </a:pPr>
            <a:endParaRPr lang="es-CO" sz="2400">
              <a:solidFill>
                <a:schemeClr val="bg1"/>
              </a:solidFill>
              <a:latin typeface="Segoe UI" panose="020B0502040204020203" pitchFamily="34" charset="0"/>
              <a:ea typeface="Verdana" panose="020B0604030504040204" pitchFamily="34" charset="0"/>
              <a:cs typeface="Segoe UI" panose="020B0502040204020203" pitchFamily="34" charset="0"/>
            </a:endParaRPr>
          </a:p>
          <a:p>
            <a:pPr marL="342887" indent="-342887">
              <a:buFont typeface="Arial" panose="020B0604020202020204" pitchFamily="34" charset="0"/>
              <a:buChar char="•"/>
            </a:pPr>
            <a:r>
              <a:rPr lang="es-CO" sz="2400">
                <a:solidFill>
                  <a:schemeClr val="bg1"/>
                </a:solidFill>
                <a:latin typeface="Segoe UI" panose="020B0502040204020203" pitchFamily="34" charset="0"/>
                <a:ea typeface="Verdana" panose="020B0604030504040204" pitchFamily="34" charset="0"/>
                <a:cs typeface="Segoe UI" panose="020B0502040204020203" pitchFamily="34" charset="0"/>
              </a:rPr>
              <a:t>Mejorar la infraestructura y la calidad de servicio en las áreas rurales del país.</a:t>
            </a:r>
          </a:p>
          <a:p>
            <a:pPr marL="285739" indent="-285739">
              <a:buFontTx/>
              <a:buChar char="-"/>
            </a:pPr>
            <a:endParaRPr lang="en-US">
              <a:solidFill>
                <a:schemeClr val="bg1"/>
              </a:solidFill>
              <a:latin typeface="Objective" pitchFamily="2" charset="77"/>
              <a:ea typeface="Syne Extra Bold" pitchFamily="34" charset="-122"/>
              <a:cs typeface="Syne Extra Bold" pitchFamily="34" charset="-120"/>
            </a:endParaRPr>
          </a:p>
          <a:p>
            <a:endParaRPr lang="en-US">
              <a:solidFill>
                <a:schemeClr val="bg1"/>
              </a:solidFill>
              <a:ea typeface="Syne Extra Bold" pitchFamily="34" charset="-122"/>
              <a:cs typeface="Syne Extra Bold" pitchFamily="34" charset="-120"/>
            </a:endParaRPr>
          </a:p>
          <a:p>
            <a:pPr marL="285739" indent="-285739">
              <a:buFontTx/>
              <a:buChar char="-"/>
            </a:pPr>
            <a:endParaRPr lang="en-US">
              <a:solidFill>
                <a:schemeClr val="bg1"/>
              </a:solidFill>
              <a:ea typeface="Syne Extra Bold" pitchFamily="34" charset="-122"/>
              <a:cs typeface="Syne Extra Bold" pitchFamily="34" charset="-120"/>
            </a:endParaRPr>
          </a:p>
          <a:p>
            <a:br>
              <a:rPr lang="es-ES" b="1">
                <a:solidFill>
                  <a:schemeClr val="bg1"/>
                </a:solidFill>
                <a:cs typeface="Helvetica"/>
              </a:rPr>
            </a:br>
            <a:endParaRPr lang="es-ES" b="1">
              <a:solidFill>
                <a:schemeClr val="bg1"/>
              </a:solidFill>
              <a:cs typeface="Helvetica"/>
            </a:endParaRPr>
          </a:p>
          <a:p>
            <a:pPr algn="l"/>
            <a:endParaRPr lang="es-ES" b="1">
              <a:solidFill>
                <a:schemeClr val="bg1"/>
              </a:solidFill>
              <a:cs typeface="Helvetica"/>
            </a:endParaRPr>
          </a:p>
        </p:txBody>
      </p:sp>
      <p:sp>
        <p:nvSpPr>
          <p:cNvPr id="6" name="CuadroTexto 5"/>
          <p:cNvSpPr txBox="1"/>
          <p:nvPr/>
        </p:nvSpPr>
        <p:spPr>
          <a:xfrm>
            <a:off x="1518251" y="1710017"/>
            <a:ext cx="8945593" cy="646331"/>
          </a:xfrm>
          <a:prstGeom prst="rect">
            <a:avLst/>
          </a:prstGeom>
          <a:noFill/>
        </p:spPr>
        <p:txBody>
          <a:bodyPr wrap="square">
            <a:spAutoFit/>
          </a:bodyPr>
          <a:lstStyle/>
          <a:p>
            <a:pPr algn="ctr"/>
            <a:r>
              <a:rPr lang="es-ES" sz="3600" b="1">
                <a:solidFill>
                  <a:schemeClr val="bg2">
                    <a:lumMod val="25000"/>
                  </a:schemeClr>
                </a:solidFill>
                <a:latin typeface="Objective" pitchFamily="2" charset="77"/>
                <a:ea typeface="Verdana" panose="020B0604030504040204" pitchFamily="34" charset="0"/>
                <a:cs typeface="Helvetica"/>
              </a:rPr>
              <a:t>Principal Compromiso</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3CD54-7097-C9BE-8312-CA2FB539C8B9}"/>
            </a:ext>
          </a:extLst>
        </p:cNvPr>
        <p:cNvGrpSpPr/>
        <p:nvPr/>
      </p:nvGrpSpPr>
      <p:grpSpPr>
        <a:xfrm>
          <a:off x="0" y="0"/>
          <a:ext cx="0" cy="0"/>
          <a:chOff x="0" y="0"/>
          <a:chExt cx="0" cy="0"/>
        </a:xfrm>
      </p:grpSpPr>
      <p:sp>
        <p:nvSpPr>
          <p:cNvPr id="15" name="TextBox 17">
            <a:extLst>
              <a:ext uri="{FF2B5EF4-FFF2-40B4-BE49-F238E27FC236}">
                <a16:creationId xmlns:a16="http://schemas.microsoft.com/office/drawing/2014/main" id="{74E40EB9-3981-CD7F-6FA2-B3A3CB050C41}"/>
              </a:ext>
            </a:extLst>
          </p:cNvPr>
          <p:cNvSpPr txBox="1"/>
          <p:nvPr/>
        </p:nvSpPr>
        <p:spPr>
          <a:xfrm>
            <a:off x="1125586" y="1794603"/>
            <a:ext cx="994082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spAutoFit/>
          </a:bodyPr>
          <a:lstStyle/>
          <a:p>
            <a:pPr algn="ctr"/>
            <a:r>
              <a:rPr lang="es-CO" sz="2000" b="1">
                <a:solidFill>
                  <a:srgbClr val="E1B03B"/>
                </a:solidFill>
                <a:latin typeface="Objective Black" pitchFamily="2" charset="77"/>
                <a:ea typeface="Verdana" panose="020B0604030504040204" pitchFamily="34" charset="0"/>
                <a:cs typeface="Segoe UI" panose="020B0502040204020203"/>
              </a:rPr>
              <a:t>2. INTERCONEXIÓN COLOMBIA - ECUADOR</a:t>
            </a:r>
            <a:endParaRPr lang="en-US" sz="2000" b="1">
              <a:solidFill>
                <a:srgbClr val="E1B03B"/>
              </a:solidFill>
              <a:latin typeface="Objective Black" pitchFamily="2" charset="77"/>
              <a:ea typeface="Verdana" panose="020B0604030504040204" pitchFamily="34" charset="0"/>
              <a:cs typeface="Segoe UI" panose="020B0502040204020203"/>
            </a:endParaRPr>
          </a:p>
        </p:txBody>
      </p:sp>
      <p:pic>
        <p:nvPicPr>
          <p:cNvPr id="2" name="Imagen 1">
            <a:extLst>
              <a:ext uri="{FF2B5EF4-FFF2-40B4-BE49-F238E27FC236}">
                <a16:creationId xmlns:a16="http://schemas.microsoft.com/office/drawing/2014/main" id="{4B55882D-84C8-0C3D-A782-453F3F1BCCEA}"/>
              </a:ext>
            </a:extLst>
          </p:cNvPr>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7189"/>
          <a:stretch>
            <a:fillRect/>
          </a:stretch>
        </p:blipFill>
        <p:spPr bwMode="auto">
          <a:xfrm>
            <a:off x="659247" y="2567934"/>
            <a:ext cx="5981663" cy="4548262"/>
          </a:xfrm>
          <a:prstGeom prst="rect">
            <a:avLst/>
          </a:prstGeom>
          <a:noFill/>
          <a:ln>
            <a:noFill/>
          </a:ln>
        </p:spPr>
      </p:pic>
      <p:pic>
        <p:nvPicPr>
          <p:cNvPr id="4" name="Imagen 3">
            <a:extLst>
              <a:ext uri="{FF2B5EF4-FFF2-40B4-BE49-F238E27FC236}">
                <a16:creationId xmlns:a16="http://schemas.microsoft.com/office/drawing/2014/main" id="{75B08B7D-747D-A5C8-3387-B24BA1233D76}"/>
              </a:ext>
            </a:extLst>
          </p:cNvPr>
          <p:cNvPicPr/>
          <p:nvPr/>
        </p:nvPicPr>
        <p:blipFill>
          <a:blip r:embed="rId4">
            <a:extLst>
              <a:ext uri="{28A0092B-C50C-407E-A947-70E740481C1C}">
                <a14:useLocalDpi xmlns:a14="http://schemas.microsoft.com/office/drawing/2010/main" val="0"/>
              </a:ext>
            </a:extLst>
          </a:blip>
          <a:srcRect r="6293"/>
          <a:stretch>
            <a:fillRect/>
          </a:stretch>
        </p:blipFill>
        <p:spPr bwMode="auto">
          <a:xfrm>
            <a:off x="6509097" y="2684518"/>
            <a:ext cx="5258362" cy="4124913"/>
          </a:xfrm>
          <a:prstGeom prst="rect">
            <a:avLst/>
          </a:prstGeom>
          <a:noFill/>
          <a:ln>
            <a:noFill/>
          </a:ln>
        </p:spPr>
      </p:pic>
    </p:spTree>
    <p:extLst>
      <p:ext uri="{BB962C8B-B14F-4D97-AF65-F5344CB8AC3E}">
        <p14:creationId xmlns:p14="http://schemas.microsoft.com/office/powerpoint/2010/main" val="26896367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5814A-EEA9-0C86-123F-3BC648D305CF}"/>
            </a:ext>
          </a:extLst>
        </p:cNvPr>
        <p:cNvGrpSpPr/>
        <p:nvPr/>
      </p:nvGrpSpPr>
      <p:grpSpPr>
        <a:xfrm>
          <a:off x="0" y="0"/>
          <a:ext cx="0" cy="0"/>
          <a:chOff x="0" y="0"/>
          <a:chExt cx="0" cy="0"/>
        </a:xfrm>
      </p:grpSpPr>
      <p:sp>
        <p:nvSpPr>
          <p:cNvPr id="2" name="Text Box 1">
            <a:extLst>
              <a:ext uri="{FF2B5EF4-FFF2-40B4-BE49-F238E27FC236}">
                <a16:creationId xmlns:a16="http://schemas.microsoft.com/office/drawing/2014/main" id="{96670D7E-E538-3ECE-4FF5-3AD8D380F368}"/>
              </a:ext>
            </a:extLst>
          </p:cNvPr>
          <p:cNvSpPr txBox="1"/>
          <p:nvPr/>
        </p:nvSpPr>
        <p:spPr>
          <a:xfrm>
            <a:off x="483870" y="2351360"/>
            <a:ext cx="11224260" cy="400110"/>
          </a:xfrm>
          <a:prstGeom prst="rect">
            <a:avLst/>
          </a:prstGeom>
          <a:noFill/>
        </p:spPr>
        <p:txBody>
          <a:bodyPr wrap="square" rtlCol="0" anchor="t">
            <a:spAutoFit/>
          </a:bodyPr>
          <a:lstStyle/>
          <a:p>
            <a:pPr algn="ctr"/>
            <a:r>
              <a:rPr lang="es-CO" altLang="es-ES" sz="2000" b="1">
                <a:solidFill>
                  <a:srgbClr val="E1B03B"/>
                </a:solidFill>
                <a:latin typeface="Objective Black" pitchFamily="2" charset="77"/>
                <a:ea typeface="Verdana" panose="020B0604030504040204" pitchFamily="34" charset="0"/>
                <a:cs typeface="Quattrocento Sans"/>
                <a:sym typeface="+mn-ea"/>
              </a:rPr>
              <a:t>Estado </a:t>
            </a:r>
            <a:r>
              <a:rPr lang="es-CO" altLang="es-ES" sz="2000" b="1">
                <a:solidFill>
                  <a:srgbClr val="E1B03B"/>
                </a:solidFill>
                <a:latin typeface="Objective Black" pitchFamily="2" charset="77"/>
                <a:ea typeface="Verdana" panose="020B0604030504040204" pitchFamily="34" charset="0"/>
                <a:sym typeface="+mn-ea"/>
              </a:rPr>
              <a:t>Proyecto </a:t>
            </a:r>
            <a:r>
              <a:rPr lang="es-ES" sz="2000" b="1">
                <a:solidFill>
                  <a:srgbClr val="E1B03B"/>
                </a:solidFill>
                <a:latin typeface="Objective Black" pitchFamily="2" charset="77"/>
                <a:ea typeface="Verdana" panose="020B0604030504040204" pitchFamily="34" charset="0"/>
                <a:sym typeface="+mn-ea"/>
              </a:rPr>
              <a:t>proyecto de Interconexión Colombia</a:t>
            </a:r>
            <a:r>
              <a:rPr lang="es-CO" altLang="es-ES" sz="2000" b="1">
                <a:solidFill>
                  <a:srgbClr val="E1B03B"/>
                </a:solidFill>
                <a:latin typeface="Objective Black" pitchFamily="2" charset="77"/>
                <a:ea typeface="Verdana" panose="020B0604030504040204" pitchFamily="34" charset="0"/>
                <a:sym typeface="+mn-ea"/>
              </a:rPr>
              <a:t> - </a:t>
            </a:r>
            <a:r>
              <a:rPr lang="es-ES" altLang="es-ES" sz="2000" b="1">
                <a:solidFill>
                  <a:srgbClr val="E1B03B"/>
                </a:solidFill>
                <a:latin typeface="Objective Black" pitchFamily="2" charset="77"/>
                <a:ea typeface="Verdana" panose="020B0604030504040204" pitchFamily="34" charset="0"/>
                <a:sym typeface="+mn-ea"/>
              </a:rPr>
              <a:t>Ecuador</a:t>
            </a:r>
            <a:endParaRPr lang="es-CO" altLang="es-ES" sz="2000" b="1">
              <a:solidFill>
                <a:srgbClr val="E1B03B"/>
              </a:solidFill>
              <a:latin typeface="Objective Black" pitchFamily="2" charset="77"/>
              <a:ea typeface="Verdana" panose="020B0604030504040204" pitchFamily="34" charset="0"/>
              <a:cs typeface="Quattrocento Sans"/>
              <a:sym typeface="+mn-ea"/>
            </a:endParaRPr>
          </a:p>
        </p:txBody>
      </p:sp>
      <p:sp>
        <p:nvSpPr>
          <p:cNvPr id="4" name="CuadroTexto 3">
            <a:extLst>
              <a:ext uri="{FF2B5EF4-FFF2-40B4-BE49-F238E27FC236}">
                <a16:creationId xmlns:a16="http://schemas.microsoft.com/office/drawing/2014/main" id="{31AF6E48-43BF-B680-D88B-E9408BC5203F}"/>
              </a:ext>
            </a:extLst>
          </p:cNvPr>
          <p:cNvSpPr txBox="1"/>
          <p:nvPr/>
        </p:nvSpPr>
        <p:spPr>
          <a:xfrm>
            <a:off x="3875314" y="3468914"/>
            <a:ext cx="184731" cy="369332"/>
          </a:xfrm>
          <a:prstGeom prst="rect">
            <a:avLst/>
          </a:prstGeom>
          <a:noFill/>
        </p:spPr>
        <p:txBody>
          <a:bodyPr wrap="none" rtlCol="0">
            <a:spAutoFit/>
          </a:bodyPr>
          <a:lstStyle/>
          <a:p>
            <a:endParaRPr lang="es-ES_tradnl"/>
          </a:p>
        </p:txBody>
      </p:sp>
      <p:graphicFrame>
        <p:nvGraphicFramePr>
          <p:cNvPr id="8" name="Tabla 7">
            <a:extLst>
              <a:ext uri="{FF2B5EF4-FFF2-40B4-BE49-F238E27FC236}">
                <a16:creationId xmlns:a16="http://schemas.microsoft.com/office/drawing/2014/main" id="{6F101014-D8B0-6288-F89C-7694227F4A7A}"/>
              </a:ext>
            </a:extLst>
          </p:cNvPr>
          <p:cNvGraphicFramePr>
            <a:graphicFrameLocks noGrp="1"/>
          </p:cNvGraphicFramePr>
          <p:nvPr>
            <p:extLst>
              <p:ext uri="{D42A27DB-BD31-4B8C-83A1-F6EECF244321}">
                <p14:modId xmlns:p14="http://schemas.microsoft.com/office/powerpoint/2010/main" val="3231146347"/>
              </p:ext>
            </p:extLst>
          </p:nvPr>
        </p:nvGraphicFramePr>
        <p:xfrm>
          <a:off x="273888" y="3838246"/>
          <a:ext cx="11644223" cy="2137410"/>
        </p:xfrm>
        <a:graphic>
          <a:graphicData uri="http://schemas.openxmlformats.org/drawingml/2006/table">
            <a:tbl>
              <a:tblPr/>
              <a:tblGrid>
                <a:gridCol w="1420296">
                  <a:extLst>
                    <a:ext uri="{9D8B030D-6E8A-4147-A177-3AD203B41FA5}">
                      <a16:colId xmlns:a16="http://schemas.microsoft.com/office/drawing/2014/main" val="1029083288"/>
                    </a:ext>
                  </a:extLst>
                </a:gridCol>
                <a:gridCol w="1121587">
                  <a:extLst>
                    <a:ext uri="{9D8B030D-6E8A-4147-A177-3AD203B41FA5}">
                      <a16:colId xmlns:a16="http://schemas.microsoft.com/office/drawing/2014/main" val="3576841522"/>
                    </a:ext>
                  </a:extLst>
                </a:gridCol>
                <a:gridCol w="7069622">
                  <a:extLst>
                    <a:ext uri="{9D8B030D-6E8A-4147-A177-3AD203B41FA5}">
                      <a16:colId xmlns:a16="http://schemas.microsoft.com/office/drawing/2014/main" val="3502005132"/>
                    </a:ext>
                  </a:extLst>
                </a:gridCol>
                <a:gridCol w="2032718">
                  <a:extLst>
                    <a:ext uri="{9D8B030D-6E8A-4147-A177-3AD203B41FA5}">
                      <a16:colId xmlns:a16="http://schemas.microsoft.com/office/drawing/2014/main" val="63808977"/>
                    </a:ext>
                  </a:extLst>
                </a:gridCol>
              </a:tblGrid>
              <a:tr h="223793">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Interconexión</a:t>
                      </a:r>
                    </a:p>
                  </a:txBody>
                  <a:tcPr marL="9525" marR="9525" marT="9525"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Hitos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Descripción de avance</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marL="0" algn="ctr" defTabSz="914400" rtl="0" eaLnBrk="1" fontAlgn="ctr" latinLnBrk="0" hangingPunct="1">
                        <a:buNone/>
                      </a:pPr>
                      <a:r>
                        <a:rPr lang="es-CO" sz="1300" b="1" i="0" u="none" strike="noStrike" kern="1200">
                          <a:solidFill>
                            <a:schemeClr val="tx1">
                              <a:lumMod val="75000"/>
                              <a:lumOff val="25000"/>
                            </a:schemeClr>
                          </a:solidFill>
                          <a:effectLst/>
                          <a:latin typeface="Segoe UI Black" panose="020B0A02040204020203" pitchFamily="34" charset="0"/>
                          <a:ea typeface="Segoe UI Black" panose="020B0A02040204020203" pitchFamily="34" charset="0"/>
                          <a:cs typeface="+mn-cs"/>
                        </a:rPr>
                        <a:t>Próximos pasos</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1799421">
                <a:tc>
                  <a:txBody>
                    <a:bodyPr/>
                    <a:lstStyle/>
                    <a:p>
                      <a:pPr algn="ctr" fontAlgn="ctr">
                        <a:buNone/>
                      </a:pPr>
                      <a:r>
                        <a:rPr lang="es-CO" sz="1200" b="0" i="0" u="none" strike="noStrike">
                          <a:solidFill>
                            <a:srgbClr val="000000"/>
                          </a:solidFill>
                          <a:effectLst/>
                          <a:latin typeface="Segoe UI" panose="020B0502040204020203" pitchFamily="34" charset="0"/>
                          <a:cs typeface="Segoe UI" panose="020B0502040204020203" pitchFamily="34" charset="0"/>
                        </a:rPr>
                        <a:t>Colombia / Ecuador</a:t>
                      </a:r>
                    </a:p>
                  </a:txBody>
                  <a:tcPr marL="9525" marR="9525" marT="9525"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buNone/>
                      </a:pPr>
                      <a:r>
                        <a:rPr lang="es-CO" sz="1200" b="0" i="0" u="none" strike="noStrike">
                          <a:solidFill>
                            <a:srgbClr val="000000"/>
                          </a:solidFill>
                          <a:effectLst/>
                          <a:latin typeface="Segoe UI" panose="020B0502040204020203" pitchFamily="34" charset="0"/>
                          <a:cs typeface="Segoe UI" panose="020B0502040204020203" pitchFamily="34" charset="0"/>
                        </a:rPr>
                        <a:t>Prefactibilidad</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l" fontAlgn="ctr">
                        <a:buNone/>
                      </a:pPr>
                      <a:r>
                        <a:rPr lang="es-CO" sz="1200" b="0" i="0" u="none" strike="noStrike">
                          <a:solidFill>
                            <a:srgbClr val="000000"/>
                          </a:solidFill>
                          <a:effectLst/>
                          <a:latin typeface="Segoe UI"/>
                          <a:cs typeface="Segoe UI"/>
                        </a:rPr>
                        <a:t>La UPME está evaluando en conjunto con la respectiva entidad en el Ecuador, la forma en cómo se va a expandir la capacidad de transferencia entre los dos países, contemplándose por el momento las siguientes alternativas:</a:t>
                      </a:r>
                      <a:br>
                        <a:rPr lang="es-CO" sz="1200" b="0" i="0" u="none" strike="noStrike">
                          <a:solidFill>
                            <a:srgbClr val="000000"/>
                          </a:solidFill>
                          <a:effectLst/>
                          <a:latin typeface="Segoe UI"/>
                          <a:cs typeface="Segoe UI"/>
                        </a:rPr>
                      </a:b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1. Construcción de una subestación Carlosama, intermedia sobre 2 de los 4 circuitos del enlace Jamondino (Colombia) - Pomasqui (Ecuador).</a:t>
                      </a:r>
                      <a:br>
                        <a:rPr lang="es-CO" sz="1200" b="0" i="0" u="none" strike="noStrike">
                          <a:solidFill>
                            <a:srgbClr val="000000"/>
                          </a:solidFill>
                          <a:effectLst/>
                          <a:latin typeface="Segoe UI"/>
                          <a:cs typeface="Segoe UI"/>
                        </a:rPr>
                      </a:b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2. Enlace en Colombia a 115KV de la subestación Jamondino hacia el departamento de Putumayo para alimentar las cargas del área petrolera. Este proyecto permitiría adicionalmente de ampliar la capacidad de importar  energía de Ecuador hacia Colombia.</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algn="l" fontAlgn="ctr">
                        <a:buNone/>
                      </a:pPr>
                      <a:r>
                        <a:rPr lang="es-CO" sz="1200" b="0" i="0" u="none" strike="noStrike">
                          <a:solidFill>
                            <a:srgbClr val="000000"/>
                          </a:solidFill>
                          <a:effectLst/>
                          <a:latin typeface="Segoe UI"/>
                          <a:cs typeface="Segoe UI"/>
                        </a:rPr>
                        <a:t>Establecer comunicación con la UPME. Se iniciaron acercamientos </a:t>
                      </a:r>
                      <a:br>
                        <a:rPr lang="es-CO" sz="1200" b="0" i="0" u="none" strike="noStrike">
                          <a:solidFill>
                            <a:srgbClr val="000000"/>
                          </a:solidFill>
                          <a:effectLst/>
                          <a:latin typeface="Segoe UI"/>
                          <a:cs typeface="Segoe UI"/>
                        </a:rPr>
                      </a:br>
                      <a:br>
                        <a:rPr lang="es-CO" sz="1200" b="0" i="0" u="none" strike="noStrike">
                          <a:solidFill>
                            <a:srgbClr val="000000"/>
                          </a:solidFill>
                          <a:effectLst/>
                          <a:latin typeface="Segoe UI"/>
                          <a:cs typeface="Segoe UI"/>
                        </a:rPr>
                      </a:br>
                      <a:r>
                        <a:rPr lang="es-CO" sz="1200" b="0" i="0" u="none" strike="noStrike">
                          <a:solidFill>
                            <a:srgbClr val="000000"/>
                          </a:solidFill>
                          <a:effectLst/>
                          <a:latin typeface="Segoe UI"/>
                          <a:cs typeface="Segoe UI"/>
                        </a:rPr>
                        <a:t>Se proyecta apertura de convocatoria por parte de la UPME, hacer seguimiento.</a:t>
                      </a:r>
                    </a:p>
                  </a:txBody>
                  <a:tcPr marL="9525" marR="9525" marT="95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7555061"/>
                  </a:ext>
                </a:extLst>
              </a:tr>
            </a:tbl>
          </a:graphicData>
        </a:graphic>
      </p:graphicFrame>
    </p:spTree>
    <p:extLst>
      <p:ext uri="{BB962C8B-B14F-4D97-AF65-F5344CB8AC3E}">
        <p14:creationId xmlns:p14="http://schemas.microsoft.com/office/powerpoint/2010/main" val="14956564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7"/>
          <p:cNvSpPr txBox="1"/>
          <p:nvPr/>
        </p:nvSpPr>
        <p:spPr>
          <a:xfrm>
            <a:off x="6333317" y="4037062"/>
            <a:ext cx="5828875"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spAutoFit/>
          </a:bodyPr>
          <a:lstStyle/>
          <a:p>
            <a:pPr algn="ctr"/>
            <a:r>
              <a:rPr lang="es-CO" sz="2800" b="1">
                <a:solidFill>
                  <a:srgbClr val="E1B03B"/>
                </a:solidFill>
                <a:latin typeface="Objective" pitchFamily="2" charset="77"/>
                <a:ea typeface="Verdana" panose="020B0604030504040204" pitchFamily="34" charset="0"/>
                <a:cs typeface="Segoe UI" panose="020B0502040204020203"/>
              </a:rPr>
              <a:t>INTERCONEXIONES </a:t>
            </a:r>
          </a:p>
          <a:p>
            <a:pPr algn="ctr"/>
            <a:r>
              <a:rPr lang="es-CO" sz="2800" b="1">
                <a:solidFill>
                  <a:srgbClr val="E1B03B"/>
                </a:solidFill>
                <a:latin typeface="Objective" pitchFamily="2" charset="77"/>
                <a:ea typeface="Verdana" panose="020B0604030504040204" pitchFamily="34" charset="0"/>
                <a:cs typeface="Segoe UI" panose="020B0502040204020203"/>
              </a:rPr>
              <a:t>EN CHOCÓ</a:t>
            </a:r>
            <a:endParaRPr lang="en-US" sz="2800" b="1">
              <a:solidFill>
                <a:srgbClr val="E1B03B"/>
              </a:solidFill>
              <a:latin typeface="Objective" pitchFamily="2" charset="77"/>
              <a:ea typeface="Verdana" panose="020B0604030504040204" pitchFamily="34" charset="0"/>
              <a:cs typeface="Segoe UI" panose="020B0502040204020203"/>
            </a:endParaRPr>
          </a:p>
        </p:txBody>
      </p:sp>
      <p:grpSp>
        <p:nvGrpSpPr>
          <p:cNvPr id="5" name="Grupo 4"/>
          <p:cNvGrpSpPr>
            <a:grpSpLocks/>
          </p:cNvGrpSpPr>
          <p:nvPr/>
        </p:nvGrpSpPr>
        <p:grpSpPr>
          <a:xfrm>
            <a:off x="1300208" y="2042109"/>
            <a:ext cx="5049180" cy="5682075"/>
            <a:chOff x="1046820" y="749375"/>
            <a:chExt cx="4579280" cy="5682075"/>
          </a:xfrm>
        </p:grpSpPr>
        <p:pic>
          <p:nvPicPr>
            <p:cNvPr id="3" name="Picture 9"/>
            <p:cNvPicPr>
              <a:picLocks noChangeAspect="1"/>
            </p:cNvPicPr>
            <p:nvPr/>
          </p:nvPicPr>
          <p:blipFill>
            <a:blip r:embed="rId2"/>
            <a:stretch>
              <a:fillRect/>
            </a:stretch>
          </p:blipFill>
          <p:spPr>
            <a:xfrm>
              <a:off x="1046820" y="749375"/>
              <a:ext cx="4579280" cy="5682075"/>
            </a:xfrm>
            <a:prstGeom prst="rect">
              <a:avLst/>
            </a:prstGeom>
            <a:effectLst>
              <a:outerShdw blurRad="50800" dist="38100" dir="2700000" algn="tl" rotWithShape="0">
                <a:prstClr val="black">
                  <a:alpha val="40000"/>
                </a:prstClr>
              </a:outerShdw>
            </a:effectLst>
          </p:spPr>
        </p:pic>
        <p:sp>
          <p:nvSpPr>
            <p:cNvPr id="14" name="Elipse 11"/>
            <p:cNvSpPr/>
            <p:nvPr/>
          </p:nvSpPr>
          <p:spPr>
            <a:xfrm>
              <a:off x="1881504" y="2908300"/>
              <a:ext cx="137796" cy="139700"/>
            </a:xfrm>
            <a:prstGeom prst="ellipse">
              <a:avLst/>
            </a:prstGeom>
            <a:solidFill>
              <a:srgbClr val="FFDF00"/>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Elipse 11"/>
            <p:cNvSpPr/>
            <p:nvPr/>
          </p:nvSpPr>
          <p:spPr>
            <a:xfrm>
              <a:off x="1792604" y="2667000"/>
              <a:ext cx="137796" cy="139700"/>
            </a:xfrm>
            <a:prstGeom prst="ellipse">
              <a:avLst/>
            </a:prstGeom>
            <a:solidFill>
              <a:srgbClr val="FFDF00"/>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Elipse 11"/>
            <p:cNvSpPr/>
            <p:nvPr/>
          </p:nvSpPr>
          <p:spPr>
            <a:xfrm>
              <a:off x="1729104" y="3276600"/>
              <a:ext cx="137796" cy="139700"/>
            </a:xfrm>
            <a:prstGeom prst="ellipse">
              <a:avLst/>
            </a:prstGeom>
            <a:solidFill>
              <a:srgbClr val="FFDF00"/>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Elipse 11"/>
            <p:cNvSpPr/>
            <p:nvPr/>
          </p:nvSpPr>
          <p:spPr>
            <a:xfrm>
              <a:off x="1703704" y="2120900"/>
              <a:ext cx="137796" cy="139700"/>
            </a:xfrm>
            <a:prstGeom prst="ellipse">
              <a:avLst/>
            </a:prstGeom>
            <a:solidFill>
              <a:srgbClr val="FFDF00"/>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8"/>
          <p:cNvPicPr>
            <a:picLocks noChangeAspect="1"/>
          </p:cNvPicPr>
          <p:nvPr/>
        </p:nvPicPr>
        <p:blipFill>
          <a:blip r:embed="rId2"/>
          <a:stretch>
            <a:fillRect/>
          </a:stretch>
        </p:blipFill>
        <p:spPr>
          <a:xfrm>
            <a:off x="1832033" y="2319388"/>
            <a:ext cx="8527939" cy="4738588"/>
          </a:xfrm>
          <a:prstGeom prst="rect">
            <a:avLst/>
          </a:prstGeom>
        </p:spPr>
      </p:pic>
      <p:sp>
        <p:nvSpPr>
          <p:cNvPr id="2" name="Google Shape;93;p1"/>
          <p:cNvSpPr txBox="1"/>
          <p:nvPr/>
        </p:nvSpPr>
        <p:spPr>
          <a:xfrm>
            <a:off x="3913320" y="1544211"/>
            <a:ext cx="4365358" cy="646290"/>
          </a:xfrm>
          <a:prstGeom prst="rect">
            <a:avLst/>
          </a:prstGeom>
          <a:noFill/>
          <a:ln>
            <a:noFill/>
          </a:ln>
        </p:spPr>
        <p:txBody>
          <a:bodyPr spcFirstLastPara="1" wrap="square" lIns="91425" tIns="45700" rIns="91425" bIns="45700" anchor="t" anchorCtr="0">
            <a:spAutoFit/>
          </a:bodyPr>
          <a:lstStyle/>
          <a:p>
            <a:pPr algn="ctr"/>
            <a:r>
              <a:rPr lang="es-ES" b="1">
                <a:solidFill>
                  <a:srgbClr val="E1B03B"/>
                </a:solidFill>
                <a:latin typeface="Objective Black" pitchFamily="2" charset="77"/>
                <a:ea typeface="Verdana" panose="020B0604030504040204" pitchFamily="34" charset="0"/>
                <a:cs typeface="Quattrocento Sans"/>
              </a:rPr>
              <a:t>1. PROYECTO </a:t>
            </a:r>
            <a:r>
              <a:rPr lang="es-CO" b="1">
                <a:solidFill>
                  <a:srgbClr val="E1B03B"/>
                </a:solidFill>
                <a:latin typeface="Objective Black" pitchFamily="2" charset="77"/>
                <a:ea typeface="Verdana" panose="020B0604030504040204" pitchFamily="34" charset="0"/>
                <a:cs typeface="Quattrocento Sans"/>
              </a:rPr>
              <a:t>INTERCONEXIÓN ELÉCTRICA QUIBDÓ -  BETÉ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05008" y="2945566"/>
            <a:ext cx="3138888" cy="338554"/>
          </a:xfrm>
          <a:prstGeom prst="rect">
            <a:avLst/>
          </a:prstGeom>
          <a:solidFill>
            <a:schemeClr val="bg1">
              <a:lumMod val="50000"/>
            </a:schemeClr>
          </a:solidFill>
          <a:ln w="12700">
            <a:noFill/>
          </a:ln>
        </p:spPr>
        <p:txBody>
          <a:bodyPr wrap="square">
            <a:spAutoFit/>
          </a:bodyPr>
          <a:lstStyle/>
          <a:p>
            <a:r>
              <a:rPr lang="es-MX" sz="1600" b="1">
                <a:solidFill>
                  <a:schemeClr val="bg1"/>
                </a:solidFill>
                <a:latin typeface="Objective" pitchFamily="2" charset="77"/>
                <a:ea typeface="Verdana" panose="020B0604030504040204" pitchFamily="34" charset="0"/>
              </a:rPr>
              <a:t>INVERSIÓN ESTIMADA</a:t>
            </a:r>
            <a:endParaRPr lang="es-CO" sz="1600" b="1">
              <a:solidFill>
                <a:schemeClr val="bg1"/>
              </a:solidFill>
              <a:latin typeface="Objective" pitchFamily="2" charset="77"/>
              <a:ea typeface="Verdana" panose="020B0604030504040204" pitchFamily="34" charset="0"/>
            </a:endParaRPr>
          </a:p>
        </p:txBody>
      </p:sp>
      <p:sp>
        <p:nvSpPr>
          <p:cNvPr id="3" name="Rectángulo 3"/>
          <p:cNvSpPr/>
          <p:nvPr/>
        </p:nvSpPr>
        <p:spPr>
          <a:xfrm>
            <a:off x="807475" y="3994680"/>
            <a:ext cx="3113720" cy="1461939"/>
          </a:xfrm>
          <a:prstGeom prst="rect">
            <a:avLst/>
          </a:prstGeom>
          <a:solidFill>
            <a:schemeClr val="bg1">
              <a:lumMod val="50000"/>
            </a:schemeClr>
          </a:solidFill>
          <a:ln w="12700">
            <a:noFill/>
          </a:ln>
        </p:spPr>
        <p:txBody>
          <a:bodyPr wrap="square">
            <a:spAutoFit/>
          </a:bodyPr>
          <a:lstStyle/>
          <a:p>
            <a:r>
              <a:rPr lang="es-ES" sz="1600" b="1">
                <a:solidFill>
                  <a:schemeClr val="bg1"/>
                </a:solidFill>
                <a:latin typeface="Objective" pitchFamily="2" charset="77"/>
                <a:ea typeface="Verdana" panose="020B0604030504040204" pitchFamily="34" charset="0"/>
                <a:cs typeface="Quattrocento Sans"/>
              </a:rPr>
              <a:t>ESTADO ACTUAL SERVICIO DE ENERGÍA</a:t>
            </a:r>
          </a:p>
          <a:p>
            <a:endParaRPr lang="es-ES" sz="1600" b="1">
              <a:solidFill>
                <a:schemeClr val="bg1"/>
              </a:solidFill>
              <a:latin typeface="Objective" pitchFamily="2" charset="77"/>
              <a:ea typeface="Verdana" panose="020B0604030504040204" pitchFamily="34" charset="0"/>
              <a:cs typeface="Quattrocento Sans"/>
            </a:endParaRPr>
          </a:p>
          <a:p>
            <a:endParaRPr lang="es-ES" sz="1600" b="1">
              <a:solidFill>
                <a:schemeClr val="bg1"/>
              </a:solidFill>
              <a:latin typeface="Objective" pitchFamily="2" charset="77"/>
              <a:ea typeface="Verdana" panose="020B0604030504040204" pitchFamily="34" charset="0"/>
              <a:cs typeface="Quattrocento Sans"/>
            </a:endParaRPr>
          </a:p>
          <a:p>
            <a:endParaRPr lang="es-ES" sz="1600" b="1">
              <a:solidFill>
                <a:schemeClr val="bg1"/>
              </a:solidFill>
              <a:latin typeface="Objective" pitchFamily="2" charset="77"/>
              <a:ea typeface="Verdana" panose="020B0604030504040204" pitchFamily="34" charset="0"/>
              <a:cs typeface="Quattrocento Sans"/>
            </a:endParaRPr>
          </a:p>
          <a:p>
            <a:endParaRPr lang="es-ES" sz="900" b="1">
              <a:solidFill>
                <a:schemeClr val="bg1"/>
              </a:solidFill>
              <a:latin typeface="Objective" pitchFamily="2" charset="77"/>
              <a:ea typeface="Verdana" panose="020B0604030504040204" pitchFamily="34" charset="0"/>
              <a:cs typeface="Quattrocento Sans"/>
            </a:endParaRPr>
          </a:p>
        </p:txBody>
      </p:sp>
      <p:sp>
        <p:nvSpPr>
          <p:cNvPr id="6" name="Rectángulo 12"/>
          <p:cNvSpPr/>
          <p:nvPr/>
        </p:nvSpPr>
        <p:spPr>
          <a:xfrm>
            <a:off x="4033467" y="2901254"/>
            <a:ext cx="7513929" cy="369332"/>
          </a:xfrm>
          <a:prstGeom prst="rect">
            <a:avLst/>
          </a:prstGeom>
          <a:solidFill>
            <a:srgbClr val="FFC000"/>
          </a:solidFill>
        </p:spPr>
        <p:txBody>
          <a:bodyPr wrap="square">
            <a:spAutoFit/>
          </a:bodyPr>
          <a:lstStyle/>
          <a:p>
            <a:pPr algn="just"/>
            <a:r>
              <a:rPr lang="es-CO" b="1">
                <a:latin typeface="Segoe UI Black" panose="020B0A02040204020203" pitchFamily="34" charset="0"/>
                <a:ea typeface="Segoe UI Black" panose="020B0A02040204020203" pitchFamily="34" charset="0"/>
                <a:cs typeface="Segoe UI" panose="020B0502040204020203" pitchFamily="34" charset="0"/>
              </a:rPr>
              <a:t>COP $22.106.809.608</a:t>
            </a:r>
          </a:p>
        </p:txBody>
      </p:sp>
      <p:sp>
        <p:nvSpPr>
          <p:cNvPr id="7" name="Rectángulo 14"/>
          <p:cNvSpPr/>
          <p:nvPr/>
        </p:nvSpPr>
        <p:spPr>
          <a:xfrm>
            <a:off x="3975423" y="3994678"/>
            <a:ext cx="7573754" cy="1477328"/>
          </a:xfrm>
          <a:prstGeom prst="rect">
            <a:avLst/>
          </a:prstGeom>
          <a:solidFill>
            <a:srgbClr val="FFC000"/>
          </a:solidFill>
        </p:spPr>
        <p:txBody>
          <a:bodyPr wrap="square" lIns="91440" tIns="45720" rIns="91440" bIns="45720" anchor="t">
            <a:spAutoFit/>
          </a:bodyPr>
          <a:lstStyle/>
          <a:p>
            <a:r>
              <a:rPr lang="es-ES" b="1" err="1">
                <a:latin typeface="Segoe UI Black"/>
                <a:ea typeface="Segoe UI Black"/>
                <a:cs typeface="Segoe UI"/>
              </a:rPr>
              <a:t>Beté</a:t>
            </a:r>
            <a:r>
              <a:rPr lang="es-ES" b="1">
                <a:latin typeface="Segoe UI Black"/>
                <a:ea typeface="Segoe UI Black"/>
                <a:cs typeface="Segoe UI"/>
              </a:rPr>
              <a:t>:			Población Zona no Interconectada  ZNI </a:t>
            </a:r>
          </a:p>
          <a:p>
            <a:r>
              <a:rPr lang="es-ES" b="1">
                <a:latin typeface="Segoe UI Black" panose="020B0A02040204020203" pitchFamily="34" charset="0"/>
                <a:ea typeface="Segoe UI Black" panose="020B0A02040204020203" pitchFamily="34" charset="0"/>
                <a:cs typeface="Segoe UI" panose="020B0502040204020203" pitchFamily="34" charset="0"/>
              </a:rPr>
              <a:t>Fuente:			Generación diésel 264 kW</a:t>
            </a:r>
          </a:p>
          <a:p>
            <a:r>
              <a:rPr lang="es-ES" b="1">
                <a:latin typeface="Segoe UI Black" panose="020B0A02040204020203" pitchFamily="34" charset="0"/>
                <a:ea typeface="Segoe UI Black" panose="020B0A02040204020203" pitchFamily="34" charset="0"/>
                <a:cs typeface="Segoe UI" panose="020B0502040204020203" pitchFamily="34" charset="0"/>
              </a:rPr>
              <a:t>Atiende	:		569 usuarios</a:t>
            </a:r>
          </a:p>
          <a:p>
            <a:r>
              <a:rPr lang="es-ES" b="1">
                <a:latin typeface="Segoe UI Black" panose="020B0A02040204020203" pitchFamily="34" charset="0"/>
                <a:ea typeface="Segoe UI Black" panose="020B0A02040204020203" pitchFamily="34" charset="0"/>
                <a:cs typeface="Segoe UI" panose="020B0502040204020203" pitchFamily="34" charset="0"/>
              </a:rPr>
              <a:t>Operador:		Municipio de Medio Atrato</a:t>
            </a:r>
          </a:p>
          <a:p>
            <a:r>
              <a:rPr lang="es-ES" b="1">
                <a:latin typeface="Segoe UI Black" panose="020B0A02040204020203" pitchFamily="34" charset="0"/>
                <a:ea typeface="Segoe UI Black" panose="020B0A02040204020203" pitchFamily="34" charset="0"/>
                <a:cs typeface="Segoe UI" panose="020B0502040204020203" pitchFamily="34" charset="0"/>
              </a:rPr>
              <a:t>Servicio	:		</a:t>
            </a:r>
            <a:r>
              <a:rPr lang="es-CO" b="1">
                <a:latin typeface="Segoe UI Black" panose="020B0A02040204020203" pitchFamily="34" charset="0"/>
                <a:ea typeface="Segoe UI Black" panose="020B0A02040204020203" pitchFamily="34" charset="0"/>
                <a:cs typeface="Segoe UI" panose="020B0502040204020203" pitchFamily="34" charset="0"/>
              </a:rPr>
              <a:t>13 horas diarias</a:t>
            </a:r>
          </a:p>
        </p:txBody>
      </p:sp>
      <p:sp>
        <p:nvSpPr>
          <p:cNvPr id="10" name="Rectángulo 18"/>
          <p:cNvSpPr/>
          <p:nvPr/>
        </p:nvSpPr>
        <p:spPr>
          <a:xfrm>
            <a:off x="810345" y="3469047"/>
            <a:ext cx="3113721" cy="338554"/>
          </a:xfrm>
          <a:prstGeom prst="rect">
            <a:avLst/>
          </a:prstGeom>
          <a:solidFill>
            <a:schemeClr val="bg1">
              <a:lumMod val="50000"/>
            </a:schemeClr>
          </a:solidFill>
          <a:ln w="12700">
            <a:noFill/>
          </a:ln>
        </p:spPr>
        <p:txBody>
          <a:bodyPr wrap="square" lIns="91440" tIns="45720" rIns="91440" bIns="45720" anchor="t">
            <a:spAutoFit/>
          </a:bodyPr>
          <a:lstStyle/>
          <a:p>
            <a:r>
              <a:rPr lang="es-CO" sz="1600" b="1">
                <a:solidFill>
                  <a:schemeClr val="bg1"/>
                </a:solidFill>
                <a:latin typeface="Objective"/>
                <a:ea typeface="Verdana"/>
                <a:cs typeface="Quattrocento Sans"/>
              </a:rPr>
              <a:t>RED ELECTRICA  13.2 KV</a:t>
            </a:r>
          </a:p>
        </p:txBody>
      </p:sp>
      <p:sp>
        <p:nvSpPr>
          <p:cNvPr id="11" name="Rectángulo 19"/>
          <p:cNvSpPr/>
          <p:nvPr/>
        </p:nvSpPr>
        <p:spPr>
          <a:xfrm>
            <a:off x="4023552" y="3435738"/>
            <a:ext cx="7525627" cy="366895"/>
          </a:xfrm>
          <a:prstGeom prst="rect">
            <a:avLst/>
          </a:prstGeom>
          <a:solidFill>
            <a:srgbClr val="FFC000"/>
          </a:solidFill>
        </p:spPr>
        <p:txBody>
          <a:bodyPr wrap="square" lIns="91440" tIns="45720" rIns="91440" bIns="45720" anchor="t">
            <a:spAutoFit/>
          </a:bodyPr>
          <a:lstStyle/>
          <a:p>
            <a:pPr algn="just">
              <a:lnSpc>
                <a:spcPct val="107000"/>
              </a:lnSpc>
              <a:spcAft>
                <a:spcPts val="800"/>
              </a:spcAft>
            </a:pPr>
            <a:r>
              <a:rPr lang="es-CO" b="1">
                <a:latin typeface="Segoe UI Black"/>
                <a:ea typeface="Segoe UI Black"/>
                <a:cs typeface="Segoe UI"/>
              </a:rPr>
              <a:t>52 Km para ampliación del servicio a 24 horas diarias</a:t>
            </a:r>
            <a:endParaRPr lang="en-US" b="1">
              <a:latin typeface="Segoe UI Black" panose="020B0A02040204020203" pitchFamily="34" charset="0"/>
              <a:ea typeface="Segoe UI Black" panose="020B0A02040204020203" pitchFamily="34" charset="0"/>
              <a:cs typeface="Segoe UI" panose="020B0502040204020203" pitchFamily="34" charset="0"/>
            </a:endParaRPr>
          </a:p>
        </p:txBody>
      </p:sp>
      <p:sp>
        <p:nvSpPr>
          <p:cNvPr id="12" name="Rectángulo 20"/>
          <p:cNvSpPr/>
          <p:nvPr/>
        </p:nvSpPr>
        <p:spPr>
          <a:xfrm>
            <a:off x="807476" y="5694786"/>
            <a:ext cx="3113719" cy="1692771"/>
          </a:xfrm>
          <a:prstGeom prst="rect">
            <a:avLst/>
          </a:prstGeom>
          <a:solidFill>
            <a:schemeClr val="bg1">
              <a:lumMod val="50000"/>
            </a:schemeClr>
          </a:solidFill>
          <a:ln w="12700">
            <a:noFill/>
          </a:ln>
        </p:spPr>
        <p:txBody>
          <a:bodyPr wrap="square">
            <a:spAutoFit/>
          </a:bodyPr>
          <a:lstStyle/>
          <a:p>
            <a:endParaRPr lang="es-CO" sz="600" b="1">
              <a:solidFill>
                <a:schemeClr val="bg1"/>
              </a:solidFill>
              <a:latin typeface="Objective" pitchFamily="2" charset="77"/>
              <a:ea typeface="Quattrocento Sans"/>
              <a:cs typeface="Quattrocento Sans"/>
            </a:endParaRPr>
          </a:p>
          <a:p>
            <a:r>
              <a:rPr lang="es-CO" sz="1600" b="1">
                <a:solidFill>
                  <a:schemeClr val="bg1"/>
                </a:solidFill>
                <a:latin typeface="Objective" pitchFamily="2" charset="77"/>
                <a:ea typeface="Verdana" panose="020B0604030504040204" pitchFamily="34" charset="0"/>
                <a:cs typeface="Quattrocento Sans"/>
              </a:rPr>
              <a:t>FUENTES DE FINANCIACIÓN</a:t>
            </a:r>
          </a:p>
          <a:p>
            <a:endParaRPr lang="es-CO" sz="1600" b="1">
              <a:solidFill>
                <a:schemeClr val="bg1"/>
              </a:solidFill>
              <a:latin typeface="Objective" pitchFamily="2" charset="77"/>
              <a:ea typeface="Verdana" panose="020B0604030504040204" pitchFamily="34" charset="0"/>
              <a:cs typeface="Quattrocento Sans"/>
            </a:endParaRPr>
          </a:p>
          <a:p>
            <a:endParaRPr lang="es-CO" sz="1000" b="1">
              <a:solidFill>
                <a:schemeClr val="bg1"/>
              </a:solidFill>
              <a:latin typeface="Objective" pitchFamily="2" charset="77"/>
              <a:ea typeface="Verdana" panose="020B0604030504040204" pitchFamily="34" charset="0"/>
              <a:cs typeface="Quattrocento Sans"/>
            </a:endParaRPr>
          </a:p>
          <a:p>
            <a:endParaRPr lang="es-CO" sz="1600" b="1">
              <a:solidFill>
                <a:schemeClr val="bg1"/>
              </a:solidFill>
              <a:latin typeface="Objective" pitchFamily="2" charset="77"/>
              <a:ea typeface="Verdana" panose="020B0604030504040204" pitchFamily="34" charset="0"/>
              <a:cs typeface="Quattrocento Sans"/>
            </a:endParaRPr>
          </a:p>
          <a:p>
            <a:endParaRPr lang="es-CO" b="1">
              <a:solidFill>
                <a:schemeClr val="bg1"/>
              </a:solidFill>
              <a:latin typeface="Objective" pitchFamily="2" charset="77"/>
              <a:ea typeface="Verdana" panose="020B0604030504040204" pitchFamily="34" charset="0"/>
              <a:cs typeface="Quattrocento Sans"/>
            </a:endParaRPr>
          </a:p>
          <a:p>
            <a:endParaRPr lang="es-CO" sz="600" b="1">
              <a:solidFill>
                <a:schemeClr val="bg1"/>
              </a:solidFill>
              <a:latin typeface="Objective" pitchFamily="2" charset="77"/>
              <a:ea typeface="Quattrocento Sans"/>
              <a:cs typeface="Quattrocento Sans"/>
            </a:endParaRPr>
          </a:p>
        </p:txBody>
      </p:sp>
      <p:sp>
        <p:nvSpPr>
          <p:cNvPr id="13" name="Rectángulo 21"/>
          <p:cNvSpPr/>
          <p:nvPr/>
        </p:nvSpPr>
        <p:spPr>
          <a:xfrm>
            <a:off x="3963728" y="5694784"/>
            <a:ext cx="7573753" cy="1708160"/>
          </a:xfrm>
          <a:prstGeom prst="rect">
            <a:avLst/>
          </a:prstGeom>
          <a:solidFill>
            <a:srgbClr val="FFC000"/>
          </a:solidFill>
        </p:spPr>
        <p:txBody>
          <a:bodyPr wrap="square" lIns="91440" tIns="45720" rIns="91440" bIns="45720" anchor="t">
            <a:spAutoFit/>
          </a:bodyPr>
          <a:lstStyle/>
          <a:p>
            <a:pPr algn="just"/>
            <a:endParaRPr lang="es-ES" sz="1600" b="1">
              <a:latin typeface="Segoe UI Black" panose="020B0A02040204020203" pitchFamily="34" charset="0"/>
              <a:ea typeface="Segoe UI Black" panose="020B0A02040204020203" pitchFamily="34" charset="0"/>
              <a:cs typeface="Segoe UI" panose="020B0502040204020203" pitchFamily="34" charset="0"/>
            </a:endParaRPr>
          </a:p>
          <a:p>
            <a:r>
              <a:rPr lang="es-ES" b="1">
                <a:latin typeface="Segoe UI Black" panose="020B0A02040204020203" pitchFamily="34" charset="0"/>
                <a:ea typeface="Segoe UI Black" panose="020B0A02040204020203" pitchFamily="34" charset="0"/>
                <a:cs typeface="Segoe UI" panose="020B0502040204020203" pitchFamily="34" charset="0"/>
              </a:rPr>
              <a:t>FAER - Fondo Apoyo Financiero para Energización de las Zonas Rurales Interconectadas</a:t>
            </a:r>
          </a:p>
          <a:p>
            <a:pPr algn="just"/>
            <a:endParaRPr lang="es-ES" b="1">
              <a:latin typeface="Segoe UI Black" panose="020B0A02040204020203" pitchFamily="34" charset="0"/>
              <a:ea typeface="Segoe UI Black" panose="020B0A02040204020203" pitchFamily="34" charset="0"/>
              <a:cs typeface="Segoe UI" panose="020B0502040204020203" pitchFamily="34" charset="0"/>
            </a:endParaRPr>
          </a:p>
          <a:p>
            <a:pPr algn="just"/>
            <a:r>
              <a:rPr lang="es-ES" b="1">
                <a:latin typeface="Segoe UI Black"/>
                <a:ea typeface="Segoe UI Black"/>
                <a:cs typeface="Segoe UI"/>
              </a:rPr>
              <a:t>DISPAC designado ejecutor mediante </a:t>
            </a:r>
            <a:r>
              <a:rPr lang="es-ES" b="1" err="1">
                <a:latin typeface="Segoe UI Black"/>
                <a:ea typeface="Segoe UI Black"/>
                <a:cs typeface="Segoe UI"/>
              </a:rPr>
              <a:t>contrat</a:t>
            </a:r>
            <a:r>
              <a:rPr lang="es-ES" b="1">
                <a:latin typeface="Segoe UI Black"/>
                <a:ea typeface="Segoe UI Black"/>
                <a:cs typeface="Segoe UI"/>
              </a:rPr>
              <a:t>o FAER 1365 -  2024.</a:t>
            </a:r>
            <a:endParaRPr lang="es-ES" b="1">
              <a:latin typeface="Segoe UI Black" panose="020B0A02040204020203" pitchFamily="34" charset="0"/>
              <a:ea typeface="Segoe UI Black" panose="020B0A02040204020203" pitchFamily="34" charset="0"/>
              <a:cs typeface="Segoe UI" panose="020B0502040204020203" pitchFamily="34" charset="0"/>
            </a:endParaRPr>
          </a:p>
          <a:p>
            <a:pPr algn="just"/>
            <a:endParaRPr lang="es-ES" sz="900" b="1">
              <a:latin typeface="Segoe UI Black" panose="020B0A02040204020203" pitchFamily="34" charset="0"/>
              <a:ea typeface="Segoe UI Black" panose="020B0A02040204020203" pitchFamily="34" charset="0"/>
              <a:cs typeface="Segoe UI" panose="020B0502040204020203" pitchFamily="34" charset="0"/>
            </a:endParaRPr>
          </a:p>
          <a:p>
            <a:pPr algn="just"/>
            <a:endParaRPr lang="es-ES" sz="800" b="1">
              <a:latin typeface="Segoe UI Black" panose="020B0A02040204020203" pitchFamily="34" charset="0"/>
              <a:ea typeface="Segoe UI Black" panose="020B0A02040204020203" pitchFamily="34" charset="0"/>
              <a:cs typeface="Segoe UI" panose="020B0502040204020203" pitchFamily="34" charset="0"/>
            </a:endParaRPr>
          </a:p>
        </p:txBody>
      </p:sp>
      <p:sp>
        <p:nvSpPr>
          <p:cNvPr id="14" name="Google Shape;93;p1"/>
          <p:cNvSpPr txBox="1"/>
          <p:nvPr/>
        </p:nvSpPr>
        <p:spPr>
          <a:xfrm>
            <a:off x="839180" y="1571792"/>
            <a:ext cx="10696525" cy="400069"/>
          </a:xfrm>
          <a:prstGeom prst="rect">
            <a:avLst/>
          </a:prstGeom>
          <a:noFill/>
          <a:ln>
            <a:noFill/>
          </a:ln>
        </p:spPr>
        <p:txBody>
          <a:bodyPr spcFirstLastPara="1" wrap="square" lIns="91425" tIns="45700" rIns="91425" bIns="45700" anchor="t" anchorCtr="0">
            <a:spAutoFit/>
          </a:bodyPr>
          <a:lstStyle/>
          <a:p>
            <a:pPr algn="ctr"/>
            <a:r>
              <a:rPr lang="es-ES" sz="2000" b="1">
                <a:solidFill>
                  <a:srgbClr val="E1B03B"/>
                </a:solidFill>
                <a:latin typeface="Objective Black" pitchFamily="2" charset="77"/>
                <a:ea typeface="Quattrocento Sans"/>
                <a:cs typeface="Quattrocento Sans"/>
                <a:sym typeface="+mn-ea"/>
              </a:rPr>
              <a:t>1. </a:t>
            </a:r>
            <a:r>
              <a:rPr lang="es-ES" sz="2000" b="1">
                <a:solidFill>
                  <a:srgbClr val="E1B03B"/>
                </a:solidFill>
                <a:latin typeface="Objective Black" pitchFamily="2" charset="77"/>
                <a:ea typeface="Verdana" panose="020B0604030504040204" pitchFamily="34" charset="0"/>
                <a:cs typeface="Quattrocento Sans"/>
                <a:sym typeface="+mn-ea"/>
              </a:rPr>
              <a:t>FICHA PROYECTO </a:t>
            </a:r>
            <a:r>
              <a:rPr lang="es-CO" sz="2000" b="1">
                <a:solidFill>
                  <a:srgbClr val="E1B03B"/>
                </a:solidFill>
                <a:latin typeface="Objective Black" pitchFamily="2" charset="77"/>
                <a:ea typeface="Verdana" panose="020B0604030504040204" pitchFamily="34" charset="0"/>
                <a:cs typeface="Quattrocento Sans"/>
                <a:sym typeface="+mn-ea"/>
              </a:rPr>
              <a:t>INTERCONEXIÓN ELÉCTRICA QUIBDÓ -  BETÉ </a:t>
            </a:r>
            <a:endParaRPr lang="es-CO" sz="2000" b="1">
              <a:solidFill>
                <a:srgbClr val="E1B03B"/>
              </a:solidFill>
              <a:latin typeface="Objective Black" pitchFamily="2" charset="77"/>
              <a:ea typeface="Verdana" panose="020B0604030504040204" pitchFamily="34" charset="0"/>
              <a:cs typeface="Quattrocento San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2CC06-AF44-F81F-01AF-2C367F790171}"/>
            </a:ext>
          </a:extLst>
        </p:cNvPr>
        <p:cNvGrpSpPr/>
        <p:nvPr/>
      </p:nvGrpSpPr>
      <p:grpSpPr>
        <a:xfrm>
          <a:off x="0" y="0"/>
          <a:ext cx="0" cy="0"/>
          <a:chOff x="0" y="0"/>
          <a:chExt cx="0" cy="0"/>
        </a:xfrm>
      </p:grpSpPr>
      <p:sp>
        <p:nvSpPr>
          <p:cNvPr id="4" name="Text Box 3">
            <a:extLst>
              <a:ext uri="{FF2B5EF4-FFF2-40B4-BE49-F238E27FC236}">
                <a16:creationId xmlns:a16="http://schemas.microsoft.com/office/drawing/2014/main" id="{269BFF5F-CB65-FE0C-0B81-0A6B8431FE97}"/>
              </a:ext>
            </a:extLst>
          </p:cNvPr>
          <p:cNvSpPr txBox="1"/>
          <p:nvPr/>
        </p:nvSpPr>
        <p:spPr>
          <a:xfrm>
            <a:off x="0" y="1623417"/>
            <a:ext cx="12192000" cy="400110"/>
          </a:xfrm>
          <a:prstGeom prst="rect">
            <a:avLst/>
          </a:prstGeom>
          <a:noFill/>
        </p:spPr>
        <p:txBody>
          <a:bodyPr wrap="square" rtlCol="0" anchor="t">
            <a:spAutoFit/>
          </a:bodyPr>
          <a:lstStyle/>
          <a:p>
            <a:pPr algn="ctr"/>
            <a:r>
              <a:rPr lang="es-CO" altLang="es-ES" sz="2000" b="1">
                <a:solidFill>
                  <a:srgbClr val="E1B03B"/>
                </a:solidFill>
                <a:latin typeface="Objective Black" pitchFamily="2" charset="77"/>
                <a:ea typeface="Verdana" panose="020B0604030504040204" pitchFamily="34" charset="0"/>
                <a:cs typeface="Quattrocento Sans"/>
                <a:sym typeface="+mn-ea"/>
              </a:rPr>
              <a:t>1. ESTADO </a:t>
            </a:r>
            <a:r>
              <a:rPr lang="es-ES" sz="2000" b="1">
                <a:solidFill>
                  <a:srgbClr val="E1B03B"/>
                </a:solidFill>
                <a:latin typeface="Objective Black" pitchFamily="2" charset="77"/>
                <a:ea typeface="Verdana" panose="020B0604030504040204" pitchFamily="34" charset="0"/>
                <a:cs typeface="Quattrocento Sans"/>
                <a:sym typeface="+mn-ea"/>
              </a:rPr>
              <a:t>PROYECTO </a:t>
            </a:r>
            <a:r>
              <a:rPr lang="es-CO" sz="2000" b="1">
                <a:solidFill>
                  <a:srgbClr val="E1B03B"/>
                </a:solidFill>
                <a:latin typeface="Objective Black" pitchFamily="2" charset="77"/>
                <a:ea typeface="Verdana" panose="020B0604030504040204" pitchFamily="34" charset="0"/>
                <a:cs typeface="Quattrocento Sans"/>
                <a:sym typeface="+mn-ea"/>
              </a:rPr>
              <a:t>INTERCONEXIÓN ELÉCTRICA QUIBDÓ -  BETÉ</a:t>
            </a:r>
          </a:p>
        </p:txBody>
      </p:sp>
      <p:graphicFrame>
        <p:nvGraphicFramePr>
          <p:cNvPr id="2" name="Tabla 1">
            <a:extLst>
              <a:ext uri="{FF2B5EF4-FFF2-40B4-BE49-F238E27FC236}">
                <a16:creationId xmlns:a16="http://schemas.microsoft.com/office/drawing/2014/main" id="{08D467D0-11BC-861E-D7A0-CB0FA05A1262}"/>
              </a:ext>
            </a:extLst>
          </p:cNvPr>
          <p:cNvGraphicFramePr>
            <a:graphicFrameLocks noGrp="1"/>
          </p:cNvGraphicFramePr>
          <p:nvPr>
            <p:extLst>
              <p:ext uri="{D42A27DB-BD31-4B8C-83A1-F6EECF244321}">
                <p14:modId xmlns:p14="http://schemas.microsoft.com/office/powerpoint/2010/main" val="3946966159"/>
              </p:ext>
            </p:extLst>
          </p:nvPr>
        </p:nvGraphicFramePr>
        <p:xfrm>
          <a:off x="646669" y="2015055"/>
          <a:ext cx="10898656" cy="7276227"/>
        </p:xfrm>
        <a:graphic>
          <a:graphicData uri="http://schemas.openxmlformats.org/drawingml/2006/table">
            <a:tbl>
              <a:tblPr/>
              <a:tblGrid>
                <a:gridCol w="5614472">
                  <a:extLst>
                    <a:ext uri="{9D8B030D-6E8A-4147-A177-3AD203B41FA5}">
                      <a16:colId xmlns:a16="http://schemas.microsoft.com/office/drawing/2014/main" val="3502005132"/>
                    </a:ext>
                  </a:extLst>
                </a:gridCol>
                <a:gridCol w="1416523">
                  <a:extLst>
                    <a:ext uri="{9D8B030D-6E8A-4147-A177-3AD203B41FA5}">
                      <a16:colId xmlns:a16="http://schemas.microsoft.com/office/drawing/2014/main" val="63808977"/>
                    </a:ext>
                  </a:extLst>
                </a:gridCol>
                <a:gridCol w="1947216">
                  <a:extLst>
                    <a:ext uri="{9D8B030D-6E8A-4147-A177-3AD203B41FA5}">
                      <a16:colId xmlns:a16="http://schemas.microsoft.com/office/drawing/2014/main" val="2837788288"/>
                    </a:ext>
                  </a:extLst>
                </a:gridCol>
                <a:gridCol w="1920445">
                  <a:extLst>
                    <a:ext uri="{9D8B030D-6E8A-4147-A177-3AD203B41FA5}">
                      <a16:colId xmlns:a16="http://schemas.microsoft.com/office/drawing/2014/main" val="1388797471"/>
                    </a:ext>
                  </a:extLst>
                </a:gridCol>
              </a:tblGrid>
              <a:tr h="486804">
                <a:tc>
                  <a:txBody>
                    <a:bodyPr/>
                    <a:lstStyle/>
                    <a:p>
                      <a:pPr algn="ctr" fontAlgn="ctr">
                        <a:buNone/>
                      </a:pPr>
                      <a:r>
                        <a:rPr lang="es-CO" sz="1300" b="1" i="0" u="none" strike="noStrike">
                          <a:solidFill>
                            <a:schemeClr val="tx1">
                              <a:lumMod val="75000"/>
                              <a:lumOff val="25000"/>
                            </a:schemeClr>
                          </a:solidFill>
                          <a:effectLst/>
                          <a:latin typeface="Segoe UI Black" panose="020B0A02040204020203" pitchFamily="34" charset="0"/>
                          <a:ea typeface="Segoe UI Black" panose="020B0A02040204020203" pitchFamily="34" charset="0"/>
                        </a:rPr>
                        <a:t>Descripción de avance</a:t>
                      </a:r>
                    </a:p>
                  </a:txBody>
                  <a:tcPr marL="3359" marR="3359" marT="3359" marB="16123" anchor="ctr">
                    <a:lnL>
                      <a:noFill/>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algn="ctr" fontAlgn="ctr">
                        <a:buNone/>
                      </a:pPr>
                      <a:r>
                        <a:rPr lang="es-CO" sz="1300" b="1" i="0" u="none" strike="noStrike">
                          <a:solidFill>
                            <a:schemeClr val="tx1">
                              <a:lumMod val="75000"/>
                              <a:lumOff val="25000"/>
                            </a:schemeClr>
                          </a:solidFill>
                          <a:effectLst/>
                          <a:latin typeface="Segoe UI Black" panose="020B0A02040204020203" pitchFamily="34" charset="0"/>
                          <a:ea typeface="Segoe UI Black" panose="020B0A02040204020203" pitchFamily="34" charset="0"/>
                        </a:rPr>
                        <a:t>Próximos pasos</a:t>
                      </a:r>
                    </a:p>
                  </a:txBody>
                  <a:tcPr marL="3359" marR="3359" marT="3359" marB="1612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algn="ctr" fontAlgn="ctr">
                        <a:buNone/>
                      </a:pPr>
                      <a:r>
                        <a:rPr lang="es-CO" sz="1300" b="1" i="0" u="none" strike="noStrike">
                          <a:solidFill>
                            <a:schemeClr val="tx1">
                              <a:lumMod val="75000"/>
                              <a:lumOff val="25000"/>
                            </a:schemeClr>
                          </a:solidFill>
                          <a:effectLst/>
                          <a:latin typeface="Segoe UI Black" panose="020B0A02040204020203" pitchFamily="34" charset="0"/>
                          <a:ea typeface="Segoe UI Black" panose="020B0A02040204020203" pitchFamily="34" charset="0"/>
                        </a:rPr>
                        <a:t>Alertas</a:t>
                      </a:r>
                    </a:p>
                  </a:txBody>
                  <a:tcPr marL="3359" marR="3359" marT="3359" marB="1612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tc>
                  <a:txBody>
                    <a:bodyPr/>
                    <a:lstStyle/>
                    <a:p>
                      <a:pPr algn="ctr" fontAlgn="ctr">
                        <a:buNone/>
                      </a:pPr>
                      <a:r>
                        <a:rPr lang="es-CO" sz="1300" b="1" i="0" u="none" strike="noStrike">
                          <a:solidFill>
                            <a:schemeClr val="tx1">
                              <a:lumMod val="75000"/>
                              <a:lumOff val="25000"/>
                            </a:schemeClr>
                          </a:solidFill>
                          <a:effectLst/>
                          <a:latin typeface="Segoe UI Black" panose="020B0A02040204020203" pitchFamily="34" charset="0"/>
                          <a:ea typeface="Segoe UI Black" panose="020B0A02040204020203" pitchFamily="34" charset="0"/>
                        </a:rPr>
                        <a:t>Recomendaciones</a:t>
                      </a:r>
                    </a:p>
                  </a:txBody>
                  <a:tcPr marL="3359" marR="3359" marT="3359" marB="1612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w="28575"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544189032"/>
                  </a:ext>
                </a:extLst>
              </a:tr>
              <a:tr h="6789423">
                <a:tc>
                  <a:txBody>
                    <a:bodyPr/>
                    <a:lstStyle/>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DISPAC el 12-06-2025 adjudicó contrato de obra a: CONSORCIO NTERCONEXIÓN BETÉ.</a:t>
                      </a:r>
                      <a:r>
                        <a:rPr lang="es-CO" sz="1300" b="0" i="0" u="none" strike="noStrike" noProof="0">
                          <a:solidFill>
                            <a:srgbClr val="000000"/>
                          </a:solidFill>
                          <a:effectLst/>
                          <a:latin typeface="Arial"/>
                          <a:cs typeface="Arial"/>
                        </a:rPr>
                        <a:t> </a:t>
                      </a:r>
                      <a:endParaRPr lang="en-US"/>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DISPAC el 27-06-2025 se adjudicó contrato de Interventoría a PROINGES SAS   </a:t>
                      </a:r>
                      <a:r>
                        <a:rPr lang="es-CO" sz="1300" b="0" i="0" u="none" strike="noStrike" noProof="0">
                          <a:solidFill>
                            <a:srgbClr val="000000"/>
                          </a:solidFill>
                          <a:effectLst/>
                          <a:latin typeface="Arial"/>
                          <a:cs typeface="Arial"/>
                        </a:rPr>
                        <a:t> </a:t>
                      </a:r>
                      <a:endParaRPr lang="es-CO"/>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El 11-08-2025 se firma acta de inicio del contrato entre DISPAC y Consorcio interconexión </a:t>
                      </a:r>
                      <a:r>
                        <a:rPr lang="es-CO" sz="1300" b="0" i="0" u="none" strike="noStrike" noProof="0" err="1">
                          <a:solidFill>
                            <a:srgbClr val="000000"/>
                          </a:solidFill>
                          <a:effectLst/>
                        </a:rPr>
                        <a:t>Beté</a:t>
                      </a:r>
                      <a:r>
                        <a:rPr lang="es-CO" sz="1300" b="0" i="0" u="none" strike="noStrike" noProof="0">
                          <a:solidFill>
                            <a:srgbClr val="000000"/>
                          </a:solidFill>
                          <a:effectLst/>
                        </a:rPr>
                        <a:t>.  </a:t>
                      </a:r>
                      <a:r>
                        <a:rPr lang="es-CO" sz="1300" b="0" i="0" u="none" strike="noStrike" noProof="0">
                          <a:solidFill>
                            <a:srgbClr val="000000"/>
                          </a:solidFill>
                          <a:effectLst/>
                          <a:latin typeface="Arial"/>
                          <a:cs typeface="Arial"/>
                        </a:rPr>
                        <a:t> </a:t>
                      </a:r>
                      <a:endParaRPr lang="es-CO"/>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El 23 –08- 2025 se realizó la socialización del proyecto a la comunidad por parte de DISPAC.  </a:t>
                      </a:r>
                      <a:r>
                        <a:rPr lang="es-CO" sz="1300" b="0" i="0" u="none" strike="noStrike" noProof="0">
                          <a:solidFill>
                            <a:srgbClr val="000000"/>
                          </a:solidFill>
                          <a:effectLst/>
                          <a:latin typeface="Arial"/>
                          <a:cs typeface="Arial"/>
                        </a:rPr>
                        <a:t> </a:t>
                      </a:r>
                      <a:endParaRPr lang="es-CO"/>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El 01-09- 2025 Inicia actividades de replanteo y finaliza en diciembre 2025. </a:t>
                      </a:r>
                      <a:r>
                        <a:rPr lang="es-CO" sz="1300" b="0" i="0" u="none" strike="noStrike" noProof="0">
                          <a:solidFill>
                            <a:srgbClr val="000000"/>
                          </a:solidFill>
                          <a:effectLst/>
                          <a:latin typeface="Arial"/>
                          <a:cs typeface="Arial"/>
                        </a:rPr>
                        <a:t> </a:t>
                      </a:r>
                      <a:endParaRPr lang="es-CO"/>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El 22 –12-2025 se aprueba informe de replanteo y se entrega el primer anticipo de 35 % por un valor de 7.109 millones de pesos a la empresa contratista.  </a:t>
                      </a:r>
                      <a:r>
                        <a:rPr lang="es-CO" sz="1300" b="0" i="0" u="none" strike="noStrike" noProof="0">
                          <a:solidFill>
                            <a:srgbClr val="000000"/>
                          </a:solidFill>
                          <a:effectLst/>
                          <a:latin typeface="Arial"/>
                          <a:cs typeface="Arial"/>
                        </a:rPr>
                        <a:t> </a:t>
                      </a:r>
                      <a:endParaRPr lang="es-CO"/>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El 30-03-2026 se inicia rocería en Tangui y </a:t>
                      </a:r>
                      <a:r>
                        <a:rPr lang="es-CO" sz="1300" b="0" i="0" u="none" strike="noStrike" noProof="0" err="1">
                          <a:solidFill>
                            <a:srgbClr val="000000"/>
                          </a:solidFill>
                          <a:effectLst/>
                        </a:rPr>
                        <a:t>Baudogrande</a:t>
                      </a:r>
                      <a:r>
                        <a:rPr lang="es-CO" sz="1300" b="0" i="0" u="none" strike="noStrike" noProof="0">
                          <a:solidFill>
                            <a:srgbClr val="000000"/>
                          </a:solidFill>
                          <a:effectLst/>
                        </a:rPr>
                        <a:t> de 2km e inicio de hincado de postería de baja tensión.  </a:t>
                      </a:r>
                      <a:r>
                        <a:rPr lang="es-CO" sz="1300" b="0" i="0" u="none" strike="noStrike" noProof="0">
                          <a:solidFill>
                            <a:srgbClr val="000000"/>
                          </a:solidFill>
                          <a:effectLst/>
                          <a:latin typeface="Arial"/>
                          <a:cs typeface="Arial"/>
                        </a:rPr>
                        <a:t> </a:t>
                      </a:r>
                      <a:endParaRPr lang="es-CO"/>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El 05-05-2026 En reunión realizada entre </a:t>
                      </a:r>
                      <a:r>
                        <a:rPr lang="es-CO" sz="1300" b="0" i="0" u="none" strike="noStrike" noProof="0" err="1">
                          <a:solidFill>
                            <a:srgbClr val="000000"/>
                          </a:solidFill>
                          <a:effectLst/>
                        </a:rPr>
                        <a:t>Cocomacia</a:t>
                      </a:r>
                      <a:r>
                        <a:rPr lang="es-CO" sz="1300" b="0" i="0" u="none" strike="noStrike" noProof="0">
                          <a:solidFill>
                            <a:srgbClr val="000000"/>
                          </a:solidFill>
                          <a:effectLst/>
                        </a:rPr>
                        <a:t> y la empresa contratista se acuerda iniciar la contratación del personal para la rocería y poda de árboles y servidumbres con la condición de que la comunidad de </a:t>
                      </a:r>
                      <a:r>
                        <a:rPr lang="es-CO" sz="1300" b="0" i="0" u="none" strike="noStrike" noProof="0" err="1">
                          <a:solidFill>
                            <a:srgbClr val="000000"/>
                          </a:solidFill>
                          <a:effectLst/>
                        </a:rPr>
                        <a:t>Curitidó</a:t>
                      </a:r>
                      <a:r>
                        <a:rPr lang="es-CO" sz="1300" b="0" i="0" u="none" strike="noStrike" noProof="0">
                          <a:solidFill>
                            <a:srgbClr val="000000"/>
                          </a:solidFill>
                          <a:effectLst/>
                        </a:rPr>
                        <a:t> también sea beneficiada de esta interconexión.  </a:t>
                      </a:r>
                      <a:r>
                        <a:rPr lang="es-CO" sz="1300" b="0" i="0" u="none" strike="noStrike" noProof="0">
                          <a:solidFill>
                            <a:srgbClr val="000000"/>
                          </a:solidFill>
                          <a:effectLst/>
                          <a:latin typeface="Arial"/>
                          <a:cs typeface="Arial"/>
                        </a:rPr>
                        <a:t> </a:t>
                      </a:r>
                      <a:endParaRPr lang="es-CO"/>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El 21-05-2026 La empresa contratista presenta la cotización por valor de 728 millones de pesos para realizar la interconexión de </a:t>
                      </a:r>
                      <a:r>
                        <a:rPr lang="es-CO" sz="1300" b="0" i="0" u="none" strike="noStrike" noProof="0" err="1">
                          <a:solidFill>
                            <a:srgbClr val="000000"/>
                          </a:solidFill>
                          <a:effectLst/>
                        </a:rPr>
                        <a:t>Curitidó</a:t>
                      </a:r>
                      <a:r>
                        <a:rPr lang="es-CO" sz="1300" b="0" i="0" u="none" strike="noStrike" noProof="0">
                          <a:solidFill>
                            <a:srgbClr val="000000"/>
                          </a:solidFill>
                          <a:effectLst/>
                        </a:rPr>
                        <a:t>.(incluye 2 torres, 8 postes y transformador). DISPAC manifiesta que no cuenta con recursos adicionales, por lo cual se deben gestionar. </a:t>
                      </a:r>
                      <a:r>
                        <a:rPr lang="es-CO" sz="1300" b="0" i="0" u="none" strike="noStrike" noProof="0">
                          <a:solidFill>
                            <a:srgbClr val="000000"/>
                          </a:solidFill>
                          <a:effectLst/>
                          <a:latin typeface="Arial"/>
                          <a:cs typeface="Arial"/>
                        </a:rPr>
                        <a:t> </a:t>
                      </a:r>
                      <a:endParaRPr lang="es-CO"/>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El 22-05-2026 DISPAC firma otro si con la Empresa contratista con fecha de finalización 30 de diciembre 2026. </a:t>
                      </a:r>
                      <a:r>
                        <a:rPr lang="es-CO" sz="1300" b="0" i="0" u="none" strike="noStrike" noProof="0">
                          <a:solidFill>
                            <a:srgbClr val="000000"/>
                          </a:solidFill>
                          <a:effectLst/>
                          <a:latin typeface="Arial"/>
                          <a:cs typeface="Arial"/>
                        </a:rPr>
                        <a:t> </a:t>
                      </a:r>
                      <a:endParaRPr lang="es-CO"/>
                    </a:p>
                    <a:p>
                      <a:pPr marL="342900" lvl="0" indent="-342900" algn="just">
                        <a:lnSpc>
                          <a:spcPct val="100000"/>
                        </a:lnSpc>
                        <a:spcBef>
                          <a:spcPts val="0"/>
                        </a:spcBef>
                        <a:spcAft>
                          <a:spcPts val="0"/>
                        </a:spcAft>
                        <a:buFont typeface="Wingdings"/>
                        <a:buChar char="Ø"/>
                      </a:pPr>
                      <a:r>
                        <a:rPr lang="es-CO" sz="1300" b="0" i="0" u="none" strike="noStrike" noProof="0">
                          <a:solidFill>
                            <a:srgbClr val="000000"/>
                          </a:solidFill>
                          <a:effectLst/>
                        </a:rPr>
                        <a:t>El 23-06-2026 la empresa contratista reporta un avance de obra de 11.6 % del total de actividades.  con una instalación de 65 postes de MT de un total de 488.</a:t>
                      </a:r>
                      <a:r>
                        <a:rPr lang="es-CO" sz="1300" b="0" i="0" u="none" strike="noStrike" noProof="0">
                          <a:solidFill>
                            <a:srgbClr val="000000"/>
                          </a:solidFill>
                          <a:effectLst/>
                          <a:latin typeface="Arial"/>
                          <a:cs typeface="Arial"/>
                        </a:rPr>
                        <a:t> </a:t>
                      </a:r>
                      <a:endParaRPr lang="es-CO"/>
                    </a:p>
                    <a:p>
                      <a:pPr marL="0" lvl="0" indent="0" algn="l">
                        <a:lnSpc>
                          <a:spcPct val="100000"/>
                        </a:lnSpc>
                        <a:spcBef>
                          <a:spcPts val="0"/>
                        </a:spcBef>
                        <a:spcAft>
                          <a:spcPts val="0"/>
                        </a:spcAft>
                        <a:buNone/>
                      </a:pPr>
                      <a:endParaRPr lang="es-CO" sz="1300" b="0" i="0" u="none" strike="noStrike">
                        <a:solidFill>
                          <a:srgbClr val="000000"/>
                        </a:solidFill>
                        <a:effectLst/>
                        <a:latin typeface="Segoe UI"/>
                        <a:cs typeface="Segoe UI"/>
                      </a:endParaRPr>
                    </a:p>
                    <a:p>
                      <a:pPr marL="0" lvl="0" indent="0" algn="l">
                        <a:lnSpc>
                          <a:spcPct val="100000"/>
                        </a:lnSpc>
                        <a:spcBef>
                          <a:spcPts val="0"/>
                        </a:spcBef>
                        <a:spcAft>
                          <a:spcPts val="0"/>
                        </a:spcAft>
                        <a:buNone/>
                      </a:pPr>
                      <a:r>
                        <a:rPr lang="es-CO" sz="1300" b="0" i="0" u="none" strike="noStrike">
                          <a:solidFill>
                            <a:srgbClr val="000000"/>
                          </a:solidFill>
                          <a:effectLst/>
                          <a:latin typeface="Segoe UI"/>
                          <a:cs typeface="Segoe UI"/>
                        </a:rPr>
                        <a:t>                                                                                                                                                                                                                                                                                                                                                                                                          </a:t>
                      </a:r>
                      <a:endParaRPr lang="es-CO"/>
                    </a:p>
                  </a:txBody>
                  <a:tcPr marL="3359" marR="3359" marT="3359" marB="16123" anchor="ctr">
                    <a:lnL>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marL="0" lvl="0" indent="0" algn="ctr">
                        <a:lnSpc>
                          <a:spcPct val="100000"/>
                        </a:lnSpc>
                        <a:buNone/>
                      </a:pPr>
                      <a:endParaRPr lang="es-CO" sz="1300" b="0" i="0" u="none" strike="noStrike" baseline="0" noProof="0">
                        <a:solidFill>
                          <a:srgbClr val="000000"/>
                        </a:solidFill>
                        <a:effectLst/>
                        <a:latin typeface="Segoe UI"/>
                        <a:cs typeface="Segoe UI"/>
                      </a:endParaRPr>
                    </a:p>
                    <a:p>
                      <a:pPr marL="0" lvl="0" indent="0" algn="ctr">
                        <a:lnSpc>
                          <a:spcPct val="100000"/>
                        </a:lnSpc>
                        <a:buNone/>
                      </a:pPr>
                      <a:endParaRPr lang="es-CO" sz="1300" b="0" i="0" u="none" strike="noStrike" baseline="0" noProof="0">
                        <a:solidFill>
                          <a:srgbClr val="000000"/>
                        </a:solidFill>
                        <a:effectLst/>
                        <a:latin typeface="Segoe UI"/>
                        <a:cs typeface="Segoe UI"/>
                      </a:endParaRPr>
                    </a:p>
                    <a:p>
                      <a:pPr marL="0" lvl="0" indent="0" algn="ctr">
                        <a:lnSpc>
                          <a:spcPct val="100000"/>
                        </a:lnSpc>
                        <a:buNone/>
                      </a:pPr>
                      <a:r>
                        <a:rPr lang="es-CO" sz="1300" b="0" i="0" u="none" strike="noStrike" baseline="0" noProof="0">
                          <a:solidFill>
                            <a:srgbClr val="000000"/>
                          </a:solidFill>
                          <a:effectLst/>
                          <a:latin typeface="Segoe UI"/>
                          <a:cs typeface="Segoe UI"/>
                        </a:rPr>
                        <a:t>Gestionar nuevos recursos para interconectar la comunidad de </a:t>
                      </a:r>
                      <a:r>
                        <a:rPr lang="es-CO" sz="1300" b="0" i="0" u="none" strike="noStrike" baseline="0" noProof="0" err="1">
                          <a:solidFill>
                            <a:srgbClr val="000000"/>
                          </a:solidFill>
                          <a:effectLst/>
                          <a:latin typeface="Segoe UI"/>
                          <a:cs typeface="Segoe UI"/>
                        </a:rPr>
                        <a:t>Curitidó</a:t>
                      </a:r>
                      <a:endParaRPr lang="es-CO" sz="1300" b="0" i="0" u="none" strike="noStrike" baseline="0" noProof="0">
                        <a:solidFill>
                          <a:srgbClr val="000000"/>
                        </a:solidFill>
                        <a:effectLst/>
                        <a:latin typeface="Segoe UI"/>
                        <a:cs typeface="Segoe UI"/>
                      </a:endParaRPr>
                    </a:p>
                    <a:p>
                      <a:pPr lvl="0" algn="ctr">
                        <a:buNone/>
                      </a:pPr>
                      <a:br>
                        <a:rPr lang="es-CO" sz="1300" b="0" i="0" u="none" strike="noStrike">
                          <a:solidFill>
                            <a:srgbClr val="000000"/>
                          </a:solidFill>
                          <a:effectLst/>
                          <a:latin typeface="Segoe UI"/>
                          <a:cs typeface="Segoe UI"/>
                        </a:rPr>
                      </a:br>
                      <a:br>
                        <a:rPr lang="es-CO" sz="1300" b="0" i="0" u="none" strike="noStrike">
                          <a:solidFill>
                            <a:srgbClr val="000000"/>
                          </a:solidFill>
                          <a:effectLst/>
                          <a:latin typeface="Segoe UI"/>
                          <a:cs typeface="Segoe UI"/>
                        </a:rPr>
                      </a:br>
                      <a:endParaRPr lang="es-CO" sz="1300" b="0" i="0" u="none" strike="noStrike">
                        <a:solidFill>
                          <a:srgbClr val="000000"/>
                        </a:solidFill>
                        <a:effectLst/>
                        <a:latin typeface="Segoe UI"/>
                        <a:cs typeface="Segoe UI"/>
                      </a:endParaRPr>
                    </a:p>
                  </a:txBody>
                  <a:tcPr marL="3359" marR="3359" marT="3359" marB="1612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marL="0" lvl="0" indent="0" algn="just" rtl="0" eaLnBrk="1" latinLnBrk="0" hangingPunct="1">
                        <a:lnSpc>
                          <a:spcPct val="100000"/>
                        </a:lnSpc>
                        <a:buFont typeface="Wingdings" pitchFamily="2" charset="2"/>
                        <a:buNone/>
                      </a:pPr>
                      <a:r>
                        <a:rPr lang="es-CO" sz="1300" b="0" i="0" u="none" strike="noStrike" kern="1200" baseline="0" noProof="0">
                          <a:solidFill>
                            <a:srgbClr val="000000"/>
                          </a:solidFill>
                          <a:effectLst/>
                          <a:latin typeface="Segoe UI"/>
                          <a:ea typeface="+mn-ea"/>
                          <a:cs typeface="Segoe UI"/>
                        </a:rPr>
                        <a:t>Retraso por suministro de materiales por proveedores. Verificar que el cronograma de obra se desarrolló dentro de los tiempos contractuales. </a:t>
                      </a:r>
                    </a:p>
                  </a:txBody>
                  <a:tcPr marL="3359" marR="3359" marT="3359" marB="1612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algn="ctr" fontAlgn="ctr">
                        <a:buNone/>
                      </a:pPr>
                      <a:r>
                        <a:rPr lang="es-CO" sz="1300" b="0" i="0" u="none" strike="noStrike">
                          <a:solidFill>
                            <a:srgbClr val="000000"/>
                          </a:solidFill>
                          <a:effectLst/>
                          <a:latin typeface="Segoe UI"/>
                          <a:cs typeface="Segoe UI"/>
                        </a:rPr>
                        <a:t>Implementar el plan de choque para cumplir con los tiempos de entrega y Realizar seguimiento del cronograma. </a:t>
                      </a:r>
                    </a:p>
                  </a:txBody>
                  <a:tcPr marL="3359" marR="3359" marT="3359" marB="16123"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a:noFill/>
                    </a:lnB>
                    <a:solidFill>
                      <a:schemeClr val="bg1">
                        <a:lumMod val="95000"/>
                      </a:schemeClr>
                    </a:solidFill>
                  </a:tcPr>
                </a:tc>
                <a:extLst>
                  <a:ext uri="{0D108BD9-81ED-4DB2-BD59-A6C34878D82A}">
                    <a16:rowId xmlns:a16="http://schemas.microsoft.com/office/drawing/2014/main" val="3067555061"/>
                  </a:ext>
                </a:extLst>
              </a:tr>
            </a:tbl>
          </a:graphicData>
        </a:graphic>
      </p:graphicFrame>
    </p:spTree>
    <p:extLst>
      <p:ext uri="{BB962C8B-B14F-4D97-AF65-F5344CB8AC3E}">
        <p14:creationId xmlns:p14="http://schemas.microsoft.com/office/powerpoint/2010/main" val="1074412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4981755" y="7899128"/>
            <a:ext cx="2228495" cy="261610"/>
          </a:xfrm>
          <a:prstGeom prst="rect">
            <a:avLst/>
          </a:prstGeom>
          <a:noFill/>
        </p:spPr>
        <p:txBody>
          <a:bodyPr wrap="none" rtlCol="0">
            <a:spAutoFit/>
          </a:bodyPr>
          <a:lstStyle/>
          <a:p>
            <a:pPr algn="ctr"/>
            <a:r>
              <a:rPr lang="es-CO" sz="1100" b="1">
                <a:solidFill>
                  <a:schemeClr val="bg1"/>
                </a:solidFill>
                <a:latin typeface="Verdana" panose="020B0604030504040204" pitchFamily="34" charset="0"/>
              </a:rPr>
              <a:t>www.---------------.gov.co</a:t>
            </a:r>
          </a:p>
        </p:txBody>
      </p:sp>
      <p:grpSp>
        <p:nvGrpSpPr>
          <p:cNvPr id="2" name="Grupo 1"/>
          <p:cNvGrpSpPr/>
          <p:nvPr/>
        </p:nvGrpSpPr>
        <p:grpSpPr>
          <a:xfrm>
            <a:off x="1264084" y="1969934"/>
            <a:ext cx="9785750" cy="5437496"/>
            <a:chOff x="1020245" y="542176"/>
            <a:chExt cx="9785750" cy="5437496"/>
          </a:xfrm>
        </p:grpSpPr>
        <p:pic>
          <p:nvPicPr>
            <p:cNvPr id="6" name="Google Shape;92;p1"/>
            <p:cNvPicPr preferRelativeResize="0"/>
            <p:nvPr/>
          </p:nvPicPr>
          <p:blipFill rotWithShape="1">
            <a:blip r:embed="rId2"/>
            <a:srcRect/>
            <a:stretch>
              <a:fillRect/>
            </a:stretch>
          </p:blipFill>
          <p:spPr>
            <a:xfrm>
              <a:off x="8329725" y="701474"/>
              <a:ext cx="81000" cy="4809458"/>
            </a:xfrm>
            <a:prstGeom prst="rect">
              <a:avLst/>
            </a:prstGeom>
            <a:noFill/>
            <a:ln>
              <a:noFill/>
            </a:ln>
          </p:spPr>
        </p:pic>
        <p:pic>
          <p:nvPicPr>
            <p:cNvPr id="7" name="Imagen 1"/>
            <p:cNvPicPr>
              <a:picLocks noChangeAspect="1"/>
            </p:cNvPicPr>
            <p:nvPr/>
          </p:nvPicPr>
          <p:blipFill>
            <a:blip r:embed="rId3"/>
            <a:stretch>
              <a:fillRect/>
            </a:stretch>
          </p:blipFill>
          <p:spPr>
            <a:xfrm>
              <a:off x="1020245" y="542176"/>
              <a:ext cx="9785750" cy="5437496"/>
            </a:xfrm>
            <a:prstGeom prst="rect">
              <a:avLst/>
            </a:prstGeom>
          </p:spPr>
        </p:pic>
        <p:sp>
          <p:nvSpPr>
            <p:cNvPr id="10" name="CuadroTexto 1"/>
            <p:cNvSpPr txBox="1"/>
            <p:nvPr/>
          </p:nvSpPr>
          <p:spPr>
            <a:xfrm>
              <a:off x="1141829" y="701474"/>
              <a:ext cx="6526939" cy="369332"/>
            </a:xfrm>
            <a:prstGeom prst="rect">
              <a:avLst/>
            </a:prstGeom>
            <a:solidFill>
              <a:schemeClr val="bg1"/>
            </a:solidFill>
          </p:spPr>
          <p:txBody>
            <a:bodyPr wrap="square" rtlCol="0">
              <a:spAutoFit/>
            </a:bodyPr>
            <a:lstStyle/>
            <a:p>
              <a:r>
                <a:rPr lang="es-CO"/>
                <a:t>Interconexión eléctrica Istmina - Boca de </a:t>
              </a:r>
              <a:r>
                <a:rPr lang="es-CO" err="1"/>
                <a:t>Pepé</a:t>
              </a:r>
              <a:r>
                <a:rPr lang="es-CO"/>
                <a:t> - Pizarro </a:t>
              </a:r>
            </a:p>
          </p:txBody>
        </p:sp>
      </p:grpSp>
      <p:sp>
        <p:nvSpPr>
          <p:cNvPr id="3" name="Google Shape;93;p1"/>
          <p:cNvSpPr txBox="1"/>
          <p:nvPr/>
        </p:nvSpPr>
        <p:spPr>
          <a:xfrm>
            <a:off x="3" y="1539441"/>
            <a:ext cx="12191999" cy="369291"/>
          </a:xfrm>
          <a:prstGeom prst="rect">
            <a:avLst/>
          </a:prstGeom>
          <a:noFill/>
          <a:ln>
            <a:noFill/>
          </a:ln>
        </p:spPr>
        <p:txBody>
          <a:bodyPr spcFirstLastPara="1" wrap="square" lIns="91425" tIns="45700" rIns="91425" bIns="45700" anchor="t" anchorCtr="0">
            <a:spAutoFit/>
          </a:bodyPr>
          <a:lstStyle>
            <a:defPPr>
              <a:defRPr lang="es-CO"/>
            </a:defPPr>
            <a:lvl1pPr algn="ctr">
              <a:defRPr b="1">
                <a:solidFill>
                  <a:srgbClr val="E1B03B"/>
                </a:solidFill>
                <a:latin typeface="Objective Black" pitchFamily="2" charset="77"/>
                <a:ea typeface="Verdana" panose="020B0604030504040204" pitchFamily="34" charset="0"/>
                <a:cs typeface="Quattrocento Sans"/>
              </a:defRPr>
            </a:lvl1pPr>
          </a:lstStyle>
          <a:p>
            <a:r>
              <a:rPr lang="es-CO" altLang="es-ES"/>
              <a:t>2. </a:t>
            </a:r>
            <a:r>
              <a:rPr lang="es-ES"/>
              <a:t>PROYECTO </a:t>
            </a:r>
            <a:r>
              <a:rPr lang="es-CO"/>
              <a:t>INTERCONEXIÓN ELÉCTRICA ISTMINA-PIZARRO</a:t>
            </a:r>
          </a:p>
        </p:txBody>
      </p:sp>
    </p:spTree>
  </p:cSld>
  <p:clrMapOvr>
    <a:masterClrMapping/>
  </p:clrMapOvr>
</p:sld>
</file>

<file path=ppt/theme/theme1.xml><?xml version="1.0" encoding="utf-8"?>
<a:theme xmlns:a="http://schemas.openxmlformats.org/drawingml/2006/main" name="Office 2013 - Tema de 2022">
  <a:themeElements>
    <a:clrScheme name="Office 2013 - Tema de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Tema de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Tema de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FDDE2435297A74CAF63EF7E5C286F56" ma:contentTypeVersion="12" ma:contentTypeDescription="Crear nuevo documento." ma:contentTypeScope="" ma:versionID="f2c881d1c84b1f7ec29b3caad81275bb">
  <xsd:schema xmlns:xsd="http://www.w3.org/2001/XMLSchema" xmlns:xs="http://www.w3.org/2001/XMLSchema" xmlns:p="http://schemas.microsoft.com/office/2006/metadata/properties" xmlns:ns2="57acb73d-76ae-451c-8b54-4db7ac0d4972" xmlns:ns3="ff4715b3-8926-4057-a016-b56648b8fca4" targetNamespace="http://schemas.microsoft.com/office/2006/metadata/properties" ma:root="true" ma:fieldsID="7e6459356fe58b37c70cdc8c8fc3775b" ns2:_="" ns3:_="">
    <xsd:import namespace="57acb73d-76ae-451c-8b54-4db7ac0d4972"/>
    <xsd:import namespace="ff4715b3-8926-4057-a016-b56648b8fca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acb73d-76ae-451c-8b54-4db7ac0d49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Etiquetas de imagen" ma:readOnly="false" ma:fieldId="{5cf76f15-5ced-4ddc-b409-7134ff3c332f}" ma:taxonomyMulti="true" ma:sspId="c2231ce5-edc9-4cf3-bcdc-afedc95ebd16"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f4715b3-8926-4057-a016-b56648b8fca4"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e9a24db-ceb3-4b96-84a9-bafbc483ac1a}" ma:internalName="TaxCatchAll" ma:showField="CatchAllData" ma:web="ff4715b3-8926-4057-a016-b56648b8fca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7acb73d-76ae-451c-8b54-4db7ac0d4972">
      <Terms xmlns="http://schemas.microsoft.com/office/infopath/2007/PartnerControls"/>
    </lcf76f155ced4ddcb4097134ff3c332f>
    <TaxCatchAll xmlns="ff4715b3-8926-4057-a016-b56648b8fca4" xsi:nil="true"/>
  </documentManagement>
</p:properties>
</file>

<file path=customXml/itemProps1.xml><?xml version="1.0" encoding="utf-8"?>
<ds:datastoreItem xmlns:ds="http://schemas.openxmlformats.org/officeDocument/2006/customXml" ds:itemID="{BAC2A64E-D93F-4BC4-82A3-FE4B0459C06E}"/>
</file>

<file path=customXml/itemProps2.xml><?xml version="1.0" encoding="utf-8"?>
<ds:datastoreItem xmlns:ds="http://schemas.openxmlformats.org/officeDocument/2006/customXml" ds:itemID="{F9A6E69B-A8F3-4959-AE0C-204CB515410F}"/>
</file>

<file path=customXml/itemProps3.xml><?xml version="1.0" encoding="utf-8"?>
<ds:datastoreItem xmlns:ds="http://schemas.openxmlformats.org/officeDocument/2006/customXml" ds:itemID="{B1B85C50-C67A-4FD0-BBBB-F16B4598D183}"/>
</file>

<file path=docProps/app.xml><?xml version="1.0" encoding="utf-8"?>
<Properties xmlns="http://schemas.openxmlformats.org/officeDocument/2006/extended-properties" xmlns:vt="http://schemas.openxmlformats.org/officeDocument/2006/docPropsVTypes">
  <Template>Office 2013 - 2022 Theme</Template>
  <Application>Microsoft Office PowerPoint</Application>
  <PresentationFormat>Personalizado</PresentationFormat>
  <Slides>42</Slides>
  <Notes>2</Notes>
  <HiddenSlides>0</HiddenSlides>
  <ScaleCrop>false</ScaleCrop>
  <HeadingPairs>
    <vt:vector size="4" baseType="variant">
      <vt:variant>
        <vt:lpstr>Tema</vt:lpstr>
      </vt:variant>
      <vt:variant>
        <vt:i4>1</vt:i4>
      </vt:variant>
      <vt:variant>
        <vt:lpstr>Títulos de diapositiva</vt:lpstr>
      </vt:variant>
      <vt:variant>
        <vt:i4>42</vt:i4>
      </vt:variant>
    </vt:vector>
  </HeadingPairs>
  <TitlesOfParts>
    <vt:vector size="43" baseType="lpstr">
      <vt:lpstr>Office 2013 - Tema de 2022</vt:lpstr>
      <vt:lpstr>Presentación de PowerPoint</vt:lpstr>
      <vt:lpstr>  Interconexiones Eléctricas</vt:lpstr>
      <vt:lpstr>Interconexiones Nacionales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Interconexiones Internacionales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revision>48</cp:revision>
  <cp:lastPrinted>2025-10-30T18:12:01Z</cp:lastPrinted>
  <dcterms:created xsi:type="dcterms:W3CDTF">2023-05-08T00:34:00Z</dcterms:created>
  <dcterms:modified xsi:type="dcterms:W3CDTF">2026-07-06T22:13:23Z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CF5FEFEA50AE46268B71907782DAA427_13</vt:lpwstr>
  </property>
  <property fmtid="{D5CDD505-2E9C-101B-9397-08002B2CF9AE}" pid="3" name="KSOProductBuildVer">
    <vt:lpwstr>1033-12.2.0.20326</vt:lpwstr>
  </property>
  <property fmtid="{D5CDD505-2E9C-101B-9397-08002B2CF9AE}" pid="4" name="ContentTypeId">
    <vt:lpwstr>0x0101001FDDE2435297A74CAF63EF7E5C286F56</vt:lpwstr>
  </property>
</Properties>
</file>