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notesSlides/notesSlide5.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2.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ppt/changesInfos/changesInfo1.xml" ContentType="application/vnd.ms-powerpoint.changes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0"/>
  </p:notesMasterIdLst>
  <p:sldIdLst>
    <p:sldId id="257" r:id="rId2"/>
    <p:sldId id="279" r:id="rId3"/>
    <p:sldId id="300" r:id="rId4"/>
    <p:sldId id="298" r:id="rId5"/>
    <p:sldId id="258" r:id="rId6"/>
    <p:sldId id="272" r:id="rId7"/>
    <p:sldId id="311" r:id="rId8"/>
    <p:sldId id="304" r:id="rId9"/>
    <p:sldId id="306" r:id="rId10"/>
    <p:sldId id="315" r:id="rId11"/>
    <p:sldId id="308" r:id="rId12"/>
    <p:sldId id="309" r:id="rId13"/>
    <p:sldId id="301" r:id="rId14"/>
    <p:sldId id="278" r:id="rId15"/>
    <p:sldId id="312" r:id="rId16"/>
    <p:sldId id="313" r:id="rId17"/>
    <p:sldId id="314" r:id="rId18"/>
    <p:sldId id="263" r:id="rId1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ción predeterminada" id="{A74130BB-D4B6-44D6-8991-B521E24F2916}">
          <p14:sldIdLst>
            <p14:sldId id="257"/>
            <p14:sldId id="279"/>
            <p14:sldId id="300"/>
            <p14:sldId id="298"/>
            <p14:sldId id="258"/>
            <p14:sldId id="272"/>
            <p14:sldId id="311"/>
            <p14:sldId id="304"/>
            <p14:sldId id="306"/>
            <p14:sldId id="315"/>
            <p14:sldId id="308"/>
            <p14:sldId id="309"/>
            <p14:sldId id="301"/>
            <p14:sldId id="278"/>
            <p14:sldId id="312"/>
            <p14:sldId id="313"/>
            <p14:sldId id="314"/>
            <p14:sldId id="26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iel Giovanny Parra Astudillo" initials="DGPA" lastIdx="1" clrIdx="0">
    <p:extLst>
      <p:ext uri="{19B8F6BF-5375-455C-9EA6-DF929625EA0E}">
        <p15:presenceInfo xmlns:p15="http://schemas.microsoft.com/office/powerpoint/2012/main" userId="f9ec3d22b2a4672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C00000"/>
    <a:srgbClr val="FF9393"/>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F322F4-D823-964F-A0EF-BCD0DDC68BEB}" v="5" dt="2026-07-10T12:17:42.959"/>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5BE263C-DBD7-4A20-BB59-AAB30ACAA65A}" styleName="Estilo medio 3 - Énfasis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F2DE63D5-997A-4646-A377-4702673A728D}" styleName="Estilo claro 2 - Acento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64"/>
    <p:restoredTop sz="94690"/>
  </p:normalViewPr>
  <p:slideViewPr>
    <p:cSldViewPr snapToGrid="0">
      <p:cViewPr>
        <p:scale>
          <a:sx n="60" d="100"/>
          <a:sy n="60" d="100"/>
        </p:scale>
        <p:origin x="30" y="11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 Id="rId30"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TTO GABRIEL FORERO VANEGAS" userId="73df31eefb87caeb" providerId="LiveId" clId="{A27CF86F-E7B8-574D-8D1B-A8CC0EF26A59}"/>
    <pc:docChg chg="undo custSel modSld">
      <pc:chgData name="OTTO GABRIEL FORERO VANEGAS" userId="73df31eefb87caeb" providerId="LiveId" clId="{A27CF86F-E7B8-574D-8D1B-A8CC0EF26A59}" dt="2026-07-10T12:17:59.445" v="47" actId="14100"/>
      <pc:docMkLst>
        <pc:docMk/>
      </pc:docMkLst>
      <pc:sldChg chg="modSp mod">
        <pc:chgData name="OTTO GABRIEL FORERO VANEGAS" userId="73df31eefb87caeb" providerId="LiveId" clId="{A27CF86F-E7B8-574D-8D1B-A8CC0EF26A59}" dt="2026-07-10T12:12:55.290" v="11" actId="20577"/>
        <pc:sldMkLst>
          <pc:docMk/>
          <pc:sldMk cId="3355334759" sldId="272"/>
        </pc:sldMkLst>
        <pc:spChg chg="mod">
          <ac:chgData name="OTTO GABRIEL FORERO VANEGAS" userId="73df31eefb87caeb" providerId="LiveId" clId="{A27CF86F-E7B8-574D-8D1B-A8CC0EF26A59}" dt="2026-07-10T12:12:55.290" v="11" actId="20577"/>
          <ac:spMkLst>
            <pc:docMk/>
            <pc:sldMk cId="3355334759" sldId="272"/>
            <ac:spMk id="143" creationId="{EF642963-D2C7-15B3-A3AF-998BAC1C5DFB}"/>
          </ac:spMkLst>
        </pc:spChg>
      </pc:sldChg>
      <pc:sldChg chg="modSp mod">
        <pc:chgData name="OTTO GABRIEL FORERO VANEGAS" userId="73df31eefb87caeb" providerId="LiveId" clId="{A27CF86F-E7B8-574D-8D1B-A8CC0EF26A59}" dt="2026-07-10T12:12:22.198" v="7" actId="20577"/>
        <pc:sldMkLst>
          <pc:docMk/>
          <pc:sldMk cId="1621513812" sldId="279"/>
        </pc:sldMkLst>
        <pc:spChg chg="mod">
          <ac:chgData name="OTTO GABRIEL FORERO VANEGAS" userId="73df31eefb87caeb" providerId="LiveId" clId="{A27CF86F-E7B8-574D-8D1B-A8CC0EF26A59}" dt="2026-07-10T12:12:22.198" v="7" actId="20577"/>
          <ac:spMkLst>
            <pc:docMk/>
            <pc:sldMk cId="1621513812" sldId="279"/>
            <ac:spMk id="2" creationId="{6FE42F43-99F9-17DF-3BFF-695541A843D1}"/>
          </ac:spMkLst>
        </pc:spChg>
      </pc:sldChg>
      <pc:sldChg chg="modSp mod">
        <pc:chgData name="OTTO GABRIEL FORERO VANEGAS" userId="73df31eefb87caeb" providerId="LiveId" clId="{A27CF86F-E7B8-574D-8D1B-A8CC0EF26A59}" dt="2026-07-10T12:13:44.083" v="15" actId="403"/>
        <pc:sldMkLst>
          <pc:docMk/>
          <pc:sldMk cId="4164355633" sldId="308"/>
        </pc:sldMkLst>
        <pc:spChg chg="mod">
          <ac:chgData name="OTTO GABRIEL FORERO VANEGAS" userId="73df31eefb87caeb" providerId="LiveId" clId="{A27CF86F-E7B8-574D-8D1B-A8CC0EF26A59}" dt="2026-07-10T12:13:44.083" v="15" actId="403"/>
          <ac:spMkLst>
            <pc:docMk/>
            <pc:sldMk cId="4164355633" sldId="308"/>
            <ac:spMk id="3" creationId="{00000000-0000-0000-0000-000000000000}"/>
          </ac:spMkLst>
        </pc:spChg>
      </pc:sldChg>
      <pc:sldChg chg="modSp mod">
        <pc:chgData name="OTTO GABRIEL FORERO VANEGAS" userId="73df31eefb87caeb" providerId="LiveId" clId="{A27CF86F-E7B8-574D-8D1B-A8CC0EF26A59}" dt="2026-07-10T12:16:01.194" v="40" actId="108"/>
        <pc:sldMkLst>
          <pc:docMk/>
          <pc:sldMk cId="780536937" sldId="312"/>
        </pc:sldMkLst>
        <pc:graphicFrameChg chg="mod modGraphic">
          <ac:chgData name="OTTO GABRIEL FORERO VANEGAS" userId="73df31eefb87caeb" providerId="LiveId" clId="{A27CF86F-E7B8-574D-8D1B-A8CC0EF26A59}" dt="2026-07-10T12:16:01.194" v="40" actId="108"/>
          <ac:graphicFrameMkLst>
            <pc:docMk/>
            <pc:sldMk cId="780536937" sldId="312"/>
            <ac:graphicFrameMk id="22" creationId="{F9D5FF7D-401E-B99F-EA57-A2A029DB31AF}"/>
          </ac:graphicFrameMkLst>
        </pc:graphicFrameChg>
        <pc:picChg chg="mod">
          <ac:chgData name="OTTO GABRIEL FORERO VANEGAS" userId="73df31eefb87caeb" providerId="LiveId" clId="{A27CF86F-E7B8-574D-8D1B-A8CC0EF26A59}" dt="2026-07-10T12:14:55.876" v="32" actId="1076"/>
          <ac:picMkLst>
            <pc:docMk/>
            <pc:sldMk cId="780536937" sldId="312"/>
            <ac:picMk id="4" creationId="{A21253D8-7B30-0511-7A75-A4E5AE828375}"/>
          </ac:picMkLst>
        </pc:picChg>
      </pc:sldChg>
      <pc:sldChg chg="addSp delSp modSp mod">
        <pc:chgData name="OTTO GABRIEL FORERO VANEGAS" userId="73df31eefb87caeb" providerId="LiveId" clId="{A27CF86F-E7B8-574D-8D1B-A8CC0EF26A59}" dt="2026-07-10T12:17:59.445" v="47" actId="14100"/>
        <pc:sldMkLst>
          <pc:docMk/>
          <pc:sldMk cId="991361765" sldId="314"/>
        </pc:sldMkLst>
        <pc:picChg chg="add mod">
          <ac:chgData name="OTTO GABRIEL FORERO VANEGAS" userId="73df31eefb87caeb" providerId="LiveId" clId="{A27CF86F-E7B8-574D-8D1B-A8CC0EF26A59}" dt="2026-07-10T12:17:56.177" v="46" actId="14100"/>
          <ac:picMkLst>
            <pc:docMk/>
            <pc:sldMk cId="991361765" sldId="314"/>
            <ac:picMk id="11" creationId="{4FFAAD04-E6F3-9321-D8D3-1624F3CDA2F5}"/>
          </ac:picMkLst>
        </pc:picChg>
        <pc:picChg chg="mod">
          <ac:chgData name="OTTO GABRIEL FORERO VANEGAS" userId="73df31eefb87caeb" providerId="LiveId" clId="{A27CF86F-E7B8-574D-8D1B-A8CC0EF26A59}" dt="2026-07-10T12:17:59.445" v="47" actId="14100"/>
          <ac:picMkLst>
            <pc:docMk/>
            <pc:sldMk cId="991361765" sldId="314"/>
            <ac:picMk id="23" creationId="{E74C45C4-9DC3-7EEC-82F8-7D45F212B293}"/>
          </ac:picMkLst>
        </pc:picChg>
        <pc:picChg chg="del">
          <ac:chgData name="OTTO GABRIEL FORERO VANEGAS" userId="73df31eefb87caeb" providerId="LiveId" clId="{A27CF86F-E7B8-574D-8D1B-A8CC0EF26A59}" dt="2026-07-10T12:17:41.972" v="41" actId="478"/>
          <ac:picMkLst>
            <pc:docMk/>
            <pc:sldMk cId="991361765" sldId="314"/>
            <ac:picMk id="26" creationId="{F09F94CE-9740-9AF8-85F3-DAA02DE28B8A}"/>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6-06-17T10:04:09.428" idx="1">
    <p:pos x="7635" y="-105"/>
    <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6-06-17T10:04:09.428" idx="1">
    <p:pos x="7635" y="-105"/>
    <p:text/>
    <p:extLst>
      <p:ext uri="{C676402C-5697-4E1C-873F-D02D1690AC5C}">
        <p15:threadingInfo xmlns:p15="http://schemas.microsoft.com/office/powerpoint/2012/main" timeZoneBias="30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ee66ead53e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1ee66ead53e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D23480C5-559B-3029-015C-E07548AE4D2D}"/>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D222D582-4249-E841-C34A-7AE0572EDF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60D4670B-4F87-498C-DDCB-964C2AD356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26157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D23480C5-559B-3029-015C-E07548AE4D2D}"/>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D222D582-4249-E841-C34A-7AE0572EDF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60D4670B-4F87-498C-DDCB-964C2AD356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1153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D23480C5-559B-3029-015C-E07548AE4D2D}"/>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D222D582-4249-E841-C34A-7AE0572EDF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60D4670B-4F87-498C-DDCB-964C2AD356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6087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D23480C5-559B-3029-015C-E07548AE4D2D}"/>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D222D582-4249-E841-C34A-7AE0572EDF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60D4670B-4F87-498C-DDCB-964C2AD356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884463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D02041CB-2541-9540-926B-442553D0D2BE}"/>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C1415E34-BF20-7EED-4B28-CAC1EC6AD5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DBFEC1B0-093E-31F2-56B4-DFAD1A9192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64469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1ee5e2f3b5f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1ee5e2f3b5f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A0220833-1833-2DBC-F94F-604B627C99E8}"/>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FEA61C59-FD42-488E-87C8-86C215AC3BE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DA30D7C8-3E5D-98D0-1089-566B4680302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06752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A0220833-1833-2DBC-F94F-604B627C99E8}"/>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FEA61C59-FD42-488E-87C8-86C215AC3BE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DA30D7C8-3E5D-98D0-1089-566B4680302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35099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EF21F79F-D3C0-5109-41B4-8DEFD7D597DF}"/>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CF4B7382-376F-8892-44E2-DA1B986535A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B29F843F-21B7-457B-3A5A-033E57D1EB6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164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D23480C5-559B-3029-015C-E07548AE4D2D}"/>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D222D582-4249-E841-C34A-7AE0572EDF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60D4670B-4F87-498C-DDCB-964C2AD356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73292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D23480C5-559B-3029-015C-E07548AE4D2D}"/>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D222D582-4249-E841-C34A-7AE0572EDF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60D4670B-4F87-498C-DDCB-964C2AD356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15622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D23480C5-559B-3029-015C-E07548AE4D2D}"/>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D222D582-4249-E841-C34A-7AE0572EDF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60D4670B-4F87-498C-DDCB-964C2AD356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6789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D23480C5-559B-3029-015C-E07548AE4D2D}"/>
            </a:ext>
          </a:extLst>
        </p:cNvPr>
        <p:cNvGrpSpPr/>
        <p:nvPr/>
      </p:nvGrpSpPr>
      <p:grpSpPr>
        <a:xfrm>
          <a:off x="0" y="0"/>
          <a:ext cx="0" cy="0"/>
          <a:chOff x="0" y="0"/>
          <a:chExt cx="0" cy="0"/>
        </a:xfrm>
      </p:grpSpPr>
      <p:sp>
        <p:nvSpPr>
          <p:cNvPr id="135" name="Google Shape;135;g1ee5e2f3b5f_0_9:notes">
            <a:extLst>
              <a:ext uri="{FF2B5EF4-FFF2-40B4-BE49-F238E27FC236}">
                <a16:creationId xmlns:a16="http://schemas.microsoft.com/office/drawing/2014/main" id="{D222D582-4249-E841-C34A-7AE0572EDF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a:extLst>
              <a:ext uri="{FF2B5EF4-FFF2-40B4-BE49-F238E27FC236}">
                <a16:creationId xmlns:a16="http://schemas.microsoft.com/office/drawing/2014/main" id="{60D4670B-4F87-498C-DDCB-964C2AD356C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77444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extLst>
      <p:ext uri="{BB962C8B-B14F-4D97-AF65-F5344CB8AC3E}">
        <p14:creationId xmlns:p14="http://schemas.microsoft.com/office/powerpoint/2010/main" val="2848590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CO"/>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6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comments" Target="../comments/commen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comments" Target="../comments/comment2.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p:nvPr/>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96" name="Google Shape;96;p14"/>
          <p:cNvSpPr/>
          <p:nvPr/>
        </p:nvSpPr>
        <p:spPr>
          <a:xfrm flipH="1">
            <a:off x="10965015"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7" name="Google Shape;97;p14"/>
          <p:cNvSpPr/>
          <p:nvPr/>
        </p:nvSpPr>
        <p:spPr>
          <a:xfrm rot="10800000">
            <a:off x="10965015" y="-103"/>
            <a:ext cx="1245300" cy="25323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
        <p:nvSpPr>
          <p:cNvPr id="99" name="Google Shape;99;p14"/>
          <p:cNvSpPr/>
          <p:nvPr/>
        </p:nvSpPr>
        <p:spPr>
          <a:xfrm flipH="1">
            <a:off x="-53229" y="-1"/>
            <a:ext cx="3074100" cy="6855575"/>
          </a:xfrm>
          <a:prstGeom prst="parallelogram">
            <a:avLst>
              <a:gd name="adj" fmla="val 71939"/>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0" name="Google Shape;100;p14"/>
          <p:cNvPicPr preferRelativeResize="0"/>
          <p:nvPr/>
        </p:nvPicPr>
        <p:blipFill>
          <a:blip r:embed="rId3">
            <a:alphaModFix/>
          </a:blip>
          <a:stretch>
            <a:fillRect/>
          </a:stretch>
        </p:blipFill>
        <p:spPr>
          <a:xfrm>
            <a:off x="4814761" y="5418250"/>
            <a:ext cx="2562473" cy="838301"/>
          </a:xfrm>
          <a:prstGeom prst="rect">
            <a:avLst/>
          </a:prstGeom>
          <a:noFill/>
          <a:ln>
            <a:noFill/>
          </a:ln>
        </p:spPr>
      </p:pic>
      <p:sp>
        <p:nvSpPr>
          <p:cNvPr id="2" name="Google Shape;88;p13">
            <a:extLst>
              <a:ext uri="{FF2B5EF4-FFF2-40B4-BE49-F238E27FC236}">
                <a16:creationId xmlns:a16="http://schemas.microsoft.com/office/drawing/2014/main" id="{677C5441-BF8B-FDC5-9406-DFEDBC127611}"/>
              </a:ext>
            </a:extLst>
          </p:cNvPr>
          <p:cNvSpPr txBox="1"/>
          <p:nvPr/>
        </p:nvSpPr>
        <p:spPr>
          <a:xfrm>
            <a:off x="633628" y="200585"/>
            <a:ext cx="10932730" cy="3139291"/>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4800" b="1" dirty="0">
                <a:solidFill>
                  <a:schemeClr val="lt1"/>
                </a:solidFill>
                <a:latin typeface="Oswald"/>
                <a:ea typeface="Oswald"/>
                <a:cs typeface="Oswald"/>
                <a:sym typeface="Oswald"/>
              </a:rPr>
              <a:t>ALCALDÍA LOCAL DE SAN CRISTÓBAL</a:t>
            </a:r>
          </a:p>
          <a:p>
            <a:pPr marL="0" lvl="0" indent="0" algn="ctr" rtl="0">
              <a:spcBef>
                <a:spcPts val="0"/>
              </a:spcBef>
              <a:spcAft>
                <a:spcPts val="0"/>
              </a:spcAft>
              <a:buNone/>
            </a:pPr>
            <a:endParaRPr lang="es-ES" sz="4800" b="1" dirty="0">
              <a:solidFill>
                <a:schemeClr val="lt1"/>
              </a:solidFill>
              <a:latin typeface="Oswald"/>
              <a:ea typeface="Oswald"/>
              <a:cs typeface="Oswald"/>
              <a:sym typeface="Oswald"/>
            </a:endParaRPr>
          </a:p>
          <a:p>
            <a:pPr marL="0" lvl="0" indent="0" algn="ctr" rtl="0">
              <a:spcBef>
                <a:spcPts val="0"/>
              </a:spcBef>
              <a:spcAft>
                <a:spcPts val="0"/>
              </a:spcAft>
              <a:buNone/>
            </a:pPr>
            <a:r>
              <a:rPr lang="es-ES" sz="4800" b="1" dirty="0">
                <a:solidFill>
                  <a:schemeClr val="lt1"/>
                </a:solidFill>
                <a:latin typeface="Oswald"/>
                <a:ea typeface="Oswald"/>
                <a:cs typeface="Oswald"/>
                <a:sym typeface="Oswald"/>
              </a:rPr>
              <a:t>INFRAESTRUCTURA 2026</a:t>
            </a:r>
          </a:p>
        </p:txBody>
      </p:sp>
      <p:sp>
        <p:nvSpPr>
          <p:cNvPr id="3" name="CuadroTexto 2">
            <a:extLst>
              <a:ext uri="{FF2B5EF4-FFF2-40B4-BE49-F238E27FC236}">
                <a16:creationId xmlns:a16="http://schemas.microsoft.com/office/drawing/2014/main" id="{D614DD01-1E08-F6CF-2C0F-E919D67C3668}"/>
              </a:ext>
            </a:extLst>
          </p:cNvPr>
          <p:cNvSpPr txBox="1"/>
          <p:nvPr/>
        </p:nvSpPr>
        <p:spPr>
          <a:xfrm>
            <a:off x="1746455" y="3563455"/>
            <a:ext cx="9148642" cy="1384995"/>
          </a:xfrm>
          <a:prstGeom prst="rect">
            <a:avLst/>
          </a:prstGeom>
          <a:noFill/>
        </p:spPr>
        <p:txBody>
          <a:bodyPr wrap="square">
            <a:spAutoFit/>
          </a:bodyPr>
          <a:lstStyle/>
          <a:p>
            <a:pPr algn="just" defTabSz="457200">
              <a:defRPr/>
            </a:pPr>
            <a:r>
              <a:rPr lang="es-ES" sz="2000" b="1" dirty="0">
                <a:solidFill>
                  <a:schemeClr val="bg1"/>
                </a:solidFill>
                <a:latin typeface="Century Gothic"/>
              </a:rPr>
              <a:t>“</a:t>
            </a:r>
            <a:r>
              <a:rPr lang="es-MX" sz="1600" b="1" kern="1200" dirty="0">
                <a:solidFill>
                  <a:schemeClr val="bg1"/>
                </a:solidFill>
                <a:latin typeface="Century Gothic"/>
              </a:rPr>
              <a:t>PRESTAR EL SERVICIOS DE MANTENIMIENTO PREVENTIVO Y CORRECTIVO, INCLUYENDO EL SUMINISTRO Y LA INSTALACIÓN DE REPUESTOS Y ACCESORIOS NUEVOS Y ORIGINALES DE CADA UNA DE LAS MARCAS DE LOS VEHÍCULOS LIVIANOS, PESADOS, MAQUINARIA AMARILLA Y EQUIPOS MENORES, DEL FONDO DE DESARROLLO LOCAL DE SAN CRISTOBAL”</a:t>
            </a:r>
            <a:endParaRPr lang="es-CO" sz="1600" b="1" kern="1200" dirty="0">
              <a:solidFill>
                <a:schemeClr val="bg1"/>
              </a:solidFill>
              <a:latin typeface="Century Gothic"/>
            </a:endParaRPr>
          </a:p>
          <a:p>
            <a:pPr algn="just" defTabSz="457200">
              <a:defRPr/>
            </a:pPr>
            <a:endParaRPr kumimoji="0" lang="es-CO" sz="1600" b="1" i="0" u="none" strike="noStrike" kern="1200" cap="none" spc="0" normalizeH="0" baseline="0" noProof="0" dirty="0">
              <a:ln>
                <a:noFill/>
              </a:ln>
              <a:solidFill>
                <a:schemeClr val="bg1"/>
              </a:solidFill>
              <a:effectLst/>
              <a:uLnTx/>
              <a:uFillTx/>
              <a:latin typeface="Century Gothic"/>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94ACAD48-F5E8-CB82-D941-B667998619CD}"/>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7D24284B-2850-5556-F344-1424AFCEC36E}"/>
              </a:ext>
            </a:extLst>
          </p:cNvPr>
          <p:cNvPicPr preferRelativeResize="0"/>
          <p:nvPr/>
        </p:nvPicPr>
        <p:blipFill>
          <a:blip r:embed="rId3">
            <a:alphaModFix/>
          </a:blip>
          <a:stretch>
            <a:fillRect/>
          </a:stretch>
        </p:blipFill>
        <p:spPr>
          <a:xfrm>
            <a:off x="-3017" y="0"/>
            <a:ext cx="12192000" cy="6858001"/>
          </a:xfrm>
          <a:prstGeom prst="rect">
            <a:avLst/>
          </a:prstGeom>
          <a:noFill/>
          <a:ln>
            <a:noFill/>
          </a:ln>
        </p:spPr>
      </p:pic>
      <p:grpSp>
        <p:nvGrpSpPr>
          <p:cNvPr id="139" name="Google Shape;139;p18">
            <a:extLst>
              <a:ext uri="{FF2B5EF4-FFF2-40B4-BE49-F238E27FC236}">
                <a16:creationId xmlns:a16="http://schemas.microsoft.com/office/drawing/2014/main" id="{74022F8E-5205-CD23-9F05-C1B319E62F76}"/>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D639F096-75A2-7C55-283C-5151A20031AB}"/>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9804D76D-F207-3985-F850-A415A2F4EE2B}"/>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1F77BFBD-B4D6-59AB-ECDE-1C26AA83115B}"/>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2" name="Rectángulo 1"/>
          <p:cNvSpPr/>
          <p:nvPr/>
        </p:nvSpPr>
        <p:spPr>
          <a:xfrm>
            <a:off x="206652" y="934517"/>
            <a:ext cx="10945552" cy="646331"/>
          </a:xfrm>
          <a:prstGeom prst="rect">
            <a:avLst/>
          </a:prstGeom>
        </p:spPr>
        <p:txBody>
          <a:bodyPr wrap="square">
            <a:spAutoFit/>
          </a:bodyPr>
          <a:lstStyle/>
          <a:p>
            <a:endParaRPr lang="es-ES" sz="1800" dirty="0"/>
          </a:p>
          <a:p>
            <a:endParaRPr lang="es-ES" sz="1800" dirty="0"/>
          </a:p>
        </p:txBody>
      </p:sp>
      <p:sp>
        <p:nvSpPr>
          <p:cNvPr id="10" name="Google Shape;143;p18">
            <a:extLst>
              <a:ext uri="{FF2B5EF4-FFF2-40B4-BE49-F238E27FC236}">
                <a16:creationId xmlns:a16="http://schemas.microsoft.com/office/drawing/2014/main" id="{CDA6B362-E584-21E8-7675-7C73041B39DF}"/>
              </a:ext>
            </a:extLst>
          </p:cNvPr>
          <p:cNvSpPr txBox="1"/>
          <p:nvPr/>
        </p:nvSpPr>
        <p:spPr>
          <a:xfrm>
            <a:off x="359847" y="122332"/>
            <a:ext cx="10832346"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3500" b="1" dirty="0">
                <a:solidFill>
                  <a:srgbClr val="CC0000"/>
                </a:solidFill>
                <a:latin typeface="Oswald"/>
                <a:ea typeface="Oswald"/>
                <a:cs typeface="Oswald"/>
                <a:sym typeface="Oswald"/>
              </a:rPr>
              <a:t>Matriz de Riesgo</a:t>
            </a:r>
          </a:p>
        </p:txBody>
      </p:sp>
      <p:sp>
        <p:nvSpPr>
          <p:cNvPr id="11" name="CuadroTexto 10">
            <a:extLst>
              <a:ext uri="{FF2B5EF4-FFF2-40B4-BE49-F238E27FC236}">
                <a16:creationId xmlns:a16="http://schemas.microsoft.com/office/drawing/2014/main" id="{50BC6885-0083-4BBC-7DFE-7FB662B4A4F7}"/>
              </a:ext>
            </a:extLst>
          </p:cNvPr>
          <p:cNvSpPr txBox="1"/>
          <p:nvPr/>
        </p:nvSpPr>
        <p:spPr>
          <a:xfrm>
            <a:off x="415555" y="893951"/>
            <a:ext cx="10991272" cy="738664"/>
          </a:xfrm>
          <a:prstGeom prst="rect">
            <a:avLst/>
          </a:prstGeom>
          <a:noFill/>
        </p:spPr>
        <p:txBody>
          <a:bodyPr wrap="square" rtlCol="0">
            <a:spAutoFit/>
          </a:bodyPr>
          <a:lstStyle/>
          <a:p>
            <a:r>
              <a:rPr lang="es-419" b="1" dirty="0">
                <a:latin typeface="+mj-lt"/>
              </a:rPr>
              <a:t>MATRIZ DE RIESGOS</a:t>
            </a:r>
          </a:p>
          <a:p>
            <a:endParaRPr lang="es-419" b="1" dirty="0">
              <a:latin typeface="+mj-lt"/>
            </a:endParaRPr>
          </a:p>
          <a:p>
            <a:pPr algn="just"/>
            <a:endParaRPr lang="es-MX" dirty="0">
              <a:latin typeface="+mj-lt"/>
            </a:endParaRPr>
          </a:p>
        </p:txBody>
      </p:sp>
      <p:sp>
        <p:nvSpPr>
          <p:cNvPr id="12" name="Rectángulo 11"/>
          <p:cNvSpPr/>
          <p:nvPr/>
        </p:nvSpPr>
        <p:spPr>
          <a:xfrm>
            <a:off x="359700" y="1343590"/>
            <a:ext cx="10680337" cy="738664"/>
          </a:xfrm>
          <a:prstGeom prst="rect">
            <a:avLst/>
          </a:prstGeom>
        </p:spPr>
        <p:txBody>
          <a:bodyPr wrap="square">
            <a:spAutoFit/>
          </a:bodyPr>
          <a:lstStyle/>
          <a:p>
            <a:pPr algn="just"/>
            <a:r>
              <a:rPr lang="es-MX" dirty="0"/>
              <a:t>En atención a la Ley 1150 de 2007 y los artículos 2.2.1.1.1.3.1 y 2.2.1.1.1.6.3. del Decreto 1082 de 2015, entiéndase por Riesgo la probabilidad de ocurrencia de eventos aleatorios que afecten el desarrollo del mismo, generando una variación sobre el resultado esperado, tanto en relación con los costos como con las actividades a desarrollar en la ejecución contractual.</a:t>
            </a:r>
            <a:endParaRPr lang="es-CO" dirty="0"/>
          </a:p>
        </p:txBody>
      </p:sp>
      <p:pic>
        <p:nvPicPr>
          <p:cNvPr id="13" name="Imagen 12"/>
          <p:cNvPicPr>
            <a:picLocks noChangeAspect="1"/>
          </p:cNvPicPr>
          <p:nvPr/>
        </p:nvPicPr>
        <p:blipFill rotWithShape="1">
          <a:blip r:embed="rId5"/>
          <a:srcRect l="14452"/>
          <a:stretch/>
        </p:blipFill>
        <p:spPr>
          <a:xfrm>
            <a:off x="552232" y="2808379"/>
            <a:ext cx="10717918" cy="1176418"/>
          </a:xfrm>
          <a:prstGeom prst="rect">
            <a:avLst/>
          </a:prstGeom>
        </p:spPr>
      </p:pic>
      <p:sp>
        <p:nvSpPr>
          <p:cNvPr id="14" name="CuadroTexto 13">
            <a:extLst>
              <a:ext uri="{FF2B5EF4-FFF2-40B4-BE49-F238E27FC236}">
                <a16:creationId xmlns:a16="http://schemas.microsoft.com/office/drawing/2014/main" id="{62D2B008-5C07-401C-A177-1710519FB4CD}"/>
              </a:ext>
            </a:extLst>
          </p:cNvPr>
          <p:cNvSpPr txBox="1"/>
          <p:nvPr/>
        </p:nvSpPr>
        <p:spPr>
          <a:xfrm>
            <a:off x="707287" y="5666853"/>
            <a:ext cx="10137465" cy="707886"/>
          </a:xfrm>
          <a:prstGeom prst="rect">
            <a:avLst/>
          </a:prstGeom>
          <a:noFill/>
        </p:spPr>
        <p:txBody>
          <a:bodyPr wrap="square">
            <a:spAutoFit/>
          </a:bodyPr>
          <a:lstStyle/>
          <a:p>
            <a:pPr algn="l"/>
            <a:endParaRPr lang="es-CO" sz="2000" b="0" i="0" u="none" strike="noStrike" baseline="0" dirty="0">
              <a:solidFill>
                <a:srgbClr val="000000"/>
              </a:solidFill>
              <a:latin typeface="Arial "/>
            </a:endParaRPr>
          </a:p>
          <a:p>
            <a:r>
              <a:rPr lang="es-ES" sz="2000" b="0" i="0" u="none" strike="noStrike" baseline="0" dirty="0">
                <a:solidFill>
                  <a:srgbClr val="000000"/>
                </a:solidFill>
                <a:latin typeface="Arial "/>
              </a:rPr>
              <a:t> </a:t>
            </a:r>
            <a:r>
              <a:rPr lang="es-ES" dirty="0"/>
              <a:t>Se anexa Matriz de riesgo de selección abreviada de menor cuantía </a:t>
            </a:r>
            <a:endParaRPr lang="es-CO" dirty="0"/>
          </a:p>
        </p:txBody>
      </p:sp>
    </p:spTree>
    <p:extLst>
      <p:ext uri="{BB962C8B-B14F-4D97-AF65-F5344CB8AC3E}">
        <p14:creationId xmlns:p14="http://schemas.microsoft.com/office/powerpoint/2010/main" val="1461055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94ACAD48-F5E8-CB82-D941-B667998619CD}"/>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7D24284B-2850-5556-F344-1424AFCEC36E}"/>
              </a:ext>
            </a:extLst>
          </p:cNvPr>
          <p:cNvPicPr preferRelativeResize="0"/>
          <p:nvPr/>
        </p:nvPicPr>
        <p:blipFill>
          <a:blip r:embed="rId3">
            <a:alphaModFix/>
          </a:blip>
          <a:stretch>
            <a:fillRect/>
          </a:stretch>
        </p:blipFill>
        <p:spPr>
          <a:xfrm>
            <a:off x="-3017" y="0"/>
            <a:ext cx="12192000" cy="6858001"/>
          </a:xfrm>
          <a:prstGeom prst="rect">
            <a:avLst/>
          </a:prstGeom>
          <a:noFill/>
          <a:ln>
            <a:noFill/>
          </a:ln>
        </p:spPr>
      </p:pic>
      <p:grpSp>
        <p:nvGrpSpPr>
          <p:cNvPr id="139" name="Google Shape;139;p18">
            <a:extLst>
              <a:ext uri="{FF2B5EF4-FFF2-40B4-BE49-F238E27FC236}">
                <a16:creationId xmlns:a16="http://schemas.microsoft.com/office/drawing/2014/main" id="{74022F8E-5205-CD23-9F05-C1B319E62F76}"/>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D639F096-75A2-7C55-283C-5151A20031AB}"/>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9804D76D-F207-3985-F850-A415A2F4EE2B}"/>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1F77BFBD-B4D6-59AB-ECDE-1C26AA83115B}"/>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a:extLst>
              <a:ext uri="{FF2B5EF4-FFF2-40B4-BE49-F238E27FC236}">
                <a16:creationId xmlns:a16="http://schemas.microsoft.com/office/drawing/2014/main" id="{EF642963-D2C7-15B3-A3AF-998BAC1C5DFB}"/>
              </a:ext>
            </a:extLst>
          </p:cNvPr>
          <p:cNvSpPr txBox="1"/>
          <p:nvPr/>
        </p:nvSpPr>
        <p:spPr>
          <a:xfrm>
            <a:off x="241025" y="197928"/>
            <a:ext cx="6729000"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CO" sz="3500" b="1" dirty="0">
                <a:solidFill>
                  <a:srgbClr val="CC0000"/>
                </a:solidFill>
                <a:latin typeface="Oswald"/>
                <a:ea typeface="Oswald"/>
                <a:cs typeface="Oswald"/>
                <a:sym typeface="Oswald"/>
              </a:rPr>
              <a:t>Modalidad de selección </a:t>
            </a:r>
            <a:endParaRPr sz="3500" b="1" dirty="0">
              <a:solidFill>
                <a:srgbClr val="CC0000"/>
              </a:solidFill>
              <a:latin typeface="Oswald"/>
              <a:ea typeface="Oswald"/>
              <a:cs typeface="Oswald"/>
              <a:sym typeface="Oswald"/>
            </a:endParaRPr>
          </a:p>
        </p:txBody>
      </p:sp>
      <p:sp>
        <p:nvSpPr>
          <p:cNvPr id="2" name="Rectángulo 1"/>
          <p:cNvSpPr/>
          <p:nvPr/>
        </p:nvSpPr>
        <p:spPr>
          <a:xfrm>
            <a:off x="206652" y="934517"/>
            <a:ext cx="10945552" cy="646331"/>
          </a:xfrm>
          <a:prstGeom prst="rect">
            <a:avLst/>
          </a:prstGeom>
        </p:spPr>
        <p:txBody>
          <a:bodyPr wrap="square">
            <a:spAutoFit/>
          </a:bodyPr>
          <a:lstStyle/>
          <a:p>
            <a:endParaRPr lang="es-ES" sz="1800" dirty="0"/>
          </a:p>
          <a:p>
            <a:endParaRPr lang="es-ES" sz="1800" dirty="0"/>
          </a:p>
        </p:txBody>
      </p:sp>
      <p:sp>
        <p:nvSpPr>
          <p:cNvPr id="3" name="CuadroTexto 2"/>
          <p:cNvSpPr txBox="1"/>
          <p:nvPr/>
        </p:nvSpPr>
        <p:spPr>
          <a:xfrm>
            <a:off x="335819" y="1109820"/>
            <a:ext cx="10272026" cy="3754874"/>
          </a:xfrm>
          <a:prstGeom prst="rect">
            <a:avLst/>
          </a:prstGeom>
          <a:noFill/>
        </p:spPr>
        <p:txBody>
          <a:bodyPr wrap="square" rtlCol="0">
            <a:spAutoFit/>
          </a:bodyPr>
          <a:lstStyle/>
          <a:p>
            <a:r>
              <a:rPr lang="es-CO" sz="1600" dirty="0"/>
              <a:t>La modalidad de selección pertinente para esta contratación corresponde a Licitación Pública de conformidad con el artículo 30 de la Ley 80 de 1993 y el numeral 1 del artículo 2 de la Ley 1150 de 2007 en concordancia con lo descrito en el Decreto 1082 de 2015. </a:t>
            </a:r>
          </a:p>
          <a:p>
            <a:r>
              <a:rPr lang="es-CO" sz="1600" dirty="0"/>
              <a:t> </a:t>
            </a:r>
          </a:p>
          <a:p>
            <a:r>
              <a:rPr lang="es-CO" sz="1600" dirty="0"/>
              <a:t>De conformidad con lo establecido en la norma referida el presente proceso de contratación se justifica en atención al objeto a contratar y al valor del presupuesto oficial.</a:t>
            </a:r>
          </a:p>
          <a:p>
            <a:r>
              <a:rPr lang="es-CO" sz="1600" dirty="0"/>
              <a:t> </a:t>
            </a:r>
          </a:p>
          <a:p>
            <a:r>
              <a:rPr lang="es-CO" sz="1600" dirty="0"/>
              <a:t>La contratación se adelantará por el proceso de Licitación Pública, contenida en el artículo 2 de la ley 1150 de 2007 de conformidad con la cuantía del presente proceso y lo dispuesto por el numeral 1º del artículo 2º de la Ley 1150 de 2007 deberá adelantarse el mismo mediante la modalidad de Licitación Pública, en concordancia con lo dispuesto en el Capítulo 2 - SUBSECCIÓN 1 Licitación Pública, señalados en los artículos 2.2.1.2.1.1.1. y 2.2.1.2.1.1.2 del Decreto 1082 de 2015, Ley 1882 de 2018 y demás normas que lo reglamenten o complementen.</a:t>
            </a:r>
          </a:p>
          <a:p>
            <a:pPr algn="just"/>
            <a:endParaRPr lang="es-MX" sz="1600" dirty="0"/>
          </a:p>
          <a:p>
            <a:pPr algn="just"/>
            <a:endParaRPr lang="es-CO" dirty="0"/>
          </a:p>
        </p:txBody>
      </p:sp>
    </p:spTree>
    <p:extLst>
      <p:ext uri="{BB962C8B-B14F-4D97-AF65-F5344CB8AC3E}">
        <p14:creationId xmlns:p14="http://schemas.microsoft.com/office/powerpoint/2010/main" val="4164355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94ACAD48-F5E8-CB82-D941-B667998619CD}"/>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7D24284B-2850-5556-F344-1424AFCEC36E}"/>
              </a:ext>
            </a:extLst>
          </p:cNvPr>
          <p:cNvPicPr preferRelativeResize="0"/>
          <p:nvPr/>
        </p:nvPicPr>
        <p:blipFill>
          <a:blip r:embed="rId3">
            <a:alphaModFix/>
          </a:blip>
          <a:stretch>
            <a:fillRect/>
          </a:stretch>
        </p:blipFill>
        <p:spPr>
          <a:xfrm>
            <a:off x="0" y="0"/>
            <a:ext cx="12192000" cy="6858001"/>
          </a:xfrm>
          <a:prstGeom prst="rect">
            <a:avLst/>
          </a:prstGeom>
          <a:noFill/>
          <a:ln>
            <a:noFill/>
          </a:ln>
        </p:spPr>
      </p:pic>
      <p:grpSp>
        <p:nvGrpSpPr>
          <p:cNvPr id="139" name="Google Shape;139;p18">
            <a:extLst>
              <a:ext uri="{FF2B5EF4-FFF2-40B4-BE49-F238E27FC236}">
                <a16:creationId xmlns:a16="http://schemas.microsoft.com/office/drawing/2014/main" id="{74022F8E-5205-CD23-9F05-C1B319E62F76}"/>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D639F096-75A2-7C55-283C-5151A20031AB}"/>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9804D76D-F207-3985-F850-A415A2F4EE2B}"/>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1F77BFBD-B4D6-59AB-ECDE-1C26AA83115B}"/>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a:extLst>
              <a:ext uri="{FF2B5EF4-FFF2-40B4-BE49-F238E27FC236}">
                <a16:creationId xmlns:a16="http://schemas.microsoft.com/office/drawing/2014/main" id="{EF642963-D2C7-15B3-A3AF-998BAC1C5DFB}"/>
              </a:ext>
            </a:extLst>
          </p:cNvPr>
          <p:cNvSpPr txBox="1"/>
          <p:nvPr/>
        </p:nvSpPr>
        <p:spPr>
          <a:xfrm>
            <a:off x="167873" y="65567"/>
            <a:ext cx="6729000"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CO" sz="3500" b="1" dirty="0">
                <a:solidFill>
                  <a:srgbClr val="CC0000"/>
                </a:solidFill>
                <a:latin typeface="Oswald"/>
                <a:ea typeface="Oswald"/>
                <a:cs typeface="Oswald"/>
                <a:sym typeface="Oswald"/>
              </a:rPr>
              <a:t>Rubros Presupuestales </a:t>
            </a:r>
            <a:endParaRPr sz="3500" b="1" dirty="0">
              <a:solidFill>
                <a:srgbClr val="CC0000"/>
              </a:solidFill>
              <a:latin typeface="Oswald"/>
              <a:ea typeface="Oswald"/>
              <a:cs typeface="Oswald"/>
              <a:sym typeface="Oswald"/>
            </a:endParaRPr>
          </a:p>
        </p:txBody>
      </p:sp>
      <p:sp>
        <p:nvSpPr>
          <p:cNvPr id="2" name="Rectángulo 1"/>
          <p:cNvSpPr/>
          <p:nvPr/>
        </p:nvSpPr>
        <p:spPr>
          <a:xfrm>
            <a:off x="497304" y="1119100"/>
            <a:ext cx="11133221" cy="4401205"/>
          </a:xfrm>
          <a:prstGeom prst="rect">
            <a:avLst/>
          </a:prstGeom>
        </p:spPr>
        <p:txBody>
          <a:bodyPr wrap="square">
            <a:spAutoFit/>
          </a:bodyPr>
          <a:lstStyle/>
          <a:p>
            <a:pPr marL="457200" indent="-457200">
              <a:buAutoNum type="arabicPeriod"/>
            </a:pPr>
            <a:r>
              <a:rPr lang="pt-BR" sz="2800" b="1" dirty="0"/>
              <a:t>O230117459920242252 -</a:t>
            </a:r>
            <a:r>
              <a:rPr lang="pt-BR" sz="2800" dirty="0"/>
              <a:t>Transformando Espacios, Conectando Comunidades/San Cristóbal </a:t>
            </a:r>
            <a:r>
              <a:rPr lang="pt-BR" sz="2800" dirty="0" err="1"/>
              <a:t>Vial</a:t>
            </a:r>
            <a:r>
              <a:rPr lang="pt-BR" sz="2800" dirty="0"/>
              <a:t>: Caminos de Oportunidad y Progreso</a:t>
            </a:r>
          </a:p>
          <a:p>
            <a:pPr marL="457200" indent="-457200">
              <a:buAutoNum type="arabicPeriod"/>
            </a:pPr>
            <a:endParaRPr lang="pt-BR" sz="2800" b="1" dirty="0"/>
          </a:p>
          <a:p>
            <a:pPr marL="457200" indent="-457200">
              <a:buAutoNum type="arabicPeriod"/>
            </a:pPr>
            <a:r>
              <a:rPr lang="pt-BR" sz="2800" b="1" dirty="0"/>
              <a:t>O230117459920242667 - </a:t>
            </a:r>
            <a:r>
              <a:rPr lang="es-MX" sz="2800" dirty="0"/>
              <a:t>Fortalecimiento Institucional- Gobierno de lo cotidiano</a:t>
            </a:r>
          </a:p>
          <a:p>
            <a:endParaRPr lang="es-ES" sz="2800" b="1" dirty="0"/>
          </a:p>
          <a:p>
            <a:r>
              <a:rPr lang="pt-BR" sz="2800" b="1" dirty="0"/>
              <a:t>3. O2120202008078715202- </a:t>
            </a:r>
            <a:r>
              <a:rPr lang="es-MX" sz="2800" dirty="0"/>
              <a:t>Servicio de mantenimiento y reparación de motores, transformadores y generadores eléctrico</a:t>
            </a:r>
          </a:p>
          <a:p>
            <a:endParaRPr lang="pt-BR" sz="2800" dirty="0"/>
          </a:p>
        </p:txBody>
      </p:sp>
    </p:spTree>
    <p:extLst>
      <p:ext uri="{BB962C8B-B14F-4D97-AF65-F5344CB8AC3E}">
        <p14:creationId xmlns:p14="http://schemas.microsoft.com/office/powerpoint/2010/main" val="18722088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94ACAD48-F5E8-CB82-D941-B667998619CD}"/>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7D24284B-2850-5556-F344-1424AFCEC36E}"/>
              </a:ext>
            </a:extLst>
          </p:cNvPr>
          <p:cNvPicPr preferRelativeResize="0"/>
          <p:nvPr/>
        </p:nvPicPr>
        <p:blipFill>
          <a:blip r:embed="rId3">
            <a:alphaModFix/>
          </a:blip>
          <a:stretch>
            <a:fillRect/>
          </a:stretch>
        </p:blipFill>
        <p:spPr>
          <a:xfrm>
            <a:off x="0" y="0"/>
            <a:ext cx="12192000" cy="6858001"/>
          </a:xfrm>
          <a:prstGeom prst="rect">
            <a:avLst/>
          </a:prstGeom>
          <a:noFill/>
          <a:ln>
            <a:noFill/>
          </a:ln>
        </p:spPr>
      </p:pic>
      <p:grpSp>
        <p:nvGrpSpPr>
          <p:cNvPr id="139" name="Google Shape;139;p18">
            <a:extLst>
              <a:ext uri="{FF2B5EF4-FFF2-40B4-BE49-F238E27FC236}">
                <a16:creationId xmlns:a16="http://schemas.microsoft.com/office/drawing/2014/main" id="{74022F8E-5205-CD23-9F05-C1B319E62F76}"/>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D639F096-75A2-7C55-283C-5151A20031AB}"/>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9804D76D-F207-3985-F850-A415A2F4EE2B}"/>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1F77BFBD-B4D6-59AB-ECDE-1C26AA83115B}"/>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a:extLst>
              <a:ext uri="{FF2B5EF4-FFF2-40B4-BE49-F238E27FC236}">
                <a16:creationId xmlns:a16="http://schemas.microsoft.com/office/drawing/2014/main" id="{EF642963-D2C7-15B3-A3AF-998BAC1C5DFB}"/>
              </a:ext>
            </a:extLst>
          </p:cNvPr>
          <p:cNvSpPr txBox="1"/>
          <p:nvPr/>
        </p:nvSpPr>
        <p:spPr>
          <a:xfrm>
            <a:off x="167873" y="65567"/>
            <a:ext cx="6729000"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CO" sz="3500" b="1" dirty="0">
                <a:solidFill>
                  <a:srgbClr val="CC0000"/>
                </a:solidFill>
                <a:latin typeface="Oswald"/>
                <a:ea typeface="Oswald"/>
                <a:cs typeface="Oswald"/>
                <a:sym typeface="Oswald"/>
              </a:rPr>
              <a:t>Criterios de priorización</a:t>
            </a:r>
            <a:endParaRPr sz="3500" b="1" dirty="0">
              <a:solidFill>
                <a:srgbClr val="CC0000"/>
              </a:solidFill>
              <a:latin typeface="Oswald"/>
              <a:ea typeface="Oswald"/>
              <a:cs typeface="Oswald"/>
              <a:sym typeface="Oswald"/>
            </a:endParaRPr>
          </a:p>
        </p:txBody>
      </p:sp>
      <p:sp>
        <p:nvSpPr>
          <p:cNvPr id="9" name="Rectángulo 8">
            <a:extLst>
              <a:ext uri="{FF2B5EF4-FFF2-40B4-BE49-F238E27FC236}">
                <a16:creationId xmlns:a16="http://schemas.microsoft.com/office/drawing/2014/main" id="{C31DA006-449C-856F-708A-39C5B938A040}"/>
              </a:ext>
            </a:extLst>
          </p:cNvPr>
          <p:cNvSpPr/>
          <p:nvPr/>
        </p:nvSpPr>
        <p:spPr>
          <a:xfrm>
            <a:off x="1056571" y="1139160"/>
            <a:ext cx="9614415" cy="5324535"/>
          </a:xfrm>
          <a:prstGeom prst="rect">
            <a:avLst/>
          </a:prstGeom>
          <a:solidFill>
            <a:schemeClr val="bg1"/>
          </a:solidFill>
          <a:ln w="38100"/>
          <a:effectLst>
            <a:glow rad="63500">
              <a:schemeClr val="accent1">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marL="285750" indent="-285750">
              <a:buFont typeface="Arial" panose="020B0604020202020204" pitchFamily="34" charset="0"/>
              <a:buChar char="•"/>
            </a:pPr>
            <a:r>
              <a:rPr lang="es-MX" sz="1700" dirty="0">
                <a:solidFill>
                  <a:schemeClr val="tx1"/>
                </a:solidFill>
              </a:rPr>
              <a:t>Criticidad operativa: Priorizar los equipos esenciales para la ejecución de actividades misionales.</a:t>
            </a:r>
          </a:p>
          <a:p>
            <a:pPr marL="285750" indent="-285750">
              <a:buFont typeface="Arial" panose="020B0604020202020204" pitchFamily="34" charset="0"/>
              <a:buChar char="•"/>
            </a:pPr>
            <a:r>
              <a:rPr lang="es-MX" sz="1700" dirty="0">
                <a:solidFill>
                  <a:schemeClr val="tx1"/>
                </a:solidFill>
              </a:rPr>
              <a:t>Movilización de funcionarios: Dar prioridad a vehículos necesarios para el transporte en actividades comunitarias e institucionales.</a:t>
            </a:r>
          </a:p>
          <a:p>
            <a:pPr marL="285750" indent="-285750">
              <a:buFont typeface="Arial" panose="020B0604020202020204" pitchFamily="34" charset="0"/>
              <a:buChar char="•"/>
            </a:pPr>
            <a:r>
              <a:rPr lang="es-MX" sz="1700" dirty="0">
                <a:solidFill>
                  <a:schemeClr val="tx1"/>
                </a:solidFill>
              </a:rPr>
              <a:t>Priorizar la disponibilidad de maquinaria y vehículos indispensables para ejecutar obras y conservación de la malla vial y espacio publico local.</a:t>
            </a:r>
          </a:p>
          <a:p>
            <a:pPr marL="285750" indent="-285750">
              <a:buFont typeface="Arial" panose="020B0604020202020204" pitchFamily="34" charset="0"/>
              <a:buChar char="•"/>
            </a:pPr>
            <a:r>
              <a:rPr lang="es-MX" sz="1700" dirty="0">
                <a:solidFill>
                  <a:schemeClr val="tx1"/>
                </a:solidFill>
              </a:rPr>
              <a:t>Nivel de afectación: Atender primero fallas que impidan el funcionamiento o pongan en riesgo la operación.</a:t>
            </a:r>
          </a:p>
          <a:p>
            <a:pPr marL="285750" indent="-285750">
              <a:buFont typeface="Arial" panose="020B0604020202020204" pitchFamily="34" charset="0"/>
              <a:buChar char="•"/>
            </a:pPr>
            <a:r>
              <a:rPr lang="es-MX" sz="1700" dirty="0">
                <a:solidFill>
                  <a:schemeClr val="tx1"/>
                </a:solidFill>
              </a:rPr>
              <a:t>Rutinas preventivas: Cumplir con los mantenimientos programados según kilometraje, horas de uso u horómetro.</a:t>
            </a:r>
          </a:p>
          <a:p>
            <a:pPr marL="285750" indent="-285750">
              <a:buFont typeface="Arial" panose="020B0604020202020204" pitchFamily="34" charset="0"/>
              <a:buChar char="•"/>
            </a:pPr>
            <a:r>
              <a:rPr lang="es-MX" sz="1700" dirty="0">
                <a:solidFill>
                  <a:schemeClr val="tx1"/>
                </a:solidFill>
              </a:rPr>
              <a:t>Seguridad vial y laboral: Priorizar fallas en sistemas que afecten la seguridad del operador o la comunidad.</a:t>
            </a:r>
          </a:p>
          <a:p>
            <a:pPr marL="285750" indent="-285750">
              <a:buFont typeface="Arial" panose="020B0604020202020204" pitchFamily="34" charset="0"/>
              <a:buChar char="•"/>
            </a:pPr>
            <a:r>
              <a:rPr lang="es-MX" sz="1700" dirty="0">
                <a:solidFill>
                  <a:schemeClr val="tx1"/>
                </a:solidFill>
              </a:rPr>
              <a:t>Disponibilidad de repuestos: Atender equipos cuyos insumos y repuestos estén disponibles de inmediato.</a:t>
            </a:r>
          </a:p>
          <a:p>
            <a:pPr marL="285750" indent="-285750">
              <a:buFont typeface="Arial" panose="020B0604020202020204" pitchFamily="34" charset="0"/>
              <a:buChar char="•"/>
            </a:pPr>
            <a:r>
              <a:rPr lang="es-MX" sz="1700" dirty="0">
                <a:solidFill>
                  <a:schemeClr val="tx1"/>
                </a:solidFill>
              </a:rPr>
              <a:t>Relación costo–beneficio: Ejecutar mantenimientos que generen mayor impacto positivo con menor costo.</a:t>
            </a:r>
          </a:p>
          <a:p>
            <a:pPr marL="285750" indent="-285750">
              <a:buFont typeface="Arial" panose="020B0604020202020204" pitchFamily="34" charset="0"/>
              <a:buChar char="•"/>
            </a:pPr>
            <a:r>
              <a:rPr lang="es-MX" sz="1700" dirty="0">
                <a:solidFill>
                  <a:schemeClr val="tx1"/>
                </a:solidFill>
              </a:rPr>
              <a:t>Tiempo de reparación: Dar prioridad a reparaciones rápidas que devuelvan el equipo a operación sin sacrificar calidad.</a:t>
            </a:r>
          </a:p>
          <a:p>
            <a:pPr marL="285750" indent="-285750">
              <a:buFont typeface="Arial" panose="020B0604020202020204" pitchFamily="34" charset="0"/>
              <a:buChar char="•"/>
            </a:pPr>
            <a:r>
              <a:rPr lang="es-MX" sz="1700" dirty="0">
                <a:solidFill>
                  <a:schemeClr val="tx1"/>
                </a:solidFill>
              </a:rPr>
              <a:t>Cumplimiento normativo: Garantizar intervenciones necesarias para cumplir con la ley y evitar sanciones o inmovilizaciones.</a:t>
            </a:r>
            <a:endParaRPr lang="es-CO" sz="1700" dirty="0">
              <a:solidFill>
                <a:schemeClr val="tx1"/>
              </a:solidFill>
            </a:endParaRPr>
          </a:p>
        </p:txBody>
      </p:sp>
    </p:spTree>
    <p:extLst>
      <p:ext uri="{BB962C8B-B14F-4D97-AF65-F5344CB8AC3E}">
        <p14:creationId xmlns:p14="http://schemas.microsoft.com/office/powerpoint/2010/main" val="29566689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F164D8BC-F314-7A13-A30D-6C6E9390E4ED}"/>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C91DEAB9-9629-3434-2A04-E24CFB57E9D1}"/>
              </a:ext>
            </a:extLst>
          </p:cNvPr>
          <p:cNvPicPr preferRelativeResize="0"/>
          <p:nvPr/>
        </p:nvPicPr>
        <p:blipFill>
          <a:blip r:embed="rId3">
            <a:alphaModFix/>
          </a:blip>
          <a:stretch>
            <a:fillRect/>
          </a:stretch>
        </p:blipFill>
        <p:spPr>
          <a:xfrm>
            <a:off x="0" y="0"/>
            <a:ext cx="12192000" cy="6858001"/>
          </a:xfrm>
          <a:prstGeom prst="rect">
            <a:avLst/>
          </a:prstGeom>
          <a:noFill/>
          <a:ln>
            <a:noFill/>
          </a:ln>
        </p:spPr>
      </p:pic>
      <p:grpSp>
        <p:nvGrpSpPr>
          <p:cNvPr id="139" name="Google Shape;139;p18">
            <a:extLst>
              <a:ext uri="{FF2B5EF4-FFF2-40B4-BE49-F238E27FC236}">
                <a16:creationId xmlns:a16="http://schemas.microsoft.com/office/drawing/2014/main" id="{8AA43B0A-581F-06F6-3071-E86204FF532F}"/>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9118C2C4-F426-1D25-E315-D98C3F38325F}"/>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1EF2B5B5-5526-DC3C-DCE5-A261525E4C70}"/>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C1B786A2-F5C3-8A90-7B89-2CA342E08D8F}"/>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a:extLst>
              <a:ext uri="{FF2B5EF4-FFF2-40B4-BE49-F238E27FC236}">
                <a16:creationId xmlns:a16="http://schemas.microsoft.com/office/drawing/2014/main" id="{73E4BE9B-BD84-F782-6C80-F05420A6DD08}"/>
              </a:ext>
            </a:extLst>
          </p:cNvPr>
          <p:cNvSpPr txBox="1"/>
          <p:nvPr/>
        </p:nvSpPr>
        <p:spPr>
          <a:xfrm>
            <a:off x="322875" y="214650"/>
            <a:ext cx="10832346"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3500" b="1" dirty="0">
                <a:solidFill>
                  <a:srgbClr val="CC0000"/>
                </a:solidFill>
                <a:latin typeface="Oswald"/>
                <a:ea typeface="Oswald"/>
                <a:cs typeface="Oswald"/>
                <a:sym typeface="Oswald"/>
              </a:rPr>
              <a:t>Componente Ambiental</a:t>
            </a:r>
          </a:p>
        </p:txBody>
      </p:sp>
      <p:graphicFrame>
        <p:nvGraphicFramePr>
          <p:cNvPr id="3" name="Tabla 2">
            <a:extLst>
              <a:ext uri="{FF2B5EF4-FFF2-40B4-BE49-F238E27FC236}">
                <a16:creationId xmlns:a16="http://schemas.microsoft.com/office/drawing/2014/main" id="{B84B9EC6-847E-895C-2A8E-E37A274131CE}"/>
              </a:ext>
            </a:extLst>
          </p:cNvPr>
          <p:cNvGraphicFramePr>
            <a:graphicFrameLocks noGrp="1"/>
          </p:cNvGraphicFramePr>
          <p:nvPr>
            <p:extLst>
              <p:ext uri="{D42A27DB-BD31-4B8C-83A1-F6EECF244321}">
                <p14:modId xmlns:p14="http://schemas.microsoft.com/office/powerpoint/2010/main" val="1599302037"/>
              </p:ext>
            </p:extLst>
          </p:nvPr>
        </p:nvGraphicFramePr>
        <p:xfrm>
          <a:off x="322875" y="972634"/>
          <a:ext cx="10979627" cy="5312313"/>
        </p:xfrm>
        <a:graphic>
          <a:graphicData uri="http://schemas.openxmlformats.org/drawingml/2006/table">
            <a:tbl>
              <a:tblPr firstRow="1" bandRow="1">
                <a:tableStyleId>{1FECB4D8-DB02-4DC6-A0A2-4F2EBAE1DC90}</a:tableStyleId>
              </a:tblPr>
              <a:tblGrid>
                <a:gridCol w="10979627">
                  <a:extLst>
                    <a:ext uri="{9D8B030D-6E8A-4147-A177-3AD203B41FA5}">
                      <a16:colId xmlns:a16="http://schemas.microsoft.com/office/drawing/2014/main" val="2724243069"/>
                    </a:ext>
                  </a:extLst>
                </a:gridCol>
              </a:tblGrid>
              <a:tr h="285475">
                <a:tc>
                  <a:txBody>
                    <a:bodyPr/>
                    <a:lstStyle/>
                    <a:p>
                      <a:pPr algn="l"/>
                      <a:r>
                        <a:rPr lang="es-CO" dirty="0"/>
                        <a:t>OBLIGACIONES RELEVANTES</a:t>
                      </a:r>
                    </a:p>
                  </a:txBody>
                  <a:tcPr anchor="ctr"/>
                </a:tc>
                <a:extLst>
                  <a:ext uri="{0D108BD9-81ED-4DB2-BD59-A6C34878D82A}">
                    <a16:rowId xmlns:a16="http://schemas.microsoft.com/office/drawing/2014/main" val="1650187740"/>
                  </a:ext>
                </a:extLst>
              </a:tr>
              <a:tr h="5007513">
                <a:tc>
                  <a:txBody>
                    <a:bodyPr/>
                    <a:lstStyle/>
                    <a:p>
                      <a:pPr marL="342900" marR="0" lvl="0" indent="-342900" algn="l" defTabSz="914400" rtl="0" eaLnBrk="1" fontAlgn="auto" latinLnBrk="0" hangingPunct="1">
                        <a:lnSpc>
                          <a:spcPct val="200000"/>
                        </a:lnSpc>
                        <a:spcBef>
                          <a:spcPts val="0"/>
                        </a:spcBef>
                        <a:spcAft>
                          <a:spcPts val="0"/>
                        </a:spcAft>
                        <a:buClr>
                          <a:srgbClr val="000000"/>
                        </a:buClr>
                        <a:buSzTx/>
                        <a:buFont typeface="+mj-lt"/>
                        <a:buAutoNum type="arabicPeriod"/>
                        <a:tabLst/>
                        <a:defRPr/>
                      </a:pPr>
                      <a:r>
                        <a:rPr lang="es-MX" sz="1200" b="0" i="0" u="none" strike="noStrike" cap="none" baseline="0" dirty="0">
                          <a:solidFill>
                            <a:schemeClr val="dk1"/>
                          </a:solidFill>
                          <a:latin typeface="+mn-lt"/>
                          <a:ea typeface="+mn-ea"/>
                          <a:cs typeface="+mn-cs"/>
                          <a:sym typeface="Arial"/>
                        </a:rPr>
                        <a:t>Cumplir con las condiciones de almacenamiento temporal de residuos peligrosos (aceites usados, baterías, filtros, elementos y/o envases impregnados con aceites usados). 	</a:t>
                      </a:r>
                    </a:p>
                    <a:p>
                      <a:pPr marL="342900" marR="0" lvl="0" indent="-342900" algn="l" defTabSz="914400" rtl="0" eaLnBrk="1" fontAlgn="auto" latinLnBrk="0" hangingPunct="1">
                        <a:lnSpc>
                          <a:spcPct val="200000"/>
                        </a:lnSpc>
                        <a:spcBef>
                          <a:spcPts val="0"/>
                        </a:spcBef>
                        <a:spcAft>
                          <a:spcPts val="0"/>
                        </a:spcAft>
                        <a:buClr>
                          <a:srgbClr val="000000"/>
                        </a:buClr>
                        <a:buSzTx/>
                        <a:buFont typeface="+mj-lt"/>
                        <a:buAutoNum type="arabicPeriod"/>
                        <a:tabLst/>
                        <a:defRPr/>
                      </a:pPr>
                      <a:r>
                        <a:rPr lang="es-MX" sz="1200" b="0" i="0" u="none" strike="noStrike" cap="none" baseline="0" dirty="0">
                          <a:solidFill>
                            <a:schemeClr val="dk1"/>
                          </a:solidFill>
                          <a:latin typeface="+mn-lt"/>
                          <a:ea typeface="+mn-ea"/>
                          <a:cs typeface="+mn-cs"/>
                          <a:sym typeface="Arial"/>
                        </a:rPr>
                        <a:t>Entregar a gestores autorizados los residuos peligrosos (aceites usados, baterías, filtros, elementos y/o envases impregnados con aceites usados) y enviar a la Secretaría Distrital de Gobierno copia del manifiesto de recolección, transporte y certificado otorgado por disposición final de residuos peligrosos 	</a:t>
                      </a:r>
                    </a:p>
                    <a:p>
                      <a:pPr marL="342900" marR="0" lvl="0" indent="-342900" algn="l" defTabSz="914400" rtl="0" eaLnBrk="1" fontAlgn="auto" latinLnBrk="0" hangingPunct="1">
                        <a:lnSpc>
                          <a:spcPct val="200000"/>
                        </a:lnSpc>
                        <a:spcBef>
                          <a:spcPts val="0"/>
                        </a:spcBef>
                        <a:spcAft>
                          <a:spcPts val="0"/>
                        </a:spcAft>
                        <a:buClr>
                          <a:srgbClr val="000000"/>
                        </a:buClr>
                        <a:buSzTx/>
                        <a:buFont typeface="+mj-lt"/>
                        <a:buAutoNum type="arabicPeriod"/>
                        <a:tabLst/>
                        <a:defRPr/>
                      </a:pPr>
                      <a:r>
                        <a:rPr lang="es-MX" sz="1200" b="0" i="0" u="none" strike="noStrike" cap="none" baseline="0" dirty="0">
                          <a:solidFill>
                            <a:schemeClr val="dk1"/>
                          </a:solidFill>
                          <a:latin typeface="+mn-lt"/>
                          <a:ea typeface="+mn-ea"/>
                          <a:cs typeface="+mn-cs"/>
                          <a:sym typeface="Arial"/>
                        </a:rPr>
                        <a:t>Remitir certificados de la gestión efectuada para el aprovechamiento y/o disposición final de las llantas durante el desarrollo del contrato 	</a:t>
                      </a:r>
                    </a:p>
                    <a:p>
                      <a:pPr marL="342900" marR="0" lvl="0" indent="-342900" algn="l" defTabSz="914400" rtl="0" eaLnBrk="1" fontAlgn="auto" latinLnBrk="0" hangingPunct="1">
                        <a:lnSpc>
                          <a:spcPct val="200000"/>
                        </a:lnSpc>
                        <a:spcBef>
                          <a:spcPts val="0"/>
                        </a:spcBef>
                        <a:spcAft>
                          <a:spcPts val="0"/>
                        </a:spcAft>
                        <a:buClr>
                          <a:srgbClr val="000000"/>
                        </a:buClr>
                        <a:buSzTx/>
                        <a:buFont typeface="+mj-lt"/>
                        <a:buAutoNum type="arabicPeriod"/>
                        <a:tabLst/>
                        <a:defRPr/>
                      </a:pPr>
                      <a:r>
                        <a:rPr lang="es-MX" sz="1200" b="0" i="0" u="none" strike="noStrike" cap="none" baseline="0" dirty="0">
                          <a:solidFill>
                            <a:schemeClr val="dk1"/>
                          </a:solidFill>
                          <a:latin typeface="+mn-lt"/>
                          <a:ea typeface="+mn-ea"/>
                          <a:cs typeface="+mn-cs"/>
                          <a:sym typeface="Arial"/>
                        </a:rPr>
                        <a:t>Atender las inspecciones ambientales realizadas por la SDG, permitiendo el recorrido por las instalaciones, realizar entrevistas al personal y obtener registro documental y fotográfico </a:t>
                      </a:r>
                    </a:p>
                    <a:p>
                      <a:pPr marL="342900" marR="0" lvl="0" indent="-342900" algn="l" defTabSz="914400" rtl="0" eaLnBrk="1" fontAlgn="auto" latinLnBrk="0" hangingPunct="1">
                        <a:lnSpc>
                          <a:spcPct val="200000"/>
                        </a:lnSpc>
                        <a:spcBef>
                          <a:spcPts val="0"/>
                        </a:spcBef>
                        <a:spcAft>
                          <a:spcPts val="0"/>
                        </a:spcAft>
                        <a:buClr>
                          <a:srgbClr val="000000"/>
                        </a:buClr>
                        <a:buSzTx/>
                        <a:buFont typeface="+mj-lt"/>
                        <a:buAutoNum type="arabicPeriod"/>
                        <a:tabLst/>
                        <a:defRPr/>
                      </a:pPr>
                      <a:r>
                        <a:rPr lang="es-MX" sz="1200" b="0" i="0" u="none" strike="noStrike" cap="none" baseline="0" dirty="0">
                          <a:solidFill>
                            <a:schemeClr val="dk1"/>
                          </a:solidFill>
                          <a:latin typeface="+mn-lt"/>
                          <a:ea typeface="+mn-ea"/>
                          <a:cs typeface="+mn-cs"/>
                          <a:sym typeface="Arial"/>
                        </a:rPr>
                        <a:t>Remitir el certificado, por parte de la empresa cuando se realice el reencauche de llantas rin 15” en adelante, en donde garantice el cumplimiento de la NTC 5384 de 2005 y las Resoluciones Nos. 481 de 2009 y 230 de 2010, modificadas por la Resolución No.2899 de 2011. 	</a:t>
                      </a:r>
                    </a:p>
                    <a:p>
                      <a:pPr marL="342900" marR="0" lvl="0" indent="-342900" algn="l" defTabSz="914400" rtl="0" eaLnBrk="1" fontAlgn="auto" latinLnBrk="0" hangingPunct="1">
                        <a:lnSpc>
                          <a:spcPct val="200000"/>
                        </a:lnSpc>
                        <a:spcBef>
                          <a:spcPts val="0"/>
                        </a:spcBef>
                        <a:spcAft>
                          <a:spcPts val="0"/>
                        </a:spcAft>
                        <a:buClr>
                          <a:srgbClr val="000000"/>
                        </a:buClr>
                        <a:buSzTx/>
                        <a:buFont typeface="+mj-lt"/>
                        <a:buAutoNum type="arabicPeriod"/>
                        <a:tabLst/>
                        <a:defRPr/>
                      </a:pPr>
                      <a:r>
                        <a:rPr lang="es-MX" sz="1200" b="0" i="0" u="none" strike="noStrike" cap="none" baseline="0" dirty="0">
                          <a:solidFill>
                            <a:schemeClr val="dk1"/>
                          </a:solidFill>
                          <a:latin typeface="+mn-lt"/>
                          <a:ea typeface="+mn-ea"/>
                          <a:cs typeface="+mn-cs"/>
                          <a:sym typeface="Arial"/>
                        </a:rPr>
                        <a:t>En caso de no ser posible el reencauche, enviar declaración justificando porque deben instalar llantas nuevas. (Decreto 442 de 2015, Art.13). 	</a:t>
                      </a:r>
                    </a:p>
                    <a:p>
                      <a:pPr marL="342900" marR="0" lvl="0" indent="-342900" algn="l" defTabSz="914400" rtl="0" eaLnBrk="1" fontAlgn="auto" latinLnBrk="0" hangingPunct="1">
                        <a:lnSpc>
                          <a:spcPct val="200000"/>
                        </a:lnSpc>
                        <a:spcBef>
                          <a:spcPts val="0"/>
                        </a:spcBef>
                        <a:spcAft>
                          <a:spcPts val="0"/>
                        </a:spcAft>
                        <a:buClr>
                          <a:srgbClr val="000000"/>
                        </a:buClr>
                        <a:buSzTx/>
                        <a:buFont typeface="+mj-lt"/>
                        <a:buAutoNum type="arabicPeriod"/>
                        <a:tabLst/>
                        <a:defRPr/>
                      </a:pPr>
                      <a:r>
                        <a:rPr lang="es-MX" sz="1200" b="0" i="0" u="none" strike="noStrike" cap="none" baseline="0" dirty="0">
                          <a:solidFill>
                            <a:schemeClr val="dk1"/>
                          </a:solidFill>
                          <a:latin typeface="+mn-lt"/>
                          <a:ea typeface="+mn-ea"/>
                          <a:cs typeface="+mn-cs"/>
                          <a:sym typeface="Arial"/>
                        </a:rPr>
                        <a:t>Validación de formación del personal del contratista en manejo de productos químicos, residuos peligrosos y uso de elementos de protección personal. </a:t>
                      </a:r>
                      <a:endParaRPr lang="es-ES" sz="1600" b="0" i="0" u="none" strike="noStrike" cap="none" dirty="0">
                        <a:solidFill>
                          <a:schemeClr val="dk1"/>
                        </a:solidFill>
                        <a:effectLst/>
                        <a:latin typeface="+mn-lt"/>
                        <a:ea typeface="+mn-ea"/>
                        <a:cs typeface="+mn-cs"/>
                        <a:sym typeface="Arial"/>
                      </a:endParaRPr>
                    </a:p>
                  </a:txBody>
                  <a:tcPr anchor="ctr"/>
                </a:tc>
                <a:extLst>
                  <a:ext uri="{0D108BD9-81ED-4DB2-BD59-A6C34878D82A}">
                    <a16:rowId xmlns:a16="http://schemas.microsoft.com/office/drawing/2014/main" val="462156287"/>
                  </a:ext>
                </a:extLst>
              </a:tr>
            </a:tbl>
          </a:graphicData>
        </a:graphic>
      </p:graphicFrame>
      <p:sp>
        <p:nvSpPr>
          <p:cNvPr id="10" name="CuadroTexto 9">
            <a:extLst>
              <a:ext uri="{FF2B5EF4-FFF2-40B4-BE49-F238E27FC236}">
                <a16:creationId xmlns:a16="http://schemas.microsoft.com/office/drawing/2014/main" id="{0DDA6C25-9D05-E0F7-8716-BC49929644F8}"/>
              </a:ext>
            </a:extLst>
          </p:cNvPr>
          <p:cNvSpPr txBox="1"/>
          <p:nvPr/>
        </p:nvSpPr>
        <p:spPr>
          <a:xfrm>
            <a:off x="665474" y="6319686"/>
            <a:ext cx="5024886" cy="456343"/>
          </a:xfrm>
          <a:prstGeom prst="rect">
            <a:avLst/>
          </a:prstGeom>
          <a:noFill/>
        </p:spPr>
        <p:txBody>
          <a:bodyPr wrap="square">
            <a:spAutoFit/>
          </a:bodyPr>
          <a:lstStyle/>
          <a:p>
            <a:pPr lvl="0" algn="l">
              <a:lnSpc>
                <a:spcPct val="200000"/>
              </a:lnSpc>
            </a:pPr>
            <a:r>
              <a:rPr lang="es-ES" b="1" dirty="0">
                <a:solidFill>
                  <a:schemeClr val="dk1"/>
                </a:solidFill>
                <a:latin typeface="+mn-lt"/>
                <a:ea typeface="+mn-ea"/>
                <a:cs typeface="+mn-cs"/>
              </a:rPr>
              <a:t>FICHA AMBIENTAL ENVIADA POR EL ÁREA DE PIGA</a:t>
            </a:r>
            <a:endParaRPr lang="es-ES" sz="1400" b="1" i="0" u="none" strike="noStrike" cap="none" dirty="0">
              <a:solidFill>
                <a:schemeClr val="dk1"/>
              </a:solidFill>
              <a:effectLst/>
              <a:latin typeface="+mn-lt"/>
              <a:ea typeface="+mn-ea"/>
              <a:cs typeface="+mn-cs"/>
              <a:sym typeface="Arial"/>
            </a:endParaRPr>
          </a:p>
        </p:txBody>
      </p:sp>
    </p:spTree>
    <p:extLst>
      <p:ext uri="{BB962C8B-B14F-4D97-AF65-F5344CB8AC3E}">
        <p14:creationId xmlns:p14="http://schemas.microsoft.com/office/powerpoint/2010/main" val="3032515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44A36C-4E0E-D733-F328-E9DB15E45B6B}"/>
              </a:ext>
            </a:extLst>
          </p:cNvPr>
          <p:cNvSpPr>
            <a:spLocks noGrp="1"/>
          </p:cNvSpPr>
          <p:nvPr>
            <p:ph type="title"/>
          </p:nvPr>
        </p:nvSpPr>
        <p:spPr/>
        <p:txBody>
          <a:bodyPr/>
          <a:lstStyle/>
          <a:p>
            <a:endParaRPr lang="es-CO"/>
          </a:p>
        </p:txBody>
      </p:sp>
      <p:sp>
        <p:nvSpPr>
          <p:cNvPr id="3" name="Marcador de texto 2">
            <a:extLst>
              <a:ext uri="{FF2B5EF4-FFF2-40B4-BE49-F238E27FC236}">
                <a16:creationId xmlns:a16="http://schemas.microsoft.com/office/drawing/2014/main" id="{EF153604-B662-DC10-01A6-7C0B62070DDC}"/>
              </a:ext>
            </a:extLst>
          </p:cNvPr>
          <p:cNvSpPr>
            <a:spLocks noGrp="1"/>
          </p:cNvSpPr>
          <p:nvPr>
            <p:ph type="body" idx="1"/>
          </p:nvPr>
        </p:nvSpPr>
        <p:spPr/>
        <p:txBody>
          <a:bodyPr/>
          <a:lstStyle/>
          <a:p>
            <a:endParaRPr lang="es-CO"/>
          </a:p>
        </p:txBody>
      </p:sp>
      <p:pic>
        <p:nvPicPr>
          <p:cNvPr id="4" name="Google Shape;138;p18">
            <a:extLst>
              <a:ext uri="{FF2B5EF4-FFF2-40B4-BE49-F238E27FC236}">
                <a16:creationId xmlns:a16="http://schemas.microsoft.com/office/drawing/2014/main" id="{A21253D8-7B30-0511-7A75-A4E5AE828375}"/>
              </a:ext>
            </a:extLst>
          </p:cNvPr>
          <p:cNvPicPr preferRelativeResize="0"/>
          <p:nvPr/>
        </p:nvPicPr>
        <p:blipFill>
          <a:blip r:embed="rId2">
            <a:alphaModFix/>
          </a:blip>
          <a:stretch>
            <a:fillRect/>
          </a:stretch>
        </p:blipFill>
        <p:spPr>
          <a:xfrm>
            <a:off x="164893" y="-394610"/>
            <a:ext cx="12192000" cy="6858001"/>
          </a:xfrm>
          <a:prstGeom prst="rect">
            <a:avLst/>
          </a:prstGeom>
          <a:noFill/>
          <a:ln>
            <a:noFill/>
          </a:ln>
        </p:spPr>
      </p:pic>
      <p:grpSp>
        <p:nvGrpSpPr>
          <p:cNvPr id="5" name="Google Shape;139;p18">
            <a:extLst>
              <a:ext uri="{FF2B5EF4-FFF2-40B4-BE49-F238E27FC236}">
                <a16:creationId xmlns:a16="http://schemas.microsoft.com/office/drawing/2014/main" id="{262F753D-6CA0-0491-6F5E-5F83F86B4B01}"/>
              </a:ext>
            </a:extLst>
          </p:cNvPr>
          <p:cNvGrpSpPr/>
          <p:nvPr/>
        </p:nvGrpSpPr>
        <p:grpSpPr>
          <a:xfrm>
            <a:off x="10984182" y="-356"/>
            <a:ext cx="1245319" cy="6857697"/>
            <a:chOff x="10950525" y="35050"/>
            <a:chExt cx="1239000" cy="6822900"/>
          </a:xfrm>
        </p:grpSpPr>
        <p:sp>
          <p:nvSpPr>
            <p:cNvPr id="6" name="Google Shape;140;p18">
              <a:extLst>
                <a:ext uri="{FF2B5EF4-FFF2-40B4-BE49-F238E27FC236}">
                  <a16:creationId xmlns:a16="http://schemas.microsoft.com/office/drawing/2014/main" id="{A1EB15E9-1FD3-670E-D8A4-70ADFC92929C}"/>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227CD439-C236-4504-620E-592394EE3262}"/>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Google Shape;142;p18">
              <a:extLst>
                <a:ext uri="{FF2B5EF4-FFF2-40B4-BE49-F238E27FC236}">
                  <a16:creationId xmlns:a16="http://schemas.microsoft.com/office/drawing/2014/main" id="{B8D18262-C8D6-35AE-D90E-BAFC4852251B}"/>
                </a:ext>
              </a:extLst>
            </p:cNvPr>
            <p:cNvPicPr preferRelativeResize="0"/>
            <p:nvPr/>
          </p:nvPicPr>
          <p:blipFill>
            <a:blip r:embed="rId3">
              <a:alphaModFix/>
            </a:blip>
            <a:stretch>
              <a:fillRect/>
            </a:stretch>
          </p:blipFill>
          <p:spPr>
            <a:xfrm>
              <a:off x="11161009" y="6465999"/>
              <a:ext cx="949873" cy="310749"/>
            </a:xfrm>
            <a:prstGeom prst="rect">
              <a:avLst/>
            </a:prstGeom>
            <a:noFill/>
            <a:ln>
              <a:noFill/>
            </a:ln>
          </p:spPr>
        </p:pic>
      </p:grpSp>
      <p:sp>
        <p:nvSpPr>
          <p:cNvPr id="14" name="Rectángulo 13">
            <a:extLst>
              <a:ext uri="{FF2B5EF4-FFF2-40B4-BE49-F238E27FC236}">
                <a16:creationId xmlns:a16="http://schemas.microsoft.com/office/drawing/2014/main" id="{B7E9477D-1E15-E5E6-BD4D-D4AFED4E7D2E}"/>
              </a:ext>
            </a:extLst>
          </p:cNvPr>
          <p:cNvSpPr/>
          <p:nvPr/>
        </p:nvSpPr>
        <p:spPr>
          <a:xfrm>
            <a:off x="164893" y="773491"/>
            <a:ext cx="5031106" cy="1569660"/>
          </a:xfrm>
          <a:prstGeom prst="rect">
            <a:avLst/>
          </a:prstGeom>
        </p:spPr>
        <p:txBody>
          <a:bodyPr wrap="square">
            <a:spAutoFit/>
          </a:bodyPr>
          <a:lstStyle/>
          <a:p>
            <a:pPr algn="just"/>
            <a:r>
              <a:rPr lang="es-MX" sz="1200" b="1" dirty="0">
                <a:latin typeface="+mj-lt"/>
              </a:rPr>
              <a:t>CAPACIDAD JURIDICA </a:t>
            </a:r>
          </a:p>
          <a:p>
            <a:pPr algn="just"/>
            <a:endParaRPr lang="es-MX" sz="1200" b="1" dirty="0">
              <a:latin typeface="+mj-lt"/>
            </a:endParaRPr>
          </a:p>
          <a:p>
            <a:pPr marL="285750" indent="-285750">
              <a:buFont typeface="Arial" panose="020B0604020202020204" pitchFamily="34" charset="0"/>
              <a:buChar char="•"/>
            </a:pPr>
            <a:r>
              <a:rPr lang="es-MX" sz="1200" dirty="0"/>
              <a:t>CARTA DE PRESENTACIÓN DE LA PROPUESTA</a:t>
            </a:r>
          </a:p>
          <a:p>
            <a:pPr marL="285750" indent="-285750">
              <a:buFont typeface="Arial" panose="020B0604020202020204" pitchFamily="34" charset="0"/>
              <a:buChar char="•"/>
            </a:pPr>
            <a:r>
              <a:rPr lang="es-MX" sz="1200" dirty="0"/>
              <a:t>CONFORMACIÓN DE PROPONENTE PLURAL (SI APLICA)</a:t>
            </a:r>
          </a:p>
          <a:p>
            <a:pPr marL="285750" indent="-285750">
              <a:buFont typeface="Arial" panose="020B0604020202020204" pitchFamily="34" charset="0"/>
              <a:buChar char="•"/>
            </a:pPr>
            <a:r>
              <a:rPr lang="es-MX" sz="1200" dirty="0"/>
              <a:t>CERTIFICACIÓN PAGOS PARAFISCALES</a:t>
            </a:r>
          </a:p>
          <a:p>
            <a:pPr marL="285750" indent="-285750">
              <a:buFont typeface="Arial" panose="020B0604020202020204" pitchFamily="34" charset="0"/>
              <a:buChar char="•"/>
            </a:pPr>
            <a:r>
              <a:rPr lang="es-MX" sz="1200" dirty="0"/>
              <a:t>GARANTÍA DE SERIEDAD DE LA PROPUESTA</a:t>
            </a:r>
          </a:p>
          <a:p>
            <a:pPr marL="285750" indent="-285750">
              <a:buFont typeface="Arial" panose="020B0604020202020204" pitchFamily="34" charset="0"/>
              <a:buChar char="•"/>
            </a:pPr>
            <a:r>
              <a:rPr lang="es-MX" sz="1200" dirty="0"/>
              <a:t>ANTECENDENTES FISCALES, DISCIPLINARIOS Y PENALES</a:t>
            </a:r>
          </a:p>
          <a:p>
            <a:pPr marL="285750" indent="-285750">
              <a:buFont typeface="Arial" panose="020B0604020202020204" pitchFamily="34" charset="0"/>
              <a:buChar char="•"/>
            </a:pPr>
            <a:r>
              <a:rPr lang="es-MX" sz="1200" dirty="0"/>
              <a:t>MULTAS POR INFRACCIONES AL CÓDIGO DE POLICÍA</a:t>
            </a:r>
          </a:p>
        </p:txBody>
      </p:sp>
      <p:sp>
        <p:nvSpPr>
          <p:cNvPr id="15" name="Rectángulo 14">
            <a:extLst>
              <a:ext uri="{FF2B5EF4-FFF2-40B4-BE49-F238E27FC236}">
                <a16:creationId xmlns:a16="http://schemas.microsoft.com/office/drawing/2014/main" id="{F44139FE-0E7B-4ED0-8C5C-45D440A4F254}"/>
              </a:ext>
            </a:extLst>
          </p:cNvPr>
          <p:cNvSpPr/>
          <p:nvPr/>
        </p:nvSpPr>
        <p:spPr>
          <a:xfrm>
            <a:off x="5327245" y="845577"/>
            <a:ext cx="6257954" cy="1350306"/>
          </a:xfrm>
          <a:prstGeom prst="rect">
            <a:avLst/>
          </a:prstGeom>
        </p:spPr>
        <p:txBody>
          <a:bodyPr wrap="square" lIns="91440" tIns="45720" rIns="91440" bIns="45720" anchor="t">
            <a:spAutoFit/>
          </a:bodyPr>
          <a:lstStyle/>
          <a:p>
            <a:pPr algn="just"/>
            <a:r>
              <a:rPr lang="es-MX" sz="1200" b="1" dirty="0">
                <a:latin typeface="+mj-lt"/>
              </a:rPr>
              <a:t>CONDICIONES DE EXPERIENCIA</a:t>
            </a:r>
          </a:p>
          <a:p>
            <a:pPr algn="just"/>
            <a:endParaRPr lang="es-MX" b="1" dirty="0">
              <a:solidFill>
                <a:srgbClr val="FF0000"/>
              </a:solidFill>
              <a:latin typeface="Agency FB" panose="020B0503020202020204" pitchFamily="34" charset="0"/>
            </a:endParaRPr>
          </a:p>
          <a:p>
            <a:pPr>
              <a:lnSpc>
                <a:spcPct val="106000"/>
              </a:lnSpc>
              <a:spcAft>
                <a:spcPts val="800"/>
              </a:spcAft>
            </a:pPr>
            <a:r>
              <a:rPr lang="es-MX" sz="1800" kern="150" dirty="0">
                <a:effectLst/>
                <a:latin typeface="Garamond" panose="02020404030301010803" pitchFamily="18" charset="0"/>
                <a:ea typeface="Times New Roman" panose="02020603050405020304" pitchFamily="18" charset="0"/>
                <a:cs typeface="Lohit Hindi"/>
              </a:rPr>
              <a:t> </a:t>
            </a:r>
            <a:endParaRPr lang="es-CO" sz="1800" kern="150" dirty="0">
              <a:effectLst/>
              <a:latin typeface="Times New Roman" panose="02020603050405020304" pitchFamily="18" charset="0"/>
              <a:ea typeface="Times New Roman" panose="02020603050405020304" pitchFamily="18" charset="0"/>
              <a:cs typeface="Lohit Hindi"/>
            </a:endParaRPr>
          </a:p>
          <a:p>
            <a:pPr algn="just"/>
            <a:endParaRPr lang="es-MX" b="1" dirty="0">
              <a:solidFill>
                <a:srgbClr val="FF0000"/>
              </a:solidFill>
              <a:latin typeface="Agency FB" panose="020B0503020202020204" pitchFamily="34" charset="0"/>
            </a:endParaRPr>
          </a:p>
          <a:p>
            <a:pPr algn="just"/>
            <a:endParaRPr lang="es-MX" b="1" dirty="0">
              <a:solidFill>
                <a:srgbClr val="FF0000"/>
              </a:solidFill>
              <a:latin typeface="Agency FB" panose="020B0503020202020204" pitchFamily="34" charset="0"/>
            </a:endParaRPr>
          </a:p>
        </p:txBody>
      </p:sp>
      <p:graphicFrame>
        <p:nvGraphicFramePr>
          <p:cNvPr id="17" name="Tabla 16">
            <a:extLst>
              <a:ext uri="{FF2B5EF4-FFF2-40B4-BE49-F238E27FC236}">
                <a16:creationId xmlns:a16="http://schemas.microsoft.com/office/drawing/2014/main" id="{174C55E1-1A38-BCFC-9197-021A01BF4DC5}"/>
              </a:ext>
            </a:extLst>
          </p:cNvPr>
          <p:cNvGraphicFramePr>
            <a:graphicFrameLocks noGrp="1"/>
          </p:cNvGraphicFramePr>
          <p:nvPr>
            <p:extLst>
              <p:ext uri="{D42A27DB-BD31-4B8C-83A1-F6EECF244321}">
                <p14:modId xmlns:p14="http://schemas.microsoft.com/office/powerpoint/2010/main" val="151052247"/>
              </p:ext>
            </p:extLst>
          </p:nvPr>
        </p:nvGraphicFramePr>
        <p:xfrm>
          <a:off x="5336275" y="1170298"/>
          <a:ext cx="5665381" cy="3169920"/>
        </p:xfrm>
        <a:graphic>
          <a:graphicData uri="http://schemas.openxmlformats.org/drawingml/2006/table">
            <a:tbl>
              <a:tblPr firstRow="1" bandRow="1">
                <a:tableStyleId>{F2DE63D5-997A-4646-A377-4702673A728D}</a:tableStyleId>
              </a:tblPr>
              <a:tblGrid>
                <a:gridCol w="5665381">
                  <a:extLst>
                    <a:ext uri="{9D8B030D-6E8A-4147-A177-3AD203B41FA5}">
                      <a16:colId xmlns:a16="http://schemas.microsoft.com/office/drawing/2014/main" val="1873565800"/>
                    </a:ext>
                  </a:extLst>
                </a:gridCol>
              </a:tblGrid>
              <a:tr h="261528">
                <a:tc>
                  <a:txBody>
                    <a:bodyPr/>
                    <a:lstStyle/>
                    <a:p>
                      <a:r>
                        <a:rPr lang="es-MX" sz="1400" b="1" kern="1200" dirty="0">
                          <a:solidFill>
                            <a:schemeClr val="bg1"/>
                          </a:solidFill>
                        </a:rPr>
                        <a:t>EXPERIENCIA GENERAL</a:t>
                      </a:r>
                      <a:endParaRPr lang="es-CO" sz="1400" b="1" kern="1200" dirty="0">
                        <a:solidFill>
                          <a:schemeClr val="bg1"/>
                        </a:solidFill>
                        <a:latin typeface="+mj-lt"/>
                        <a:ea typeface="+mn-ea"/>
                        <a:cs typeface="+mn-cs"/>
                      </a:endParaRPr>
                    </a:p>
                  </a:txBody>
                  <a:tcPr/>
                </a:tc>
                <a:extLst>
                  <a:ext uri="{0D108BD9-81ED-4DB2-BD59-A6C34878D82A}">
                    <a16:rowId xmlns:a16="http://schemas.microsoft.com/office/drawing/2014/main" val="886272191"/>
                  </a:ext>
                </a:extLst>
              </a:tr>
              <a:tr h="2201197">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CO" sz="1400" b="0" i="0" u="none" strike="noStrike" kern="1200" cap="none" dirty="0">
                          <a:solidFill>
                            <a:schemeClr val="tx1"/>
                          </a:solidFill>
                          <a:effectLst/>
                          <a:latin typeface="+mn-lt"/>
                          <a:ea typeface="+mn-ea"/>
                          <a:cs typeface="+mn-cs"/>
                        </a:rPr>
                        <a:t>Para el presente proceso de selección los proponentes acreditarán la experiencia a través de la información consignada en el certificado del Registro único de Proponentes (RUP) por el contratista, relacionando en el formulario respectivo, la experiencia que pretendan hacer valer en el presente proceso.</a:t>
                      </a:r>
                    </a:p>
                    <a:p>
                      <a:pPr algn="just"/>
                      <a:endParaRPr lang="es-MX" sz="1400" b="0" i="0" u="none" strike="noStrike" cap="none" dirty="0">
                        <a:solidFill>
                          <a:schemeClr val="tx1"/>
                        </a:solidFill>
                        <a:effectLst/>
                        <a:latin typeface="+mn-lt"/>
                        <a:ea typeface="+mn-ea"/>
                        <a:cs typeface="+mn-cs"/>
                        <a:sym typeface="Arial"/>
                      </a:endParaRPr>
                    </a:p>
                    <a:p>
                      <a:pPr algn="just"/>
                      <a:r>
                        <a:rPr lang="es-MX" sz="1400" b="0" i="0" u="none" strike="noStrike" cap="none" dirty="0">
                          <a:solidFill>
                            <a:schemeClr val="tx1"/>
                          </a:solidFill>
                          <a:effectLst/>
                          <a:latin typeface="+mn-lt"/>
                          <a:ea typeface="+mn-ea"/>
                          <a:cs typeface="+mn-cs"/>
                          <a:sym typeface="Arial"/>
                        </a:rPr>
                        <a:t>Los proponentes deberán acreditar su experiencia presentando hasta un máximo de tres (3) contratos, los cuales deben haber sido ejecutados y finalizados en su totalidad antes de la fecha del cierre del presente proceso y deben estar directamente relacionados con el objeto del presenta proceso de selección y cuya sumatoria sea igual o superior al valor del presupuesto oficial, el cual corresponde a </a:t>
                      </a:r>
                      <a:r>
                        <a:rPr lang="es-CO" sz="1400" b="0" i="0" u="none" strike="noStrike" cap="none" dirty="0" smtClean="0">
                          <a:solidFill>
                            <a:schemeClr val="tx1"/>
                          </a:solidFill>
                          <a:effectLst/>
                          <a:latin typeface="+mn-lt"/>
                          <a:ea typeface="+mn-ea"/>
                          <a:cs typeface="+mn-cs"/>
                          <a:sym typeface="Arial"/>
                        </a:rPr>
                        <a:t>459,76</a:t>
                      </a:r>
                      <a:r>
                        <a:rPr lang="es-MX" sz="1400" b="0" i="0" u="none" strike="noStrike" cap="none" dirty="0" smtClean="0">
                          <a:solidFill>
                            <a:schemeClr val="tx1"/>
                          </a:solidFill>
                          <a:effectLst/>
                          <a:latin typeface="+mn-lt"/>
                          <a:ea typeface="+mn-ea"/>
                          <a:cs typeface="+mn-cs"/>
                          <a:sym typeface="Arial"/>
                        </a:rPr>
                        <a:t> </a:t>
                      </a:r>
                      <a:r>
                        <a:rPr lang="es-MX" sz="1400" b="0" i="0" u="none" strike="noStrike" cap="none" dirty="0">
                          <a:solidFill>
                            <a:schemeClr val="tx1"/>
                          </a:solidFill>
                          <a:effectLst/>
                          <a:latin typeface="+mn-lt"/>
                          <a:ea typeface="+mn-ea"/>
                          <a:cs typeface="+mn-cs"/>
                          <a:sym typeface="Arial"/>
                        </a:rPr>
                        <a:t>SMMLV.</a:t>
                      </a:r>
                      <a:endParaRPr lang="es-CO" sz="1400" b="0" i="0" u="none" strike="noStrike" cap="none" dirty="0">
                        <a:solidFill>
                          <a:schemeClr val="tx1"/>
                        </a:solidFill>
                        <a:effectLst/>
                        <a:latin typeface="+mn-lt"/>
                        <a:ea typeface="+mn-ea"/>
                        <a:cs typeface="+mn-cs"/>
                        <a:sym typeface="Arial"/>
                      </a:endParaRPr>
                    </a:p>
                  </a:txBody>
                  <a:tcPr anchor="ctr"/>
                </a:tc>
                <a:extLst>
                  <a:ext uri="{0D108BD9-81ED-4DB2-BD59-A6C34878D82A}">
                    <a16:rowId xmlns:a16="http://schemas.microsoft.com/office/drawing/2014/main" val="381373900"/>
                  </a:ext>
                </a:extLst>
              </a:tr>
            </a:tbl>
          </a:graphicData>
        </a:graphic>
      </p:graphicFrame>
      <p:sp>
        <p:nvSpPr>
          <p:cNvPr id="18" name="Google Shape;143;p18">
            <a:extLst>
              <a:ext uri="{FF2B5EF4-FFF2-40B4-BE49-F238E27FC236}">
                <a16:creationId xmlns:a16="http://schemas.microsoft.com/office/drawing/2014/main" id="{A5BED800-39DD-4E55-7ABF-85026DC6B39B}"/>
              </a:ext>
            </a:extLst>
          </p:cNvPr>
          <p:cNvSpPr txBox="1"/>
          <p:nvPr/>
        </p:nvSpPr>
        <p:spPr>
          <a:xfrm>
            <a:off x="310788" y="91814"/>
            <a:ext cx="10832346"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3500" b="1" dirty="0">
                <a:solidFill>
                  <a:srgbClr val="CC0000"/>
                </a:solidFill>
                <a:latin typeface="Oswald"/>
                <a:ea typeface="Oswald"/>
                <a:cs typeface="Oswald"/>
                <a:sym typeface="Oswald"/>
              </a:rPr>
              <a:t>Requisitos habilitantes</a:t>
            </a:r>
          </a:p>
        </p:txBody>
      </p:sp>
      <p:graphicFrame>
        <p:nvGraphicFramePr>
          <p:cNvPr id="22" name="Tabla 21">
            <a:extLst>
              <a:ext uri="{FF2B5EF4-FFF2-40B4-BE49-F238E27FC236}">
                <a16:creationId xmlns:a16="http://schemas.microsoft.com/office/drawing/2014/main" id="{F9D5FF7D-401E-B99F-EA57-A2A029DB31AF}"/>
              </a:ext>
            </a:extLst>
          </p:cNvPr>
          <p:cNvGraphicFramePr>
            <a:graphicFrameLocks noGrp="1"/>
          </p:cNvGraphicFramePr>
          <p:nvPr>
            <p:extLst>
              <p:ext uri="{D42A27DB-BD31-4B8C-83A1-F6EECF244321}">
                <p14:modId xmlns:p14="http://schemas.microsoft.com/office/powerpoint/2010/main" val="2672614447"/>
              </p:ext>
            </p:extLst>
          </p:nvPr>
        </p:nvGraphicFramePr>
        <p:xfrm>
          <a:off x="310788" y="2256935"/>
          <a:ext cx="4987986" cy="2701317"/>
        </p:xfrm>
        <a:graphic>
          <a:graphicData uri="http://schemas.openxmlformats.org/drawingml/2006/table">
            <a:tbl>
              <a:tblPr>
                <a:tableStyleId>{5C22544A-7EE6-4342-B048-85BDC9FD1C3A}</a:tableStyleId>
              </a:tblPr>
              <a:tblGrid>
                <a:gridCol w="2451462">
                  <a:extLst>
                    <a:ext uri="{9D8B030D-6E8A-4147-A177-3AD203B41FA5}">
                      <a16:colId xmlns:a16="http://schemas.microsoft.com/office/drawing/2014/main" val="2262469737"/>
                    </a:ext>
                  </a:extLst>
                </a:gridCol>
                <a:gridCol w="943912">
                  <a:extLst>
                    <a:ext uri="{9D8B030D-6E8A-4147-A177-3AD203B41FA5}">
                      <a16:colId xmlns:a16="http://schemas.microsoft.com/office/drawing/2014/main" val="3837910783"/>
                    </a:ext>
                  </a:extLst>
                </a:gridCol>
                <a:gridCol w="1592612">
                  <a:extLst>
                    <a:ext uri="{9D8B030D-6E8A-4147-A177-3AD203B41FA5}">
                      <a16:colId xmlns:a16="http://schemas.microsoft.com/office/drawing/2014/main" val="544029797"/>
                    </a:ext>
                  </a:extLst>
                </a:gridCol>
              </a:tblGrid>
              <a:tr h="572717">
                <a:tc>
                  <a:txBody>
                    <a:bodyPr/>
                    <a:lstStyle/>
                    <a:p>
                      <a:pPr algn="l"/>
                      <a:r>
                        <a:rPr lang="es-CO" sz="1200" b="1" i="0" u="none" strike="noStrike" cap="none" dirty="0">
                          <a:solidFill>
                            <a:schemeClr val="tx1"/>
                          </a:solidFill>
                          <a:latin typeface="+mj-lt"/>
                          <a:cs typeface="Arial"/>
                          <a:sym typeface="Arial"/>
                        </a:rPr>
                        <a:t>CAPACIDAD FINANCIERA</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s-CO" sz="1200" b="1" i="0" u="none" strike="noStrike" cap="none" dirty="0">
                        <a:solidFill>
                          <a:schemeClr val="tx1"/>
                        </a:solidFill>
                        <a:latin typeface="+mj-lt"/>
                        <a:cs typeface="Arial"/>
                        <a:sym typeface="Aria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0" algn="ctr" rtl="0">
                        <a:lnSpc>
                          <a:spcPct val="100000"/>
                        </a:lnSpc>
                        <a:spcBef>
                          <a:spcPts val="0"/>
                        </a:spcBef>
                        <a:spcAft>
                          <a:spcPts val="0"/>
                        </a:spcAft>
                        <a:buClr>
                          <a:srgbClr val="000000"/>
                        </a:buClr>
                        <a:buFont typeface="Arial"/>
                      </a:pPr>
                      <a:endParaRPr lang="es-CO" sz="1200" b="1" i="0" u="none" strike="noStrike" cap="none" dirty="0">
                        <a:solidFill>
                          <a:schemeClr val="tx1"/>
                        </a:solidFill>
                        <a:latin typeface="+mj-lt"/>
                        <a:ea typeface="+mn-ea"/>
                        <a:cs typeface="Arial"/>
                        <a:sym typeface="Aria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13212087"/>
                  </a:ext>
                </a:extLst>
              </a:tr>
              <a:tr h="250564">
                <a:tc>
                  <a:txBody>
                    <a:bodyPr/>
                    <a:lstStyle/>
                    <a:p>
                      <a:pPr algn="l" fontAlgn="ctr">
                        <a:buNone/>
                      </a:pPr>
                      <a:r>
                        <a:rPr lang="es-ES" sz="1200" u="none" strike="noStrike" dirty="0">
                          <a:solidFill>
                            <a:schemeClr val="tx1"/>
                          </a:solidFill>
                          <a:effectLst/>
                        </a:rPr>
                        <a:t>ÍNDICE DE LIQUIDEZ</a:t>
                      </a:r>
                      <a:endParaRPr lang="es-CO" sz="1200" b="0" i="0" u="none" strike="noStrike" dirty="0">
                        <a:solidFill>
                          <a:schemeClr val="tx1"/>
                        </a:solidFill>
                        <a:effectLst/>
                        <a:latin typeface="Garamond" panose="02020404030301010803" pitchFamily="18"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s-ES" sz="1200" b="1" u="none" strike="noStrike" dirty="0">
                          <a:solidFill>
                            <a:schemeClr val="tx1"/>
                          </a:solidFill>
                          <a:effectLst/>
                          <a:sym typeface="Symbol" panose="05050102010706020507" pitchFamily="18" charset="2"/>
                        </a:rPr>
                        <a:t> </a:t>
                      </a:r>
                      <a:r>
                        <a:rPr lang="es-ES" sz="1200" b="1" u="none" strike="noStrike" dirty="0">
                          <a:solidFill>
                            <a:schemeClr val="tx1"/>
                          </a:solidFill>
                          <a:effectLst/>
                        </a:rPr>
                        <a:t>2,41</a:t>
                      </a:r>
                      <a:endParaRPr lang="es-CO" sz="1200" b="1" i="0" u="none" strike="noStrike" dirty="0">
                        <a:solidFill>
                          <a:schemeClr val="tx1"/>
                        </a:solidFill>
                        <a:effectLst/>
                        <a:latin typeface="Garamond" panose="02020404030301010803" pitchFamily="18"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0" algn="ctr" rtl="0" fontAlgn="ctr">
                        <a:lnSpc>
                          <a:spcPct val="100000"/>
                        </a:lnSpc>
                        <a:spcBef>
                          <a:spcPts val="0"/>
                        </a:spcBef>
                        <a:spcAft>
                          <a:spcPts val="0"/>
                        </a:spcAft>
                        <a:buClr>
                          <a:srgbClr val="000000"/>
                        </a:buClr>
                        <a:buFont typeface="Arial"/>
                        <a:buNone/>
                      </a:pPr>
                      <a:endParaRPr lang="es-CO" sz="1200" b="1" i="0" u="none" strike="noStrike" cap="none" dirty="0">
                        <a:solidFill>
                          <a:schemeClr val="tx1"/>
                        </a:solidFill>
                        <a:latin typeface="+mj-lt"/>
                        <a:ea typeface="+mn-ea"/>
                        <a:cs typeface="Arial"/>
                        <a:sym typeface="Arial"/>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06391331"/>
                  </a:ext>
                </a:extLst>
              </a:tr>
              <a:tr h="241019">
                <a:tc>
                  <a:txBody>
                    <a:bodyPr/>
                    <a:lstStyle/>
                    <a:p>
                      <a:pPr algn="l" fontAlgn="ctr">
                        <a:buNone/>
                      </a:pPr>
                      <a:r>
                        <a:rPr lang="es-ES" sz="1200" u="none" strike="noStrike" dirty="0">
                          <a:solidFill>
                            <a:schemeClr val="tx1"/>
                          </a:solidFill>
                          <a:effectLst/>
                        </a:rPr>
                        <a:t>ÍNDICE DE ENDEUDAMIENTO</a:t>
                      </a:r>
                      <a:endParaRPr lang="es-CO" sz="1200" b="0" i="0" u="none" strike="noStrike" dirty="0">
                        <a:solidFill>
                          <a:schemeClr val="tx1"/>
                        </a:solidFill>
                        <a:effectLst/>
                        <a:latin typeface="Garamond" panose="02020404030301010803" pitchFamily="18"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171450" indent="-171450" algn="ctr" fontAlgn="ctr">
                        <a:buFont typeface="Symbol" panose="05050102010706020507" pitchFamily="18" charset="2"/>
                        <a:buChar char="£"/>
                      </a:pPr>
                      <a:r>
                        <a:rPr lang="es-ES" sz="1200" b="1" u="none" strike="noStrike" dirty="0">
                          <a:solidFill>
                            <a:schemeClr val="tx1"/>
                          </a:solidFill>
                          <a:effectLst/>
                        </a:rPr>
                        <a:t>0,49</a:t>
                      </a:r>
                      <a:endParaRPr lang="es-CO" sz="1200" b="1" i="0" u="none" strike="noStrike" dirty="0">
                        <a:solidFill>
                          <a:schemeClr val="tx1"/>
                        </a:solidFill>
                        <a:effectLst/>
                        <a:latin typeface="Garamond" panose="02020404030301010803" pitchFamily="18"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0" algn="ctr" rtl="0" fontAlgn="ctr">
                        <a:lnSpc>
                          <a:spcPct val="100000"/>
                        </a:lnSpc>
                        <a:spcBef>
                          <a:spcPts val="0"/>
                        </a:spcBef>
                        <a:spcAft>
                          <a:spcPts val="0"/>
                        </a:spcAft>
                        <a:buClr>
                          <a:srgbClr val="000000"/>
                        </a:buClr>
                        <a:buFont typeface="Arial"/>
                        <a:buNone/>
                      </a:pPr>
                      <a:endParaRPr lang="es-CO" sz="1200" b="1" i="0" u="none" strike="noStrike" cap="none" dirty="0">
                        <a:solidFill>
                          <a:schemeClr val="tx1"/>
                        </a:solidFill>
                        <a:latin typeface="+mj-lt"/>
                        <a:ea typeface="+mn-ea"/>
                        <a:cs typeface="Arial"/>
                        <a:sym typeface="Arial"/>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24703526"/>
                  </a:ext>
                </a:extLst>
              </a:tr>
              <a:tr h="470105">
                <a:tc>
                  <a:txBody>
                    <a:bodyPr/>
                    <a:lstStyle/>
                    <a:p>
                      <a:pPr algn="l" fontAlgn="ctr">
                        <a:buNone/>
                      </a:pPr>
                      <a:r>
                        <a:rPr lang="es-ES" sz="1200" u="none" strike="noStrike" dirty="0">
                          <a:solidFill>
                            <a:schemeClr val="tx1"/>
                          </a:solidFill>
                          <a:effectLst/>
                        </a:rPr>
                        <a:t>RAZÓN DE COBERTURA DE INTERESES</a:t>
                      </a:r>
                      <a:endParaRPr lang="es-CO" sz="1200" b="0" i="0" u="none" strike="noStrike" dirty="0">
                        <a:solidFill>
                          <a:schemeClr val="tx1"/>
                        </a:solidFill>
                        <a:effectLst/>
                        <a:latin typeface="Garamond" panose="02020404030301010803" pitchFamily="18"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s-ES" sz="1200" b="1" u="none" strike="noStrike" dirty="0">
                          <a:solidFill>
                            <a:schemeClr val="tx1"/>
                          </a:solidFill>
                          <a:effectLst/>
                          <a:sym typeface="Symbol" panose="05050102010706020507" pitchFamily="18" charset="2"/>
                        </a:rPr>
                        <a:t></a:t>
                      </a:r>
                      <a:r>
                        <a:rPr lang="es-ES" sz="1200" b="1" u="none" strike="noStrike" dirty="0">
                          <a:solidFill>
                            <a:schemeClr val="tx1"/>
                          </a:solidFill>
                          <a:effectLst/>
                        </a:rPr>
                        <a:t> 2,67</a:t>
                      </a:r>
                      <a:endParaRPr lang="es-CO" sz="1200" b="1" i="0" u="none" strike="noStrike" dirty="0">
                        <a:solidFill>
                          <a:schemeClr val="tx1"/>
                        </a:solidFill>
                        <a:effectLst/>
                        <a:latin typeface="Garamond" panose="02020404030301010803" pitchFamily="18"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endParaRPr lang="es-CO" sz="1200" b="0" i="0" u="none" strike="noStrike" dirty="0">
                        <a:solidFill>
                          <a:schemeClr val="tx1"/>
                        </a:solidFill>
                        <a:effectLst/>
                        <a:latin typeface="Garamond" panose="02020404030301010803" pitchFamily="18"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82565407"/>
                  </a:ext>
                </a:extLst>
              </a:tr>
              <a:tr h="250564">
                <a:tc>
                  <a:txBody>
                    <a:bodyPr/>
                    <a:lstStyle/>
                    <a:p>
                      <a:pPr marL="0" marR="0" lvl="0" indent="0" algn="l" defTabSz="914400" rtl="0" eaLnBrk="1" fontAlgn="ctr" latinLnBrk="0" hangingPunct="1">
                        <a:lnSpc>
                          <a:spcPct val="100000"/>
                        </a:lnSpc>
                        <a:spcBef>
                          <a:spcPts val="0"/>
                        </a:spcBef>
                        <a:spcAft>
                          <a:spcPts val="0"/>
                        </a:spcAft>
                        <a:buClr>
                          <a:srgbClr val="000000"/>
                        </a:buClr>
                        <a:buSzTx/>
                        <a:buFont typeface="Arial"/>
                        <a:buNone/>
                        <a:tabLst/>
                        <a:defRPr/>
                      </a:pPr>
                      <a:r>
                        <a:rPr lang="es-MX" sz="1200" b="1" i="0" u="none" strike="noStrike" cap="none" dirty="0">
                          <a:solidFill>
                            <a:schemeClr val="tx1"/>
                          </a:solidFill>
                          <a:latin typeface="+mn-lt"/>
                          <a:ea typeface="+mn-ea"/>
                          <a:cs typeface="Arial"/>
                          <a:sym typeface="Arial"/>
                        </a:rPr>
                        <a:t>CAPACIDAD ORGANIZACIONAL </a:t>
                      </a:r>
                      <a:endParaRPr lang="es-CO" sz="1200" b="1" i="0" u="none" strike="noStrike" cap="none" dirty="0">
                        <a:solidFill>
                          <a:schemeClr val="tx1"/>
                        </a:solidFill>
                        <a:latin typeface="+mn-lt"/>
                        <a:ea typeface="+mn-ea"/>
                        <a:cs typeface="Arial"/>
                        <a:sym typeface="Arial"/>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endParaRPr lang="es-CO" sz="1200" b="1" i="0" u="none" strike="noStrike" dirty="0">
                        <a:solidFill>
                          <a:schemeClr val="tx1"/>
                        </a:solidFill>
                        <a:effectLst/>
                        <a:latin typeface="Garamond" panose="02020404030301010803" pitchFamily="18"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endParaRPr lang="es-CO" sz="1200" b="0" i="0" u="none" strike="noStrike" dirty="0">
                        <a:solidFill>
                          <a:schemeClr val="tx1"/>
                        </a:solidFill>
                        <a:effectLst/>
                        <a:latin typeface="Garamond" panose="02020404030301010803" pitchFamily="18" charset="0"/>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1133862"/>
                  </a:ext>
                </a:extLst>
              </a:tr>
              <a:tr h="572717">
                <a:tc>
                  <a:txBody>
                    <a:bodyPr/>
                    <a:lstStyle/>
                    <a:p>
                      <a:r>
                        <a:rPr lang="es-MX" sz="1200" b="0" i="0" u="none" strike="noStrike" cap="none" dirty="0">
                          <a:solidFill>
                            <a:schemeClr val="tx1"/>
                          </a:solidFill>
                          <a:latin typeface="+mj-lt"/>
                          <a:cs typeface="Arial"/>
                          <a:sym typeface="Arial"/>
                        </a:rPr>
                        <a:t>RENTABILIDAD SOBRE PATRIMONIO</a:t>
                      </a:r>
                      <a:endParaRPr lang="es-CO" sz="1200" b="0" i="0" u="none" strike="noStrike" cap="none" dirty="0">
                        <a:solidFill>
                          <a:schemeClr val="tx1"/>
                        </a:solidFill>
                        <a:latin typeface="+mj-lt"/>
                        <a:cs typeface="Arial"/>
                        <a:sym typeface="Aria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s-CO" sz="1200" b="1" i="0" u="none" strike="noStrike" cap="none" dirty="0">
                          <a:solidFill>
                            <a:schemeClr val="tx1"/>
                          </a:solidFill>
                          <a:latin typeface="+mj-lt"/>
                          <a:cs typeface="Arial"/>
                          <a:sym typeface="Arial"/>
                        </a:rPr>
                        <a:t>≥ 0,08</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s-CO" sz="1200" b="0" i="0" u="none" strike="noStrike" cap="none" dirty="0">
                        <a:solidFill>
                          <a:schemeClr val="tx1"/>
                        </a:solidFill>
                        <a:latin typeface="+mj-lt"/>
                        <a:cs typeface="Arial"/>
                        <a:sym typeface="Aria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82141599"/>
                  </a:ext>
                </a:extLst>
              </a:tr>
              <a:tr h="343631">
                <a:tc>
                  <a:txBody>
                    <a:bodyPr/>
                    <a:lstStyle/>
                    <a:p>
                      <a:r>
                        <a:rPr lang="es-CO" sz="1200" b="0" i="0" u="none" strike="noStrike" cap="none" dirty="0">
                          <a:solidFill>
                            <a:schemeClr val="tx1"/>
                          </a:solidFill>
                          <a:latin typeface="+mj-lt"/>
                          <a:cs typeface="Arial"/>
                          <a:sym typeface="Arial"/>
                        </a:rPr>
                        <a:t>RENTABILIDAD DEL ACTIVO</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s-MX" sz="1200" b="1" i="0" u="none" strike="noStrike" cap="none" dirty="0">
                          <a:solidFill>
                            <a:schemeClr val="tx1"/>
                          </a:solidFill>
                          <a:latin typeface="+mj-lt"/>
                          <a:cs typeface="Arial"/>
                          <a:sym typeface="Arial"/>
                        </a:rPr>
                        <a:t>≥ 0,04</a:t>
                      </a:r>
                      <a:endParaRPr lang="es-CO" sz="1200" b="1" i="0" u="none" strike="noStrike" cap="none" dirty="0">
                        <a:solidFill>
                          <a:schemeClr val="tx1"/>
                        </a:solidFill>
                        <a:latin typeface="+mj-lt"/>
                        <a:cs typeface="Arial"/>
                        <a:sym typeface="Aria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s-CO" sz="1200" b="0" i="0" u="none" strike="noStrike" cap="none" dirty="0">
                        <a:solidFill>
                          <a:schemeClr val="tx1"/>
                        </a:solidFill>
                        <a:latin typeface="+mj-lt"/>
                        <a:cs typeface="Arial"/>
                        <a:sym typeface="Aria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17599961"/>
                  </a:ext>
                </a:extLst>
              </a:tr>
            </a:tbl>
          </a:graphicData>
        </a:graphic>
      </p:graphicFrame>
    </p:spTree>
    <p:extLst>
      <p:ext uri="{BB962C8B-B14F-4D97-AF65-F5344CB8AC3E}">
        <p14:creationId xmlns:p14="http://schemas.microsoft.com/office/powerpoint/2010/main" val="7805369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E78A6-112A-4837-5666-D596D9311DE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E7D8503-CC2A-9B57-CACD-964FF3D64322}"/>
              </a:ext>
            </a:extLst>
          </p:cNvPr>
          <p:cNvSpPr>
            <a:spLocks noGrp="1"/>
          </p:cNvSpPr>
          <p:nvPr>
            <p:ph type="title"/>
          </p:nvPr>
        </p:nvSpPr>
        <p:spPr/>
        <p:txBody>
          <a:bodyPr/>
          <a:lstStyle/>
          <a:p>
            <a:endParaRPr lang="es-CO"/>
          </a:p>
        </p:txBody>
      </p:sp>
      <p:sp>
        <p:nvSpPr>
          <p:cNvPr id="3" name="Marcador de texto 2">
            <a:extLst>
              <a:ext uri="{FF2B5EF4-FFF2-40B4-BE49-F238E27FC236}">
                <a16:creationId xmlns:a16="http://schemas.microsoft.com/office/drawing/2014/main" id="{415960EE-DCE9-329B-DDC8-BDF40AF5E745}"/>
              </a:ext>
            </a:extLst>
          </p:cNvPr>
          <p:cNvSpPr>
            <a:spLocks noGrp="1"/>
          </p:cNvSpPr>
          <p:nvPr>
            <p:ph type="body" idx="1"/>
          </p:nvPr>
        </p:nvSpPr>
        <p:spPr/>
        <p:txBody>
          <a:bodyPr/>
          <a:lstStyle/>
          <a:p>
            <a:endParaRPr lang="es-CO"/>
          </a:p>
        </p:txBody>
      </p:sp>
      <p:pic>
        <p:nvPicPr>
          <p:cNvPr id="4" name="Google Shape;138;p18">
            <a:extLst>
              <a:ext uri="{FF2B5EF4-FFF2-40B4-BE49-F238E27FC236}">
                <a16:creationId xmlns:a16="http://schemas.microsoft.com/office/drawing/2014/main" id="{AD7047E7-7B9F-5FCE-2007-197135C46AB6}"/>
              </a:ext>
            </a:extLst>
          </p:cNvPr>
          <p:cNvPicPr preferRelativeResize="0"/>
          <p:nvPr/>
        </p:nvPicPr>
        <p:blipFill>
          <a:blip r:embed="rId2">
            <a:alphaModFix/>
          </a:blip>
          <a:stretch>
            <a:fillRect/>
          </a:stretch>
        </p:blipFill>
        <p:spPr>
          <a:xfrm>
            <a:off x="0" y="0"/>
            <a:ext cx="12192000" cy="6858001"/>
          </a:xfrm>
          <a:prstGeom prst="rect">
            <a:avLst/>
          </a:prstGeom>
          <a:noFill/>
          <a:ln>
            <a:noFill/>
          </a:ln>
        </p:spPr>
      </p:pic>
      <p:grpSp>
        <p:nvGrpSpPr>
          <p:cNvPr id="5" name="Google Shape;139;p18">
            <a:extLst>
              <a:ext uri="{FF2B5EF4-FFF2-40B4-BE49-F238E27FC236}">
                <a16:creationId xmlns:a16="http://schemas.microsoft.com/office/drawing/2014/main" id="{D474AB91-9065-9962-4FEA-A5B511C46643}"/>
              </a:ext>
            </a:extLst>
          </p:cNvPr>
          <p:cNvGrpSpPr/>
          <p:nvPr/>
        </p:nvGrpSpPr>
        <p:grpSpPr>
          <a:xfrm>
            <a:off x="10984182" y="-356"/>
            <a:ext cx="1245319" cy="6857697"/>
            <a:chOff x="10950525" y="35050"/>
            <a:chExt cx="1239000" cy="6822900"/>
          </a:xfrm>
        </p:grpSpPr>
        <p:sp>
          <p:nvSpPr>
            <p:cNvPr id="6" name="Google Shape;140;p18">
              <a:extLst>
                <a:ext uri="{FF2B5EF4-FFF2-40B4-BE49-F238E27FC236}">
                  <a16:creationId xmlns:a16="http://schemas.microsoft.com/office/drawing/2014/main" id="{AA1D4CFC-C169-7840-2113-7DD61D97417F}"/>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8ADD5140-E1BB-E65B-1E2E-A0F344B8F851}"/>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Google Shape;142;p18">
              <a:extLst>
                <a:ext uri="{FF2B5EF4-FFF2-40B4-BE49-F238E27FC236}">
                  <a16:creationId xmlns:a16="http://schemas.microsoft.com/office/drawing/2014/main" id="{CD291CAB-F8A5-A355-76FF-292ECCDC5F43}"/>
                </a:ext>
              </a:extLst>
            </p:cNvPr>
            <p:cNvPicPr preferRelativeResize="0"/>
            <p:nvPr/>
          </p:nvPicPr>
          <p:blipFill>
            <a:blip r:embed="rId3">
              <a:alphaModFix/>
            </a:blip>
            <a:stretch>
              <a:fillRect/>
            </a:stretch>
          </p:blipFill>
          <p:spPr>
            <a:xfrm>
              <a:off x="11161009" y="6465999"/>
              <a:ext cx="949873" cy="310749"/>
            </a:xfrm>
            <a:prstGeom prst="rect">
              <a:avLst/>
            </a:prstGeom>
            <a:noFill/>
            <a:ln>
              <a:noFill/>
            </a:ln>
          </p:spPr>
        </p:pic>
      </p:grpSp>
      <p:sp>
        <p:nvSpPr>
          <p:cNvPr id="10" name="Rectángulo 9">
            <a:extLst>
              <a:ext uri="{FF2B5EF4-FFF2-40B4-BE49-F238E27FC236}">
                <a16:creationId xmlns:a16="http://schemas.microsoft.com/office/drawing/2014/main" id="{3EA62D13-91CC-48A2-CD13-F2FE22D13A58}"/>
              </a:ext>
            </a:extLst>
          </p:cNvPr>
          <p:cNvSpPr/>
          <p:nvPr/>
        </p:nvSpPr>
        <p:spPr>
          <a:xfrm>
            <a:off x="412738" y="931471"/>
            <a:ext cx="2659702" cy="307777"/>
          </a:xfrm>
          <a:prstGeom prst="rect">
            <a:avLst/>
          </a:prstGeom>
        </p:spPr>
        <p:txBody>
          <a:bodyPr wrap="none">
            <a:spAutoFit/>
          </a:bodyPr>
          <a:lstStyle/>
          <a:p>
            <a:r>
              <a:rPr lang="es-419" b="1" dirty="0">
                <a:latin typeface="+mj-lt"/>
              </a:rPr>
              <a:t>FACTORES PONDERABLES:</a:t>
            </a:r>
          </a:p>
        </p:txBody>
      </p:sp>
      <p:sp>
        <p:nvSpPr>
          <p:cNvPr id="11" name="Rectángulo 10">
            <a:extLst>
              <a:ext uri="{FF2B5EF4-FFF2-40B4-BE49-F238E27FC236}">
                <a16:creationId xmlns:a16="http://schemas.microsoft.com/office/drawing/2014/main" id="{EC3EA557-B104-C1A5-9CC5-B51F2E05561E}"/>
              </a:ext>
            </a:extLst>
          </p:cNvPr>
          <p:cNvSpPr/>
          <p:nvPr/>
        </p:nvSpPr>
        <p:spPr>
          <a:xfrm>
            <a:off x="6376820" y="1027906"/>
            <a:ext cx="5130818" cy="1123384"/>
          </a:xfrm>
          <a:prstGeom prst="rect">
            <a:avLst/>
          </a:prstGeom>
        </p:spPr>
        <p:txBody>
          <a:bodyPr wrap="square">
            <a:spAutoFit/>
          </a:bodyPr>
          <a:lstStyle/>
          <a:p>
            <a:pPr marL="342900" indent="-342900" algn="just">
              <a:buAutoNum type="arabicPeriod"/>
            </a:pPr>
            <a:r>
              <a:rPr lang="es-CO" b="1" dirty="0">
                <a:latin typeface="+mj-lt"/>
              </a:rPr>
              <a:t>EXPERIENCIA DEL PROPONENTE</a:t>
            </a:r>
          </a:p>
          <a:p>
            <a:pPr algn="just"/>
            <a:endParaRPr lang="es-CO" b="1" dirty="0">
              <a:latin typeface="Agency FB" panose="020B0503020202020204" pitchFamily="34" charset="0"/>
            </a:endParaRPr>
          </a:p>
          <a:p>
            <a:pPr algn="just"/>
            <a:r>
              <a:rPr lang="es-CO" sz="1300" dirty="0">
                <a:latin typeface="+mj-lt"/>
              </a:rPr>
              <a:t>La TRM que la entidad utilizará para determinar el método de ponderación será la que rija el día hábil siguiente del día en que efectivamente sea la apertura del segundo sobre:</a:t>
            </a:r>
          </a:p>
        </p:txBody>
      </p:sp>
      <p:sp>
        <p:nvSpPr>
          <p:cNvPr id="14" name="Rectángulo 13">
            <a:extLst>
              <a:ext uri="{FF2B5EF4-FFF2-40B4-BE49-F238E27FC236}">
                <a16:creationId xmlns:a16="http://schemas.microsoft.com/office/drawing/2014/main" id="{7E2EDC0D-C24E-E36F-8C66-AEC6DF81E8AE}"/>
              </a:ext>
            </a:extLst>
          </p:cNvPr>
          <p:cNvSpPr/>
          <p:nvPr/>
        </p:nvSpPr>
        <p:spPr>
          <a:xfrm>
            <a:off x="412738" y="1310881"/>
            <a:ext cx="5538620" cy="492443"/>
          </a:xfrm>
          <a:prstGeom prst="rect">
            <a:avLst/>
          </a:prstGeom>
        </p:spPr>
        <p:txBody>
          <a:bodyPr wrap="square">
            <a:spAutoFit/>
          </a:bodyPr>
          <a:lstStyle/>
          <a:p>
            <a:pPr algn="just"/>
            <a:r>
              <a:rPr lang="es-CO" sz="1300" dirty="0">
                <a:latin typeface="+mj-lt"/>
              </a:rPr>
              <a:t>La entidad calificará las ofertas que hayan cumplido con los requisitos habilitantes con los siguientes puntajes:</a:t>
            </a:r>
          </a:p>
        </p:txBody>
      </p:sp>
      <p:graphicFrame>
        <p:nvGraphicFramePr>
          <p:cNvPr id="15" name="Tabla 14">
            <a:extLst>
              <a:ext uri="{FF2B5EF4-FFF2-40B4-BE49-F238E27FC236}">
                <a16:creationId xmlns:a16="http://schemas.microsoft.com/office/drawing/2014/main" id="{82027483-4337-E225-765A-702AA88AB9CC}"/>
              </a:ext>
            </a:extLst>
          </p:cNvPr>
          <p:cNvGraphicFramePr>
            <a:graphicFrameLocks noGrp="1"/>
          </p:cNvGraphicFramePr>
          <p:nvPr>
            <p:extLst>
              <p:ext uri="{D42A27DB-BD31-4B8C-83A1-F6EECF244321}">
                <p14:modId xmlns:p14="http://schemas.microsoft.com/office/powerpoint/2010/main" val="848164491"/>
              </p:ext>
            </p:extLst>
          </p:nvPr>
        </p:nvGraphicFramePr>
        <p:xfrm>
          <a:off x="581634" y="2156765"/>
          <a:ext cx="5092153" cy="3318138"/>
        </p:xfrm>
        <a:graphic>
          <a:graphicData uri="http://schemas.openxmlformats.org/drawingml/2006/table">
            <a:tbl>
              <a:tblPr firstRow="1" firstCol="1" bandRow="1">
                <a:tableStyleId>{EB344D84-9AFB-497E-A393-DC336BA19D2E}</a:tableStyleId>
              </a:tblPr>
              <a:tblGrid>
                <a:gridCol w="3441726">
                  <a:extLst>
                    <a:ext uri="{9D8B030D-6E8A-4147-A177-3AD203B41FA5}">
                      <a16:colId xmlns:a16="http://schemas.microsoft.com/office/drawing/2014/main" val="2699350056"/>
                    </a:ext>
                  </a:extLst>
                </a:gridCol>
                <a:gridCol w="1650427">
                  <a:extLst>
                    <a:ext uri="{9D8B030D-6E8A-4147-A177-3AD203B41FA5}">
                      <a16:colId xmlns:a16="http://schemas.microsoft.com/office/drawing/2014/main" val="2554210155"/>
                    </a:ext>
                  </a:extLst>
                </a:gridCol>
              </a:tblGrid>
              <a:tr h="679326">
                <a:tc>
                  <a:txBody>
                    <a:bodyPr/>
                    <a:lstStyle/>
                    <a:p>
                      <a:pPr algn="ctr">
                        <a:buNone/>
                      </a:pPr>
                      <a:r>
                        <a:rPr lang="es-ES" sz="1400" kern="150" dirty="0">
                          <a:effectLst/>
                        </a:rPr>
                        <a:t>Concepto</a:t>
                      </a:r>
                      <a:endParaRPr lang="es-CO" sz="1600"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buNone/>
                      </a:pPr>
                      <a:r>
                        <a:rPr lang="es-ES" sz="1400" kern="150" dirty="0">
                          <a:effectLst/>
                        </a:rPr>
                        <a:t>Puntaje máximo</a:t>
                      </a:r>
                      <a:endParaRPr lang="es-CO" sz="1600"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43245555"/>
                  </a:ext>
                </a:extLst>
              </a:tr>
              <a:tr h="339663">
                <a:tc>
                  <a:txBody>
                    <a:bodyPr/>
                    <a:lstStyle/>
                    <a:p>
                      <a:pPr algn="l">
                        <a:buNone/>
                        <a:tabLst>
                          <a:tab pos="659765" algn="l"/>
                        </a:tabLst>
                      </a:pPr>
                      <a:r>
                        <a:rPr lang="es-ES" sz="1400" kern="150" dirty="0">
                          <a:effectLst/>
                        </a:rPr>
                        <a:t>Factor económico</a:t>
                      </a:r>
                      <a:endParaRPr lang="es-CO" sz="1600"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buNone/>
                      </a:pPr>
                      <a:r>
                        <a:rPr lang="es-ES" sz="1200" b="1" kern="150" dirty="0">
                          <a:effectLst/>
                        </a:rPr>
                        <a:t>59,50 PUNTOS</a:t>
                      </a:r>
                      <a:endParaRPr lang="es-CO" sz="1200" b="1"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65905177"/>
                  </a:ext>
                </a:extLst>
              </a:tr>
              <a:tr h="339663">
                <a:tc>
                  <a:txBody>
                    <a:bodyPr/>
                    <a:lstStyle/>
                    <a:p>
                      <a:pPr algn="l">
                        <a:buNone/>
                        <a:tabLst>
                          <a:tab pos="659765" algn="l"/>
                        </a:tabLst>
                      </a:pPr>
                      <a:r>
                        <a:rPr lang="es-MX" sz="1400" kern="150" dirty="0">
                          <a:effectLst/>
                        </a:rPr>
                        <a:t>Aspecto Técnico - Servicios adicionales a los mínimos establecidos en las condiciones técnicas.</a:t>
                      </a:r>
                      <a:endParaRPr lang="es-CO" sz="1600"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buNone/>
                      </a:pPr>
                      <a:r>
                        <a:rPr lang="es-ES" sz="1200" b="1" kern="150" dirty="0">
                          <a:effectLst/>
                        </a:rPr>
                        <a:t>30 PUNTOS</a:t>
                      </a:r>
                      <a:endParaRPr lang="es-CO" sz="1200" b="1"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08907134"/>
                  </a:ext>
                </a:extLst>
              </a:tr>
              <a:tr h="339663">
                <a:tc>
                  <a:txBody>
                    <a:bodyPr/>
                    <a:lstStyle/>
                    <a:p>
                      <a:pPr algn="l">
                        <a:buNone/>
                        <a:tabLst>
                          <a:tab pos="659765" algn="l"/>
                        </a:tabLst>
                      </a:pPr>
                      <a:r>
                        <a:rPr lang="es-MX" sz="1400" kern="150" dirty="0">
                          <a:effectLst/>
                        </a:rPr>
                        <a:t>Apoyo a la Industria Nacional</a:t>
                      </a:r>
                      <a:endParaRPr lang="es-CO" sz="1600"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buNone/>
                      </a:pPr>
                      <a:r>
                        <a:rPr lang="es-ES" sz="1200" b="1" kern="150" dirty="0">
                          <a:effectLst/>
                        </a:rPr>
                        <a:t>10 PUNTOS</a:t>
                      </a:r>
                      <a:endParaRPr lang="es-CO" sz="1200" b="1"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870630053"/>
                  </a:ext>
                </a:extLst>
              </a:tr>
              <a:tr h="339663">
                <a:tc>
                  <a:txBody>
                    <a:bodyPr/>
                    <a:lstStyle/>
                    <a:p>
                      <a:pPr algn="l">
                        <a:buNone/>
                        <a:tabLst>
                          <a:tab pos="659765" algn="l"/>
                        </a:tabLst>
                      </a:pPr>
                      <a:r>
                        <a:rPr lang="es-ES" sz="1400" kern="150" dirty="0">
                          <a:effectLst/>
                        </a:rPr>
                        <a:t>Emprendimientos y empresas de mujeres</a:t>
                      </a:r>
                      <a:endParaRPr lang="es-CO" sz="1600"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buNone/>
                      </a:pPr>
                      <a:r>
                        <a:rPr lang="es-ES" sz="1200" b="1" kern="150" dirty="0">
                          <a:effectLst/>
                        </a:rPr>
                        <a:t>0,25 PUNTOS</a:t>
                      </a:r>
                      <a:endParaRPr lang="es-CO" sz="1200" b="1"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21818777"/>
                  </a:ext>
                </a:extLst>
              </a:tr>
              <a:tr h="339663">
                <a:tc>
                  <a:txBody>
                    <a:bodyPr/>
                    <a:lstStyle/>
                    <a:p>
                      <a:pPr algn="l">
                        <a:buNone/>
                        <a:tabLst>
                          <a:tab pos="659765" algn="l"/>
                        </a:tabLst>
                      </a:pPr>
                      <a:r>
                        <a:rPr lang="es-ES" sz="1400" kern="150" dirty="0" err="1">
                          <a:effectLst/>
                        </a:rPr>
                        <a:t>Mipyme</a:t>
                      </a:r>
                      <a:endParaRPr lang="es-CO" sz="1600"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buNone/>
                      </a:pPr>
                      <a:r>
                        <a:rPr lang="es-ES" sz="1200" b="1" kern="150" dirty="0">
                          <a:effectLst/>
                        </a:rPr>
                        <a:t>0,25 PUNTOS</a:t>
                      </a:r>
                      <a:endParaRPr lang="es-CO" sz="1200" b="1"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49816128"/>
                  </a:ext>
                </a:extLst>
              </a:tr>
              <a:tr h="339663">
                <a:tc>
                  <a:txBody>
                    <a:bodyPr/>
                    <a:lstStyle/>
                    <a:p>
                      <a:pPr algn="ctr">
                        <a:buNone/>
                        <a:tabLst>
                          <a:tab pos="659765" algn="l"/>
                        </a:tabLst>
                      </a:pPr>
                      <a:r>
                        <a:rPr lang="es-ES" sz="1400" kern="150" dirty="0">
                          <a:effectLst/>
                        </a:rPr>
                        <a:t>Total</a:t>
                      </a:r>
                      <a:endParaRPr lang="es-CO" sz="1600"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buNone/>
                      </a:pPr>
                      <a:r>
                        <a:rPr lang="es-ES" sz="1200" b="1" kern="150" dirty="0">
                          <a:effectLst/>
                        </a:rPr>
                        <a:t>100</a:t>
                      </a:r>
                      <a:endParaRPr lang="es-CO" sz="1200" b="1"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526359033"/>
                  </a:ext>
                </a:extLst>
              </a:tr>
            </a:tbl>
          </a:graphicData>
        </a:graphic>
      </p:graphicFrame>
      <p:graphicFrame>
        <p:nvGraphicFramePr>
          <p:cNvPr id="16" name="Tabla 15">
            <a:extLst>
              <a:ext uri="{FF2B5EF4-FFF2-40B4-BE49-F238E27FC236}">
                <a16:creationId xmlns:a16="http://schemas.microsoft.com/office/drawing/2014/main" id="{27F82F42-0D5A-3B2F-1DF9-5586127261B4}"/>
              </a:ext>
            </a:extLst>
          </p:cNvPr>
          <p:cNvGraphicFramePr>
            <a:graphicFrameLocks noGrp="1"/>
          </p:cNvGraphicFramePr>
          <p:nvPr/>
        </p:nvGraphicFramePr>
        <p:xfrm>
          <a:off x="6456716" y="2430960"/>
          <a:ext cx="4897083" cy="2632825"/>
        </p:xfrm>
        <a:graphic>
          <a:graphicData uri="http://schemas.openxmlformats.org/drawingml/2006/table">
            <a:tbl>
              <a:tblPr firstRow="1" firstCol="1" bandRow="1" bandCol="1">
                <a:tableStyleId>{F5AB1C69-6EDB-4FF4-983F-18BD219EF322}</a:tableStyleId>
              </a:tblPr>
              <a:tblGrid>
                <a:gridCol w="1482985">
                  <a:extLst>
                    <a:ext uri="{9D8B030D-6E8A-4147-A177-3AD203B41FA5}">
                      <a16:colId xmlns:a16="http://schemas.microsoft.com/office/drawing/2014/main" val="354554954"/>
                    </a:ext>
                  </a:extLst>
                </a:gridCol>
                <a:gridCol w="842928">
                  <a:extLst>
                    <a:ext uri="{9D8B030D-6E8A-4147-A177-3AD203B41FA5}">
                      <a16:colId xmlns:a16="http://schemas.microsoft.com/office/drawing/2014/main" val="455601398"/>
                    </a:ext>
                  </a:extLst>
                </a:gridCol>
                <a:gridCol w="2571170">
                  <a:extLst>
                    <a:ext uri="{9D8B030D-6E8A-4147-A177-3AD203B41FA5}">
                      <a16:colId xmlns:a16="http://schemas.microsoft.com/office/drawing/2014/main" val="1203792679"/>
                    </a:ext>
                  </a:extLst>
                </a:gridCol>
              </a:tblGrid>
              <a:tr h="526565">
                <a:tc>
                  <a:txBody>
                    <a:bodyPr/>
                    <a:lstStyle/>
                    <a:p>
                      <a:pPr algn="ctr">
                        <a:buNone/>
                      </a:pPr>
                      <a:r>
                        <a:rPr lang="es-ES" sz="1400" kern="150">
                          <a:effectLst/>
                        </a:rPr>
                        <a:t>Rango (inclusive)</a:t>
                      </a:r>
                      <a:endParaRPr lang="es-CO" sz="1600" kern="150">
                        <a:effectLst/>
                        <a:latin typeface="Times New Roman" panose="02020603050405020304" pitchFamily="18" charset="0"/>
                        <a:ea typeface="Times New Roman" panose="02020603050405020304" pitchFamily="18" charset="0"/>
                        <a:cs typeface="Lohit Hindi"/>
                      </a:endParaRPr>
                    </a:p>
                  </a:txBody>
                  <a:tcPr marL="68580" marR="68580" marT="0" marB="0" anchor="ctr"/>
                </a:tc>
                <a:tc>
                  <a:txBody>
                    <a:bodyPr/>
                    <a:lstStyle/>
                    <a:p>
                      <a:pPr algn="ctr">
                        <a:buNone/>
                      </a:pPr>
                      <a:r>
                        <a:rPr lang="es-ES" sz="1400" kern="150">
                          <a:effectLst/>
                        </a:rPr>
                        <a:t>Número</a:t>
                      </a:r>
                      <a:endParaRPr lang="es-CO" sz="1600" kern="150">
                        <a:effectLst/>
                        <a:latin typeface="Times New Roman" panose="02020603050405020304" pitchFamily="18" charset="0"/>
                        <a:ea typeface="Times New Roman" panose="02020603050405020304" pitchFamily="18" charset="0"/>
                        <a:cs typeface="Lohit Hindi"/>
                      </a:endParaRPr>
                    </a:p>
                  </a:txBody>
                  <a:tcPr marL="68580" marR="68580" marT="0" marB="0" anchor="ctr"/>
                </a:tc>
                <a:tc>
                  <a:txBody>
                    <a:bodyPr/>
                    <a:lstStyle/>
                    <a:p>
                      <a:pPr algn="ctr">
                        <a:buNone/>
                      </a:pPr>
                      <a:r>
                        <a:rPr lang="es-ES" sz="1400" kern="150">
                          <a:effectLst/>
                        </a:rPr>
                        <a:t>Método</a:t>
                      </a:r>
                      <a:endParaRPr lang="es-CO" sz="1600" kern="150">
                        <a:effectLst/>
                        <a:latin typeface="Times New Roman" panose="02020603050405020304" pitchFamily="18" charset="0"/>
                        <a:ea typeface="Times New Roman" panose="02020603050405020304" pitchFamily="18" charset="0"/>
                        <a:cs typeface="Lohit Hindi"/>
                      </a:endParaRPr>
                    </a:p>
                  </a:txBody>
                  <a:tcPr marL="68580" marR="68580" marT="0" marB="0" anchor="ctr"/>
                </a:tc>
                <a:extLst>
                  <a:ext uri="{0D108BD9-81ED-4DB2-BD59-A6C34878D82A}">
                    <a16:rowId xmlns:a16="http://schemas.microsoft.com/office/drawing/2014/main" val="283712969"/>
                  </a:ext>
                </a:extLst>
              </a:tr>
              <a:tr h="526565">
                <a:tc>
                  <a:txBody>
                    <a:bodyPr/>
                    <a:lstStyle/>
                    <a:p>
                      <a:pPr algn="ctr">
                        <a:buNone/>
                      </a:pPr>
                      <a:r>
                        <a:rPr lang="es-ES" sz="1400" kern="150">
                          <a:effectLst/>
                        </a:rPr>
                        <a:t>De 0.00 a 0.24</a:t>
                      </a:r>
                      <a:endParaRPr lang="es-CO" sz="1600" kern="150">
                        <a:effectLst/>
                        <a:latin typeface="Times New Roman" panose="02020603050405020304" pitchFamily="18" charset="0"/>
                        <a:ea typeface="Times New Roman" panose="02020603050405020304" pitchFamily="18" charset="0"/>
                        <a:cs typeface="Lohit Hindi"/>
                      </a:endParaRPr>
                    </a:p>
                  </a:txBody>
                  <a:tcPr marL="68580" marR="68580" marT="0" marB="0" anchor="ctr"/>
                </a:tc>
                <a:tc>
                  <a:txBody>
                    <a:bodyPr/>
                    <a:lstStyle/>
                    <a:p>
                      <a:pPr algn="ctr">
                        <a:buNone/>
                      </a:pPr>
                      <a:r>
                        <a:rPr lang="es-ES" sz="1400" kern="150">
                          <a:effectLst/>
                        </a:rPr>
                        <a:t>1</a:t>
                      </a:r>
                      <a:endParaRPr lang="es-CO" sz="1600" kern="150">
                        <a:effectLst/>
                        <a:latin typeface="Times New Roman" panose="02020603050405020304" pitchFamily="18" charset="0"/>
                        <a:ea typeface="Times New Roman" panose="02020603050405020304" pitchFamily="18" charset="0"/>
                        <a:cs typeface="Lohit Hindi"/>
                      </a:endParaRPr>
                    </a:p>
                  </a:txBody>
                  <a:tcPr marL="68580" marR="68580" marT="0" marB="0" anchor="ctr"/>
                </a:tc>
                <a:tc>
                  <a:txBody>
                    <a:bodyPr/>
                    <a:lstStyle/>
                    <a:p>
                      <a:pPr algn="just">
                        <a:buNone/>
                      </a:pPr>
                      <a:r>
                        <a:rPr lang="es-ES" sz="1400" kern="150" dirty="0">
                          <a:effectLst/>
                        </a:rPr>
                        <a:t>Mediana con valor absoluto</a:t>
                      </a:r>
                      <a:endParaRPr lang="es-CO" sz="1600"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tc>
                <a:extLst>
                  <a:ext uri="{0D108BD9-81ED-4DB2-BD59-A6C34878D82A}">
                    <a16:rowId xmlns:a16="http://schemas.microsoft.com/office/drawing/2014/main" val="3355345448"/>
                  </a:ext>
                </a:extLst>
              </a:tr>
              <a:tr h="526565">
                <a:tc>
                  <a:txBody>
                    <a:bodyPr/>
                    <a:lstStyle/>
                    <a:p>
                      <a:pPr algn="ctr">
                        <a:buNone/>
                      </a:pPr>
                      <a:r>
                        <a:rPr lang="es-ES" sz="1400" kern="150">
                          <a:effectLst/>
                        </a:rPr>
                        <a:t>De 0.25 a 0.49</a:t>
                      </a:r>
                      <a:endParaRPr lang="es-CO" sz="1600" kern="150">
                        <a:effectLst/>
                        <a:latin typeface="Times New Roman" panose="02020603050405020304" pitchFamily="18" charset="0"/>
                        <a:ea typeface="Times New Roman" panose="02020603050405020304" pitchFamily="18" charset="0"/>
                        <a:cs typeface="Lohit Hindi"/>
                      </a:endParaRPr>
                    </a:p>
                  </a:txBody>
                  <a:tcPr marL="68580" marR="68580" marT="0" marB="0" anchor="ctr"/>
                </a:tc>
                <a:tc>
                  <a:txBody>
                    <a:bodyPr/>
                    <a:lstStyle/>
                    <a:p>
                      <a:pPr algn="ctr">
                        <a:buNone/>
                      </a:pPr>
                      <a:r>
                        <a:rPr lang="es-ES" sz="1400" kern="150" dirty="0">
                          <a:effectLst/>
                        </a:rPr>
                        <a:t>2</a:t>
                      </a:r>
                      <a:endParaRPr lang="es-CO" sz="1600" kern="150" dirty="0">
                        <a:effectLst/>
                        <a:latin typeface="Times New Roman" panose="02020603050405020304" pitchFamily="18" charset="0"/>
                        <a:ea typeface="Times New Roman" panose="02020603050405020304" pitchFamily="18" charset="0"/>
                        <a:cs typeface="Lohit Hindi"/>
                      </a:endParaRPr>
                    </a:p>
                  </a:txBody>
                  <a:tcPr marL="68580" marR="68580" marT="0" marB="0" anchor="ctr"/>
                </a:tc>
                <a:tc>
                  <a:txBody>
                    <a:bodyPr/>
                    <a:lstStyle/>
                    <a:p>
                      <a:pPr algn="ctr">
                        <a:lnSpc>
                          <a:spcPct val="115000"/>
                        </a:lnSpc>
                        <a:buNone/>
                      </a:pPr>
                      <a:r>
                        <a:rPr lang="es-CO" sz="1400" kern="150" dirty="0">
                          <a:solidFill>
                            <a:schemeClr val="dk1"/>
                          </a:solidFill>
                          <a:effectLst/>
                          <a:latin typeface="+mn-lt"/>
                          <a:ea typeface="+mn-ea"/>
                          <a:cs typeface="+mn-cs"/>
                        </a:rPr>
                        <a:t>Media geométrica</a:t>
                      </a:r>
                    </a:p>
                  </a:txBody>
                  <a:tcPr marL="68580" marR="68580" marT="0" marB="0" anchor="ctr"/>
                </a:tc>
                <a:extLst>
                  <a:ext uri="{0D108BD9-81ED-4DB2-BD59-A6C34878D82A}">
                    <a16:rowId xmlns:a16="http://schemas.microsoft.com/office/drawing/2014/main" val="3227713132"/>
                  </a:ext>
                </a:extLst>
              </a:tr>
              <a:tr h="526565">
                <a:tc>
                  <a:txBody>
                    <a:bodyPr/>
                    <a:lstStyle/>
                    <a:p>
                      <a:pPr algn="ctr">
                        <a:buNone/>
                      </a:pPr>
                      <a:r>
                        <a:rPr lang="es-ES" sz="1400" kern="150">
                          <a:effectLst/>
                        </a:rPr>
                        <a:t>De 0.50 a 0.74</a:t>
                      </a:r>
                      <a:endParaRPr lang="es-CO" sz="1600" kern="150">
                        <a:effectLst/>
                        <a:latin typeface="Times New Roman" panose="02020603050405020304" pitchFamily="18" charset="0"/>
                        <a:ea typeface="Times New Roman" panose="02020603050405020304" pitchFamily="18" charset="0"/>
                        <a:cs typeface="Lohit Hindi"/>
                      </a:endParaRPr>
                    </a:p>
                  </a:txBody>
                  <a:tcPr marL="68580" marR="68580" marT="0" marB="0" anchor="ctr"/>
                </a:tc>
                <a:tc>
                  <a:txBody>
                    <a:bodyPr/>
                    <a:lstStyle/>
                    <a:p>
                      <a:pPr algn="ctr">
                        <a:buNone/>
                      </a:pPr>
                      <a:r>
                        <a:rPr lang="es-ES" sz="1400" kern="150">
                          <a:effectLst/>
                        </a:rPr>
                        <a:t>3</a:t>
                      </a:r>
                      <a:endParaRPr lang="es-CO" sz="1600" kern="150">
                        <a:effectLst/>
                        <a:latin typeface="Times New Roman" panose="02020603050405020304" pitchFamily="18" charset="0"/>
                        <a:ea typeface="Times New Roman" panose="02020603050405020304" pitchFamily="18" charset="0"/>
                        <a:cs typeface="Lohit Hindi"/>
                      </a:endParaRPr>
                    </a:p>
                  </a:txBody>
                  <a:tcPr marL="68580" marR="68580" marT="0" marB="0" anchor="ctr"/>
                </a:tc>
                <a:tc>
                  <a:txBody>
                    <a:bodyPr/>
                    <a:lstStyle/>
                    <a:p>
                      <a:pPr algn="ctr">
                        <a:lnSpc>
                          <a:spcPct val="115000"/>
                        </a:lnSpc>
                        <a:buNone/>
                      </a:pPr>
                      <a:r>
                        <a:rPr lang="es-CO" sz="1400" kern="150" dirty="0">
                          <a:solidFill>
                            <a:schemeClr val="dk1"/>
                          </a:solidFill>
                          <a:effectLst/>
                          <a:latin typeface="+mn-lt"/>
                          <a:ea typeface="+mn-ea"/>
                          <a:cs typeface="+mn-cs"/>
                        </a:rPr>
                        <a:t>Media aritmética baja</a:t>
                      </a:r>
                    </a:p>
                  </a:txBody>
                  <a:tcPr marL="68580" marR="68580" marT="0" marB="0" anchor="ctr"/>
                </a:tc>
                <a:extLst>
                  <a:ext uri="{0D108BD9-81ED-4DB2-BD59-A6C34878D82A}">
                    <a16:rowId xmlns:a16="http://schemas.microsoft.com/office/drawing/2014/main" val="2820004953"/>
                  </a:ext>
                </a:extLst>
              </a:tr>
              <a:tr h="526565">
                <a:tc>
                  <a:txBody>
                    <a:bodyPr/>
                    <a:lstStyle/>
                    <a:p>
                      <a:pPr algn="ctr">
                        <a:buNone/>
                      </a:pPr>
                      <a:r>
                        <a:rPr lang="es-ES" sz="1400" kern="150">
                          <a:effectLst/>
                        </a:rPr>
                        <a:t>De 0.75 a 0.99</a:t>
                      </a:r>
                      <a:endParaRPr lang="es-CO" sz="1600" kern="150">
                        <a:effectLst/>
                        <a:latin typeface="Times New Roman" panose="02020603050405020304" pitchFamily="18" charset="0"/>
                        <a:ea typeface="Times New Roman" panose="02020603050405020304" pitchFamily="18" charset="0"/>
                        <a:cs typeface="Lohit Hindi"/>
                      </a:endParaRPr>
                    </a:p>
                  </a:txBody>
                  <a:tcPr marL="68580" marR="68580" marT="0" marB="0" anchor="ctr"/>
                </a:tc>
                <a:tc>
                  <a:txBody>
                    <a:bodyPr/>
                    <a:lstStyle/>
                    <a:p>
                      <a:pPr algn="ctr">
                        <a:buNone/>
                      </a:pPr>
                      <a:r>
                        <a:rPr lang="es-ES" sz="1400" kern="150">
                          <a:effectLst/>
                        </a:rPr>
                        <a:t>4</a:t>
                      </a:r>
                      <a:endParaRPr lang="es-CO" sz="1600" kern="150">
                        <a:effectLst/>
                        <a:latin typeface="Times New Roman" panose="02020603050405020304" pitchFamily="18" charset="0"/>
                        <a:ea typeface="Times New Roman" panose="02020603050405020304" pitchFamily="18" charset="0"/>
                        <a:cs typeface="Lohit Hindi"/>
                      </a:endParaRPr>
                    </a:p>
                  </a:txBody>
                  <a:tcPr marL="68580" marR="68580" marT="0" marB="0" anchor="ctr"/>
                </a:tc>
                <a:tc>
                  <a:txBody>
                    <a:bodyPr/>
                    <a:lstStyle/>
                    <a:p>
                      <a:pPr algn="ctr">
                        <a:lnSpc>
                          <a:spcPct val="115000"/>
                        </a:lnSpc>
                        <a:buNone/>
                      </a:pPr>
                      <a:r>
                        <a:rPr lang="es-CO" sz="1400" kern="150" dirty="0">
                          <a:solidFill>
                            <a:schemeClr val="dk1"/>
                          </a:solidFill>
                          <a:effectLst/>
                          <a:latin typeface="+mn-lt"/>
                          <a:ea typeface="+mn-ea"/>
                          <a:cs typeface="+mn-cs"/>
                        </a:rPr>
                        <a:t>Menor valor</a:t>
                      </a:r>
                    </a:p>
                  </a:txBody>
                  <a:tcPr marL="68580" marR="68580" marT="0" marB="0" anchor="ctr"/>
                </a:tc>
                <a:extLst>
                  <a:ext uri="{0D108BD9-81ED-4DB2-BD59-A6C34878D82A}">
                    <a16:rowId xmlns:a16="http://schemas.microsoft.com/office/drawing/2014/main" val="1910290375"/>
                  </a:ext>
                </a:extLst>
              </a:tr>
            </a:tbl>
          </a:graphicData>
        </a:graphic>
      </p:graphicFrame>
      <p:sp>
        <p:nvSpPr>
          <p:cNvPr id="12" name="Google Shape;143;p18">
            <a:extLst>
              <a:ext uri="{FF2B5EF4-FFF2-40B4-BE49-F238E27FC236}">
                <a16:creationId xmlns:a16="http://schemas.microsoft.com/office/drawing/2014/main" id="{27C966BB-1C64-D0F2-D4D7-B8C79B4ADC47}"/>
              </a:ext>
            </a:extLst>
          </p:cNvPr>
          <p:cNvSpPr txBox="1"/>
          <p:nvPr/>
        </p:nvSpPr>
        <p:spPr>
          <a:xfrm>
            <a:off x="363393" y="91814"/>
            <a:ext cx="10832346"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3500" b="1" dirty="0">
                <a:solidFill>
                  <a:srgbClr val="CC0000"/>
                </a:solidFill>
                <a:latin typeface="Oswald"/>
                <a:ea typeface="Oswald"/>
                <a:cs typeface="Oswald"/>
                <a:sym typeface="Oswald"/>
              </a:rPr>
              <a:t>Requisitos Ponderables</a:t>
            </a:r>
          </a:p>
        </p:txBody>
      </p:sp>
    </p:spTree>
    <p:extLst>
      <p:ext uri="{BB962C8B-B14F-4D97-AF65-F5344CB8AC3E}">
        <p14:creationId xmlns:p14="http://schemas.microsoft.com/office/powerpoint/2010/main" val="23994237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4AF12-3275-A0DA-F399-FF5F9A9F29B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7997860B-5C4D-D8E0-B45F-B92B95FAC172}"/>
              </a:ext>
            </a:extLst>
          </p:cNvPr>
          <p:cNvSpPr>
            <a:spLocks noGrp="1"/>
          </p:cNvSpPr>
          <p:nvPr>
            <p:ph type="title"/>
          </p:nvPr>
        </p:nvSpPr>
        <p:spPr/>
        <p:txBody>
          <a:bodyPr/>
          <a:lstStyle/>
          <a:p>
            <a:endParaRPr lang="es-CO"/>
          </a:p>
        </p:txBody>
      </p:sp>
      <p:sp>
        <p:nvSpPr>
          <p:cNvPr id="3" name="Marcador de texto 2">
            <a:extLst>
              <a:ext uri="{FF2B5EF4-FFF2-40B4-BE49-F238E27FC236}">
                <a16:creationId xmlns:a16="http://schemas.microsoft.com/office/drawing/2014/main" id="{23739B57-ECAD-E3DF-F898-14275BFCEF93}"/>
              </a:ext>
            </a:extLst>
          </p:cNvPr>
          <p:cNvSpPr>
            <a:spLocks noGrp="1"/>
          </p:cNvSpPr>
          <p:nvPr>
            <p:ph type="body" idx="1"/>
          </p:nvPr>
        </p:nvSpPr>
        <p:spPr/>
        <p:txBody>
          <a:bodyPr/>
          <a:lstStyle/>
          <a:p>
            <a:endParaRPr lang="es-CO"/>
          </a:p>
        </p:txBody>
      </p:sp>
      <p:pic>
        <p:nvPicPr>
          <p:cNvPr id="4" name="Google Shape;138;p18">
            <a:extLst>
              <a:ext uri="{FF2B5EF4-FFF2-40B4-BE49-F238E27FC236}">
                <a16:creationId xmlns:a16="http://schemas.microsoft.com/office/drawing/2014/main" id="{A90CC0F9-B4AD-E024-FF67-D3F509C98AE5}"/>
              </a:ext>
            </a:extLst>
          </p:cNvPr>
          <p:cNvPicPr preferRelativeResize="0"/>
          <p:nvPr/>
        </p:nvPicPr>
        <p:blipFill>
          <a:blip r:embed="rId2">
            <a:alphaModFix/>
          </a:blip>
          <a:stretch>
            <a:fillRect/>
          </a:stretch>
        </p:blipFill>
        <p:spPr>
          <a:xfrm>
            <a:off x="19733" y="-660"/>
            <a:ext cx="12192000" cy="6858001"/>
          </a:xfrm>
          <a:prstGeom prst="rect">
            <a:avLst/>
          </a:prstGeom>
          <a:noFill/>
          <a:ln>
            <a:noFill/>
          </a:ln>
        </p:spPr>
      </p:pic>
      <p:grpSp>
        <p:nvGrpSpPr>
          <p:cNvPr id="5" name="Google Shape;139;p18">
            <a:extLst>
              <a:ext uri="{FF2B5EF4-FFF2-40B4-BE49-F238E27FC236}">
                <a16:creationId xmlns:a16="http://schemas.microsoft.com/office/drawing/2014/main" id="{423D9F34-F4EB-CFB6-CAD4-CC6A36C70644}"/>
              </a:ext>
            </a:extLst>
          </p:cNvPr>
          <p:cNvGrpSpPr/>
          <p:nvPr/>
        </p:nvGrpSpPr>
        <p:grpSpPr>
          <a:xfrm>
            <a:off x="10984182" y="-356"/>
            <a:ext cx="1245319" cy="6857697"/>
            <a:chOff x="10950525" y="35050"/>
            <a:chExt cx="1239000" cy="6822900"/>
          </a:xfrm>
        </p:grpSpPr>
        <p:sp>
          <p:nvSpPr>
            <p:cNvPr id="6" name="Google Shape;140;p18">
              <a:extLst>
                <a:ext uri="{FF2B5EF4-FFF2-40B4-BE49-F238E27FC236}">
                  <a16:creationId xmlns:a16="http://schemas.microsoft.com/office/drawing/2014/main" id="{567EEA84-28B6-C1E0-A6C1-EFA69A3678EB}"/>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 name="Google Shape;141;p18">
              <a:extLst>
                <a:ext uri="{FF2B5EF4-FFF2-40B4-BE49-F238E27FC236}">
                  <a16:creationId xmlns:a16="http://schemas.microsoft.com/office/drawing/2014/main" id="{3D85DEA8-8510-64C9-C237-5ACC2C3C6372}"/>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8" name="Google Shape;142;p18">
              <a:extLst>
                <a:ext uri="{FF2B5EF4-FFF2-40B4-BE49-F238E27FC236}">
                  <a16:creationId xmlns:a16="http://schemas.microsoft.com/office/drawing/2014/main" id="{AC17F2F7-C4ED-C7E8-A562-A7BDCEEB5C14}"/>
                </a:ext>
              </a:extLst>
            </p:cNvPr>
            <p:cNvPicPr preferRelativeResize="0"/>
            <p:nvPr/>
          </p:nvPicPr>
          <p:blipFill>
            <a:blip r:embed="rId3">
              <a:alphaModFix/>
            </a:blip>
            <a:stretch>
              <a:fillRect/>
            </a:stretch>
          </p:blipFill>
          <p:spPr>
            <a:xfrm>
              <a:off x="11161009" y="6465999"/>
              <a:ext cx="949873" cy="310749"/>
            </a:xfrm>
            <a:prstGeom prst="rect">
              <a:avLst/>
            </a:prstGeom>
            <a:noFill/>
            <a:ln>
              <a:noFill/>
            </a:ln>
          </p:spPr>
        </p:pic>
      </p:grpSp>
      <p:sp>
        <p:nvSpPr>
          <p:cNvPr id="9" name="Google Shape;143;p18">
            <a:extLst>
              <a:ext uri="{FF2B5EF4-FFF2-40B4-BE49-F238E27FC236}">
                <a16:creationId xmlns:a16="http://schemas.microsoft.com/office/drawing/2014/main" id="{33139A75-9B21-492C-2A6B-71738CFEA1BB}"/>
              </a:ext>
            </a:extLst>
          </p:cNvPr>
          <p:cNvSpPr txBox="1"/>
          <p:nvPr/>
        </p:nvSpPr>
        <p:spPr>
          <a:xfrm>
            <a:off x="359847" y="122332"/>
            <a:ext cx="10832346" cy="723245"/>
          </a:xfrm>
          <a:prstGeom prst="rect">
            <a:avLst/>
          </a:prstGeom>
          <a:noFill/>
          <a:ln>
            <a:noFill/>
          </a:ln>
        </p:spPr>
        <p:txBody>
          <a:bodyPr spcFirstLastPara="1" wrap="square" lIns="91425" tIns="91425" rIns="91425" bIns="91425" anchor="t" anchorCtr="0">
            <a:spAutoFit/>
          </a:bodyPr>
          <a:lstStyle/>
          <a:p>
            <a:pPr lvl="0"/>
            <a:r>
              <a:rPr lang="es-ES" sz="3500" b="1" dirty="0">
                <a:solidFill>
                  <a:srgbClr val="CC0000"/>
                </a:solidFill>
                <a:latin typeface="Oswald"/>
                <a:ea typeface="Oswald"/>
                <a:cs typeface="Oswald"/>
                <a:sym typeface="Oswald"/>
              </a:rPr>
              <a:t>Requisitos Ponderables</a:t>
            </a:r>
          </a:p>
        </p:txBody>
      </p:sp>
      <p:sp>
        <p:nvSpPr>
          <p:cNvPr id="10" name="Rectángulo 9">
            <a:extLst>
              <a:ext uri="{FF2B5EF4-FFF2-40B4-BE49-F238E27FC236}">
                <a16:creationId xmlns:a16="http://schemas.microsoft.com/office/drawing/2014/main" id="{E068FF76-E801-AE7A-1C37-A667EFBACBF9}"/>
              </a:ext>
            </a:extLst>
          </p:cNvPr>
          <p:cNvSpPr/>
          <p:nvPr/>
        </p:nvSpPr>
        <p:spPr>
          <a:xfrm>
            <a:off x="311861" y="921798"/>
            <a:ext cx="5365039" cy="646331"/>
          </a:xfrm>
          <a:prstGeom prst="rect">
            <a:avLst/>
          </a:prstGeom>
        </p:spPr>
        <p:txBody>
          <a:bodyPr wrap="square">
            <a:spAutoFit/>
          </a:bodyPr>
          <a:lstStyle/>
          <a:p>
            <a:endParaRPr lang="es-CO" dirty="0"/>
          </a:p>
          <a:p>
            <a:endParaRPr lang="es-CO" dirty="0"/>
          </a:p>
        </p:txBody>
      </p:sp>
      <p:sp>
        <p:nvSpPr>
          <p:cNvPr id="14" name="Rectángulo 13">
            <a:extLst>
              <a:ext uri="{FF2B5EF4-FFF2-40B4-BE49-F238E27FC236}">
                <a16:creationId xmlns:a16="http://schemas.microsoft.com/office/drawing/2014/main" id="{59B61AAC-26BE-D45B-98EB-E1F8553DE8A9}"/>
              </a:ext>
            </a:extLst>
          </p:cNvPr>
          <p:cNvSpPr/>
          <p:nvPr/>
        </p:nvSpPr>
        <p:spPr>
          <a:xfrm>
            <a:off x="6096000" y="865185"/>
            <a:ext cx="5198547" cy="1600438"/>
          </a:xfrm>
          <a:prstGeom prst="rect">
            <a:avLst/>
          </a:prstGeom>
        </p:spPr>
        <p:txBody>
          <a:bodyPr wrap="square">
            <a:spAutoFit/>
          </a:bodyPr>
          <a:lstStyle/>
          <a:p>
            <a:pPr algn="just"/>
            <a:r>
              <a:rPr lang="es-CO" sz="1400" b="1" dirty="0"/>
              <a:t>APOYO A LA INDUSTRIA NACIONAL 10 puntos</a:t>
            </a:r>
          </a:p>
          <a:p>
            <a:pPr algn="just"/>
            <a:endParaRPr lang="es-CO" sz="1400" b="1" dirty="0">
              <a:solidFill>
                <a:srgbClr val="FF0000"/>
              </a:solidFill>
              <a:latin typeface="Agency FB" panose="020B0503020202020204" pitchFamily="34" charset="0"/>
            </a:endParaRPr>
          </a:p>
          <a:p>
            <a:pPr algn="just"/>
            <a:r>
              <a:rPr lang="es-MX" sz="1400" dirty="0"/>
              <a:t>Los Proponentes pueden obtener puntaje de apoyo a la industria nacional por: i) Servicios Nacionales o con Trato Nacional o por </a:t>
            </a:r>
            <a:r>
              <a:rPr lang="es-MX" sz="1400" dirty="0" err="1"/>
              <a:t>ii</a:t>
            </a:r>
            <a:r>
              <a:rPr lang="es-MX" sz="1400" dirty="0"/>
              <a:t>) la incorporación de componente nacional en servicios extranjeros. La Entidad en ningún caso otorgará simultáneamente el puntaje por ambos aspectos.</a:t>
            </a:r>
            <a:endParaRPr lang="es-CO" sz="1400" dirty="0"/>
          </a:p>
        </p:txBody>
      </p:sp>
      <p:sp>
        <p:nvSpPr>
          <p:cNvPr id="15" name="Rectángulo 14">
            <a:extLst>
              <a:ext uri="{FF2B5EF4-FFF2-40B4-BE49-F238E27FC236}">
                <a16:creationId xmlns:a16="http://schemas.microsoft.com/office/drawing/2014/main" id="{B624481A-0D91-E160-15F6-335DD567EFDC}"/>
              </a:ext>
            </a:extLst>
          </p:cNvPr>
          <p:cNvSpPr/>
          <p:nvPr/>
        </p:nvSpPr>
        <p:spPr>
          <a:xfrm>
            <a:off x="6096000" y="2630878"/>
            <a:ext cx="5257800" cy="1661993"/>
          </a:xfrm>
          <a:prstGeom prst="rect">
            <a:avLst/>
          </a:prstGeom>
        </p:spPr>
        <p:txBody>
          <a:bodyPr wrap="square">
            <a:spAutoFit/>
          </a:bodyPr>
          <a:lstStyle/>
          <a:p>
            <a:pPr algn="just"/>
            <a:r>
              <a:rPr lang="es-CO" b="1" dirty="0">
                <a:latin typeface="+mj-lt"/>
              </a:rPr>
              <a:t>5</a:t>
            </a:r>
            <a:r>
              <a:rPr lang="es-CO" sz="1400" b="1" dirty="0">
                <a:latin typeface="+mj-lt"/>
              </a:rPr>
              <a:t>. EMPRENDIMIENTO DE MUJERES</a:t>
            </a:r>
          </a:p>
          <a:p>
            <a:pPr algn="just"/>
            <a:endParaRPr lang="es-CO" sz="1400" b="1" dirty="0">
              <a:latin typeface="Agency FB" panose="020B0503020202020204" pitchFamily="34" charset="0"/>
            </a:endParaRPr>
          </a:p>
          <a:p>
            <a:pPr algn="just"/>
            <a:r>
              <a:rPr lang="es-CO" sz="1400" dirty="0"/>
              <a:t>La Entidad asignará un puntaje de cero punto veinticinco (0.25) puntos al Proponente que acredite la calidad de emprendimientos y empresas de mujeres con domicilio en el territorio nacional de conformidad con lo previsto en el artículo 2.2.1.2.4.2.14. del Decreto 1082 de 2015 o la norma que lo modifique, sustituya o complemente.</a:t>
            </a:r>
          </a:p>
        </p:txBody>
      </p:sp>
      <p:sp>
        <p:nvSpPr>
          <p:cNvPr id="16" name="Rectángulo 15">
            <a:extLst>
              <a:ext uri="{FF2B5EF4-FFF2-40B4-BE49-F238E27FC236}">
                <a16:creationId xmlns:a16="http://schemas.microsoft.com/office/drawing/2014/main" id="{5F5D5FD7-8A42-2E53-BD8F-F1D54244FEE3}"/>
              </a:ext>
            </a:extLst>
          </p:cNvPr>
          <p:cNvSpPr/>
          <p:nvPr/>
        </p:nvSpPr>
        <p:spPr>
          <a:xfrm>
            <a:off x="6115733" y="4565893"/>
            <a:ext cx="5159080" cy="1815882"/>
          </a:xfrm>
          <a:prstGeom prst="rect">
            <a:avLst/>
          </a:prstGeom>
        </p:spPr>
        <p:txBody>
          <a:bodyPr wrap="square">
            <a:spAutoFit/>
          </a:bodyPr>
          <a:lstStyle/>
          <a:p>
            <a:pPr algn="just"/>
            <a:r>
              <a:rPr lang="es-CO" sz="1400" b="1" dirty="0">
                <a:latin typeface="+mj-lt"/>
              </a:rPr>
              <a:t>6. MIPYME</a:t>
            </a:r>
          </a:p>
          <a:p>
            <a:pPr algn="just"/>
            <a:endParaRPr lang="es-CO" sz="1400" b="1" dirty="0">
              <a:latin typeface="Agency FB" panose="020B0503020202020204" pitchFamily="34" charset="0"/>
            </a:endParaRPr>
          </a:p>
          <a:p>
            <a:pPr algn="just"/>
            <a:r>
              <a:rPr lang="es-ES" sz="1400" dirty="0"/>
              <a:t>La Entidad otorgará un puntaje de cero punto veinticinco (0.25) puntos al Proponente que acredite la calidad de </a:t>
            </a:r>
            <a:r>
              <a:rPr lang="es-ES" sz="1400" dirty="0" err="1"/>
              <a:t>Mipyme</a:t>
            </a:r>
            <a:r>
              <a:rPr lang="es-ES" sz="1400" dirty="0"/>
              <a:t> domiciliada en Colombia, de conformidad con el artículo </a:t>
            </a:r>
            <a:r>
              <a:rPr lang="es-MX" sz="1400" dirty="0"/>
              <a:t>2.2.1.2.4.2.4 del Decreto 1082 de 2015, en concordancia con el parágrafo del artículo 2.2.1.13.2.4 del Decreto 1074 de 2015, o la norma que lo modifique, complemente o sustituya.</a:t>
            </a:r>
            <a:r>
              <a:rPr lang="es-ES" sz="1400" dirty="0">
                <a:latin typeface="+mj-lt"/>
              </a:rPr>
              <a:t>. </a:t>
            </a:r>
            <a:endParaRPr lang="es-CO" sz="1400" dirty="0">
              <a:latin typeface="+mj-lt"/>
            </a:endParaRPr>
          </a:p>
        </p:txBody>
      </p:sp>
      <p:sp>
        <p:nvSpPr>
          <p:cNvPr id="21" name="CuadroTexto 20">
            <a:extLst>
              <a:ext uri="{FF2B5EF4-FFF2-40B4-BE49-F238E27FC236}">
                <a16:creationId xmlns:a16="http://schemas.microsoft.com/office/drawing/2014/main" id="{F9050F0E-DD8B-1846-150B-7366E604032D}"/>
              </a:ext>
            </a:extLst>
          </p:cNvPr>
          <p:cNvSpPr txBox="1"/>
          <p:nvPr/>
        </p:nvSpPr>
        <p:spPr>
          <a:xfrm>
            <a:off x="632690" y="1077158"/>
            <a:ext cx="4419601" cy="307777"/>
          </a:xfrm>
          <a:prstGeom prst="rect">
            <a:avLst/>
          </a:prstGeom>
          <a:noFill/>
        </p:spPr>
        <p:txBody>
          <a:bodyPr wrap="square">
            <a:spAutoFit/>
          </a:bodyPr>
          <a:lstStyle/>
          <a:p>
            <a:pPr algn="just"/>
            <a:r>
              <a:rPr lang="es-CO" sz="1400" b="1" dirty="0">
                <a:latin typeface="+mj-lt"/>
              </a:rPr>
              <a:t>Factor de Calidad</a:t>
            </a:r>
            <a:endParaRPr lang="es-CO" sz="1400" dirty="0">
              <a:latin typeface="+mj-lt"/>
            </a:endParaRPr>
          </a:p>
        </p:txBody>
      </p:sp>
      <p:pic>
        <p:nvPicPr>
          <p:cNvPr id="23" name="Imagen 22">
            <a:extLst>
              <a:ext uri="{FF2B5EF4-FFF2-40B4-BE49-F238E27FC236}">
                <a16:creationId xmlns:a16="http://schemas.microsoft.com/office/drawing/2014/main" id="{E74C45C4-9DC3-7EEC-82F8-7D45F212B293}"/>
              </a:ext>
            </a:extLst>
          </p:cNvPr>
          <p:cNvPicPr>
            <a:picLocks noChangeAspect="1"/>
          </p:cNvPicPr>
          <p:nvPr/>
        </p:nvPicPr>
        <p:blipFill>
          <a:blip r:embed="rId4"/>
          <a:stretch>
            <a:fillRect/>
          </a:stretch>
        </p:blipFill>
        <p:spPr>
          <a:xfrm>
            <a:off x="719878" y="4435338"/>
            <a:ext cx="4761362" cy="1500864"/>
          </a:xfrm>
          <a:prstGeom prst="rect">
            <a:avLst/>
          </a:prstGeom>
        </p:spPr>
      </p:pic>
      <p:pic>
        <p:nvPicPr>
          <p:cNvPr id="11" name="Imagen 10">
            <a:extLst>
              <a:ext uri="{FF2B5EF4-FFF2-40B4-BE49-F238E27FC236}">
                <a16:creationId xmlns:a16="http://schemas.microsoft.com/office/drawing/2014/main" id="{4FFAAD04-E6F3-9321-D8D3-1624F3CDA2F5}"/>
              </a:ext>
            </a:extLst>
          </p:cNvPr>
          <p:cNvPicPr>
            <a:picLocks noChangeAspect="1"/>
          </p:cNvPicPr>
          <p:nvPr/>
        </p:nvPicPr>
        <p:blipFill>
          <a:blip r:embed="rId5"/>
          <a:stretch>
            <a:fillRect/>
          </a:stretch>
        </p:blipFill>
        <p:spPr>
          <a:xfrm>
            <a:off x="719878" y="1345637"/>
            <a:ext cx="4693515" cy="3089701"/>
          </a:xfrm>
          <a:prstGeom prst="rect">
            <a:avLst/>
          </a:prstGeom>
        </p:spPr>
      </p:pic>
    </p:spTree>
    <p:extLst>
      <p:ext uri="{BB962C8B-B14F-4D97-AF65-F5344CB8AC3E}">
        <p14:creationId xmlns:p14="http://schemas.microsoft.com/office/powerpoint/2010/main" val="991361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0"/>
          <p:cNvSpPr/>
          <p:nvPr/>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160" name="Google Shape;160;p20"/>
          <p:cNvSpPr/>
          <p:nvPr/>
        </p:nvSpPr>
        <p:spPr>
          <a:xfrm flipH="1">
            <a:off x="10943683"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1" name="Google Shape;161;p20"/>
          <p:cNvSpPr/>
          <p:nvPr/>
        </p:nvSpPr>
        <p:spPr>
          <a:xfrm rot="10800000">
            <a:off x="10943683" y="-103"/>
            <a:ext cx="1245300" cy="25323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62" name="Google Shape;162;p20"/>
          <p:cNvPicPr preferRelativeResize="0"/>
          <p:nvPr/>
        </p:nvPicPr>
        <p:blipFill>
          <a:blip r:embed="rId3">
            <a:alphaModFix/>
          </a:blip>
          <a:stretch>
            <a:fillRect/>
          </a:stretch>
        </p:blipFill>
        <p:spPr>
          <a:xfrm>
            <a:off x="5314622" y="4732325"/>
            <a:ext cx="1628600" cy="532776"/>
          </a:xfrm>
          <a:prstGeom prst="rect">
            <a:avLst/>
          </a:prstGeom>
          <a:noFill/>
          <a:ln>
            <a:noFill/>
          </a:ln>
        </p:spPr>
      </p:pic>
      <p:sp>
        <p:nvSpPr>
          <p:cNvPr id="163" name="Google Shape;163;p20"/>
          <p:cNvSpPr txBox="1"/>
          <p:nvPr/>
        </p:nvSpPr>
        <p:spPr>
          <a:xfrm>
            <a:off x="2731499" y="2547000"/>
            <a:ext cx="7300523" cy="2031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CO" sz="12000" b="1" dirty="0">
                <a:solidFill>
                  <a:schemeClr val="lt1"/>
                </a:solidFill>
                <a:latin typeface="Oswald"/>
                <a:ea typeface="Oswald"/>
                <a:cs typeface="Oswald"/>
                <a:sym typeface="Oswald"/>
              </a:rPr>
              <a:t>GRACIAS</a:t>
            </a:r>
            <a:endParaRPr sz="12000" b="1" dirty="0">
              <a:solidFill>
                <a:schemeClr val="lt1"/>
              </a:solidFill>
              <a:latin typeface="Oswald"/>
              <a:ea typeface="Oswald"/>
              <a:cs typeface="Oswald"/>
              <a:sym typeface="Oswald"/>
            </a:endParaRPr>
          </a:p>
        </p:txBody>
      </p:sp>
      <p:sp>
        <p:nvSpPr>
          <p:cNvPr id="164" name="Google Shape;164;p20"/>
          <p:cNvSpPr/>
          <p:nvPr/>
        </p:nvSpPr>
        <p:spPr>
          <a:xfrm flipH="1">
            <a:off x="0" y="-1"/>
            <a:ext cx="3074100" cy="6855575"/>
          </a:xfrm>
          <a:prstGeom prst="parallelogram">
            <a:avLst>
              <a:gd name="adj" fmla="val 71939"/>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FE079A79-F45F-3E9A-C40E-315E310445E1}"/>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991E0047-AB91-4DDF-4EAC-371E36E025B3}"/>
              </a:ext>
            </a:extLst>
          </p:cNvPr>
          <p:cNvPicPr preferRelativeResize="0"/>
          <p:nvPr/>
        </p:nvPicPr>
        <p:blipFill>
          <a:blip r:embed="rId3">
            <a:alphaModFix/>
          </a:blip>
          <a:stretch>
            <a:fillRect/>
          </a:stretch>
        </p:blipFill>
        <p:spPr>
          <a:xfrm>
            <a:off x="0" y="0"/>
            <a:ext cx="12192000" cy="6858001"/>
          </a:xfrm>
          <a:prstGeom prst="rect">
            <a:avLst/>
          </a:prstGeom>
          <a:noFill/>
          <a:ln>
            <a:noFill/>
          </a:ln>
        </p:spPr>
      </p:pic>
      <p:grpSp>
        <p:nvGrpSpPr>
          <p:cNvPr id="139" name="Google Shape;139;p18">
            <a:extLst>
              <a:ext uri="{FF2B5EF4-FFF2-40B4-BE49-F238E27FC236}">
                <a16:creationId xmlns:a16="http://schemas.microsoft.com/office/drawing/2014/main" id="{09766A35-8DFD-179A-44E0-441647034251}"/>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D704B81E-1D18-96D6-4741-261F0392016E}"/>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4C4F03A0-A95B-EA08-487F-722975333B89}"/>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8A7AB945-BAC9-7F68-D6E0-D2CE5CCF8FC8}"/>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a:extLst>
              <a:ext uri="{FF2B5EF4-FFF2-40B4-BE49-F238E27FC236}">
                <a16:creationId xmlns:a16="http://schemas.microsoft.com/office/drawing/2014/main" id="{2343F361-21B0-8CAA-7EEA-C9A890295126}"/>
              </a:ext>
            </a:extLst>
          </p:cNvPr>
          <p:cNvSpPr txBox="1"/>
          <p:nvPr/>
        </p:nvSpPr>
        <p:spPr>
          <a:xfrm>
            <a:off x="322875" y="214650"/>
            <a:ext cx="10832346"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3500" b="1" dirty="0">
                <a:solidFill>
                  <a:srgbClr val="CC0000"/>
                </a:solidFill>
                <a:latin typeface="Oswald"/>
                <a:ea typeface="Oswald"/>
                <a:cs typeface="Oswald"/>
                <a:sym typeface="Oswald"/>
              </a:rPr>
              <a:t>Datos Generales del Proceso de Contratación</a:t>
            </a:r>
          </a:p>
        </p:txBody>
      </p:sp>
      <p:sp>
        <p:nvSpPr>
          <p:cNvPr id="2" name="object 3">
            <a:extLst>
              <a:ext uri="{FF2B5EF4-FFF2-40B4-BE49-F238E27FC236}">
                <a16:creationId xmlns:a16="http://schemas.microsoft.com/office/drawing/2014/main" id="{6FE42F43-99F9-17DF-3BFF-695541A843D1}"/>
              </a:ext>
            </a:extLst>
          </p:cNvPr>
          <p:cNvSpPr txBox="1"/>
          <p:nvPr/>
        </p:nvSpPr>
        <p:spPr>
          <a:xfrm>
            <a:off x="322875" y="1152545"/>
            <a:ext cx="10329777" cy="5645776"/>
          </a:xfrm>
          <a:prstGeom prst="rect">
            <a:avLst/>
          </a:prstGeom>
        </p:spPr>
        <p:txBody>
          <a:bodyPr vert="horz" wrap="square" lIns="0" tIns="13335" rIns="0" bIns="0" rtlCol="0">
            <a:spAutoFit/>
          </a:bodyPr>
          <a:lstStyle>
            <a:defPPr>
              <a:defRPr kern="0"/>
            </a:defPPr>
          </a:lstStyle>
          <a:p>
            <a:pPr marL="12700" algn="just">
              <a:spcBef>
                <a:spcPts val="2400"/>
              </a:spcBef>
            </a:pPr>
            <a:r>
              <a:rPr lang="es-MX" sz="1800" b="1" dirty="0">
                <a:cs typeface="Calibri"/>
              </a:rPr>
              <a:t>TIPO</a:t>
            </a:r>
            <a:r>
              <a:rPr lang="es-MX" sz="1800" b="1" spc="-60" dirty="0">
                <a:cs typeface="Calibri"/>
              </a:rPr>
              <a:t> </a:t>
            </a:r>
            <a:r>
              <a:rPr lang="es-MX" sz="1800" b="1" dirty="0">
                <a:cs typeface="Calibri"/>
              </a:rPr>
              <a:t>DE</a:t>
            </a:r>
            <a:r>
              <a:rPr lang="es-MX" sz="1800" b="1" spc="-45" dirty="0">
                <a:cs typeface="Calibri"/>
              </a:rPr>
              <a:t> </a:t>
            </a:r>
            <a:r>
              <a:rPr lang="es-MX" sz="1800" b="1" dirty="0">
                <a:cs typeface="Calibri"/>
              </a:rPr>
              <a:t>PROCESO:</a:t>
            </a:r>
            <a:r>
              <a:rPr lang="es-MX" sz="1800" b="1" spc="-60" dirty="0">
                <a:cs typeface="Calibri"/>
              </a:rPr>
              <a:t> </a:t>
            </a:r>
            <a:r>
              <a:rPr lang="es-CO" sz="1800" dirty="0"/>
              <a:t>La contratación se adelantará por el proceso de Licitación Pública, contenida en el artículo 2 de la ley 1150 de 2007 de conformidad con la cuantía del presente proceso y lo dispuesto por el numeral 1º del artículo 2º de la Ley 1150 de 2007 deberá adelantarse el mismo mediante la modalidad de Licitación Pública, en concordancia con lo dispuesto en el Capítulo 2 - SUBSECCIÓN 1 Licitación Pública, señalados en los artículos 2.2.1.2.1.1.1. y 2.2.1.2.1.1.2 del Decreto 1082 de 2015, Ley 1882 de 2018 y demás normas que lo reglamenten o complementen. </a:t>
            </a:r>
          </a:p>
          <a:p>
            <a:pPr marL="12700" algn="just">
              <a:spcBef>
                <a:spcPts val="2400"/>
              </a:spcBef>
            </a:pPr>
            <a:r>
              <a:rPr lang="es-MX" sz="1800" b="1" spc="-60" dirty="0">
                <a:cs typeface="Calibri"/>
              </a:rPr>
              <a:t>TIPO DE CONTRATO:  </a:t>
            </a:r>
            <a:r>
              <a:rPr lang="es-MX" sz="1800" spc="-60" dirty="0">
                <a:cs typeface="Calibri"/>
              </a:rPr>
              <a:t>Prestación de servicio.</a:t>
            </a:r>
            <a:endParaRPr lang="es-MX" sz="1800" dirty="0">
              <a:cs typeface="Calibri"/>
            </a:endParaRPr>
          </a:p>
          <a:p>
            <a:pPr algn="just"/>
            <a:endParaRPr lang="es-MX" sz="1800" b="1" dirty="0">
              <a:cs typeface="Calibri"/>
            </a:endParaRPr>
          </a:p>
          <a:p>
            <a:pPr algn="just"/>
            <a:r>
              <a:rPr lang="es-MX" sz="1800" b="1" dirty="0">
                <a:cs typeface="Calibri"/>
              </a:rPr>
              <a:t>OBJETO CONTRACTUAL:</a:t>
            </a:r>
            <a:r>
              <a:rPr lang="es-MX" sz="1800" b="1" spc="325" dirty="0">
                <a:cs typeface="Calibri"/>
              </a:rPr>
              <a:t> </a:t>
            </a:r>
            <a:r>
              <a:rPr lang="es-ES" sz="1800" dirty="0"/>
              <a:t>“</a:t>
            </a:r>
            <a:r>
              <a:rPr lang="es-MX" sz="1800" dirty="0"/>
              <a:t>PRESTAR EL SERVICIOS DE MANTENIMIENTO PREVENTIVO Y CORRECTIVO, INCLUYENDO EL SUMINISTRO Y LA INSTALACIÓN DE REPUESTOS Y ACCESORIOS NUEVOS Y ORIGINALES DE CADA UNA DE LAS MARCAS DE LOS VEHÍCULOS LIVIANOS, PESADOS, MAQUINARIA AMARILLA Y EQUIPOS MENORES, DEL FONDO DE DESARROLLO LOCAL DE SAN CRISTOBAL</a:t>
            </a:r>
          </a:p>
          <a:p>
            <a:pPr algn="just"/>
            <a:endParaRPr lang="es-MX" sz="1800" dirty="0"/>
          </a:p>
          <a:p>
            <a:pPr algn="just"/>
            <a:r>
              <a:rPr lang="es-ES" sz="1800" dirty="0"/>
              <a:t>”</a:t>
            </a:r>
            <a:r>
              <a:rPr lang="es-MX" sz="1800" b="1" spc="-10" dirty="0">
                <a:cs typeface="Calibri"/>
              </a:rPr>
              <a:t>VALOR</a:t>
            </a:r>
            <a:r>
              <a:rPr lang="es-MX" sz="1800" b="1" spc="-65" dirty="0">
                <a:cs typeface="Calibri"/>
              </a:rPr>
              <a:t> </a:t>
            </a:r>
            <a:r>
              <a:rPr lang="es-MX" sz="1800" b="1" dirty="0">
                <a:cs typeface="Calibri"/>
              </a:rPr>
              <a:t>PROCESO:</a:t>
            </a:r>
            <a:r>
              <a:rPr lang="es-MX" sz="1800" b="1" spc="-70" dirty="0">
                <a:cs typeface="Calibri"/>
              </a:rPr>
              <a:t> </a:t>
            </a:r>
            <a:r>
              <a:rPr lang="es-MX" sz="1800" dirty="0">
                <a:cs typeface="Calibri"/>
              </a:rPr>
              <a:t>$</a:t>
            </a:r>
            <a:r>
              <a:rPr lang="es-MX" sz="1800" spc="-55" dirty="0">
                <a:cs typeface="Calibri"/>
              </a:rPr>
              <a:t> </a:t>
            </a:r>
            <a:r>
              <a:rPr lang="es-MX" sz="1800" spc="-10" dirty="0">
                <a:cs typeface="Calibri"/>
              </a:rPr>
              <a:t>805.000.000 </a:t>
            </a:r>
          </a:p>
          <a:p>
            <a:pPr algn="just"/>
            <a:endParaRPr lang="es-MX" sz="1800" b="1" dirty="0"/>
          </a:p>
          <a:p>
            <a:pPr algn="just"/>
            <a:r>
              <a:rPr lang="es-MX" sz="1800" b="1" dirty="0">
                <a:cs typeface="Calibri"/>
              </a:rPr>
              <a:t>PLAZO</a:t>
            </a:r>
            <a:r>
              <a:rPr lang="es-MX" sz="1800" b="1" spc="140" dirty="0">
                <a:cs typeface="Calibri"/>
              </a:rPr>
              <a:t> </a:t>
            </a:r>
            <a:r>
              <a:rPr lang="es-MX" sz="1800" b="1" dirty="0">
                <a:cs typeface="Calibri"/>
              </a:rPr>
              <a:t>DE</a:t>
            </a:r>
            <a:r>
              <a:rPr lang="es-MX" sz="1800" b="1" spc="140" dirty="0">
                <a:cs typeface="Calibri"/>
              </a:rPr>
              <a:t> </a:t>
            </a:r>
            <a:r>
              <a:rPr lang="es-MX" sz="1800" b="1" dirty="0">
                <a:cs typeface="Calibri"/>
              </a:rPr>
              <a:t>EJECUCIÓN:</a:t>
            </a:r>
            <a:r>
              <a:rPr lang="es-MX" sz="1800" b="1" spc="120" dirty="0">
                <a:cs typeface="Calibri"/>
              </a:rPr>
              <a:t> </a:t>
            </a:r>
            <a:r>
              <a:rPr lang="es-MX" sz="1800" spc="120" dirty="0">
                <a:cs typeface="Calibri"/>
              </a:rPr>
              <a:t>Doce (12) meses.</a:t>
            </a:r>
            <a:endParaRPr lang="es-MX" sz="1800" dirty="0">
              <a:cs typeface="Calibri"/>
            </a:endParaRPr>
          </a:p>
          <a:p>
            <a:pPr marL="12700" algn="just">
              <a:lnSpc>
                <a:spcPct val="100000"/>
              </a:lnSpc>
              <a:spcBef>
                <a:spcPts val="2405"/>
              </a:spcBef>
            </a:pPr>
            <a:endParaRPr lang="es-MX" sz="2000" dirty="0">
              <a:cs typeface="Calibri"/>
            </a:endParaRPr>
          </a:p>
        </p:txBody>
      </p:sp>
    </p:spTree>
    <p:extLst>
      <p:ext uri="{BB962C8B-B14F-4D97-AF65-F5344CB8AC3E}">
        <p14:creationId xmlns:p14="http://schemas.microsoft.com/office/powerpoint/2010/main" val="1621513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FE079A79-F45F-3E9A-C40E-315E310445E1}"/>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991E0047-AB91-4DDF-4EAC-371E36E025B3}"/>
              </a:ext>
            </a:extLst>
          </p:cNvPr>
          <p:cNvPicPr preferRelativeResize="0"/>
          <p:nvPr/>
        </p:nvPicPr>
        <p:blipFill>
          <a:blip r:embed="rId3">
            <a:alphaModFix/>
          </a:blip>
          <a:stretch>
            <a:fillRect/>
          </a:stretch>
        </p:blipFill>
        <p:spPr>
          <a:xfrm>
            <a:off x="0" y="0"/>
            <a:ext cx="12192000" cy="6858001"/>
          </a:xfrm>
          <a:prstGeom prst="rect">
            <a:avLst/>
          </a:prstGeom>
          <a:noFill/>
          <a:ln>
            <a:noFill/>
          </a:ln>
        </p:spPr>
      </p:pic>
      <p:grpSp>
        <p:nvGrpSpPr>
          <p:cNvPr id="139" name="Google Shape;139;p18">
            <a:extLst>
              <a:ext uri="{FF2B5EF4-FFF2-40B4-BE49-F238E27FC236}">
                <a16:creationId xmlns:a16="http://schemas.microsoft.com/office/drawing/2014/main" id="{09766A35-8DFD-179A-44E0-441647034251}"/>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D704B81E-1D18-96D6-4741-261F0392016E}"/>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4C4F03A0-A95B-EA08-487F-722975333B89}"/>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8A7AB945-BAC9-7F68-D6E0-D2CE5CCF8FC8}"/>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a:extLst>
              <a:ext uri="{FF2B5EF4-FFF2-40B4-BE49-F238E27FC236}">
                <a16:creationId xmlns:a16="http://schemas.microsoft.com/office/drawing/2014/main" id="{2343F361-21B0-8CAA-7EEA-C9A890295126}"/>
              </a:ext>
            </a:extLst>
          </p:cNvPr>
          <p:cNvSpPr txBox="1"/>
          <p:nvPr/>
        </p:nvSpPr>
        <p:spPr>
          <a:xfrm>
            <a:off x="322875" y="214650"/>
            <a:ext cx="10832346"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3500" b="1" dirty="0">
                <a:solidFill>
                  <a:srgbClr val="CC0000"/>
                </a:solidFill>
                <a:latin typeface="Oswald"/>
                <a:ea typeface="Oswald"/>
                <a:cs typeface="Oswald"/>
                <a:sym typeface="Oswald"/>
              </a:rPr>
              <a:t>Descripción de la necesidad </a:t>
            </a:r>
          </a:p>
        </p:txBody>
      </p:sp>
      <p:sp>
        <p:nvSpPr>
          <p:cNvPr id="2" name="object 3">
            <a:extLst>
              <a:ext uri="{FF2B5EF4-FFF2-40B4-BE49-F238E27FC236}">
                <a16:creationId xmlns:a16="http://schemas.microsoft.com/office/drawing/2014/main" id="{6FE42F43-99F9-17DF-3BFF-695541A843D1}"/>
              </a:ext>
            </a:extLst>
          </p:cNvPr>
          <p:cNvSpPr txBox="1"/>
          <p:nvPr/>
        </p:nvSpPr>
        <p:spPr>
          <a:xfrm>
            <a:off x="508108" y="1033673"/>
            <a:ext cx="10432539" cy="6168996"/>
          </a:xfrm>
          <a:prstGeom prst="rect">
            <a:avLst/>
          </a:prstGeom>
        </p:spPr>
        <p:txBody>
          <a:bodyPr vert="horz" wrap="square" lIns="0" tIns="13335" rIns="0" bIns="0" rtlCol="0">
            <a:spAutoFit/>
          </a:bodyPr>
          <a:lstStyle>
            <a:defPPr>
              <a:defRPr kern="0"/>
            </a:defPPr>
          </a:lstStyle>
          <a:p>
            <a:pPr algn="just"/>
            <a:r>
              <a:rPr lang="es-ES" sz="1800" dirty="0"/>
              <a:t>La </a:t>
            </a:r>
            <a:r>
              <a:rPr lang="es-MX" sz="1800" dirty="0"/>
              <a:t>El Fondo de Desarrollo Local de San Cristóbal, en cumplimiento de los fines esenciales del Estado, las funciones asignadas a la Secretaría Distrital de Gobierno y las competencias delegadas a los Alcaldes Locales, desarrolla acciones orientadas al fortalecimiento institucional, la participación ciudadana, la convivencia, la inspección, vigilancia y control, así como al mejoramiento de la infraestructura vial de la localidad.</a:t>
            </a:r>
          </a:p>
          <a:p>
            <a:pPr algn="just"/>
            <a:r>
              <a:rPr lang="es-MX" sz="1800" dirty="0"/>
              <a:t>La presente contratación se encuentra alineada con el Plan de Desarrollo Local 2025-2028 "San Cristóbal Territorio de Oportunidades, Camina Segura" y contribuye al cumplimiento de los proyectos de inversión No. 2667 "Fortalecimiento Institucional - Gobierno de lo cotidiano" y No. 2252 "Infraestructura - Transformando espacios, conectando comunidades, San Cristóbal Vial, caminos de oportunidad y progreso".</a:t>
            </a:r>
          </a:p>
          <a:p>
            <a:pPr algn="just"/>
            <a:r>
              <a:rPr lang="es-MX" sz="1800" dirty="0"/>
              <a:t>Para el desarrollo de las actividades misionales de la Alcaldía Local y la ejecución de los proyectos de inversión, resulta indispensable garantizar la disponibilidad, operatividad y adecuado funcionamiento del parque automotor, maquinaria amarilla y equipos menores de propiedad o tenencia del Fondo de Desarrollo Local de San Cristóbal.</a:t>
            </a:r>
          </a:p>
          <a:p>
            <a:pPr algn="just"/>
            <a:r>
              <a:rPr lang="es-MX" sz="1800" dirty="0"/>
              <a:t>En consecuencia, se requiere adelantar las acciones necesarias para asegurar el mantenimiento preventivo y correctivo de dichos equipos, así como el suministro de repuestos e insumos requeridos, con el fin de garantizar la continuidad de los servicios institucionales, el apoyo a las actividades de inspección, vigilancia y control, y la ejecución de intervenciones para el mejoramiento de la malla vial de la localidad, contribuyendo al cumplimiento de las metas establecidas en el Plan de Desarrollo Local y Distrital.</a:t>
            </a:r>
          </a:p>
          <a:p>
            <a:pPr marL="12700" algn="just">
              <a:lnSpc>
                <a:spcPct val="100000"/>
              </a:lnSpc>
              <a:spcBef>
                <a:spcPts val="2400"/>
              </a:spcBef>
            </a:pPr>
            <a:endParaRPr lang="es-MX" sz="2000" dirty="0">
              <a:cs typeface="Calibri"/>
            </a:endParaRPr>
          </a:p>
        </p:txBody>
      </p:sp>
    </p:spTree>
    <p:extLst>
      <p:ext uri="{BB962C8B-B14F-4D97-AF65-F5344CB8AC3E}">
        <p14:creationId xmlns:p14="http://schemas.microsoft.com/office/powerpoint/2010/main" val="1332148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F29E7AB9-BE95-7122-B190-B893EE5C844B}"/>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164E5681-F243-E111-B9C0-B676B9D03F34}"/>
              </a:ext>
            </a:extLst>
          </p:cNvPr>
          <p:cNvPicPr preferRelativeResize="0"/>
          <p:nvPr/>
        </p:nvPicPr>
        <p:blipFill>
          <a:blip r:embed="rId3">
            <a:alphaModFix/>
          </a:blip>
          <a:stretch>
            <a:fillRect/>
          </a:stretch>
        </p:blipFill>
        <p:spPr>
          <a:xfrm>
            <a:off x="0" y="0"/>
            <a:ext cx="12192000" cy="6858001"/>
          </a:xfrm>
          <a:prstGeom prst="rect">
            <a:avLst/>
          </a:prstGeom>
          <a:noFill/>
          <a:ln>
            <a:noFill/>
          </a:ln>
        </p:spPr>
      </p:pic>
      <p:grpSp>
        <p:nvGrpSpPr>
          <p:cNvPr id="139" name="Google Shape;139;p18">
            <a:extLst>
              <a:ext uri="{FF2B5EF4-FFF2-40B4-BE49-F238E27FC236}">
                <a16:creationId xmlns:a16="http://schemas.microsoft.com/office/drawing/2014/main" id="{8EB34ADE-5580-8683-C9AD-EB19C9361916}"/>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C7E46CE7-3778-DFAA-16AF-F98E59AAA713}"/>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F99D046B-DE6B-BBEF-0B67-5B1981716F71}"/>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2B4A5757-B4C2-51B3-0320-84B0471179D6}"/>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a:extLst>
              <a:ext uri="{FF2B5EF4-FFF2-40B4-BE49-F238E27FC236}">
                <a16:creationId xmlns:a16="http://schemas.microsoft.com/office/drawing/2014/main" id="{22D3A590-AEF6-D9EC-951F-E07425A93FC4}"/>
              </a:ext>
            </a:extLst>
          </p:cNvPr>
          <p:cNvSpPr txBox="1"/>
          <p:nvPr/>
        </p:nvSpPr>
        <p:spPr>
          <a:xfrm>
            <a:off x="305898" y="205047"/>
            <a:ext cx="6729000"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CO" sz="3500" b="1" dirty="0">
                <a:solidFill>
                  <a:srgbClr val="CC0000"/>
                </a:solidFill>
                <a:latin typeface="Oswald"/>
                <a:ea typeface="Oswald"/>
                <a:cs typeface="Oswald"/>
                <a:sym typeface="Oswald"/>
              </a:rPr>
              <a:t>Proyecto de Inversión</a:t>
            </a:r>
            <a:endParaRPr sz="3500" b="1" dirty="0">
              <a:solidFill>
                <a:srgbClr val="CC0000"/>
              </a:solidFill>
              <a:latin typeface="Oswald"/>
              <a:ea typeface="Oswald"/>
              <a:cs typeface="Oswald"/>
              <a:sym typeface="Oswald"/>
            </a:endParaRPr>
          </a:p>
        </p:txBody>
      </p:sp>
      <p:graphicFrame>
        <p:nvGraphicFramePr>
          <p:cNvPr id="3" name="Tabla 2"/>
          <p:cNvGraphicFramePr>
            <a:graphicFrameLocks noGrp="1"/>
          </p:cNvGraphicFramePr>
          <p:nvPr>
            <p:extLst>
              <p:ext uri="{D42A27DB-BD31-4B8C-83A1-F6EECF244321}">
                <p14:modId xmlns:p14="http://schemas.microsoft.com/office/powerpoint/2010/main" val="3020055893"/>
              </p:ext>
            </p:extLst>
          </p:nvPr>
        </p:nvGraphicFramePr>
        <p:xfrm>
          <a:off x="630715" y="1133462"/>
          <a:ext cx="10445460" cy="5190453"/>
        </p:xfrm>
        <a:graphic>
          <a:graphicData uri="http://schemas.openxmlformats.org/drawingml/2006/table">
            <a:tbl>
              <a:tblPr firstRow="1" bandRow="1">
                <a:tableStyleId>{F5AB1C69-6EDB-4FF4-983F-18BD219EF322}</a:tableStyleId>
              </a:tblPr>
              <a:tblGrid>
                <a:gridCol w="2089092">
                  <a:extLst>
                    <a:ext uri="{9D8B030D-6E8A-4147-A177-3AD203B41FA5}">
                      <a16:colId xmlns:a16="http://schemas.microsoft.com/office/drawing/2014/main" val="1540486229"/>
                    </a:ext>
                  </a:extLst>
                </a:gridCol>
                <a:gridCol w="2089092">
                  <a:extLst>
                    <a:ext uri="{9D8B030D-6E8A-4147-A177-3AD203B41FA5}">
                      <a16:colId xmlns:a16="http://schemas.microsoft.com/office/drawing/2014/main" val="2037584528"/>
                    </a:ext>
                  </a:extLst>
                </a:gridCol>
                <a:gridCol w="2089092">
                  <a:extLst>
                    <a:ext uri="{9D8B030D-6E8A-4147-A177-3AD203B41FA5}">
                      <a16:colId xmlns:a16="http://schemas.microsoft.com/office/drawing/2014/main" val="2115313565"/>
                    </a:ext>
                  </a:extLst>
                </a:gridCol>
                <a:gridCol w="2089092">
                  <a:extLst>
                    <a:ext uri="{9D8B030D-6E8A-4147-A177-3AD203B41FA5}">
                      <a16:colId xmlns:a16="http://schemas.microsoft.com/office/drawing/2014/main" val="2759058084"/>
                    </a:ext>
                  </a:extLst>
                </a:gridCol>
                <a:gridCol w="2089092">
                  <a:extLst>
                    <a:ext uri="{9D8B030D-6E8A-4147-A177-3AD203B41FA5}">
                      <a16:colId xmlns:a16="http://schemas.microsoft.com/office/drawing/2014/main" val="499158768"/>
                    </a:ext>
                  </a:extLst>
                </a:gridCol>
              </a:tblGrid>
              <a:tr h="432887">
                <a:tc>
                  <a:txBody>
                    <a:bodyPr/>
                    <a:lstStyle/>
                    <a:p>
                      <a:pPr algn="ctr"/>
                      <a:r>
                        <a:rPr lang="es-MX" dirty="0"/>
                        <a:t>PROGRAMA</a:t>
                      </a:r>
                      <a:endParaRPr lang="es-ES" dirty="0"/>
                    </a:p>
                  </a:txBody>
                  <a:tcPr/>
                </a:tc>
                <a:tc>
                  <a:txBody>
                    <a:bodyPr/>
                    <a:lstStyle/>
                    <a:p>
                      <a:pPr algn="ctr"/>
                      <a:r>
                        <a:rPr lang="es-MX" dirty="0"/>
                        <a:t> PROYECTO DE INVERSION </a:t>
                      </a:r>
                      <a:endParaRPr lang="es-ES" dirty="0"/>
                    </a:p>
                  </a:txBody>
                  <a:tcPr/>
                </a:tc>
                <a:tc>
                  <a:txBody>
                    <a:bodyPr/>
                    <a:lstStyle/>
                    <a:p>
                      <a:pPr algn="ctr"/>
                      <a:r>
                        <a:rPr lang="es-MX" dirty="0"/>
                        <a:t>META </a:t>
                      </a:r>
                      <a:endParaRPr lang="es-ES" dirty="0"/>
                    </a:p>
                  </a:txBody>
                  <a:tcPr/>
                </a:tc>
                <a:tc>
                  <a:txBody>
                    <a:bodyPr/>
                    <a:lstStyle/>
                    <a:p>
                      <a:pPr algn="ctr"/>
                      <a:r>
                        <a:rPr lang="es-MX" dirty="0"/>
                        <a:t> RECURSOS DEL</a:t>
                      </a:r>
                      <a:r>
                        <a:rPr lang="es-MX" baseline="0" dirty="0"/>
                        <a:t> PROCESO </a:t>
                      </a:r>
                      <a:endParaRPr lang="es-ES" dirty="0"/>
                    </a:p>
                  </a:txBody>
                  <a:tcPr/>
                </a:tc>
                <a:tc>
                  <a:txBody>
                    <a:bodyPr/>
                    <a:lstStyle/>
                    <a:p>
                      <a:pPr algn="ctr"/>
                      <a:r>
                        <a:rPr lang="es-MX" dirty="0"/>
                        <a:t> PORCENTAJE</a:t>
                      </a:r>
                      <a:endParaRPr lang="es-ES" dirty="0"/>
                    </a:p>
                  </a:txBody>
                  <a:tcPr/>
                </a:tc>
                <a:extLst>
                  <a:ext uri="{0D108BD9-81ED-4DB2-BD59-A6C34878D82A}">
                    <a16:rowId xmlns:a16="http://schemas.microsoft.com/office/drawing/2014/main" val="3232066047"/>
                  </a:ext>
                </a:extLst>
              </a:tr>
              <a:tr h="1386373">
                <a:tc>
                  <a:txBody>
                    <a:bodyPr/>
                    <a:lstStyle/>
                    <a:p>
                      <a:r>
                        <a:rPr lang="es-ES" dirty="0"/>
                        <a:t>Programa 26. Movilidad Sostenible.</a:t>
                      </a:r>
                    </a:p>
                  </a:txBody>
                  <a:tcPr/>
                </a:tc>
                <a:tc>
                  <a:txBody>
                    <a:bodyPr/>
                    <a:lstStyle/>
                    <a:p>
                      <a:r>
                        <a:rPr lang="es-ES" dirty="0"/>
                        <a:t>2252-Transformando espacios, conectando comunidades, San Cristóbal vial, caminos de oportunidad y progreso</a:t>
                      </a:r>
                    </a:p>
                  </a:txBody>
                  <a:tcPr/>
                </a:tc>
                <a:tc>
                  <a:txBody>
                    <a:bodyPr/>
                    <a:lstStyle/>
                    <a:p>
                      <a:r>
                        <a:rPr lang="es-ES" dirty="0"/>
                        <a:t>Intervenir 17 Kilómetros-carril de malla vial urbana (local y/o intermedia) con acciones de construcción y/o conservación</a:t>
                      </a:r>
                    </a:p>
                  </a:txBody>
                  <a:tcPr/>
                </a:tc>
                <a:tc>
                  <a:txBody>
                    <a:bodyPr/>
                    <a:lstStyle/>
                    <a:p>
                      <a:pPr algn="ctr"/>
                      <a:r>
                        <a:rPr lang="es-MX" dirty="0"/>
                        <a:t> </a:t>
                      </a:r>
                    </a:p>
                    <a:p>
                      <a:pPr algn="ctr"/>
                      <a:endParaRPr lang="es-MX" dirty="0"/>
                    </a:p>
                    <a:p>
                      <a:pPr algn="ctr"/>
                      <a:endParaRPr lang="es-MX" dirty="0"/>
                    </a:p>
                    <a:p>
                      <a:pPr algn="ctr"/>
                      <a:r>
                        <a:rPr lang="es-MX" dirty="0"/>
                        <a:t>$</a:t>
                      </a:r>
                      <a:r>
                        <a:rPr lang="es-MX" baseline="0" dirty="0"/>
                        <a:t> 515.000.000</a:t>
                      </a:r>
                      <a:endParaRPr lang="es-ES" dirty="0"/>
                    </a:p>
                  </a:txBody>
                  <a:tcPr/>
                </a:tc>
                <a:tc>
                  <a:txBody>
                    <a:bodyPr/>
                    <a:lstStyle/>
                    <a:p>
                      <a:pPr algn="ctr"/>
                      <a:r>
                        <a:rPr lang="es-MX" dirty="0"/>
                        <a:t> </a:t>
                      </a:r>
                    </a:p>
                    <a:p>
                      <a:pPr algn="ctr"/>
                      <a:endParaRPr lang="es-MX" dirty="0"/>
                    </a:p>
                    <a:p>
                      <a:pPr algn="ctr"/>
                      <a:endParaRPr lang="es-MX" dirty="0"/>
                    </a:p>
                    <a:p>
                      <a:pPr algn="ctr"/>
                      <a:r>
                        <a:rPr lang="es-ES" dirty="0"/>
                        <a:t>64%</a:t>
                      </a:r>
                    </a:p>
                  </a:txBody>
                  <a:tcPr/>
                </a:tc>
                <a:extLst>
                  <a:ext uri="{0D108BD9-81ED-4DB2-BD59-A6C34878D82A}">
                    <a16:rowId xmlns:a16="http://schemas.microsoft.com/office/drawing/2014/main" val="2969099709"/>
                  </a:ext>
                </a:extLst>
              </a:tr>
              <a:tr h="1502373">
                <a:tc>
                  <a:txBody>
                    <a:bodyPr/>
                    <a:lstStyle/>
                    <a:p>
                      <a:r>
                        <a:rPr lang="es-MX" dirty="0"/>
                        <a:t>Programa 33. Fortalecimiento institucional para un Gobierno confiable</a:t>
                      </a:r>
                      <a:endParaRPr lang="es-ES" dirty="0"/>
                    </a:p>
                  </a:txBody>
                  <a:tcPr/>
                </a:tc>
                <a:tc>
                  <a:txBody>
                    <a:bodyPr/>
                    <a:lstStyle/>
                    <a:p>
                      <a:r>
                        <a:rPr lang="es-MX" dirty="0"/>
                        <a:t>2667 Fortalecimiento Institucional- Gobierno de lo cotidiano</a:t>
                      </a:r>
                      <a:endParaRPr lang="es-ES" dirty="0"/>
                    </a:p>
                  </a:txBody>
                  <a:tcPr/>
                </a:tc>
                <a:tc>
                  <a:txBody>
                    <a:bodyPr/>
                    <a:lstStyle/>
                    <a:p>
                      <a:r>
                        <a:rPr lang="es-ES" dirty="0"/>
                        <a:t>Realizar 4 estrategias de fortalecimiento institucional (una por vigencia</a:t>
                      </a:r>
                    </a:p>
                  </a:txBody>
                  <a:tcPr/>
                </a:tc>
                <a:tc>
                  <a:txBody>
                    <a:bodyPr/>
                    <a:lstStyle/>
                    <a:p>
                      <a:pPr algn="ctr"/>
                      <a:endParaRPr lang="es-MX" dirty="0"/>
                    </a:p>
                    <a:p>
                      <a:pPr algn="ctr"/>
                      <a:endParaRPr lang="es-MX" dirty="0"/>
                    </a:p>
                    <a:p>
                      <a:pPr algn="ctr"/>
                      <a:endParaRPr lang="es-MX" dirty="0"/>
                    </a:p>
                    <a:p>
                      <a:pPr marL="0" marR="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MX" dirty="0"/>
                        <a:t>$</a:t>
                      </a:r>
                      <a:r>
                        <a:rPr lang="es-MX" baseline="0" dirty="0"/>
                        <a:t> 250.000.000</a:t>
                      </a:r>
                      <a:endParaRPr lang="es-ES" dirty="0"/>
                    </a:p>
                  </a:txBody>
                  <a:tcPr/>
                </a:tc>
                <a:tc>
                  <a:txBody>
                    <a:bodyPr/>
                    <a:lstStyle/>
                    <a:p>
                      <a:pPr algn="ctr"/>
                      <a:endParaRPr lang="es-MX" dirty="0"/>
                    </a:p>
                    <a:p>
                      <a:pPr algn="ctr"/>
                      <a:endParaRPr lang="es-MX" dirty="0"/>
                    </a:p>
                    <a:p>
                      <a:pPr algn="ctr"/>
                      <a:endParaRPr lang="es-MX" dirty="0"/>
                    </a:p>
                    <a:p>
                      <a:pPr marL="0" marR="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ES" dirty="0"/>
                        <a:t>31%</a:t>
                      </a:r>
                    </a:p>
                  </a:txBody>
                  <a:tcPr/>
                </a:tc>
                <a:extLst>
                  <a:ext uri="{0D108BD9-81ED-4DB2-BD59-A6C34878D82A}">
                    <a16:rowId xmlns:a16="http://schemas.microsoft.com/office/drawing/2014/main" val="3790466833"/>
                  </a:ext>
                </a:extLst>
              </a:tr>
              <a:tr h="1324125">
                <a:tc>
                  <a:txBody>
                    <a:bodyPr/>
                    <a:lstStyle/>
                    <a:p>
                      <a:endParaRPr lang="es-ES" dirty="0"/>
                    </a:p>
                  </a:txBody>
                  <a:tcPr/>
                </a:tc>
                <a:tc>
                  <a:txBody>
                    <a:bodyPr/>
                    <a:lstStyle/>
                    <a:p>
                      <a:r>
                        <a:rPr lang="es-ES" dirty="0"/>
                        <a:t>5202-</a:t>
                      </a:r>
                      <a:r>
                        <a:rPr lang="es-ES" sz="1400" b="0" i="0" u="none" strike="noStrike" cap="none" dirty="0">
                          <a:solidFill>
                            <a:schemeClr val="dk1"/>
                          </a:solidFill>
                          <a:effectLst/>
                          <a:latin typeface="+mn-lt"/>
                          <a:ea typeface="+mn-ea"/>
                          <a:cs typeface="+mn-cs"/>
                          <a:sym typeface="Arial"/>
                        </a:rPr>
                        <a:t>mantenimiento de equipos menores es Servicio de mantenimiento y reparación de motores transformadores y generadores eléctricos</a:t>
                      </a:r>
                      <a:endParaRPr lang="es-ES" dirty="0"/>
                    </a:p>
                  </a:txBody>
                  <a:tcPr/>
                </a:tc>
                <a:tc>
                  <a:txBody>
                    <a:bodyPr/>
                    <a:lstStyle/>
                    <a:p>
                      <a:r>
                        <a:rPr lang="es-MX" dirty="0"/>
                        <a:t>Servicio de mantenimiento y reparación de motores, transformadores y generadores eléctrico</a:t>
                      </a:r>
                      <a:endParaRPr lang="es-ES" dirty="0"/>
                    </a:p>
                  </a:txBody>
                  <a:tcPr/>
                </a:tc>
                <a:tc>
                  <a:txBody>
                    <a:bodyPr/>
                    <a:lstStyle/>
                    <a:p>
                      <a:pPr algn="ctr"/>
                      <a:endParaRPr lang="es-MX" dirty="0"/>
                    </a:p>
                    <a:p>
                      <a:pPr algn="ctr"/>
                      <a:endParaRPr lang="es-MX" dirty="0"/>
                    </a:p>
                    <a:p>
                      <a:pPr marL="0" marR="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MX" dirty="0"/>
                        <a:t>$</a:t>
                      </a:r>
                      <a:r>
                        <a:rPr lang="es-MX" baseline="0" dirty="0"/>
                        <a:t> 40.000.000</a:t>
                      </a:r>
                      <a:endParaRPr lang="es-ES" dirty="0"/>
                    </a:p>
                  </a:txBody>
                  <a:tcPr/>
                </a:tc>
                <a:tc>
                  <a:txBody>
                    <a:bodyPr/>
                    <a:lstStyle/>
                    <a:p>
                      <a:pPr algn="ctr"/>
                      <a:endParaRPr lang="es-MX" dirty="0"/>
                    </a:p>
                    <a:p>
                      <a:pPr algn="ctr"/>
                      <a:endParaRPr lang="es-MX" dirty="0"/>
                    </a:p>
                    <a:p>
                      <a:pPr marL="0" marR="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MX" dirty="0"/>
                        <a:t>5%</a:t>
                      </a:r>
                      <a:endParaRPr lang="es-ES" dirty="0"/>
                    </a:p>
                  </a:txBody>
                  <a:tcPr/>
                </a:tc>
                <a:extLst>
                  <a:ext uri="{0D108BD9-81ED-4DB2-BD59-A6C34878D82A}">
                    <a16:rowId xmlns:a16="http://schemas.microsoft.com/office/drawing/2014/main" val="702998188"/>
                  </a:ext>
                </a:extLst>
              </a:tr>
            </a:tbl>
          </a:graphicData>
        </a:graphic>
      </p:graphicFrame>
    </p:spTree>
    <p:extLst>
      <p:ext uri="{BB962C8B-B14F-4D97-AF65-F5344CB8AC3E}">
        <p14:creationId xmlns:p14="http://schemas.microsoft.com/office/powerpoint/2010/main" val="3691668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15"/>
          <p:cNvPicPr preferRelativeResize="0"/>
          <p:nvPr/>
        </p:nvPicPr>
        <p:blipFill rotWithShape="1">
          <a:blip r:embed="rId3">
            <a:alphaModFix/>
          </a:blip>
          <a:srcRect b="15139"/>
          <a:stretch/>
        </p:blipFill>
        <p:spPr>
          <a:xfrm>
            <a:off x="0" y="0"/>
            <a:ext cx="12192000" cy="6895499"/>
          </a:xfrm>
          <a:prstGeom prst="rect">
            <a:avLst/>
          </a:prstGeom>
          <a:noFill/>
          <a:ln>
            <a:noFill/>
          </a:ln>
        </p:spPr>
      </p:pic>
      <p:grpSp>
        <p:nvGrpSpPr>
          <p:cNvPr id="106" name="Google Shape;106;p15"/>
          <p:cNvGrpSpPr/>
          <p:nvPr/>
        </p:nvGrpSpPr>
        <p:grpSpPr>
          <a:xfrm>
            <a:off x="10943664" y="-52"/>
            <a:ext cx="1245319" cy="6857697"/>
            <a:chOff x="10950525" y="35050"/>
            <a:chExt cx="1239000" cy="6822900"/>
          </a:xfrm>
        </p:grpSpPr>
        <p:sp>
          <p:nvSpPr>
            <p:cNvPr id="107" name="Google Shape;107;p15"/>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15"/>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09" name="Google Shape;109;p15"/>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10" name="Google Shape;110;p15"/>
          <p:cNvSpPr txBox="1"/>
          <p:nvPr/>
        </p:nvSpPr>
        <p:spPr>
          <a:xfrm>
            <a:off x="127377" y="73715"/>
            <a:ext cx="9895545"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3500" b="1" dirty="0">
                <a:solidFill>
                  <a:srgbClr val="CC0000"/>
                </a:solidFill>
                <a:latin typeface="Oswald"/>
                <a:ea typeface="Oswald"/>
                <a:cs typeface="Oswald"/>
                <a:sym typeface="Oswald"/>
              </a:rPr>
              <a:t>Resumen del estado actual de las vías</a:t>
            </a:r>
          </a:p>
        </p:txBody>
      </p:sp>
      <p:graphicFrame>
        <p:nvGraphicFramePr>
          <p:cNvPr id="21" name="Tabla 20">
            <a:extLst>
              <a:ext uri="{FF2B5EF4-FFF2-40B4-BE49-F238E27FC236}">
                <a16:creationId xmlns:a16="http://schemas.microsoft.com/office/drawing/2014/main" id="{D964083C-33E4-EC89-33F7-498761522365}"/>
              </a:ext>
            </a:extLst>
          </p:cNvPr>
          <p:cNvGraphicFramePr>
            <a:graphicFrameLocks noGrp="1"/>
          </p:cNvGraphicFramePr>
          <p:nvPr>
            <p:extLst>
              <p:ext uri="{D42A27DB-BD31-4B8C-83A1-F6EECF244321}">
                <p14:modId xmlns:p14="http://schemas.microsoft.com/office/powerpoint/2010/main" val="545700739"/>
              </p:ext>
            </p:extLst>
          </p:nvPr>
        </p:nvGraphicFramePr>
        <p:xfrm>
          <a:off x="3089824" y="1891669"/>
          <a:ext cx="1512000" cy="180000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897193741"/>
                    </a:ext>
                  </a:extLst>
                </a:gridCol>
              </a:tblGrid>
              <a:tr h="720000">
                <a:tc>
                  <a:txBody>
                    <a:bodyPr/>
                    <a:lstStyle/>
                    <a:p>
                      <a:pPr algn="ctr"/>
                      <a:r>
                        <a:rPr lang="es-ES" dirty="0"/>
                        <a:t>187,9 km-carril</a:t>
                      </a:r>
                    </a:p>
                    <a:p>
                      <a:pPr algn="ctr"/>
                      <a:r>
                        <a:rPr lang="es-ES" dirty="0"/>
                        <a:t>31,07%</a:t>
                      </a:r>
                      <a:endParaRPr lang="es-CO" dirty="0"/>
                    </a:p>
                  </a:txBody>
                  <a:tcPr anchor="ctr">
                    <a:solidFill>
                      <a:srgbClr val="00B050"/>
                    </a:solidFill>
                  </a:tcPr>
                </a:tc>
                <a:extLst>
                  <a:ext uri="{0D108BD9-81ED-4DB2-BD59-A6C34878D82A}">
                    <a16:rowId xmlns:a16="http://schemas.microsoft.com/office/drawing/2014/main" val="1761121366"/>
                  </a:ext>
                </a:extLst>
              </a:tr>
              <a:tr h="720000">
                <a:tc>
                  <a:txBody>
                    <a:bodyPr/>
                    <a:lstStyle/>
                    <a:p>
                      <a:pPr algn="ctr"/>
                      <a:r>
                        <a:rPr lang="es-CO" sz="1400" b="1" i="0" u="none" strike="noStrike" cap="none" dirty="0">
                          <a:solidFill>
                            <a:schemeClr val="lt1"/>
                          </a:solidFill>
                          <a:latin typeface="+mn-lt"/>
                          <a:ea typeface="+mn-ea"/>
                          <a:cs typeface="+mn-cs"/>
                          <a:sym typeface="Arial"/>
                        </a:rPr>
                        <a:t>0,2 </a:t>
                      </a:r>
                      <a:r>
                        <a:rPr lang="es-ES" sz="1400" b="1" i="0" u="none" strike="noStrike" cap="none" dirty="0">
                          <a:solidFill>
                            <a:schemeClr val="lt1"/>
                          </a:solidFill>
                          <a:latin typeface="+mn-lt"/>
                          <a:ea typeface="+mn-ea"/>
                          <a:cs typeface="+mn-cs"/>
                          <a:sym typeface="Arial"/>
                        </a:rPr>
                        <a:t>km-carril</a:t>
                      </a:r>
                    </a:p>
                    <a:p>
                      <a:pPr algn="ctr"/>
                      <a:r>
                        <a:rPr lang="es-ES" sz="1400" b="1" i="0" u="none" strike="noStrike" cap="none" dirty="0">
                          <a:solidFill>
                            <a:schemeClr val="lt1"/>
                          </a:solidFill>
                          <a:latin typeface="+mn-lt"/>
                          <a:ea typeface="+mn-ea"/>
                          <a:cs typeface="+mn-cs"/>
                          <a:sym typeface="Arial"/>
                        </a:rPr>
                        <a:t>1,22%</a:t>
                      </a:r>
                      <a:endParaRPr lang="es-CO" sz="1400" b="1" i="0" u="none" strike="noStrike" cap="none" dirty="0">
                        <a:solidFill>
                          <a:schemeClr val="lt1"/>
                        </a:solidFill>
                        <a:latin typeface="+mn-lt"/>
                        <a:ea typeface="+mn-ea"/>
                        <a:cs typeface="+mn-cs"/>
                        <a:sym typeface="Arial"/>
                      </a:endParaRPr>
                    </a:p>
                  </a:txBody>
                  <a:tcPr anchor="ctr">
                    <a:solidFill>
                      <a:srgbClr val="00B050"/>
                    </a:solidFill>
                  </a:tcPr>
                </a:tc>
                <a:extLst>
                  <a:ext uri="{0D108BD9-81ED-4DB2-BD59-A6C34878D82A}">
                    <a16:rowId xmlns:a16="http://schemas.microsoft.com/office/drawing/2014/main" val="3994582496"/>
                  </a:ext>
                </a:extLst>
              </a:tr>
              <a:tr h="360000">
                <a:tc>
                  <a:txBody>
                    <a:bodyPr/>
                    <a:lstStyle/>
                    <a:p>
                      <a:pPr algn="ctr"/>
                      <a:r>
                        <a:rPr lang="es-CO" dirty="0"/>
                        <a:t>Bueno</a:t>
                      </a:r>
                    </a:p>
                  </a:txBody>
                  <a:tcPr/>
                </a:tc>
                <a:extLst>
                  <a:ext uri="{0D108BD9-81ED-4DB2-BD59-A6C34878D82A}">
                    <a16:rowId xmlns:a16="http://schemas.microsoft.com/office/drawing/2014/main" val="3817953135"/>
                  </a:ext>
                </a:extLst>
              </a:tr>
            </a:tbl>
          </a:graphicData>
        </a:graphic>
      </p:graphicFrame>
      <p:graphicFrame>
        <p:nvGraphicFramePr>
          <p:cNvPr id="22" name="Tabla 21">
            <a:extLst>
              <a:ext uri="{FF2B5EF4-FFF2-40B4-BE49-F238E27FC236}">
                <a16:creationId xmlns:a16="http://schemas.microsoft.com/office/drawing/2014/main" id="{501B412F-10BA-3503-A66F-5A4A228E136A}"/>
              </a:ext>
            </a:extLst>
          </p:cNvPr>
          <p:cNvGraphicFramePr>
            <a:graphicFrameLocks noGrp="1"/>
          </p:cNvGraphicFramePr>
          <p:nvPr>
            <p:extLst>
              <p:ext uri="{D42A27DB-BD31-4B8C-83A1-F6EECF244321}">
                <p14:modId xmlns:p14="http://schemas.microsoft.com/office/powerpoint/2010/main" val="3270316145"/>
              </p:ext>
            </p:extLst>
          </p:nvPr>
        </p:nvGraphicFramePr>
        <p:xfrm>
          <a:off x="4848428" y="1874178"/>
          <a:ext cx="1512000" cy="180000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897193741"/>
                    </a:ext>
                  </a:extLst>
                </a:gridCol>
              </a:tblGrid>
              <a:tr h="720000">
                <a:tc>
                  <a:txBody>
                    <a:bodyPr/>
                    <a:lstStyle/>
                    <a:p>
                      <a:pPr algn="ctr"/>
                      <a:r>
                        <a:rPr lang="es-CO" dirty="0"/>
                        <a:t>184,8 </a:t>
                      </a:r>
                      <a:r>
                        <a:rPr lang="es-ES" dirty="0"/>
                        <a:t>km-carril</a:t>
                      </a:r>
                    </a:p>
                    <a:p>
                      <a:pPr algn="ctr"/>
                      <a:r>
                        <a:rPr lang="es-ES" dirty="0"/>
                        <a:t>30,56%</a:t>
                      </a:r>
                      <a:endParaRPr lang="es-CO" dirty="0"/>
                    </a:p>
                  </a:txBody>
                  <a:tcPr anchor="ctr">
                    <a:solidFill>
                      <a:srgbClr val="92D050"/>
                    </a:solidFill>
                  </a:tcPr>
                </a:tc>
                <a:extLst>
                  <a:ext uri="{0D108BD9-81ED-4DB2-BD59-A6C34878D82A}">
                    <a16:rowId xmlns:a16="http://schemas.microsoft.com/office/drawing/2014/main" val="1761121366"/>
                  </a:ext>
                </a:extLst>
              </a:tr>
              <a:tr h="720000">
                <a:tc>
                  <a:txBody>
                    <a:bodyPr/>
                    <a:lstStyle/>
                    <a:p>
                      <a:pPr algn="ctr"/>
                      <a:r>
                        <a:rPr lang="es-CO" sz="1400" b="1" i="0" u="none" strike="noStrike" cap="none" dirty="0">
                          <a:solidFill>
                            <a:schemeClr val="lt1"/>
                          </a:solidFill>
                          <a:latin typeface="+mn-lt"/>
                          <a:ea typeface="+mn-ea"/>
                          <a:cs typeface="+mn-cs"/>
                          <a:sym typeface="Arial"/>
                        </a:rPr>
                        <a:t>3,7 </a:t>
                      </a:r>
                      <a:r>
                        <a:rPr lang="es-ES" sz="1400" b="1" i="0" u="none" strike="noStrike" cap="none" dirty="0">
                          <a:solidFill>
                            <a:schemeClr val="lt1"/>
                          </a:solidFill>
                          <a:latin typeface="+mn-lt"/>
                          <a:ea typeface="+mn-ea"/>
                          <a:cs typeface="+mn-cs"/>
                          <a:sym typeface="Arial"/>
                        </a:rPr>
                        <a:t>km-carril</a:t>
                      </a:r>
                    </a:p>
                    <a:p>
                      <a:pPr algn="ctr"/>
                      <a:r>
                        <a:rPr lang="es-ES" sz="1400" b="1" i="0" u="none" strike="noStrike" cap="none" dirty="0">
                          <a:solidFill>
                            <a:schemeClr val="lt1"/>
                          </a:solidFill>
                          <a:latin typeface="+mn-lt"/>
                          <a:ea typeface="+mn-ea"/>
                          <a:cs typeface="+mn-cs"/>
                          <a:sym typeface="Arial"/>
                        </a:rPr>
                        <a:t>22,56%</a:t>
                      </a:r>
                      <a:endParaRPr lang="es-CO" sz="1400" b="1" i="0" u="none" strike="noStrike" cap="none" dirty="0">
                        <a:solidFill>
                          <a:schemeClr val="lt1"/>
                        </a:solidFill>
                        <a:latin typeface="+mn-lt"/>
                        <a:ea typeface="+mn-ea"/>
                        <a:cs typeface="+mn-cs"/>
                        <a:sym typeface="Arial"/>
                      </a:endParaRPr>
                    </a:p>
                  </a:txBody>
                  <a:tcPr anchor="ctr">
                    <a:solidFill>
                      <a:srgbClr val="92D050"/>
                    </a:solidFill>
                  </a:tcPr>
                </a:tc>
                <a:extLst>
                  <a:ext uri="{0D108BD9-81ED-4DB2-BD59-A6C34878D82A}">
                    <a16:rowId xmlns:a16="http://schemas.microsoft.com/office/drawing/2014/main" val="3994582496"/>
                  </a:ext>
                </a:extLst>
              </a:tr>
              <a:tr h="360000">
                <a:tc>
                  <a:txBody>
                    <a:bodyPr/>
                    <a:lstStyle/>
                    <a:p>
                      <a:pPr algn="ctr"/>
                      <a:r>
                        <a:rPr lang="es-CO" dirty="0"/>
                        <a:t>Satisfactorio</a:t>
                      </a:r>
                    </a:p>
                  </a:txBody>
                  <a:tcPr/>
                </a:tc>
                <a:extLst>
                  <a:ext uri="{0D108BD9-81ED-4DB2-BD59-A6C34878D82A}">
                    <a16:rowId xmlns:a16="http://schemas.microsoft.com/office/drawing/2014/main" val="3817953135"/>
                  </a:ext>
                </a:extLst>
              </a:tr>
            </a:tbl>
          </a:graphicData>
        </a:graphic>
      </p:graphicFrame>
      <p:graphicFrame>
        <p:nvGraphicFramePr>
          <p:cNvPr id="23" name="Tabla 22">
            <a:extLst>
              <a:ext uri="{FF2B5EF4-FFF2-40B4-BE49-F238E27FC236}">
                <a16:creationId xmlns:a16="http://schemas.microsoft.com/office/drawing/2014/main" id="{90ED62CC-5B8D-DB49-FBDC-A6F4C5643459}"/>
              </a:ext>
            </a:extLst>
          </p:cNvPr>
          <p:cNvGraphicFramePr>
            <a:graphicFrameLocks noGrp="1"/>
          </p:cNvGraphicFramePr>
          <p:nvPr>
            <p:extLst>
              <p:ext uri="{D42A27DB-BD31-4B8C-83A1-F6EECF244321}">
                <p14:modId xmlns:p14="http://schemas.microsoft.com/office/powerpoint/2010/main" val="2641215003"/>
              </p:ext>
            </p:extLst>
          </p:nvPr>
        </p:nvGraphicFramePr>
        <p:xfrm>
          <a:off x="6607837" y="1841800"/>
          <a:ext cx="1512000" cy="180000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897193741"/>
                    </a:ext>
                  </a:extLst>
                </a:gridCol>
              </a:tblGrid>
              <a:tr h="720000">
                <a:tc>
                  <a:txBody>
                    <a:bodyPr/>
                    <a:lstStyle/>
                    <a:p>
                      <a:pPr algn="ctr"/>
                      <a:r>
                        <a:rPr lang="es-CO" dirty="0"/>
                        <a:t>84,9 </a:t>
                      </a:r>
                      <a:r>
                        <a:rPr lang="es-ES" dirty="0"/>
                        <a:t>km-carril</a:t>
                      </a:r>
                    </a:p>
                    <a:p>
                      <a:pPr algn="ctr"/>
                      <a:r>
                        <a:rPr lang="es-ES" dirty="0"/>
                        <a:t>14,04%</a:t>
                      </a:r>
                      <a:endParaRPr lang="es-CO" dirty="0"/>
                    </a:p>
                  </a:txBody>
                  <a:tcPr anchor="ctr">
                    <a:solidFill>
                      <a:srgbClr val="FFC000"/>
                    </a:solidFill>
                  </a:tcPr>
                </a:tc>
                <a:extLst>
                  <a:ext uri="{0D108BD9-81ED-4DB2-BD59-A6C34878D82A}">
                    <a16:rowId xmlns:a16="http://schemas.microsoft.com/office/drawing/2014/main" val="1761121366"/>
                  </a:ext>
                </a:extLst>
              </a:tr>
              <a:tr h="720000">
                <a:tc>
                  <a:txBody>
                    <a:bodyPr/>
                    <a:lstStyle/>
                    <a:p>
                      <a:pPr algn="ctr"/>
                      <a:r>
                        <a:rPr lang="es-CO" sz="1400" b="1" i="0" u="none" strike="noStrike" cap="none" dirty="0">
                          <a:solidFill>
                            <a:schemeClr val="lt1"/>
                          </a:solidFill>
                          <a:latin typeface="+mn-lt"/>
                          <a:ea typeface="+mn-ea"/>
                          <a:cs typeface="+mn-cs"/>
                          <a:sym typeface="Arial"/>
                        </a:rPr>
                        <a:t>2,3 </a:t>
                      </a:r>
                      <a:r>
                        <a:rPr lang="es-ES" sz="1400" b="1" i="0" u="none" strike="noStrike" cap="none" dirty="0">
                          <a:solidFill>
                            <a:schemeClr val="lt1"/>
                          </a:solidFill>
                          <a:latin typeface="+mn-lt"/>
                          <a:ea typeface="+mn-ea"/>
                          <a:cs typeface="+mn-cs"/>
                          <a:sym typeface="Arial"/>
                        </a:rPr>
                        <a:t>km-carril</a:t>
                      </a:r>
                    </a:p>
                    <a:p>
                      <a:pPr algn="ctr"/>
                      <a:r>
                        <a:rPr lang="es-ES" sz="1400" b="1" i="0" u="none" strike="noStrike" cap="none" dirty="0">
                          <a:solidFill>
                            <a:schemeClr val="lt1"/>
                          </a:solidFill>
                          <a:latin typeface="+mn-lt"/>
                          <a:ea typeface="+mn-ea"/>
                          <a:cs typeface="+mn-cs"/>
                          <a:sym typeface="Arial"/>
                        </a:rPr>
                        <a:t>14,02%</a:t>
                      </a:r>
                      <a:endParaRPr lang="es-CO" sz="1400" b="1" i="0" u="none" strike="noStrike" cap="none" dirty="0">
                        <a:solidFill>
                          <a:schemeClr val="lt1"/>
                        </a:solidFill>
                        <a:latin typeface="+mn-lt"/>
                        <a:ea typeface="+mn-ea"/>
                        <a:cs typeface="+mn-cs"/>
                        <a:sym typeface="Arial"/>
                      </a:endParaRPr>
                    </a:p>
                  </a:txBody>
                  <a:tcPr anchor="ctr">
                    <a:solidFill>
                      <a:srgbClr val="FFC000"/>
                    </a:solidFill>
                  </a:tcPr>
                </a:tc>
                <a:extLst>
                  <a:ext uri="{0D108BD9-81ED-4DB2-BD59-A6C34878D82A}">
                    <a16:rowId xmlns:a16="http://schemas.microsoft.com/office/drawing/2014/main" val="3994582496"/>
                  </a:ext>
                </a:extLst>
              </a:tr>
              <a:tr h="360000">
                <a:tc>
                  <a:txBody>
                    <a:bodyPr/>
                    <a:lstStyle/>
                    <a:p>
                      <a:pPr algn="ctr"/>
                      <a:r>
                        <a:rPr lang="es-CO" dirty="0"/>
                        <a:t>Aceptable</a:t>
                      </a:r>
                    </a:p>
                  </a:txBody>
                  <a:tcPr/>
                </a:tc>
                <a:extLst>
                  <a:ext uri="{0D108BD9-81ED-4DB2-BD59-A6C34878D82A}">
                    <a16:rowId xmlns:a16="http://schemas.microsoft.com/office/drawing/2014/main" val="3817953135"/>
                  </a:ext>
                </a:extLst>
              </a:tr>
            </a:tbl>
          </a:graphicData>
        </a:graphic>
      </p:graphicFrame>
      <p:graphicFrame>
        <p:nvGraphicFramePr>
          <p:cNvPr id="24" name="Tabla 23">
            <a:extLst>
              <a:ext uri="{FF2B5EF4-FFF2-40B4-BE49-F238E27FC236}">
                <a16:creationId xmlns:a16="http://schemas.microsoft.com/office/drawing/2014/main" id="{79E3FAC7-B502-B044-7509-5FFF197D9BC2}"/>
              </a:ext>
            </a:extLst>
          </p:cNvPr>
          <p:cNvGraphicFramePr>
            <a:graphicFrameLocks noGrp="1"/>
          </p:cNvGraphicFramePr>
          <p:nvPr>
            <p:extLst>
              <p:ext uri="{D42A27DB-BD31-4B8C-83A1-F6EECF244321}">
                <p14:modId xmlns:p14="http://schemas.microsoft.com/office/powerpoint/2010/main" val="2823035840"/>
              </p:ext>
            </p:extLst>
          </p:nvPr>
        </p:nvGraphicFramePr>
        <p:xfrm>
          <a:off x="8475629" y="1874178"/>
          <a:ext cx="1512000" cy="180000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897193741"/>
                    </a:ext>
                  </a:extLst>
                </a:gridCol>
              </a:tblGrid>
              <a:tr h="720000">
                <a:tc>
                  <a:txBody>
                    <a:bodyPr/>
                    <a:lstStyle/>
                    <a:p>
                      <a:pPr algn="ctr"/>
                      <a:r>
                        <a:rPr lang="es-CO" dirty="0"/>
                        <a:t>132,3 </a:t>
                      </a:r>
                      <a:r>
                        <a:rPr lang="es-ES" sz="1400" b="1" i="0" u="none" strike="noStrike" cap="none" dirty="0">
                          <a:solidFill>
                            <a:schemeClr val="lt1"/>
                          </a:solidFill>
                          <a:effectLst/>
                          <a:latin typeface="+mn-lt"/>
                          <a:ea typeface="+mn-ea"/>
                          <a:cs typeface="+mn-cs"/>
                          <a:sym typeface="Arial"/>
                        </a:rPr>
                        <a:t>km-carril</a:t>
                      </a:r>
                    </a:p>
                    <a:p>
                      <a:pPr algn="ctr"/>
                      <a:r>
                        <a:rPr lang="es-ES" sz="1400" b="1" i="0" u="none" strike="noStrike" cap="none" dirty="0">
                          <a:solidFill>
                            <a:schemeClr val="lt1"/>
                          </a:solidFill>
                          <a:effectLst/>
                          <a:latin typeface="+mn-lt"/>
                          <a:ea typeface="+mn-ea"/>
                          <a:cs typeface="+mn-cs"/>
                          <a:sym typeface="Arial"/>
                        </a:rPr>
                        <a:t>21,88%</a:t>
                      </a:r>
                    </a:p>
                  </a:txBody>
                  <a:tcPr anchor="ctr">
                    <a:solidFill>
                      <a:srgbClr val="FF0000"/>
                    </a:solidFill>
                  </a:tcPr>
                </a:tc>
                <a:extLst>
                  <a:ext uri="{0D108BD9-81ED-4DB2-BD59-A6C34878D82A}">
                    <a16:rowId xmlns:a16="http://schemas.microsoft.com/office/drawing/2014/main" val="1761121366"/>
                  </a:ext>
                </a:extLst>
              </a:tr>
              <a:tr h="720000">
                <a:tc>
                  <a:txBody>
                    <a:bodyPr/>
                    <a:lstStyle/>
                    <a:p>
                      <a:pPr algn="ctr"/>
                      <a:r>
                        <a:rPr lang="es-CO" sz="1400" b="1" i="0" u="none" strike="noStrike" cap="none" dirty="0">
                          <a:solidFill>
                            <a:schemeClr val="lt1"/>
                          </a:solidFill>
                          <a:effectLst/>
                          <a:latin typeface="+mn-lt"/>
                          <a:ea typeface="+mn-ea"/>
                          <a:cs typeface="+mn-cs"/>
                          <a:sym typeface="Arial"/>
                        </a:rPr>
                        <a:t>3,8 </a:t>
                      </a:r>
                      <a:r>
                        <a:rPr lang="es-ES" sz="1400" b="1" i="0" u="none" strike="noStrike" cap="none" dirty="0">
                          <a:solidFill>
                            <a:schemeClr val="lt1"/>
                          </a:solidFill>
                          <a:effectLst/>
                          <a:latin typeface="+mn-lt"/>
                          <a:ea typeface="+mn-ea"/>
                          <a:cs typeface="+mn-cs"/>
                          <a:sym typeface="Arial"/>
                        </a:rPr>
                        <a:t>km-carril</a:t>
                      </a:r>
                    </a:p>
                    <a:p>
                      <a:pPr algn="ctr"/>
                      <a:r>
                        <a:rPr lang="es-ES" sz="1400" b="1" i="0" u="none" strike="noStrike" cap="none" dirty="0">
                          <a:solidFill>
                            <a:schemeClr val="lt1"/>
                          </a:solidFill>
                          <a:effectLst/>
                          <a:latin typeface="+mn-lt"/>
                          <a:ea typeface="+mn-ea"/>
                          <a:cs typeface="+mn-cs"/>
                          <a:sym typeface="Arial"/>
                        </a:rPr>
                        <a:t>23,17%</a:t>
                      </a:r>
                      <a:endParaRPr lang="es-CO" sz="1400" b="1" i="0" u="none" strike="noStrike" cap="none" dirty="0">
                        <a:solidFill>
                          <a:schemeClr val="lt1"/>
                        </a:solidFill>
                        <a:effectLst/>
                        <a:latin typeface="+mn-lt"/>
                        <a:ea typeface="+mn-ea"/>
                        <a:cs typeface="+mn-cs"/>
                        <a:sym typeface="Arial"/>
                      </a:endParaRPr>
                    </a:p>
                  </a:txBody>
                  <a:tcPr anchor="ctr">
                    <a:solidFill>
                      <a:srgbClr val="FF0000"/>
                    </a:solidFill>
                  </a:tcPr>
                </a:tc>
                <a:extLst>
                  <a:ext uri="{0D108BD9-81ED-4DB2-BD59-A6C34878D82A}">
                    <a16:rowId xmlns:a16="http://schemas.microsoft.com/office/drawing/2014/main" val="3994582496"/>
                  </a:ext>
                </a:extLst>
              </a:tr>
              <a:tr h="360000">
                <a:tc>
                  <a:txBody>
                    <a:bodyPr/>
                    <a:lstStyle/>
                    <a:p>
                      <a:pPr algn="ctr"/>
                      <a:r>
                        <a:rPr lang="es-CO" dirty="0"/>
                        <a:t>Malo</a:t>
                      </a:r>
                    </a:p>
                  </a:txBody>
                  <a:tcPr/>
                </a:tc>
                <a:extLst>
                  <a:ext uri="{0D108BD9-81ED-4DB2-BD59-A6C34878D82A}">
                    <a16:rowId xmlns:a16="http://schemas.microsoft.com/office/drawing/2014/main" val="3817953135"/>
                  </a:ext>
                </a:extLst>
              </a:tr>
            </a:tbl>
          </a:graphicData>
        </a:graphic>
      </p:graphicFrame>
      <p:graphicFrame>
        <p:nvGraphicFramePr>
          <p:cNvPr id="25" name="Tabla 24">
            <a:extLst>
              <a:ext uri="{FF2B5EF4-FFF2-40B4-BE49-F238E27FC236}">
                <a16:creationId xmlns:a16="http://schemas.microsoft.com/office/drawing/2014/main" id="{2E25971E-51D5-9DFD-75F6-53973DF60044}"/>
              </a:ext>
            </a:extLst>
          </p:cNvPr>
          <p:cNvGraphicFramePr>
            <a:graphicFrameLocks noGrp="1"/>
          </p:cNvGraphicFramePr>
          <p:nvPr>
            <p:extLst>
              <p:ext uri="{D42A27DB-BD31-4B8C-83A1-F6EECF244321}">
                <p14:modId xmlns:p14="http://schemas.microsoft.com/office/powerpoint/2010/main" val="2169690272"/>
              </p:ext>
            </p:extLst>
          </p:nvPr>
        </p:nvGraphicFramePr>
        <p:xfrm>
          <a:off x="127377" y="1841800"/>
          <a:ext cx="2715844" cy="1800464"/>
        </p:xfrm>
        <a:graphic>
          <a:graphicData uri="http://schemas.openxmlformats.org/drawingml/2006/table">
            <a:tbl>
              <a:tblPr firstRow="1" bandRow="1">
                <a:tableStyleId>{2D5ABB26-0587-4C30-8999-92F81FD0307C}</a:tableStyleId>
              </a:tblPr>
              <a:tblGrid>
                <a:gridCol w="1381045">
                  <a:extLst>
                    <a:ext uri="{9D8B030D-6E8A-4147-A177-3AD203B41FA5}">
                      <a16:colId xmlns:a16="http://schemas.microsoft.com/office/drawing/2014/main" val="2104193334"/>
                    </a:ext>
                  </a:extLst>
                </a:gridCol>
                <a:gridCol w="1334799">
                  <a:extLst>
                    <a:ext uri="{9D8B030D-6E8A-4147-A177-3AD203B41FA5}">
                      <a16:colId xmlns:a16="http://schemas.microsoft.com/office/drawing/2014/main" val="3378042773"/>
                    </a:ext>
                  </a:extLst>
                </a:gridCol>
              </a:tblGrid>
              <a:tr h="900232">
                <a:tc>
                  <a:txBody>
                    <a:bodyPr/>
                    <a:lstStyle/>
                    <a:p>
                      <a:pPr algn="ctr"/>
                      <a:r>
                        <a:rPr lang="es-CO" sz="2000" b="1" dirty="0"/>
                        <a:t>Malla Vial</a:t>
                      </a:r>
                    </a:p>
                    <a:p>
                      <a:pPr algn="ctr"/>
                      <a:r>
                        <a:rPr lang="es-CO" sz="2000" b="1" dirty="0"/>
                        <a:t>Urbana</a:t>
                      </a:r>
                    </a:p>
                  </a:txBody>
                  <a:tcPr anchor="ctr">
                    <a:lnB w="6350" cap="flat" cmpd="sng" algn="ctr">
                      <a:solidFill>
                        <a:schemeClr val="tx1"/>
                      </a:solidFill>
                      <a:prstDash val="solid"/>
                      <a:round/>
                      <a:headEnd type="none" w="med" len="med"/>
                      <a:tailEnd type="none" w="med" len="med"/>
                    </a:lnB>
                  </a:tcPr>
                </a:tc>
                <a:tc>
                  <a:txBody>
                    <a:bodyPr/>
                    <a:lstStyle/>
                    <a:p>
                      <a:pPr algn="ctr"/>
                      <a:r>
                        <a:rPr lang="es-CO" sz="1600" b="0" dirty="0"/>
                        <a:t>604,6</a:t>
                      </a:r>
                    </a:p>
                    <a:p>
                      <a:pPr algn="ctr"/>
                      <a:r>
                        <a:rPr lang="es-CO" sz="1600" b="0" dirty="0"/>
                        <a:t>km-carril</a:t>
                      </a:r>
                    </a:p>
                  </a:txBody>
                  <a:tcPr anchor="ct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6819827"/>
                  </a:ext>
                </a:extLst>
              </a:tr>
              <a:tr h="900232">
                <a:tc>
                  <a:txBody>
                    <a:bodyPr/>
                    <a:lstStyle/>
                    <a:p>
                      <a:pPr algn="ctr"/>
                      <a:r>
                        <a:rPr lang="es-CO" sz="2000" b="1" dirty="0"/>
                        <a:t>Malla Vial Rural</a:t>
                      </a:r>
                    </a:p>
                  </a:txBody>
                  <a:tcPr anchor="ctr">
                    <a:lnT w="6350" cap="flat" cmpd="sng" algn="ctr">
                      <a:solidFill>
                        <a:schemeClr val="tx1"/>
                      </a:solidFill>
                      <a:prstDash val="solid"/>
                      <a:round/>
                      <a:headEnd type="none" w="med" len="med"/>
                      <a:tailEnd type="none" w="med" len="med"/>
                    </a:lnT>
                  </a:tcPr>
                </a:tc>
                <a:tc>
                  <a:txBody>
                    <a:bodyPr/>
                    <a:lstStyle/>
                    <a:p>
                      <a:pPr algn="ctr"/>
                      <a:r>
                        <a:rPr lang="es-CO" sz="1600" b="0" i="0" u="none" strike="noStrike" cap="none" dirty="0">
                          <a:solidFill>
                            <a:schemeClr val="tx1"/>
                          </a:solidFill>
                          <a:latin typeface="+mn-lt"/>
                          <a:ea typeface="+mn-ea"/>
                          <a:cs typeface="+mn-cs"/>
                          <a:sym typeface="Arial"/>
                        </a:rPr>
                        <a:t>16,4</a:t>
                      </a:r>
                    </a:p>
                    <a:p>
                      <a:pPr algn="ctr"/>
                      <a:r>
                        <a:rPr lang="es-CO" sz="1600" b="0" i="0" u="none" strike="noStrike" cap="none" dirty="0">
                          <a:solidFill>
                            <a:schemeClr val="tx1"/>
                          </a:solidFill>
                          <a:latin typeface="+mn-lt"/>
                          <a:ea typeface="+mn-ea"/>
                          <a:cs typeface="+mn-cs"/>
                          <a:sym typeface="Arial"/>
                        </a:rPr>
                        <a:t> km-carril</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14345817"/>
                  </a:ext>
                </a:extLst>
              </a:tr>
            </a:tbl>
          </a:graphicData>
        </a:graphic>
      </p:graphicFrame>
      <p:sp>
        <p:nvSpPr>
          <p:cNvPr id="29" name="CuadroTexto 28">
            <a:extLst>
              <a:ext uri="{FF2B5EF4-FFF2-40B4-BE49-F238E27FC236}">
                <a16:creationId xmlns:a16="http://schemas.microsoft.com/office/drawing/2014/main" id="{A91468F2-3BF6-24D4-9026-F9F63DC0D35E}"/>
              </a:ext>
            </a:extLst>
          </p:cNvPr>
          <p:cNvSpPr txBox="1"/>
          <p:nvPr/>
        </p:nvSpPr>
        <p:spPr>
          <a:xfrm>
            <a:off x="-1379409" y="1122936"/>
            <a:ext cx="8445260" cy="400110"/>
          </a:xfrm>
          <a:prstGeom prst="rect">
            <a:avLst/>
          </a:prstGeom>
          <a:noFill/>
        </p:spPr>
        <p:txBody>
          <a:bodyPr wrap="square">
            <a:spAutoFit/>
          </a:bodyPr>
          <a:lstStyle/>
          <a:p>
            <a:pPr algn="ctr">
              <a:buNone/>
            </a:pPr>
            <a:r>
              <a:rPr lang="es-CO" sz="2000" b="1" kern="150" dirty="0">
                <a:solidFill>
                  <a:schemeClr val="tx1"/>
                </a:solidFill>
              </a:rPr>
              <a:t>Extensión total de malla vial: </a:t>
            </a:r>
            <a:r>
              <a:rPr lang="es-CO" sz="2000" b="1" kern="150" dirty="0">
                <a:solidFill>
                  <a:schemeClr val="tx1"/>
                </a:solidFill>
                <a:effectLst/>
              </a:rPr>
              <a:t>609,4 km-carril</a:t>
            </a:r>
            <a:endParaRPr lang="es-CO" sz="2000" b="1" kern="150" dirty="0">
              <a:solidFill>
                <a:schemeClr val="tx1"/>
              </a:solidFill>
              <a:effectLst/>
              <a:latin typeface="Times New Roman" panose="02020603050405020304" pitchFamily="18" charset="0"/>
              <a:ea typeface="Times New Roman" panose="02020603050405020304" pitchFamily="18" charset="0"/>
              <a:cs typeface="Lohit Hindi"/>
            </a:endParaRPr>
          </a:p>
        </p:txBody>
      </p:sp>
      <p:graphicFrame>
        <p:nvGraphicFramePr>
          <p:cNvPr id="30" name="Tabla 29">
            <a:extLst>
              <a:ext uri="{FF2B5EF4-FFF2-40B4-BE49-F238E27FC236}">
                <a16:creationId xmlns:a16="http://schemas.microsoft.com/office/drawing/2014/main" id="{E210DC7C-143A-3C53-E810-4DCD71C0DE76}"/>
              </a:ext>
            </a:extLst>
          </p:cNvPr>
          <p:cNvGraphicFramePr>
            <a:graphicFrameLocks noGrp="1"/>
          </p:cNvGraphicFramePr>
          <p:nvPr>
            <p:extLst>
              <p:ext uri="{D42A27DB-BD31-4B8C-83A1-F6EECF244321}">
                <p14:modId xmlns:p14="http://schemas.microsoft.com/office/powerpoint/2010/main" val="3675225876"/>
              </p:ext>
            </p:extLst>
          </p:nvPr>
        </p:nvGraphicFramePr>
        <p:xfrm>
          <a:off x="10235038" y="1874178"/>
          <a:ext cx="1512000" cy="180000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897193741"/>
                    </a:ext>
                  </a:extLst>
                </a:gridCol>
              </a:tblGrid>
              <a:tr h="720000">
                <a:tc>
                  <a:txBody>
                    <a:bodyPr/>
                    <a:lstStyle/>
                    <a:p>
                      <a:pPr algn="ctr"/>
                      <a:r>
                        <a:rPr lang="es-CO" dirty="0"/>
                        <a:t>14,7 </a:t>
                      </a:r>
                      <a:r>
                        <a:rPr lang="es-ES" sz="1400" b="1" i="0" u="none" strike="noStrike" cap="none" dirty="0">
                          <a:solidFill>
                            <a:schemeClr val="lt1"/>
                          </a:solidFill>
                          <a:effectLst/>
                          <a:latin typeface="+mn-lt"/>
                          <a:ea typeface="+mn-ea"/>
                          <a:cs typeface="+mn-cs"/>
                          <a:sym typeface="Arial"/>
                        </a:rPr>
                        <a:t>km-carril</a:t>
                      </a:r>
                    </a:p>
                    <a:p>
                      <a:pPr algn="ctr"/>
                      <a:r>
                        <a:rPr lang="es-ES" sz="1400" b="1" i="0" u="none" strike="noStrike" cap="none" dirty="0">
                          <a:solidFill>
                            <a:schemeClr val="lt1"/>
                          </a:solidFill>
                          <a:effectLst/>
                          <a:latin typeface="+mn-lt"/>
                          <a:ea typeface="+mn-ea"/>
                          <a:cs typeface="+mn-cs"/>
                          <a:sym typeface="Arial"/>
                        </a:rPr>
                        <a:t>2,43%</a:t>
                      </a:r>
                      <a:endParaRPr lang="es-CO" dirty="0"/>
                    </a:p>
                  </a:txBody>
                  <a:tcPr anchor="ctr">
                    <a:solidFill>
                      <a:schemeClr val="bg1">
                        <a:lumMod val="75000"/>
                      </a:schemeClr>
                    </a:solidFill>
                  </a:tcPr>
                </a:tc>
                <a:extLst>
                  <a:ext uri="{0D108BD9-81ED-4DB2-BD59-A6C34878D82A}">
                    <a16:rowId xmlns:a16="http://schemas.microsoft.com/office/drawing/2014/main" val="1761121366"/>
                  </a:ext>
                </a:extLst>
              </a:tr>
              <a:tr h="720000">
                <a:tc>
                  <a:txBody>
                    <a:bodyPr/>
                    <a:lstStyle/>
                    <a:p>
                      <a:pPr algn="ctr"/>
                      <a:r>
                        <a:rPr lang="es-CO" sz="1400" b="1" i="0" u="none" strike="noStrike" cap="none" dirty="0">
                          <a:solidFill>
                            <a:schemeClr val="lt1"/>
                          </a:solidFill>
                          <a:effectLst/>
                          <a:latin typeface="+mn-lt"/>
                          <a:ea typeface="+mn-ea"/>
                          <a:cs typeface="+mn-cs"/>
                          <a:sym typeface="Arial"/>
                        </a:rPr>
                        <a:t>6,4 </a:t>
                      </a:r>
                      <a:r>
                        <a:rPr lang="es-ES" sz="1400" b="1" i="0" u="none" strike="noStrike" cap="none" dirty="0">
                          <a:solidFill>
                            <a:schemeClr val="lt1"/>
                          </a:solidFill>
                          <a:effectLst/>
                          <a:latin typeface="+mn-lt"/>
                          <a:ea typeface="+mn-ea"/>
                          <a:cs typeface="+mn-cs"/>
                          <a:sym typeface="Arial"/>
                        </a:rPr>
                        <a:t>km-carril</a:t>
                      </a:r>
                    </a:p>
                    <a:p>
                      <a:pPr algn="ctr"/>
                      <a:r>
                        <a:rPr lang="es-ES" sz="1400" b="1" i="0" u="none" strike="noStrike" cap="none" dirty="0">
                          <a:solidFill>
                            <a:schemeClr val="lt1"/>
                          </a:solidFill>
                          <a:effectLst/>
                          <a:latin typeface="+mn-lt"/>
                          <a:ea typeface="+mn-ea"/>
                          <a:cs typeface="+mn-cs"/>
                          <a:sym typeface="Arial"/>
                        </a:rPr>
                        <a:t>39,02%</a:t>
                      </a:r>
                      <a:endParaRPr lang="es-CO" sz="1400" b="1" i="0" u="none" strike="noStrike" cap="none" dirty="0">
                        <a:solidFill>
                          <a:schemeClr val="lt1"/>
                        </a:solidFill>
                        <a:effectLst/>
                        <a:latin typeface="+mn-lt"/>
                        <a:ea typeface="+mn-ea"/>
                        <a:cs typeface="+mn-cs"/>
                        <a:sym typeface="Arial"/>
                      </a:endParaRPr>
                    </a:p>
                  </a:txBody>
                  <a:tcPr anchor="ctr">
                    <a:solidFill>
                      <a:schemeClr val="bg1">
                        <a:lumMod val="75000"/>
                      </a:schemeClr>
                    </a:solidFill>
                  </a:tcPr>
                </a:tc>
                <a:extLst>
                  <a:ext uri="{0D108BD9-81ED-4DB2-BD59-A6C34878D82A}">
                    <a16:rowId xmlns:a16="http://schemas.microsoft.com/office/drawing/2014/main" val="3994582496"/>
                  </a:ext>
                </a:extLst>
              </a:tr>
              <a:tr h="360000">
                <a:tc>
                  <a:txBody>
                    <a:bodyPr/>
                    <a:lstStyle/>
                    <a:p>
                      <a:pPr algn="ctr"/>
                      <a:r>
                        <a:rPr lang="es-CO" dirty="0"/>
                        <a:t>Sin Estado</a:t>
                      </a:r>
                    </a:p>
                  </a:txBody>
                  <a:tcPr/>
                </a:tc>
                <a:extLst>
                  <a:ext uri="{0D108BD9-81ED-4DB2-BD59-A6C34878D82A}">
                    <a16:rowId xmlns:a16="http://schemas.microsoft.com/office/drawing/2014/main" val="3817953135"/>
                  </a:ext>
                </a:extLst>
              </a:tr>
            </a:tbl>
          </a:graphicData>
        </a:graphic>
      </p:graphicFrame>
      <p:sp>
        <p:nvSpPr>
          <p:cNvPr id="32" name="CuadroTexto 31">
            <a:extLst>
              <a:ext uri="{FF2B5EF4-FFF2-40B4-BE49-F238E27FC236}">
                <a16:creationId xmlns:a16="http://schemas.microsoft.com/office/drawing/2014/main" id="{A09D965D-05AB-BE6E-0AA2-EDD6FEB063B6}"/>
              </a:ext>
            </a:extLst>
          </p:cNvPr>
          <p:cNvSpPr txBox="1"/>
          <p:nvPr/>
        </p:nvSpPr>
        <p:spPr>
          <a:xfrm>
            <a:off x="6655321" y="3848408"/>
            <a:ext cx="4499900" cy="2677656"/>
          </a:xfrm>
          <a:prstGeom prst="rect">
            <a:avLst/>
          </a:prstGeom>
          <a:noFill/>
        </p:spPr>
        <p:txBody>
          <a:bodyPr wrap="square" rtlCol="0">
            <a:spAutoFit/>
          </a:bodyPr>
          <a:lstStyle/>
          <a:p>
            <a:r>
              <a:rPr lang="es-CO" b="1" dirty="0"/>
              <a:t>Competencia de los Fondos de Desarrollo Local:</a:t>
            </a:r>
          </a:p>
          <a:p>
            <a:endParaRPr lang="es-CO" dirty="0"/>
          </a:p>
          <a:p>
            <a:pPr marL="285750" indent="-285750" algn="just">
              <a:buFont typeface="Arial" panose="020B0604020202020204" pitchFamily="34" charset="0"/>
              <a:buChar char="•"/>
            </a:pPr>
            <a:r>
              <a:rPr lang="es-ES" dirty="0"/>
              <a:t>Acuerdo 6 de 1992: “Artículo 3° (reparto de competencias y organización administrativa de las Localidades en el D.C: Construcción y mantenimiento vías orden local (a excepción de vías de carácter metropolitano)</a:t>
            </a:r>
          </a:p>
          <a:p>
            <a:pPr marL="285750" indent="-285750" algn="just">
              <a:buFont typeface="Arial" panose="020B0604020202020204" pitchFamily="34" charset="0"/>
              <a:buChar char="•"/>
            </a:pPr>
            <a:r>
              <a:rPr lang="es-ES" dirty="0"/>
              <a:t>POT 555 de 2021: Proyectos y construcción de las calles de la malla local, la red de ciclo infraestructura y la red de infraestructura peatonal en articulación con el componente programático del presente Plan.</a:t>
            </a:r>
          </a:p>
        </p:txBody>
      </p:sp>
      <p:graphicFrame>
        <p:nvGraphicFramePr>
          <p:cNvPr id="33" name="Tabla 32">
            <a:extLst>
              <a:ext uri="{FF2B5EF4-FFF2-40B4-BE49-F238E27FC236}">
                <a16:creationId xmlns:a16="http://schemas.microsoft.com/office/drawing/2014/main" id="{7A7E752F-7A36-77A9-CF81-8FA95CCD0E2A}"/>
              </a:ext>
            </a:extLst>
          </p:cNvPr>
          <p:cNvGraphicFramePr>
            <a:graphicFrameLocks noGrp="1"/>
          </p:cNvGraphicFramePr>
          <p:nvPr>
            <p:extLst>
              <p:ext uri="{D42A27DB-BD31-4B8C-83A1-F6EECF244321}">
                <p14:modId xmlns:p14="http://schemas.microsoft.com/office/powerpoint/2010/main" val="3104128723"/>
              </p:ext>
            </p:extLst>
          </p:nvPr>
        </p:nvGraphicFramePr>
        <p:xfrm>
          <a:off x="127377" y="3961018"/>
          <a:ext cx="2715844" cy="2304000"/>
        </p:xfrm>
        <a:graphic>
          <a:graphicData uri="http://schemas.openxmlformats.org/drawingml/2006/table">
            <a:tbl>
              <a:tblPr firstRow="1" bandRow="1">
                <a:tableStyleId>{2D5ABB26-0587-4C30-8999-92F81FD0307C}</a:tableStyleId>
              </a:tblPr>
              <a:tblGrid>
                <a:gridCol w="1381045">
                  <a:extLst>
                    <a:ext uri="{9D8B030D-6E8A-4147-A177-3AD203B41FA5}">
                      <a16:colId xmlns:a16="http://schemas.microsoft.com/office/drawing/2014/main" val="2104193334"/>
                    </a:ext>
                  </a:extLst>
                </a:gridCol>
                <a:gridCol w="1334799">
                  <a:extLst>
                    <a:ext uri="{9D8B030D-6E8A-4147-A177-3AD203B41FA5}">
                      <a16:colId xmlns:a16="http://schemas.microsoft.com/office/drawing/2014/main" val="3378042773"/>
                    </a:ext>
                  </a:extLst>
                </a:gridCol>
              </a:tblGrid>
              <a:tr h="576000">
                <a:tc>
                  <a:txBody>
                    <a:bodyPr/>
                    <a:lstStyle/>
                    <a:p>
                      <a:pPr algn="ctr"/>
                      <a:r>
                        <a:rPr lang="es-CO" sz="1600" b="1" dirty="0"/>
                        <a:t>Troncal</a:t>
                      </a:r>
                    </a:p>
                  </a:txBody>
                  <a:tcPr anchor="ctr">
                    <a:lnB w="6350" cap="flat" cmpd="sng" algn="ctr">
                      <a:solidFill>
                        <a:schemeClr val="tx1"/>
                      </a:solidFill>
                      <a:prstDash val="solid"/>
                      <a:round/>
                      <a:headEnd type="none" w="med" len="med"/>
                      <a:tailEnd type="none" w="med" len="med"/>
                    </a:lnB>
                  </a:tcPr>
                </a:tc>
                <a:tc>
                  <a:txBody>
                    <a:bodyPr/>
                    <a:lstStyle/>
                    <a:p>
                      <a:pPr algn="ctr"/>
                      <a:r>
                        <a:rPr lang="es-CO" sz="1400" b="0" dirty="0"/>
                        <a:t>14,7</a:t>
                      </a:r>
                    </a:p>
                    <a:p>
                      <a:pPr algn="ctr"/>
                      <a:r>
                        <a:rPr lang="es-CO" sz="1400" b="0" dirty="0"/>
                        <a:t>km-carril</a:t>
                      </a:r>
                    </a:p>
                  </a:txBody>
                  <a:tcPr anchor="ct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6819827"/>
                  </a:ext>
                </a:extLst>
              </a:tr>
              <a:tr h="576000">
                <a:tc>
                  <a:txBody>
                    <a:bodyPr/>
                    <a:lstStyle/>
                    <a:p>
                      <a:pPr algn="ctr"/>
                      <a:r>
                        <a:rPr lang="es-CO" sz="1600" b="1" dirty="0"/>
                        <a:t>Arterial</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s-CO" sz="1400" b="0" i="0" u="none" strike="noStrike" cap="none" dirty="0">
                          <a:solidFill>
                            <a:schemeClr val="tx1"/>
                          </a:solidFill>
                          <a:latin typeface="+mn-lt"/>
                          <a:ea typeface="+mn-ea"/>
                          <a:cs typeface="+mn-cs"/>
                          <a:sym typeface="Arial"/>
                        </a:rPr>
                        <a:t>99</a:t>
                      </a:r>
                    </a:p>
                    <a:p>
                      <a:pPr algn="ctr"/>
                      <a:r>
                        <a:rPr lang="es-CO" sz="1400" b="0" i="0" u="none" strike="noStrike" cap="none" dirty="0">
                          <a:solidFill>
                            <a:schemeClr val="tx1"/>
                          </a:solidFill>
                          <a:latin typeface="+mn-lt"/>
                          <a:ea typeface="+mn-ea"/>
                          <a:cs typeface="+mn-cs"/>
                          <a:sym typeface="Arial"/>
                        </a:rPr>
                        <a:t>km-carril</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4345817"/>
                  </a:ext>
                </a:extLst>
              </a:tr>
              <a:tr h="576000">
                <a:tc>
                  <a:txBody>
                    <a:bodyPr/>
                    <a:lstStyle/>
                    <a:p>
                      <a:pPr algn="ctr"/>
                      <a:r>
                        <a:rPr lang="es-CO" sz="1600" b="1" dirty="0"/>
                        <a:t>Intermedia</a:t>
                      </a:r>
                    </a:p>
                  </a:txBody>
                  <a:tcPr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s-CO" sz="1400" b="0" i="0" u="none" strike="noStrike" cap="none" dirty="0">
                          <a:solidFill>
                            <a:schemeClr val="tx1"/>
                          </a:solidFill>
                          <a:latin typeface="+mn-lt"/>
                          <a:ea typeface="+mn-ea"/>
                          <a:cs typeface="+mn-cs"/>
                          <a:sym typeface="Arial"/>
                        </a:rPr>
                        <a:t>98,1</a:t>
                      </a:r>
                    </a:p>
                    <a:p>
                      <a:pPr algn="ctr"/>
                      <a:r>
                        <a:rPr lang="es-CO" sz="1400" b="0" i="0" u="none" strike="noStrike" cap="none" dirty="0">
                          <a:solidFill>
                            <a:schemeClr val="tx1"/>
                          </a:solidFill>
                          <a:latin typeface="+mn-lt"/>
                          <a:ea typeface="+mn-ea"/>
                          <a:cs typeface="+mn-cs"/>
                          <a:sym typeface="Arial"/>
                        </a:rPr>
                        <a:t>km-carril</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9288607"/>
                  </a:ext>
                </a:extLst>
              </a:tr>
              <a:tr h="576000">
                <a:tc>
                  <a:txBody>
                    <a:bodyPr/>
                    <a:lstStyle/>
                    <a:p>
                      <a:pPr algn="ctr"/>
                      <a:r>
                        <a:rPr lang="es-CO" sz="1600" b="1" dirty="0"/>
                        <a:t>Local</a:t>
                      </a:r>
                    </a:p>
                  </a:txBody>
                  <a:tcPr anchor="ctr">
                    <a:lnT w="6350" cap="flat" cmpd="sng" algn="ctr">
                      <a:solidFill>
                        <a:schemeClr val="tx1"/>
                      </a:solidFill>
                      <a:prstDash val="solid"/>
                      <a:round/>
                      <a:headEnd type="none" w="med" len="med"/>
                      <a:tailEnd type="none" w="med" len="med"/>
                    </a:lnT>
                  </a:tcPr>
                </a:tc>
                <a:tc>
                  <a:txBody>
                    <a:bodyPr/>
                    <a:lstStyle/>
                    <a:p>
                      <a:pPr algn="ctr"/>
                      <a:r>
                        <a:rPr lang="es-CO" sz="1400" b="0" i="0" u="none" strike="noStrike" cap="none" dirty="0">
                          <a:solidFill>
                            <a:schemeClr val="tx1"/>
                          </a:solidFill>
                          <a:latin typeface="+mn-lt"/>
                          <a:ea typeface="+mn-ea"/>
                          <a:cs typeface="+mn-cs"/>
                          <a:sym typeface="Arial"/>
                        </a:rPr>
                        <a:t>392,8</a:t>
                      </a:r>
                    </a:p>
                    <a:p>
                      <a:pPr algn="ctr"/>
                      <a:r>
                        <a:rPr lang="es-CO" sz="1400" b="0" i="0" u="none" strike="noStrike" cap="none" dirty="0">
                          <a:solidFill>
                            <a:schemeClr val="tx1"/>
                          </a:solidFill>
                          <a:latin typeface="+mn-lt"/>
                          <a:ea typeface="+mn-ea"/>
                          <a:cs typeface="+mn-cs"/>
                          <a:sym typeface="Arial"/>
                        </a:rPr>
                        <a:t>Km-carril</a:t>
                      </a:r>
                    </a:p>
                  </a:txBody>
                  <a:tcPr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692997307"/>
                  </a:ext>
                </a:extLst>
              </a:tr>
            </a:tbl>
          </a:graphicData>
        </a:graphic>
      </p:graphicFrame>
      <p:graphicFrame>
        <p:nvGraphicFramePr>
          <p:cNvPr id="34" name="Tabla 33">
            <a:extLst>
              <a:ext uri="{FF2B5EF4-FFF2-40B4-BE49-F238E27FC236}">
                <a16:creationId xmlns:a16="http://schemas.microsoft.com/office/drawing/2014/main" id="{D7DBE2C7-98F6-EDC1-561E-26854B107495}"/>
              </a:ext>
            </a:extLst>
          </p:cNvPr>
          <p:cNvGraphicFramePr>
            <a:graphicFrameLocks noGrp="1"/>
          </p:cNvGraphicFramePr>
          <p:nvPr>
            <p:extLst>
              <p:ext uri="{D42A27DB-BD31-4B8C-83A1-F6EECF244321}">
                <p14:modId xmlns:p14="http://schemas.microsoft.com/office/powerpoint/2010/main" val="1734514583"/>
              </p:ext>
            </p:extLst>
          </p:nvPr>
        </p:nvGraphicFramePr>
        <p:xfrm>
          <a:off x="3089824" y="3935063"/>
          <a:ext cx="1512000" cy="252000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897193741"/>
                    </a:ext>
                  </a:extLst>
                </a:gridCol>
              </a:tblGrid>
              <a:tr h="540000">
                <a:tc>
                  <a:txBody>
                    <a:bodyPr/>
                    <a:lstStyle/>
                    <a:p>
                      <a:pPr algn="ctr"/>
                      <a:r>
                        <a:rPr lang="es-ES" dirty="0"/>
                        <a:t>14,7 km-carril</a:t>
                      </a:r>
                    </a:p>
                    <a:p>
                      <a:pPr algn="ctr"/>
                      <a:r>
                        <a:rPr lang="es-ES" dirty="0"/>
                        <a:t>100%</a:t>
                      </a:r>
                      <a:endParaRPr lang="es-CO" dirty="0"/>
                    </a:p>
                  </a:txBody>
                  <a:tcPr anchor="ctr">
                    <a:solidFill>
                      <a:srgbClr val="00B050"/>
                    </a:solidFill>
                  </a:tcPr>
                </a:tc>
                <a:extLst>
                  <a:ext uri="{0D108BD9-81ED-4DB2-BD59-A6C34878D82A}">
                    <a16:rowId xmlns:a16="http://schemas.microsoft.com/office/drawing/2014/main" val="1761121366"/>
                  </a:ext>
                </a:extLst>
              </a:tr>
              <a:tr h="540000">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400" b="1" i="0" u="none" strike="noStrike" kern="0" cap="none" spc="0" normalizeH="0" baseline="0" noProof="0" dirty="0">
                          <a:ln>
                            <a:noFill/>
                          </a:ln>
                          <a:solidFill>
                            <a:srgbClr val="FFFFFF"/>
                          </a:solidFill>
                          <a:effectLst/>
                          <a:uLnTx/>
                          <a:uFillTx/>
                          <a:latin typeface="Arial"/>
                          <a:ea typeface="+mn-ea"/>
                          <a:cs typeface="+mn-cs"/>
                          <a:sym typeface="Arial"/>
                        </a:rPr>
                        <a:t>84,8 km-carril</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400" b="1" i="0" u="none" strike="noStrike" kern="0" cap="none" spc="0" normalizeH="0" baseline="0" noProof="0" dirty="0">
                          <a:ln>
                            <a:noFill/>
                          </a:ln>
                          <a:solidFill>
                            <a:srgbClr val="FFFFFF"/>
                          </a:solidFill>
                          <a:effectLst/>
                          <a:uLnTx/>
                          <a:uFillTx/>
                          <a:latin typeface="Arial"/>
                          <a:ea typeface="+mn-ea"/>
                          <a:cs typeface="+mn-cs"/>
                          <a:sym typeface="Arial"/>
                        </a:rPr>
                        <a:t>85,65%</a:t>
                      </a:r>
                      <a:endParaRPr kumimoji="0" lang="es-CO" sz="1400" b="1" i="0" u="none" strike="noStrike" kern="0" cap="none" spc="0" normalizeH="0" baseline="0" noProof="0" dirty="0">
                        <a:ln>
                          <a:noFill/>
                        </a:ln>
                        <a:solidFill>
                          <a:srgbClr val="FFFFFF"/>
                        </a:solidFill>
                        <a:effectLst/>
                        <a:uLnTx/>
                        <a:uFillTx/>
                        <a:latin typeface="Arial"/>
                        <a:ea typeface="+mn-ea"/>
                        <a:cs typeface="+mn-cs"/>
                        <a:sym typeface="Arial"/>
                      </a:endParaRPr>
                    </a:p>
                  </a:txBody>
                  <a:tcPr anchor="ctr">
                    <a:solidFill>
                      <a:srgbClr val="00B050"/>
                    </a:solidFill>
                  </a:tcPr>
                </a:tc>
                <a:extLst>
                  <a:ext uri="{0D108BD9-81ED-4DB2-BD59-A6C34878D82A}">
                    <a16:rowId xmlns:a16="http://schemas.microsoft.com/office/drawing/2014/main" val="710056600"/>
                  </a:ext>
                </a:extLst>
              </a:tr>
              <a:tr h="540000">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400" b="1" i="0" u="none" strike="noStrike" kern="0" cap="none" spc="0" normalizeH="0" baseline="0" noProof="0" dirty="0">
                          <a:ln>
                            <a:noFill/>
                          </a:ln>
                          <a:solidFill>
                            <a:srgbClr val="FFFFFF"/>
                          </a:solidFill>
                          <a:effectLst/>
                          <a:uLnTx/>
                          <a:uFillTx/>
                          <a:latin typeface="Arial"/>
                          <a:ea typeface="+mn-ea"/>
                          <a:cs typeface="+mn-cs"/>
                          <a:sym typeface="Arial"/>
                        </a:rPr>
                        <a:t>78,6 km-carril</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400" b="1" i="0" u="none" strike="noStrike" kern="0" cap="none" spc="0" normalizeH="0" baseline="0" noProof="0" dirty="0">
                          <a:ln>
                            <a:noFill/>
                          </a:ln>
                          <a:solidFill>
                            <a:srgbClr val="FFFFFF"/>
                          </a:solidFill>
                          <a:effectLst/>
                          <a:uLnTx/>
                          <a:uFillTx/>
                          <a:latin typeface="Arial"/>
                          <a:ea typeface="+mn-ea"/>
                          <a:cs typeface="+mn-cs"/>
                          <a:sym typeface="Arial"/>
                        </a:rPr>
                        <a:t>80,13%</a:t>
                      </a:r>
                      <a:endParaRPr kumimoji="0" lang="es-CO" sz="1400" b="1" i="0" u="none" strike="noStrike" kern="0" cap="none" spc="0" normalizeH="0" baseline="0" noProof="0" dirty="0">
                        <a:ln>
                          <a:noFill/>
                        </a:ln>
                        <a:solidFill>
                          <a:srgbClr val="FFFFFF"/>
                        </a:solidFill>
                        <a:effectLst/>
                        <a:uLnTx/>
                        <a:uFillTx/>
                        <a:latin typeface="Arial"/>
                        <a:ea typeface="+mn-ea"/>
                        <a:cs typeface="+mn-cs"/>
                        <a:sym typeface="Arial"/>
                      </a:endParaRPr>
                    </a:p>
                  </a:txBody>
                  <a:tcPr anchor="ctr">
                    <a:solidFill>
                      <a:srgbClr val="00B050"/>
                    </a:solidFill>
                  </a:tcPr>
                </a:tc>
                <a:extLst>
                  <a:ext uri="{0D108BD9-81ED-4DB2-BD59-A6C34878D82A}">
                    <a16:rowId xmlns:a16="http://schemas.microsoft.com/office/drawing/2014/main" val="1739389920"/>
                  </a:ext>
                </a:extLst>
              </a:tr>
              <a:tr h="540000">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400" b="1" i="0" u="none" strike="noStrike" kern="0" cap="none" spc="0" normalizeH="0" baseline="0" noProof="0" dirty="0">
                          <a:ln>
                            <a:noFill/>
                          </a:ln>
                          <a:solidFill>
                            <a:srgbClr val="FFFFFF"/>
                          </a:solidFill>
                          <a:effectLst/>
                          <a:uLnTx/>
                          <a:uFillTx/>
                          <a:latin typeface="+mn-lt"/>
                          <a:ea typeface="+mn-ea"/>
                          <a:cs typeface="+mn-cs"/>
                          <a:sym typeface="Arial"/>
                        </a:rPr>
                        <a:t>294,1 </a:t>
                      </a:r>
                      <a:r>
                        <a:rPr kumimoji="0" lang="es-ES" sz="1400" b="1" i="0" u="none" strike="noStrike" kern="0" cap="none" spc="0" normalizeH="0" baseline="0" noProof="0" dirty="0">
                          <a:ln>
                            <a:noFill/>
                          </a:ln>
                          <a:solidFill>
                            <a:srgbClr val="FFFFFF"/>
                          </a:solidFill>
                          <a:effectLst/>
                          <a:uLnTx/>
                          <a:uFillTx/>
                          <a:latin typeface="Arial"/>
                          <a:ea typeface="+mn-ea"/>
                          <a:cs typeface="+mn-cs"/>
                          <a:sym typeface="Arial"/>
                        </a:rPr>
                        <a:t>km-carril</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1400" b="1" i="0" u="none" strike="noStrike" kern="0" cap="none" spc="0" normalizeH="0" baseline="0" noProof="0" dirty="0">
                          <a:ln>
                            <a:noFill/>
                          </a:ln>
                          <a:solidFill>
                            <a:srgbClr val="FFFFFF"/>
                          </a:solidFill>
                          <a:effectLst/>
                          <a:uLnTx/>
                          <a:uFillTx/>
                          <a:latin typeface="Arial"/>
                          <a:ea typeface="+mn-ea"/>
                          <a:cs typeface="+mn-cs"/>
                          <a:sym typeface="Arial"/>
                        </a:rPr>
                        <a:t>74,87%</a:t>
                      </a:r>
                      <a:endParaRPr kumimoji="0" lang="es-CO" sz="1400" b="1" i="0" u="none" strike="noStrike" kern="0" cap="none" spc="0" normalizeH="0" baseline="0" noProof="0" dirty="0">
                        <a:ln>
                          <a:noFill/>
                        </a:ln>
                        <a:solidFill>
                          <a:srgbClr val="FFFFFF"/>
                        </a:solidFill>
                        <a:effectLst/>
                        <a:uLnTx/>
                        <a:uFillTx/>
                        <a:latin typeface="Arial"/>
                        <a:ea typeface="+mn-ea"/>
                        <a:cs typeface="+mn-cs"/>
                        <a:sym typeface="Arial"/>
                      </a:endParaRPr>
                    </a:p>
                  </a:txBody>
                  <a:tcPr anchor="ctr">
                    <a:solidFill>
                      <a:srgbClr val="00B050"/>
                    </a:solidFill>
                  </a:tcPr>
                </a:tc>
                <a:extLst>
                  <a:ext uri="{0D108BD9-81ED-4DB2-BD59-A6C34878D82A}">
                    <a16:rowId xmlns:a16="http://schemas.microsoft.com/office/drawing/2014/main" val="3994582496"/>
                  </a:ext>
                </a:extLst>
              </a:tr>
              <a:tr h="360000">
                <a:tc>
                  <a:txBody>
                    <a:bodyPr/>
                    <a:lstStyle/>
                    <a:p>
                      <a:pPr algn="ctr"/>
                      <a:r>
                        <a:rPr lang="es-CO" dirty="0"/>
                        <a:t>B – S – A </a:t>
                      </a:r>
                    </a:p>
                  </a:txBody>
                  <a:tcPr/>
                </a:tc>
                <a:extLst>
                  <a:ext uri="{0D108BD9-81ED-4DB2-BD59-A6C34878D82A}">
                    <a16:rowId xmlns:a16="http://schemas.microsoft.com/office/drawing/2014/main" val="3817953135"/>
                  </a:ext>
                </a:extLst>
              </a:tr>
            </a:tbl>
          </a:graphicData>
        </a:graphic>
      </p:graphicFrame>
      <p:graphicFrame>
        <p:nvGraphicFramePr>
          <p:cNvPr id="36" name="Tabla 35">
            <a:extLst>
              <a:ext uri="{FF2B5EF4-FFF2-40B4-BE49-F238E27FC236}">
                <a16:creationId xmlns:a16="http://schemas.microsoft.com/office/drawing/2014/main" id="{6AEEBF69-E6D7-69FF-3576-9FE31435035A}"/>
              </a:ext>
            </a:extLst>
          </p:cNvPr>
          <p:cNvGraphicFramePr>
            <a:graphicFrameLocks noGrp="1"/>
          </p:cNvGraphicFramePr>
          <p:nvPr>
            <p:extLst>
              <p:ext uri="{D42A27DB-BD31-4B8C-83A1-F6EECF244321}">
                <p14:modId xmlns:p14="http://schemas.microsoft.com/office/powerpoint/2010/main" val="655178833"/>
              </p:ext>
            </p:extLst>
          </p:nvPr>
        </p:nvGraphicFramePr>
        <p:xfrm>
          <a:off x="4861352" y="3935063"/>
          <a:ext cx="1512000" cy="2520000"/>
        </p:xfrm>
        <a:graphic>
          <a:graphicData uri="http://schemas.openxmlformats.org/drawingml/2006/table">
            <a:tbl>
              <a:tblPr firstRow="1" bandRow="1">
                <a:tableStyleId>{5C22544A-7EE6-4342-B048-85BDC9FD1C3A}</a:tableStyleId>
              </a:tblPr>
              <a:tblGrid>
                <a:gridCol w="1512000">
                  <a:extLst>
                    <a:ext uri="{9D8B030D-6E8A-4147-A177-3AD203B41FA5}">
                      <a16:colId xmlns:a16="http://schemas.microsoft.com/office/drawing/2014/main" val="1897193741"/>
                    </a:ext>
                  </a:extLst>
                </a:gridCol>
              </a:tblGrid>
              <a:tr h="540000">
                <a:tc>
                  <a:txBody>
                    <a:bodyPr/>
                    <a:lstStyle/>
                    <a:p>
                      <a:pPr algn="ctr"/>
                      <a:r>
                        <a:rPr lang="es-ES" dirty="0"/>
                        <a:t>0 km-carril</a:t>
                      </a:r>
                    </a:p>
                    <a:p>
                      <a:pPr algn="ctr"/>
                      <a:r>
                        <a:rPr lang="es-ES" dirty="0"/>
                        <a:t>0,0%</a:t>
                      </a:r>
                      <a:endParaRPr lang="es-CO" dirty="0"/>
                    </a:p>
                  </a:txBody>
                  <a:tcPr anchor="ctr">
                    <a:solidFill>
                      <a:srgbClr val="FF0000"/>
                    </a:solidFill>
                  </a:tcPr>
                </a:tc>
                <a:extLst>
                  <a:ext uri="{0D108BD9-81ED-4DB2-BD59-A6C34878D82A}">
                    <a16:rowId xmlns:a16="http://schemas.microsoft.com/office/drawing/2014/main" val="1761121366"/>
                  </a:ext>
                </a:extLst>
              </a:tr>
              <a:tr h="540000">
                <a:tc>
                  <a:txBody>
                    <a:bodyPr/>
                    <a:lstStyle/>
                    <a:p>
                      <a:pPr algn="ctr"/>
                      <a:r>
                        <a:rPr lang="es-ES" sz="1400" b="1" i="0" u="none" strike="noStrike" cap="none" dirty="0">
                          <a:solidFill>
                            <a:schemeClr val="lt1"/>
                          </a:solidFill>
                          <a:latin typeface="+mn-lt"/>
                          <a:ea typeface="+mn-ea"/>
                          <a:cs typeface="+mn-cs"/>
                          <a:sym typeface="Arial"/>
                        </a:rPr>
                        <a:t> 14,2km-carril</a:t>
                      </a:r>
                    </a:p>
                    <a:p>
                      <a:pPr marR="0" algn="ctr" rtl="0">
                        <a:lnSpc>
                          <a:spcPct val="100000"/>
                        </a:lnSpc>
                        <a:spcBef>
                          <a:spcPts val="0"/>
                        </a:spcBef>
                        <a:spcAft>
                          <a:spcPts val="0"/>
                        </a:spcAft>
                        <a:buClr>
                          <a:srgbClr val="000000"/>
                        </a:buClr>
                        <a:buFont typeface="Arial"/>
                      </a:pPr>
                      <a:r>
                        <a:rPr lang="es-ES" sz="1400" b="1" i="0" u="none" strike="noStrike" cap="none" dirty="0">
                          <a:solidFill>
                            <a:schemeClr val="lt1"/>
                          </a:solidFill>
                          <a:latin typeface="+mn-lt"/>
                          <a:ea typeface="+mn-ea"/>
                          <a:cs typeface="+mn-cs"/>
                          <a:sym typeface="Arial"/>
                        </a:rPr>
                        <a:t>14,35%</a:t>
                      </a:r>
                      <a:endParaRPr lang="es-CO" sz="1400" b="1" i="0" u="none" strike="noStrike" cap="none" dirty="0">
                        <a:solidFill>
                          <a:schemeClr val="lt1"/>
                        </a:solidFill>
                        <a:latin typeface="+mn-lt"/>
                        <a:ea typeface="+mn-ea"/>
                        <a:cs typeface="+mn-cs"/>
                        <a:sym typeface="Arial"/>
                      </a:endParaRPr>
                    </a:p>
                  </a:txBody>
                  <a:tcPr anchor="ctr">
                    <a:solidFill>
                      <a:srgbClr val="FF0000"/>
                    </a:solidFill>
                  </a:tcPr>
                </a:tc>
                <a:extLst>
                  <a:ext uri="{0D108BD9-81ED-4DB2-BD59-A6C34878D82A}">
                    <a16:rowId xmlns:a16="http://schemas.microsoft.com/office/drawing/2014/main" val="710056600"/>
                  </a:ext>
                </a:extLst>
              </a:tr>
              <a:tr h="540000">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CO" sz="1400" b="1" i="0" u="none" strike="noStrike" cap="none" dirty="0">
                          <a:solidFill>
                            <a:schemeClr val="lt1"/>
                          </a:solidFill>
                          <a:latin typeface="+mn-lt"/>
                          <a:ea typeface="+mn-ea"/>
                          <a:cs typeface="+mn-cs"/>
                          <a:sym typeface="Arial"/>
                        </a:rPr>
                        <a:t>19,5 </a:t>
                      </a:r>
                      <a:r>
                        <a:rPr lang="es-ES" sz="1400" b="1" i="0" u="none" strike="noStrike" cap="none" dirty="0">
                          <a:solidFill>
                            <a:schemeClr val="lt1"/>
                          </a:solidFill>
                          <a:latin typeface="+mn-lt"/>
                          <a:ea typeface="+mn-ea"/>
                          <a:cs typeface="+mn-cs"/>
                          <a:sym typeface="Arial"/>
                        </a:rPr>
                        <a:t>km-carril</a:t>
                      </a:r>
                    </a:p>
                    <a:p>
                      <a:pPr algn="ctr"/>
                      <a:r>
                        <a:rPr lang="es-CO" sz="1400" b="1" i="0" u="none" strike="noStrike" cap="none" dirty="0">
                          <a:solidFill>
                            <a:schemeClr val="lt1"/>
                          </a:solidFill>
                          <a:latin typeface="+mn-lt"/>
                          <a:ea typeface="+mn-ea"/>
                          <a:cs typeface="+mn-cs"/>
                          <a:sym typeface="Arial"/>
                        </a:rPr>
                        <a:t>19,87%</a:t>
                      </a:r>
                    </a:p>
                  </a:txBody>
                  <a:tcPr anchor="ctr">
                    <a:solidFill>
                      <a:srgbClr val="FF0000"/>
                    </a:solidFill>
                  </a:tcPr>
                </a:tc>
                <a:extLst>
                  <a:ext uri="{0D108BD9-81ED-4DB2-BD59-A6C34878D82A}">
                    <a16:rowId xmlns:a16="http://schemas.microsoft.com/office/drawing/2014/main" val="1739389920"/>
                  </a:ext>
                </a:extLst>
              </a:tr>
              <a:tr h="540000">
                <a:tc>
                  <a:txBody>
                    <a:bodyPr/>
                    <a:lstStyle/>
                    <a:p>
                      <a:pPr algn="ctr"/>
                      <a:r>
                        <a:rPr lang="es-CO" sz="1400" b="1" i="0" u="none" strike="noStrike" cap="none" dirty="0">
                          <a:solidFill>
                            <a:schemeClr val="lt1"/>
                          </a:solidFill>
                          <a:latin typeface="+mn-lt"/>
                          <a:ea typeface="+mn-ea"/>
                          <a:cs typeface="+mn-cs"/>
                          <a:sym typeface="Arial"/>
                        </a:rPr>
                        <a:t>98,7 </a:t>
                      </a:r>
                      <a:r>
                        <a:rPr lang="es-ES" sz="1400" b="1" i="0" u="none" strike="noStrike" cap="none" dirty="0">
                          <a:solidFill>
                            <a:schemeClr val="lt1"/>
                          </a:solidFill>
                          <a:latin typeface="+mn-lt"/>
                          <a:ea typeface="+mn-ea"/>
                          <a:cs typeface="+mn-cs"/>
                          <a:sym typeface="Arial"/>
                        </a:rPr>
                        <a:t>km-carril</a:t>
                      </a:r>
                    </a:p>
                    <a:p>
                      <a:pPr algn="ctr"/>
                      <a:r>
                        <a:rPr lang="es-ES" sz="1400" b="1" i="0" u="none" strike="noStrike" cap="none" dirty="0">
                          <a:solidFill>
                            <a:schemeClr val="lt1"/>
                          </a:solidFill>
                          <a:latin typeface="+mn-lt"/>
                          <a:ea typeface="+mn-ea"/>
                          <a:cs typeface="+mn-cs"/>
                          <a:sym typeface="Arial"/>
                        </a:rPr>
                        <a:t>25,13%</a:t>
                      </a:r>
                      <a:endParaRPr lang="es-CO" sz="1400" b="1" i="0" u="none" strike="noStrike" cap="none" dirty="0">
                        <a:solidFill>
                          <a:schemeClr val="lt1"/>
                        </a:solidFill>
                        <a:latin typeface="+mn-lt"/>
                        <a:ea typeface="+mn-ea"/>
                        <a:cs typeface="+mn-cs"/>
                        <a:sym typeface="Arial"/>
                      </a:endParaRPr>
                    </a:p>
                  </a:txBody>
                  <a:tcPr anchor="ctr">
                    <a:solidFill>
                      <a:srgbClr val="FF0000"/>
                    </a:solidFill>
                  </a:tcPr>
                </a:tc>
                <a:extLst>
                  <a:ext uri="{0D108BD9-81ED-4DB2-BD59-A6C34878D82A}">
                    <a16:rowId xmlns:a16="http://schemas.microsoft.com/office/drawing/2014/main" val="3994582496"/>
                  </a:ext>
                </a:extLst>
              </a:tr>
              <a:tr h="360000">
                <a:tc>
                  <a:txBody>
                    <a:bodyPr/>
                    <a:lstStyle/>
                    <a:p>
                      <a:pPr algn="ctr"/>
                      <a:r>
                        <a:rPr lang="es-CO" dirty="0"/>
                        <a:t>Malo</a:t>
                      </a:r>
                    </a:p>
                  </a:txBody>
                  <a:tcPr/>
                </a:tc>
                <a:extLst>
                  <a:ext uri="{0D108BD9-81ED-4DB2-BD59-A6C34878D82A}">
                    <a16:rowId xmlns:a16="http://schemas.microsoft.com/office/drawing/2014/main" val="3817953135"/>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94ACAD48-F5E8-CB82-D941-B667998619CD}"/>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7D24284B-2850-5556-F344-1424AFCEC36E}"/>
              </a:ext>
            </a:extLst>
          </p:cNvPr>
          <p:cNvPicPr preferRelativeResize="0"/>
          <p:nvPr/>
        </p:nvPicPr>
        <p:blipFill>
          <a:blip r:embed="rId3">
            <a:alphaModFix/>
          </a:blip>
          <a:stretch>
            <a:fillRect/>
          </a:stretch>
        </p:blipFill>
        <p:spPr>
          <a:xfrm>
            <a:off x="0" y="-356"/>
            <a:ext cx="12192000" cy="6858001"/>
          </a:xfrm>
          <a:prstGeom prst="rect">
            <a:avLst/>
          </a:prstGeom>
          <a:noFill/>
          <a:ln>
            <a:noFill/>
          </a:ln>
        </p:spPr>
      </p:pic>
      <p:grpSp>
        <p:nvGrpSpPr>
          <p:cNvPr id="139" name="Google Shape;139;p18">
            <a:extLst>
              <a:ext uri="{FF2B5EF4-FFF2-40B4-BE49-F238E27FC236}">
                <a16:creationId xmlns:a16="http://schemas.microsoft.com/office/drawing/2014/main" id="{74022F8E-5205-CD23-9F05-C1B319E62F76}"/>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D639F096-75A2-7C55-283C-5151A20031AB}"/>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9804D76D-F207-3985-F850-A415A2F4EE2B}"/>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1F77BFBD-B4D6-59AB-ECDE-1C26AA83115B}"/>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a:extLst>
              <a:ext uri="{FF2B5EF4-FFF2-40B4-BE49-F238E27FC236}">
                <a16:creationId xmlns:a16="http://schemas.microsoft.com/office/drawing/2014/main" id="{EF642963-D2C7-15B3-A3AF-998BAC1C5DFB}"/>
              </a:ext>
            </a:extLst>
          </p:cNvPr>
          <p:cNvSpPr txBox="1"/>
          <p:nvPr/>
        </p:nvSpPr>
        <p:spPr>
          <a:xfrm>
            <a:off x="167873" y="65567"/>
            <a:ext cx="9127047"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3500" b="1" dirty="0">
                <a:solidFill>
                  <a:srgbClr val="CC0000"/>
                </a:solidFill>
                <a:latin typeface="Oswald"/>
                <a:ea typeface="Oswald"/>
                <a:cs typeface="Oswald"/>
                <a:sym typeface="Oswald"/>
              </a:rPr>
              <a:t>E</a:t>
            </a:r>
            <a:r>
              <a:rPr lang="es-CO" sz="3500" b="1" dirty="0" err="1">
                <a:solidFill>
                  <a:srgbClr val="CC0000"/>
                </a:solidFill>
                <a:latin typeface="Oswald"/>
                <a:ea typeface="Oswald"/>
                <a:cs typeface="Oswald"/>
                <a:sym typeface="Oswald"/>
              </a:rPr>
              <a:t>specificaciones</a:t>
            </a:r>
            <a:r>
              <a:rPr lang="es-CO" sz="3500" b="1" dirty="0">
                <a:solidFill>
                  <a:srgbClr val="CC0000"/>
                </a:solidFill>
                <a:latin typeface="Oswald"/>
                <a:ea typeface="Oswald"/>
                <a:cs typeface="Oswald"/>
                <a:sym typeface="Oswald"/>
              </a:rPr>
              <a:t>  Técnicas </a:t>
            </a:r>
            <a:endParaRPr sz="3500" b="1" dirty="0">
              <a:solidFill>
                <a:srgbClr val="CC0000"/>
              </a:solidFill>
              <a:latin typeface="Oswald"/>
              <a:ea typeface="Oswald"/>
              <a:cs typeface="Oswald"/>
              <a:sym typeface="Oswald"/>
            </a:endParaRPr>
          </a:p>
        </p:txBody>
      </p:sp>
      <p:sp>
        <p:nvSpPr>
          <p:cNvPr id="2" name="CuadroTexto 1"/>
          <p:cNvSpPr txBox="1"/>
          <p:nvPr/>
        </p:nvSpPr>
        <p:spPr>
          <a:xfrm>
            <a:off x="19785" y="788812"/>
            <a:ext cx="11494554" cy="1169551"/>
          </a:xfrm>
          <a:prstGeom prst="rect">
            <a:avLst/>
          </a:prstGeom>
          <a:noFill/>
        </p:spPr>
        <p:txBody>
          <a:bodyPr wrap="square" rtlCol="0">
            <a:spAutoFit/>
          </a:bodyPr>
          <a:lstStyle/>
          <a:p>
            <a:r>
              <a:rPr lang="es-ES" dirty="0"/>
              <a:t>Actualmente, el parque automotor del FONDO DE DESARROLLO LOCAL DE SAN CRISTÓBAL cuenta con vehículos que han superado los siete (7) años de uso continuo, mientras que otros ya han finalizado el período de garantía otorgado por el concesionario. Esta situación, derivada del desgaste propio por el tiempo y el uso, hace necesario implementar un mantenimiento regular que permita preservar su operatividad y funcionalidad.</a:t>
            </a:r>
            <a:r>
              <a:rPr lang="es-CO" dirty="0"/>
              <a:t> </a:t>
            </a:r>
            <a:r>
              <a:rPr lang="es-ES" dirty="0"/>
              <a:t>El parque automotor, de vehículos livianos y pesados, a cargo del FDLSC y que dan apoyo a las diferentes áreas está conformado </a:t>
            </a:r>
            <a:endParaRPr lang="es-CO" dirty="0"/>
          </a:p>
        </p:txBody>
      </p:sp>
      <p:graphicFrame>
        <p:nvGraphicFramePr>
          <p:cNvPr id="3" name="Tabla 2"/>
          <p:cNvGraphicFramePr>
            <a:graphicFrameLocks noGrp="1"/>
          </p:cNvGraphicFramePr>
          <p:nvPr>
            <p:extLst>
              <p:ext uri="{D42A27DB-BD31-4B8C-83A1-F6EECF244321}">
                <p14:modId xmlns:p14="http://schemas.microsoft.com/office/powerpoint/2010/main" val="2284787638"/>
              </p:ext>
            </p:extLst>
          </p:nvPr>
        </p:nvGraphicFramePr>
        <p:xfrm>
          <a:off x="1473692" y="2139515"/>
          <a:ext cx="8211846" cy="4048220"/>
        </p:xfrm>
        <a:graphic>
          <a:graphicData uri="http://schemas.openxmlformats.org/drawingml/2006/table">
            <a:tbl>
              <a:tblPr firstRow="1" firstCol="1" bandRow="1">
                <a:tableStyleId>{5C22544A-7EE6-4342-B048-85BDC9FD1C3A}</a:tableStyleId>
              </a:tblPr>
              <a:tblGrid>
                <a:gridCol w="392806">
                  <a:extLst>
                    <a:ext uri="{9D8B030D-6E8A-4147-A177-3AD203B41FA5}">
                      <a16:colId xmlns:a16="http://schemas.microsoft.com/office/drawing/2014/main" val="3982591130"/>
                    </a:ext>
                  </a:extLst>
                </a:gridCol>
                <a:gridCol w="2875841">
                  <a:extLst>
                    <a:ext uri="{9D8B030D-6E8A-4147-A177-3AD203B41FA5}">
                      <a16:colId xmlns:a16="http://schemas.microsoft.com/office/drawing/2014/main" val="593611645"/>
                    </a:ext>
                  </a:extLst>
                </a:gridCol>
                <a:gridCol w="1092441">
                  <a:extLst>
                    <a:ext uri="{9D8B030D-6E8A-4147-A177-3AD203B41FA5}">
                      <a16:colId xmlns:a16="http://schemas.microsoft.com/office/drawing/2014/main" val="633108162"/>
                    </a:ext>
                  </a:extLst>
                </a:gridCol>
                <a:gridCol w="1537305">
                  <a:extLst>
                    <a:ext uri="{9D8B030D-6E8A-4147-A177-3AD203B41FA5}">
                      <a16:colId xmlns:a16="http://schemas.microsoft.com/office/drawing/2014/main" val="1175977662"/>
                    </a:ext>
                  </a:extLst>
                </a:gridCol>
                <a:gridCol w="913392">
                  <a:extLst>
                    <a:ext uri="{9D8B030D-6E8A-4147-A177-3AD203B41FA5}">
                      <a16:colId xmlns:a16="http://schemas.microsoft.com/office/drawing/2014/main" val="177011287"/>
                    </a:ext>
                  </a:extLst>
                </a:gridCol>
                <a:gridCol w="1400061">
                  <a:extLst>
                    <a:ext uri="{9D8B030D-6E8A-4147-A177-3AD203B41FA5}">
                      <a16:colId xmlns:a16="http://schemas.microsoft.com/office/drawing/2014/main" val="1799634061"/>
                    </a:ext>
                  </a:extLst>
                </a:gridCol>
              </a:tblGrid>
              <a:tr h="466273">
                <a:tc>
                  <a:txBody>
                    <a:bodyPr/>
                    <a:lstStyle/>
                    <a:p>
                      <a:pPr algn="ctr">
                        <a:spcAft>
                          <a:spcPts val="0"/>
                        </a:spcAft>
                      </a:pPr>
                      <a:r>
                        <a:rPr lang="es-CO" sz="1100" kern="150">
                          <a:effectLst/>
                        </a:rPr>
                        <a:t>No. </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ctr">
                        <a:spcAft>
                          <a:spcPts val="0"/>
                        </a:spcAft>
                      </a:pPr>
                      <a:r>
                        <a:rPr lang="es-CO" sz="1100" kern="150">
                          <a:effectLst/>
                        </a:rPr>
                        <a:t>CLASE DE VEHÍCULO </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ctr">
                        <a:spcAft>
                          <a:spcPts val="0"/>
                        </a:spcAft>
                      </a:pPr>
                      <a:r>
                        <a:rPr lang="es-CO" sz="1100" kern="150">
                          <a:effectLst/>
                        </a:rPr>
                        <a:t>PLACA</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ctr">
                        <a:spcAft>
                          <a:spcPts val="0"/>
                        </a:spcAft>
                      </a:pPr>
                      <a:r>
                        <a:rPr lang="es-CO" sz="1100" kern="150">
                          <a:effectLst/>
                        </a:rPr>
                        <a:t>MARCA</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ctr">
                        <a:spcAft>
                          <a:spcPts val="0"/>
                        </a:spcAft>
                      </a:pPr>
                      <a:r>
                        <a:rPr lang="es-CO" sz="1100" kern="150">
                          <a:effectLst/>
                        </a:rPr>
                        <a:t>MODELO</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ctr">
                        <a:spcAft>
                          <a:spcPts val="0"/>
                        </a:spcAft>
                      </a:pPr>
                      <a:r>
                        <a:rPr lang="es-CO" sz="1100" kern="150">
                          <a:effectLst/>
                        </a:rPr>
                        <a:t>CLASE COMBUSTIBLE</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extLst>
                  <a:ext uri="{0D108BD9-81ED-4DB2-BD59-A6C34878D82A}">
                    <a16:rowId xmlns:a16="http://schemas.microsoft.com/office/drawing/2014/main" val="2825679346"/>
                  </a:ext>
                </a:extLst>
              </a:tr>
              <a:tr h="437287">
                <a:tc>
                  <a:txBody>
                    <a:bodyPr/>
                    <a:lstStyle/>
                    <a:p>
                      <a:pPr algn="ctr">
                        <a:spcAft>
                          <a:spcPts val="0"/>
                        </a:spcAft>
                      </a:pPr>
                      <a:r>
                        <a:rPr lang="es-CO" sz="1100" kern="150">
                          <a:effectLst/>
                        </a:rPr>
                        <a:t>1</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just">
                        <a:spcAft>
                          <a:spcPts val="0"/>
                        </a:spcAft>
                      </a:pPr>
                      <a:r>
                        <a:rPr lang="es-CO" sz="1100" kern="150">
                          <a:effectLst/>
                        </a:rPr>
                        <a:t>CAMIONETA CAMPERO WAGON 4X4 </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OBI-544</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TOYOTA FORTUNER</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2013</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GASOLINA</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extLst>
                  <a:ext uri="{0D108BD9-81ED-4DB2-BD59-A6C34878D82A}">
                    <a16:rowId xmlns:a16="http://schemas.microsoft.com/office/drawing/2014/main" val="3586719665"/>
                  </a:ext>
                </a:extLst>
              </a:tr>
              <a:tr h="437287">
                <a:tc>
                  <a:txBody>
                    <a:bodyPr/>
                    <a:lstStyle/>
                    <a:p>
                      <a:pPr algn="ctr">
                        <a:spcAft>
                          <a:spcPts val="0"/>
                        </a:spcAft>
                      </a:pPr>
                      <a:r>
                        <a:rPr lang="es-CO" sz="1100" kern="150">
                          <a:effectLst/>
                        </a:rPr>
                        <a:t>2</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just">
                        <a:spcAft>
                          <a:spcPts val="0"/>
                        </a:spcAft>
                      </a:pPr>
                      <a:r>
                        <a:rPr lang="es-CO" sz="1100" kern="150" dirty="0">
                          <a:effectLst/>
                        </a:rPr>
                        <a:t>CAMIONETA PICKUP DOBLE CABINA 4X4 </a:t>
                      </a:r>
                      <a:endParaRPr lang="es-CO" sz="1200" kern="150" dirty="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OLM-922</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NISSAN FRONTIER</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2018</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extLst>
                  <a:ext uri="{0D108BD9-81ED-4DB2-BD59-A6C34878D82A}">
                    <a16:rowId xmlns:a16="http://schemas.microsoft.com/office/drawing/2014/main" val="3414132578"/>
                  </a:ext>
                </a:extLst>
              </a:tr>
              <a:tr h="437287">
                <a:tc>
                  <a:txBody>
                    <a:bodyPr/>
                    <a:lstStyle/>
                    <a:p>
                      <a:pPr algn="ctr">
                        <a:spcAft>
                          <a:spcPts val="0"/>
                        </a:spcAft>
                      </a:pPr>
                      <a:r>
                        <a:rPr lang="es-CO" sz="1100" kern="150">
                          <a:effectLst/>
                        </a:rPr>
                        <a:t>3</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just">
                        <a:spcAft>
                          <a:spcPts val="0"/>
                        </a:spcAft>
                      </a:pPr>
                      <a:r>
                        <a:rPr lang="es-CO" sz="1100" kern="150">
                          <a:effectLst/>
                        </a:rPr>
                        <a:t>CAMIONETA PICKUP DOBLE CABINA 4X4</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OLM-923</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NISSAN FRONTIER</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2018</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extLst>
                  <a:ext uri="{0D108BD9-81ED-4DB2-BD59-A6C34878D82A}">
                    <a16:rowId xmlns:a16="http://schemas.microsoft.com/office/drawing/2014/main" val="2455635997"/>
                  </a:ext>
                </a:extLst>
              </a:tr>
              <a:tr h="437287">
                <a:tc>
                  <a:txBody>
                    <a:bodyPr/>
                    <a:lstStyle/>
                    <a:p>
                      <a:pPr algn="ctr">
                        <a:spcAft>
                          <a:spcPts val="0"/>
                        </a:spcAft>
                      </a:pPr>
                      <a:r>
                        <a:rPr lang="es-CO" sz="1100" kern="150">
                          <a:effectLst/>
                        </a:rPr>
                        <a:t>4</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just">
                        <a:spcAft>
                          <a:spcPts val="0"/>
                        </a:spcAft>
                      </a:pPr>
                      <a:r>
                        <a:rPr lang="es-CO" sz="1100" kern="150">
                          <a:effectLst/>
                        </a:rPr>
                        <a:t>CAMIONETA PICKUP DOBLE CABINA 4X4 </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OLM-924</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NISSAN FRONTIER</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2018</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extLst>
                  <a:ext uri="{0D108BD9-81ED-4DB2-BD59-A6C34878D82A}">
                    <a16:rowId xmlns:a16="http://schemas.microsoft.com/office/drawing/2014/main" val="721958825"/>
                  </a:ext>
                </a:extLst>
              </a:tr>
              <a:tr h="477041">
                <a:tc>
                  <a:txBody>
                    <a:bodyPr/>
                    <a:lstStyle/>
                    <a:p>
                      <a:pPr algn="ctr">
                        <a:spcAft>
                          <a:spcPts val="0"/>
                        </a:spcAft>
                      </a:pPr>
                      <a:r>
                        <a:rPr lang="es-CO" sz="1100" kern="150">
                          <a:effectLst/>
                        </a:rPr>
                        <a:t>5</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just">
                        <a:spcAft>
                          <a:spcPts val="0"/>
                        </a:spcAft>
                      </a:pPr>
                      <a:r>
                        <a:rPr lang="es-CO" sz="1200" kern="150" spc="-10" dirty="0">
                          <a:effectLst/>
                        </a:rPr>
                        <a:t>CAMIONETA </a:t>
                      </a:r>
                      <a:br>
                        <a:rPr lang="es-CO" sz="1200" kern="150" spc="-10" dirty="0">
                          <a:effectLst/>
                        </a:rPr>
                      </a:br>
                      <a:r>
                        <a:rPr lang="es-CO" sz="1200" kern="150" spc="-10" dirty="0">
                          <a:effectLst/>
                        </a:rPr>
                        <a:t>TUCSON HIBRIDA</a:t>
                      </a:r>
                      <a:endParaRPr lang="es-CO" sz="1200" kern="150" dirty="0">
                        <a:effectLst/>
                        <a:latin typeface="Times New Roman" panose="02020603050405020304" pitchFamily="18" charset="0"/>
                        <a:ea typeface="Times New Roman" panose="02020603050405020304" pitchFamily="18" charset="0"/>
                        <a:cs typeface="Lohit Hindi"/>
                      </a:endParaRPr>
                    </a:p>
                  </a:txBody>
                  <a:tcPr marL="44450" marR="44450" marT="0" marB="0"/>
                </a:tc>
                <a:tc>
                  <a:txBody>
                    <a:bodyPr/>
                    <a:lstStyle/>
                    <a:p>
                      <a:pPr>
                        <a:spcAft>
                          <a:spcPts val="0"/>
                        </a:spcAft>
                      </a:pPr>
                      <a:r>
                        <a:rPr lang="es-CO" sz="1100" kern="150">
                          <a:effectLst/>
                        </a:rPr>
                        <a:t>NPK-848</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tc>
                <a:tc>
                  <a:txBody>
                    <a:bodyPr/>
                    <a:lstStyle/>
                    <a:p>
                      <a:pPr marR="31115">
                        <a:lnSpc>
                          <a:spcPts val="1285"/>
                        </a:lnSpc>
                        <a:spcAft>
                          <a:spcPts val="0"/>
                        </a:spcAft>
                      </a:pPr>
                      <a:r>
                        <a:rPr lang="es-ES" sz="1100" kern="150" spc="-10">
                          <a:effectLst/>
                        </a:rPr>
                        <a:t>HYUNDAI </a:t>
                      </a:r>
                      <a:endParaRPr lang="es-CO" sz="1100" kern="150">
                        <a:effectLst/>
                      </a:endParaRPr>
                    </a:p>
                    <a:p>
                      <a:pPr>
                        <a:spcAft>
                          <a:spcPts val="0"/>
                        </a:spcAft>
                      </a:pPr>
                      <a:r>
                        <a:rPr lang="es-CO" sz="1200" kern="150" spc="-10">
                          <a:effectLst/>
                        </a:rPr>
                        <a:t>HIBRIDA</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tc>
                <a:tc>
                  <a:txBody>
                    <a:bodyPr/>
                    <a:lstStyle/>
                    <a:p>
                      <a:pPr>
                        <a:spcAft>
                          <a:spcPts val="0"/>
                        </a:spcAft>
                      </a:pPr>
                      <a:r>
                        <a:rPr lang="es-CO" sz="1200" kern="150" spc="-20">
                          <a:effectLst/>
                        </a:rPr>
                        <a:t>2026</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tc>
                <a:tc>
                  <a:txBody>
                    <a:bodyPr/>
                    <a:lstStyle/>
                    <a:p>
                      <a:pPr>
                        <a:spcAft>
                          <a:spcPts val="0"/>
                        </a:spcAft>
                      </a:pPr>
                      <a:r>
                        <a:rPr lang="es-CO" sz="1200" kern="150" spc="-20">
                          <a:effectLst/>
                        </a:rPr>
                        <a:t>GASOLINA</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tc>
                <a:extLst>
                  <a:ext uri="{0D108BD9-81ED-4DB2-BD59-A6C34878D82A}">
                    <a16:rowId xmlns:a16="http://schemas.microsoft.com/office/drawing/2014/main" val="3648151633"/>
                  </a:ext>
                </a:extLst>
              </a:tr>
              <a:tr h="218644">
                <a:tc>
                  <a:txBody>
                    <a:bodyPr/>
                    <a:lstStyle/>
                    <a:p>
                      <a:pPr algn="ctr">
                        <a:spcAft>
                          <a:spcPts val="0"/>
                        </a:spcAft>
                      </a:pPr>
                      <a:r>
                        <a:rPr lang="es-CO" sz="1100" kern="150">
                          <a:effectLst/>
                        </a:rPr>
                        <a:t>6</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just">
                        <a:spcAft>
                          <a:spcPts val="0"/>
                        </a:spcAft>
                      </a:pPr>
                      <a:r>
                        <a:rPr lang="es-CO" sz="1100" kern="150">
                          <a:effectLst/>
                        </a:rPr>
                        <a:t>VOLQUETA CONTINENTAL </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OBG-716</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INTERNACIONAL</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2008</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extLst>
                  <a:ext uri="{0D108BD9-81ED-4DB2-BD59-A6C34878D82A}">
                    <a16:rowId xmlns:a16="http://schemas.microsoft.com/office/drawing/2014/main" val="2651865309"/>
                  </a:ext>
                </a:extLst>
              </a:tr>
              <a:tr h="218644">
                <a:tc>
                  <a:txBody>
                    <a:bodyPr/>
                    <a:lstStyle/>
                    <a:p>
                      <a:pPr algn="ctr">
                        <a:spcAft>
                          <a:spcPts val="0"/>
                        </a:spcAft>
                      </a:pPr>
                      <a:r>
                        <a:rPr lang="es-CO" sz="1100" kern="150">
                          <a:effectLst/>
                        </a:rPr>
                        <a:t>7</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just">
                        <a:spcAft>
                          <a:spcPts val="0"/>
                        </a:spcAft>
                      </a:pPr>
                      <a:r>
                        <a:rPr lang="es-CO" sz="1100" kern="150">
                          <a:effectLst/>
                        </a:rPr>
                        <a:t>VOLQUETA CONTINENTAL </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OBG-717</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INTERNACIONAL</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2008</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extLst>
                  <a:ext uri="{0D108BD9-81ED-4DB2-BD59-A6C34878D82A}">
                    <a16:rowId xmlns:a16="http://schemas.microsoft.com/office/drawing/2014/main" val="2634419034"/>
                  </a:ext>
                </a:extLst>
              </a:tr>
              <a:tr h="218644">
                <a:tc>
                  <a:txBody>
                    <a:bodyPr/>
                    <a:lstStyle/>
                    <a:p>
                      <a:pPr algn="ctr">
                        <a:spcAft>
                          <a:spcPts val="0"/>
                        </a:spcAft>
                      </a:pPr>
                      <a:r>
                        <a:rPr lang="es-CO" sz="1100" kern="150">
                          <a:effectLst/>
                        </a:rPr>
                        <a:t>8</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just">
                        <a:spcAft>
                          <a:spcPts val="0"/>
                        </a:spcAft>
                      </a:pPr>
                      <a:r>
                        <a:rPr lang="es-CO" sz="1100" kern="150">
                          <a:effectLst/>
                        </a:rPr>
                        <a:t>VOLQUETA CONTINENTAL </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OBG-829</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INTERNACIONAL</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2008</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extLst>
                  <a:ext uri="{0D108BD9-81ED-4DB2-BD59-A6C34878D82A}">
                    <a16:rowId xmlns:a16="http://schemas.microsoft.com/office/drawing/2014/main" val="2104432186"/>
                  </a:ext>
                </a:extLst>
              </a:tr>
              <a:tr h="218644">
                <a:tc>
                  <a:txBody>
                    <a:bodyPr/>
                    <a:lstStyle/>
                    <a:p>
                      <a:pPr algn="ctr">
                        <a:spcAft>
                          <a:spcPts val="0"/>
                        </a:spcAft>
                      </a:pPr>
                      <a:r>
                        <a:rPr lang="es-CO" sz="1100" kern="150">
                          <a:effectLst/>
                        </a:rPr>
                        <a:t>9</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just">
                        <a:spcAft>
                          <a:spcPts val="0"/>
                        </a:spcAft>
                      </a:pPr>
                      <a:r>
                        <a:rPr lang="es-CO" sz="1100" kern="150">
                          <a:effectLst/>
                        </a:rPr>
                        <a:t>VOLQUETA CONTINENTAL </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OBG-830</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INTERNACIONAL</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2008</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extLst>
                  <a:ext uri="{0D108BD9-81ED-4DB2-BD59-A6C34878D82A}">
                    <a16:rowId xmlns:a16="http://schemas.microsoft.com/office/drawing/2014/main" val="88291711"/>
                  </a:ext>
                </a:extLst>
              </a:tr>
              <a:tr h="262538">
                <a:tc>
                  <a:txBody>
                    <a:bodyPr/>
                    <a:lstStyle/>
                    <a:p>
                      <a:pPr algn="ctr">
                        <a:spcAft>
                          <a:spcPts val="0"/>
                        </a:spcAft>
                      </a:pPr>
                      <a:r>
                        <a:rPr lang="es-CO" sz="1100" kern="150">
                          <a:effectLst/>
                        </a:rPr>
                        <a:t>10</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just">
                        <a:spcAft>
                          <a:spcPts val="0"/>
                        </a:spcAft>
                      </a:pPr>
                      <a:r>
                        <a:rPr lang="es-CO" sz="1100" kern="150">
                          <a:effectLst/>
                        </a:rPr>
                        <a:t>BUSETA HINO </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OBI-134</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HINO</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2010</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extLst>
                  <a:ext uri="{0D108BD9-81ED-4DB2-BD59-A6C34878D82A}">
                    <a16:rowId xmlns:a16="http://schemas.microsoft.com/office/drawing/2014/main" val="2817093289"/>
                  </a:ext>
                </a:extLst>
              </a:tr>
              <a:tr h="218644">
                <a:tc>
                  <a:txBody>
                    <a:bodyPr/>
                    <a:lstStyle/>
                    <a:p>
                      <a:pPr algn="ctr">
                        <a:spcAft>
                          <a:spcPts val="0"/>
                        </a:spcAft>
                      </a:pPr>
                      <a:r>
                        <a:rPr lang="es-CO" sz="1100" kern="150">
                          <a:effectLst/>
                        </a:rPr>
                        <a:t>11</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lgn="just">
                        <a:spcAft>
                          <a:spcPts val="0"/>
                        </a:spcAft>
                      </a:pPr>
                      <a:r>
                        <a:rPr lang="es-CO" sz="1100" kern="150">
                          <a:effectLst/>
                        </a:rPr>
                        <a:t>CAMABAJA</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GCW-723</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HINO</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a:effectLst/>
                        </a:rPr>
                        <a:t>2019</a:t>
                      </a:r>
                      <a:endParaRPr lang="es-CO" sz="1200" kern="150">
                        <a:effectLst/>
                        <a:latin typeface="Times New Roman" panose="02020603050405020304" pitchFamily="18" charset="0"/>
                        <a:ea typeface="Times New Roman" panose="02020603050405020304" pitchFamily="18" charset="0"/>
                        <a:cs typeface="Lohit Hindi"/>
                      </a:endParaRPr>
                    </a:p>
                  </a:txBody>
                  <a:tcPr marL="44450" marR="44450" marT="0" marB="0" anchor="ctr"/>
                </a:tc>
                <a:tc>
                  <a:txBody>
                    <a:bodyPr/>
                    <a:lstStyle/>
                    <a:p>
                      <a:pPr>
                        <a:spcAft>
                          <a:spcPts val="0"/>
                        </a:spcAft>
                      </a:pPr>
                      <a:r>
                        <a:rPr lang="es-CO" sz="1100" kern="150" dirty="0">
                          <a:effectLst/>
                        </a:rPr>
                        <a:t>ACPM</a:t>
                      </a:r>
                      <a:endParaRPr lang="es-CO" sz="1200" kern="150" dirty="0">
                        <a:effectLst/>
                        <a:latin typeface="Times New Roman" panose="02020603050405020304" pitchFamily="18" charset="0"/>
                        <a:ea typeface="Times New Roman" panose="02020603050405020304" pitchFamily="18" charset="0"/>
                        <a:cs typeface="Lohit Hindi"/>
                      </a:endParaRPr>
                    </a:p>
                  </a:txBody>
                  <a:tcPr marL="44450" marR="44450" marT="0" marB="0" anchor="ctr"/>
                </a:tc>
                <a:extLst>
                  <a:ext uri="{0D108BD9-81ED-4DB2-BD59-A6C34878D82A}">
                    <a16:rowId xmlns:a16="http://schemas.microsoft.com/office/drawing/2014/main" val="1062448088"/>
                  </a:ext>
                </a:extLst>
              </a:tr>
            </a:tbl>
          </a:graphicData>
        </a:graphic>
      </p:graphicFrame>
    </p:spTree>
    <p:extLst>
      <p:ext uri="{BB962C8B-B14F-4D97-AF65-F5344CB8AC3E}">
        <p14:creationId xmlns:p14="http://schemas.microsoft.com/office/powerpoint/2010/main" val="3355334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94ACAD48-F5E8-CB82-D941-B667998619CD}"/>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7D24284B-2850-5556-F344-1424AFCEC36E}"/>
              </a:ext>
            </a:extLst>
          </p:cNvPr>
          <p:cNvPicPr preferRelativeResize="0"/>
          <p:nvPr/>
        </p:nvPicPr>
        <p:blipFill>
          <a:blip r:embed="rId3">
            <a:alphaModFix/>
          </a:blip>
          <a:stretch>
            <a:fillRect/>
          </a:stretch>
        </p:blipFill>
        <p:spPr>
          <a:xfrm>
            <a:off x="0" y="-356"/>
            <a:ext cx="12192000" cy="6858001"/>
          </a:xfrm>
          <a:prstGeom prst="rect">
            <a:avLst/>
          </a:prstGeom>
          <a:noFill/>
          <a:ln>
            <a:noFill/>
          </a:ln>
        </p:spPr>
      </p:pic>
      <p:grpSp>
        <p:nvGrpSpPr>
          <p:cNvPr id="139" name="Google Shape;139;p18">
            <a:extLst>
              <a:ext uri="{FF2B5EF4-FFF2-40B4-BE49-F238E27FC236}">
                <a16:creationId xmlns:a16="http://schemas.microsoft.com/office/drawing/2014/main" id="{74022F8E-5205-CD23-9F05-C1B319E62F76}"/>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D639F096-75A2-7C55-283C-5151A20031AB}"/>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9804D76D-F207-3985-F850-A415A2F4EE2B}"/>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1F77BFBD-B4D6-59AB-ECDE-1C26AA83115B}"/>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a:extLst>
              <a:ext uri="{FF2B5EF4-FFF2-40B4-BE49-F238E27FC236}">
                <a16:creationId xmlns:a16="http://schemas.microsoft.com/office/drawing/2014/main" id="{EF642963-D2C7-15B3-A3AF-998BAC1C5DFB}"/>
              </a:ext>
            </a:extLst>
          </p:cNvPr>
          <p:cNvSpPr txBox="1"/>
          <p:nvPr/>
        </p:nvSpPr>
        <p:spPr>
          <a:xfrm>
            <a:off x="167873" y="65567"/>
            <a:ext cx="9127047"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3500" b="1" dirty="0">
                <a:solidFill>
                  <a:srgbClr val="CC0000"/>
                </a:solidFill>
                <a:latin typeface="Oswald"/>
                <a:ea typeface="Oswald"/>
                <a:cs typeface="Oswald"/>
                <a:sym typeface="Oswald"/>
              </a:rPr>
              <a:t>E</a:t>
            </a:r>
            <a:r>
              <a:rPr lang="es-CO" sz="3500" b="1" dirty="0" err="1">
                <a:solidFill>
                  <a:srgbClr val="CC0000"/>
                </a:solidFill>
                <a:latin typeface="Oswald"/>
                <a:ea typeface="Oswald"/>
                <a:cs typeface="Oswald"/>
                <a:sym typeface="Oswald"/>
              </a:rPr>
              <a:t>specificación</a:t>
            </a:r>
            <a:r>
              <a:rPr lang="es-CO" sz="3500" b="1" dirty="0">
                <a:solidFill>
                  <a:srgbClr val="CC0000"/>
                </a:solidFill>
                <a:latin typeface="Oswald"/>
                <a:ea typeface="Oswald"/>
                <a:cs typeface="Oswald"/>
                <a:sym typeface="Oswald"/>
              </a:rPr>
              <a:t>  Técnicas </a:t>
            </a:r>
            <a:endParaRPr sz="3500" b="1" dirty="0">
              <a:solidFill>
                <a:srgbClr val="CC0000"/>
              </a:solidFill>
              <a:latin typeface="Oswald"/>
              <a:ea typeface="Oswald"/>
              <a:cs typeface="Oswald"/>
              <a:sym typeface="Oswald"/>
            </a:endParaRPr>
          </a:p>
        </p:txBody>
      </p:sp>
      <p:graphicFrame>
        <p:nvGraphicFramePr>
          <p:cNvPr id="8" name="Tabla 7"/>
          <p:cNvGraphicFramePr>
            <a:graphicFrameLocks noGrp="1"/>
          </p:cNvGraphicFramePr>
          <p:nvPr>
            <p:extLst>
              <p:ext uri="{D42A27DB-BD31-4B8C-83A1-F6EECF244321}">
                <p14:modId xmlns:p14="http://schemas.microsoft.com/office/powerpoint/2010/main" val="1331453919"/>
              </p:ext>
            </p:extLst>
          </p:nvPr>
        </p:nvGraphicFramePr>
        <p:xfrm>
          <a:off x="1187302" y="1329154"/>
          <a:ext cx="8489357" cy="1446395"/>
        </p:xfrm>
        <a:graphic>
          <a:graphicData uri="http://schemas.openxmlformats.org/drawingml/2006/table">
            <a:tbl>
              <a:tblPr firstRow="1" firstCol="1" bandRow="1">
                <a:tableStyleId>{5C22544A-7EE6-4342-B048-85BDC9FD1C3A}</a:tableStyleId>
              </a:tblPr>
              <a:tblGrid>
                <a:gridCol w="410379">
                  <a:extLst>
                    <a:ext uri="{9D8B030D-6E8A-4147-A177-3AD203B41FA5}">
                      <a16:colId xmlns:a16="http://schemas.microsoft.com/office/drawing/2014/main" val="1465811061"/>
                    </a:ext>
                  </a:extLst>
                </a:gridCol>
                <a:gridCol w="2556200">
                  <a:extLst>
                    <a:ext uri="{9D8B030D-6E8A-4147-A177-3AD203B41FA5}">
                      <a16:colId xmlns:a16="http://schemas.microsoft.com/office/drawing/2014/main" val="1981855046"/>
                    </a:ext>
                  </a:extLst>
                </a:gridCol>
                <a:gridCol w="1938808">
                  <a:extLst>
                    <a:ext uri="{9D8B030D-6E8A-4147-A177-3AD203B41FA5}">
                      <a16:colId xmlns:a16="http://schemas.microsoft.com/office/drawing/2014/main" val="4192169381"/>
                    </a:ext>
                  </a:extLst>
                </a:gridCol>
                <a:gridCol w="1545758">
                  <a:extLst>
                    <a:ext uri="{9D8B030D-6E8A-4147-A177-3AD203B41FA5}">
                      <a16:colId xmlns:a16="http://schemas.microsoft.com/office/drawing/2014/main" val="2713239893"/>
                    </a:ext>
                  </a:extLst>
                </a:gridCol>
                <a:gridCol w="2038212">
                  <a:extLst>
                    <a:ext uri="{9D8B030D-6E8A-4147-A177-3AD203B41FA5}">
                      <a16:colId xmlns:a16="http://schemas.microsoft.com/office/drawing/2014/main" val="673584569"/>
                    </a:ext>
                  </a:extLst>
                </a:gridCol>
              </a:tblGrid>
              <a:tr h="479204">
                <a:tc>
                  <a:txBody>
                    <a:bodyPr/>
                    <a:lstStyle/>
                    <a:p>
                      <a:pPr algn="just">
                        <a:spcAft>
                          <a:spcPts val="0"/>
                        </a:spcAft>
                      </a:pPr>
                      <a:r>
                        <a:rPr lang="es-CO" sz="1100" kern="150">
                          <a:effectLst/>
                        </a:rPr>
                        <a:t>No.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MAQUINARIA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MARCA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MODELO</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CLASE COMBUSTIBLE</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4028495720"/>
                  </a:ext>
                </a:extLst>
              </a:tr>
              <a:tr h="239602">
                <a:tc>
                  <a:txBody>
                    <a:bodyPr/>
                    <a:lstStyle/>
                    <a:p>
                      <a:pPr algn="just">
                        <a:spcAft>
                          <a:spcPts val="0"/>
                        </a:spcAft>
                      </a:pPr>
                      <a:r>
                        <a:rPr lang="es-CO" sz="1100" kern="150">
                          <a:effectLst/>
                        </a:rPr>
                        <a:t>1</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MINICARGADOR</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CASE</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dirty="0">
                          <a:effectLst/>
                        </a:rPr>
                        <a:t>SR220</a:t>
                      </a:r>
                      <a:endParaRPr lang="es-CO" sz="1200" kern="150" dirty="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1229748081"/>
                  </a:ext>
                </a:extLst>
              </a:tr>
              <a:tr h="239602">
                <a:tc>
                  <a:txBody>
                    <a:bodyPr/>
                    <a:lstStyle/>
                    <a:p>
                      <a:pPr algn="just">
                        <a:spcAft>
                          <a:spcPts val="0"/>
                        </a:spcAft>
                      </a:pPr>
                      <a:r>
                        <a:rPr lang="es-CO" sz="1100" kern="150">
                          <a:effectLst/>
                        </a:rPr>
                        <a:t>2</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VIBROCOMPACTADOR</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dirty="0">
                          <a:effectLst/>
                        </a:rPr>
                        <a:t>AMMANN</a:t>
                      </a:r>
                      <a:endParaRPr lang="es-CO" sz="1200" kern="150" dirty="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ARX 45 K</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2084037117"/>
                  </a:ext>
                </a:extLst>
              </a:tr>
              <a:tr h="248385">
                <a:tc>
                  <a:txBody>
                    <a:bodyPr/>
                    <a:lstStyle/>
                    <a:p>
                      <a:pPr algn="just">
                        <a:spcAft>
                          <a:spcPts val="0"/>
                        </a:spcAft>
                      </a:pPr>
                      <a:r>
                        <a:rPr lang="es-CO" sz="1100" kern="150">
                          <a:effectLst/>
                        </a:rPr>
                        <a:t>3</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MOTONIVELADORA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CASE</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845</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2756780502"/>
                  </a:ext>
                </a:extLst>
              </a:tr>
              <a:tr h="239602">
                <a:tc>
                  <a:txBody>
                    <a:bodyPr/>
                    <a:lstStyle/>
                    <a:p>
                      <a:pPr algn="just">
                        <a:spcAft>
                          <a:spcPts val="0"/>
                        </a:spcAft>
                      </a:pPr>
                      <a:r>
                        <a:rPr lang="es-CO" sz="1100" kern="150">
                          <a:effectLst/>
                        </a:rPr>
                        <a:t>4</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dirty="0">
                          <a:effectLst/>
                        </a:rPr>
                        <a:t>RETROEXCAVADORA</a:t>
                      </a:r>
                      <a:endParaRPr lang="es-CO" sz="1200" kern="150" dirty="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CASE</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dirty="0">
                          <a:effectLst/>
                        </a:rPr>
                        <a:t>580M</a:t>
                      </a:r>
                      <a:endParaRPr lang="es-CO" sz="1200" kern="150" dirty="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dirty="0">
                          <a:effectLst/>
                        </a:rPr>
                        <a:t>ACPM</a:t>
                      </a:r>
                      <a:endParaRPr lang="es-CO" sz="1200" kern="150" dirty="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476088599"/>
                  </a:ext>
                </a:extLst>
              </a:tr>
            </a:tbl>
          </a:graphicData>
        </a:graphic>
      </p:graphicFrame>
      <p:graphicFrame>
        <p:nvGraphicFramePr>
          <p:cNvPr id="9" name="Tabla 8"/>
          <p:cNvGraphicFramePr>
            <a:graphicFrameLocks noGrp="1"/>
          </p:cNvGraphicFramePr>
          <p:nvPr>
            <p:extLst>
              <p:ext uri="{D42A27DB-BD31-4B8C-83A1-F6EECF244321}">
                <p14:modId xmlns:p14="http://schemas.microsoft.com/office/powerpoint/2010/main" val="3649760135"/>
              </p:ext>
            </p:extLst>
          </p:nvPr>
        </p:nvGraphicFramePr>
        <p:xfrm>
          <a:off x="1187302" y="3320247"/>
          <a:ext cx="8489358" cy="3071674"/>
        </p:xfrm>
        <a:graphic>
          <a:graphicData uri="http://schemas.openxmlformats.org/drawingml/2006/table">
            <a:tbl>
              <a:tblPr firstRow="1" firstCol="1" bandRow="1">
                <a:tableStyleId>{5C22544A-7EE6-4342-B048-85BDC9FD1C3A}</a:tableStyleId>
              </a:tblPr>
              <a:tblGrid>
                <a:gridCol w="409455">
                  <a:extLst>
                    <a:ext uri="{9D8B030D-6E8A-4147-A177-3AD203B41FA5}">
                      <a16:colId xmlns:a16="http://schemas.microsoft.com/office/drawing/2014/main" val="48351435"/>
                    </a:ext>
                  </a:extLst>
                </a:gridCol>
                <a:gridCol w="2470376">
                  <a:extLst>
                    <a:ext uri="{9D8B030D-6E8A-4147-A177-3AD203B41FA5}">
                      <a16:colId xmlns:a16="http://schemas.microsoft.com/office/drawing/2014/main" val="687864640"/>
                    </a:ext>
                  </a:extLst>
                </a:gridCol>
                <a:gridCol w="1747006">
                  <a:extLst>
                    <a:ext uri="{9D8B030D-6E8A-4147-A177-3AD203B41FA5}">
                      <a16:colId xmlns:a16="http://schemas.microsoft.com/office/drawing/2014/main" val="3129294710"/>
                    </a:ext>
                  </a:extLst>
                </a:gridCol>
                <a:gridCol w="1801600">
                  <a:extLst>
                    <a:ext uri="{9D8B030D-6E8A-4147-A177-3AD203B41FA5}">
                      <a16:colId xmlns:a16="http://schemas.microsoft.com/office/drawing/2014/main" val="3256574468"/>
                    </a:ext>
                  </a:extLst>
                </a:gridCol>
                <a:gridCol w="2060921">
                  <a:extLst>
                    <a:ext uri="{9D8B030D-6E8A-4147-A177-3AD203B41FA5}">
                      <a16:colId xmlns:a16="http://schemas.microsoft.com/office/drawing/2014/main" val="2709209470"/>
                    </a:ext>
                  </a:extLst>
                </a:gridCol>
              </a:tblGrid>
              <a:tr h="438811">
                <a:tc>
                  <a:txBody>
                    <a:bodyPr/>
                    <a:lstStyle/>
                    <a:p>
                      <a:pPr algn="just">
                        <a:spcAft>
                          <a:spcPts val="0"/>
                        </a:spcAft>
                      </a:pPr>
                      <a:r>
                        <a:rPr lang="es-CO" sz="1100" kern="150">
                          <a:effectLst/>
                        </a:rPr>
                        <a:t>No.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MAQUINARIA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MARCA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MODELO</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CLASE COMBUSTIBLE</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3840938039"/>
                  </a:ext>
                </a:extLst>
              </a:tr>
              <a:tr h="438811">
                <a:tc>
                  <a:txBody>
                    <a:bodyPr/>
                    <a:lstStyle/>
                    <a:p>
                      <a:pPr algn="just">
                        <a:spcAft>
                          <a:spcPts val="0"/>
                        </a:spcAft>
                      </a:pPr>
                      <a:r>
                        <a:rPr lang="es-CO" sz="1100" kern="150">
                          <a:effectLst/>
                        </a:rPr>
                        <a:t>1</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CORTADORA DE ASFALTO</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HONDA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1923113248"/>
                  </a:ext>
                </a:extLst>
              </a:tr>
              <a:tr h="438811">
                <a:tc>
                  <a:txBody>
                    <a:bodyPr/>
                    <a:lstStyle/>
                    <a:p>
                      <a:pPr algn="just">
                        <a:spcAft>
                          <a:spcPts val="0"/>
                        </a:spcAft>
                      </a:pPr>
                      <a:r>
                        <a:rPr lang="es-CO" sz="1100" kern="150">
                          <a:effectLst/>
                        </a:rPr>
                        <a:t>2</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CORTADORA DE ASFALTO</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WACKER NEUSON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MFS14-4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3228102399"/>
                  </a:ext>
                </a:extLst>
              </a:tr>
              <a:tr h="219405">
                <a:tc>
                  <a:txBody>
                    <a:bodyPr/>
                    <a:lstStyle/>
                    <a:p>
                      <a:pPr algn="just">
                        <a:spcAft>
                          <a:spcPts val="0"/>
                        </a:spcAft>
                      </a:pPr>
                      <a:r>
                        <a:rPr lang="es-CO" sz="1100" kern="150">
                          <a:effectLst/>
                        </a:rPr>
                        <a:t>3</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MARTILLO HIDRAULICO</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OKADA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OKADA-400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1916159952"/>
                  </a:ext>
                </a:extLst>
              </a:tr>
              <a:tr h="438811">
                <a:tc>
                  <a:txBody>
                    <a:bodyPr/>
                    <a:lstStyle/>
                    <a:p>
                      <a:pPr algn="just">
                        <a:spcAft>
                          <a:spcPts val="0"/>
                        </a:spcAft>
                      </a:pPr>
                      <a:r>
                        <a:rPr lang="es-CO" sz="1100" kern="150">
                          <a:effectLst/>
                        </a:rPr>
                        <a:t>4</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PLACA COMPACTADORA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WACKER NEUSON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MP15-CE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267166121"/>
                  </a:ext>
                </a:extLst>
              </a:tr>
              <a:tr h="219405">
                <a:tc>
                  <a:txBody>
                    <a:bodyPr/>
                    <a:lstStyle/>
                    <a:p>
                      <a:pPr algn="just">
                        <a:spcAft>
                          <a:spcPts val="0"/>
                        </a:spcAft>
                      </a:pPr>
                      <a:r>
                        <a:rPr lang="es-CO" sz="1100" kern="150">
                          <a:effectLst/>
                        </a:rPr>
                        <a:t>5</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FRESADORA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SIMEX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PL-35.15 </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1137230705"/>
                  </a:ext>
                </a:extLst>
              </a:tr>
              <a:tr h="219405">
                <a:tc>
                  <a:txBody>
                    <a:bodyPr/>
                    <a:lstStyle/>
                    <a:p>
                      <a:pPr algn="just">
                        <a:spcAft>
                          <a:spcPts val="0"/>
                        </a:spcAft>
                      </a:pPr>
                      <a:r>
                        <a:rPr lang="es-CO" sz="1100" kern="150">
                          <a:effectLst/>
                        </a:rPr>
                        <a:t>6</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PLANT A ELECTRICA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a:effectLst/>
                        </a:rPr>
                        <a:t>PRETUL</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a:effectLst/>
                        </a:rPr>
                        <a:t>GEN-25P</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3521741372"/>
                  </a:ext>
                </a:extLst>
              </a:tr>
              <a:tr h="219405">
                <a:tc>
                  <a:txBody>
                    <a:bodyPr/>
                    <a:lstStyle/>
                    <a:p>
                      <a:pPr algn="just">
                        <a:spcAft>
                          <a:spcPts val="0"/>
                        </a:spcAft>
                      </a:pPr>
                      <a:r>
                        <a:rPr lang="es-CO" sz="1100" kern="150">
                          <a:effectLst/>
                        </a:rPr>
                        <a:t>7</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PLANTA ELECTRICA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a:effectLst/>
                        </a:rPr>
                        <a:t>PRETUL</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a:effectLst/>
                        </a:rPr>
                        <a:t>GEN-70P</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2556405118"/>
                  </a:ext>
                </a:extLst>
              </a:tr>
              <a:tr h="219405">
                <a:tc>
                  <a:txBody>
                    <a:bodyPr/>
                    <a:lstStyle/>
                    <a:p>
                      <a:pPr algn="just">
                        <a:spcAft>
                          <a:spcPts val="0"/>
                        </a:spcAft>
                      </a:pPr>
                      <a:r>
                        <a:rPr lang="es-CO" sz="1100" kern="150">
                          <a:effectLst/>
                        </a:rPr>
                        <a:t>8</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PLANTA ELECTRICA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a:effectLst/>
                        </a:rPr>
                        <a:t>PRETUL</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a:effectLst/>
                        </a:rPr>
                        <a:t>GEN-70P</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a:effectLst/>
                        </a:rPr>
                        <a:t>ACPM</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2044133004"/>
                  </a:ext>
                </a:extLst>
              </a:tr>
              <a:tr h="219405">
                <a:tc>
                  <a:txBody>
                    <a:bodyPr/>
                    <a:lstStyle/>
                    <a:p>
                      <a:pPr algn="just">
                        <a:spcAft>
                          <a:spcPts val="0"/>
                        </a:spcAft>
                      </a:pPr>
                      <a:r>
                        <a:rPr lang="es-CO" sz="1100" kern="150">
                          <a:effectLst/>
                        </a:rPr>
                        <a:t>9</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nchor="ctr"/>
                </a:tc>
                <a:tc>
                  <a:txBody>
                    <a:bodyPr/>
                    <a:lstStyle/>
                    <a:p>
                      <a:pPr algn="just">
                        <a:spcAft>
                          <a:spcPts val="0"/>
                        </a:spcAft>
                      </a:pPr>
                      <a:r>
                        <a:rPr lang="es-CO" sz="1100" kern="150">
                          <a:effectLst/>
                        </a:rPr>
                        <a:t>PLANTA ELECTRICA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a:effectLst/>
                        </a:rPr>
                        <a:t>SHINDAIWA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a:effectLst/>
                        </a:rPr>
                        <a:t>B45/B45LA</a:t>
                      </a:r>
                      <a:endParaRPr lang="es-CO" sz="1200" kern="150">
                        <a:effectLst/>
                        <a:latin typeface="Times New Roman" panose="02020603050405020304" pitchFamily="18" charset="0"/>
                        <a:ea typeface="Times New Roman" panose="02020603050405020304" pitchFamily="18" charset="0"/>
                        <a:cs typeface="Lohit Hindi"/>
                      </a:endParaRPr>
                    </a:p>
                  </a:txBody>
                  <a:tcPr marL="38100" marR="38100" marT="0" marB="0"/>
                </a:tc>
                <a:tc>
                  <a:txBody>
                    <a:bodyPr/>
                    <a:lstStyle/>
                    <a:p>
                      <a:pPr algn="just">
                        <a:spcAft>
                          <a:spcPts val="0"/>
                        </a:spcAft>
                      </a:pPr>
                      <a:r>
                        <a:rPr lang="es-CO" sz="1100" kern="150" dirty="0">
                          <a:effectLst/>
                        </a:rPr>
                        <a:t>ACPM</a:t>
                      </a:r>
                      <a:endParaRPr lang="es-CO" sz="1200" kern="150" dirty="0">
                        <a:effectLst/>
                        <a:latin typeface="Times New Roman" panose="02020603050405020304" pitchFamily="18" charset="0"/>
                        <a:ea typeface="Times New Roman" panose="02020603050405020304" pitchFamily="18" charset="0"/>
                        <a:cs typeface="Lohit Hindi"/>
                      </a:endParaRPr>
                    </a:p>
                  </a:txBody>
                  <a:tcPr marL="38100" marR="38100" marT="0" marB="0" anchor="ctr"/>
                </a:tc>
                <a:extLst>
                  <a:ext uri="{0D108BD9-81ED-4DB2-BD59-A6C34878D82A}">
                    <a16:rowId xmlns:a16="http://schemas.microsoft.com/office/drawing/2014/main" val="1708644262"/>
                  </a:ext>
                </a:extLst>
              </a:tr>
            </a:tbl>
          </a:graphicData>
        </a:graphic>
      </p:graphicFrame>
      <p:sp>
        <p:nvSpPr>
          <p:cNvPr id="10" name="CuadroTexto 9"/>
          <p:cNvSpPr txBox="1"/>
          <p:nvPr/>
        </p:nvSpPr>
        <p:spPr>
          <a:xfrm>
            <a:off x="1491449" y="2854523"/>
            <a:ext cx="1577676" cy="307777"/>
          </a:xfrm>
          <a:prstGeom prst="rect">
            <a:avLst/>
          </a:prstGeom>
          <a:noFill/>
        </p:spPr>
        <p:txBody>
          <a:bodyPr wrap="none" rtlCol="0">
            <a:spAutoFit/>
          </a:bodyPr>
          <a:lstStyle/>
          <a:p>
            <a:r>
              <a:rPr lang="es-CO" dirty="0"/>
              <a:t>Equipos Menores</a:t>
            </a:r>
          </a:p>
        </p:txBody>
      </p:sp>
      <p:sp>
        <p:nvSpPr>
          <p:cNvPr id="17" name="CuadroTexto 16"/>
          <p:cNvSpPr txBox="1"/>
          <p:nvPr/>
        </p:nvSpPr>
        <p:spPr>
          <a:xfrm>
            <a:off x="1491449" y="902917"/>
            <a:ext cx="1895071" cy="338554"/>
          </a:xfrm>
          <a:prstGeom prst="rect">
            <a:avLst/>
          </a:prstGeom>
          <a:noFill/>
        </p:spPr>
        <p:txBody>
          <a:bodyPr wrap="none" rtlCol="0">
            <a:spAutoFit/>
          </a:bodyPr>
          <a:lstStyle/>
          <a:p>
            <a:r>
              <a:rPr lang="es-CO" sz="1600" dirty="0"/>
              <a:t>Maquinaria</a:t>
            </a:r>
            <a:r>
              <a:rPr lang="es-CO" dirty="0"/>
              <a:t> Amarilla</a:t>
            </a:r>
          </a:p>
        </p:txBody>
      </p:sp>
    </p:spTree>
    <p:extLst>
      <p:ext uri="{BB962C8B-B14F-4D97-AF65-F5344CB8AC3E}">
        <p14:creationId xmlns:p14="http://schemas.microsoft.com/office/powerpoint/2010/main" val="18402393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94ACAD48-F5E8-CB82-D941-B667998619CD}"/>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7D24284B-2850-5556-F344-1424AFCEC36E}"/>
              </a:ext>
            </a:extLst>
          </p:cNvPr>
          <p:cNvPicPr preferRelativeResize="0"/>
          <p:nvPr/>
        </p:nvPicPr>
        <p:blipFill>
          <a:blip r:embed="rId3">
            <a:alphaModFix/>
          </a:blip>
          <a:stretch>
            <a:fillRect/>
          </a:stretch>
        </p:blipFill>
        <p:spPr>
          <a:xfrm>
            <a:off x="-3017" y="-356"/>
            <a:ext cx="12192000" cy="6858001"/>
          </a:xfrm>
          <a:prstGeom prst="rect">
            <a:avLst/>
          </a:prstGeom>
          <a:noFill/>
          <a:ln>
            <a:noFill/>
          </a:ln>
        </p:spPr>
      </p:pic>
      <p:grpSp>
        <p:nvGrpSpPr>
          <p:cNvPr id="139" name="Google Shape;139;p18">
            <a:extLst>
              <a:ext uri="{FF2B5EF4-FFF2-40B4-BE49-F238E27FC236}">
                <a16:creationId xmlns:a16="http://schemas.microsoft.com/office/drawing/2014/main" id="{74022F8E-5205-CD23-9F05-C1B319E62F76}"/>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D639F096-75A2-7C55-283C-5151A20031AB}"/>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9804D76D-F207-3985-F850-A415A2F4EE2B}"/>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1F77BFBD-B4D6-59AB-ECDE-1C26AA83115B}"/>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a:extLst>
              <a:ext uri="{FF2B5EF4-FFF2-40B4-BE49-F238E27FC236}">
                <a16:creationId xmlns:a16="http://schemas.microsoft.com/office/drawing/2014/main" id="{EF642963-D2C7-15B3-A3AF-998BAC1C5DFB}"/>
              </a:ext>
            </a:extLst>
          </p:cNvPr>
          <p:cNvSpPr txBox="1"/>
          <p:nvPr/>
        </p:nvSpPr>
        <p:spPr>
          <a:xfrm>
            <a:off x="241025" y="197928"/>
            <a:ext cx="6729000"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CO" sz="3500" b="1" dirty="0">
                <a:solidFill>
                  <a:srgbClr val="CC0000"/>
                </a:solidFill>
                <a:latin typeface="Oswald"/>
                <a:ea typeface="Oswald"/>
                <a:cs typeface="Oswald"/>
                <a:sym typeface="Oswald"/>
              </a:rPr>
              <a:t>Criterios Ambientales</a:t>
            </a:r>
            <a:endParaRPr sz="3500" b="1" dirty="0">
              <a:solidFill>
                <a:srgbClr val="CC0000"/>
              </a:solidFill>
              <a:latin typeface="Oswald"/>
              <a:ea typeface="Oswald"/>
              <a:cs typeface="Oswald"/>
              <a:sym typeface="Oswald"/>
            </a:endParaRPr>
          </a:p>
        </p:txBody>
      </p:sp>
      <p:sp>
        <p:nvSpPr>
          <p:cNvPr id="2" name="Rectángulo 1"/>
          <p:cNvSpPr/>
          <p:nvPr/>
        </p:nvSpPr>
        <p:spPr>
          <a:xfrm>
            <a:off x="534417" y="1483085"/>
            <a:ext cx="9871813" cy="4093428"/>
          </a:xfrm>
          <a:prstGeom prst="rect">
            <a:avLst/>
          </a:prstGeom>
        </p:spPr>
        <p:txBody>
          <a:bodyPr wrap="square">
            <a:spAutoFit/>
          </a:bodyPr>
          <a:lstStyle/>
          <a:p>
            <a:pPr algn="just"/>
            <a:r>
              <a:rPr lang="es-CO" sz="1600" dirty="0"/>
              <a:t>El Fondo de Desarrollo Local de San Cristóbal como Entidad Distrital cumple la normatividad ambiental aplicable dentro de los cuales se encuentra Decreto 456 de 2008 “Por el cual se reforma el Plan de Gestión Ambiental del Distrito Capital y se dictan otras disposiciones"; Decreto 815 de 2017 “Por medio del cual se establecen los lineamientos para la formulación e implementación de los instrumentos operativos de planeación ambiental del Distrito PACA, PAL y PIGA, y se dictan otras disposiciones"; Resolución No. 00242 de 2014 “Por la cual se adoptan los lineamientos para la formulación, concertación, implementación, evaluación, control y seguimiento del Plan Institucional de Gestión Ambiental –PIGA”; Acuerdo 19 de 1996 y Acuerdo 248 de 2006 “Por el cual se adopta el Estatuto General de Protección Ambiental del Distrito Capital de Santa Fe de Bogotá y se dictan normas básicas necesarias para garantizar la preservación y defensa del patrimonio ecológico, los recursos naturales y el medio ambiente” y para lo cual dentro de estos lineamientos se encuentra el cumplimiento al Programa de Consumo Sostenible mediante el Acuerdo 450 de 2013 “Por medio del cual se establecen los lineamientos del programa distrital de compras verdes y se dictan otras disposiciones”. El cual se establecen los lineamientos para la formulación del </a:t>
            </a:r>
            <a:r>
              <a:rPr lang="es-CO" sz="2000" dirty="0"/>
              <a:t>programa</a:t>
            </a:r>
            <a:r>
              <a:rPr lang="es-CO" sz="1600" dirty="0"/>
              <a:t> distrital de Compras Verdes para la ciudad de Bogotá D.C.”. Así mismo, nos regimos por la Guía Conceptual y Metodológica de Compras Públicas Sostenibles del Ministerio de Ambiente y Desarrollo Sostenible, así como, por la Guía de Contratación Sostenible de la Secretaría Distrital de Gobierno.</a:t>
            </a:r>
          </a:p>
        </p:txBody>
      </p:sp>
    </p:spTree>
    <p:extLst>
      <p:ext uri="{BB962C8B-B14F-4D97-AF65-F5344CB8AC3E}">
        <p14:creationId xmlns:p14="http://schemas.microsoft.com/office/powerpoint/2010/main" val="34767888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7">
          <a:extLst>
            <a:ext uri="{FF2B5EF4-FFF2-40B4-BE49-F238E27FC236}">
              <a16:creationId xmlns:a16="http://schemas.microsoft.com/office/drawing/2014/main" id="{94ACAD48-F5E8-CB82-D941-B667998619CD}"/>
            </a:ext>
          </a:extLst>
        </p:cNvPr>
        <p:cNvGrpSpPr/>
        <p:nvPr/>
      </p:nvGrpSpPr>
      <p:grpSpPr>
        <a:xfrm>
          <a:off x="0" y="0"/>
          <a:ext cx="0" cy="0"/>
          <a:chOff x="0" y="0"/>
          <a:chExt cx="0" cy="0"/>
        </a:xfrm>
      </p:grpSpPr>
      <p:pic>
        <p:nvPicPr>
          <p:cNvPr id="138" name="Google Shape;138;p18">
            <a:extLst>
              <a:ext uri="{FF2B5EF4-FFF2-40B4-BE49-F238E27FC236}">
                <a16:creationId xmlns:a16="http://schemas.microsoft.com/office/drawing/2014/main" id="{7D24284B-2850-5556-F344-1424AFCEC36E}"/>
              </a:ext>
            </a:extLst>
          </p:cNvPr>
          <p:cNvPicPr preferRelativeResize="0"/>
          <p:nvPr/>
        </p:nvPicPr>
        <p:blipFill>
          <a:blip r:embed="rId3">
            <a:alphaModFix/>
          </a:blip>
          <a:stretch>
            <a:fillRect/>
          </a:stretch>
        </p:blipFill>
        <p:spPr>
          <a:xfrm>
            <a:off x="0" y="-20794"/>
            <a:ext cx="12192000" cy="6858001"/>
          </a:xfrm>
          <a:prstGeom prst="rect">
            <a:avLst/>
          </a:prstGeom>
          <a:noFill/>
          <a:ln>
            <a:noFill/>
          </a:ln>
        </p:spPr>
      </p:pic>
      <p:grpSp>
        <p:nvGrpSpPr>
          <p:cNvPr id="139" name="Google Shape;139;p18">
            <a:extLst>
              <a:ext uri="{FF2B5EF4-FFF2-40B4-BE49-F238E27FC236}">
                <a16:creationId xmlns:a16="http://schemas.microsoft.com/office/drawing/2014/main" id="{74022F8E-5205-CD23-9F05-C1B319E62F76}"/>
              </a:ext>
            </a:extLst>
          </p:cNvPr>
          <p:cNvGrpSpPr/>
          <p:nvPr/>
        </p:nvGrpSpPr>
        <p:grpSpPr>
          <a:xfrm>
            <a:off x="10943664" y="-52"/>
            <a:ext cx="1245319" cy="6857697"/>
            <a:chOff x="10950525" y="35050"/>
            <a:chExt cx="1239000" cy="6822900"/>
          </a:xfrm>
        </p:grpSpPr>
        <p:sp>
          <p:nvSpPr>
            <p:cNvPr id="140" name="Google Shape;140;p18">
              <a:extLst>
                <a:ext uri="{FF2B5EF4-FFF2-40B4-BE49-F238E27FC236}">
                  <a16:creationId xmlns:a16="http://schemas.microsoft.com/office/drawing/2014/main" id="{D639F096-75A2-7C55-283C-5151A20031AB}"/>
                </a:ext>
              </a:extLst>
            </p:cNvPr>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a:extLst>
                <a:ext uri="{FF2B5EF4-FFF2-40B4-BE49-F238E27FC236}">
                  <a16:creationId xmlns:a16="http://schemas.microsoft.com/office/drawing/2014/main" id="{9804D76D-F207-3985-F850-A415A2F4EE2B}"/>
                </a:ext>
              </a:extLst>
            </p:cNvPr>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CO">
                  <a:latin typeface="Calibri"/>
                  <a:ea typeface="Calibri"/>
                  <a:cs typeface="Calibri"/>
                  <a:sym typeface="Calibri"/>
                </a:rPr>
                <a:t> </a:t>
              </a:r>
              <a:endParaRPr>
                <a:latin typeface="Calibri"/>
                <a:ea typeface="Calibri"/>
                <a:cs typeface="Calibri"/>
                <a:sym typeface="Calibri"/>
              </a:endParaRPr>
            </a:p>
          </p:txBody>
        </p:sp>
        <p:pic>
          <p:nvPicPr>
            <p:cNvPr id="142" name="Google Shape;142;p18">
              <a:extLst>
                <a:ext uri="{FF2B5EF4-FFF2-40B4-BE49-F238E27FC236}">
                  <a16:creationId xmlns:a16="http://schemas.microsoft.com/office/drawing/2014/main" id="{1F77BFBD-B4D6-59AB-ECDE-1C26AA83115B}"/>
                </a:ext>
              </a:extLst>
            </p:cNvPr>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a:extLst>
              <a:ext uri="{FF2B5EF4-FFF2-40B4-BE49-F238E27FC236}">
                <a16:creationId xmlns:a16="http://schemas.microsoft.com/office/drawing/2014/main" id="{EF642963-D2C7-15B3-A3AF-998BAC1C5DFB}"/>
              </a:ext>
            </a:extLst>
          </p:cNvPr>
          <p:cNvSpPr txBox="1"/>
          <p:nvPr/>
        </p:nvSpPr>
        <p:spPr>
          <a:xfrm>
            <a:off x="241025" y="197928"/>
            <a:ext cx="6729000" cy="72324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CO" sz="3500" b="1" dirty="0">
                <a:solidFill>
                  <a:srgbClr val="CC0000"/>
                </a:solidFill>
                <a:latin typeface="Oswald"/>
                <a:ea typeface="Oswald"/>
                <a:cs typeface="Oswald"/>
                <a:sym typeface="Oswald"/>
              </a:rPr>
              <a:t>Análisis Económico y Financiero </a:t>
            </a:r>
            <a:endParaRPr sz="3500" b="1" dirty="0">
              <a:solidFill>
                <a:srgbClr val="CC0000"/>
              </a:solidFill>
              <a:latin typeface="Oswald"/>
              <a:ea typeface="Oswald"/>
              <a:cs typeface="Oswald"/>
              <a:sym typeface="Oswald"/>
            </a:endParaRPr>
          </a:p>
        </p:txBody>
      </p:sp>
      <p:sp>
        <p:nvSpPr>
          <p:cNvPr id="2" name="Rectángulo 1"/>
          <p:cNvSpPr/>
          <p:nvPr/>
        </p:nvSpPr>
        <p:spPr>
          <a:xfrm>
            <a:off x="241025" y="1541549"/>
            <a:ext cx="10554222" cy="5078313"/>
          </a:xfrm>
          <a:prstGeom prst="rect">
            <a:avLst/>
          </a:prstGeom>
        </p:spPr>
        <p:txBody>
          <a:bodyPr wrap="square">
            <a:spAutoFit/>
          </a:bodyPr>
          <a:lstStyle/>
          <a:p>
            <a:pPr algn="just"/>
            <a:r>
              <a:rPr lang="es-CO" sz="1200" dirty="0"/>
              <a:t>Los proponentes deberán aportar el Certificado de Registro Único de Proponentes vigente.</a:t>
            </a:r>
          </a:p>
          <a:p>
            <a:pPr algn="just"/>
            <a:r>
              <a:rPr lang="es-CO" sz="1200" dirty="0"/>
              <a:t> </a:t>
            </a:r>
          </a:p>
          <a:p>
            <a:pPr algn="just"/>
            <a:r>
              <a:rPr lang="es-CO" sz="1200" dirty="0"/>
              <a:t>Si este certificado contiene los indicadores de capacidad financiera solicitados en el cuadro de Indicadores para verificar la capacidad financiera con corte a diciembre 31 de 2025 y esta información está en firme, bastará con su presentación.</a:t>
            </a:r>
          </a:p>
          <a:p>
            <a:pPr algn="just"/>
            <a:r>
              <a:rPr lang="es-CO" sz="1200" dirty="0"/>
              <a:t> </a:t>
            </a:r>
          </a:p>
          <a:p>
            <a:pPr algn="just"/>
            <a:r>
              <a:rPr lang="es-CO" sz="1200" dirty="0"/>
              <a:t>Teniendo en cuenta que el principio de libre concurrencia. Busca permitir el acceso al proceso de todas las personas o sujetos de derecho interesados en contratar con el Estado, mediante la adecuada publicidad de los actos previos o del llamado. Este principio también implica el deber de abstención para la administración de imponer condiciones restrictivas que impidan el acceso al procedimiento de selección, por lo que resulta inadmisible la inclusión en los pliegos de condiciones de cláusulas limitativas que no se encuentren autorizadas por la Constitución y la Ley, puesto que ellas impiden la más amplia oportunidad de concurrencia y atentan contra los intereses económicos de la entidad contratante, en razón a que no permiten la consecución de las ventajas económicas que la libre competencia del mercado puede aparejar en la celebración del contrato.</a:t>
            </a:r>
          </a:p>
          <a:p>
            <a:pPr algn="just"/>
            <a:r>
              <a:rPr lang="es-CO" sz="1200" dirty="0"/>
              <a:t> </a:t>
            </a:r>
          </a:p>
          <a:p>
            <a:pPr algn="just"/>
            <a:r>
              <a:rPr lang="es-CO" sz="1200" dirty="0"/>
              <a:t>Ahora bien, el principio de libre concurrencia no es absoluto, pues la entidad pública contratante, en aras de garantizar el interés público, dentro de los límites de la Constitución y la ley, está facultada para imponer ciertas limitaciones, como, por ejemplo, la exigencia de calidades técnicas, profesionales, económicas y financieras que aseguren el cumplimiento de las prestaciones requeridas por la Administración pública. Sin embargo, dichas limitaciones deben ser razonables y proporcionadas, de tal forma que no impidan el acceso al procedimiento de selección; pues de lo contrario, también se afectarían los derechos económicos de la entidad contratante que no podría gozar de las ventajas económicas que la libre competencia del mercado puede aparejar en la celebración del contrato.</a:t>
            </a:r>
          </a:p>
          <a:p>
            <a:pPr algn="just"/>
            <a:r>
              <a:rPr lang="es-CO" sz="1200" dirty="0"/>
              <a:t> </a:t>
            </a:r>
          </a:p>
          <a:p>
            <a:pPr algn="just"/>
            <a:r>
              <a:rPr lang="es-CO" sz="1200" dirty="0"/>
              <a:t>Teniendo en cuenta la necesidad, duración y la forma de pago, que se pretende satisfacer, con este análisis financiero se busca que el futuro contratista cuente con el musculo financiero para soportar el desarrollo normal del contrato, con el cual garantice el éxito total de la entrega de los elementos requeridos, sin ningún tipo de contratiempo. Es por esto que para la determinación de los indicadores financieros a evaluar en el proceso de contratación se tomó en cuenta el comportamiento contable de las empresas seleccionadas para la muestra, datos que fueron extraídos de la herramienta dispuesta por Colombia Compra Eficiente – Análisis de Datos de Compra Publica – Abastecimiento Estratégico.</a:t>
            </a:r>
          </a:p>
          <a:p>
            <a:endParaRPr lang="es-ES" sz="1800" dirty="0"/>
          </a:p>
          <a:p>
            <a:endParaRPr lang="es-ES" sz="1800" dirty="0"/>
          </a:p>
        </p:txBody>
      </p:sp>
    </p:spTree>
    <p:extLst>
      <p:ext uri="{BB962C8B-B14F-4D97-AF65-F5344CB8AC3E}">
        <p14:creationId xmlns:p14="http://schemas.microsoft.com/office/powerpoint/2010/main" val="3857571029"/>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C5CF567AE8FA074FA1300E1B30B885F9" ma:contentTypeVersion="12" ma:contentTypeDescription="Crear nuevo documento." ma:contentTypeScope="" ma:versionID="bde234b0bc81469fe4fefe9428e6fcb9">
  <xsd:schema xmlns:xsd="http://www.w3.org/2001/XMLSchema" xmlns:xs="http://www.w3.org/2001/XMLSchema" xmlns:p="http://schemas.microsoft.com/office/2006/metadata/properties" xmlns:ns2="3d21048e-1c22-47d6-9558-f98391a1a5c3" xmlns:ns3="2f18dfd0-529e-4600-98d5-d202fbbce948" targetNamespace="http://schemas.microsoft.com/office/2006/metadata/properties" ma:root="true" ma:fieldsID="644a74fe91609e0960b63f6ab077dc6a" ns2:_="" ns3:_="">
    <xsd:import namespace="3d21048e-1c22-47d6-9558-f98391a1a5c3"/>
    <xsd:import namespace="2f18dfd0-529e-4600-98d5-d202fbbce94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21048e-1c22-47d6-9558-f98391a1a5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Etiquetas de imagen" ma:readOnly="false" ma:fieldId="{5cf76f15-5ced-4ddc-b409-7134ff3c332f}" ma:taxonomyMulti="true" ma:sspId="1310d8ee-99bf-4ea4-9dbe-e9e068685e8f"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18dfd0-529e-4600-98d5-d202fbbce94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10db16a-7921-46e5-8997-fd4bf6d469f4}" ma:internalName="TaxCatchAll" ma:showField="CatchAllData" ma:web="2f18dfd0-529e-4600-98d5-d202fbbce94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f18dfd0-529e-4600-98d5-d202fbbce948" xsi:nil="true"/>
    <lcf76f155ced4ddcb4097134ff3c332f xmlns="3d21048e-1c22-47d6-9558-f98391a1a5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A62468D-3639-4F0D-9C08-B7A73159E7AF}"/>
</file>

<file path=customXml/itemProps2.xml><?xml version="1.0" encoding="utf-8"?>
<ds:datastoreItem xmlns:ds="http://schemas.openxmlformats.org/officeDocument/2006/customXml" ds:itemID="{95D9C404-BD38-45FB-BB9F-69B2D454AC85}"/>
</file>

<file path=customXml/itemProps3.xml><?xml version="1.0" encoding="utf-8"?>
<ds:datastoreItem xmlns:ds="http://schemas.openxmlformats.org/officeDocument/2006/customXml" ds:itemID="{C89E15FE-E51D-4C09-9B95-6338F71B9C33}"/>
</file>

<file path=docProps/app.xml><?xml version="1.0" encoding="utf-8"?>
<Properties xmlns="http://schemas.openxmlformats.org/officeDocument/2006/extended-properties" xmlns:vt="http://schemas.openxmlformats.org/officeDocument/2006/docPropsVTypes">
  <TotalTime>2001</TotalTime>
  <Words>2373</Words>
  <Application>Microsoft Office PowerPoint</Application>
  <PresentationFormat>Panorámica</PresentationFormat>
  <Paragraphs>420</Paragraphs>
  <Slides>18</Slides>
  <Notes>15</Notes>
  <HiddenSlides>0</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18</vt:i4>
      </vt:variant>
    </vt:vector>
  </HeadingPairs>
  <TitlesOfParts>
    <vt:vector size="29" baseType="lpstr">
      <vt:lpstr>Agency FB</vt:lpstr>
      <vt:lpstr>Arial</vt:lpstr>
      <vt:lpstr>Arial </vt:lpstr>
      <vt:lpstr>Calibri</vt:lpstr>
      <vt:lpstr>Century Gothic</vt:lpstr>
      <vt:lpstr>Garamond</vt:lpstr>
      <vt:lpstr>Lohit Hindi</vt:lpstr>
      <vt:lpstr>Oswald</vt:lpstr>
      <vt:lpstr>Symbol</vt:lpstr>
      <vt:lpstr>Times New Roman</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Ahyda Rocio Quiroga Piraquive</dc:creator>
  <cp:lastModifiedBy>Daniel Giovanny Parra Astudillo</cp:lastModifiedBy>
  <cp:revision>59</cp:revision>
  <dcterms:modified xsi:type="dcterms:W3CDTF">2026-07-10T15:38:47Z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0x010100C5CF567AE8FA074FA1300E1B30B885F9</vt:lpwstr>
  </property>
</Properties>
</file>