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sldIdLst>
    <p:sldId id="256" r:id="rId5"/>
    <p:sldId id="266" r:id="rId6"/>
    <p:sldId id="308" r:id="rId7"/>
    <p:sldId id="311" r:id="rId8"/>
    <p:sldId id="313" r:id="rId9"/>
    <p:sldId id="312" r:id="rId10"/>
    <p:sldId id="297" r:id="rId11"/>
    <p:sldId id="309" r:id="rId12"/>
    <p:sldId id="310" r:id="rId13"/>
    <p:sldId id="287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00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Estilo medio 4 - Énfasis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6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CF3D52-A6FE-48D3-9269-6B167E15A148}" type="datetimeFigureOut">
              <a:rPr lang="es-CO" smtClean="0"/>
              <a:t>13/01/2025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F7CF2-B00A-4C60-9F8E-86D3EC67DDC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06854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548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34C1F13-89F7-9548-AD28-7CF8AE5F1F4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318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47485CEC-5F36-E842-9D86-08E386B7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83947C71-6F72-6D40-AE75-85A488FA34F9}"/>
              </a:ext>
            </a:extLst>
          </p:cNvPr>
          <p:cNvSpPr txBox="1"/>
          <p:nvPr/>
        </p:nvSpPr>
        <p:spPr>
          <a:xfrm>
            <a:off x="6585754" y="4024184"/>
            <a:ext cx="47833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dirty="0">
                <a:solidFill>
                  <a:srgbClr val="C00000"/>
                </a:solidFill>
              </a:rPr>
              <a:t>Alcaldía Local de Tunjuelito</a:t>
            </a:r>
          </a:p>
          <a:p>
            <a:pPr algn="ctr"/>
            <a:r>
              <a:rPr lang="es-CO" sz="2400" dirty="0">
                <a:solidFill>
                  <a:srgbClr val="C00000"/>
                </a:solidFill>
              </a:rPr>
              <a:t>Diciembre de 2024 </a:t>
            </a:r>
          </a:p>
        </p:txBody>
      </p:sp>
      <p:sp>
        <p:nvSpPr>
          <p:cNvPr id="5" name="CuadroTexto 3">
            <a:extLst>
              <a:ext uri="{FF2B5EF4-FFF2-40B4-BE49-F238E27FC236}">
                <a16:creationId xmlns:a16="http://schemas.microsoft.com/office/drawing/2014/main" id="{A0AC3D8C-83D9-871E-8927-7CFF7514CE1F}"/>
              </a:ext>
            </a:extLst>
          </p:cNvPr>
          <p:cNvSpPr txBox="1"/>
          <p:nvPr/>
        </p:nvSpPr>
        <p:spPr>
          <a:xfrm>
            <a:off x="7073834" y="5422604"/>
            <a:ext cx="4608422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s-CO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Pedro Pablo Ángel Méndez</a:t>
            </a:r>
          </a:p>
          <a:p>
            <a:pPr algn="ctr"/>
            <a:r>
              <a:rPr lang="es-CO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  <a:cs typeface="Arial"/>
              </a:rPr>
              <a:t>Profesional Planeación </a:t>
            </a:r>
            <a:endParaRPr lang="es-ES" sz="2000" dirty="0">
              <a:solidFill>
                <a:schemeClr val="tx1">
                  <a:lumMod val="85000"/>
                  <a:lumOff val="15000"/>
                </a:schemeClr>
              </a:solidFill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25565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BE5604C2-D8C1-53EF-E039-4DB8A196AA42}"/>
              </a:ext>
            </a:extLst>
          </p:cNvPr>
          <p:cNvSpPr txBox="1"/>
          <p:nvPr/>
        </p:nvSpPr>
        <p:spPr>
          <a:xfrm>
            <a:off x="1783450" y="2838398"/>
            <a:ext cx="7611673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CO" sz="6000" b="1" dirty="0">
                <a:solidFill>
                  <a:srgbClr val="C00000"/>
                </a:solidFill>
                <a:cs typeface="Calibri"/>
              </a:rPr>
              <a:t> GRACIAS</a:t>
            </a:r>
            <a:endParaRPr lang="es-CO" sz="6000" b="1" dirty="0">
              <a:solidFill>
                <a:srgbClr val="C00000"/>
              </a:solidFill>
              <a:ea typeface="Calibri" panose="020F0502020204030204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3361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7C1F91A-7929-B5BE-3B53-B4B0985E481C}"/>
              </a:ext>
            </a:extLst>
          </p:cNvPr>
          <p:cNvSpPr txBox="1"/>
          <p:nvPr/>
        </p:nvSpPr>
        <p:spPr>
          <a:xfrm>
            <a:off x="976606" y="2238248"/>
            <a:ext cx="105507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rgbClr val="C00000"/>
                </a:solidFill>
                <a:latin typeface="WordVisi_MSFontService"/>
              </a:rPr>
              <a:t>PROPOSITO  3: 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  <a:p>
            <a:pPr algn="ctr"/>
            <a:r>
              <a:rPr lang="es-MX" sz="2000" b="0" i="0" dirty="0">
                <a:solidFill>
                  <a:srgbClr val="000000"/>
                </a:solidFill>
                <a:effectLst/>
                <a:latin typeface="WordVisi_MSFontService"/>
              </a:rPr>
              <a:t>Inspirar confianza y legitimidad para vivir sin miedo y ser epicentro de cultura ciudadana, paz y reconciliación. 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  <a:p>
            <a:pPr algn="ctr"/>
            <a:endParaRPr lang="es-CO" sz="2000" dirty="0">
              <a:solidFill>
                <a:srgbClr val="FFC000"/>
              </a:solidFill>
              <a:latin typeface="WordVisi_MSFontService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480FB5F-C245-58BC-D0C9-141A9F3AD135}"/>
              </a:ext>
            </a:extLst>
          </p:cNvPr>
          <p:cNvSpPr txBox="1"/>
          <p:nvPr/>
        </p:nvSpPr>
        <p:spPr>
          <a:xfrm>
            <a:off x="673435" y="3561687"/>
            <a:ext cx="108539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rgbClr val="C00000"/>
                </a:solidFill>
                <a:latin typeface="WordVisi_MSFontService"/>
              </a:rPr>
              <a:t>META CUATRENIO 2021-2024</a:t>
            </a:r>
          </a:p>
          <a:p>
            <a:pPr algn="ctr"/>
            <a:r>
              <a:rPr lang="es-CO" sz="2000" dirty="0">
                <a:solidFill>
                  <a:srgbClr val="000000"/>
                </a:solidFill>
                <a:latin typeface="WordVisi_MSFontService"/>
              </a:rPr>
              <a:t>Suministrar 1 dotación del parque automotor a organismos de seguridad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  <a:p>
            <a:pPr algn="ctr"/>
            <a:r>
              <a:rPr lang="es-CO" sz="2000" dirty="0">
                <a:solidFill>
                  <a:srgbClr val="000000"/>
                </a:solidFill>
                <a:latin typeface="WordVisi_MSFontService"/>
              </a:rPr>
              <a:t>Suministrar 2 dotación tecnológicas a organismos de seguridad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C3F6B33-787F-58FB-84B8-AF2E41D893F4}"/>
              </a:ext>
            </a:extLst>
          </p:cNvPr>
          <p:cNvSpPr txBox="1"/>
          <p:nvPr/>
        </p:nvSpPr>
        <p:spPr>
          <a:xfrm>
            <a:off x="1632065" y="5114755"/>
            <a:ext cx="97510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rgbClr val="C00000"/>
                </a:solidFill>
                <a:latin typeface="WordVisi_MSFontService"/>
              </a:rPr>
              <a:t>OBJETIVO  DE LA META  </a:t>
            </a:r>
          </a:p>
          <a:p>
            <a:pPr algn="ctr"/>
            <a:r>
              <a:rPr lang="es-MX" sz="2000" dirty="0">
                <a:solidFill>
                  <a:srgbClr val="000000"/>
                </a:solidFill>
                <a:latin typeface="WordVisi_MSFontService"/>
              </a:rPr>
              <a:t>“Mejorar los índices de seguridad con la dotación de las ayudas tecnológicas y automotrices a las autoridades locales”.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3A83F4D-308C-1199-B3D3-EA3CDDBAD730}"/>
              </a:ext>
            </a:extLst>
          </p:cNvPr>
          <p:cNvSpPr txBox="1"/>
          <p:nvPr/>
        </p:nvSpPr>
        <p:spPr>
          <a:xfrm>
            <a:off x="2267065" y="992957"/>
            <a:ext cx="7666680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2000" dirty="0">
                <a:solidFill>
                  <a:srgbClr val="C00000"/>
                </a:solidFill>
                <a:latin typeface="WordVisi_MSFontService"/>
                <a:ea typeface="Calibri" panose="020F0502020204030204"/>
                <a:cs typeface="Calibri" panose="020F0502020204030204"/>
              </a:rPr>
              <a:t>PROYECTO </a:t>
            </a:r>
            <a:r>
              <a:rPr lang="es-CO" sz="2000" dirty="0">
                <a:solidFill>
                  <a:srgbClr val="C00000"/>
                </a:solidFill>
                <a:latin typeface="WordVisi_MSFontService"/>
                <a:ea typeface="Calibri" panose="020F0502020204030204"/>
                <a:cs typeface="Calibri" panose="020F0502020204030204"/>
              </a:rPr>
              <a:t>2066</a:t>
            </a:r>
          </a:p>
          <a:p>
            <a:pPr algn="ctr"/>
            <a:r>
              <a:rPr lang="es-ES" sz="2000" dirty="0">
                <a:latin typeface="WordVisi_MSFontService"/>
                <a:ea typeface="Calibri" panose="020F0502020204030204"/>
                <a:cs typeface="Calibri" panose="020F0502020204030204"/>
              </a:rPr>
              <a:t>Tunjuelito fortalece la seguridad y la justicia</a:t>
            </a:r>
          </a:p>
        </p:txBody>
      </p:sp>
    </p:spTree>
    <p:extLst>
      <p:ext uri="{BB962C8B-B14F-4D97-AF65-F5344CB8AC3E}">
        <p14:creationId xmlns:p14="http://schemas.microsoft.com/office/powerpoint/2010/main" val="3621922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1225540" y="1382286"/>
            <a:ext cx="9610100" cy="560153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CONTRATO: </a:t>
            </a:r>
            <a:r>
              <a:rPr lang="es-CO" b="1" dirty="0"/>
              <a:t>DE OBRA PÚBLICA No. 299-2022 / OC 103083</a:t>
            </a:r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CONTRATISTA:</a:t>
            </a:r>
            <a:r>
              <a:rPr lang="es-MX" sz="2000" b="1" dirty="0"/>
              <a:t> FANALCA</a:t>
            </a:r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OBJETO: </a:t>
            </a:r>
            <a:r>
              <a:rPr lang="es-MX" b="1"/>
              <a:t>Adquisición de motocicletas y accesorios para la estación de Policía de la localidad de Tunjuelito a través del acuerdo marco de precios, CCE-971 - AMP-201.</a:t>
            </a: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PRESUPUESTO OFICIAL: </a:t>
            </a:r>
            <a:r>
              <a:rPr lang="es-ES" sz="2000" b="1" spc="5">
                <a:latin typeface="Garamond"/>
                <a:ea typeface="+mn-lt"/>
                <a:cs typeface="+mn-lt"/>
              </a:rPr>
              <a:t>$ 470.335.753</a:t>
            </a:r>
          </a:p>
          <a:p>
            <a:pPr algn="just"/>
            <a:r>
              <a:rPr lang="es-ES" sz="2000" b="1" spc="5" dirty="0">
                <a:latin typeface="Garamond"/>
                <a:ea typeface="+mn-lt"/>
                <a:cs typeface="+mn-lt"/>
              </a:rPr>
              <a:t>Adición:  72´359,347</a:t>
            </a:r>
          </a:p>
          <a:p>
            <a:pPr algn="just"/>
            <a:r>
              <a:rPr lang="es-ES" sz="2000" b="1" spc="5" dirty="0">
                <a:latin typeface="Garamond"/>
                <a:ea typeface="+mn-lt"/>
                <a:cs typeface="+mn-lt"/>
              </a:rPr>
              <a:t>Total: </a:t>
            </a:r>
            <a:r>
              <a:rPr lang="es-ES" dirty="0"/>
              <a:t>$542.695.100</a:t>
            </a:r>
            <a:endParaRPr lang="es-ES" sz="2000" b="1" spc="5" dirty="0">
              <a:latin typeface="Garamond"/>
              <a:ea typeface="+mn-lt"/>
              <a:cs typeface="+mn-lt"/>
            </a:endParaRPr>
          </a:p>
          <a:p>
            <a:pPr algn="just"/>
            <a:r>
              <a:rPr lang="es-CO" sz="2000" b="1" spc="5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4. </a:t>
            </a: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TIEMPO DE EJECUCIÓN: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 3 meses</a:t>
            </a:r>
          </a:p>
          <a:p>
            <a:pPr algn="just"/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5. FECHA DE INICIO ESTIMADA: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 de marzo de 2023</a:t>
            </a:r>
          </a:p>
          <a:p>
            <a:pPr algn="just"/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6. FECHA DE FINALIZACION  ESTIMADA: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31 de mayo de 2023</a:t>
            </a:r>
          </a:p>
          <a:p>
            <a:pPr lvl="1"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>
              <a:buAutoNum type="arabicPeriod"/>
            </a:pPr>
            <a:endParaRPr lang="es-ES" sz="2000" b="1" spc="5" dirty="0">
              <a:latin typeface="Garamond"/>
              <a:ea typeface="+mn-lt"/>
              <a:cs typeface="+mn-lt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BE0E548A-6A8F-41F9-BE1D-FB30114BCF7A}"/>
              </a:ext>
            </a:extLst>
          </p:cNvPr>
          <p:cNvSpPr/>
          <p:nvPr/>
        </p:nvSpPr>
        <p:spPr>
          <a:xfrm>
            <a:off x="2161309" y="87987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MX"/>
              <a:t>META Suministrar </a:t>
            </a:r>
            <a:r>
              <a:rPr lang="es-MX" dirty="0"/>
              <a:t>1 dotación del parque automotor 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2261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1225540" y="1382286"/>
            <a:ext cx="9610100" cy="455509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algn="just"/>
            <a:r>
              <a:rPr lang="es-CO" sz="2000" b="1" spc="5" dirty="0">
                <a:latin typeface="Garamond"/>
                <a:ea typeface="+mn-lt"/>
                <a:cs typeface="+mn-lt"/>
              </a:rPr>
              <a:t>9. MODIFICACIONES:</a:t>
            </a:r>
          </a:p>
          <a:p>
            <a:pPr marL="914400" lvl="1" indent="-457200" algn="just">
              <a:buFontTx/>
              <a:buAutoNum type="arabicPeriod"/>
            </a:pPr>
            <a:r>
              <a:rPr lang="es-CO" sz="2000" b="1" spc="5" dirty="0">
                <a:latin typeface="Garamond"/>
                <a:ea typeface="+mn-lt"/>
                <a:cs typeface="+mn-lt"/>
              </a:rPr>
              <a:t>ADICIÓN $72´359,347</a:t>
            </a:r>
          </a:p>
          <a:p>
            <a:pPr marL="914400" lvl="1" indent="-457200" algn="just">
              <a:buFontTx/>
              <a:buAutoNum type="arabicPeriod"/>
            </a:pPr>
            <a:r>
              <a:rPr lang="es-CO" sz="2000" b="1" spc="5">
                <a:latin typeface="Garamond"/>
                <a:ea typeface="+mn-lt"/>
                <a:cs typeface="+mn-lt"/>
              </a:rPr>
              <a:t>PRORROGA1: 3 meses hasta el 31 de agosto</a:t>
            </a:r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/>
            <a:endParaRPr lang="es-ES" sz="2000" b="1" spc="5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algn="just"/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10. Ejecución: </a:t>
            </a:r>
            <a:r>
              <a:rPr lang="es-MX" b="1"/>
              <a:t>adquirieron 15 motocicletas (motocicleta marca Honda, línea XRE 300 con freno ABS, modelo 2023, combustible gasolina, color verde limón policía) para la Policía Nacional (Estación de Policía de Tunjuelito). </a:t>
            </a:r>
            <a:r>
              <a:rPr lang="es-MX" b="1" dirty="0"/>
              <a:t>El contrato también contempla la matrícula y el SOAT; mantenimiento preventivo para el primer año; 30 cascos abatibles; 30 impermeables; y 30 juegos de coderas, rodilleras y guantes. Se efectuó el traslado definitivo de bienes a la Secretaría de Seguridad Convivencia y Justicia.</a:t>
            </a:r>
          </a:p>
          <a:p>
            <a:pPr algn="just"/>
            <a:r>
              <a:rPr lang="es-MX" sz="2000" b="1" spc="5" dirty="0">
                <a:latin typeface="Garamond"/>
                <a:ea typeface="+mn-lt"/>
                <a:cs typeface="+mn-lt"/>
              </a:rPr>
              <a:t>11. ESTADO: LIQUIDADO</a:t>
            </a:r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>
              <a:buAutoNum type="arabicPeriod"/>
            </a:pPr>
            <a:endParaRPr lang="es-ES" sz="2000" b="1" spc="5" dirty="0">
              <a:latin typeface="Garamond"/>
              <a:ea typeface="+mn-lt"/>
              <a:cs typeface="+mn-lt"/>
            </a:endParaRPr>
          </a:p>
        </p:txBody>
      </p:sp>
      <p:sp>
        <p:nvSpPr>
          <p:cNvPr id="2" name="AutoShape 2" descr="https://usc-powerpoint.officeapps.live.com/pods/GetClipboardImage.ashx?Id=0fe132ff-b606-48ac-bec3-dd58d6e65873&amp;DC=PUS9&amp;pkey=a7a19ca0-dad3-4cf5-aa5a-49fb14c4420f&amp;wdwaccluster=PUS9">
            <a:extLst>
              <a:ext uri="{FF2B5EF4-FFF2-40B4-BE49-F238E27FC236}">
                <a16:creationId xmlns:a16="http://schemas.microsoft.com/office/drawing/2014/main" id="{381417EB-DDED-40D1-92C7-A805AFC43D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27856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6D7A6B0C-A91D-4F68-98E1-47B9456DDFF9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es-CO" dirty="0"/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E1BF2E44-E9DD-4B44-AF87-356D03E159EB}"/>
              </a:ext>
            </a:extLst>
          </p:cNvPr>
          <p:cNvSpPr/>
          <p:nvPr/>
        </p:nvSpPr>
        <p:spPr>
          <a:xfrm>
            <a:off x="877744" y="936010"/>
            <a:ext cx="1067888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/>
              <a:t>PROGRAMA: Plataforma institucional para la seguridad y justicia​</a:t>
            </a:r>
          </a:p>
          <a:p>
            <a:endParaRPr lang="es-MX" dirty="0"/>
          </a:p>
          <a:p>
            <a:r>
              <a:rPr lang="es-MX" dirty="0"/>
              <a:t>META: Suministrar 1 dotación tecnológica​</a:t>
            </a:r>
          </a:p>
          <a:p>
            <a:r>
              <a:rPr lang="es-MX" dirty="0"/>
              <a:t>​</a:t>
            </a:r>
          </a:p>
          <a:p>
            <a:r>
              <a:rPr lang="es-MX" dirty="0"/>
              <a:t>PRESUPUESTO 2023: $185.000.000 EXCENDENTES FINANCIEROS​</a:t>
            </a:r>
          </a:p>
          <a:p>
            <a:endParaRPr lang="es-MX" dirty="0"/>
          </a:p>
          <a:p>
            <a:r>
              <a:rPr lang="es-MX" dirty="0"/>
              <a:t>Se realizó giro por $185.000.000 Orden de pago No. 0000155706​</a:t>
            </a:r>
          </a:p>
          <a:p>
            <a:r>
              <a:rPr lang="es-MX" dirty="0"/>
              <a:t>​</a:t>
            </a:r>
          </a:p>
          <a:p>
            <a:r>
              <a:rPr lang="es-MX" dirty="0"/>
              <a:t>CONVENIO: Se suscribió el convenio 1731-2023 con la SSCJ para aunar esfuerzos administrativos y financieros entre la SSCJ y los FDL para el suministro e instalación de equipos y componentes para el sistema de videovigilancia de Bogotá.​</a:t>
            </a:r>
          </a:p>
          <a:p>
            <a:endParaRPr lang="es-MX" dirty="0"/>
          </a:p>
          <a:p>
            <a:r>
              <a:rPr lang="es-MX" dirty="0"/>
              <a:t>​</a:t>
            </a:r>
          </a:p>
          <a:p>
            <a:r>
              <a:rPr lang="es-MX" dirty="0"/>
              <a:t>ESTADO: En liquidación a cargo de la Secretaría de Seguridad, Convivencia y justicia​ 12 informes avance de actividades – Se formuló contrato base y contrato interventoría​</a:t>
            </a:r>
          </a:p>
          <a:p>
            <a:endParaRPr lang="es-MX" dirty="0"/>
          </a:p>
          <a:p>
            <a:r>
              <a:rPr lang="es-MX" dirty="0"/>
              <a:t>​OBSERVACIONES: ​</a:t>
            </a:r>
          </a:p>
          <a:p>
            <a:r>
              <a:rPr lang="es-MX" dirty="0"/>
              <a:t>Se instalaron 4 cámaras para ampliar la capacidad operativa para la reducción del delito y las labores de prevención, disuasión y control; a través del fortalecimiento mediante soluciones tecnológicas para la seguridad.</a:t>
            </a:r>
            <a:endParaRPr lang="es-CO"/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EEDD1974-42F4-463F-B09F-63E9CD2B1082}"/>
              </a:ext>
            </a:extLst>
          </p:cNvPr>
          <p:cNvSpPr/>
          <p:nvPr/>
        </p:nvSpPr>
        <p:spPr>
          <a:xfrm>
            <a:off x="1440739" y="382012"/>
            <a:ext cx="5816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/>
              <a:t>Proyecto 2066: Tunjuelito Fortalece la Seguridad y la Justicia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66398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1225540" y="1382286"/>
            <a:ext cx="9610100" cy="5293757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CONTRATO: </a:t>
            </a:r>
            <a:r>
              <a:rPr lang="es-CO" b="1" dirty="0"/>
              <a:t>DE OBRA PÚBLICA No. 702-2024 COP (120883) </a:t>
            </a:r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CONTRATISTA</a:t>
            </a:r>
            <a:r>
              <a:rPr lang="es-ES" sz="2000" b="1" spc="5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: </a:t>
            </a:r>
            <a:r>
              <a:rPr lang="es-MX" sz="2000" b="1"/>
              <a:t>CONSTRUCCIONES Y VALORES CONSTRUVALORES SAS.</a:t>
            </a:r>
            <a:endParaRPr lang="es-MX" sz="2000" b="1" dirty="0"/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OBJETO</a:t>
            </a:r>
            <a:r>
              <a:rPr lang="es-ES" sz="2000" b="1" spc="5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: </a:t>
            </a:r>
            <a:r>
              <a:rPr lang="es-MX" b="1"/>
              <a:t>CONTRATAR A PRECIOS FIJOS UNITARIOS SIN FÓRMULA DE REAJUSTE Y MONTO AGOTABLE LA ADECUACIÓN DEL SISTEMA DE RED DE DATOS PARA LA ESTACIÓN VI DE POLICIA. </a:t>
            </a:r>
            <a:endParaRPr lang="es-MX" b="1" dirty="0"/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PRESUPUESTO OFICIAL</a:t>
            </a:r>
            <a:r>
              <a:rPr lang="es-ES" sz="2000" b="1" spc="5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: </a:t>
            </a:r>
            <a:r>
              <a:rPr lang="es-ES" sz="2000" b="1" spc="5">
                <a:latin typeface="Garamond"/>
                <a:ea typeface="+mn-lt"/>
                <a:cs typeface="+mn-lt"/>
              </a:rPr>
              <a:t>$ 364.000.000 </a:t>
            </a: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MODALIDAD DE CONTRATACION: </a:t>
            </a:r>
            <a:r>
              <a:rPr lang="es-ES" sz="2000" b="1" spc="5" dirty="0">
                <a:latin typeface="Garamond"/>
                <a:ea typeface="+mn-lt"/>
                <a:cs typeface="+mn-lt"/>
              </a:rPr>
              <a:t>Selección abreviada de menor cuantía.</a:t>
            </a:r>
          </a:p>
          <a:p>
            <a:pPr marL="457200" indent="-457200" algn="just">
              <a:buAutoNum type="arabicPeriod"/>
            </a:pPr>
            <a:r>
              <a:rPr lang="es-CO" sz="2000" b="1" spc="5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TIEMPO </a:t>
            </a: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DE EJECUCIÓN: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4 meses</a:t>
            </a:r>
          </a:p>
          <a:p>
            <a:pPr marL="457200" indent="-457200" algn="just">
              <a:buFontTx/>
              <a:buAutoNum type="arabicPeriod"/>
            </a:pP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FECHA DE INICIO ESTIMADA: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13 de enero de 2025</a:t>
            </a:r>
          </a:p>
          <a:p>
            <a:pPr marL="457200" indent="-457200" algn="just">
              <a:buFontTx/>
              <a:buAutoNum type="arabicPeriod"/>
            </a:pP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FECHA DE FINALIZACION  ESTIMADA: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13 de mayo de 2025</a:t>
            </a:r>
          </a:p>
          <a:p>
            <a:pPr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/>
            <a:endParaRPr lang="es-CO" sz="2000" b="1" spc="5" dirty="0">
              <a:latin typeface="Garamond"/>
              <a:ea typeface="+mn-lt"/>
              <a:cs typeface="+mn-lt"/>
            </a:endParaRPr>
          </a:p>
          <a:p>
            <a:pPr algn="just">
              <a:buAutoNum type="arabicPeriod"/>
            </a:pPr>
            <a:endParaRPr lang="es-ES" sz="2000" b="1" spc="5" dirty="0">
              <a:latin typeface="Garamond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7539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>
            <a:extLst>
              <a:ext uri="{FF2B5EF4-FFF2-40B4-BE49-F238E27FC236}">
                <a16:creationId xmlns:a16="http://schemas.microsoft.com/office/drawing/2014/main" id="{771D8BDD-0509-6C11-7736-BA4B6C624952}"/>
              </a:ext>
            </a:extLst>
          </p:cNvPr>
          <p:cNvSpPr/>
          <p:nvPr/>
        </p:nvSpPr>
        <p:spPr>
          <a:xfrm>
            <a:off x="930640" y="3590715"/>
            <a:ext cx="6173545" cy="193899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s-CO" sz="2000" b="1" dirty="0">
                <a:solidFill>
                  <a:srgbClr val="C00000"/>
                </a:solidFill>
                <a:latin typeface="WordVisi_MSFontService"/>
                <a:cs typeface="Calibri"/>
              </a:rPr>
              <a:t>Actividades: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es-CO" sz="2000" dirty="0">
              <a:latin typeface="WordVisi_MSFontService"/>
              <a:cs typeface="Arial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sz="2000" dirty="0">
                <a:latin typeface="WordVisi_MSFontService"/>
                <a:cs typeface="Arial"/>
              </a:rPr>
              <a:t>Suministro e instalación equipos activos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sz="2000" dirty="0">
                <a:latin typeface="WordVisi_MSFontService"/>
                <a:cs typeface="Arial"/>
              </a:rPr>
              <a:t>Suministro e instalación equipos respaldo eléctrico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sz="2000" dirty="0">
                <a:latin typeface="WordVisi_MSFontService"/>
                <a:cs typeface="Arial"/>
              </a:rPr>
              <a:t>Adecuación cuarto técnico y eléctrico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s-CO" sz="2000" dirty="0">
                <a:latin typeface="WordVisi_MSFontService"/>
                <a:ea typeface="Calibri" panose="020F0502020204030204"/>
                <a:cs typeface="Arial"/>
              </a:rPr>
              <a:t>Certificación puntos de red (nuevos)</a:t>
            </a:r>
            <a:endParaRPr lang="es-CO" sz="2000" dirty="0">
              <a:latin typeface="WordVisi_MSFontService"/>
              <a:ea typeface="Calibri" panose="020F0502020204030204"/>
              <a:cs typeface="Calibri" panose="020F0502020204030204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BC6B9E1-4C20-4818-B650-687FBEB87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4333" y="3789050"/>
            <a:ext cx="2237426" cy="2048434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1111240" y="565858"/>
            <a:ext cx="9610100" cy="255454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/>
            <a:r>
              <a:rPr lang="es-MX" sz="2000" b="1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7. F</a:t>
            </a:r>
            <a:r>
              <a:rPr lang="es-CO" sz="2000" b="1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ORMA DE PAGO</a:t>
            </a:r>
          </a:p>
          <a:p>
            <a:pPr algn="just"/>
            <a:endParaRPr lang="es-CO" sz="2000" b="1" spc="5" dirty="0">
              <a:solidFill>
                <a:schemeClr val="accent1"/>
              </a:solidFill>
              <a:latin typeface="WordVisi_MSFontService"/>
              <a:ea typeface="+mn-lt"/>
              <a:cs typeface="+mn-lt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>
                <a:latin typeface="WordVisi_MSFontService"/>
              </a:rPr>
              <a:t>90% del valor del contrato se pagará mediante actas parciales mensuales de obra realmente ejecutadas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>
                <a:latin typeface="WordVisi_MSFontService"/>
              </a:rPr>
              <a:t>De cada pago se efectuará una retención por garantía equivalente al 10% del valor de cada acta mensual.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O" sz="2000" dirty="0">
                <a:latin typeface="WordVisi_MSFontService"/>
              </a:rPr>
              <a:t>El acta final será presentada como cuenta de cobro y no como una factura</a:t>
            </a:r>
            <a:endParaRPr lang="es-CO" sz="2000" b="1" spc="5" dirty="0">
              <a:solidFill>
                <a:schemeClr val="accent1"/>
              </a:solidFill>
              <a:latin typeface="WordVisi_MSFontService"/>
              <a:ea typeface="+mn-lt"/>
              <a:cs typeface="+mn-lt"/>
            </a:endParaRPr>
          </a:p>
          <a:p>
            <a:pPr algn="just"/>
            <a:endParaRPr lang="es-CO" sz="2000" b="1" spc="5" dirty="0">
              <a:solidFill>
                <a:schemeClr val="accent1"/>
              </a:solidFill>
              <a:latin typeface="WordVisi_MSFontService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56370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480FB5F-C245-58BC-D0C9-141A9F3AD135}"/>
              </a:ext>
            </a:extLst>
          </p:cNvPr>
          <p:cNvSpPr txBox="1"/>
          <p:nvPr/>
        </p:nvSpPr>
        <p:spPr>
          <a:xfrm>
            <a:off x="890003" y="3369181"/>
            <a:ext cx="108539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000" dirty="0">
                <a:solidFill>
                  <a:srgbClr val="C00000"/>
                </a:solidFill>
                <a:latin typeface="WordVisi_MSFontService"/>
              </a:rPr>
              <a:t>META CUATRENIO 2021-2024</a:t>
            </a:r>
          </a:p>
          <a:p>
            <a:pPr algn="ctr"/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  <a:p>
            <a:pPr algn="ctr"/>
            <a:r>
              <a:rPr lang="es-CO" sz="2000" dirty="0">
                <a:solidFill>
                  <a:srgbClr val="000000"/>
                </a:solidFill>
                <a:latin typeface="WordVisi_MSFontService"/>
              </a:rPr>
              <a:t>Realizar 1 rendición de cuentas anual.</a:t>
            </a:r>
          </a:p>
          <a:p>
            <a:pPr algn="ctr"/>
            <a:r>
              <a:rPr lang="es-CO" sz="2000" dirty="0">
                <a:solidFill>
                  <a:srgbClr val="000000"/>
                </a:solidFill>
                <a:latin typeface="WordVisi_MSFontService"/>
              </a:rPr>
              <a:t>Transparencia, control social y rendición de cuentas del gobierno local.</a:t>
            </a:r>
            <a:endParaRPr lang="es-CO" sz="2000" dirty="0">
              <a:solidFill>
                <a:schemeClr val="tx1">
                  <a:lumMod val="85000"/>
                  <a:lumOff val="15000"/>
                </a:schemeClr>
              </a:solidFill>
              <a:latin typeface="WordVisi_MSFontService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93A83F4D-308C-1199-B3D3-EA3CDDBAD730}"/>
              </a:ext>
            </a:extLst>
          </p:cNvPr>
          <p:cNvSpPr txBox="1"/>
          <p:nvPr/>
        </p:nvSpPr>
        <p:spPr>
          <a:xfrm>
            <a:off x="2483634" y="1771010"/>
            <a:ext cx="7666680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s-ES" sz="2000" b="1" dirty="0">
                <a:solidFill>
                  <a:srgbClr val="C00000"/>
                </a:solidFill>
                <a:latin typeface="WordVisi_MSFontService"/>
                <a:ea typeface="Calibri" panose="020F0502020204030204"/>
                <a:cs typeface="Calibri" panose="020F0502020204030204"/>
              </a:rPr>
              <a:t>PROYECTO </a:t>
            </a:r>
            <a:r>
              <a:rPr lang="es-CO" sz="2000" b="1" dirty="0">
                <a:solidFill>
                  <a:srgbClr val="C00000"/>
                </a:solidFill>
                <a:latin typeface="WordVisi_MSFontService"/>
                <a:ea typeface="Calibri" panose="020F0502020204030204"/>
                <a:cs typeface="Calibri" panose="020F0502020204030204"/>
              </a:rPr>
              <a:t>2071</a:t>
            </a:r>
          </a:p>
          <a:p>
            <a:pPr algn="ctr"/>
            <a:r>
              <a:rPr lang="es-ES" sz="2000" dirty="0">
                <a:latin typeface="WordVisi_MSFontService"/>
                <a:ea typeface="Calibri" panose="020F0502020204030204"/>
                <a:cs typeface="Calibri" panose="020F0502020204030204"/>
              </a:rPr>
              <a:t>Transparencia y  fortalecimiento institucional para la Tunjuelito del siglo XXI</a:t>
            </a:r>
          </a:p>
        </p:txBody>
      </p:sp>
    </p:spTree>
    <p:extLst>
      <p:ext uri="{BB962C8B-B14F-4D97-AF65-F5344CB8AC3E}">
        <p14:creationId xmlns:p14="http://schemas.microsoft.com/office/powerpoint/2010/main" val="1693739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355BB568-0B4D-14EC-C584-DC4E187D91DA}"/>
              </a:ext>
            </a:extLst>
          </p:cNvPr>
          <p:cNvSpPr txBox="1"/>
          <p:nvPr/>
        </p:nvSpPr>
        <p:spPr>
          <a:xfrm>
            <a:off x="1225540" y="1382286"/>
            <a:ext cx="9610100" cy="526297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CONTRATO: </a:t>
            </a:r>
            <a:r>
              <a:rPr lang="es-CO" b="1" dirty="0"/>
              <a:t>CPS 018 de 2024</a:t>
            </a:r>
          </a:p>
          <a:p>
            <a:pPr marL="457200" indent="-457200" algn="just">
              <a:buAutoNum type="arabicPeriod"/>
            </a:pP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CONTARATISTA: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LUIS ALEJANDO ARIAS REYES</a:t>
            </a:r>
            <a:endParaRPr lang="es-ES" sz="2000" b="1" spc="5" dirty="0"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OBJETO: </a:t>
            </a:r>
            <a:r>
              <a:rPr lang="es-MX" b="1" dirty="0"/>
              <a:t>PRESTAR LOS SERVICIOS DE APOYO LOGÍSTICO PARA ADELANTAR LA RENDICIÓN DE CUENTAS DE LA GESTIÓN DE LA ALCALDÍA LOCAL DE TUNJUELITO DE LA VIGENCIA 2023 Y LAS JORNADAS DE DIALOGOS CIUDADANOS EN EL MARCO DEL PROYECTO 2071.. </a:t>
            </a:r>
          </a:p>
          <a:p>
            <a:pPr marL="457200" indent="-457200" algn="just">
              <a:buAutoNum type="arabicPeriod"/>
            </a:pPr>
            <a:endParaRPr lang="es-ES" sz="2000" b="1" spc="5" dirty="0">
              <a:solidFill>
                <a:srgbClr val="C00000"/>
              </a:solidFill>
              <a:latin typeface="Garamond"/>
              <a:ea typeface="+mn-lt"/>
              <a:cs typeface="+mn-lt"/>
            </a:endParaRPr>
          </a:p>
          <a:p>
            <a:pPr marL="457200" indent="-457200" algn="just">
              <a:buAutoNum type="arabicPeriod"/>
            </a:pPr>
            <a:r>
              <a:rPr lang="es-ES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PRESUPUESTO OFICIAL: </a:t>
            </a:r>
            <a:r>
              <a:rPr lang="es-ES" sz="2000" b="1" spc="5" dirty="0">
                <a:latin typeface="Garamond"/>
                <a:ea typeface="+mn-lt"/>
                <a:cs typeface="+mn-lt"/>
              </a:rPr>
              <a:t>$ 33.000.000 </a:t>
            </a:r>
          </a:p>
          <a:p>
            <a:pPr marL="457200" indent="-457200" algn="just">
              <a:buAutoNum type="arabicPeriod"/>
            </a:pP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TIEMPO DE EJECUCIÓN INICIAL: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3 meses</a:t>
            </a:r>
          </a:p>
          <a:p>
            <a:pPr marL="457200" indent="-457200" algn="just">
              <a:buFontTx/>
              <a:buAutoNum type="arabicPeriod"/>
            </a:pPr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FECHA DE INICIO: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15 de marzo de 2024</a:t>
            </a:r>
          </a:p>
          <a:p>
            <a:pPr algn="just"/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	Prórroga 1: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 mes (15 de junio al 14 de julio de 2024)</a:t>
            </a:r>
          </a:p>
          <a:p>
            <a:pPr algn="just"/>
            <a:r>
              <a:rPr lang="es-CO" sz="2000" b="1" spc="5" dirty="0">
                <a:solidFill>
                  <a:srgbClr val="C00000"/>
                </a:solidFill>
                <a:latin typeface="Garamond"/>
                <a:ea typeface="+mn-lt"/>
                <a:cs typeface="+mn-lt"/>
              </a:rPr>
              <a:t>	Prórroga 2: </a:t>
            </a:r>
            <a:r>
              <a:rPr lang="es-CO" sz="2000" b="1" spc="5" dirty="0">
                <a:latin typeface="Garamond"/>
                <a:ea typeface="+mn-lt"/>
                <a:cs typeface="+mn-lt"/>
              </a:rPr>
              <a:t>15 días (15 de julio al 29 de julio de 2024)</a:t>
            </a:r>
          </a:p>
          <a:p>
            <a:pPr algn="just"/>
            <a:r>
              <a:rPr lang="es-MX" sz="2000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7. F</a:t>
            </a:r>
            <a:r>
              <a:rPr lang="es-CO" sz="2000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ORMA DE PAGO </a:t>
            </a:r>
            <a:r>
              <a:rPr lang="es-CO" sz="2000" b="1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: </a:t>
            </a:r>
            <a:r>
              <a:rPr lang="es-CO" sz="2000" dirty="0">
                <a:latin typeface="WordVisi_MSFontService"/>
              </a:rPr>
              <a:t>Único pago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CO" sz="2000" dirty="0">
              <a:latin typeface="WordVisi_MSFontService"/>
            </a:endParaRPr>
          </a:p>
          <a:p>
            <a:pPr algn="just"/>
            <a:r>
              <a:rPr lang="es-MX" sz="2000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8. </a:t>
            </a:r>
            <a:r>
              <a:rPr lang="es-CO" sz="2000" spc="5" dirty="0">
                <a:solidFill>
                  <a:srgbClr val="C00000"/>
                </a:solidFill>
                <a:latin typeface="WordVisi_MSFontService"/>
                <a:ea typeface="+mn-lt"/>
                <a:cs typeface="+mn-lt"/>
              </a:rPr>
              <a:t>ESTADO:  </a:t>
            </a:r>
            <a:r>
              <a:rPr lang="es-CO" sz="2000" dirty="0">
                <a:latin typeface="WordVisi_MSFontService"/>
              </a:rPr>
              <a:t>Valor ejecutado y pagado $29’030,488 (88%)</a:t>
            </a:r>
          </a:p>
          <a:p>
            <a:pPr algn="just"/>
            <a:r>
              <a:rPr lang="es-CO" sz="2000" dirty="0">
                <a:latin typeface="WordVisi_MSFontService"/>
              </a:rPr>
              <a:t>	         Saldo liberado a favor del FDLT $3’969,512 (12%)</a:t>
            </a:r>
          </a:p>
          <a:p>
            <a:pPr algn="just"/>
            <a:r>
              <a:rPr lang="es-CO" sz="2000" dirty="0">
                <a:latin typeface="WordVisi_MSFontService"/>
              </a:rPr>
              <a:t>                      Contrato finalizado y liquidado.</a:t>
            </a:r>
            <a:endParaRPr lang="es-ES" sz="2000" b="1" spc="5" dirty="0">
              <a:latin typeface="Garamond"/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70962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4624D0BB820C54ABDC6F037BAC55DCE" ma:contentTypeVersion="17" ma:contentTypeDescription="Crear nuevo documento." ma:contentTypeScope="" ma:versionID="41bd271f28602cbb13c01ca227b1701a">
  <xsd:schema xmlns:xsd="http://www.w3.org/2001/XMLSchema" xmlns:xs="http://www.w3.org/2001/XMLSchema" xmlns:p="http://schemas.microsoft.com/office/2006/metadata/properties" xmlns:ns2="67ae1635-7cf6-4967-bf43-54f936c832e8" xmlns:ns3="f70d6925-5891-4b80-8091-fb9b9ba1923c" targetNamespace="http://schemas.microsoft.com/office/2006/metadata/properties" ma:root="true" ma:fieldsID="f43919386926e1a049bbb51c2df4b203" ns2:_="" ns3:_="">
    <xsd:import namespace="67ae1635-7cf6-4967-bf43-54f936c832e8"/>
    <xsd:import namespace="f70d6925-5891-4b80-8091-fb9b9ba192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e1635-7cf6-4967-bf43-54f936c832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1" nillable="true" ma:displayName="Estado de aprobación" ma:internalName="Estado_x0020_de_x0020_aprobaci_x00f3_n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0d6925-5891-4b80-8091-fb9b9ba1923c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c147b537-e170-468e-92c5-b8a7c5ceffe0}" ma:internalName="TaxCatchAll" ma:showField="CatchAllData" ma:web="f70d6925-5891-4b80-8091-fb9b9ba192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67ae1635-7cf6-4967-bf43-54f936c832e8" xsi:nil="true"/>
    <lcf76f155ced4ddcb4097134ff3c332f xmlns="67ae1635-7cf6-4967-bf43-54f936c832e8">
      <Terms xmlns="http://schemas.microsoft.com/office/infopath/2007/PartnerControls"/>
    </lcf76f155ced4ddcb4097134ff3c332f>
    <TaxCatchAll xmlns="f70d6925-5891-4b80-8091-fb9b9ba1923c" xsi:nil="true"/>
  </documentManagement>
</p:properties>
</file>

<file path=customXml/itemProps1.xml><?xml version="1.0" encoding="utf-8"?>
<ds:datastoreItem xmlns:ds="http://schemas.openxmlformats.org/officeDocument/2006/customXml" ds:itemID="{E476E9D1-A8D9-498D-9ED7-2F2E3E9ECD2F}">
  <ds:schemaRefs>
    <ds:schemaRef ds:uri="67ae1635-7cf6-4967-bf43-54f936c832e8"/>
    <ds:schemaRef ds:uri="f70d6925-5891-4b80-8091-fb9b9ba1923c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D8B5AAD7-2780-4325-A1B7-9B5FACE282E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6728837-B0C4-47BC-B2EF-EB240A419E28}">
  <ds:schemaRefs>
    <ds:schemaRef ds:uri="http://www.w3.org/XML/1998/namespace"/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f70d6925-5891-4b80-8091-fb9b9ba1923c"/>
    <ds:schemaRef ds:uri="67ae1635-7cf6-4967-bf43-54f936c832e8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6803</TotalTime>
  <Words>812</Words>
  <Application>Microsoft Office PowerPoint</Application>
  <PresentationFormat>Panorámica</PresentationFormat>
  <Paragraphs>101</Paragraphs>
  <Slides>10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8" baseType="lpstr">
      <vt:lpstr>Aptos</vt:lpstr>
      <vt:lpstr>Arial</vt:lpstr>
      <vt:lpstr>Calibri</vt:lpstr>
      <vt:lpstr>Garamond</vt:lpstr>
      <vt:lpstr>Times New Roman</vt:lpstr>
      <vt:lpstr>Wingdings</vt:lpstr>
      <vt:lpstr>WordVisi_MSFontService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Pedro Pablo Angel Mendez</cp:lastModifiedBy>
  <cp:revision>54</cp:revision>
  <dcterms:created xsi:type="dcterms:W3CDTF">2020-01-14T13:48:49Z</dcterms:created>
  <dcterms:modified xsi:type="dcterms:W3CDTF">2025-01-13T14:06:17Z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0x010100D4624D0BB820C54ABDC6F037BAC55DCE</vt:lpwstr>
  </property>
</Properties>
</file>