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60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8214E4-D2AD-4E9D-801F-49EA71C42CF6}" type="datetimeFigureOut">
              <a:rPr lang="es-CO" smtClean="0"/>
              <a:t>8/07/2025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0B2F5C-042A-4C11-A118-1D23F449DDE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67743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1F2EC-F4B4-4892-8149-CA7305995DD7}" type="datetimeFigureOut">
              <a:rPr lang="es-CO" smtClean="0"/>
              <a:t>8/07/2025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F2AD2-7C34-4E9B-8DE8-593D1A81C1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2655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1F2EC-F4B4-4892-8149-CA7305995DD7}" type="datetimeFigureOut">
              <a:rPr lang="es-CO" smtClean="0"/>
              <a:t>8/07/2025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F2AD2-7C34-4E9B-8DE8-593D1A81C1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5160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1F2EC-F4B4-4892-8149-CA7305995DD7}" type="datetimeFigureOut">
              <a:rPr lang="es-CO" smtClean="0"/>
              <a:t>8/07/2025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F2AD2-7C34-4E9B-8DE8-593D1A81C1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4702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1F2EC-F4B4-4892-8149-CA7305995DD7}" type="datetimeFigureOut">
              <a:rPr lang="es-CO" smtClean="0"/>
              <a:t>8/07/2025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F2AD2-7C34-4E9B-8DE8-593D1A81C1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80266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1F2EC-F4B4-4892-8149-CA7305995DD7}" type="datetimeFigureOut">
              <a:rPr lang="es-CO" smtClean="0"/>
              <a:t>8/07/2025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F2AD2-7C34-4E9B-8DE8-593D1A81C1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88700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1F2EC-F4B4-4892-8149-CA7305995DD7}" type="datetimeFigureOut">
              <a:rPr lang="es-CO" smtClean="0"/>
              <a:t>8/07/2025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F2AD2-7C34-4E9B-8DE8-593D1A81C1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59782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1F2EC-F4B4-4892-8149-CA7305995DD7}" type="datetimeFigureOut">
              <a:rPr lang="es-CO" smtClean="0"/>
              <a:t>8/07/2025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F2AD2-7C34-4E9B-8DE8-593D1A81C1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57020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1F2EC-F4B4-4892-8149-CA7305995DD7}" type="datetimeFigureOut">
              <a:rPr lang="es-CO" smtClean="0"/>
              <a:t>8/07/2025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F2AD2-7C34-4E9B-8DE8-593D1A81C1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2458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1F2EC-F4B4-4892-8149-CA7305995DD7}" type="datetimeFigureOut">
              <a:rPr lang="es-CO" smtClean="0"/>
              <a:t>8/07/2025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F2AD2-7C34-4E9B-8DE8-593D1A81C1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3704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1F2EC-F4B4-4892-8149-CA7305995DD7}" type="datetimeFigureOut">
              <a:rPr lang="es-CO" smtClean="0"/>
              <a:t>8/07/2025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F2AD2-7C34-4E9B-8DE8-593D1A81C1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4039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1F2EC-F4B4-4892-8149-CA7305995DD7}" type="datetimeFigureOut">
              <a:rPr lang="es-CO" smtClean="0"/>
              <a:t>8/07/2025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F2AD2-7C34-4E9B-8DE8-593D1A81C1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0237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1F2EC-F4B4-4892-8149-CA7305995DD7}" type="datetimeFigureOut">
              <a:rPr lang="es-CO" smtClean="0"/>
              <a:t>8/07/2025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9F2AD2-7C34-4E9B-8DE8-593D1A81C1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73836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63280" y="685295"/>
            <a:ext cx="9144000" cy="801427"/>
          </a:xfrm>
        </p:spPr>
        <p:txBody>
          <a:bodyPr>
            <a:normAutofit/>
          </a:bodyPr>
          <a:lstStyle/>
          <a:p>
            <a:r>
              <a:rPr lang="es-ES" sz="4800" dirty="0"/>
              <a:t>Avances COVID-19 </a:t>
            </a:r>
            <a:endParaRPr lang="es-CO" sz="4800" dirty="0"/>
          </a:p>
        </p:txBody>
      </p:sp>
      <p:sp>
        <p:nvSpPr>
          <p:cNvPr id="4" name="AutoShape 2" descr="Alcaldía de Cali - YouTube"/>
          <p:cNvSpPr>
            <a:spLocks noChangeAspect="1" noChangeArrowheads="1"/>
          </p:cNvSpPr>
          <p:nvPr/>
        </p:nvSpPr>
        <p:spPr bwMode="auto">
          <a:xfrm>
            <a:off x="587837" y="615142"/>
            <a:ext cx="304800" cy="260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2240" y="344473"/>
            <a:ext cx="2143125" cy="2143125"/>
          </a:xfrm>
          <a:prstGeom prst="rect">
            <a:avLst/>
          </a:prstGeom>
        </p:spPr>
      </p:pic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2397039"/>
              </p:ext>
            </p:extLst>
          </p:nvPr>
        </p:nvGraphicFramePr>
        <p:xfrm>
          <a:off x="1836116" y="2163356"/>
          <a:ext cx="5605780" cy="3078798"/>
        </p:xfrm>
        <a:graphic>
          <a:graphicData uri="http://schemas.openxmlformats.org/drawingml/2006/table">
            <a:tbl>
              <a:tblPr firstRow="1" firstCol="1" bandRow="1"/>
              <a:tblGrid>
                <a:gridCol w="5605780">
                  <a:extLst>
                    <a:ext uri="{9D8B030D-6E8A-4147-A177-3AD203B41FA5}">
                      <a16:colId xmlns:a16="http://schemas.microsoft.com/office/drawing/2014/main" val="32297988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FECHA ENTREGA BIOLOGICO 12/06/2025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6407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IPS                                     CANTIDAD ENTREGADA                                    APLICADAS A LA FECHA 20/06/2025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53743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Angiografía capitolio              10                                                                    10 FIRMA DISITIMIENTO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67262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Servimedic</a:t>
                      </a: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Quirón                 10                                                                    10 FIRMA DISITIMIENTO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5408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CIS Vida                                      5                                                                     5 firman DISISTIMIENTO           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38303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Sanitas Versalles                     60                                                                    30 Dosis 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6671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Sura Tequendama                   20 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74244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Sura chipichape                       10                                                                     </a:t>
                      </a:r>
                      <a:r>
                        <a:rPr lang="es-ES" sz="11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 Dosis 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54089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Sanita flora industrial             15 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84589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SERSALUD                                  15 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38471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Viva IA </a:t>
                      </a:r>
                      <a:r>
                        <a:rPr lang="es-ES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Cra</a:t>
                      </a: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80                           15 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2069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Versalles San Marcos              10 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4942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Angiografía Villa Colombia    30 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02845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Sanitas  CRA</a:t>
                      </a:r>
                      <a:r>
                        <a:rPr lang="es-ES" sz="11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43                        45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01403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ESE LADERA                              60                                                          Existencia 180 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4478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                                                                                    Pérdidas 14 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5179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                                                                                     Aplicadas 6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870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0639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2240" y="344473"/>
            <a:ext cx="2143125" cy="2143125"/>
          </a:xfrm>
          <a:prstGeom prst="rect">
            <a:avLst/>
          </a:prstGeom>
        </p:spPr>
      </p:pic>
      <p:graphicFrame>
        <p:nvGraphicFramePr>
          <p:cNvPr id="7" name="Marcador de contenido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9170124"/>
              </p:ext>
            </p:extLst>
          </p:nvPr>
        </p:nvGraphicFramePr>
        <p:xfrm>
          <a:off x="1471353" y="1658387"/>
          <a:ext cx="6500552" cy="3237839"/>
        </p:xfrm>
        <a:graphic>
          <a:graphicData uri="http://schemas.openxmlformats.org/drawingml/2006/table">
            <a:tbl>
              <a:tblPr firstRow="1" firstCol="1" bandRow="1"/>
              <a:tblGrid>
                <a:gridCol w="6500552">
                  <a:extLst>
                    <a:ext uri="{9D8B030D-6E8A-4147-A177-3AD203B41FA5}">
                      <a16:colId xmlns:a16="http://schemas.microsoft.com/office/drawing/2014/main" val="3400693911"/>
                    </a:ext>
                  </a:extLst>
                </a:gridCol>
              </a:tblGrid>
              <a:tr h="2158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FECHA ENTREGA BIOLOGICO 12/06/2025 a la </a:t>
                      </a: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fecha julio 31 de 2025 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4717787"/>
                  </a:ext>
                </a:extLst>
              </a:tr>
              <a:tr h="4317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IPS                                     CANTIDAD ENTREGADA                                    APLICADAS A LA FECHA 20/06/2025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356948"/>
                  </a:ext>
                </a:extLst>
              </a:tr>
              <a:tr h="2158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IDIME CRA 1 A                                      10                                               10 FIRMA DISITIMIENTO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1000981"/>
                  </a:ext>
                </a:extLst>
              </a:tr>
              <a:tr h="2158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JAVESALUD                                             5                                               FIRMA DISITIMIENTO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3984295"/>
                  </a:ext>
                </a:extLst>
              </a:tr>
              <a:tr h="2158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CONSUBSIDIO NORTE                          20                                              firman DISISTIMIENTO           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1048741"/>
                  </a:ext>
                </a:extLst>
              </a:tr>
              <a:tr h="2158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IDIME CAMBULOS                                20 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123677"/>
                  </a:ext>
                </a:extLst>
              </a:tr>
              <a:tr h="2158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SURA SUR                                              10 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021124"/>
                  </a:ext>
                </a:extLst>
              </a:tr>
              <a:tr h="2158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SANITAS SANCION Y VIDA                    5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2119"/>
                  </a:ext>
                </a:extLst>
              </a:tr>
              <a:tr h="2158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VIRREY SOLIS ORIENTE                        20   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1285998"/>
                  </a:ext>
                </a:extLst>
              </a:tr>
              <a:tr h="2158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VIRREY SOLIS VERSALLES                    50 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9257427"/>
                  </a:ext>
                </a:extLst>
              </a:tr>
              <a:tr h="2158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ESE ORIENTE                                        110                                                            4 DOSIS 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8192630"/>
                  </a:ext>
                </a:extLst>
              </a:tr>
              <a:tr h="2158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ESE NORTE                                           100 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557145"/>
                  </a:ext>
                </a:extLst>
              </a:tr>
              <a:tr h="2158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EJERCITO                                                 5</a:t>
                      </a:r>
                      <a:endParaRPr lang="es-C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0126191"/>
                  </a:ext>
                </a:extLst>
              </a:tr>
              <a:tr h="2158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AVENTURA PLAZA                                 30 </a:t>
                      </a:r>
                      <a:endParaRPr lang="es-C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1274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3542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47007" y="1526366"/>
            <a:ext cx="10515600" cy="4351338"/>
          </a:xfrm>
        </p:spPr>
        <p:txBody>
          <a:bodyPr>
            <a:normAutofit fontScale="92500"/>
          </a:bodyPr>
          <a:lstStyle/>
          <a:p>
            <a:r>
              <a:rPr lang="es-ES" sz="2300" dirty="0">
                <a:latin typeface="Arial" panose="020B0604020202020204" pitchFamily="34" charset="0"/>
                <a:cs typeface="Arial" panose="020B0604020202020204" pitchFamily="34" charset="0"/>
              </a:rPr>
              <a:t>Ante el bajo número de dosis pediátricas aplicadas hasta la fecha y los desistimientos se recomienda </a:t>
            </a:r>
          </a:p>
          <a:p>
            <a:r>
              <a:rPr lang="es-ES" sz="2300" dirty="0">
                <a:latin typeface="Arial" panose="020B0604020202020204" pitchFamily="34" charset="0"/>
                <a:cs typeface="Arial" panose="020B0604020202020204" pitchFamily="34" charset="0"/>
              </a:rPr>
              <a:t> ✅ ACTIVACIÓN INMEDIATA DE AGENDAMIENTO PEDIÁTRICO. Implementar campañas de agendamiento prioritario para niños entre 6 meses y 11 años, especialmente en sectores escolares, jardines y zonas de alta densidad.</a:t>
            </a:r>
          </a:p>
          <a:p>
            <a:r>
              <a:rPr lang="es-ES" sz="2300" dirty="0">
                <a:latin typeface="Arial" panose="020B0604020202020204" pitchFamily="34" charset="0"/>
                <a:cs typeface="Arial" panose="020B0604020202020204" pitchFamily="34" charset="0"/>
              </a:rPr>
              <a:t>📞 SEGUIMIENTO TELEFÓNICO O PRESENCIAL A PADRES DE FAMILIA Reforzar el llamado a padres y cuidadores mediante llamadas, mensajes de texto o visitas comunitarias, aclarando mitos sobre la seguridad de la vacuna.</a:t>
            </a:r>
          </a:p>
          <a:p>
            <a:r>
              <a:rPr lang="es-ES" sz="2300" dirty="0">
                <a:latin typeface="Arial" panose="020B0604020202020204" pitchFamily="34" charset="0"/>
                <a:cs typeface="Arial" panose="020B0604020202020204" pitchFamily="34" charset="0"/>
              </a:rPr>
              <a:t>📝 ACTUALIZACIÓN DIARIA DEL REPORTE DE DOSIS APLICADAS: Enviar informes actualizados al ente territorial de salud con corte diario, especificando causas de no aplicación (rechazo, no asistencia, fallas de cadena de frío, etc.).</a:t>
            </a:r>
          </a:p>
          <a:p>
            <a:r>
              <a:rPr lang="es-ES" sz="2300" dirty="0">
                <a:latin typeface="Arial" panose="020B0604020202020204" pitchFamily="34" charset="0"/>
                <a:cs typeface="Arial" panose="020B0604020202020204" pitchFamily="34" charset="0"/>
              </a:rPr>
              <a:t>🚑 ACTIVACIÓN DE EQUIPOS EXTRAMURALES EN COLEGIOS Y GUARDERÍAS: movilizar brigadas de vacunación  lograr captar población no asistente a IPS.</a:t>
            </a:r>
            <a:endParaRPr lang="es-CO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0152" y="183930"/>
            <a:ext cx="1585608" cy="158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2807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294</Words>
  <Application>Microsoft Office PowerPoint</Application>
  <PresentationFormat>Panorámica</PresentationFormat>
  <Paragraphs>37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Tema de Office</vt:lpstr>
      <vt:lpstr>Avances COVID-19 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Avances COVID-19</dc:title>
  <dc:creator>Gustavo Andres Gallon Padilla</dc:creator>
  <cp:lastModifiedBy>yolenis vente llanos</cp:lastModifiedBy>
  <cp:revision>7</cp:revision>
  <dcterms:created xsi:type="dcterms:W3CDTF">2025-06-20T15:45:06Z</dcterms:created>
  <dcterms:modified xsi:type="dcterms:W3CDTF">2025-07-08T22:32:04Z</dcterms:modified>
</cp:coreProperties>
</file>