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7"/>
  </p:notesMasterIdLst>
  <p:sldIdLst>
    <p:sldId id="295" r:id="rId5"/>
    <p:sldId id="2146846822" r:id="rId6"/>
    <p:sldId id="855" r:id="rId7"/>
    <p:sldId id="2146846898" r:id="rId8"/>
    <p:sldId id="2146846900" r:id="rId9"/>
    <p:sldId id="2146846903" r:id="rId10"/>
    <p:sldId id="2146846904" r:id="rId11"/>
    <p:sldId id="2146846905" r:id="rId12"/>
    <p:sldId id="2146846906" r:id="rId13"/>
    <p:sldId id="2146846907" r:id="rId14"/>
    <p:sldId id="2146846908" r:id="rId15"/>
    <p:sldId id="2146846909" r:id="rId16"/>
    <p:sldId id="2146846919" r:id="rId17"/>
    <p:sldId id="2146846910" r:id="rId18"/>
    <p:sldId id="2146846911" r:id="rId19"/>
    <p:sldId id="2146846912" r:id="rId20"/>
    <p:sldId id="2146846877" r:id="rId21"/>
    <p:sldId id="2146846916" r:id="rId22"/>
    <p:sldId id="2146846915" r:id="rId23"/>
    <p:sldId id="2146846917" r:id="rId24"/>
    <p:sldId id="2146846913" r:id="rId25"/>
    <p:sldId id="2146846836" r:id="rId26"/>
  </p:sldIdLst>
  <p:sldSz cx="20104100" cy="11309350"/>
  <p:notesSz cx="20104100" cy="1130935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1A23"/>
    <a:srgbClr val="126081"/>
    <a:srgbClr val="2457AC"/>
    <a:srgbClr val="1E8F7F"/>
    <a:srgbClr val="5AB7EE"/>
    <a:srgbClr val="4AACC6"/>
    <a:srgbClr val="558DD5"/>
    <a:srgbClr val="365F91"/>
    <a:srgbClr val="2F73CE"/>
    <a:srgbClr val="EEF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6" autoAdjust="0"/>
    <p:restoredTop sz="94719"/>
  </p:normalViewPr>
  <p:slideViewPr>
    <p:cSldViewPr>
      <p:cViewPr varScale="1">
        <p:scale>
          <a:sx n="70" d="100"/>
          <a:sy n="70" d="100"/>
        </p:scale>
        <p:origin x="240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Fondo%20adaptaci&#243;n\Presentaciones\8%20presentacion%20reuni&#243;n%2002092025\P-T%20%20DIAGNOSTICO%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223751122890974"/>
          <c:y val="5.6336303779544955E-3"/>
          <c:w val="0.76093871473106223"/>
          <c:h val="0.648102837172210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'Cirre O.M-Anter'!$I$17</c:f>
              <c:strCache>
                <c:ptCount val="1"/>
                <c:pt idx="0">
                  <c:v>Ejecutadas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4.62962962962962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13-744A-90C5-5BE8A2DD9843}"/>
                </c:ext>
              </c:extLst>
            </c:dLbl>
            <c:dLbl>
              <c:idx val="1"/>
              <c:layout>
                <c:manualLayout>
                  <c:x val="0"/>
                  <c:y val="1.851851851851851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13-744A-90C5-5BE8A2DD9843}"/>
                </c:ext>
              </c:extLst>
            </c:dLbl>
            <c:dLbl>
              <c:idx val="2"/>
              <c:layout>
                <c:manualLayout>
                  <c:x val="0"/>
                  <c:y val="1.388888888888888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13-744A-90C5-5BE8A2DD98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'Cirre O.M-Anter'!$H$18:$H$20</c:f>
              <c:strCache>
                <c:ptCount val="3"/>
                <c:pt idx="0">
                  <c:v>Documentales</c:v>
                </c:pt>
                <c:pt idx="1">
                  <c:v>Campo
 y Documental </c:v>
                </c:pt>
                <c:pt idx="2">
                  <c:v>TI </c:v>
                </c:pt>
              </c:strCache>
            </c:strRef>
          </c:cat>
          <c:val>
            <c:numRef>
              <c:f>'Cirre O.M-Anter'!$I$18:$I$20</c:f>
              <c:numCache>
                <c:formatCode>General</c:formatCode>
                <c:ptCount val="3"/>
                <c:pt idx="0">
                  <c:v>28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13-744A-90C5-5BE8A2DD9843}"/>
            </c:ext>
          </c:extLst>
        </c:ser>
        <c:ser>
          <c:idx val="1"/>
          <c:order val="1"/>
          <c:tx>
            <c:strRef>
              <c:f>'Cirre O.M-Anter'!$J$17</c:f>
              <c:strCache>
                <c:ptCount val="1"/>
                <c:pt idx="0">
                  <c:v>Meta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'Cirre O.M-Anter'!$H$18:$H$20</c:f>
              <c:strCache>
                <c:ptCount val="3"/>
                <c:pt idx="0">
                  <c:v>Documentales</c:v>
                </c:pt>
                <c:pt idx="1">
                  <c:v>Campo
 y Documental </c:v>
                </c:pt>
                <c:pt idx="2">
                  <c:v>TI </c:v>
                </c:pt>
              </c:strCache>
            </c:strRef>
          </c:cat>
          <c:val>
            <c:numRef>
              <c:f>'Cirre O.M-Anter'!$J$18:$J$20</c:f>
              <c:numCache>
                <c:formatCode>General</c:formatCode>
                <c:ptCount val="3"/>
                <c:pt idx="0">
                  <c:v>53</c:v>
                </c:pt>
                <c:pt idx="1">
                  <c:v>34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913-744A-90C5-5BE8A2DD98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13439871"/>
        <c:axId val="1013441311"/>
      </c:barChart>
      <c:catAx>
        <c:axId val="10134398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1013441311"/>
        <c:crosses val="autoZero"/>
        <c:auto val="1"/>
        <c:lblAlgn val="ctr"/>
        <c:lblOffset val="100"/>
        <c:noMultiLvlLbl val="0"/>
      </c:catAx>
      <c:valAx>
        <c:axId val="10134413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10134398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506137195810814"/>
          <c:y val="0.89478475703513605"/>
          <c:w val="0.20987718109315193"/>
          <c:h val="0.10521524296486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1A1B0-4DE5-5443-85D2-E8B3E6E9C08C}" type="datetimeFigureOut">
              <a:rPr lang="es-ES_tradnl" smtClean="0"/>
              <a:t>7/9/25</a:t>
            </a:fld>
            <a:endParaRPr lang="es-ES_tradn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04C15-7BFB-1443-8DD1-F4421E4A240E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6712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04C15-7BFB-1443-8DD1-F4421E4A240E}" type="slidenum">
              <a:rPr lang="es-ES_tradnl" smtClean="0"/>
              <a:t>1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604246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9/7/25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7230090" cy="11308715"/>
          </a:xfrm>
          <a:custGeom>
            <a:avLst/>
            <a:gdLst/>
            <a:ahLst/>
            <a:cxnLst/>
            <a:rect l="l" t="t" r="r" b="b"/>
            <a:pathLst>
              <a:path w="17230090" h="11308715">
                <a:moveTo>
                  <a:pt x="17229883" y="0"/>
                </a:moveTo>
                <a:lnTo>
                  <a:pt x="0" y="0"/>
                </a:lnTo>
                <a:lnTo>
                  <a:pt x="0" y="11308556"/>
                </a:lnTo>
                <a:lnTo>
                  <a:pt x="13589209" y="11308556"/>
                </a:lnTo>
                <a:lnTo>
                  <a:pt x="17229883" y="0"/>
                </a:lnTo>
                <a:close/>
              </a:path>
            </a:pathLst>
          </a:custGeom>
          <a:solidFill>
            <a:srgbClr val="1C2D4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429442" y="425840"/>
            <a:ext cx="19138900" cy="10589895"/>
          </a:xfrm>
          <a:custGeom>
            <a:avLst/>
            <a:gdLst/>
            <a:ahLst/>
            <a:cxnLst/>
            <a:rect l="l" t="t" r="r" b="b"/>
            <a:pathLst>
              <a:path w="19138900" h="10589895">
                <a:moveTo>
                  <a:pt x="19138275" y="0"/>
                </a:moveTo>
                <a:lnTo>
                  <a:pt x="0" y="0"/>
                </a:lnTo>
                <a:lnTo>
                  <a:pt x="0" y="10589551"/>
                </a:lnTo>
                <a:lnTo>
                  <a:pt x="19138275" y="10589551"/>
                </a:lnTo>
                <a:lnTo>
                  <a:pt x="191382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0">
                <a:solidFill>
                  <a:srgbClr val="0101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9/7/25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0">
                <a:solidFill>
                  <a:srgbClr val="0101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9/7/25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0">
                <a:solidFill>
                  <a:srgbClr val="0101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9/7/25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7235170" cy="11308715"/>
          </a:xfrm>
          <a:custGeom>
            <a:avLst/>
            <a:gdLst/>
            <a:ahLst/>
            <a:cxnLst/>
            <a:rect l="l" t="t" r="r" b="b"/>
            <a:pathLst>
              <a:path w="17235170" h="11308715">
                <a:moveTo>
                  <a:pt x="17234710" y="0"/>
                </a:moveTo>
                <a:lnTo>
                  <a:pt x="0" y="0"/>
                </a:lnTo>
                <a:lnTo>
                  <a:pt x="0" y="11308556"/>
                </a:lnTo>
                <a:lnTo>
                  <a:pt x="13594046" y="11308556"/>
                </a:lnTo>
                <a:lnTo>
                  <a:pt x="17234710" y="0"/>
                </a:lnTo>
                <a:close/>
              </a:path>
            </a:pathLst>
          </a:custGeom>
          <a:solidFill>
            <a:srgbClr val="1C2D4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2342" y="431850"/>
            <a:ext cx="19129804" cy="10589562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77337" y="5099332"/>
            <a:ext cx="7036423" cy="18952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9/7/25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A87BE4-1852-B89A-173A-645A2207A7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3013" y="1220400"/>
            <a:ext cx="15078075" cy="4567789"/>
          </a:xfrm>
        </p:spPr>
        <p:txBody>
          <a:bodyPr anchor="b"/>
          <a:lstStyle>
            <a:lvl1pPr algn="ctr">
              <a:defRPr sz="989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F23CB9-61EF-35BF-978B-5372030F7F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3013" y="5940028"/>
            <a:ext cx="15078075" cy="609077"/>
          </a:xfrm>
        </p:spPr>
        <p:txBody>
          <a:bodyPr/>
          <a:lstStyle>
            <a:lvl1pPr marL="0" indent="0" algn="ctr">
              <a:buNone/>
              <a:defRPr sz="3958"/>
            </a:lvl1pPr>
            <a:lvl2pPr marL="753923" indent="0" algn="ctr">
              <a:buNone/>
              <a:defRPr sz="3298"/>
            </a:lvl2pPr>
            <a:lvl3pPr marL="1507846" indent="0" algn="ctr">
              <a:buNone/>
              <a:defRPr sz="2968"/>
            </a:lvl3pPr>
            <a:lvl4pPr marL="2261768" indent="0" algn="ctr">
              <a:buNone/>
              <a:defRPr sz="2638"/>
            </a:lvl4pPr>
            <a:lvl5pPr marL="3015691" indent="0" algn="ctr">
              <a:buNone/>
              <a:defRPr sz="2638"/>
            </a:lvl5pPr>
            <a:lvl6pPr marL="3769614" indent="0" algn="ctr">
              <a:buNone/>
              <a:defRPr sz="2638"/>
            </a:lvl6pPr>
            <a:lvl7pPr marL="4523537" indent="0" algn="ctr">
              <a:buNone/>
              <a:defRPr sz="2638"/>
            </a:lvl7pPr>
            <a:lvl8pPr marL="5277460" indent="0" algn="ctr">
              <a:buNone/>
              <a:defRPr sz="2638"/>
            </a:lvl8pPr>
            <a:lvl9pPr marL="6031382" indent="0" algn="ctr">
              <a:buNone/>
              <a:defRPr sz="2638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18C7B00-8A23-56E2-8670-D5F6629BDA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205" y="10517696"/>
            <a:ext cx="4623943" cy="276999"/>
          </a:xfrm>
        </p:spPr>
        <p:txBody>
          <a:bodyPr/>
          <a:lstStyle/>
          <a:p>
            <a:fld id="{2515AB81-CCE1-4069-BBB8-7AD83D27DE6B}" type="datetimeFigureOut">
              <a:rPr lang="es-CO" smtClean="0"/>
              <a:t>7/09/25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77344A-4DA3-A756-7C14-EC4E94330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35394" y="10517696"/>
            <a:ext cx="6433312" cy="276999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05EDB0-A152-F82D-77CA-5E8323830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474953" y="10517696"/>
            <a:ext cx="4623943" cy="276999"/>
          </a:xfrm>
        </p:spPr>
        <p:txBody>
          <a:bodyPr/>
          <a:lstStyle/>
          <a:p>
            <a:fld id="{7B461BD1-EA0F-4EE1-90A0-2B4A214ADFD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79512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3"/>
          <p:cNvSpPr txBox="1">
            <a:spLocks noGrp="1"/>
          </p:cNvSpPr>
          <p:nvPr>
            <p:ph type="title"/>
          </p:nvPr>
        </p:nvSpPr>
        <p:spPr>
          <a:xfrm>
            <a:off x="615813" y="698213"/>
            <a:ext cx="18633864" cy="617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4617" b="1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subTitle" idx="1"/>
          </p:nvPr>
        </p:nvSpPr>
        <p:spPr>
          <a:xfrm>
            <a:off x="615813" y="2233544"/>
            <a:ext cx="18633864" cy="7203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638" b="0" i="0"/>
            </a:lvl1pPr>
            <a:lvl2pPr marR="0" lvl="1" algn="l">
              <a:lnSpc>
                <a:spcPct val="10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3298"/>
            </a:lvl2pPr>
            <a:lvl3pPr marR="0" lvl="2" algn="l">
              <a:lnSpc>
                <a:spcPct val="10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968"/>
            </a:lvl3pPr>
            <a:lvl4pPr marR="0" lvl="3" algn="l">
              <a:lnSpc>
                <a:spcPct val="10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2638"/>
            </a:lvl4pPr>
            <a:lvl5pPr marR="0" lvl="4" algn="l">
              <a:lnSpc>
                <a:spcPct val="10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2638"/>
            </a:lvl5pPr>
            <a:lvl6pPr lvl="5" algn="ctr">
              <a:lnSpc>
                <a:spcPct val="9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638"/>
            </a:lvl6pPr>
            <a:lvl7pPr lvl="6" algn="ctr">
              <a:lnSpc>
                <a:spcPct val="9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638"/>
            </a:lvl7pPr>
            <a:lvl8pPr lvl="7" algn="ctr">
              <a:lnSpc>
                <a:spcPct val="9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638"/>
            </a:lvl8pPr>
            <a:lvl9pPr lvl="8" algn="ctr">
              <a:lnSpc>
                <a:spcPct val="90000"/>
              </a:lnSpc>
              <a:spcBef>
                <a:spcPts val="824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638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823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4609" y="762278"/>
            <a:ext cx="18754880" cy="9664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7081" y="2879302"/>
            <a:ext cx="17109937" cy="6701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9/7/25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9.png"/><Relationship Id="rId7" Type="http://schemas.openxmlformats.org/officeDocument/2006/relationships/image" Target="../media/image2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chart" Target="../charts/chart1.xm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FE0DC62C-D00E-F0EE-DECE-5F0991949FD8}"/>
              </a:ext>
            </a:extLst>
          </p:cNvPr>
          <p:cNvSpPr txBox="1">
            <a:spLocks/>
          </p:cNvSpPr>
          <p:nvPr/>
        </p:nvSpPr>
        <p:spPr>
          <a:xfrm>
            <a:off x="2584450" y="3292475"/>
            <a:ext cx="13997758" cy="28636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MX" sz="4400" kern="0" dirty="0">
                <a:latin typeface="Arial" panose="020B0604020202020204" pitchFamily="34" charset="0"/>
                <a:cs typeface="Arial" panose="020B0604020202020204" pitchFamily="34" charset="0"/>
              </a:rPr>
              <a:t>Realizar la </a:t>
            </a:r>
            <a:r>
              <a:rPr lang="es-ES_tradnl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Auditoría Técnica integral con enfoque preventivo </a:t>
            </a:r>
            <a:r>
              <a:rPr lang="es-ES_tradnl" sz="4400" b="1" kern="100" dirty="0">
                <a:solidFill>
                  <a:srgbClr val="114A9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(ATIP),</a:t>
            </a:r>
            <a:r>
              <a:rPr lang="es-MX" sz="4400" kern="0" dirty="0">
                <a:latin typeface="Arial" panose="020B0604020202020204" pitchFamily="34" charset="0"/>
                <a:cs typeface="Arial" panose="020B0604020202020204" pitchFamily="34" charset="0"/>
              </a:rPr>
              <a:t> sobre los actos y contratos del Fondo Adaptación en el marco de su misionalidad.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91BA166E-2313-0EFB-79FC-5E3C99ADA5E3}"/>
              </a:ext>
            </a:extLst>
          </p:cNvPr>
          <p:cNvSpPr txBox="1">
            <a:spLocks/>
          </p:cNvSpPr>
          <p:nvPr/>
        </p:nvSpPr>
        <p:spPr>
          <a:xfrm>
            <a:off x="2584450" y="5959475"/>
            <a:ext cx="12039600" cy="266968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_tradnl" sz="39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Informe especial de diagnóstico de la ATIP</a:t>
            </a:r>
          </a:p>
          <a:p>
            <a:pPr algn="l"/>
            <a:endParaRPr lang="es-ES_tradnl" sz="100" b="1" i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_tradnl" sz="3200" b="1" i="1" u="sng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Primer y Segundo Trimestre</a:t>
            </a:r>
            <a:r>
              <a:rPr lang="es-ES_tradnl" sz="3200" b="1" i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es-ES_tradnl" sz="3200" b="1" i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s-ES_tradnl" sz="3200" b="1" i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Contrato No. FA-CM-I-S-345-2024</a:t>
            </a:r>
          </a:p>
          <a:p>
            <a:pPr algn="l"/>
            <a:endParaRPr lang="es-ES_tradnl" sz="3200" b="1" i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3">
            <a:extLst>
              <a:ext uri="{FF2B5EF4-FFF2-40B4-BE49-F238E27FC236}">
                <a16:creationId xmlns:a16="http://schemas.microsoft.com/office/drawing/2014/main" id="{F0433399-DF2E-C638-64D4-32A9DC262F83}"/>
              </a:ext>
            </a:extLst>
          </p:cNvPr>
          <p:cNvSpPr/>
          <p:nvPr/>
        </p:nvSpPr>
        <p:spPr>
          <a:xfrm rot="11508639">
            <a:off x="10733795" y="6928341"/>
            <a:ext cx="9721598" cy="5433421"/>
          </a:xfrm>
          <a:custGeom>
            <a:avLst/>
            <a:gdLst>
              <a:gd name="connsiteX0" fmla="*/ 0 w 11452302"/>
              <a:gd name="connsiteY0" fmla="*/ 0 h 5419493"/>
              <a:gd name="connsiteX1" fmla="*/ 11452302 w 11452302"/>
              <a:gd name="connsiteY1" fmla="*/ 0 h 5419493"/>
              <a:gd name="connsiteX2" fmla="*/ 11452302 w 11452302"/>
              <a:gd name="connsiteY2" fmla="*/ 5419493 h 5419493"/>
              <a:gd name="connsiteX3" fmla="*/ 0 w 11452302"/>
              <a:gd name="connsiteY3" fmla="*/ 5419493 h 5419493"/>
              <a:gd name="connsiteX4" fmla="*/ 0 w 11452302"/>
              <a:gd name="connsiteY4" fmla="*/ 0 h 5419493"/>
              <a:gd name="connsiteX0" fmla="*/ 0 w 11452302"/>
              <a:gd name="connsiteY0" fmla="*/ 0 h 5419493"/>
              <a:gd name="connsiteX1" fmla="*/ 11452302 w 11452302"/>
              <a:gd name="connsiteY1" fmla="*/ 0 h 5419493"/>
              <a:gd name="connsiteX2" fmla="*/ 6255834 w 11452302"/>
              <a:gd name="connsiteY2" fmla="*/ 5341434 h 5419493"/>
              <a:gd name="connsiteX3" fmla="*/ 0 w 11452302"/>
              <a:gd name="connsiteY3" fmla="*/ 5419493 h 5419493"/>
              <a:gd name="connsiteX4" fmla="*/ 0 w 11452302"/>
              <a:gd name="connsiteY4" fmla="*/ 0 h 5419493"/>
              <a:gd name="connsiteX0" fmla="*/ 0 w 11452302"/>
              <a:gd name="connsiteY0" fmla="*/ 0 h 5430644"/>
              <a:gd name="connsiteX1" fmla="*/ 11452302 w 11452302"/>
              <a:gd name="connsiteY1" fmla="*/ 0 h 5430644"/>
              <a:gd name="connsiteX2" fmla="*/ 6244683 w 11452302"/>
              <a:gd name="connsiteY2" fmla="*/ 5430644 h 5430644"/>
              <a:gd name="connsiteX3" fmla="*/ 0 w 11452302"/>
              <a:gd name="connsiteY3" fmla="*/ 5419493 h 5430644"/>
              <a:gd name="connsiteX4" fmla="*/ 0 w 11452302"/>
              <a:gd name="connsiteY4" fmla="*/ 0 h 5430644"/>
              <a:gd name="connsiteX0" fmla="*/ 0 w 11485756"/>
              <a:gd name="connsiteY0" fmla="*/ 1137425 h 5430644"/>
              <a:gd name="connsiteX1" fmla="*/ 11485756 w 11485756"/>
              <a:gd name="connsiteY1" fmla="*/ 0 h 5430644"/>
              <a:gd name="connsiteX2" fmla="*/ 6278137 w 11485756"/>
              <a:gd name="connsiteY2" fmla="*/ 5430644 h 5430644"/>
              <a:gd name="connsiteX3" fmla="*/ 33454 w 11485756"/>
              <a:gd name="connsiteY3" fmla="*/ 5419493 h 5430644"/>
              <a:gd name="connsiteX4" fmla="*/ 0 w 11485756"/>
              <a:gd name="connsiteY4" fmla="*/ 1137425 h 5430644"/>
              <a:gd name="connsiteX0" fmla="*/ 0 w 11307336"/>
              <a:gd name="connsiteY0" fmla="*/ 2018372 h 6311591"/>
              <a:gd name="connsiteX1" fmla="*/ 11307336 w 11307336"/>
              <a:gd name="connsiteY1" fmla="*/ 0 h 6311591"/>
              <a:gd name="connsiteX2" fmla="*/ 6278137 w 11307336"/>
              <a:gd name="connsiteY2" fmla="*/ 6311591 h 6311591"/>
              <a:gd name="connsiteX3" fmla="*/ 33454 w 11307336"/>
              <a:gd name="connsiteY3" fmla="*/ 6300440 h 6311591"/>
              <a:gd name="connsiteX4" fmla="*/ 0 w 11307336"/>
              <a:gd name="connsiteY4" fmla="*/ 2018372 h 6311591"/>
              <a:gd name="connsiteX0" fmla="*/ 0 w 11307336"/>
              <a:gd name="connsiteY0" fmla="*/ 2018372 h 6300440"/>
              <a:gd name="connsiteX1" fmla="*/ 11307336 w 11307336"/>
              <a:gd name="connsiteY1" fmla="*/ 0 h 6300440"/>
              <a:gd name="connsiteX2" fmla="*/ 6690732 w 11307336"/>
              <a:gd name="connsiteY2" fmla="*/ 6300440 h 6300440"/>
              <a:gd name="connsiteX3" fmla="*/ 33454 w 11307336"/>
              <a:gd name="connsiteY3" fmla="*/ 6300440 h 6300440"/>
              <a:gd name="connsiteX4" fmla="*/ 0 w 11307336"/>
              <a:gd name="connsiteY4" fmla="*/ 2018372 h 6300440"/>
              <a:gd name="connsiteX0" fmla="*/ 0 w 11307336"/>
              <a:gd name="connsiteY0" fmla="*/ 2018372 h 6300440"/>
              <a:gd name="connsiteX1" fmla="*/ 11307336 w 11307336"/>
              <a:gd name="connsiteY1" fmla="*/ 0 h 6300440"/>
              <a:gd name="connsiteX2" fmla="*/ 6690732 w 11307336"/>
              <a:gd name="connsiteY2" fmla="*/ 6300440 h 6300440"/>
              <a:gd name="connsiteX3" fmla="*/ 895407 w 11307336"/>
              <a:gd name="connsiteY3" fmla="*/ 6028724 h 6300440"/>
              <a:gd name="connsiteX4" fmla="*/ 0 w 11307336"/>
              <a:gd name="connsiteY4" fmla="*/ 2018372 h 630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7336" h="6300440">
                <a:moveTo>
                  <a:pt x="0" y="2018372"/>
                </a:moveTo>
                <a:lnTo>
                  <a:pt x="11307336" y="0"/>
                </a:lnTo>
                <a:lnTo>
                  <a:pt x="6690732" y="6300440"/>
                </a:lnTo>
                <a:lnTo>
                  <a:pt x="895407" y="6028724"/>
                </a:lnTo>
                <a:lnTo>
                  <a:pt x="0" y="2018372"/>
                </a:lnTo>
                <a:close/>
              </a:path>
            </a:pathLst>
          </a:cu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z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884BFA8-005A-849F-1563-5FE5EA083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396875"/>
            <a:ext cx="4114800" cy="2089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9;p1">
            <a:extLst>
              <a:ext uri="{FF2B5EF4-FFF2-40B4-BE49-F238E27FC236}">
                <a16:creationId xmlns:a16="http://schemas.microsoft.com/office/drawing/2014/main" id="{77475DA0-4453-3684-D4AF-D593D709515D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3709650" y="9464675"/>
            <a:ext cx="5403782" cy="107006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ubtítulo 2">
            <a:extLst>
              <a:ext uri="{FF2B5EF4-FFF2-40B4-BE49-F238E27FC236}">
                <a16:creationId xmlns:a16="http://schemas.microsoft.com/office/drawing/2014/main" id="{EB8CE6A5-E3B1-7D0D-048A-ED4ABACC7075}"/>
              </a:ext>
            </a:extLst>
          </p:cNvPr>
          <p:cNvSpPr txBox="1">
            <a:spLocks/>
          </p:cNvSpPr>
          <p:nvPr/>
        </p:nvSpPr>
        <p:spPr>
          <a:xfrm>
            <a:off x="2652957" y="8629164"/>
            <a:ext cx="5875093" cy="58829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3200" i="1" kern="0" dirty="0">
                <a:latin typeface="Arial" panose="020B0604020202020204" pitchFamily="34" charset="0"/>
                <a:cs typeface="Arial" panose="020B0604020202020204" pitchFamily="34" charset="0"/>
              </a:rPr>
              <a:t>Septiembre 01 de 2025</a:t>
            </a:r>
          </a:p>
        </p:txBody>
      </p:sp>
    </p:spTree>
    <p:extLst>
      <p:ext uri="{BB962C8B-B14F-4D97-AF65-F5344CB8AC3E}">
        <p14:creationId xmlns:p14="http://schemas.microsoft.com/office/powerpoint/2010/main" val="1480468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E2DDC-DC35-029B-0A6C-264705AB8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C2985AD-B3E5-16B1-E0FF-020BDD380609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33EDCB2-1DEF-82F6-84F3-297B87505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5A88F4F-87A7-905F-34D3-C62DE00804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A81E8447-23DE-9F93-11AC-673367B0DBF3}"/>
              </a:ext>
            </a:extLst>
          </p:cNvPr>
          <p:cNvSpPr txBox="1">
            <a:spLocks/>
          </p:cNvSpPr>
          <p:nvPr/>
        </p:nvSpPr>
        <p:spPr>
          <a:xfrm>
            <a:off x="1239017" y="12350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Recomendaciones del 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Obra Civil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4">
            <a:extLst>
              <a:ext uri="{FF2B5EF4-FFF2-40B4-BE49-F238E27FC236}">
                <a16:creationId xmlns:a16="http://schemas.microsoft.com/office/drawing/2014/main" id="{850FFE1E-2317-15B0-82A2-C9CAFEA96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" y="3227941"/>
            <a:ext cx="20101747" cy="4407934"/>
          </a:xfrm>
          <a:custGeom>
            <a:avLst/>
            <a:gdLst>
              <a:gd name="connsiteX0" fmla="*/ 7044965 w 7044965"/>
              <a:gd name="connsiteY0" fmla="*/ 0 h 2210053"/>
              <a:gd name="connsiteX1" fmla="*/ 7044965 w 7044965"/>
              <a:gd name="connsiteY1" fmla="*/ 778480 h 2210053"/>
              <a:gd name="connsiteX2" fmla="*/ 5774274 w 7044965"/>
              <a:gd name="connsiteY2" fmla="*/ 2049354 h 2210053"/>
              <a:gd name="connsiteX3" fmla="*/ 4998153 w 7044965"/>
              <a:gd name="connsiteY3" fmla="*/ 2049354 h 2210053"/>
              <a:gd name="connsiteX4" fmla="*/ 4997073 w 7044965"/>
              <a:gd name="connsiteY4" fmla="*/ 2050434 h 2210053"/>
              <a:gd name="connsiteX5" fmla="*/ 4556096 w 7044965"/>
              <a:gd name="connsiteY5" fmla="*/ 1609298 h 2210053"/>
              <a:gd name="connsiteX6" fmla="*/ 4348386 w 7044965"/>
              <a:gd name="connsiteY6" fmla="*/ 1609298 h 2210053"/>
              <a:gd name="connsiteX7" fmla="*/ 3908489 w 7044965"/>
              <a:gd name="connsiteY7" fmla="*/ 2049354 h 2210053"/>
              <a:gd name="connsiteX8" fmla="*/ 3132728 w 7044965"/>
              <a:gd name="connsiteY8" fmla="*/ 2049354 h 2210053"/>
              <a:gd name="connsiteX9" fmla="*/ 2691390 w 7044965"/>
              <a:gd name="connsiteY9" fmla="*/ 1608218 h 2210053"/>
              <a:gd name="connsiteX10" fmla="*/ 2484041 w 7044965"/>
              <a:gd name="connsiteY10" fmla="*/ 1608218 h 2210053"/>
              <a:gd name="connsiteX11" fmla="*/ 2044143 w 7044965"/>
              <a:gd name="connsiteY11" fmla="*/ 2048274 h 2210053"/>
              <a:gd name="connsiteX12" fmla="*/ 1266223 w 7044965"/>
              <a:gd name="connsiteY12" fmla="*/ 2048274 h 2210053"/>
              <a:gd name="connsiteX13" fmla="*/ 1266582 w 7044965"/>
              <a:gd name="connsiteY13" fmla="*/ 2047553 h 2210053"/>
              <a:gd name="connsiteX14" fmla="*/ 0 w 7044965"/>
              <a:gd name="connsiteY14" fmla="*/ 781062 h 2210053"/>
              <a:gd name="connsiteX15" fmla="*/ 0 w 7044965"/>
              <a:gd name="connsiteY15" fmla="*/ 1952 h 2210053"/>
              <a:gd name="connsiteX16" fmla="*/ 1552048 w 7044965"/>
              <a:gd name="connsiteY16" fmla="*/ 1554201 h 2210053"/>
              <a:gd name="connsiteX17" fmla="*/ 1759757 w 7044965"/>
              <a:gd name="connsiteY17" fmla="*/ 1554201 h 2210053"/>
              <a:gd name="connsiteX18" fmla="*/ 2199655 w 7044965"/>
              <a:gd name="connsiteY18" fmla="*/ 1114505 h 2210053"/>
              <a:gd name="connsiteX19" fmla="*/ 2200735 w 7044965"/>
              <a:gd name="connsiteY19" fmla="*/ 1115226 h 2210053"/>
              <a:gd name="connsiteX20" fmla="*/ 2977216 w 7044965"/>
              <a:gd name="connsiteY20" fmla="*/ 1115226 h 2210053"/>
              <a:gd name="connsiteX21" fmla="*/ 3417113 w 7044965"/>
              <a:gd name="connsiteY21" fmla="*/ 1555281 h 2210053"/>
              <a:gd name="connsiteX22" fmla="*/ 3624103 w 7044965"/>
              <a:gd name="connsiteY22" fmla="*/ 1555281 h 2210053"/>
              <a:gd name="connsiteX23" fmla="*/ 4064001 w 7044965"/>
              <a:gd name="connsiteY23" fmla="*/ 1115226 h 2210053"/>
              <a:gd name="connsiteX24" fmla="*/ 4064361 w 7044965"/>
              <a:gd name="connsiteY24" fmla="*/ 1115226 h 2210053"/>
              <a:gd name="connsiteX25" fmla="*/ 4840841 w 7044965"/>
              <a:gd name="connsiteY25" fmla="*/ 1115226 h 2210053"/>
              <a:gd name="connsiteX26" fmla="*/ 5281459 w 7044965"/>
              <a:gd name="connsiteY26" fmla="*/ 1556002 h 2210053"/>
              <a:gd name="connsiteX27" fmla="*/ 5488809 w 7044965"/>
              <a:gd name="connsiteY27" fmla="*/ 1556002 h 22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044965" h="2210053">
                <a:moveTo>
                  <a:pt x="7044965" y="0"/>
                </a:moveTo>
                <a:lnTo>
                  <a:pt x="7044965" y="778480"/>
                </a:lnTo>
                <a:lnTo>
                  <a:pt x="5774274" y="2049354"/>
                </a:lnTo>
                <a:cubicBezTo>
                  <a:pt x="5560085" y="2263620"/>
                  <a:pt x="5212703" y="2263620"/>
                  <a:pt x="4998153" y="2049354"/>
                </a:cubicBezTo>
                <a:lnTo>
                  <a:pt x="4997073" y="2050434"/>
                </a:lnTo>
                <a:lnTo>
                  <a:pt x="4556096" y="1609298"/>
                </a:lnTo>
                <a:cubicBezTo>
                  <a:pt x="4498499" y="1552040"/>
                  <a:pt x="4405623" y="1552040"/>
                  <a:pt x="4348386" y="1609298"/>
                </a:cubicBezTo>
                <a:lnTo>
                  <a:pt x="3908489" y="2049354"/>
                </a:lnTo>
                <a:cubicBezTo>
                  <a:pt x="3694659" y="2263620"/>
                  <a:pt x="3347277" y="2263620"/>
                  <a:pt x="3132728" y="2049354"/>
                </a:cubicBezTo>
                <a:lnTo>
                  <a:pt x="2691390" y="1608218"/>
                </a:lnTo>
                <a:cubicBezTo>
                  <a:pt x="2634513" y="1550960"/>
                  <a:pt x="2541278" y="1550960"/>
                  <a:pt x="2484041" y="1608218"/>
                </a:cubicBezTo>
                <a:lnTo>
                  <a:pt x="2044143" y="2048274"/>
                </a:lnTo>
                <a:cubicBezTo>
                  <a:pt x="1829234" y="2263260"/>
                  <a:pt x="1481132" y="2263260"/>
                  <a:pt x="1266223" y="2048274"/>
                </a:cubicBezTo>
                <a:lnTo>
                  <a:pt x="1266582" y="2047553"/>
                </a:lnTo>
                <a:lnTo>
                  <a:pt x="0" y="781062"/>
                </a:lnTo>
                <a:lnTo>
                  <a:pt x="0" y="1952"/>
                </a:lnTo>
                <a:lnTo>
                  <a:pt x="1552048" y="1554201"/>
                </a:lnTo>
                <a:cubicBezTo>
                  <a:pt x="1609285" y="1611819"/>
                  <a:pt x="1702160" y="1611819"/>
                  <a:pt x="1759757" y="1554201"/>
                </a:cubicBezTo>
                <a:lnTo>
                  <a:pt x="2199655" y="1114505"/>
                </a:lnTo>
                <a:lnTo>
                  <a:pt x="2200735" y="1115226"/>
                </a:lnTo>
                <a:cubicBezTo>
                  <a:pt x="2414924" y="900960"/>
                  <a:pt x="2762667" y="900960"/>
                  <a:pt x="2977216" y="1115226"/>
                </a:cubicBezTo>
                <a:lnTo>
                  <a:pt x="3417113" y="1555281"/>
                </a:lnTo>
                <a:cubicBezTo>
                  <a:pt x="3474351" y="1612899"/>
                  <a:pt x="3566866" y="1612899"/>
                  <a:pt x="3624103" y="1555281"/>
                </a:cubicBezTo>
                <a:lnTo>
                  <a:pt x="4064001" y="1115226"/>
                </a:lnTo>
                <a:lnTo>
                  <a:pt x="4064361" y="1115226"/>
                </a:lnTo>
                <a:cubicBezTo>
                  <a:pt x="4278910" y="900960"/>
                  <a:pt x="4626292" y="900960"/>
                  <a:pt x="4840841" y="1115226"/>
                </a:cubicBezTo>
                <a:lnTo>
                  <a:pt x="5281459" y="1556002"/>
                </a:lnTo>
                <a:cubicBezTo>
                  <a:pt x="5338696" y="1613619"/>
                  <a:pt x="5431571" y="1613619"/>
                  <a:pt x="5488809" y="1556002"/>
                </a:cubicBezTo>
                <a:close/>
              </a:path>
            </a:pathLst>
          </a:cu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7" name="Freeform 16">
            <a:extLst>
              <a:ext uri="{FF2B5EF4-FFF2-40B4-BE49-F238E27FC236}">
                <a16:creationId xmlns:a16="http://schemas.microsoft.com/office/drawing/2014/main" id="{3DAF4916-EC4D-DF2D-2575-9AF2A0554C3D}"/>
              </a:ext>
            </a:extLst>
          </p:cNvPr>
          <p:cNvSpPr/>
          <p:nvPr/>
        </p:nvSpPr>
        <p:spPr>
          <a:xfrm>
            <a:off x="1913" y="3909563"/>
            <a:ext cx="20098916" cy="3028850"/>
          </a:xfrm>
          <a:custGeom>
            <a:avLst/>
            <a:gdLst>
              <a:gd name="connsiteX0" fmla="*/ 0 w 24375979"/>
              <a:gd name="connsiteY0" fmla="*/ 0 h 5436788"/>
              <a:gd name="connsiteX1" fmla="*/ 5029200 w 24375979"/>
              <a:gd name="connsiteY1" fmla="*/ 5005137 h 5436788"/>
              <a:gd name="connsiteX2" fmla="*/ 6424863 w 24375979"/>
              <a:gd name="connsiteY2" fmla="*/ 4957011 h 5436788"/>
              <a:gd name="connsiteX3" fmla="*/ 8446168 w 24375979"/>
              <a:gd name="connsiteY3" fmla="*/ 3104148 h 5436788"/>
              <a:gd name="connsiteX4" fmla="*/ 9745579 w 24375979"/>
              <a:gd name="connsiteY4" fmla="*/ 3152274 h 5436788"/>
              <a:gd name="connsiteX5" fmla="*/ 11430000 w 24375979"/>
              <a:gd name="connsiteY5" fmla="*/ 5005137 h 5436788"/>
              <a:gd name="connsiteX6" fmla="*/ 12753474 w 24375979"/>
              <a:gd name="connsiteY6" fmla="*/ 5053264 h 5436788"/>
              <a:gd name="connsiteX7" fmla="*/ 14943221 w 24375979"/>
              <a:gd name="connsiteY7" fmla="*/ 2959769 h 5436788"/>
              <a:gd name="connsiteX8" fmla="*/ 16194505 w 24375979"/>
              <a:gd name="connsiteY8" fmla="*/ 3200400 h 5436788"/>
              <a:gd name="connsiteX9" fmla="*/ 17975179 w 24375979"/>
              <a:gd name="connsiteY9" fmla="*/ 5029200 h 5436788"/>
              <a:gd name="connsiteX10" fmla="*/ 19370842 w 24375979"/>
              <a:gd name="connsiteY10" fmla="*/ 4908885 h 5436788"/>
              <a:gd name="connsiteX11" fmla="*/ 24375979 w 24375979"/>
              <a:gd name="connsiteY11" fmla="*/ 24064 h 5436788"/>
              <a:gd name="connsiteX0" fmla="*/ 0 w 24375979"/>
              <a:gd name="connsiteY0" fmla="*/ 0 h 5406048"/>
              <a:gd name="connsiteX1" fmla="*/ 5018314 w 24375979"/>
              <a:gd name="connsiteY1" fmla="*/ 4961595 h 5406048"/>
              <a:gd name="connsiteX2" fmla="*/ 6424863 w 24375979"/>
              <a:gd name="connsiteY2" fmla="*/ 4957011 h 5406048"/>
              <a:gd name="connsiteX3" fmla="*/ 8446168 w 24375979"/>
              <a:gd name="connsiteY3" fmla="*/ 3104148 h 5406048"/>
              <a:gd name="connsiteX4" fmla="*/ 9745579 w 24375979"/>
              <a:gd name="connsiteY4" fmla="*/ 3152274 h 5406048"/>
              <a:gd name="connsiteX5" fmla="*/ 11430000 w 24375979"/>
              <a:gd name="connsiteY5" fmla="*/ 5005137 h 5406048"/>
              <a:gd name="connsiteX6" fmla="*/ 12753474 w 24375979"/>
              <a:gd name="connsiteY6" fmla="*/ 5053264 h 5406048"/>
              <a:gd name="connsiteX7" fmla="*/ 14943221 w 24375979"/>
              <a:gd name="connsiteY7" fmla="*/ 2959769 h 5406048"/>
              <a:gd name="connsiteX8" fmla="*/ 16194505 w 24375979"/>
              <a:gd name="connsiteY8" fmla="*/ 3200400 h 5406048"/>
              <a:gd name="connsiteX9" fmla="*/ 17975179 w 24375979"/>
              <a:gd name="connsiteY9" fmla="*/ 5029200 h 5406048"/>
              <a:gd name="connsiteX10" fmla="*/ 19370842 w 24375979"/>
              <a:gd name="connsiteY10" fmla="*/ 4908885 h 5406048"/>
              <a:gd name="connsiteX11" fmla="*/ 24375979 w 24375979"/>
              <a:gd name="connsiteY11" fmla="*/ 24064 h 5406048"/>
              <a:gd name="connsiteX0" fmla="*/ 0 w 24375979"/>
              <a:gd name="connsiteY0" fmla="*/ 0 h 5420059"/>
              <a:gd name="connsiteX1" fmla="*/ 5018314 w 24375979"/>
              <a:gd name="connsiteY1" fmla="*/ 4961595 h 5420059"/>
              <a:gd name="connsiteX2" fmla="*/ 6501063 w 24375979"/>
              <a:gd name="connsiteY2" fmla="*/ 4989668 h 5420059"/>
              <a:gd name="connsiteX3" fmla="*/ 8446168 w 24375979"/>
              <a:gd name="connsiteY3" fmla="*/ 3104148 h 5420059"/>
              <a:gd name="connsiteX4" fmla="*/ 9745579 w 24375979"/>
              <a:gd name="connsiteY4" fmla="*/ 3152274 h 5420059"/>
              <a:gd name="connsiteX5" fmla="*/ 11430000 w 24375979"/>
              <a:gd name="connsiteY5" fmla="*/ 5005137 h 5420059"/>
              <a:gd name="connsiteX6" fmla="*/ 12753474 w 24375979"/>
              <a:gd name="connsiteY6" fmla="*/ 5053264 h 5420059"/>
              <a:gd name="connsiteX7" fmla="*/ 14943221 w 24375979"/>
              <a:gd name="connsiteY7" fmla="*/ 2959769 h 5420059"/>
              <a:gd name="connsiteX8" fmla="*/ 16194505 w 24375979"/>
              <a:gd name="connsiteY8" fmla="*/ 3200400 h 5420059"/>
              <a:gd name="connsiteX9" fmla="*/ 17975179 w 24375979"/>
              <a:gd name="connsiteY9" fmla="*/ 5029200 h 5420059"/>
              <a:gd name="connsiteX10" fmla="*/ 19370842 w 24375979"/>
              <a:gd name="connsiteY10" fmla="*/ 4908885 h 5420059"/>
              <a:gd name="connsiteX11" fmla="*/ 24375979 w 24375979"/>
              <a:gd name="connsiteY11" fmla="*/ 24064 h 5420059"/>
              <a:gd name="connsiteX0" fmla="*/ 0 w 24375979"/>
              <a:gd name="connsiteY0" fmla="*/ 0 h 5457047"/>
              <a:gd name="connsiteX1" fmla="*/ 5018314 w 24375979"/>
              <a:gd name="connsiteY1" fmla="*/ 4961595 h 5457047"/>
              <a:gd name="connsiteX2" fmla="*/ 6501063 w 24375979"/>
              <a:gd name="connsiteY2" fmla="*/ 4989668 h 5457047"/>
              <a:gd name="connsiteX3" fmla="*/ 8446168 w 24375979"/>
              <a:gd name="connsiteY3" fmla="*/ 3104148 h 5457047"/>
              <a:gd name="connsiteX4" fmla="*/ 9745579 w 24375979"/>
              <a:gd name="connsiteY4" fmla="*/ 3152274 h 5457047"/>
              <a:gd name="connsiteX5" fmla="*/ 11430000 w 24375979"/>
              <a:gd name="connsiteY5" fmla="*/ 5005137 h 5457047"/>
              <a:gd name="connsiteX6" fmla="*/ 12753474 w 24375979"/>
              <a:gd name="connsiteY6" fmla="*/ 5053264 h 5457047"/>
              <a:gd name="connsiteX7" fmla="*/ 14943221 w 24375979"/>
              <a:gd name="connsiteY7" fmla="*/ 2959769 h 5457047"/>
              <a:gd name="connsiteX8" fmla="*/ 16194505 w 24375979"/>
              <a:gd name="connsiteY8" fmla="*/ 3200400 h 5457047"/>
              <a:gd name="connsiteX9" fmla="*/ 17975179 w 24375979"/>
              <a:gd name="connsiteY9" fmla="*/ 5029200 h 5457047"/>
              <a:gd name="connsiteX10" fmla="*/ 19370842 w 24375979"/>
              <a:gd name="connsiteY10" fmla="*/ 4908885 h 5457047"/>
              <a:gd name="connsiteX11" fmla="*/ 24375979 w 24375979"/>
              <a:gd name="connsiteY11" fmla="*/ 24064 h 5457047"/>
              <a:gd name="connsiteX0" fmla="*/ 0 w 24375979"/>
              <a:gd name="connsiteY0" fmla="*/ 0 h 5396222"/>
              <a:gd name="connsiteX1" fmla="*/ 5018314 w 24375979"/>
              <a:gd name="connsiteY1" fmla="*/ 4961595 h 5396222"/>
              <a:gd name="connsiteX2" fmla="*/ 6501063 w 24375979"/>
              <a:gd name="connsiteY2" fmla="*/ 4989668 h 5396222"/>
              <a:gd name="connsiteX3" fmla="*/ 8446168 w 24375979"/>
              <a:gd name="connsiteY3" fmla="*/ 3104148 h 5396222"/>
              <a:gd name="connsiteX4" fmla="*/ 9745579 w 24375979"/>
              <a:gd name="connsiteY4" fmla="*/ 3152274 h 5396222"/>
              <a:gd name="connsiteX5" fmla="*/ 11430000 w 24375979"/>
              <a:gd name="connsiteY5" fmla="*/ 5005137 h 5396222"/>
              <a:gd name="connsiteX6" fmla="*/ 12753474 w 24375979"/>
              <a:gd name="connsiteY6" fmla="*/ 5053264 h 5396222"/>
              <a:gd name="connsiteX7" fmla="*/ 14943221 w 24375979"/>
              <a:gd name="connsiteY7" fmla="*/ 2959769 h 5396222"/>
              <a:gd name="connsiteX8" fmla="*/ 16194505 w 24375979"/>
              <a:gd name="connsiteY8" fmla="*/ 3200400 h 5396222"/>
              <a:gd name="connsiteX9" fmla="*/ 17975179 w 24375979"/>
              <a:gd name="connsiteY9" fmla="*/ 5029200 h 5396222"/>
              <a:gd name="connsiteX10" fmla="*/ 19370842 w 24375979"/>
              <a:gd name="connsiteY10" fmla="*/ 4908885 h 5396222"/>
              <a:gd name="connsiteX11" fmla="*/ 24375979 w 24375979"/>
              <a:gd name="connsiteY11" fmla="*/ 24064 h 5396222"/>
              <a:gd name="connsiteX0" fmla="*/ 0 w 24375979"/>
              <a:gd name="connsiteY0" fmla="*/ 0 h 5396222"/>
              <a:gd name="connsiteX1" fmla="*/ 5018314 w 24375979"/>
              <a:gd name="connsiteY1" fmla="*/ 4961595 h 5396222"/>
              <a:gd name="connsiteX2" fmla="*/ 6501063 w 24375979"/>
              <a:gd name="connsiteY2" fmla="*/ 4989668 h 5396222"/>
              <a:gd name="connsiteX3" fmla="*/ 8446168 w 24375979"/>
              <a:gd name="connsiteY3" fmla="*/ 3104148 h 5396222"/>
              <a:gd name="connsiteX4" fmla="*/ 9745579 w 24375979"/>
              <a:gd name="connsiteY4" fmla="*/ 3152274 h 5396222"/>
              <a:gd name="connsiteX5" fmla="*/ 11430000 w 24375979"/>
              <a:gd name="connsiteY5" fmla="*/ 5005137 h 5396222"/>
              <a:gd name="connsiteX6" fmla="*/ 12873217 w 24375979"/>
              <a:gd name="connsiteY6" fmla="*/ 4977064 h 5396222"/>
              <a:gd name="connsiteX7" fmla="*/ 14943221 w 24375979"/>
              <a:gd name="connsiteY7" fmla="*/ 2959769 h 5396222"/>
              <a:gd name="connsiteX8" fmla="*/ 16194505 w 24375979"/>
              <a:gd name="connsiteY8" fmla="*/ 3200400 h 5396222"/>
              <a:gd name="connsiteX9" fmla="*/ 17975179 w 24375979"/>
              <a:gd name="connsiteY9" fmla="*/ 5029200 h 5396222"/>
              <a:gd name="connsiteX10" fmla="*/ 19370842 w 24375979"/>
              <a:gd name="connsiteY10" fmla="*/ 4908885 h 5396222"/>
              <a:gd name="connsiteX11" fmla="*/ 24375979 w 24375979"/>
              <a:gd name="connsiteY11" fmla="*/ 24064 h 5396222"/>
              <a:gd name="connsiteX0" fmla="*/ 0 w 24375979"/>
              <a:gd name="connsiteY0" fmla="*/ 0 h 5396222"/>
              <a:gd name="connsiteX1" fmla="*/ 5018314 w 24375979"/>
              <a:gd name="connsiteY1" fmla="*/ 4961595 h 5396222"/>
              <a:gd name="connsiteX2" fmla="*/ 6501063 w 24375979"/>
              <a:gd name="connsiteY2" fmla="*/ 4989668 h 5396222"/>
              <a:gd name="connsiteX3" fmla="*/ 8446168 w 24375979"/>
              <a:gd name="connsiteY3" fmla="*/ 3104148 h 5396222"/>
              <a:gd name="connsiteX4" fmla="*/ 9745579 w 24375979"/>
              <a:gd name="connsiteY4" fmla="*/ 3152274 h 5396222"/>
              <a:gd name="connsiteX5" fmla="*/ 11408228 w 24375979"/>
              <a:gd name="connsiteY5" fmla="*/ 4950708 h 5396222"/>
              <a:gd name="connsiteX6" fmla="*/ 12873217 w 24375979"/>
              <a:gd name="connsiteY6" fmla="*/ 4977064 h 5396222"/>
              <a:gd name="connsiteX7" fmla="*/ 14943221 w 24375979"/>
              <a:gd name="connsiteY7" fmla="*/ 2959769 h 5396222"/>
              <a:gd name="connsiteX8" fmla="*/ 16194505 w 24375979"/>
              <a:gd name="connsiteY8" fmla="*/ 3200400 h 5396222"/>
              <a:gd name="connsiteX9" fmla="*/ 17975179 w 24375979"/>
              <a:gd name="connsiteY9" fmla="*/ 5029200 h 5396222"/>
              <a:gd name="connsiteX10" fmla="*/ 19370842 w 24375979"/>
              <a:gd name="connsiteY10" fmla="*/ 4908885 h 5396222"/>
              <a:gd name="connsiteX11" fmla="*/ 24375979 w 24375979"/>
              <a:gd name="connsiteY11" fmla="*/ 24064 h 5396222"/>
              <a:gd name="connsiteX0" fmla="*/ 0 w 24375979"/>
              <a:gd name="connsiteY0" fmla="*/ 0 h 5371142"/>
              <a:gd name="connsiteX1" fmla="*/ 5018314 w 24375979"/>
              <a:gd name="connsiteY1" fmla="*/ 4961595 h 5371142"/>
              <a:gd name="connsiteX2" fmla="*/ 6501063 w 24375979"/>
              <a:gd name="connsiteY2" fmla="*/ 4989668 h 5371142"/>
              <a:gd name="connsiteX3" fmla="*/ 8446168 w 24375979"/>
              <a:gd name="connsiteY3" fmla="*/ 3104148 h 5371142"/>
              <a:gd name="connsiteX4" fmla="*/ 9745579 w 24375979"/>
              <a:gd name="connsiteY4" fmla="*/ 3152274 h 5371142"/>
              <a:gd name="connsiteX5" fmla="*/ 11408228 w 24375979"/>
              <a:gd name="connsiteY5" fmla="*/ 4950708 h 5371142"/>
              <a:gd name="connsiteX6" fmla="*/ 12873217 w 24375979"/>
              <a:gd name="connsiteY6" fmla="*/ 4977064 h 5371142"/>
              <a:gd name="connsiteX7" fmla="*/ 14943221 w 24375979"/>
              <a:gd name="connsiteY7" fmla="*/ 2959769 h 5371142"/>
              <a:gd name="connsiteX8" fmla="*/ 16194505 w 24375979"/>
              <a:gd name="connsiteY8" fmla="*/ 3200400 h 5371142"/>
              <a:gd name="connsiteX9" fmla="*/ 17909866 w 24375979"/>
              <a:gd name="connsiteY9" fmla="*/ 4974771 h 5371142"/>
              <a:gd name="connsiteX10" fmla="*/ 19370842 w 24375979"/>
              <a:gd name="connsiteY10" fmla="*/ 4908885 h 5371142"/>
              <a:gd name="connsiteX11" fmla="*/ 24375979 w 24375979"/>
              <a:gd name="connsiteY11" fmla="*/ 24064 h 5371142"/>
              <a:gd name="connsiteX0" fmla="*/ 0 w 24375979"/>
              <a:gd name="connsiteY0" fmla="*/ 0 h 5423650"/>
              <a:gd name="connsiteX1" fmla="*/ 5018314 w 24375979"/>
              <a:gd name="connsiteY1" fmla="*/ 4961595 h 5423650"/>
              <a:gd name="connsiteX2" fmla="*/ 6501063 w 24375979"/>
              <a:gd name="connsiteY2" fmla="*/ 4989668 h 5423650"/>
              <a:gd name="connsiteX3" fmla="*/ 8446168 w 24375979"/>
              <a:gd name="connsiteY3" fmla="*/ 3104148 h 5423650"/>
              <a:gd name="connsiteX4" fmla="*/ 9745579 w 24375979"/>
              <a:gd name="connsiteY4" fmla="*/ 3152274 h 5423650"/>
              <a:gd name="connsiteX5" fmla="*/ 11408228 w 24375979"/>
              <a:gd name="connsiteY5" fmla="*/ 4950708 h 5423650"/>
              <a:gd name="connsiteX6" fmla="*/ 12873217 w 24375979"/>
              <a:gd name="connsiteY6" fmla="*/ 4977064 h 5423650"/>
              <a:gd name="connsiteX7" fmla="*/ 14943221 w 24375979"/>
              <a:gd name="connsiteY7" fmla="*/ 2959769 h 5423650"/>
              <a:gd name="connsiteX8" fmla="*/ 16194505 w 24375979"/>
              <a:gd name="connsiteY8" fmla="*/ 3200400 h 5423650"/>
              <a:gd name="connsiteX9" fmla="*/ 17909866 w 24375979"/>
              <a:gd name="connsiteY9" fmla="*/ 4974771 h 5423650"/>
              <a:gd name="connsiteX10" fmla="*/ 19272870 w 24375979"/>
              <a:gd name="connsiteY10" fmla="*/ 4985085 h 5423650"/>
              <a:gd name="connsiteX11" fmla="*/ 24375979 w 24375979"/>
              <a:gd name="connsiteY11" fmla="*/ 24064 h 5423650"/>
              <a:gd name="connsiteX0" fmla="*/ 0 w 24375979"/>
              <a:gd name="connsiteY0" fmla="*/ 0 h 5309747"/>
              <a:gd name="connsiteX1" fmla="*/ 5018314 w 24375979"/>
              <a:gd name="connsiteY1" fmla="*/ 4961595 h 5309747"/>
              <a:gd name="connsiteX2" fmla="*/ 6501063 w 24375979"/>
              <a:gd name="connsiteY2" fmla="*/ 4989668 h 5309747"/>
              <a:gd name="connsiteX3" fmla="*/ 8446168 w 24375979"/>
              <a:gd name="connsiteY3" fmla="*/ 3104148 h 5309747"/>
              <a:gd name="connsiteX4" fmla="*/ 9745579 w 24375979"/>
              <a:gd name="connsiteY4" fmla="*/ 3152274 h 5309747"/>
              <a:gd name="connsiteX5" fmla="*/ 11408228 w 24375979"/>
              <a:gd name="connsiteY5" fmla="*/ 4950708 h 5309747"/>
              <a:gd name="connsiteX6" fmla="*/ 12873217 w 24375979"/>
              <a:gd name="connsiteY6" fmla="*/ 4977064 h 5309747"/>
              <a:gd name="connsiteX7" fmla="*/ 14943221 w 24375979"/>
              <a:gd name="connsiteY7" fmla="*/ 2959769 h 5309747"/>
              <a:gd name="connsiteX8" fmla="*/ 16194505 w 24375979"/>
              <a:gd name="connsiteY8" fmla="*/ 3200400 h 5309747"/>
              <a:gd name="connsiteX9" fmla="*/ 17909866 w 24375979"/>
              <a:gd name="connsiteY9" fmla="*/ 4974771 h 5309747"/>
              <a:gd name="connsiteX10" fmla="*/ 19272870 w 24375979"/>
              <a:gd name="connsiteY10" fmla="*/ 4985085 h 5309747"/>
              <a:gd name="connsiteX11" fmla="*/ 24375979 w 24375979"/>
              <a:gd name="connsiteY11" fmla="*/ 24064 h 5309747"/>
              <a:gd name="connsiteX0" fmla="*/ 0 w 24375979"/>
              <a:gd name="connsiteY0" fmla="*/ 0 h 5309747"/>
              <a:gd name="connsiteX1" fmla="*/ 5018314 w 24375979"/>
              <a:gd name="connsiteY1" fmla="*/ 4961595 h 5309747"/>
              <a:gd name="connsiteX2" fmla="*/ 6501063 w 24375979"/>
              <a:gd name="connsiteY2" fmla="*/ 4989668 h 5309747"/>
              <a:gd name="connsiteX3" fmla="*/ 8446168 w 24375979"/>
              <a:gd name="connsiteY3" fmla="*/ 3104148 h 5309747"/>
              <a:gd name="connsiteX4" fmla="*/ 9745579 w 24375979"/>
              <a:gd name="connsiteY4" fmla="*/ 3152274 h 5309747"/>
              <a:gd name="connsiteX5" fmla="*/ 11408228 w 24375979"/>
              <a:gd name="connsiteY5" fmla="*/ 4950708 h 5309747"/>
              <a:gd name="connsiteX6" fmla="*/ 12873217 w 24375979"/>
              <a:gd name="connsiteY6" fmla="*/ 4977064 h 5309747"/>
              <a:gd name="connsiteX7" fmla="*/ 14943221 w 24375979"/>
              <a:gd name="connsiteY7" fmla="*/ 2959769 h 5309747"/>
              <a:gd name="connsiteX8" fmla="*/ 16194505 w 24375979"/>
              <a:gd name="connsiteY8" fmla="*/ 3200400 h 5309747"/>
              <a:gd name="connsiteX9" fmla="*/ 17909866 w 24375979"/>
              <a:gd name="connsiteY9" fmla="*/ 4974771 h 5309747"/>
              <a:gd name="connsiteX10" fmla="*/ 19272870 w 24375979"/>
              <a:gd name="connsiteY10" fmla="*/ 4985085 h 5309747"/>
              <a:gd name="connsiteX11" fmla="*/ 24375979 w 24375979"/>
              <a:gd name="connsiteY11" fmla="*/ 24064 h 5309747"/>
              <a:gd name="connsiteX0" fmla="*/ 0 w 24376002"/>
              <a:gd name="connsiteY0" fmla="*/ 0 h 5309747"/>
              <a:gd name="connsiteX1" fmla="*/ 5018314 w 24376002"/>
              <a:gd name="connsiteY1" fmla="*/ 4961595 h 5309747"/>
              <a:gd name="connsiteX2" fmla="*/ 6501063 w 24376002"/>
              <a:gd name="connsiteY2" fmla="*/ 4989668 h 5309747"/>
              <a:gd name="connsiteX3" fmla="*/ 8446168 w 24376002"/>
              <a:gd name="connsiteY3" fmla="*/ 3104148 h 5309747"/>
              <a:gd name="connsiteX4" fmla="*/ 9745579 w 24376002"/>
              <a:gd name="connsiteY4" fmla="*/ 3152274 h 5309747"/>
              <a:gd name="connsiteX5" fmla="*/ 11408228 w 24376002"/>
              <a:gd name="connsiteY5" fmla="*/ 4950708 h 5309747"/>
              <a:gd name="connsiteX6" fmla="*/ 12873217 w 24376002"/>
              <a:gd name="connsiteY6" fmla="*/ 4977064 h 5309747"/>
              <a:gd name="connsiteX7" fmla="*/ 14943221 w 24376002"/>
              <a:gd name="connsiteY7" fmla="*/ 2959769 h 5309747"/>
              <a:gd name="connsiteX8" fmla="*/ 16194505 w 24376002"/>
              <a:gd name="connsiteY8" fmla="*/ 3200400 h 5309747"/>
              <a:gd name="connsiteX9" fmla="*/ 17909866 w 24376002"/>
              <a:gd name="connsiteY9" fmla="*/ 4974771 h 5309747"/>
              <a:gd name="connsiteX10" fmla="*/ 19272870 w 24376002"/>
              <a:gd name="connsiteY10" fmla="*/ 4985085 h 5309747"/>
              <a:gd name="connsiteX11" fmla="*/ 24375979 w 24376002"/>
              <a:gd name="connsiteY11" fmla="*/ 24064 h 5309747"/>
              <a:gd name="connsiteX0" fmla="*/ 0 w 24376002"/>
              <a:gd name="connsiteY0" fmla="*/ 0 h 5309747"/>
              <a:gd name="connsiteX1" fmla="*/ 5018314 w 24376002"/>
              <a:gd name="connsiteY1" fmla="*/ 4961595 h 5309747"/>
              <a:gd name="connsiteX2" fmla="*/ 6501063 w 24376002"/>
              <a:gd name="connsiteY2" fmla="*/ 4989668 h 5309747"/>
              <a:gd name="connsiteX3" fmla="*/ 8446168 w 24376002"/>
              <a:gd name="connsiteY3" fmla="*/ 3104148 h 5309747"/>
              <a:gd name="connsiteX4" fmla="*/ 9745579 w 24376002"/>
              <a:gd name="connsiteY4" fmla="*/ 3152274 h 5309747"/>
              <a:gd name="connsiteX5" fmla="*/ 11408228 w 24376002"/>
              <a:gd name="connsiteY5" fmla="*/ 4950708 h 5309747"/>
              <a:gd name="connsiteX6" fmla="*/ 12873217 w 24376002"/>
              <a:gd name="connsiteY6" fmla="*/ 4977064 h 5309747"/>
              <a:gd name="connsiteX7" fmla="*/ 14943221 w 24376002"/>
              <a:gd name="connsiteY7" fmla="*/ 2959769 h 5309747"/>
              <a:gd name="connsiteX8" fmla="*/ 16194505 w 24376002"/>
              <a:gd name="connsiteY8" fmla="*/ 3200400 h 5309747"/>
              <a:gd name="connsiteX9" fmla="*/ 17909866 w 24376002"/>
              <a:gd name="connsiteY9" fmla="*/ 4974771 h 5309747"/>
              <a:gd name="connsiteX10" fmla="*/ 19272870 w 24376002"/>
              <a:gd name="connsiteY10" fmla="*/ 4985085 h 5309747"/>
              <a:gd name="connsiteX11" fmla="*/ 24375979 w 24376002"/>
              <a:gd name="connsiteY11" fmla="*/ 24064 h 5309747"/>
              <a:gd name="connsiteX0" fmla="*/ 0 w 24376002"/>
              <a:gd name="connsiteY0" fmla="*/ 0 h 5309747"/>
              <a:gd name="connsiteX1" fmla="*/ 5018314 w 24376002"/>
              <a:gd name="connsiteY1" fmla="*/ 4961595 h 5309747"/>
              <a:gd name="connsiteX2" fmla="*/ 6501063 w 24376002"/>
              <a:gd name="connsiteY2" fmla="*/ 4989668 h 5309747"/>
              <a:gd name="connsiteX3" fmla="*/ 8446168 w 24376002"/>
              <a:gd name="connsiteY3" fmla="*/ 3104148 h 5309747"/>
              <a:gd name="connsiteX4" fmla="*/ 9821779 w 24376002"/>
              <a:gd name="connsiteY4" fmla="*/ 3282903 h 5309747"/>
              <a:gd name="connsiteX5" fmla="*/ 11408228 w 24376002"/>
              <a:gd name="connsiteY5" fmla="*/ 4950708 h 5309747"/>
              <a:gd name="connsiteX6" fmla="*/ 12873217 w 24376002"/>
              <a:gd name="connsiteY6" fmla="*/ 4977064 h 5309747"/>
              <a:gd name="connsiteX7" fmla="*/ 14943221 w 24376002"/>
              <a:gd name="connsiteY7" fmla="*/ 2959769 h 5309747"/>
              <a:gd name="connsiteX8" fmla="*/ 16194505 w 24376002"/>
              <a:gd name="connsiteY8" fmla="*/ 3200400 h 5309747"/>
              <a:gd name="connsiteX9" fmla="*/ 17909866 w 24376002"/>
              <a:gd name="connsiteY9" fmla="*/ 4974771 h 5309747"/>
              <a:gd name="connsiteX10" fmla="*/ 19272870 w 24376002"/>
              <a:gd name="connsiteY10" fmla="*/ 4985085 h 5309747"/>
              <a:gd name="connsiteX11" fmla="*/ 24375979 w 24376002"/>
              <a:gd name="connsiteY11" fmla="*/ 24064 h 5309747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943221 w 24376002"/>
              <a:gd name="connsiteY7" fmla="*/ 2959769 h 5255210"/>
              <a:gd name="connsiteX8" fmla="*/ 16194505 w 24376002"/>
              <a:gd name="connsiteY8" fmla="*/ 3200400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943221 w 24376002"/>
              <a:gd name="connsiteY7" fmla="*/ 2959769 h 5255210"/>
              <a:gd name="connsiteX8" fmla="*/ 16194505 w 24376002"/>
              <a:gd name="connsiteY8" fmla="*/ 3200400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943221 w 24376002"/>
              <a:gd name="connsiteY7" fmla="*/ 2959769 h 5255210"/>
              <a:gd name="connsiteX8" fmla="*/ 16194505 w 24376002"/>
              <a:gd name="connsiteY8" fmla="*/ 3200400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692850 w 24376002"/>
              <a:gd name="connsiteY7" fmla="*/ 3275455 h 5255210"/>
              <a:gd name="connsiteX8" fmla="*/ 16194505 w 24376002"/>
              <a:gd name="connsiteY8" fmla="*/ 3200400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692850 w 24376002"/>
              <a:gd name="connsiteY7" fmla="*/ 3275455 h 5255210"/>
              <a:gd name="connsiteX8" fmla="*/ 16259819 w 24376002"/>
              <a:gd name="connsiteY8" fmla="*/ 3265714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692850 w 24376002"/>
              <a:gd name="connsiteY7" fmla="*/ 3275455 h 5255210"/>
              <a:gd name="connsiteX8" fmla="*/ 16259819 w 24376002"/>
              <a:gd name="connsiteY8" fmla="*/ 3265714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  <a:gd name="connsiteX0" fmla="*/ 0 w 24376002"/>
              <a:gd name="connsiteY0" fmla="*/ 0 h 5255210"/>
              <a:gd name="connsiteX1" fmla="*/ 5018314 w 24376002"/>
              <a:gd name="connsiteY1" fmla="*/ 4961595 h 5255210"/>
              <a:gd name="connsiteX2" fmla="*/ 6501063 w 24376002"/>
              <a:gd name="connsiteY2" fmla="*/ 4989668 h 5255210"/>
              <a:gd name="connsiteX3" fmla="*/ 8250225 w 24376002"/>
              <a:gd name="connsiteY3" fmla="*/ 3289205 h 5255210"/>
              <a:gd name="connsiteX4" fmla="*/ 9821779 w 24376002"/>
              <a:gd name="connsiteY4" fmla="*/ 3282903 h 5255210"/>
              <a:gd name="connsiteX5" fmla="*/ 11408228 w 24376002"/>
              <a:gd name="connsiteY5" fmla="*/ 4950708 h 5255210"/>
              <a:gd name="connsiteX6" fmla="*/ 12873217 w 24376002"/>
              <a:gd name="connsiteY6" fmla="*/ 4977064 h 5255210"/>
              <a:gd name="connsiteX7" fmla="*/ 14692850 w 24376002"/>
              <a:gd name="connsiteY7" fmla="*/ 3275455 h 5255210"/>
              <a:gd name="connsiteX8" fmla="*/ 16259819 w 24376002"/>
              <a:gd name="connsiteY8" fmla="*/ 3265714 h 5255210"/>
              <a:gd name="connsiteX9" fmla="*/ 17909866 w 24376002"/>
              <a:gd name="connsiteY9" fmla="*/ 4974771 h 5255210"/>
              <a:gd name="connsiteX10" fmla="*/ 19272870 w 24376002"/>
              <a:gd name="connsiteY10" fmla="*/ 4985085 h 5255210"/>
              <a:gd name="connsiteX11" fmla="*/ 24375979 w 24376002"/>
              <a:gd name="connsiteY11" fmla="*/ 24064 h 525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76002" h="5255210">
                <a:moveTo>
                  <a:pt x="0" y="0"/>
                </a:moveTo>
                <a:cubicBezTo>
                  <a:pt x="8880" y="21199"/>
                  <a:pt x="4479088" y="4500098"/>
                  <a:pt x="5018314" y="4961595"/>
                </a:cubicBezTo>
                <a:cubicBezTo>
                  <a:pt x="5557540" y="5423092"/>
                  <a:pt x="5962411" y="5268400"/>
                  <a:pt x="6501063" y="4989668"/>
                </a:cubicBezTo>
                <a:cubicBezTo>
                  <a:pt x="7039715" y="4710936"/>
                  <a:pt x="7794743" y="3671638"/>
                  <a:pt x="8250225" y="3289205"/>
                </a:cubicBezTo>
                <a:cubicBezTo>
                  <a:pt x="8705707" y="2906772"/>
                  <a:pt x="9393416" y="2897128"/>
                  <a:pt x="9821779" y="3282903"/>
                </a:cubicBezTo>
                <a:cubicBezTo>
                  <a:pt x="10250142" y="3668678"/>
                  <a:pt x="10899655" y="4668348"/>
                  <a:pt x="11408228" y="4950708"/>
                </a:cubicBezTo>
                <a:cubicBezTo>
                  <a:pt x="11916801" y="5233068"/>
                  <a:pt x="12325780" y="5256273"/>
                  <a:pt x="12873217" y="4977064"/>
                </a:cubicBezTo>
                <a:cubicBezTo>
                  <a:pt x="13420654" y="4697855"/>
                  <a:pt x="14269930" y="3647765"/>
                  <a:pt x="14692850" y="3275455"/>
                </a:cubicBezTo>
                <a:cubicBezTo>
                  <a:pt x="15115770" y="2903145"/>
                  <a:pt x="15745422" y="2862752"/>
                  <a:pt x="16259819" y="3265714"/>
                </a:cubicBezTo>
                <a:cubicBezTo>
                  <a:pt x="16774216" y="3668676"/>
                  <a:pt x="17407691" y="4688209"/>
                  <a:pt x="17909866" y="4974771"/>
                </a:cubicBezTo>
                <a:cubicBezTo>
                  <a:pt x="18412041" y="5261333"/>
                  <a:pt x="18826556" y="5342117"/>
                  <a:pt x="19272870" y="4985085"/>
                </a:cubicBezTo>
                <a:cubicBezTo>
                  <a:pt x="19719184" y="4628053"/>
                  <a:pt x="24388010" y="46408"/>
                  <a:pt x="24375979" y="24064"/>
                </a:cubicBezTo>
              </a:path>
            </a:pathLst>
          </a:custGeom>
          <a:noFill/>
          <a:ln w="88900" cap="flat" cmpd="sng" algn="ctr">
            <a:solidFill>
              <a:srgbClr val="FFFFFF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68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68" name="Freeform 137">
            <a:extLst>
              <a:ext uri="{FF2B5EF4-FFF2-40B4-BE49-F238E27FC236}">
                <a16:creationId xmlns:a16="http://schemas.microsoft.com/office/drawing/2014/main" id="{EFC23B5A-7FB3-A62E-44B9-875B1876C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7935" y="6371310"/>
            <a:ext cx="1287233" cy="1287233"/>
          </a:xfrm>
          <a:prstGeom prst="ellipse">
            <a:avLst/>
          </a:prstGeom>
          <a:solidFill>
            <a:srgbClr val="6EC4A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9" name="Freeform 137">
            <a:extLst>
              <a:ext uri="{FF2B5EF4-FFF2-40B4-BE49-F238E27FC236}">
                <a16:creationId xmlns:a16="http://schemas.microsoft.com/office/drawing/2014/main" id="{55309572-9BD0-6965-82E3-59AF200A4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6218" y="4435475"/>
            <a:ext cx="1287233" cy="1287233"/>
          </a:xfrm>
          <a:prstGeom prst="ellipse">
            <a:avLst/>
          </a:prstGeom>
          <a:solidFill>
            <a:srgbClr val="5AB7EE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70" name="Freeform 137">
            <a:extLst>
              <a:ext uri="{FF2B5EF4-FFF2-40B4-BE49-F238E27FC236}">
                <a16:creationId xmlns:a16="http://schemas.microsoft.com/office/drawing/2014/main" id="{0D6C65EF-F091-FC10-39C3-AC364FDA7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0465" y="6371310"/>
            <a:ext cx="1287233" cy="1287233"/>
          </a:xfrm>
          <a:prstGeom prst="ellipse">
            <a:avLst/>
          </a:prstGeom>
          <a:solidFill>
            <a:srgbClr val="2F74CD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71" name="Freeform 137">
            <a:extLst>
              <a:ext uri="{FF2B5EF4-FFF2-40B4-BE49-F238E27FC236}">
                <a16:creationId xmlns:a16="http://schemas.microsoft.com/office/drawing/2014/main" id="{C4496897-2C86-2048-AF73-1A615D5C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0877" y="4435475"/>
            <a:ext cx="1287233" cy="1287233"/>
          </a:xfrm>
          <a:prstGeom prst="ellipse">
            <a:avLst/>
          </a:prstGeom>
          <a:solidFill>
            <a:srgbClr val="2557A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72" name="Freeform 137">
            <a:extLst>
              <a:ext uri="{FF2B5EF4-FFF2-40B4-BE49-F238E27FC236}">
                <a16:creationId xmlns:a16="http://schemas.microsoft.com/office/drawing/2014/main" id="{07130EF9-DBF9-C96E-A50F-9392EB2C4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9232" y="6371310"/>
            <a:ext cx="1287233" cy="1287233"/>
          </a:xfrm>
          <a:prstGeom prst="ellipse">
            <a:avLst/>
          </a:prstGeom>
          <a:solidFill>
            <a:srgbClr val="2F2E2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74" name="Subtitle 2">
            <a:extLst>
              <a:ext uri="{FF2B5EF4-FFF2-40B4-BE49-F238E27FC236}">
                <a16:creationId xmlns:a16="http://schemas.microsoft.com/office/drawing/2014/main" id="{296DECE3-9495-EE3F-0870-547A56250472}"/>
              </a:ext>
            </a:extLst>
          </p:cNvPr>
          <p:cNvSpPr txBox="1">
            <a:spLocks/>
          </p:cNvSpPr>
          <p:nvPr/>
        </p:nvSpPr>
        <p:spPr>
          <a:xfrm>
            <a:off x="2700096" y="7926245"/>
            <a:ext cx="4220610" cy="1614630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1.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Fortalecer la Planificación de Proyectos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.</a:t>
            </a:r>
          </a:p>
          <a:p>
            <a:pPr defTabSz="896756">
              <a:lnSpc>
                <a:spcPts val="2886"/>
              </a:lnSpc>
            </a:pPr>
            <a:r>
              <a:rPr lang="es-CO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Mejorar la coordinación interinstitucional</a:t>
            </a:r>
          </a:p>
        </p:txBody>
      </p:sp>
      <p:sp>
        <p:nvSpPr>
          <p:cNvPr id="86" name="Freeform 933">
            <a:extLst>
              <a:ext uri="{FF2B5EF4-FFF2-40B4-BE49-F238E27FC236}">
                <a16:creationId xmlns:a16="http://schemas.microsoft.com/office/drawing/2014/main" id="{77C1560D-B3C3-780A-F916-9170FF706E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54647" y="4746152"/>
            <a:ext cx="610373" cy="570167"/>
          </a:xfrm>
          <a:custGeom>
            <a:avLst/>
            <a:gdLst>
              <a:gd name="T0" fmla="*/ 10084954 w 291412"/>
              <a:gd name="T1" fmla="*/ 45492634 h 272690"/>
              <a:gd name="T2" fmla="*/ 18604109 w 291412"/>
              <a:gd name="T3" fmla="*/ 47286187 h 272690"/>
              <a:gd name="T4" fmla="*/ 17011509 w 291412"/>
              <a:gd name="T5" fmla="*/ 52432592 h 272690"/>
              <a:gd name="T6" fmla="*/ 24655008 w 291412"/>
              <a:gd name="T7" fmla="*/ 50639051 h 272690"/>
              <a:gd name="T8" fmla="*/ 30865306 w 291412"/>
              <a:gd name="T9" fmla="*/ 57189479 h 272690"/>
              <a:gd name="T10" fmla="*/ 36518120 w 291412"/>
              <a:gd name="T11" fmla="*/ 51964853 h 272690"/>
              <a:gd name="T12" fmla="*/ 45196345 w 291412"/>
              <a:gd name="T13" fmla="*/ 54537932 h 272690"/>
              <a:gd name="T14" fmla="*/ 47186986 w 291412"/>
              <a:gd name="T15" fmla="*/ 48455792 h 272690"/>
              <a:gd name="T16" fmla="*/ 55706032 w 291412"/>
              <a:gd name="T17" fmla="*/ 45414427 h 272690"/>
              <a:gd name="T18" fmla="*/ 59845949 w 291412"/>
              <a:gd name="T19" fmla="*/ 41203582 h 272690"/>
              <a:gd name="T20" fmla="*/ 54670837 w 291412"/>
              <a:gd name="T21" fmla="*/ 47052109 h 272690"/>
              <a:gd name="T22" fmla="*/ 51088336 w 291412"/>
              <a:gd name="T23" fmla="*/ 52666648 h 272690"/>
              <a:gd name="T24" fmla="*/ 41294932 w 291412"/>
              <a:gd name="T25" fmla="*/ 52744406 h 272690"/>
              <a:gd name="T26" fmla="*/ 30865306 w 291412"/>
              <a:gd name="T27" fmla="*/ 59138586 h 272690"/>
              <a:gd name="T28" fmla="*/ 23221945 w 291412"/>
              <a:gd name="T29" fmla="*/ 55318191 h 272690"/>
              <a:gd name="T30" fmla="*/ 15260308 w 291412"/>
              <a:gd name="T31" fmla="*/ 50795034 h 272690"/>
              <a:gd name="T32" fmla="*/ 9527805 w 291412"/>
              <a:gd name="T33" fmla="*/ 47363776 h 272690"/>
              <a:gd name="T34" fmla="*/ 20902552 w 291412"/>
              <a:gd name="T35" fmla="*/ 36312252 h 272690"/>
              <a:gd name="T36" fmla="*/ 44757441 w 291412"/>
              <a:gd name="T37" fmla="*/ 36312252 h 272690"/>
              <a:gd name="T38" fmla="*/ 9638742 w 291412"/>
              <a:gd name="T39" fmla="*/ 33099928 h 272690"/>
              <a:gd name="T40" fmla="*/ 9638742 w 291412"/>
              <a:gd name="T41" fmla="*/ 26039728 h 272690"/>
              <a:gd name="T42" fmla="*/ 18043261 w 291412"/>
              <a:gd name="T43" fmla="*/ 29143062 h 272690"/>
              <a:gd name="T44" fmla="*/ 9073068 w 291412"/>
              <a:gd name="T45" fmla="*/ 35039317 h 272690"/>
              <a:gd name="T46" fmla="*/ 8184059 w 291412"/>
              <a:gd name="T47" fmla="*/ 24565518 h 272690"/>
              <a:gd name="T48" fmla="*/ 11568182 w 291412"/>
              <a:gd name="T49" fmla="*/ 38962426 h 272690"/>
              <a:gd name="T50" fmla="*/ 46033951 w 291412"/>
              <a:gd name="T51" fmla="*/ 34831082 h 272690"/>
              <a:gd name="T52" fmla="*/ 51777938 w 291412"/>
              <a:gd name="T53" fmla="*/ 34597452 h 272690"/>
              <a:gd name="T54" fmla="*/ 52655885 w 291412"/>
              <a:gd name="T55" fmla="*/ 24073988 h 272690"/>
              <a:gd name="T56" fmla="*/ 45236152 w 291412"/>
              <a:gd name="T57" fmla="*/ 24697619 h 272690"/>
              <a:gd name="T58" fmla="*/ 32790144 w 291412"/>
              <a:gd name="T59" fmla="*/ 14953572 h 272690"/>
              <a:gd name="T60" fmla="*/ 45475504 w 291412"/>
              <a:gd name="T61" fmla="*/ 21891310 h 272690"/>
              <a:gd name="T62" fmla="*/ 54012180 w 291412"/>
              <a:gd name="T63" fmla="*/ 18227647 h 272690"/>
              <a:gd name="T64" fmla="*/ 53214328 w 291412"/>
              <a:gd name="T65" fmla="*/ 26022589 h 272690"/>
              <a:gd name="T66" fmla="*/ 64383378 w 291412"/>
              <a:gd name="T67" fmla="*/ 33583948 h 272690"/>
              <a:gd name="T68" fmla="*/ 32790144 w 291412"/>
              <a:gd name="T69" fmla="*/ 46056081 h 272690"/>
              <a:gd name="T70" fmla="*/ 11568182 w 291412"/>
              <a:gd name="T71" fmla="*/ 18227647 h 272690"/>
              <a:gd name="T72" fmla="*/ 35244211 w 291412"/>
              <a:gd name="T73" fmla="*/ 0 h 272690"/>
              <a:gd name="T74" fmla="*/ 42887241 w 291412"/>
              <a:gd name="T75" fmla="*/ 3743152 h 272690"/>
              <a:gd name="T76" fmla="*/ 51088336 w 291412"/>
              <a:gd name="T77" fmla="*/ 6472255 h 272690"/>
              <a:gd name="T78" fmla="*/ 54670837 w 291412"/>
              <a:gd name="T79" fmla="*/ 12086946 h 272690"/>
              <a:gd name="T80" fmla="*/ 59845949 w 291412"/>
              <a:gd name="T81" fmla="*/ 17935004 h 272690"/>
              <a:gd name="T82" fmla="*/ 56024507 w 291412"/>
              <a:gd name="T83" fmla="*/ 13646193 h 272690"/>
              <a:gd name="T84" fmla="*/ 47425591 w 291412"/>
              <a:gd name="T85" fmla="*/ 11930930 h 272690"/>
              <a:gd name="T86" fmla="*/ 45196345 w 291412"/>
              <a:gd name="T87" fmla="*/ 4523147 h 272690"/>
              <a:gd name="T88" fmla="*/ 36518120 w 291412"/>
              <a:gd name="T89" fmla="*/ 7174160 h 272690"/>
              <a:gd name="T90" fmla="*/ 30865306 w 291412"/>
              <a:gd name="T91" fmla="*/ 1949612 h 272690"/>
              <a:gd name="T92" fmla="*/ 24655008 w 291412"/>
              <a:gd name="T93" fmla="*/ 8499776 h 272690"/>
              <a:gd name="T94" fmla="*/ 17011509 w 291412"/>
              <a:gd name="T95" fmla="*/ 6706268 h 272690"/>
              <a:gd name="T96" fmla="*/ 18604109 w 291412"/>
              <a:gd name="T97" fmla="*/ 11930930 h 272690"/>
              <a:gd name="T98" fmla="*/ 10084954 w 291412"/>
              <a:gd name="T99" fmla="*/ 13646193 h 272690"/>
              <a:gd name="T100" fmla="*/ 5865341 w 291412"/>
              <a:gd name="T101" fmla="*/ 16609484 h 272690"/>
              <a:gd name="T102" fmla="*/ 14065828 w 291412"/>
              <a:gd name="T103" fmla="*/ 13568377 h 272690"/>
              <a:gd name="T104" fmla="*/ 16135847 w 291412"/>
              <a:gd name="T105" fmla="*/ 5068522 h 272690"/>
              <a:gd name="T106" fmla="*/ 24734789 w 291412"/>
              <a:gd name="T107" fmla="*/ 6394152 h 27269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1412" h="272690">
                <a:moveTo>
                  <a:pt x="28276" y="189991"/>
                </a:moveTo>
                <a:cubicBezTo>
                  <a:pt x="30432" y="188912"/>
                  <a:pt x="32948" y="189631"/>
                  <a:pt x="34027" y="191789"/>
                </a:cubicBezTo>
                <a:lnTo>
                  <a:pt x="44091" y="208328"/>
                </a:lnTo>
                <a:cubicBezTo>
                  <a:pt x="44450" y="209407"/>
                  <a:pt x="45169" y="209767"/>
                  <a:pt x="45528" y="209767"/>
                </a:cubicBezTo>
                <a:cubicBezTo>
                  <a:pt x="45888" y="209767"/>
                  <a:pt x="46247" y="209767"/>
                  <a:pt x="46966" y="209407"/>
                </a:cubicBezTo>
                <a:lnTo>
                  <a:pt x="62422" y="200418"/>
                </a:lnTo>
                <a:cubicBezTo>
                  <a:pt x="64219" y="199339"/>
                  <a:pt x="66735" y="200059"/>
                  <a:pt x="67813" y="201497"/>
                </a:cubicBezTo>
                <a:cubicBezTo>
                  <a:pt x="72845" y="207609"/>
                  <a:pt x="78237" y="213003"/>
                  <a:pt x="83988" y="218037"/>
                </a:cubicBezTo>
                <a:cubicBezTo>
                  <a:pt x="85785" y="219115"/>
                  <a:pt x="86144" y="221632"/>
                  <a:pt x="85426" y="223430"/>
                </a:cubicBezTo>
                <a:lnTo>
                  <a:pt x="76440" y="238891"/>
                </a:lnTo>
                <a:cubicBezTo>
                  <a:pt x="76080" y="239611"/>
                  <a:pt x="76080" y="239970"/>
                  <a:pt x="76080" y="240330"/>
                </a:cubicBezTo>
                <a:cubicBezTo>
                  <a:pt x="76080" y="240689"/>
                  <a:pt x="76440" y="241408"/>
                  <a:pt x="76799" y="241768"/>
                </a:cubicBezTo>
                <a:lnTo>
                  <a:pt x="94052" y="251476"/>
                </a:lnTo>
                <a:cubicBezTo>
                  <a:pt x="95130" y="252195"/>
                  <a:pt x="96568" y="251836"/>
                  <a:pt x="96927" y="250757"/>
                </a:cubicBezTo>
                <a:lnTo>
                  <a:pt x="105913" y="235296"/>
                </a:lnTo>
                <a:cubicBezTo>
                  <a:pt x="106992" y="233498"/>
                  <a:pt x="109148" y="232779"/>
                  <a:pt x="111305" y="233498"/>
                </a:cubicBezTo>
                <a:cubicBezTo>
                  <a:pt x="118494" y="236374"/>
                  <a:pt x="126042" y="238172"/>
                  <a:pt x="133230" y="239611"/>
                </a:cubicBezTo>
                <a:cubicBezTo>
                  <a:pt x="135387" y="239970"/>
                  <a:pt x="137184" y="241768"/>
                  <a:pt x="137184" y="243925"/>
                </a:cubicBezTo>
                <a:lnTo>
                  <a:pt x="137184" y="261544"/>
                </a:lnTo>
                <a:cubicBezTo>
                  <a:pt x="137184" y="262623"/>
                  <a:pt x="137903" y="263701"/>
                  <a:pt x="139341" y="263701"/>
                </a:cubicBezTo>
                <a:lnTo>
                  <a:pt x="159110" y="263701"/>
                </a:lnTo>
                <a:cubicBezTo>
                  <a:pt x="160188" y="263701"/>
                  <a:pt x="161266" y="262623"/>
                  <a:pt x="161266" y="261544"/>
                </a:cubicBezTo>
                <a:lnTo>
                  <a:pt x="161266" y="243925"/>
                </a:lnTo>
                <a:cubicBezTo>
                  <a:pt x="161266" y="241768"/>
                  <a:pt x="162704" y="239970"/>
                  <a:pt x="164861" y="239611"/>
                </a:cubicBezTo>
                <a:cubicBezTo>
                  <a:pt x="172409" y="238172"/>
                  <a:pt x="179957" y="236374"/>
                  <a:pt x="187145" y="233498"/>
                </a:cubicBezTo>
                <a:cubicBezTo>
                  <a:pt x="188943" y="232779"/>
                  <a:pt x="191099" y="233498"/>
                  <a:pt x="192177" y="235296"/>
                </a:cubicBezTo>
                <a:lnTo>
                  <a:pt x="201163" y="250757"/>
                </a:lnTo>
                <a:cubicBezTo>
                  <a:pt x="201882" y="251836"/>
                  <a:pt x="202961" y="252195"/>
                  <a:pt x="204039" y="251476"/>
                </a:cubicBezTo>
                <a:lnTo>
                  <a:pt x="221292" y="241768"/>
                </a:lnTo>
                <a:cubicBezTo>
                  <a:pt x="221651" y="241408"/>
                  <a:pt x="222011" y="240689"/>
                  <a:pt x="222011" y="240330"/>
                </a:cubicBezTo>
                <a:cubicBezTo>
                  <a:pt x="222011" y="239970"/>
                  <a:pt x="222370" y="239611"/>
                  <a:pt x="222011" y="238891"/>
                </a:cubicBezTo>
                <a:lnTo>
                  <a:pt x="213025" y="223430"/>
                </a:lnTo>
                <a:cubicBezTo>
                  <a:pt x="211946" y="221632"/>
                  <a:pt x="212665" y="219115"/>
                  <a:pt x="214103" y="218037"/>
                </a:cubicBezTo>
                <a:cubicBezTo>
                  <a:pt x="220213" y="213003"/>
                  <a:pt x="225605" y="207609"/>
                  <a:pt x="230277" y="201497"/>
                </a:cubicBezTo>
                <a:cubicBezTo>
                  <a:pt x="231715" y="200059"/>
                  <a:pt x="234231" y="199339"/>
                  <a:pt x="236028" y="200418"/>
                </a:cubicBezTo>
                <a:lnTo>
                  <a:pt x="251484" y="209407"/>
                </a:lnTo>
                <a:cubicBezTo>
                  <a:pt x="251844" y="209767"/>
                  <a:pt x="252562" y="209767"/>
                  <a:pt x="252922" y="209767"/>
                </a:cubicBezTo>
                <a:cubicBezTo>
                  <a:pt x="253281" y="209767"/>
                  <a:pt x="254000" y="209407"/>
                  <a:pt x="254360" y="208328"/>
                </a:cubicBezTo>
                <a:lnTo>
                  <a:pt x="264064" y="191789"/>
                </a:lnTo>
                <a:cubicBezTo>
                  <a:pt x="265143" y="189631"/>
                  <a:pt x="268018" y="188912"/>
                  <a:pt x="270175" y="189991"/>
                </a:cubicBezTo>
                <a:cubicBezTo>
                  <a:pt x="272331" y="191069"/>
                  <a:pt x="272691" y="193586"/>
                  <a:pt x="271972" y="195744"/>
                </a:cubicBezTo>
                <a:lnTo>
                  <a:pt x="261908" y="213003"/>
                </a:lnTo>
                <a:cubicBezTo>
                  <a:pt x="260470" y="215520"/>
                  <a:pt x="257954" y="217318"/>
                  <a:pt x="255078" y="218396"/>
                </a:cubicBezTo>
                <a:cubicBezTo>
                  <a:pt x="252562" y="218756"/>
                  <a:pt x="249327" y="218396"/>
                  <a:pt x="246811" y="216958"/>
                </a:cubicBezTo>
                <a:lnTo>
                  <a:pt x="234591" y="210126"/>
                </a:lnTo>
                <a:cubicBezTo>
                  <a:pt x="230996" y="214441"/>
                  <a:pt x="227043" y="218396"/>
                  <a:pt x="222729" y="222351"/>
                </a:cubicBezTo>
                <a:lnTo>
                  <a:pt x="229559" y="234217"/>
                </a:lnTo>
                <a:cubicBezTo>
                  <a:pt x="230996" y="236734"/>
                  <a:pt x="231715" y="239970"/>
                  <a:pt x="230637" y="242847"/>
                </a:cubicBezTo>
                <a:cubicBezTo>
                  <a:pt x="229918" y="245364"/>
                  <a:pt x="228121" y="247881"/>
                  <a:pt x="225605" y="249319"/>
                </a:cubicBezTo>
                <a:lnTo>
                  <a:pt x="208352" y="259027"/>
                </a:lnTo>
                <a:cubicBezTo>
                  <a:pt x="203320" y="262263"/>
                  <a:pt x="196491" y="260465"/>
                  <a:pt x="193615" y="255072"/>
                </a:cubicBezTo>
                <a:lnTo>
                  <a:pt x="186427" y="243206"/>
                </a:lnTo>
                <a:cubicBezTo>
                  <a:pt x="181035" y="245004"/>
                  <a:pt x="175644" y="246442"/>
                  <a:pt x="170252" y="247521"/>
                </a:cubicBezTo>
                <a:lnTo>
                  <a:pt x="170252" y="261544"/>
                </a:lnTo>
                <a:cubicBezTo>
                  <a:pt x="170252" y="267297"/>
                  <a:pt x="164861" y="272690"/>
                  <a:pt x="159110" y="272690"/>
                </a:cubicBezTo>
                <a:lnTo>
                  <a:pt x="139341" y="272690"/>
                </a:lnTo>
                <a:cubicBezTo>
                  <a:pt x="133230" y="272690"/>
                  <a:pt x="128198" y="267297"/>
                  <a:pt x="128198" y="261544"/>
                </a:cubicBezTo>
                <a:lnTo>
                  <a:pt x="128198" y="247521"/>
                </a:lnTo>
                <a:cubicBezTo>
                  <a:pt x="122807" y="246442"/>
                  <a:pt x="117056" y="245004"/>
                  <a:pt x="111664" y="243206"/>
                </a:cubicBezTo>
                <a:lnTo>
                  <a:pt x="104835" y="255072"/>
                </a:lnTo>
                <a:cubicBezTo>
                  <a:pt x="101600" y="260465"/>
                  <a:pt x="94771" y="262263"/>
                  <a:pt x="89739" y="259027"/>
                </a:cubicBezTo>
                <a:lnTo>
                  <a:pt x="72845" y="249319"/>
                </a:lnTo>
                <a:cubicBezTo>
                  <a:pt x="70329" y="247881"/>
                  <a:pt x="68173" y="245364"/>
                  <a:pt x="67454" y="242847"/>
                </a:cubicBezTo>
                <a:cubicBezTo>
                  <a:pt x="66735" y="239970"/>
                  <a:pt x="67454" y="236734"/>
                  <a:pt x="68892" y="234217"/>
                </a:cubicBezTo>
                <a:lnTo>
                  <a:pt x="75721" y="222351"/>
                </a:lnTo>
                <a:cubicBezTo>
                  <a:pt x="71408" y="218396"/>
                  <a:pt x="67454" y="214441"/>
                  <a:pt x="63500" y="210126"/>
                </a:cubicBezTo>
                <a:lnTo>
                  <a:pt x="51279" y="216958"/>
                </a:lnTo>
                <a:cubicBezTo>
                  <a:pt x="49123" y="218396"/>
                  <a:pt x="45888" y="218756"/>
                  <a:pt x="43012" y="218396"/>
                </a:cubicBezTo>
                <a:cubicBezTo>
                  <a:pt x="40137" y="217318"/>
                  <a:pt x="37980" y="215520"/>
                  <a:pt x="36543" y="213003"/>
                </a:cubicBezTo>
                <a:lnTo>
                  <a:pt x="26478" y="195744"/>
                </a:lnTo>
                <a:cubicBezTo>
                  <a:pt x="25400" y="193586"/>
                  <a:pt x="26119" y="191069"/>
                  <a:pt x="28276" y="189991"/>
                </a:cubicBezTo>
                <a:close/>
                <a:moveTo>
                  <a:pt x="94365" y="167436"/>
                </a:moveTo>
                <a:cubicBezTo>
                  <a:pt x="93285" y="168874"/>
                  <a:pt x="91844" y="170312"/>
                  <a:pt x="90764" y="171390"/>
                </a:cubicBezTo>
                <a:cubicBezTo>
                  <a:pt x="102649" y="190800"/>
                  <a:pt x="123900" y="203739"/>
                  <a:pt x="148031" y="203739"/>
                </a:cubicBezTo>
                <a:cubicBezTo>
                  <a:pt x="172163" y="203739"/>
                  <a:pt x="193413" y="190800"/>
                  <a:pt x="205659" y="171390"/>
                </a:cubicBezTo>
                <a:cubicBezTo>
                  <a:pt x="204218" y="170312"/>
                  <a:pt x="202777" y="168874"/>
                  <a:pt x="202057" y="167436"/>
                </a:cubicBezTo>
                <a:lnTo>
                  <a:pt x="94365" y="167436"/>
                </a:lnTo>
                <a:close/>
                <a:moveTo>
                  <a:pt x="43514" y="120069"/>
                </a:moveTo>
                <a:lnTo>
                  <a:pt x="34028" y="136167"/>
                </a:lnTo>
                <a:lnTo>
                  <a:pt x="43514" y="152624"/>
                </a:lnTo>
                <a:lnTo>
                  <a:pt x="62850" y="152624"/>
                </a:lnTo>
                <a:lnTo>
                  <a:pt x="72335" y="136167"/>
                </a:lnTo>
                <a:lnTo>
                  <a:pt x="62850" y="120069"/>
                </a:lnTo>
                <a:lnTo>
                  <a:pt x="43514" y="120069"/>
                </a:lnTo>
                <a:close/>
                <a:moveTo>
                  <a:pt x="40960" y="111125"/>
                </a:moveTo>
                <a:lnTo>
                  <a:pt x="65403" y="111125"/>
                </a:lnTo>
                <a:cubicBezTo>
                  <a:pt x="67227" y="111125"/>
                  <a:pt x="68322" y="111841"/>
                  <a:pt x="69052" y="113271"/>
                </a:cubicBezTo>
                <a:lnTo>
                  <a:pt x="81456" y="134379"/>
                </a:lnTo>
                <a:cubicBezTo>
                  <a:pt x="82185" y="135452"/>
                  <a:pt x="82185" y="137241"/>
                  <a:pt x="81456" y="138671"/>
                </a:cubicBezTo>
                <a:lnTo>
                  <a:pt x="69052" y="159421"/>
                </a:lnTo>
                <a:cubicBezTo>
                  <a:pt x="68322" y="160494"/>
                  <a:pt x="67227" y="161567"/>
                  <a:pt x="65403" y="161567"/>
                </a:cubicBezTo>
                <a:lnTo>
                  <a:pt x="40960" y="161567"/>
                </a:lnTo>
                <a:cubicBezTo>
                  <a:pt x="39136" y="161567"/>
                  <a:pt x="37677" y="160494"/>
                  <a:pt x="36947" y="159421"/>
                </a:cubicBezTo>
                <a:lnTo>
                  <a:pt x="24543" y="138671"/>
                </a:lnTo>
                <a:cubicBezTo>
                  <a:pt x="23813" y="137241"/>
                  <a:pt x="23813" y="135452"/>
                  <a:pt x="24543" y="134379"/>
                </a:cubicBezTo>
                <a:lnTo>
                  <a:pt x="36947" y="113271"/>
                </a:lnTo>
                <a:cubicBezTo>
                  <a:pt x="37677" y="111841"/>
                  <a:pt x="39136" y="111125"/>
                  <a:pt x="40960" y="111125"/>
                </a:cubicBezTo>
                <a:close/>
                <a:moveTo>
                  <a:pt x="52225" y="92674"/>
                </a:moveTo>
                <a:cubicBezTo>
                  <a:pt x="28454" y="92674"/>
                  <a:pt x="8644" y="112443"/>
                  <a:pt x="8644" y="136166"/>
                </a:cubicBezTo>
                <a:cubicBezTo>
                  <a:pt x="8644" y="160248"/>
                  <a:pt x="28454" y="179657"/>
                  <a:pt x="52225" y="179657"/>
                </a:cubicBezTo>
                <a:cubicBezTo>
                  <a:pt x="66632" y="179657"/>
                  <a:pt x="79958" y="172468"/>
                  <a:pt x="88242" y="160607"/>
                </a:cubicBezTo>
                <a:cubicBezTo>
                  <a:pt x="88963" y="159529"/>
                  <a:pt x="90403" y="158810"/>
                  <a:pt x="91844" y="158810"/>
                </a:cubicBezTo>
                <a:lnTo>
                  <a:pt x="204218" y="158810"/>
                </a:lnTo>
                <a:cubicBezTo>
                  <a:pt x="205659" y="158810"/>
                  <a:pt x="207099" y="159529"/>
                  <a:pt x="207820" y="160607"/>
                </a:cubicBezTo>
                <a:cubicBezTo>
                  <a:pt x="216104" y="172468"/>
                  <a:pt x="229430" y="179657"/>
                  <a:pt x="243837" y="179657"/>
                </a:cubicBezTo>
                <a:cubicBezTo>
                  <a:pt x="258244" y="179657"/>
                  <a:pt x="271210" y="173187"/>
                  <a:pt x="279134" y="161685"/>
                </a:cubicBezTo>
                <a:lnTo>
                  <a:pt x="237714" y="161685"/>
                </a:lnTo>
                <a:cubicBezTo>
                  <a:pt x="236273" y="161685"/>
                  <a:pt x="234833" y="160607"/>
                  <a:pt x="233752" y="159529"/>
                </a:cubicBezTo>
                <a:lnTo>
                  <a:pt x="221866" y="138682"/>
                </a:lnTo>
                <a:cubicBezTo>
                  <a:pt x="220786" y="137244"/>
                  <a:pt x="220786" y="135447"/>
                  <a:pt x="221866" y="134368"/>
                </a:cubicBezTo>
                <a:lnTo>
                  <a:pt x="233752" y="113162"/>
                </a:lnTo>
                <a:cubicBezTo>
                  <a:pt x="234833" y="111724"/>
                  <a:pt x="236273" y="111005"/>
                  <a:pt x="237714" y="111005"/>
                </a:cubicBezTo>
                <a:lnTo>
                  <a:pt x="279134" y="111005"/>
                </a:lnTo>
                <a:cubicBezTo>
                  <a:pt x="271210" y="99863"/>
                  <a:pt x="258244" y="92674"/>
                  <a:pt x="243837" y="92674"/>
                </a:cubicBezTo>
                <a:cubicBezTo>
                  <a:pt x="229430" y="92674"/>
                  <a:pt x="216104" y="99863"/>
                  <a:pt x="207820" y="111724"/>
                </a:cubicBezTo>
                <a:cubicBezTo>
                  <a:pt x="207099" y="113162"/>
                  <a:pt x="205659" y="113881"/>
                  <a:pt x="204218" y="113881"/>
                </a:cubicBezTo>
                <a:lnTo>
                  <a:pt x="91844" y="113881"/>
                </a:lnTo>
                <a:cubicBezTo>
                  <a:pt x="90403" y="113881"/>
                  <a:pt x="88963" y="113162"/>
                  <a:pt x="88242" y="111724"/>
                </a:cubicBezTo>
                <a:cubicBezTo>
                  <a:pt x="79958" y="99863"/>
                  <a:pt x="66632" y="92674"/>
                  <a:pt x="52225" y="92674"/>
                </a:cubicBezTo>
                <a:close/>
                <a:moveTo>
                  <a:pt x="148031" y="68951"/>
                </a:moveTo>
                <a:cubicBezTo>
                  <a:pt x="123900" y="68951"/>
                  <a:pt x="102649" y="81891"/>
                  <a:pt x="90764" y="100941"/>
                </a:cubicBezTo>
                <a:cubicBezTo>
                  <a:pt x="92204" y="102379"/>
                  <a:pt x="93285" y="103457"/>
                  <a:pt x="94365" y="104895"/>
                </a:cubicBezTo>
                <a:lnTo>
                  <a:pt x="202057" y="104895"/>
                </a:lnTo>
                <a:cubicBezTo>
                  <a:pt x="202777" y="103457"/>
                  <a:pt x="204218" y="102379"/>
                  <a:pt x="205299" y="100941"/>
                </a:cubicBezTo>
                <a:cubicBezTo>
                  <a:pt x="193413" y="81891"/>
                  <a:pt x="172163" y="68951"/>
                  <a:pt x="148031" y="68951"/>
                </a:cubicBezTo>
                <a:close/>
                <a:moveTo>
                  <a:pt x="148031" y="60325"/>
                </a:moveTo>
                <a:cubicBezTo>
                  <a:pt x="174684" y="60325"/>
                  <a:pt x="198455" y="73984"/>
                  <a:pt x="212142" y="94831"/>
                </a:cubicBezTo>
                <a:cubicBezTo>
                  <a:pt x="221146" y="88001"/>
                  <a:pt x="231951" y="84048"/>
                  <a:pt x="243837" y="84048"/>
                </a:cubicBezTo>
                <a:cubicBezTo>
                  <a:pt x="264007" y="84048"/>
                  <a:pt x="282015" y="95190"/>
                  <a:pt x="291020" y="113521"/>
                </a:cubicBezTo>
                <a:cubicBezTo>
                  <a:pt x="291740" y="114600"/>
                  <a:pt x="291380" y="116397"/>
                  <a:pt x="290659" y="117834"/>
                </a:cubicBezTo>
                <a:cubicBezTo>
                  <a:pt x="289939" y="118913"/>
                  <a:pt x="288498" y="119991"/>
                  <a:pt x="287058" y="119991"/>
                </a:cubicBezTo>
                <a:lnTo>
                  <a:pt x="240235" y="119991"/>
                </a:lnTo>
                <a:lnTo>
                  <a:pt x="230871" y="136166"/>
                </a:lnTo>
                <a:lnTo>
                  <a:pt x="240235" y="152700"/>
                </a:lnTo>
                <a:lnTo>
                  <a:pt x="287058" y="152700"/>
                </a:lnTo>
                <a:cubicBezTo>
                  <a:pt x="288498" y="152700"/>
                  <a:pt x="289939" y="153418"/>
                  <a:pt x="290659" y="154856"/>
                </a:cubicBezTo>
                <a:cubicBezTo>
                  <a:pt x="291380" y="156294"/>
                  <a:pt x="291740" y="157732"/>
                  <a:pt x="291020" y="159169"/>
                </a:cubicBezTo>
                <a:cubicBezTo>
                  <a:pt x="282015" y="177141"/>
                  <a:pt x="264007" y="188643"/>
                  <a:pt x="243837" y="188643"/>
                </a:cubicBezTo>
                <a:cubicBezTo>
                  <a:pt x="231951" y="188643"/>
                  <a:pt x="221146" y="184689"/>
                  <a:pt x="212142" y="177860"/>
                </a:cubicBezTo>
                <a:cubicBezTo>
                  <a:pt x="198455" y="198707"/>
                  <a:pt x="174684" y="212366"/>
                  <a:pt x="148031" y="212366"/>
                </a:cubicBezTo>
                <a:cubicBezTo>
                  <a:pt x="121378" y="212366"/>
                  <a:pt x="97967" y="198707"/>
                  <a:pt x="84281" y="177860"/>
                </a:cubicBezTo>
                <a:cubicBezTo>
                  <a:pt x="75276" y="184689"/>
                  <a:pt x="64111" y="188643"/>
                  <a:pt x="52225" y="188643"/>
                </a:cubicBezTo>
                <a:cubicBezTo>
                  <a:pt x="23411" y="188643"/>
                  <a:pt x="0" y="164920"/>
                  <a:pt x="0" y="136166"/>
                </a:cubicBezTo>
                <a:cubicBezTo>
                  <a:pt x="0" y="107770"/>
                  <a:pt x="23411" y="84048"/>
                  <a:pt x="52225" y="84048"/>
                </a:cubicBezTo>
                <a:cubicBezTo>
                  <a:pt x="64111" y="84048"/>
                  <a:pt x="75276" y="88001"/>
                  <a:pt x="84281" y="95190"/>
                </a:cubicBezTo>
                <a:cubicBezTo>
                  <a:pt x="97967" y="73984"/>
                  <a:pt x="121378" y="60325"/>
                  <a:pt x="148031" y="60325"/>
                </a:cubicBezTo>
                <a:close/>
                <a:moveTo>
                  <a:pt x="139341" y="0"/>
                </a:moveTo>
                <a:lnTo>
                  <a:pt x="159110" y="0"/>
                </a:lnTo>
                <a:cubicBezTo>
                  <a:pt x="164861" y="0"/>
                  <a:pt x="170252" y="5034"/>
                  <a:pt x="170252" y="11146"/>
                </a:cubicBezTo>
                <a:lnTo>
                  <a:pt x="170252" y="25169"/>
                </a:lnTo>
                <a:cubicBezTo>
                  <a:pt x="175644" y="26248"/>
                  <a:pt x="181035" y="27686"/>
                  <a:pt x="186427" y="29484"/>
                </a:cubicBezTo>
                <a:lnTo>
                  <a:pt x="193615" y="17259"/>
                </a:lnTo>
                <a:cubicBezTo>
                  <a:pt x="195053" y="14742"/>
                  <a:pt x="197210" y="13304"/>
                  <a:pt x="200085" y="12225"/>
                </a:cubicBezTo>
                <a:cubicBezTo>
                  <a:pt x="202961" y="11506"/>
                  <a:pt x="205836" y="11865"/>
                  <a:pt x="208352" y="13304"/>
                </a:cubicBezTo>
                <a:lnTo>
                  <a:pt x="225605" y="23371"/>
                </a:lnTo>
                <a:cubicBezTo>
                  <a:pt x="228121" y="24810"/>
                  <a:pt x="229918" y="26967"/>
                  <a:pt x="230637" y="29843"/>
                </a:cubicBezTo>
                <a:cubicBezTo>
                  <a:pt x="231715" y="32720"/>
                  <a:pt x="230996" y="35596"/>
                  <a:pt x="229559" y="38473"/>
                </a:cubicBezTo>
                <a:lnTo>
                  <a:pt x="222729" y="50338"/>
                </a:lnTo>
                <a:cubicBezTo>
                  <a:pt x="227043" y="53934"/>
                  <a:pt x="230996" y="58249"/>
                  <a:pt x="234591" y="62563"/>
                </a:cubicBezTo>
                <a:lnTo>
                  <a:pt x="246811" y="55732"/>
                </a:lnTo>
                <a:cubicBezTo>
                  <a:pt x="249327" y="53934"/>
                  <a:pt x="252562" y="53574"/>
                  <a:pt x="255078" y="54653"/>
                </a:cubicBezTo>
                <a:cubicBezTo>
                  <a:pt x="257954" y="55013"/>
                  <a:pt x="260470" y="57170"/>
                  <a:pt x="261908" y="59687"/>
                </a:cubicBezTo>
                <a:lnTo>
                  <a:pt x="271972" y="76586"/>
                </a:lnTo>
                <a:cubicBezTo>
                  <a:pt x="272691" y="78744"/>
                  <a:pt x="272331" y="81261"/>
                  <a:pt x="270175" y="82699"/>
                </a:cubicBezTo>
                <a:cubicBezTo>
                  <a:pt x="269456" y="83058"/>
                  <a:pt x="268737" y="83418"/>
                  <a:pt x="268018" y="83418"/>
                </a:cubicBezTo>
                <a:cubicBezTo>
                  <a:pt x="266221" y="83418"/>
                  <a:pt x="264783" y="82339"/>
                  <a:pt x="264064" y="81261"/>
                </a:cubicBezTo>
                <a:lnTo>
                  <a:pt x="254360" y="64002"/>
                </a:lnTo>
                <a:cubicBezTo>
                  <a:pt x="254000" y="63283"/>
                  <a:pt x="253281" y="62923"/>
                  <a:pt x="252922" y="62923"/>
                </a:cubicBezTo>
                <a:cubicBezTo>
                  <a:pt x="252562" y="62563"/>
                  <a:pt x="251844" y="62563"/>
                  <a:pt x="251484" y="63283"/>
                </a:cubicBezTo>
                <a:lnTo>
                  <a:pt x="236028" y="71912"/>
                </a:lnTo>
                <a:cubicBezTo>
                  <a:pt x="234231" y="72991"/>
                  <a:pt x="231715" y="72631"/>
                  <a:pt x="230277" y="71193"/>
                </a:cubicBezTo>
                <a:cubicBezTo>
                  <a:pt x="225605" y="65080"/>
                  <a:pt x="220213" y="59687"/>
                  <a:pt x="214103" y="55013"/>
                </a:cubicBezTo>
                <a:cubicBezTo>
                  <a:pt x="212665" y="53574"/>
                  <a:pt x="211946" y="51057"/>
                  <a:pt x="213025" y="49260"/>
                </a:cubicBezTo>
                <a:lnTo>
                  <a:pt x="222011" y="33799"/>
                </a:lnTo>
                <a:cubicBezTo>
                  <a:pt x="222729" y="32720"/>
                  <a:pt x="222011" y="31641"/>
                  <a:pt x="221292" y="30922"/>
                </a:cubicBezTo>
                <a:lnTo>
                  <a:pt x="204039" y="20854"/>
                </a:lnTo>
                <a:cubicBezTo>
                  <a:pt x="202961" y="20495"/>
                  <a:pt x="201882" y="20854"/>
                  <a:pt x="201163" y="21933"/>
                </a:cubicBezTo>
                <a:lnTo>
                  <a:pt x="192177" y="37035"/>
                </a:lnTo>
                <a:cubicBezTo>
                  <a:pt x="191099" y="39192"/>
                  <a:pt x="188943" y="39911"/>
                  <a:pt x="187145" y="39192"/>
                </a:cubicBezTo>
                <a:cubicBezTo>
                  <a:pt x="179957" y="36316"/>
                  <a:pt x="172409" y="34158"/>
                  <a:pt x="164861" y="33079"/>
                </a:cubicBezTo>
                <a:cubicBezTo>
                  <a:pt x="162704" y="32720"/>
                  <a:pt x="161266" y="30922"/>
                  <a:pt x="161266" y="28765"/>
                </a:cubicBezTo>
                <a:lnTo>
                  <a:pt x="161266" y="11146"/>
                </a:lnTo>
                <a:cubicBezTo>
                  <a:pt x="161266" y="10068"/>
                  <a:pt x="160188" y="8989"/>
                  <a:pt x="159110" y="8989"/>
                </a:cubicBezTo>
                <a:lnTo>
                  <a:pt x="139341" y="8989"/>
                </a:lnTo>
                <a:cubicBezTo>
                  <a:pt x="137903" y="8989"/>
                  <a:pt x="137184" y="10068"/>
                  <a:pt x="137184" y="11146"/>
                </a:cubicBezTo>
                <a:lnTo>
                  <a:pt x="137184" y="28765"/>
                </a:lnTo>
                <a:cubicBezTo>
                  <a:pt x="137184" y="30922"/>
                  <a:pt x="135387" y="32720"/>
                  <a:pt x="133230" y="33079"/>
                </a:cubicBezTo>
                <a:cubicBezTo>
                  <a:pt x="126042" y="34158"/>
                  <a:pt x="118494" y="36316"/>
                  <a:pt x="111305" y="39192"/>
                </a:cubicBezTo>
                <a:cubicBezTo>
                  <a:pt x="109148" y="39911"/>
                  <a:pt x="106992" y="39192"/>
                  <a:pt x="105913" y="37035"/>
                </a:cubicBezTo>
                <a:lnTo>
                  <a:pt x="96927" y="21933"/>
                </a:lnTo>
                <a:cubicBezTo>
                  <a:pt x="96568" y="20854"/>
                  <a:pt x="95130" y="20495"/>
                  <a:pt x="94052" y="20854"/>
                </a:cubicBezTo>
                <a:lnTo>
                  <a:pt x="76799" y="30922"/>
                </a:lnTo>
                <a:cubicBezTo>
                  <a:pt x="76440" y="31282"/>
                  <a:pt x="76080" y="32001"/>
                  <a:pt x="76080" y="32001"/>
                </a:cubicBezTo>
                <a:cubicBezTo>
                  <a:pt x="76080" y="32720"/>
                  <a:pt x="76080" y="33079"/>
                  <a:pt x="76440" y="33799"/>
                </a:cubicBezTo>
                <a:lnTo>
                  <a:pt x="85426" y="49260"/>
                </a:lnTo>
                <a:cubicBezTo>
                  <a:pt x="86144" y="51057"/>
                  <a:pt x="85785" y="53574"/>
                  <a:pt x="83988" y="55013"/>
                </a:cubicBezTo>
                <a:cubicBezTo>
                  <a:pt x="78237" y="59687"/>
                  <a:pt x="72845" y="65080"/>
                  <a:pt x="67813" y="71193"/>
                </a:cubicBezTo>
                <a:cubicBezTo>
                  <a:pt x="66735" y="72631"/>
                  <a:pt x="64219" y="72991"/>
                  <a:pt x="62422" y="71912"/>
                </a:cubicBezTo>
                <a:lnTo>
                  <a:pt x="46966" y="63283"/>
                </a:lnTo>
                <a:cubicBezTo>
                  <a:pt x="46247" y="62563"/>
                  <a:pt x="45888" y="62563"/>
                  <a:pt x="45528" y="62923"/>
                </a:cubicBezTo>
                <a:cubicBezTo>
                  <a:pt x="45169" y="62923"/>
                  <a:pt x="44450" y="63283"/>
                  <a:pt x="44091" y="64002"/>
                </a:cubicBezTo>
                <a:lnTo>
                  <a:pt x="34027" y="81261"/>
                </a:lnTo>
                <a:cubicBezTo>
                  <a:pt x="32948" y="83418"/>
                  <a:pt x="30432" y="83777"/>
                  <a:pt x="28276" y="82699"/>
                </a:cubicBezTo>
                <a:cubicBezTo>
                  <a:pt x="26119" y="81261"/>
                  <a:pt x="25400" y="78744"/>
                  <a:pt x="26478" y="76586"/>
                </a:cubicBezTo>
                <a:lnTo>
                  <a:pt x="36543" y="59687"/>
                </a:lnTo>
                <a:cubicBezTo>
                  <a:pt x="37980" y="57170"/>
                  <a:pt x="40137" y="55013"/>
                  <a:pt x="43012" y="54653"/>
                </a:cubicBezTo>
                <a:cubicBezTo>
                  <a:pt x="45888" y="53574"/>
                  <a:pt x="49123" y="53934"/>
                  <a:pt x="51279" y="55732"/>
                </a:cubicBezTo>
                <a:lnTo>
                  <a:pt x="63500" y="62563"/>
                </a:lnTo>
                <a:cubicBezTo>
                  <a:pt x="67454" y="58249"/>
                  <a:pt x="71408" y="53934"/>
                  <a:pt x="75721" y="50338"/>
                </a:cubicBezTo>
                <a:lnTo>
                  <a:pt x="68892" y="38473"/>
                </a:lnTo>
                <a:cubicBezTo>
                  <a:pt x="67454" y="35596"/>
                  <a:pt x="66735" y="32720"/>
                  <a:pt x="67454" y="29843"/>
                </a:cubicBezTo>
                <a:cubicBezTo>
                  <a:pt x="68173" y="26967"/>
                  <a:pt x="70329" y="24810"/>
                  <a:pt x="72845" y="23371"/>
                </a:cubicBezTo>
                <a:lnTo>
                  <a:pt x="89739" y="13304"/>
                </a:lnTo>
                <a:cubicBezTo>
                  <a:pt x="92255" y="11865"/>
                  <a:pt x="95490" y="11506"/>
                  <a:pt x="98006" y="12225"/>
                </a:cubicBezTo>
                <a:cubicBezTo>
                  <a:pt x="100881" y="13304"/>
                  <a:pt x="103397" y="14742"/>
                  <a:pt x="104835" y="17259"/>
                </a:cubicBezTo>
                <a:lnTo>
                  <a:pt x="111664" y="29484"/>
                </a:lnTo>
                <a:cubicBezTo>
                  <a:pt x="117056" y="27686"/>
                  <a:pt x="122807" y="26248"/>
                  <a:pt x="128198" y="25169"/>
                </a:cubicBezTo>
                <a:lnTo>
                  <a:pt x="128198" y="11146"/>
                </a:lnTo>
                <a:cubicBezTo>
                  <a:pt x="128198" y="5034"/>
                  <a:pt x="133230" y="0"/>
                  <a:pt x="1393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68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87" name="Freeform 10">
            <a:extLst>
              <a:ext uri="{FF2B5EF4-FFF2-40B4-BE49-F238E27FC236}">
                <a16:creationId xmlns:a16="http://schemas.microsoft.com/office/drawing/2014/main" id="{F889BA05-FE36-C300-176C-36C055791E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13478" y="4740275"/>
            <a:ext cx="610372" cy="610372"/>
          </a:xfrm>
          <a:custGeom>
            <a:avLst/>
            <a:gdLst>
              <a:gd name="T0" fmla="*/ 2147483646 w 810"/>
              <a:gd name="T1" fmla="*/ 2147483646 h 810"/>
              <a:gd name="T2" fmla="*/ 2147483646 w 810"/>
              <a:gd name="T3" fmla="*/ 2147483646 h 810"/>
              <a:gd name="T4" fmla="*/ 2147483646 w 810"/>
              <a:gd name="T5" fmla="*/ 2147483646 h 810"/>
              <a:gd name="T6" fmla="*/ 2147483646 w 810"/>
              <a:gd name="T7" fmla="*/ 2147483646 h 810"/>
              <a:gd name="T8" fmla="*/ 2147483646 w 810"/>
              <a:gd name="T9" fmla="*/ 2147483646 h 810"/>
              <a:gd name="T10" fmla="*/ 2147483646 w 810"/>
              <a:gd name="T11" fmla="*/ 2147483646 h 810"/>
              <a:gd name="T12" fmla="*/ 2147483646 w 810"/>
              <a:gd name="T13" fmla="*/ 2147483646 h 810"/>
              <a:gd name="T14" fmla="*/ 2147483646 w 810"/>
              <a:gd name="T15" fmla="*/ 2147483646 h 810"/>
              <a:gd name="T16" fmla="*/ 2147483646 w 810"/>
              <a:gd name="T17" fmla="*/ 2147483646 h 810"/>
              <a:gd name="T18" fmla="*/ 2147483646 w 810"/>
              <a:gd name="T19" fmla="*/ 2147483646 h 810"/>
              <a:gd name="T20" fmla="*/ 2147483646 w 810"/>
              <a:gd name="T21" fmla="*/ 2147483646 h 810"/>
              <a:gd name="T22" fmla="*/ 2147483646 w 810"/>
              <a:gd name="T23" fmla="*/ 2147483646 h 810"/>
              <a:gd name="T24" fmla="*/ 2147483646 w 810"/>
              <a:gd name="T25" fmla="*/ 2147483646 h 810"/>
              <a:gd name="T26" fmla="*/ 2147483646 w 810"/>
              <a:gd name="T27" fmla="*/ 2147483646 h 810"/>
              <a:gd name="T28" fmla="*/ 2147483646 w 810"/>
              <a:gd name="T29" fmla="*/ 2147483646 h 810"/>
              <a:gd name="T30" fmla="*/ 2147483646 w 810"/>
              <a:gd name="T31" fmla="*/ 2147483646 h 810"/>
              <a:gd name="T32" fmla="*/ 2147483646 w 810"/>
              <a:gd name="T33" fmla="*/ 2147483646 h 810"/>
              <a:gd name="T34" fmla="*/ 2147483646 w 810"/>
              <a:gd name="T35" fmla="*/ 2147483646 h 810"/>
              <a:gd name="T36" fmla="*/ 2147483646 w 810"/>
              <a:gd name="T37" fmla="*/ 2147483646 h 810"/>
              <a:gd name="T38" fmla="*/ 2147483646 w 810"/>
              <a:gd name="T39" fmla="*/ 2147483646 h 810"/>
              <a:gd name="T40" fmla="*/ 2147483646 w 810"/>
              <a:gd name="T41" fmla="*/ 2147483646 h 810"/>
              <a:gd name="T42" fmla="*/ 2147483646 w 810"/>
              <a:gd name="T43" fmla="*/ 2147483646 h 810"/>
              <a:gd name="T44" fmla="*/ 2147483646 w 810"/>
              <a:gd name="T45" fmla="*/ 2147483646 h 810"/>
              <a:gd name="T46" fmla="*/ 2147483646 w 810"/>
              <a:gd name="T47" fmla="*/ 2147483646 h 810"/>
              <a:gd name="T48" fmla="*/ 2147483646 w 810"/>
              <a:gd name="T49" fmla="*/ 2147483646 h 810"/>
              <a:gd name="T50" fmla="*/ 2147483646 w 810"/>
              <a:gd name="T51" fmla="*/ 2147483646 h 810"/>
              <a:gd name="T52" fmla="*/ 2147483646 w 810"/>
              <a:gd name="T53" fmla="*/ 2147483646 h 810"/>
              <a:gd name="T54" fmla="*/ 2147483646 w 810"/>
              <a:gd name="T55" fmla="*/ 2147483646 h 810"/>
              <a:gd name="T56" fmla="*/ 2147483646 w 810"/>
              <a:gd name="T57" fmla="*/ 2147483646 h 810"/>
              <a:gd name="T58" fmla="*/ 2147483646 w 810"/>
              <a:gd name="T59" fmla="*/ 2147483646 h 810"/>
              <a:gd name="T60" fmla="*/ 2147483646 w 810"/>
              <a:gd name="T61" fmla="*/ 2147483646 h 810"/>
              <a:gd name="T62" fmla="*/ 2147483646 w 810"/>
              <a:gd name="T63" fmla="*/ 2147483646 h 810"/>
              <a:gd name="T64" fmla="*/ 2147483646 w 810"/>
              <a:gd name="T65" fmla="*/ 2147483646 h 810"/>
              <a:gd name="T66" fmla="*/ 2147483646 w 810"/>
              <a:gd name="T67" fmla="*/ 2147483646 h 810"/>
              <a:gd name="T68" fmla="*/ 2147483646 w 810"/>
              <a:gd name="T69" fmla="*/ 2147483646 h 810"/>
              <a:gd name="T70" fmla="*/ 2147483646 w 810"/>
              <a:gd name="T71" fmla="*/ 2147483646 h 810"/>
              <a:gd name="T72" fmla="*/ 2147483646 w 810"/>
              <a:gd name="T73" fmla="*/ 2147483646 h 810"/>
              <a:gd name="T74" fmla="*/ 2147483646 w 810"/>
              <a:gd name="T75" fmla="*/ 2147483646 h 810"/>
              <a:gd name="T76" fmla="*/ 2147483646 w 810"/>
              <a:gd name="T77" fmla="*/ 2147483646 h 810"/>
              <a:gd name="T78" fmla="*/ 2147483646 w 810"/>
              <a:gd name="T79" fmla="*/ 2147483646 h 810"/>
              <a:gd name="T80" fmla="*/ 2147483646 w 810"/>
              <a:gd name="T81" fmla="*/ 2147483646 h 810"/>
              <a:gd name="T82" fmla="*/ 2147483646 w 810"/>
              <a:gd name="T83" fmla="*/ 2147483646 h 810"/>
              <a:gd name="T84" fmla="*/ 2147483646 w 810"/>
              <a:gd name="T85" fmla="*/ 2147483646 h 810"/>
              <a:gd name="T86" fmla="*/ 2147483646 w 810"/>
              <a:gd name="T87" fmla="*/ 2147483646 h 810"/>
              <a:gd name="T88" fmla="*/ 2147483646 w 810"/>
              <a:gd name="T89" fmla="*/ 2147483646 h 810"/>
              <a:gd name="T90" fmla="*/ 2147483646 w 810"/>
              <a:gd name="T91" fmla="*/ 2147483646 h 810"/>
              <a:gd name="T92" fmla="*/ 2147483646 w 810"/>
              <a:gd name="T93" fmla="*/ 2147483646 h 810"/>
              <a:gd name="T94" fmla="*/ 2147483646 w 810"/>
              <a:gd name="T95" fmla="*/ 2147483646 h 810"/>
              <a:gd name="T96" fmla="*/ 2147483646 w 810"/>
              <a:gd name="T97" fmla="*/ 2147483646 h 810"/>
              <a:gd name="T98" fmla="*/ 2147483646 w 810"/>
              <a:gd name="T99" fmla="*/ 2147483646 h 810"/>
              <a:gd name="T100" fmla="*/ 2147483646 w 810"/>
              <a:gd name="T101" fmla="*/ 2147483646 h 810"/>
              <a:gd name="T102" fmla="*/ 2147483646 w 810"/>
              <a:gd name="T103" fmla="*/ 2147483646 h 810"/>
              <a:gd name="T104" fmla="*/ 2147483646 w 810"/>
              <a:gd name="T105" fmla="*/ 2147483646 h 810"/>
              <a:gd name="T106" fmla="*/ 2147483646 w 810"/>
              <a:gd name="T107" fmla="*/ 0 h 810"/>
              <a:gd name="T108" fmla="*/ 2147483646 w 810"/>
              <a:gd name="T109" fmla="*/ 0 h 810"/>
              <a:gd name="T110" fmla="*/ 2147483646 w 810"/>
              <a:gd name="T111" fmla="*/ 2147483646 h 810"/>
              <a:gd name="T112" fmla="*/ 2147483646 w 810"/>
              <a:gd name="T113" fmla="*/ 2147483646 h 810"/>
              <a:gd name="T114" fmla="*/ 2147483646 w 810"/>
              <a:gd name="T115" fmla="*/ 2147483646 h 810"/>
              <a:gd name="T116" fmla="*/ 0 w 810"/>
              <a:gd name="T117" fmla="*/ 2147483646 h 810"/>
              <a:gd name="T118" fmla="*/ 2147483646 w 810"/>
              <a:gd name="T119" fmla="*/ 2147483646 h 810"/>
              <a:gd name="T120" fmla="*/ 2147483646 w 810"/>
              <a:gd name="T121" fmla="*/ 2147483646 h 810"/>
              <a:gd name="T122" fmla="*/ 2147483646 w 810"/>
              <a:gd name="T123" fmla="*/ 2147483646 h 810"/>
              <a:gd name="T124" fmla="*/ 2147483646 w 810"/>
              <a:gd name="T125" fmla="*/ 2147483646 h 8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10" h="810">
                <a:moveTo>
                  <a:pt x="784" y="654"/>
                </a:moveTo>
                <a:lnTo>
                  <a:pt x="784" y="654"/>
                </a:lnTo>
                <a:cubicBezTo>
                  <a:pt x="715" y="660"/>
                  <a:pt x="660" y="715"/>
                  <a:pt x="654" y="784"/>
                </a:cubicBezTo>
                <a:lnTo>
                  <a:pt x="155" y="784"/>
                </a:lnTo>
                <a:cubicBezTo>
                  <a:pt x="149" y="715"/>
                  <a:pt x="94" y="660"/>
                  <a:pt x="25" y="654"/>
                </a:cubicBezTo>
                <a:lnTo>
                  <a:pt x="25" y="243"/>
                </a:lnTo>
                <a:lnTo>
                  <a:pt x="78" y="401"/>
                </a:lnTo>
                <a:cubicBezTo>
                  <a:pt x="91" y="440"/>
                  <a:pt x="126" y="465"/>
                  <a:pt x="166" y="465"/>
                </a:cubicBezTo>
                <a:lnTo>
                  <a:pt x="180" y="465"/>
                </a:lnTo>
                <a:lnTo>
                  <a:pt x="180" y="478"/>
                </a:lnTo>
                <a:cubicBezTo>
                  <a:pt x="180" y="512"/>
                  <a:pt x="207" y="540"/>
                  <a:pt x="241" y="540"/>
                </a:cubicBezTo>
                <a:cubicBezTo>
                  <a:pt x="275" y="540"/>
                  <a:pt x="302" y="512"/>
                  <a:pt x="302" y="478"/>
                </a:cubicBezTo>
                <a:lnTo>
                  <a:pt x="302" y="465"/>
                </a:lnTo>
                <a:lnTo>
                  <a:pt x="506" y="465"/>
                </a:lnTo>
                <a:lnTo>
                  <a:pt x="506" y="478"/>
                </a:lnTo>
                <a:cubicBezTo>
                  <a:pt x="506" y="512"/>
                  <a:pt x="534" y="540"/>
                  <a:pt x="568" y="540"/>
                </a:cubicBezTo>
                <a:cubicBezTo>
                  <a:pt x="602" y="540"/>
                  <a:pt x="629" y="512"/>
                  <a:pt x="629" y="478"/>
                </a:cubicBezTo>
                <a:lnTo>
                  <a:pt x="629" y="465"/>
                </a:lnTo>
                <a:lnTo>
                  <a:pt x="642" y="465"/>
                </a:lnTo>
                <a:cubicBezTo>
                  <a:pt x="683" y="465"/>
                  <a:pt x="718" y="440"/>
                  <a:pt x="731" y="401"/>
                </a:cubicBezTo>
                <a:lnTo>
                  <a:pt x="784" y="243"/>
                </a:lnTo>
                <a:lnTo>
                  <a:pt x="784" y="654"/>
                </a:lnTo>
                <a:close/>
                <a:moveTo>
                  <a:pt x="784" y="747"/>
                </a:moveTo>
                <a:lnTo>
                  <a:pt x="784" y="747"/>
                </a:lnTo>
                <a:cubicBezTo>
                  <a:pt x="784" y="768"/>
                  <a:pt x="768" y="784"/>
                  <a:pt x="748" y="784"/>
                </a:cubicBezTo>
                <a:lnTo>
                  <a:pt x="679" y="784"/>
                </a:lnTo>
                <a:cubicBezTo>
                  <a:pt x="684" y="729"/>
                  <a:pt x="729" y="684"/>
                  <a:pt x="784" y="679"/>
                </a:cubicBezTo>
                <a:lnTo>
                  <a:pt x="784" y="747"/>
                </a:lnTo>
                <a:close/>
                <a:moveTo>
                  <a:pt x="61" y="784"/>
                </a:moveTo>
                <a:lnTo>
                  <a:pt x="61" y="784"/>
                </a:lnTo>
                <a:cubicBezTo>
                  <a:pt x="41" y="784"/>
                  <a:pt x="25" y="768"/>
                  <a:pt x="25" y="747"/>
                </a:cubicBezTo>
                <a:lnTo>
                  <a:pt x="25" y="679"/>
                </a:lnTo>
                <a:cubicBezTo>
                  <a:pt x="80" y="684"/>
                  <a:pt x="125" y="729"/>
                  <a:pt x="130" y="784"/>
                </a:cubicBezTo>
                <a:lnTo>
                  <a:pt x="61" y="784"/>
                </a:lnTo>
                <a:close/>
                <a:moveTo>
                  <a:pt x="278" y="425"/>
                </a:moveTo>
                <a:lnTo>
                  <a:pt x="278" y="478"/>
                </a:lnTo>
                <a:cubicBezTo>
                  <a:pt x="278" y="498"/>
                  <a:pt x="261" y="515"/>
                  <a:pt x="241" y="515"/>
                </a:cubicBezTo>
                <a:cubicBezTo>
                  <a:pt x="221" y="515"/>
                  <a:pt x="205" y="498"/>
                  <a:pt x="205" y="478"/>
                </a:cubicBezTo>
                <a:lnTo>
                  <a:pt x="205" y="425"/>
                </a:lnTo>
                <a:lnTo>
                  <a:pt x="278" y="425"/>
                </a:lnTo>
                <a:close/>
                <a:moveTo>
                  <a:pt x="604" y="425"/>
                </a:moveTo>
                <a:lnTo>
                  <a:pt x="604" y="478"/>
                </a:lnTo>
                <a:cubicBezTo>
                  <a:pt x="604" y="498"/>
                  <a:pt x="588" y="515"/>
                  <a:pt x="568" y="515"/>
                </a:cubicBezTo>
                <a:cubicBezTo>
                  <a:pt x="548" y="515"/>
                  <a:pt x="531" y="498"/>
                  <a:pt x="531" y="478"/>
                </a:cubicBezTo>
                <a:lnTo>
                  <a:pt x="531" y="425"/>
                </a:lnTo>
                <a:lnTo>
                  <a:pt x="604" y="425"/>
                </a:lnTo>
                <a:close/>
                <a:moveTo>
                  <a:pt x="32" y="138"/>
                </a:moveTo>
                <a:lnTo>
                  <a:pt x="32" y="138"/>
                </a:lnTo>
                <a:cubicBezTo>
                  <a:pt x="38" y="128"/>
                  <a:pt x="49" y="123"/>
                  <a:pt x="61" y="123"/>
                </a:cubicBezTo>
                <a:lnTo>
                  <a:pt x="747" y="123"/>
                </a:lnTo>
                <a:cubicBezTo>
                  <a:pt x="760" y="123"/>
                  <a:pt x="770" y="128"/>
                  <a:pt x="777" y="138"/>
                </a:cubicBezTo>
                <a:cubicBezTo>
                  <a:pt x="784" y="148"/>
                  <a:pt x="786" y="159"/>
                  <a:pt x="783" y="171"/>
                </a:cubicBezTo>
                <a:lnTo>
                  <a:pt x="708" y="394"/>
                </a:lnTo>
                <a:cubicBezTo>
                  <a:pt x="698" y="422"/>
                  <a:pt x="672" y="441"/>
                  <a:pt x="642" y="441"/>
                </a:cubicBezTo>
                <a:lnTo>
                  <a:pt x="629" y="441"/>
                </a:lnTo>
                <a:lnTo>
                  <a:pt x="629" y="412"/>
                </a:lnTo>
                <a:cubicBezTo>
                  <a:pt x="629" y="406"/>
                  <a:pt x="624" y="400"/>
                  <a:pt x="617" y="400"/>
                </a:cubicBezTo>
                <a:lnTo>
                  <a:pt x="519" y="400"/>
                </a:lnTo>
                <a:cubicBezTo>
                  <a:pt x="512" y="400"/>
                  <a:pt x="506" y="406"/>
                  <a:pt x="506" y="412"/>
                </a:cubicBezTo>
                <a:lnTo>
                  <a:pt x="506" y="441"/>
                </a:lnTo>
                <a:lnTo>
                  <a:pt x="302" y="441"/>
                </a:lnTo>
                <a:lnTo>
                  <a:pt x="302" y="412"/>
                </a:lnTo>
                <a:cubicBezTo>
                  <a:pt x="302" y="406"/>
                  <a:pt x="297" y="400"/>
                  <a:pt x="290" y="400"/>
                </a:cubicBezTo>
                <a:lnTo>
                  <a:pt x="192" y="400"/>
                </a:lnTo>
                <a:cubicBezTo>
                  <a:pt x="185" y="400"/>
                  <a:pt x="180" y="406"/>
                  <a:pt x="180" y="412"/>
                </a:cubicBezTo>
                <a:lnTo>
                  <a:pt x="180" y="441"/>
                </a:lnTo>
                <a:lnTo>
                  <a:pt x="166" y="441"/>
                </a:lnTo>
                <a:cubicBezTo>
                  <a:pt x="137" y="441"/>
                  <a:pt x="110" y="422"/>
                  <a:pt x="101" y="394"/>
                </a:cubicBezTo>
                <a:lnTo>
                  <a:pt x="27" y="171"/>
                </a:lnTo>
                <a:cubicBezTo>
                  <a:pt x="23" y="159"/>
                  <a:pt x="25" y="148"/>
                  <a:pt x="32" y="138"/>
                </a:cubicBezTo>
                <a:close/>
                <a:moveTo>
                  <a:pt x="253" y="78"/>
                </a:moveTo>
                <a:lnTo>
                  <a:pt x="253" y="78"/>
                </a:lnTo>
                <a:cubicBezTo>
                  <a:pt x="253" y="48"/>
                  <a:pt x="277" y="24"/>
                  <a:pt x="306" y="24"/>
                </a:cubicBezTo>
                <a:lnTo>
                  <a:pt x="502" y="24"/>
                </a:lnTo>
                <a:cubicBezTo>
                  <a:pt x="532" y="24"/>
                  <a:pt x="556" y="48"/>
                  <a:pt x="556" y="78"/>
                </a:cubicBezTo>
                <a:lnTo>
                  <a:pt x="556" y="98"/>
                </a:lnTo>
                <a:lnTo>
                  <a:pt x="253" y="98"/>
                </a:lnTo>
                <a:lnTo>
                  <a:pt x="253" y="78"/>
                </a:lnTo>
                <a:close/>
                <a:moveTo>
                  <a:pt x="797" y="124"/>
                </a:moveTo>
                <a:lnTo>
                  <a:pt x="797" y="124"/>
                </a:lnTo>
                <a:cubicBezTo>
                  <a:pt x="785" y="107"/>
                  <a:pt x="767" y="98"/>
                  <a:pt x="747" y="98"/>
                </a:cubicBezTo>
                <a:lnTo>
                  <a:pt x="580" y="98"/>
                </a:lnTo>
                <a:lnTo>
                  <a:pt x="580" y="78"/>
                </a:lnTo>
                <a:cubicBezTo>
                  <a:pt x="580" y="35"/>
                  <a:pt x="545" y="0"/>
                  <a:pt x="502" y="0"/>
                </a:cubicBezTo>
                <a:lnTo>
                  <a:pt x="306" y="0"/>
                </a:lnTo>
                <a:cubicBezTo>
                  <a:pt x="264" y="0"/>
                  <a:pt x="229" y="35"/>
                  <a:pt x="229" y="78"/>
                </a:cubicBezTo>
                <a:lnTo>
                  <a:pt x="229" y="98"/>
                </a:lnTo>
                <a:lnTo>
                  <a:pt x="61" y="98"/>
                </a:lnTo>
                <a:cubicBezTo>
                  <a:pt x="41" y="98"/>
                  <a:pt x="24" y="107"/>
                  <a:pt x="12" y="124"/>
                </a:cubicBezTo>
                <a:cubicBezTo>
                  <a:pt x="4" y="135"/>
                  <a:pt x="0" y="148"/>
                  <a:pt x="0" y="161"/>
                </a:cubicBezTo>
                <a:lnTo>
                  <a:pt x="0" y="747"/>
                </a:lnTo>
                <a:cubicBezTo>
                  <a:pt x="0" y="782"/>
                  <a:pt x="28" y="809"/>
                  <a:pt x="61" y="809"/>
                </a:cubicBezTo>
                <a:lnTo>
                  <a:pt x="748" y="809"/>
                </a:lnTo>
                <a:cubicBezTo>
                  <a:pt x="781" y="809"/>
                  <a:pt x="809" y="782"/>
                  <a:pt x="809" y="747"/>
                </a:cubicBezTo>
                <a:lnTo>
                  <a:pt x="809" y="161"/>
                </a:lnTo>
                <a:cubicBezTo>
                  <a:pt x="809" y="148"/>
                  <a:pt x="805" y="135"/>
                  <a:pt x="797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68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88" name="Freeform 11">
            <a:extLst>
              <a:ext uri="{FF2B5EF4-FFF2-40B4-BE49-F238E27FC236}">
                <a16:creationId xmlns:a16="http://schemas.microsoft.com/office/drawing/2014/main" id="{18904895-0AAC-4E57-2FE3-59FDC287F7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821111" y="6706659"/>
            <a:ext cx="460519" cy="610372"/>
          </a:xfrm>
          <a:custGeom>
            <a:avLst/>
            <a:gdLst>
              <a:gd name="T0" fmla="*/ 2147483646 w 614"/>
              <a:gd name="T1" fmla="*/ 2147483646 h 810"/>
              <a:gd name="T2" fmla="*/ 2147483646 w 614"/>
              <a:gd name="T3" fmla="*/ 2147483646 h 810"/>
              <a:gd name="T4" fmla="*/ 2147483646 w 614"/>
              <a:gd name="T5" fmla="*/ 2147483646 h 810"/>
              <a:gd name="T6" fmla="*/ 2147483646 w 614"/>
              <a:gd name="T7" fmla="*/ 2147483646 h 810"/>
              <a:gd name="T8" fmla="*/ 2147483646 w 614"/>
              <a:gd name="T9" fmla="*/ 2147483646 h 810"/>
              <a:gd name="T10" fmla="*/ 2147483646 w 614"/>
              <a:gd name="T11" fmla="*/ 2147483646 h 810"/>
              <a:gd name="T12" fmla="*/ 2147483646 w 614"/>
              <a:gd name="T13" fmla="*/ 2147483646 h 810"/>
              <a:gd name="T14" fmla="*/ 2147483646 w 614"/>
              <a:gd name="T15" fmla="*/ 2147483646 h 810"/>
              <a:gd name="T16" fmla="*/ 2147483646 w 614"/>
              <a:gd name="T17" fmla="*/ 2147483646 h 810"/>
              <a:gd name="T18" fmla="*/ 2147483646 w 614"/>
              <a:gd name="T19" fmla="*/ 2147483646 h 810"/>
              <a:gd name="T20" fmla="*/ 2147483646 w 614"/>
              <a:gd name="T21" fmla="*/ 2147483646 h 810"/>
              <a:gd name="T22" fmla="*/ 2147483646 w 614"/>
              <a:gd name="T23" fmla="*/ 2147483646 h 810"/>
              <a:gd name="T24" fmla="*/ 2147483646 w 614"/>
              <a:gd name="T25" fmla="*/ 2147483646 h 810"/>
              <a:gd name="T26" fmla="*/ 2147483646 w 614"/>
              <a:gd name="T27" fmla="*/ 2147483646 h 810"/>
              <a:gd name="T28" fmla="*/ 2147483646 w 614"/>
              <a:gd name="T29" fmla="*/ 2147483646 h 810"/>
              <a:gd name="T30" fmla="*/ 2147483646 w 614"/>
              <a:gd name="T31" fmla="*/ 2147483646 h 810"/>
              <a:gd name="T32" fmla="*/ 2147483646 w 614"/>
              <a:gd name="T33" fmla="*/ 2147483646 h 810"/>
              <a:gd name="T34" fmla="*/ 2147483646 w 614"/>
              <a:gd name="T35" fmla="*/ 2147483646 h 810"/>
              <a:gd name="T36" fmla="*/ 2147483646 w 614"/>
              <a:gd name="T37" fmla="*/ 2147483646 h 810"/>
              <a:gd name="T38" fmla="*/ 2147483646 w 614"/>
              <a:gd name="T39" fmla="*/ 2147483646 h 810"/>
              <a:gd name="T40" fmla="*/ 2147483646 w 614"/>
              <a:gd name="T41" fmla="*/ 2147483646 h 810"/>
              <a:gd name="T42" fmla="*/ 2147483646 w 614"/>
              <a:gd name="T43" fmla="*/ 2147483646 h 810"/>
              <a:gd name="T44" fmla="*/ 2147483646 w 614"/>
              <a:gd name="T45" fmla="*/ 2147483646 h 810"/>
              <a:gd name="T46" fmla="*/ 2147483646 w 614"/>
              <a:gd name="T47" fmla="*/ 2147483646 h 810"/>
              <a:gd name="T48" fmla="*/ 2147483646 w 614"/>
              <a:gd name="T49" fmla="*/ 2147483646 h 810"/>
              <a:gd name="T50" fmla="*/ 2147483646 w 614"/>
              <a:gd name="T51" fmla="*/ 2147483646 h 810"/>
              <a:gd name="T52" fmla="*/ 2147483646 w 614"/>
              <a:gd name="T53" fmla="*/ 2147483646 h 810"/>
              <a:gd name="T54" fmla="*/ 2147483646 w 614"/>
              <a:gd name="T55" fmla="*/ 2147483646 h 810"/>
              <a:gd name="T56" fmla="*/ 2147483646 w 614"/>
              <a:gd name="T57" fmla="*/ 2147483646 h 810"/>
              <a:gd name="T58" fmla="*/ 2147483646 w 614"/>
              <a:gd name="T59" fmla="*/ 2147483646 h 810"/>
              <a:gd name="T60" fmla="*/ 2147483646 w 614"/>
              <a:gd name="T61" fmla="*/ 2147483646 h 810"/>
              <a:gd name="T62" fmla="*/ 2147483646 w 614"/>
              <a:gd name="T63" fmla="*/ 2147483646 h 810"/>
              <a:gd name="T64" fmla="*/ 2147483646 w 614"/>
              <a:gd name="T65" fmla="*/ 2147483646 h 810"/>
              <a:gd name="T66" fmla="*/ 2147483646 w 614"/>
              <a:gd name="T67" fmla="*/ 2147483646 h 810"/>
              <a:gd name="T68" fmla="*/ 2147483646 w 614"/>
              <a:gd name="T69" fmla="*/ 2147483646 h 810"/>
              <a:gd name="T70" fmla="*/ 2147483646 w 614"/>
              <a:gd name="T71" fmla="*/ 2147483646 h 810"/>
              <a:gd name="T72" fmla="*/ 2147483646 w 614"/>
              <a:gd name="T73" fmla="*/ 2147483646 h 810"/>
              <a:gd name="T74" fmla="*/ 2147483646 w 614"/>
              <a:gd name="T75" fmla="*/ 2147483646 h 810"/>
              <a:gd name="T76" fmla="*/ 2147483646 w 614"/>
              <a:gd name="T77" fmla="*/ 2147483646 h 810"/>
              <a:gd name="T78" fmla="*/ 2147483646 w 614"/>
              <a:gd name="T79" fmla="*/ 2147483646 h 810"/>
              <a:gd name="T80" fmla="*/ 2147483646 w 614"/>
              <a:gd name="T81" fmla="*/ 2147483646 h 810"/>
              <a:gd name="T82" fmla="*/ 2147483646 w 614"/>
              <a:gd name="T83" fmla="*/ 2147483646 h 810"/>
              <a:gd name="T84" fmla="*/ 2147483646 w 614"/>
              <a:gd name="T85" fmla="*/ 2147483646 h 810"/>
              <a:gd name="T86" fmla="*/ 2147483646 w 614"/>
              <a:gd name="T87" fmla="*/ 0 h 810"/>
              <a:gd name="T88" fmla="*/ 2147483646 w 614"/>
              <a:gd name="T89" fmla="*/ 2147483646 h 810"/>
              <a:gd name="T90" fmla="*/ 2147483646 w 614"/>
              <a:gd name="T91" fmla="*/ 2147483646 h 810"/>
              <a:gd name="T92" fmla="*/ 2147483646 w 614"/>
              <a:gd name="T93" fmla="*/ 2147483646 h 810"/>
              <a:gd name="T94" fmla="*/ 2147483646 w 614"/>
              <a:gd name="T95" fmla="*/ 2147483646 h 810"/>
              <a:gd name="T96" fmla="*/ 2147483646 w 614"/>
              <a:gd name="T97" fmla="*/ 2147483646 h 810"/>
              <a:gd name="T98" fmla="*/ 2147483646 w 614"/>
              <a:gd name="T99" fmla="*/ 2147483646 h 81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14" h="810">
                <a:moveTo>
                  <a:pt x="507" y="505"/>
                </a:moveTo>
                <a:lnTo>
                  <a:pt x="507" y="505"/>
                </a:lnTo>
                <a:cubicBezTo>
                  <a:pt x="485" y="527"/>
                  <a:pt x="470" y="553"/>
                  <a:pt x="462" y="582"/>
                </a:cubicBezTo>
                <a:lnTo>
                  <a:pt x="318" y="582"/>
                </a:lnTo>
                <a:lnTo>
                  <a:pt x="318" y="495"/>
                </a:lnTo>
                <a:cubicBezTo>
                  <a:pt x="327" y="500"/>
                  <a:pt x="337" y="502"/>
                  <a:pt x="348" y="502"/>
                </a:cubicBezTo>
                <a:cubicBezTo>
                  <a:pt x="368" y="502"/>
                  <a:pt x="387" y="494"/>
                  <a:pt x="400" y="478"/>
                </a:cubicBezTo>
                <a:cubicBezTo>
                  <a:pt x="412" y="463"/>
                  <a:pt x="418" y="443"/>
                  <a:pt x="414" y="423"/>
                </a:cubicBezTo>
                <a:cubicBezTo>
                  <a:pt x="409" y="396"/>
                  <a:pt x="387" y="373"/>
                  <a:pt x="359" y="369"/>
                </a:cubicBezTo>
                <a:cubicBezTo>
                  <a:pt x="344" y="366"/>
                  <a:pt x="330" y="369"/>
                  <a:pt x="318" y="375"/>
                </a:cubicBezTo>
                <a:lnTo>
                  <a:pt x="318" y="319"/>
                </a:lnTo>
                <a:lnTo>
                  <a:pt x="435" y="319"/>
                </a:lnTo>
                <a:cubicBezTo>
                  <a:pt x="439" y="319"/>
                  <a:pt x="442" y="317"/>
                  <a:pt x="445" y="314"/>
                </a:cubicBezTo>
                <a:cubicBezTo>
                  <a:pt x="447" y="311"/>
                  <a:pt x="448" y="307"/>
                  <a:pt x="447" y="303"/>
                </a:cubicBezTo>
                <a:cubicBezTo>
                  <a:pt x="447" y="301"/>
                  <a:pt x="445" y="299"/>
                  <a:pt x="443" y="297"/>
                </a:cubicBezTo>
                <a:cubicBezTo>
                  <a:pt x="432" y="287"/>
                  <a:pt x="427" y="274"/>
                  <a:pt x="428" y="260"/>
                </a:cubicBezTo>
                <a:cubicBezTo>
                  <a:pt x="430" y="240"/>
                  <a:pt x="447" y="224"/>
                  <a:pt x="466" y="222"/>
                </a:cubicBezTo>
                <a:cubicBezTo>
                  <a:pt x="478" y="220"/>
                  <a:pt x="490" y="224"/>
                  <a:pt x="499" y="232"/>
                </a:cubicBezTo>
                <a:cubicBezTo>
                  <a:pt x="508" y="240"/>
                  <a:pt x="513" y="252"/>
                  <a:pt x="513" y="264"/>
                </a:cubicBezTo>
                <a:cubicBezTo>
                  <a:pt x="513" y="277"/>
                  <a:pt x="508" y="289"/>
                  <a:pt x="498" y="297"/>
                </a:cubicBezTo>
                <a:cubicBezTo>
                  <a:pt x="494" y="300"/>
                  <a:pt x="493" y="306"/>
                  <a:pt x="495" y="310"/>
                </a:cubicBezTo>
                <a:cubicBezTo>
                  <a:pt x="497" y="316"/>
                  <a:pt x="501" y="319"/>
                  <a:pt x="506" y="319"/>
                </a:cubicBezTo>
                <a:lnTo>
                  <a:pt x="588" y="319"/>
                </a:lnTo>
                <a:cubicBezTo>
                  <a:pt x="584" y="389"/>
                  <a:pt x="556" y="454"/>
                  <a:pt x="507" y="505"/>
                </a:cubicBezTo>
                <a:close/>
                <a:moveTo>
                  <a:pt x="457" y="628"/>
                </a:moveTo>
                <a:lnTo>
                  <a:pt x="457" y="712"/>
                </a:lnTo>
                <a:cubicBezTo>
                  <a:pt x="457" y="714"/>
                  <a:pt x="455" y="716"/>
                  <a:pt x="452" y="716"/>
                </a:cubicBezTo>
                <a:lnTo>
                  <a:pt x="158" y="716"/>
                </a:lnTo>
                <a:cubicBezTo>
                  <a:pt x="156" y="716"/>
                  <a:pt x="154" y="714"/>
                  <a:pt x="154" y="712"/>
                </a:cubicBezTo>
                <a:lnTo>
                  <a:pt x="154" y="674"/>
                </a:lnTo>
                <a:lnTo>
                  <a:pt x="404" y="674"/>
                </a:lnTo>
                <a:cubicBezTo>
                  <a:pt x="410" y="674"/>
                  <a:pt x="416" y="669"/>
                  <a:pt x="416" y="662"/>
                </a:cubicBezTo>
                <a:cubicBezTo>
                  <a:pt x="416" y="655"/>
                  <a:pt x="410" y="650"/>
                  <a:pt x="404" y="650"/>
                </a:cubicBezTo>
                <a:lnTo>
                  <a:pt x="154" y="650"/>
                </a:lnTo>
                <a:lnTo>
                  <a:pt x="154" y="625"/>
                </a:lnTo>
                <a:cubicBezTo>
                  <a:pt x="154" y="619"/>
                  <a:pt x="154" y="613"/>
                  <a:pt x="154" y="607"/>
                </a:cubicBezTo>
                <a:lnTo>
                  <a:pt x="458" y="607"/>
                </a:lnTo>
                <a:cubicBezTo>
                  <a:pt x="457" y="614"/>
                  <a:pt x="457" y="621"/>
                  <a:pt x="457" y="628"/>
                </a:cubicBezTo>
                <a:lnTo>
                  <a:pt x="368" y="784"/>
                </a:lnTo>
                <a:lnTo>
                  <a:pt x="243" y="784"/>
                </a:lnTo>
                <a:cubicBezTo>
                  <a:pt x="216" y="784"/>
                  <a:pt x="194" y="765"/>
                  <a:pt x="188" y="740"/>
                </a:cubicBezTo>
                <a:lnTo>
                  <a:pt x="422" y="740"/>
                </a:lnTo>
                <a:cubicBezTo>
                  <a:pt x="417" y="765"/>
                  <a:pt x="394" y="784"/>
                  <a:pt x="368" y="784"/>
                </a:cubicBezTo>
                <a:lnTo>
                  <a:pt x="457" y="628"/>
                </a:lnTo>
                <a:close/>
                <a:moveTo>
                  <a:pt x="105" y="503"/>
                </a:moveTo>
                <a:lnTo>
                  <a:pt x="105" y="503"/>
                </a:lnTo>
                <a:cubicBezTo>
                  <a:pt x="56" y="453"/>
                  <a:pt x="28" y="388"/>
                  <a:pt x="25" y="319"/>
                </a:cubicBezTo>
                <a:lnTo>
                  <a:pt x="141" y="319"/>
                </a:lnTo>
                <a:cubicBezTo>
                  <a:pt x="148" y="319"/>
                  <a:pt x="153" y="314"/>
                  <a:pt x="154" y="308"/>
                </a:cubicBezTo>
                <a:cubicBezTo>
                  <a:pt x="154" y="304"/>
                  <a:pt x="152" y="300"/>
                  <a:pt x="149" y="297"/>
                </a:cubicBezTo>
                <a:cubicBezTo>
                  <a:pt x="138" y="287"/>
                  <a:pt x="132" y="272"/>
                  <a:pt x="135" y="257"/>
                </a:cubicBezTo>
                <a:cubicBezTo>
                  <a:pt x="137" y="239"/>
                  <a:pt x="152" y="225"/>
                  <a:pt x="169" y="222"/>
                </a:cubicBezTo>
                <a:cubicBezTo>
                  <a:pt x="182" y="219"/>
                  <a:pt x="195" y="223"/>
                  <a:pt x="204" y="231"/>
                </a:cubicBezTo>
                <a:cubicBezTo>
                  <a:pt x="214" y="239"/>
                  <a:pt x="220" y="252"/>
                  <a:pt x="220" y="264"/>
                </a:cubicBezTo>
                <a:cubicBezTo>
                  <a:pt x="220" y="277"/>
                  <a:pt x="214" y="289"/>
                  <a:pt x="204" y="297"/>
                </a:cubicBezTo>
                <a:cubicBezTo>
                  <a:pt x="200" y="300"/>
                  <a:pt x="199" y="306"/>
                  <a:pt x="200" y="310"/>
                </a:cubicBezTo>
                <a:cubicBezTo>
                  <a:pt x="202" y="316"/>
                  <a:pt x="207" y="319"/>
                  <a:pt x="212" y="319"/>
                </a:cubicBezTo>
                <a:lnTo>
                  <a:pt x="293" y="319"/>
                </a:lnTo>
                <a:lnTo>
                  <a:pt x="293" y="400"/>
                </a:lnTo>
                <a:cubicBezTo>
                  <a:pt x="293" y="403"/>
                  <a:pt x="295" y="406"/>
                  <a:pt x="297" y="409"/>
                </a:cubicBezTo>
                <a:cubicBezTo>
                  <a:pt x="300" y="411"/>
                  <a:pt x="303" y="412"/>
                  <a:pt x="306" y="412"/>
                </a:cubicBezTo>
                <a:cubicBezTo>
                  <a:pt x="310" y="411"/>
                  <a:pt x="313" y="410"/>
                  <a:pt x="315" y="407"/>
                </a:cubicBezTo>
                <a:cubicBezTo>
                  <a:pt x="325" y="396"/>
                  <a:pt x="340" y="390"/>
                  <a:pt x="355" y="393"/>
                </a:cubicBezTo>
                <a:cubicBezTo>
                  <a:pt x="373" y="396"/>
                  <a:pt x="387" y="410"/>
                  <a:pt x="390" y="427"/>
                </a:cubicBezTo>
                <a:cubicBezTo>
                  <a:pt x="392" y="440"/>
                  <a:pt x="389" y="452"/>
                  <a:pt x="381" y="462"/>
                </a:cubicBezTo>
                <a:cubicBezTo>
                  <a:pt x="364" y="482"/>
                  <a:pt x="331" y="482"/>
                  <a:pt x="315" y="462"/>
                </a:cubicBezTo>
                <a:cubicBezTo>
                  <a:pt x="311" y="458"/>
                  <a:pt x="306" y="457"/>
                  <a:pt x="301" y="459"/>
                </a:cubicBezTo>
                <a:cubicBezTo>
                  <a:pt x="296" y="461"/>
                  <a:pt x="293" y="465"/>
                  <a:pt x="293" y="470"/>
                </a:cubicBezTo>
                <a:lnTo>
                  <a:pt x="293" y="582"/>
                </a:lnTo>
                <a:lnTo>
                  <a:pt x="149" y="582"/>
                </a:lnTo>
                <a:cubicBezTo>
                  <a:pt x="142" y="553"/>
                  <a:pt x="126" y="525"/>
                  <a:pt x="105" y="503"/>
                </a:cubicBezTo>
                <a:lnTo>
                  <a:pt x="293" y="25"/>
                </a:lnTo>
                <a:lnTo>
                  <a:pt x="293" y="105"/>
                </a:lnTo>
                <a:cubicBezTo>
                  <a:pt x="293" y="110"/>
                  <a:pt x="296" y="114"/>
                  <a:pt x="299" y="116"/>
                </a:cubicBezTo>
                <a:cubicBezTo>
                  <a:pt x="303" y="118"/>
                  <a:pt x="308" y="118"/>
                  <a:pt x="311" y="116"/>
                </a:cubicBezTo>
                <a:cubicBezTo>
                  <a:pt x="313" y="115"/>
                  <a:pt x="314" y="114"/>
                  <a:pt x="315" y="114"/>
                </a:cubicBezTo>
                <a:cubicBezTo>
                  <a:pt x="324" y="103"/>
                  <a:pt x="337" y="97"/>
                  <a:pt x="352" y="98"/>
                </a:cubicBezTo>
                <a:cubicBezTo>
                  <a:pt x="372" y="100"/>
                  <a:pt x="388" y="117"/>
                  <a:pt x="390" y="136"/>
                </a:cubicBezTo>
                <a:cubicBezTo>
                  <a:pt x="392" y="148"/>
                  <a:pt x="388" y="161"/>
                  <a:pt x="380" y="169"/>
                </a:cubicBezTo>
                <a:cubicBezTo>
                  <a:pt x="363" y="188"/>
                  <a:pt x="331" y="188"/>
                  <a:pt x="315" y="168"/>
                </a:cubicBezTo>
                <a:cubicBezTo>
                  <a:pt x="311" y="165"/>
                  <a:pt x="306" y="163"/>
                  <a:pt x="301" y="165"/>
                </a:cubicBezTo>
                <a:cubicBezTo>
                  <a:pt x="296" y="166"/>
                  <a:pt x="293" y="171"/>
                  <a:pt x="293" y="176"/>
                </a:cubicBezTo>
                <a:lnTo>
                  <a:pt x="293" y="294"/>
                </a:lnTo>
                <a:lnTo>
                  <a:pt x="237" y="294"/>
                </a:lnTo>
                <a:cubicBezTo>
                  <a:pt x="242" y="285"/>
                  <a:pt x="244" y="275"/>
                  <a:pt x="244" y="264"/>
                </a:cubicBezTo>
                <a:cubicBezTo>
                  <a:pt x="244" y="244"/>
                  <a:pt x="235" y="225"/>
                  <a:pt x="220" y="212"/>
                </a:cubicBezTo>
                <a:cubicBezTo>
                  <a:pt x="205" y="199"/>
                  <a:pt x="185" y="194"/>
                  <a:pt x="165" y="198"/>
                </a:cubicBezTo>
                <a:cubicBezTo>
                  <a:pt x="137" y="202"/>
                  <a:pt x="115" y="225"/>
                  <a:pt x="110" y="253"/>
                </a:cubicBezTo>
                <a:cubicBezTo>
                  <a:pt x="108" y="268"/>
                  <a:pt x="110" y="282"/>
                  <a:pt x="116" y="294"/>
                </a:cubicBezTo>
                <a:lnTo>
                  <a:pt x="25" y="294"/>
                </a:lnTo>
                <a:cubicBezTo>
                  <a:pt x="32" y="149"/>
                  <a:pt x="148" y="32"/>
                  <a:pt x="293" y="25"/>
                </a:cubicBezTo>
                <a:lnTo>
                  <a:pt x="105" y="503"/>
                </a:lnTo>
                <a:close/>
                <a:moveTo>
                  <a:pt x="318" y="25"/>
                </a:moveTo>
                <a:lnTo>
                  <a:pt x="318" y="25"/>
                </a:lnTo>
                <a:cubicBezTo>
                  <a:pt x="464" y="31"/>
                  <a:pt x="582" y="148"/>
                  <a:pt x="588" y="294"/>
                </a:cubicBezTo>
                <a:lnTo>
                  <a:pt x="531" y="294"/>
                </a:lnTo>
                <a:cubicBezTo>
                  <a:pt x="536" y="285"/>
                  <a:pt x="538" y="275"/>
                  <a:pt x="538" y="264"/>
                </a:cubicBezTo>
                <a:cubicBezTo>
                  <a:pt x="538" y="245"/>
                  <a:pt x="530" y="226"/>
                  <a:pt x="516" y="214"/>
                </a:cubicBezTo>
                <a:cubicBezTo>
                  <a:pt x="502" y="201"/>
                  <a:pt x="482" y="195"/>
                  <a:pt x="463" y="197"/>
                </a:cubicBezTo>
                <a:cubicBezTo>
                  <a:pt x="432" y="200"/>
                  <a:pt x="407" y="226"/>
                  <a:pt x="404" y="258"/>
                </a:cubicBezTo>
                <a:cubicBezTo>
                  <a:pt x="402" y="270"/>
                  <a:pt x="405" y="283"/>
                  <a:pt x="411" y="294"/>
                </a:cubicBezTo>
                <a:lnTo>
                  <a:pt x="318" y="294"/>
                </a:lnTo>
                <a:lnTo>
                  <a:pt x="318" y="201"/>
                </a:lnTo>
                <a:cubicBezTo>
                  <a:pt x="343" y="214"/>
                  <a:pt x="378" y="208"/>
                  <a:pt x="398" y="186"/>
                </a:cubicBezTo>
                <a:cubicBezTo>
                  <a:pt x="411" y="172"/>
                  <a:pt x="417" y="152"/>
                  <a:pt x="415" y="134"/>
                </a:cubicBezTo>
                <a:cubicBezTo>
                  <a:pt x="411" y="102"/>
                  <a:pt x="386" y="77"/>
                  <a:pt x="354" y="74"/>
                </a:cubicBezTo>
                <a:cubicBezTo>
                  <a:pt x="341" y="73"/>
                  <a:pt x="329" y="75"/>
                  <a:pt x="318" y="81"/>
                </a:cubicBezTo>
                <a:lnTo>
                  <a:pt x="318" y="25"/>
                </a:lnTo>
                <a:close/>
                <a:moveTo>
                  <a:pt x="307" y="0"/>
                </a:moveTo>
                <a:lnTo>
                  <a:pt x="307" y="0"/>
                </a:lnTo>
                <a:cubicBezTo>
                  <a:pt x="138" y="0"/>
                  <a:pt x="0" y="138"/>
                  <a:pt x="0" y="306"/>
                </a:cubicBezTo>
                <a:cubicBezTo>
                  <a:pt x="0" y="387"/>
                  <a:pt x="31" y="463"/>
                  <a:pt x="87" y="521"/>
                </a:cubicBezTo>
                <a:cubicBezTo>
                  <a:pt x="115" y="548"/>
                  <a:pt x="130" y="585"/>
                  <a:pt x="130" y="625"/>
                </a:cubicBezTo>
                <a:lnTo>
                  <a:pt x="130" y="712"/>
                </a:lnTo>
                <a:cubicBezTo>
                  <a:pt x="130" y="727"/>
                  <a:pt x="142" y="740"/>
                  <a:pt x="158" y="740"/>
                </a:cubicBezTo>
                <a:lnTo>
                  <a:pt x="164" y="740"/>
                </a:lnTo>
                <a:cubicBezTo>
                  <a:pt x="169" y="779"/>
                  <a:pt x="203" y="809"/>
                  <a:pt x="243" y="809"/>
                </a:cubicBezTo>
                <a:lnTo>
                  <a:pt x="368" y="809"/>
                </a:lnTo>
                <a:cubicBezTo>
                  <a:pt x="408" y="809"/>
                  <a:pt x="441" y="779"/>
                  <a:pt x="447" y="740"/>
                </a:cubicBezTo>
                <a:lnTo>
                  <a:pt x="452" y="740"/>
                </a:lnTo>
                <a:cubicBezTo>
                  <a:pt x="468" y="740"/>
                  <a:pt x="481" y="727"/>
                  <a:pt x="481" y="712"/>
                </a:cubicBezTo>
                <a:lnTo>
                  <a:pt x="481" y="628"/>
                </a:lnTo>
                <a:cubicBezTo>
                  <a:pt x="481" y="588"/>
                  <a:pt x="497" y="550"/>
                  <a:pt x="524" y="522"/>
                </a:cubicBezTo>
                <a:cubicBezTo>
                  <a:pt x="582" y="464"/>
                  <a:pt x="613" y="387"/>
                  <a:pt x="613" y="306"/>
                </a:cubicBezTo>
                <a:cubicBezTo>
                  <a:pt x="613" y="138"/>
                  <a:pt x="475" y="0"/>
                  <a:pt x="3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68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89" name="Freeform 45">
            <a:extLst>
              <a:ext uri="{FF2B5EF4-FFF2-40B4-BE49-F238E27FC236}">
                <a16:creationId xmlns:a16="http://schemas.microsoft.com/office/drawing/2014/main" id="{B05AA10F-935E-7F6B-89B8-5E6FC895E0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058577" y="6709740"/>
            <a:ext cx="608543" cy="610372"/>
          </a:xfrm>
          <a:custGeom>
            <a:avLst/>
            <a:gdLst>
              <a:gd name="T0" fmla="*/ 2147483646 w 811"/>
              <a:gd name="T1" fmla="*/ 2147483646 h 811"/>
              <a:gd name="T2" fmla="*/ 2147483646 w 811"/>
              <a:gd name="T3" fmla="*/ 2147483646 h 811"/>
              <a:gd name="T4" fmla="*/ 2147483646 w 811"/>
              <a:gd name="T5" fmla="*/ 2147483646 h 811"/>
              <a:gd name="T6" fmla="*/ 2147483646 w 811"/>
              <a:gd name="T7" fmla="*/ 2147483646 h 811"/>
              <a:gd name="T8" fmla="*/ 2147483646 w 811"/>
              <a:gd name="T9" fmla="*/ 2147483646 h 811"/>
              <a:gd name="T10" fmla="*/ 2147483646 w 811"/>
              <a:gd name="T11" fmla="*/ 2147483646 h 811"/>
              <a:gd name="T12" fmla="*/ 2147483646 w 811"/>
              <a:gd name="T13" fmla="*/ 2147483646 h 811"/>
              <a:gd name="T14" fmla="*/ 2147483646 w 811"/>
              <a:gd name="T15" fmla="*/ 2147483646 h 811"/>
              <a:gd name="T16" fmla="*/ 2147483646 w 811"/>
              <a:gd name="T17" fmla="*/ 2147483646 h 811"/>
              <a:gd name="T18" fmla="*/ 2147483646 w 811"/>
              <a:gd name="T19" fmla="*/ 2147483646 h 811"/>
              <a:gd name="T20" fmla="*/ 2147483646 w 811"/>
              <a:gd name="T21" fmla="*/ 2147483646 h 811"/>
              <a:gd name="T22" fmla="*/ 2147483646 w 811"/>
              <a:gd name="T23" fmla="*/ 2147483646 h 811"/>
              <a:gd name="T24" fmla="*/ 2147483646 w 811"/>
              <a:gd name="T25" fmla="*/ 2147483646 h 811"/>
              <a:gd name="T26" fmla="*/ 2147483646 w 811"/>
              <a:gd name="T27" fmla="*/ 2147483646 h 811"/>
              <a:gd name="T28" fmla="*/ 2147483646 w 811"/>
              <a:gd name="T29" fmla="*/ 2147483646 h 811"/>
              <a:gd name="T30" fmla="*/ 2147483646 w 811"/>
              <a:gd name="T31" fmla="*/ 2147483646 h 811"/>
              <a:gd name="T32" fmla="*/ 2147483646 w 811"/>
              <a:gd name="T33" fmla="*/ 2147483646 h 811"/>
              <a:gd name="T34" fmla="*/ 2147483646 w 811"/>
              <a:gd name="T35" fmla="*/ 2147483646 h 811"/>
              <a:gd name="T36" fmla="*/ 2147483646 w 811"/>
              <a:gd name="T37" fmla="*/ 2147483646 h 811"/>
              <a:gd name="T38" fmla="*/ 2147483646 w 811"/>
              <a:gd name="T39" fmla="*/ 2147483646 h 811"/>
              <a:gd name="T40" fmla="*/ 2147483646 w 811"/>
              <a:gd name="T41" fmla="*/ 2147483646 h 811"/>
              <a:gd name="T42" fmla="*/ 2147483646 w 811"/>
              <a:gd name="T43" fmla="*/ 2147483646 h 811"/>
              <a:gd name="T44" fmla="*/ 2147483646 w 811"/>
              <a:gd name="T45" fmla="*/ 2147483646 h 811"/>
              <a:gd name="T46" fmla="*/ 2147483646 w 811"/>
              <a:gd name="T47" fmla="*/ 2147483646 h 811"/>
              <a:gd name="T48" fmla="*/ 2147483646 w 811"/>
              <a:gd name="T49" fmla="*/ 2147483646 h 811"/>
              <a:gd name="T50" fmla="*/ 2147483646 w 811"/>
              <a:gd name="T51" fmla="*/ 2147483646 h 811"/>
              <a:gd name="T52" fmla="*/ 2147483646 w 811"/>
              <a:gd name="T53" fmla="*/ 2147483646 h 811"/>
              <a:gd name="T54" fmla="*/ 2147483646 w 811"/>
              <a:gd name="T55" fmla="*/ 2147483646 h 811"/>
              <a:gd name="T56" fmla="*/ 2147483646 w 811"/>
              <a:gd name="T57" fmla="*/ 2147483646 h 811"/>
              <a:gd name="T58" fmla="*/ 2147483646 w 811"/>
              <a:gd name="T59" fmla="*/ 2147483646 h 811"/>
              <a:gd name="T60" fmla="*/ 2147483646 w 811"/>
              <a:gd name="T61" fmla="*/ 2147483646 h 811"/>
              <a:gd name="T62" fmla="*/ 2147483646 w 811"/>
              <a:gd name="T63" fmla="*/ 2147483646 h 811"/>
              <a:gd name="T64" fmla="*/ 2147483646 w 811"/>
              <a:gd name="T65" fmla="*/ 2147483646 h 811"/>
              <a:gd name="T66" fmla="*/ 2147483646 w 811"/>
              <a:gd name="T67" fmla="*/ 2147483646 h 811"/>
              <a:gd name="T68" fmla="*/ 2147483646 w 811"/>
              <a:gd name="T69" fmla="*/ 2147483646 h 811"/>
              <a:gd name="T70" fmla="*/ 2147483646 w 811"/>
              <a:gd name="T71" fmla="*/ 2147483646 h 811"/>
              <a:gd name="T72" fmla="*/ 2147483646 w 811"/>
              <a:gd name="T73" fmla="*/ 2147483646 h 811"/>
              <a:gd name="T74" fmla="*/ 2147483646 w 811"/>
              <a:gd name="T75" fmla="*/ 2147483646 h 811"/>
              <a:gd name="T76" fmla="*/ 2147483646 w 811"/>
              <a:gd name="T77" fmla="*/ 2147483646 h 811"/>
              <a:gd name="T78" fmla="*/ 2147483646 w 811"/>
              <a:gd name="T79" fmla="*/ 2147483646 h 811"/>
              <a:gd name="T80" fmla="*/ 2147483646 w 811"/>
              <a:gd name="T81" fmla="*/ 2147483646 h 811"/>
              <a:gd name="T82" fmla="*/ 2147483646 w 811"/>
              <a:gd name="T83" fmla="*/ 2147483646 h 811"/>
              <a:gd name="T84" fmla="*/ 2147483646 w 811"/>
              <a:gd name="T85" fmla="*/ 2147483646 h 811"/>
              <a:gd name="T86" fmla="*/ 2147483646 w 811"/>
              <a:gd name="T87" fmla="*/ 2147483646 h 811"/>
              <a:gd name="T88" fmla="*/ 2147483646 w 811"/>
              <a:gd name="T89" fmla="*/ 2147483646 h 811"/>
              <a:gd name="T90" fmla="*/ 2147483646 w 811"/>
              <a:gd name="T91" fmla="*/ 2147483646 h 811"/>
              <a:gd name="T92" fmla="*/ 2147483646 w 811"/>
              <a:gd name="T93" fmla="*/ 2147483646 h 811"/>
              <a:gd name="T94" fmla="*/ 2147483646 w 811"/>
              <a:gd name="T95" fmla="*/ 2147483646 h 811"/>
              <a:gd name="T96" fmla="*/ 2147483646 w 811"/>
              <a:gd name="T97" fmla="*/ 2147483646 h 811"/>
              <a:gd name="T98" fmla="*/ 2147483646 w 811"/>
              <a:gd name="T99" fmla="*/ 2147483646 h 811"/>
              <a:gd name="T100" fmla="*/ 0 w 811"/>
              <a:gd name="T101" fmla="*/ 2147483646 h 811"/>
              <a:gd name="T102" fmla="*/ 2147483646 w 811"/>
              <a:gd name="T103" fmla="*/ 2147483646 h 811"/>
              <a:gd name="T104" fmla="*/ 2147483646 w 811"/>
              <a:gd name="T105" fmla="*/ 2147483646 h 81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11" h="811">
                <a:moveTo>
                  <a:pt x="784" y="393"/>
                </a:moveTo>
                <a:lnTo>
                  <a:pt x="686" y="393"/>
                </a:lnTo>
                <a:cubicBezTo>
                  <a:pt x="684" y="342"/>
                  <a:pt x="668" y="295"/>
                  <a:pt x="642" y="254"/>
                </a:cubicBezTo>
                <a:lnTo>
                  <a:pt x="666" y="254"/>
                </a:lnTo>
                <a:cubicBezTo>
                  <a:pt x="669" y="254"/>
                  <a:pt x="673" y="253"/>
                  <a:pt x="675" y="251"/>
                </a:cubicBezTo>
                <a:lnTo>
                  <a:pt x="724" y="201"/>
                </a:lnTo>
                <a:cubicBezTo>
                  <a:pt x="760" y="257"/>
                  <a:pt x="782" y="323"/>
                  <a:pt x="784" y="393"/>
                </a:cubicBezTo>
                <a:close/>
                <a:moveTo>
                  <a:pt x="417" y="785"/>
                </a:moveTo>
                <a:lnTo>
                  <a:pt x="417" y="686"/>
                </a:lnTo>
                <a:cubicBezTo>
                  <a:pt x="563" y="681"/>
                  <a:pt x="680" y="563"/>
                  <a:pt x="686" y="418"/>
                </a:cubicBezTo>
                <a:lnTo>
                  <a:pt x="784" y="418"/>
                </a:lnTo>
                <a:cubicBezTo>
                  <a:pt x="778" y="618"/>
                  <a:pt x="617" y="779"/>
                  <a:pt x="417" y="785"/>
                </a:cubicBezTo>
                <a:close/>
                <a:moveTo>
                  <a:pt x="25" y="418"/>
                </a:moveTo>
                <a:lnTo>
                  <a:pt x="123" y="418"/>
                </a:lnTo>
                <a:cubicBezTo>
                  <a:pt x="130" y="563"/>
                  <a:pt x="247" y="681"/>
                  <a:pt x="393" y="686"/>
                </a:cubicBezTo>
                <a:lnTo>
                  <a:pt x="393" y="785"/>
                </a:lnTo>
                <a:cubicBezTo>
                  <a:pt x="193" y="779"/>
                  <a:pt x="31" y="618"/>
                  <a:pt x="25" y="418"/>
                </a:cubicBezTo>
                <a:close/>
                <a:moveTo>
                  <a:pt x="393" y="26"/>
                </a:moveTo>
                <a:lnTo>
                  <a:pt x="393" y="124"/>
                </a:lnTo>
                <a:cubicBezTo>
                  <a:pt x="247" y="131"/>
                  <a:pt x="130" y="248"/>
                  <a:pt x="123" y="393"/>
                </a:cubicBezTo>
                <a:lnTo>
                  <a:pt x="25" y="393"/>
                </a:lnTo>
                <a:cubicBezTo>
                  <a:pt x="31" y="194"/>
                  <a:pt x="193" y="32"/>
                  <a:pt x="393" y="26"/>
                </a:cubicBezTo>
                <a:close/>
                <a:moveTo>
                  <a:pt x="559" y="135"/>
                </a:moveTo>
                <a:lnTo>
                  <a:pt x="559" y="135"/>
                </a:lnTo>
                <a:cubicBezTo>
                  <a:pt x="557" y="138"/>
                  <a:pt x="556" y="141"/>
                  <a:pt x="556" y="144"/>
                </a:cubicBezTo>
                <a:lnTo>
                  <a:pt x="556" y="168"/>
                </a:lnTo>
                <a:cubicBezTo>
                  <a:pt x="515" y="143"/>
                  <a:pt x="468" y="126"/>
                  <a:pt x="417" y="124"/>
                </a:cubicBezTo>
                <a:lnTo>
                  <a:pt x="417" y="26"/>
                </a:lnTo>
                <a:cubicBezTo>
                  <a:pt x="488" y="29"/>
                  <a:pt x="553" y="50"/>
                  <a:pt x="609" y="85"/>
                </a:cubicBezTo>
                <a:lnTo>
                  <a:pt x="559" y="135"/>
                </a:lnTo>
                <a:close/>
                <a:moveTo>
                  <a:pt x="563" y="393"/>
                </a:moveTo>
                <a:lnTo>
                  <a:pt x="563" y="393"/>
                </a:lnTo>
                <a:cubicBezTo>
                  <a:pt x="560" y="359"/>
                  <a:pt x="547" y="327"/>
                  <a:pt x="525" y="302"/>
                </a:cubicBezTo>
                <a:lnTo>
                  <a:pt x="573" y="254"/>
                </a:lnTo>
                <a:lnTo>
                  <a:pt x="612" y="254"/>
                </a:lnTo>
                <a:cubicBezTo>
                  <a:pt x="641" y="294"/>
                  <a:pt x="659" y="342"/>
                  <a:pt x="661" y="393"/>
                </a:cubicBezTo>
                <a:lnTo>
                  <a:pt x="563" y="393"/>
                </a:lnTo>
                <a:close/>
                <a:moveTo>
                  <a:pt x="417" y="564"/>
                </a:moveTo>
                <a:lnTo>
                  <a:pt x="417" y="564"/>
                </a:lnTo>
                <a:cubicBezTo>
                  <a:pt x="495" y="558"/>
                  <a:pt x="558" y="496"/>
                  <a:pt x="563" y="418"/>
                </a:cubicBezTo>
                <a:lnTo>
                  <a:pt x="661" y="418"/>
                </a:lnTo>
                <a:cubicBezTo>
                  <a:pt x="655" y="550"/>
                  <a:pt x="549" y="656"/>
                  <a:pt x="417" y="662"/>
                </a:cubicBezTo>
                <a:lnTo>
                  <a:pt x="417" y="564"/>
                </a:lnTo>
                <a:close/>
                <a:moveTo>
                  <a:pt x="246" y="418"/>
                </a:moveTo>
                <a:lnTo>
                  <a:pt x="246" y="418"/>
                </a:lnTo>
                <a:cubicBezTo>
                  <a:pt x="252" y="496"/>
                  <a:pt x="314" y="558"/>
                  <a:pt x="393" y="564"/>
                </a:cubicBezTo>
                <a:lnTo>
                  <a:pt x="393" y="662"/>
                </a:lnTo>
                <a:cubicBezTo>
                  <a:pt x="260" y="656"/>
                  <a:pt x="154" y="550"/>
                  <a:pt x="148" y="418"/>
                </a:cubicBezTo>
                <a:lnTo>
                  <a:pt x="246" y="418"/>
                </a:lnTo>
                <a:close/>
                <a:moveTo>
                  <a:pt x="393" y="246"/>
                </a:moveTo>
                <a:lnTo>
                  <a:pt x="393" y="246"/>
                </a:lnTo>
                <a:cubicBezTo>
                  <a:pt x="314" y="253"/>
                  <a:pt x="252" y="315"/>
                  <a:pt x="246" y="393"/>
                </a:cubicBezTo>
                <a:lnTo>
                  <a:pt x="148" y="393"/>
                </a:lnTo>
                <a:cubicBezTo>
                  <a:pt x="154" y="261"/>
                  <a:pt x="260" y="155"/>
                  <a:pt x="393" y="149"/>
                </a:cubicBezTo>
                <a:lnTo>
                  <a:pt x="393" y="246"/>
                </a:lnTo>
                <a:close/>
                <a:moveTo>
                  <a:pt x="508" y="285"/>
                </a:moveTo>
                <a:lnTo>
                  <a:pt x="508" y="285"/>
                </a:lnTo>
                <a:cubicBezTo>
                  <a:pt x="483" y="263"/>
                  <a:pt x="452" y="249"/>
                  <a:pt x="417" y="246"/>
                </a:cubicBezTo>
                <a:lnTo>
                  <a:pt x="417" y="148"/>
                </a:lnTo>
                <a:cubicBezTo>
                  <a:pt x="469" y="151"/>
                  <a:pt x="516" y="169"/>
                  <a:pt x="556" y="198"/>
                </a:cubicBezTo>
                <a:lnTo>
                  <a:pt x="556" y="237"/>
                </a:lnTo>
                <a:lnTo>
                  <a:pt x="508" y="285"/>
                </a:lnTo>
                <a:close/>
                <a:moveTo>
                  <a:pt x="503" y="418"/>
                </a:moveTo>
                <a:lnTo>
                  <a:pt x="539" y="418"/>
                </a:lnTo>
                <a:cubicBezTo>
                  <a:pt x="533" y="482"/>
                  <a:pt x="481" y="534"/>
                  <a:pt x="417" y="540"/>
                </a:cubicBezTo>
                <a:lnTo>
                  <a:pt x="417" y="504"/>
                </a:lnTo>
                <a:cubicBezTo>
                  <a:pt x="417" y="497"/>
                  <a:pt x="411" y="491"/>
                  <a:pt x="405" y="491"/>
                </a:cubicBezTo>
                <a:cubicBezTo>
                  <a:pt x="398" y="491"/>
                  <a:pt x="393" y="497"/>
                  <a:pt x="393" y="504"/>
                </a:cubicBezTo>
                <a:lnTo>
                  <a:pt x="393" y="540"/>
                </a:lnTo>
                <a:cubicBezTo>
                  <a:pt x="328" y="534"/>
                  <a:pt x="276" y="482"/>
                  <a:pt x="270" y="418"/>
                </a:cubicBezTo>
                <a:lnTo>
                  <a:pt x="307" y="418"/>
                </a:lnTo>
                <a:cubicBezTo>
                  <a:pt x="313" y="418"/>
                  <a:pt x="319" y="412"/>
                  <a:pt x="319" y="406"/>
                </a:cubicBezTo>
                <a:cubicBezTo>
                  <a:pt x="319" y="399"/>
                  <a:pt x="313" y="393"/>
                  <a:pt x="307" y="393"/>
                </a:cubicBezTo>
                <a:lnTo>
                  <a:pt x="270" y="393"/>
                </a:lnTo>
                <a:cubicBezTo>
                  <a:pt x="276" y="329"/>
                  <a:pt x="328" y="277"/>
                  <a:pt x="393" y="271"/>
                </a:cubicBezTo>
                <a:lnTo>
                  <a:pt x="393" y="308"/>
                </a:lnTo>
                <a:cubicBezTo>
                  <a:pt x="393" y="314"/>
                  <a:pt x="398" y="320"/>
                  <a:pt x="405" y="320"/>
                </a:cubicBezTo>
                <a:cubicBezTo>
                  <a:pt x="411" y="320"/>
                  <a:pt x="417" y="314"/>
                  <a:pt x="417" y="308"/>
                </a:cubicBezTo>
                <a:lnTo>
                  <a:pt x="417" y="271"/>
                </a:lnTo>
                <a:cubicBezTo>
                  <a:pt x="445" y="274"/>
                  <a:pt x="471" y="285"/>
                  <a:pt x="490" y="302"/>
                </a:cubicBezTo>
                <a:lnTo>
                  <a:pt x="396" y="397"/>
                </a:lnTo>
                <a:cubicBezTo>
                  <a:pt x="391" y="401"/>
                  <a:pt x="391" y="409"/>
                  <a:pt x="396" y="414"/>
                </a:cubicBezTo>
                <a:cubicBezTo>
                  <a:pt x="398" y="416"/>
                  <a:pt x="401" y="418"/>
                  <a:pt x="405" y="418"/>
                </a:cubicBezTo>
                <a:cubicBezTo>
                  <a:pt x="408" y="418"/>
                  <a:pt x="411" y="416"/>
                  <a:pt x="413" y="414"/>
                </a:cubicBezTo>
                <a:lnTo>
                  <a:pt x="508" y="319"/>
                </a:lnTo>
                <a:cubicBezTo>
                  <a:pt x="525" y="340"/>
                  <a:pt x="536" y="365"/>
                  <a:pt x="539" y="393"/>
                </a:cubicBezTo>
                <a:lnTo>
                  <a:pt x="503" y="393"/>
                </a:lnTo>
                <a:cubicBezTo>
                  <a:pt x="496" y="393"/>
                  <a:pt x="490" y="399"/>
                  <a:pt x="490" y="406"/>
                </a:cubicBezTo>
                <a:cubicBezTo>
                  <a:pt x="490" y="412"/>
                  <a:pt x="496" y="418"/>
                  <a:pt x="503" y="418"/>
                </a:cubicBezTo>
                <a:close/>
                <a:moveTo>
                  <a:pt x="687" y="43"/>
                </a:moveTo>
                <a:lnTo>
                  <a:pt x="687" y="112"/>
                </a:lnTo>
                <a:cubicBezTo>
                  <a:pt x="687" y="118"/>
                  <a:pt x="692" y="124"/>
                  <a:pt x="699" y="124"/>
                </a:cubicBezTo>
                <a:lnTo>
                  <a:pt x="767" y="124"/>
                </a:lnTo>
                <a:lnTo>
                  <a:pt x="661" y="230"/>
                </a:lnTo>
                <a:lnTo>
                  <a:pt x="580" y="230"/>
                </a:lnTo>
                <a:lnTo>
                  <a:pt x="580" y="149"/>
                </a:lnTo>
                <a:lnTo>
                  <a:pt x="687" y="43"/>
                </a:lnTo>
                <a:close/>
                <a:moveTo>
                  <a:pt x="805" y="120"/>
                </a:moveTo>
                <a:lnTo>
                  <a:pt x="805" y="120"/>
                </a:lnTo>
                <a:cubicBezTo>
                  <a:pt x="809" y="117"/>
                  <a:pt x="810" y="112"/>
                  <a:pt x="808" y="107"/>
                </a:cubicBezTo>
                <a:cubicBezTo>
                  <a:pt x="806" y="102"/>
                  <a:pt x="802" y="99"/>
                  <a:pt x="797" y="99"/>
                </a:cubicBezTo>
                <a:lnTo>
                  <a:pt x="729" y="99"/>
                </a:lnTo>
                <a:lnTo>
                  <a:pt x="805" y="22"/>
                </a:lnTo>
                <a:cubicBezTo>
                  <a:pt x="810" y="17"/>
                  <a:pt x="810" y="9"/>
                  <a:pt x="805" y="4"/>
                </a:cubicBezTo>
                <a:cubicBezTo>
                  <a:pt x="801" y="0"/>
                  <a:pt x="793" y="0"/>
                  <a:pt x="788" y="4"/>
                </a:cubicBezTo>
                <a:lnTo>
                  <a:pt x="711" y="82"/>
                </a:lnTo>
                <a:lnTo>
                  <a:pt x="711" y="13"/>
                </a:lnTo>
                <a:cubicBezTo>
                  <a:pt x="711" y="9"/>
                  <a:pt x="708" y="4"/>
                  <a:pt x="703" y="2"/>
                </a:cubicBezTo>
                <a:cubicBezTo>
                  <a:pt x="699" y="0"/>
                  <a:pt x="694" y="1"/>
                  <a:pt x="690" y="4"/>
                </a:cubicBezTo>
                <a:lnTo>
                  <a:pt x="627" y="68"/>
                </a:lnTo>
                <a:cubicBezTo>
                  <a:pt x="563" y="26"/>
                  <a:pt x="486" y="1"/>
                  <a:pt x="405" y="1"/>
                </a:cubicBezTo>
                <a:cubicBezTo>
                  <a:pt x="182" y="1"/>
                  <a:pt x="0" y="183"/>
                  <a:pt x="0" y="406"/>
                </a:cubicBezTo>
                <a:cubicBezTo>
                  <a:pt x="0" y="628"/>
                  <a:pt x="182" y="810"/>
                  <a:pt x="405" y="810"/>
                </a:cubicBezTo>
                <a:cubicBezTo>
                  <a:pt x="627" y="810"/>
                  <a:pt x="809" y="628"/>
                  <a:pt x="809" y="406"/>
                </a:cubicBezTo>
                <a:cubicBezTo>
                  <a:pt x="809" y="323"/>
                  <a:pt x="784" y="247"/>
                  <a:pt x="742" y="184"/>
                </a:cubicBezTo>
                <a:lnTo>
                  <a:pt x="805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68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90" name="Subtitle 2">
            <a:extLst>
              <a:ext uri="{FF2B5EF4-FFF2-40B4-BE49-F238E27FC236}">
                <a16:creationId xmlns:a16="http://schemas.microsoft.com/office/drawing/2014/main" id="{E8A78D4B-6468-B149-346D-90521B99A389}"/>
              </a:ext>
            </a:extLst>
          </p:cNvPr>
          <p:cNvSpPr txBox="1">
            <a:spLocks/>
          </p:cNvSpPr>
          <p:nvPr/>
        </p:nvSpPr>
        <p:spPr>
          <a:xfrm>
            <a:off x="5298040" y="3444875"/>
            <a:ext cx="4220610" cy="796971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3.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Reforzar los controles para la calidad y los riesgos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91" name="Subtitle 2">
            <a:extLst>
              <a:ext uri="{FF2B5EF4-FFF2-40B4-BE49-F238E27FC236}">
                <a16:creationId xmlns:a16="http://schemas.microsoft.com/office/drawing/2014/main" id="{68EA928C-8758-E589-C67D-50DF82D36E1E}"/>
              </a:ext>
            </a:extLst>
          </p:cNvPr>
          <p:cNvSpPr txBox="1">
            <a:spLocks/>
          </p:cNvSpPr>
          <p:nvPr/>
        </p:nvSpPr>
        <p:spPr>
          <a:xfrm>
            <a:off x="8003451" y="7926245"/>
            <a:ext cx="4220610" cy="1614630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4.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Capacitación y desarrollo de competencias</a:t>
            </a:r>
          </a:p>
          <a:p>
            <a:pPr defTabSz="896756">
              <a:lnSpc>
                <a:spcPts val="2886"/>
              </a:lnSpc>
            </a:pP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5.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Mejorar la gestión del conocimiento</a:t>
            </a:r>
          </a:p>
        </p:txBody>
      </p:sp>
      <p:sp>
        <p:nvSpPr>
          <p:cNvPr id="92" name="Subtitle 2">
            <a:extLst>
              <a:ext uri="{FF2B5EF4-FFF2-40B4-BE49-F238E27FC236}">
                <a16:creationId xmlns:a16="http://schemas.microsoft.com/office/drawing/2014/main" id="{E7113BB0-4EF4-751B-4B3A-25BB0F4B7840}"/>
              </a:ext>
            </a:extLst>
          </p:cNvPr>
          <p:cNvSpPr txBox="1">
            <a:spLocks/>
          </p:cNvSpPr>
          <p:nvPr/>
        </p:nvSpPr>
        <p:spPr>
          <a:xfrm>
            <a:off x="10468209" y="3406160"/>
            <a:ext cx="4590368" cy="796971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6</a:t>
            </a: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Considerar mejorar el sistema de gestión documental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93" name="Subtitle 2">
            <a:extLst>
              <a:ext uri="{FF2B5EF4-FFF2-40B4-BE49-F238E27FC236}">
                <a16:creationId xmlns:a16="http://schemas.microsoft.com/office/drawing/2014/main" id="{92D9A045-E757-9B8B-9E9C-439DAA7465F9}"/>
              </a:ext>
            </a:extLst>
          </p:cNvPr>
          <p:cNvSpPr txBox="1">
            <a:spLocks/>
          </p:cNvSpPr>
          <p:nvPr/>
        </p:nvSpPr>
        <p:spPr>
          <a:xfrm>
            <a:off x="13353844" y="7861288"/>
            <a:ext cx="4220610" cy="1614630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7.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Uso de nuevas estrategias mediante proyectos piloto</a:t>
            </a:r>
          </a:p>
          <a:p>
            <a:pPr defTabSz="896756">
              <a:lnSpc>
                <a:spcPts val="2886"/>
              </a:lnSpc>
            </a:pP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8.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Implementar la evaluación de contratistas</a:t>
            </a:r>
          </a:p>
        </p:txBody>
      </p:sp>
      <p:pic>
        <p:nvPicPr>
          <p:cNvPr id="95" name="Gráfico 94" descr="Classroom con relleno sólido">
            <a:extLst>
              <a:ext uri="{FF2B5EF4-FFF2-40B4-BE49-F238E27FC236}">
                <a16:creationId xmlns:a16="http://schemas.microsoft.com/office/drawing/2014/main" id="{6AD54436-E8A3-6661-E9D7-40955B7B7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36459" y="6592856"/>
            <a:ext cx="792136" cy="7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05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DC3EB-CFBE-2F0D-4825-CD57932BB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7436F08-EF5F-4CAE-C392-CDE37B4B1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985BD88E-B309-1BAB-5A67-BB1EEFCDF613}"/>
              </a:ext>
            </a:extLst>
          </p:cNvPr>
          <p:cNvSpPr txBox="1">
            <a:spLocks/>
          </p:cNvSpPr>
          <p:nvPr/>
        </p:nvSpPr>
        <p:spPr>
          <a:xfrm>
            <a:off x="1239017" y="12350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Jurídico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045F931-A2E8-B725-706C-E2F913B35D57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26931D1-6D16-FF18-EE4E-2D23C152A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grpSp>
        <p:nvGrpSpPr>
          <p:cNvPr id="5" name="Group 59486">
            <a:extLst>
              <a:ext uri="{FF2B5EF4-FFF2-40B4-BE49-F238E27FC236}">
                <a16:creationId xmlns:a16="http://schemas.microsoft.com/office/drawing/2014/main" id="{643DDF82-E234-5FF9-F291-0C8300ADDCDC}"/>
              </a:ext>
            </a:extLst>
          </p:cNvPr>
          <p:cNvGrpSpPr/>
          <p:nvPr/>
        </p:nvGrpSpPr>
        <p:grpSpPr>
          <a:xfrm>
            <a:off x="8788295" y="9654486"/>
            <a:ext cx="2580565" cy="625594"/>
            <a:chOff x="0" y="0"/>
            <a:chExt cx="2542050" cy="659217"/>
          </a:xfrm>
          <a:solidFill>
            <a:schemeClr val="bg1">
              <a:lumMod val="85000"/>
            </a:schemeClr>
          </a:solidFill>
        </p:grpSpPr>
        <p:sp>
          <p:nvSpPr>
            <p:cNvPr id="6" name="Shape 59484">
              <a:extLst>
                <a:ext uri="{FF2B5EF4-FFF2-40B4-BE49-F238E27FC236}">
                  <a16:creationId xmlns:a16="http://schemas.microsoft.com/office/drawing/2014/main" id="{8CF1A07F-7B6B-4D61-3754-0544C543D285}"/>
                </a:ext>
              </a:extLst>
            </p:cNvPr>
            <p:cNvSpPr/>
            <p:nvPr/>
          </p:nvSpPr>
          <p:spPr>
            <a:xfrm>
              <a:off x="2339024" y="302"/>
              <a:ext cx="203027" cy="655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82" y="0"/>
                  </a:moveTo>
                  <a:lnTo>
                    <a:pt x="0" y="4122"/>
                  </a:lnTo>
                  <a:lnTo>
                    <a:pt x="4354" y="21600"/>
                  </a:lnTo>
                  <a:lnTo>
                    <a:pt x="21600" y="13430"/>
                  </a:lnTo>
                  <a:lnTo>
                    <a:pt x="5682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8903" tIns="58903" rIns="58903" bIns="58903" numCol="1" anchor="ctr">
              <a:noAutofit/>
            </a:bodyPr>
            <a:lstStyle/>
            <a:p>
              <a:endParaRPr sz="4174" dirty="0">
                <a:latin typeface="Lato Light" panose="020F0502020204030203" pitchFamily="34" charset="0"/>
              </a:endParaRPr>
            </a:p>
          </p:txBody>
        </p:sp>
        <p:sp>
          <p:nvSpPr>
            <p:cNvPr id="7" name="Shape 59485">
              <a:extLst>
                <a:ext uri="{FF2B5EF4-FFF2-40B4-BE49-F238E27FC236}">
                  <a16:creationId xmlns:a16="http://schemas.microsoft.com/office/drawing/2014/main" id="{7B979ADC-0836-3D2B-920B-C70429DB8933}"/>
                </a:ext>
              </a:extLst>
            </p:cNvPr>
            <p:cNvSpPr/>
            <p:nvPr/>
          </p:nvSpPr>
          <p:spPr>
            <a:xfrm flipH="1">
              <a:off x="0" y="0"/>
              <a:ext cx="177878" cy="659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06" y="0"/>
                  </a:moveTo>
                  <a:lnTo>
                    <a:pt x="0" y="4621"/>
                  </a:lnTo>
                  <a:lnTo>
                    <a:pt x="4969" y="21600"/>
                  </a:lnTo>
                  <a:lnTo>
                    <a:pt x="21600" y="13882"/>
                  </a:lnTo>
                  <a:lnTo>
                    <a:pt x="12206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8903" tIns="58903" rIns="58903" bIns="58903" numCol="1" anchor="ctr">
              <a:noAutofit/>
            </a:bodyPr>
            <a:lstStyle/>
            <a:p>
              <a:endParaRPr sz="4174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9" name="Shape 59487">
            <a:extLst>
              <a:ext uri="{FF2B5EF4-FFF2-40B4-BE49-F238E27FC236}">
                <a16:creationId xmlns:a16="http://schemas.microsoft.com/office/drawing/2014/main" id="{9DA13AD6-5848-0954-7CD1-65C765737829}"/>
              </a:ext>
            </a:extLst>
          </p:cNvPr>
          <p:cNvSpPr/>
          <p:nvPr/>
        </p:nvSpPr>
        <p:spPr>
          <a:xfrm>
            <a:off x="8924505" y="9487122"/>
            <a:ext cx="2343408" cy="968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600" extrusionOk="0">
                <a:moveTo>
                  <a:pt x="593" y="0"/>
                </a:moveTo>
                <a:cubicBezTo>
                  <a:pt x="303" y="4387"/>
                  <a:pt x="118" y="8797"/>
                  <a:pt x="40" y="13221"/>
                </a:cubicBezTo>
                <a:cubicBezTo>
                  <a:pt x="-9" y="16013"/>
                  <a:pt x="-4" y="18806"/>
                  <a:pt x="10" y="21600"/>
                </a:cubicBezTo>
                <a:lnTo>
                  <a:pt x="21591" y="21600"/>
                </a:lnTo>
                <a:cubicBezTo>
                  <a:pt x="21558" y="20996"/>
                  <a:pt x="21526" y="20393"/>
                  <a:pt x="21494" y="19789"/>
                </a:cubicBezTo>
                <a:cubicBezTo>
                  <a:pt x="21462" y="19185"/>
                  <a:pt x="21430" y="18581"/>
                  <a:pt x="21398" y="17977"/>
                </a:cubicBezTo>
                <a:lnTo>
                  <a:pt x="20174" y="60"/>
                </a:lnTo>
                <a:lnTo>
                  <a:pt x="593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0" name="Shape 59488">
            <a:extLst>
              <a:ext uri="{FF2B5EF4-FFF2-40B4-BE49-F238E27FC236}">
                <a16:creationId xmlns:a16="http://schemas.microsoft.com/office/drawing/2014/main" id="{93808F72-FA6C-AD8A-FC21-02644A92FD63}"/>
              </a:ext>
            </a:extLst>
          </p:cNvPr>
          <p:cNvSpPr/>
          <p:nvPr/>
        </p:nvSpPr>
        <p:spPr>
          <a:xfrm>
            <a:off x="9557543" y="6461382"/>
            <a:ext cx="937427" cy="3061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9" y="3"/>
                </a:moveTo>
                <a:cubicBezTo>
                  <a:pt x="1684" y="497"/>
                  <a:pt x="1506" y="997"/>
                  <a:pt x="1477" y="1499"/>
                </a:cubicBezTo>
                <a:cubicBezTo>
                  <a:pt x="1449" y="1999"/>
                  <a:pt x="1568" y="2498"/>
                  <a:pt x="1717" y="2997"/>
                </a:cubicBezTo>
                <a:cubicBezTo>
                  <a:pt x="2034" y="4055"/>
                  <a:pt x="2478" y="5096"/>
                  <a:pt x="2927" y="6140"/>
                </a:cubicBezTo>
                <a:cubicBezTo>
                  <a:pt x="4091" y="8851"/>
                  <a:pt x="5274" y="11589"/>
                  <a:pt x="6213" y="14329"/>
                </a:cubicBezTo>
                <a:cubicBezTo>
                  <a:pt x="6537" y="15274"/>
                  <a:pt x="6843" y="16218"/>
                  <a:pt x="6535" y="17170"/>
                </a:cubicBezTo>
                <a:cubicBezTo>
                  <a:pt x="6432" y="17490"/>
                  <a:pt x="6262" y="17805"/>
                  <a:pt x="6039" y="18112"/>
                </a:cubicBezTo>
                <a:cubicBezTo>
                  <a:pt x="4982" y="19566"/>
                  <a:pt x="2834" y="20798"/>
                  <a:pt x="0" y="21600"/>
                </a:cubicBezTo>
                <a:lnTo>
                  <a:pt x="21600" y="21600"/>
                </a:lnTo>
                <a:cubicBezTo>
                  <a:pt x="18767" y="20797"/>
                  <a:pt x="16627" y="19566"/>
                  <a:pt x="15570" y="18112"/>
                </a:cubicBezTo>
                <a:cubicBezTo>
                  <a:pt x="15347" y="17805"/>
                  <a:pt x="15177" y="17490"/>
                  <a:pt x="15074" y="17170"/>
                </a:cubicBezTo>
                <a:cubicBezTo>
                  <a:pt x="14768" y="16218"/>
                  <a:pt x="15079" y="15274"/>
                  <a:pt x="15396" y="14329"/>
                </a:cubicBezTo>
                <a:cubicBezTo>
                  <a:pt x="16313" y="11592"/>
                  <a:pt x="17362" y="8853"/>
                  <a:pt x="18616" y="6149"/>
                </a:cubicBezTo>
                <a:cubicBezTo>
                  <a:pt x="19100" y="5105"/>
                  <a:pt x="19615" y="4064"/>
                  <a:pt x="19913" y="3003"/>
                </a:cubicBezTo>
                <a:cubicBezTo>
                  <a:pt x="20052" y="2504"/>
                  <a:pt x="20142" y="2004"/>
                  <a:pt x="20092" y="1504"/>
                </a:cubicBezTo>
                <a:cubicBezTo>
                  <a:pt x="20042" y="999"/>
                  <a:pt x="19849" y="496"/>
                  <a:pt x="19516" y="0"/>
                </a:cubicBezTo>
                <a:lnTo>
                  <a:pt x="10800" y="116"/>
                </a:lnTo>
                <a:lnTo>
                  <a:pt x="2009" y="3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48287AA5-67E3-1AE5-73A1-26A6A7FC707A}"/>
              </a:ext>
            </a:extLst>
          </p:cNvPr>
          <p:cNvSpPr/>
          <p:nvPr/>
        </p:nvSpPr>
        <p:spPr>
          <a:xfrm>
            <a:off x="8118685" y="6465900"/>
            <a:ext cx="3872743" cy="3773450"/>
          </a:xfrm>
          <a:custGeom>
            <a:avLst/>
            <a:gdLst>
              <a:gd name="connsiteX0" fmla="*/ 2095603 w 5364766"/>
              <a:gd name="connsiteY0" fmla="*/ 14238 h 5591632"/>
              <a:gd name="connsiteX1" fmla="*/ 2100691 w 5364766"/>
              <a:gd name="connsiteY1" fmla="*/ 622846 h 5591632"/>
              <a:gd name="connsiteX2" fmla="*/ 2185685 w 5364766"/>
              <a:gd name="connsiteY2" fmla="*/ 1284263 h 5591632"/>
              <a:gd name="connsiteX3" fmla="*/ 2366469 w 5364766"/>
              <a:gd name="connsiteY3" fmla="*/ 3003431 h 5591632"/>
              <a:gd name="connsiteX4" fmla="*/ 2385825 w 5364766"/>
              <a:gd name="connsiteY4" fmla="*/ 3600131 h 5591632"/>
              <a:gd name="connsiteX5" fmla="*/ 2355922 w 5364766"/>
              <a:gd name="connsiteY5" fmla="*/ 3797909 h 5591632"/>
              <a:gd name="connsiteX6" fmla="*/ 2004529 w 5364766"/>
              <a:gd name="connsiteY6" fmla="*/ 4518608 h 5591632"/>
              <a:gd name="connsiteX7" fmla="*/ 1204340 w 5364766"/>
              <a:gd name="connsiteY7" fmla="*/ 4516279 h 5591632"/>
              <a:gd name="connsiteX8" fmla="*/ 1286604 w 5364766"/>
              <a:gd name="connsiteY8" fmla="*/ 4035035 h 5591632"/>
              <a:gd name="connsiteX9" fmla="*/ 1406589 w 5364766"/>
              <a:gd name="connsiteY9" fmla="*/ 3495547 h 5591632"/>
              <a:gd name="connsiteX10" fmla="*/ 1408823 w 5364766"/>
              <a:gd name="connsiteY10" fmla="*/ 3077469 h 5591632"/>
              <a:gd name="connsiteX11" fmla="*/ 1181137 w 5364766"/>
              <a:gd name="connsiteY11" fmla="*/ 2454623 h 5591632"/>
              <a:gd name="connsiteX12" fmla="*/ 815350 w 5364766"/>
              <a:gd name="connsiteY12" fmla="*/ 3270846 h 5591632"/>
              <a:gd name="connsiteX13" fmla="*/ 1098127 w 5364766"/>
              <a:gd name="connsiteY13" fmla="*/ 4675743 h 5591632"/>
              <a:gd name="connsiteX14" fmla="*/ 1005440 w 5364766"/>
              <a:gd name="connsiteY14" fmla="*/ 5195299 h 5591632"/>
              <a:gd name="connsiteX15" fmla="*/ 943524 w 5364766"/>
              <a:gd name="connsiteY15" fmla="*/ 5591632 h 5591632"/>
              <a:gd name="connsiteX16" fmla="*/ 374867 w 5364766"/>
              <a:gd name="connsiteY16" fmla="*/ 4517831 h 5591632"/>
              <a:gd name="connsiteX17" fmla="*/ 101396 w 5364766"/>
              <a:gd name="connsiteY17" fmla="*/ 3737074 h 5591632"/>
              <a:gd name="connsiteX18" fmla="*/ 21241 w 5364766"/>
              <a:gd name="connsiteY18" fmla="*/ 3491146 h 5591632"/>
              <a:gd name="connsiteX19" fmla="*/ 110206 w 5364766"/>
              <a:gd name="connsiteY19" fmla="*/ 2685019 h 5591632"/>
              <a:gd name="connsiteX20" fmla="*/ 380947 w 5364766"/>
              <a:gd name="connsiteY20" fmla="*/ 1675419 h 5591632"/>
              <a:gd name="connsiteX21" fmla="*/ 503662 w 5364766"/>
              <a:gd name="connsiteY21" fmla="*/ 1248798 h 5591632"/>
              <a:gd name="connsiteX22" fmla="*/ 665586 w 5364766"/>
              <a:gd name="connsiteY22" fmla="*/ 864373 h 5591632"/>
              <a:gd name="connsiteX23" fmla="*/ 1455229 w 5364766"/>
              <a:gd name="connsiteY23" fmla="*/ 192342 h 5591632"/>
              <a:gd name="connsiteX24" fmla="*/ 1688374 w 5364766"/>
              <a:gd name="connsiteY24" fmla="*/ 100443 h 5591632"/>
              <a:gd name="connsiteX25" fmla="*/ 1888390 w 5364766"/>
              <a:gd name="connsiteY25" fmla="*/ 42973 h 5591632"/>
              <a:gd name="connsiteX26" fmla="*/ 2095603 w 5364766"/>
              <a:gd name="connsiteY26" fmla="*/ 14238 h 5591632"/>
              <a:gd name="connsiteX27" fmla="*/ 3189001 w 5364766"/>
              <a:gd name="connsiteY27" fmla="*/ 6631 h 5591632"/>
              <a:gd name="connsiteX28" fmla="*/ 3474599 w 5364766"/>
              <a:gd name="connsiteY28" fmla="*/ 75684 h 5591632"/>
              <a:gd name="connsiteX29" fmla="*/ 3910641 w 5364766"/>
              <a:gd name="connsiteY29" fmla="*/ 245290 h 5591632"/>
              <a:gd name="connsiteX30" fmla="*/ 4700324 w 5364766"/>
              <a:gd name="connsiteY30" fmla="*/ 864240 h 5591632"/>
              <a:gd name="connsiteX31" fmla="*/ 4861622 w 5364766"/>
              <a:gd name="connsiteY31" fmla="*/ 1248816 h 5591632"/>
              <a:gd name="connsiteX32" fmla="*/ 4984288 w 5364766"/>
              <a:gd name="connsiteY32" fmla="*/ 1675479 h 5591632"/>
              <a:gd name="connsiteX33" fmla="*/ 5255063 w 5364766"/>
              <a:gd name="connsiteY33" fmla="*/ 2685054 h 5591632"/>
              <a:gd name="connsiteX34" fmla="*/ 5344116 w 5364766"/>
              <a:gd name="connsiteY34" fmla="*/ 3491252 h 5591632"/>
              <a:gd name="connsiteX35" fmla="*/ 5263933 w 5364766"/>
              <a:gd name="connsiteY35" fmla="*/ 3737219 h 5591632"/>
              <a:gd name="connsiteX36" fmla="*/ 4937369 w 5364766"/>
              <a:gd name="connsiteY36" fmla="*/ 4588781 h 5591632"/>
              <a:gd name="connsiteX37" fmla="*/ 4545562 w 5364766"/>
              <a:gd name="connsiteY37" fmla="*/ 5450170 h 5591632"/>
              <a:gd name="connsiteX38" fmla="*/ 4395235 w 5364766"/>
              <a:gd name="connsiteY38" fmla="*/ 5124817 h 5591632"/>
              <a:gd name="connsiteX39" fmla="*/ 4274203 w 5364766"/>
              <a:gd name="connsiteY39" fmla="*/ 4673709 h 5591632"/>
              <a:gd name="connsiteX40" fmla="*/ 4549997 w 5364766"/>
              <a:gd name="connsiteY40" fmla="*/ 3270738 h 5591632"/>
              <a:gd name="connsiteX41" fmla="*/ 4184217 w 5364766"/>
              <a:gd name="connsiteY41" fmla="*/ 2454711 h 5591632"/>
              <a:gd name="connsiteX42" fmla="*/ 4009614 w 5364766"/>
              <a:gd name="connsiteY42" fmla="*/ 3077442 h 5591632"/>
              <a:gd name="connsiteX43" fmla="*/ 3963162 w 5364766"/>
              <a:gd name="connsiteY43" fmla="*/ 3546947 h 5591632"/>
              <a:gd name="connsiteX44" fmla="*/ 4060968 w 5364766"/>
              <a:gd name="connsiteY44" fmla="*/ 4035102 h 5591632"/>
              <a:gd name="connsiteX45" fmla="*/ 4153755 w 5364766"/>
              <a:gd name="connsiteY45" fmla="*/ 4517964 h 5591632"/>
              <a:gd name="connsiteX46" fmla="*/ 3280154 w 5364766"/>
              <a:gd name="connsiteY46" fmla="*/ 4518468 h 5591632"/>
              <a:gd name="connsiteX47" fmla="*/ 2929197 w 5364766"/>
              <a:gd name="connsiteY47" fmla="*/ 3797955 h 5591632"/>
              <a:gd name="connsiteX48" fmla="*/ 2899435 w 5364766"/>
              <a:gd name="connsiteY48" fmla="*/ 3600123 h 5591632"/>
              <a:gd name="connsiteX49" fmla="*/ 2918693 w 5364766"/>
              <a:gd name="connsiteY49" fmla="*/ 3003349 h 5591632"/>
              <a:gd name="connsiteX50" fmla="*/ 3099482 w 5364766"/>
              <a:gd name="connsiteY50" fmla="*/ 1284099 h 5591632"/>
              <a:gd name="connsiteX51" fmla="*/ 3184566 w 5364766"/>
              <a:gd name="connsiteY51" fmla="*/ 622809 h 5591632"/>
              <a:gd name="connsiteX52" fmla="*/ 3189001 w 5364766"/>
              <a:gd name="connsiteY52" fmla="*/ 6631 h 5591632"/>
              <a:gd name="connsiteX53" fmla="*/ 2642174 w 5364766"/>
              <a:gd name="connsiteY53" fmla="*/ 0 h 5591632"/>
              <a:gd name="connsiteX54" fmla="*/ 2642174 w 5364766"/>
              <a:gd name="connsiteY54" fmla="*/ 17604 h 5591632"/>
              <a:gd name="connsiteX55" fmla="*/ 2369695 w 5364766"/>
              <a:gd name="connsiteY55" fmla="*/ 5437 h 5591632"/>
              <a:gd name="connsiteX56" fmla="*/ 2462631 w 5364766"/>
              <a:gd name="connsiteY56" fmla="*/ 3883 h 5591632"/>
              <a:gd name="connsiteX57" fmla="*/ 2642174 w 5364766"/>
              <a:gd name="connsiteY57" fmla="*/ 0 h 55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364766" h="5591632">
                <a:moveTo>
                  <a:pt x="2095603" y="14238"/>
                </a:moveTo>
                <a:cubicBezTo>
                  <a:pt x="2082823" y="216935"/>
                  <a:pt x="2084188" y="420926"/>
                  <a:pt x="2100691" y="622846"/>
                </a:cubicBezTo>
                <a:cubicBezTo>
                  <a:pt x="2118806" y="846252"/>
                  <a:pt x="2154665" y="1064481"/>
                  <a:pt x="2185685" y="1284263"/>
                </a:cubicBezTo>
                <a:cubicBezTo>
                  <a:pt x="2265841" y="1851193"/>
                  <a:pt x="2313735" y="2428218"/>
                  <a:pt x="2366469" y="3003431"/>
                </a:cubicBezTo>
                <a:cubicBezTo>
                  <a:pt x="2384585" y="3201986"/>
                  <a:pt x="2404065" y="3400023"/>
                  <a:pt x="2385825" y="3600131"/>
                </a:cubicBezTo>
                <a:cubicBezTo>
                  <a:pt x="2379621" y="3667437"/>
                  <a:pt x="2369323" y="3733450"/>
                  <a:pt x="2355922" y="3797909"/>
                </a:cubicBezTo>
                <a:cubicBezTo>
                  <a:pt x="2293759" y="4096388"/>
                  <a:pt x="2168935" y="4349823"/>
                  <a:pt x="2004529" y="4518608"/>
                </a:cubicBezTo>
                <a:lnTo>
                  <a:pt x="1204340" y="4516279"/>
                </a:lnTo>
                <a:cubicBezTo>
                  <a:pt x="1228163" y="4355260"/>
                  <a:pt x="1255460" y="4194759"/>
                  <a:pt x="1286604" y="4035035"/>
                </a:cubicBezTo>
                <a:cubicBezTo>
                  <a:pt x="1321967" y="3854084"/>
                  <a:pt x="1361921" y="3674427"/>
                  <a:pt x="1406589" y="3495547"/>
                </a:cubicBezTo>
                <a:cubicBezTo>
                  <a:pt x="1426566" y="3357309"/>
                  <a:pt x="1427311" y="3216224"/>
                  <a:pt x="1408823" y="3077469"/>
                </a:cubicBezTo>
                <a:cubicBezTo>
                  <a:pt x="1379292" y="2855615"/>
                  <a:pt x="1301618" y="2643081"/>
                  <a:pt x="1181137" y="2454623"/>
                </a:cubicBezTo>
                <a:lnTo>
                  <a:pt x="815350" y="3270846"/>
                </a:lnTo>
                <a:lnTo>
                  <a:pt x="1098127" y="4675743"/>
                </a:lnTo>
                <a:cubicBezTo>
                  <a:pt x="1065122" y="4848670"/>
                  <a:pt x="1034226" y="5021855"/>
                  <a:pt x="1005440" y="5195299"/>
                </a:cubicBezTo>
                <a:cubicBezTo>
                  <a:pt x="983478" y="5327324"/>
                  <a:pt x="962881" y="5459349"/>
                  <a:pt x="943524" y="5591632"/>
                </a:cubicBezTo>
                <a:cubicBezTo>
                  <a:pt x="712240" y="5257429"/>
                  <a:pt x="521405" y="4897079"/>
                  <a:pt x="374867" y="4517831"/>
                </a:cubicBezTo>
                <a:cubicBezTo>
                  <a:pt x="275480" y="4260772"/>
                  <a:pt x="196937" y="3995946"/>
                  <a:pt x="101396" y="3737074"/>
                </a:cubicBezTo>
                <a:cubicBezTo>
                  <a:pt x="71493" y="3656306"/>
                  <a:pt x="39728" y="3575538"/>
                  <a:pt x="21241" y="3491146"/>
                </a:cubicBezTo>
                <a:cubicBezTo>
                  <a:pt x="-37945" y="3222437"/>
                  <a:pt x="37867" y="2949845"/>
                  <a:pt x="110206" y="2685019"/>
                </a:cubicBezTo>
                <a:cubicBezTo>
                  <a:pt x="201528" y="2350557"/>
                  <a:pt x="291610" y="2009622"/>
                  <a:pt x="380947" y="1675419"/>
                </a:cubicBezTo>
                <a:cubicBezTo>
                  <a:pt x="419412" y="1531745"/>
                  <a:pt x="458497" y="1387812"/>
                  <a:pt x="503662" y="1248798"/>
                </a:cubicBezTo>
                <a:cubicBezTo>
                  <a:pt x="546594" y="1116255"/>
                  <a:pt x="595853" y="985266"/>
                  <a:pt x="665586" y="864373"/>
                </a:cubicBezTo>
                <a:cubicBezTo>
                  <a:pt x="842399" y="557351"/>
                  <a:pt x="1132373" y="338087"/>
                  <a:pt x="1455229" y="192342"/>
                </a:cubicBezTo>
                <a:cubicBezTo>
                  <a:pt x="1531413" y="157912"/>
                  <a:pt x="1609335" y="127624"/>
                  <a:pt x="1688374" y="100443"/>
                </a:cubicBezTo>
                <a:cubicBezTo>
                  <a:pt x="1754136" y="78180"/>
                  <a:pt x="1820519" y="57729"/>
                  <a:pt x="1888390" y="42973"/>
                </a:cubicBezTo>
                <a:cubicBezTo>
                  <a:pt x="1957007" y="28217"/>
                  <a:pt x="2026119" y="19933"/>
                  <a:pt x="2095603" y="14238"/>
                </a:cubicBezTo>
                <a:close/>
                <a:moveTo>
                  <a:pt x="3189001" y="6631"/>
                </a:moveTo>
                <a:cubicBezTo>
                  <a:pt x="3286574" y="9907"/>
                  <a:pt x="3381812" y="41913"/>
                  <a:pt x="3474599" y="75684"/>
                </a:cubicBezTo>
                <a:cubicBezTo>
                  <a:pt x="3621191" y="128859"/>
                  <a:pt x="3767900" y="182538"/>
                  <a:pt x="3910641" y="245290"/>
                </a:cubicBezTo>
                <a:cubicBezTo>
                  <a:pt x="4224250" y="383395"/>
                  <a:pt x="4523503" y="570642"/>
                  <a:pt x="4700324" y="864240"/>
                </a:cubicBezTo>
                <a:cubicBezTo>
                  <a:pt x="4772220" y="983948"/>
                  <a:pt x="4819489" y="1116004"/>
                  <a:pt x="4861622" y="1248816"/>
                </a:cubicBezTo>
                <a:cubicBezTo>
                  <a:pt x="4905857" y="1388181"/>
                  <a:pt x="4945539" y="1531830"/>
                  <a:pt x="4984288" y="1675479"/>
                </a:cubicBezTo>
                <a:cubicBezTo>
                  <a:pt x="5074391" y="2009148"/>
                  <a:pt x="5164494" y="2350629"/>
                  <a:pt x="5255063" y="2685054"/>
                </a:cubicBezTo>
                <a:cubicBezTo>
                  <a:pt x="5326842" y="2949922"/>
                  <a:pt x="5402122" y="3222351"/>
                  <a:pt x="5344116" y="3491252"/>
                </a:cubicBezTo>
                <a:cubicBezTo>
                  <a:pt x="5325792" y="3575677"/>
                  <a:pt x="5294629" y="3656574"/>
                  <a:pt x="5263933" y="3737219"/>
                </a:cubicBezTo>
                <a:cubicBezTo>
                  <a:pt x="5155740" y="4021241"/>
                  <a:pt x="5051982" y="4307027"/>
                  <a:pt x="4937369" y="4588781"/>
                </a:cubicBezTo>
                <a:cubicBezTo>
                  <a:pt x="4818321" y="4880867"/>
                  <a:pt x="4687602" y="5168417"/>
                  <a:pt x="4545562" y="5450170"/>
                </a:cubicBezTo>
                <a:cubicBezTo>
                  <a:pt x="4487555" y="5345583"/>
                  <a:pt x="4437252" y="5236713"/>
                  <a:pt x="4395235" y="5124817"/>
                </a:cubicBezTo>
                <a:cubicBezTo>
                  <a:pt x="4340496" y="4978649"/>
                  <a:pt x="4299997" y="4827691"/>
                  <a:pt x="4274203" y="4673709"/>
                </a:cubicBezTo>
                <a:lnTo>
                  <a:pt x="4549997" y="3270738"/>
                </a:lnTo>
                <a:lnTo>
                  <a:pt x="4184217" y="2454711"/>
                </a:lnTo>
                <a:cubicBezTo>
                  <a:pt x="4105085" y="2655820"/>
                  <a:pt x="4046612" y="2864489"/>
                  <a:pt x="4009614" y="3077442"/>
                </a:cubicBezTo>
                <a:cubicBezTo>
                  <a:pt x="3982419" y="3233188"/>
                  <a:pt x="3967013" y="3389438"/>
                  <a:pt x="3963162" y="3546947"/>
                </a:cubicBezTo>
                <a:cubicBezTo>
                  <a:pt x="3996308" y="3708993"/>
                  <a:pt x="4028988" y="3872300"/>
                  <a:pt x="4060968" y="4035102"/>
                </a:cubicBezTo>
                <a:cubicBezTo>
                  <a:pt x="4092480" y="4195888"/>
                  <a:pt x="4123409" y="4356926"/>
                  <a:pt x="4153755" y="4517964"/>
                </a:cubicBezTo>
                <a:lnTo>
                  <a:pt x="3280154" y="4518468"/>
                </a:lnTo>
                <a:cubicBezTo>
                  <a:pt x="3115705" y="4349617"/>
                  <a:pt x="2991405" y="4096342"/>
                  <a:pt x="2929197" y="3797955"/>
                </a:cubicBezTo>
                <a:cubicBezTo>
                  <a:pt x="2915775" y="3733439"/>
                  <a:pt x="2905504" y="3667411"/>
                  <a:pt x="2899435" y="3600123"/>
                </a:cubicBezTo>
                <a:cubicBezTo>
                  <a:pt x="2881111" y="3400022"/>
                  <a:pt x="2900485" y="3201686"/>
                  <a:pt x="2918693" y="3003349"/>
                </a:cubicBezTo>
                <a:cubicBezTo>
                  <a:pt x="2971681" y="2428250"/>
                  <a:pt x="3019416" y="1851134"/>
                  <a:pt x="3099482" y="1284099"/>
                </a:cubicBezTo>
                <a:cubicBezTo>
                  <a:pt x="3130411" y="1064593"/>
                  <a:pt x="3166359" y="846095"/>
                  <a:pt x="3184566" y="622809"/>
                </a:cubicBezTo>
                <a:cubicBezTo>
                  <a:pt x="3201139" y="418425"/>
                  <a:pt x="3202306" y="211772"/>
                  <a:pt x="3189001" y="6631"/>
                </a:cubicBezTo>
                <a:close/>
                <a:moveTo>
                  <a:pt x="2642174" y="0"/>
                </a:moveTo>
                <a:lnTo>
                  <a:pt x="2642174" y="17604"/>
                </a:lnTo>
                <a:lnTo>
                  <a:pt x="2369695" y="5437"/>
                </a:lnTo>
                <a:cubicBezTo>
                  <a:pt x="2400715" y="5437"/>
                  <a:pt x="2431735" y="3883"/>
                  <a:pt x="2462631" y="3883"/>
                </a:cubicBezTo>
                <a:cubicBezTo>
                  <a:pt x="2522313" y="3624"/>
                  <a:pt x="2582368" y="1036"/>
                  <a:pt x="2642174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2" name="Shape 59493">
            <a:extLst>
              <a:ext uri="{FF2B5EF4-FFF2-40B4-BE49-F238E27FC236}">
                <a16:creationId xmlns:a16="http://schemas.microsoft.com/office/drawing/2014/main" id="{FDD1D9BD-1AF0-212F-6F69-FDAC6503AAB8}"/>
              </a:ext>
            </a:extLst>
          </p:cNvPr>
          <p:cNvSpPr/>
          <p:nvPr/>
        </p:nvSpPr>
        <p:spPr>
          <a:xfrm>
            <a:off x="9681801" y="6406908"/>
            <a:ext cx="688962" cy="208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350"/>
                </a:lnTo>
                <a:lnTo>
                  <a:pt x="1989" y="20724"/>
                </a:lnTo>
                <a:lnTo>
                  <a:pt x="1917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3" name="Shape 59494">
            <a:extLst>
              <a:ext uri="{FF2B5EF4-FFF2-40B4-BE49-F238E27FC236}">
                <a16:creationId xmlns:a16="http://schemas.microsoft.com/office/drawing/2014/main" id="{F0D18D94-94A9-8EA1-4B9E-CFE809123557}"/>
              </a:ext>
            </a:extLst>
          </p:cNvPr>
          <p:cNvSpPr/>
          <p:nvPr/>
        </p:nvSpPr>
        <p:spPr>
          <a:xfrm flipH="1">
            <a:off x="9760654" y="6351750"/>
            <a:ext cx="538160" cy="562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6" y="0"/>
                </a:moveTo>
                <a:cubicBezTo>
                  <a:pt x="2568" y="1299"/>
                  <a:pt x="2341" y="2590"/>
                  <a:pt x="2046" y="3870"/>
                </a:cubicBezTo>
                <a:cubicBezTo>
                  <a:pt x="1552" y="6020"/>
                  <a:pt x="867" y="8131"/>
                  <a:pt x="0" y="10184"/>
                </a:cubicBezTo>
                <a:lnTo>
                  <a:pt x="10993" y="21600"/>
                </a:lnTo>
                <a:lnTo>
                  <a:pt x="21600" y="10184"/>
                </a:lnTo>
                <a:cubicBezTo>
                  <a:pt x="20733" y="8131"/>
                  <a:pt x="20048" y="6020"/>
                  <a:pt x="19554" y="3870"/>
                </a:cubicBezTo>
                <a:cubicBezTo>
                  <a:pt x="19259" y="2590"/>
                  <a:pt x="19032" y="1299"/>
                  <a:pt x="18874" y="0"/>
                </a:cubicBezTo>
                <a:lnTo>
                  <a:pt x="272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4" name="Shape 59495">
            <a:extLst>
              <a:ext uri="{FF2B5EF4-FFF2-40B4-BE49-F238E27FC236}">
                <a16:creationId xmlns:a16="http://schemas.microsoft.com/office/drawing/2014/main" id="{FC5677CB-D3C1-9A7F-A8FD-7E1B095AF0DE}"/>
              </a:ext>
            </a:extLst>
          </p:cNvPr>
          <p:cNvSpPr/>
          <p:nvPr/>
        </p:nvSpPr>
        <p:spPr>
          <a:xfrm flipH="1">
            <a:off x="10020273" y="6410357"/>
            <a:ext cx="472515" cy="654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3" y="0"/>
                </a:moveTo>
                <a:lnTo>
                  <a:pt x="21600" y="16608"/>
                </a:lnTo>
                <a:lnTo>
                  <a:pt x="7845" y="21600"/>
                </a:lnTo>
                <a:lnTo>
                  <a:pt x="0" y="4798"/>
                </a:lnTo>
                <a:lnTo>
                  <a:pt x="58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5" name="Shape 59496">
            <a:extLst>
              <a:ext uri="{FF2B5EF4-FFF2-40B4-BE49-F238E27FC236}">
                <a16:creationId xmlns:a16="http://schemas.microsoft.com/office/drawing/2014/main" id="{D00B0D28-A749-3C01-00EC-DAB0B94CA90B}"/>
              </a:ext>
            </a:extLst>
          </p:cNvPr>
          <p:cNvSpPr/>
          <p:nvPr/>
        </p:nvSpPr>
        <p:spPr>
          <a:xfrm>
            <a:off x="9568570" y="6420736"/>
            <a:ext cx="455868" cy="647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65" y="0"/>
                </a:moveTo>
                <a:lnTo>
                  <a:pt x="21600" y="16462"/>
                </a:lnTo>
                <a:lnTo>
                  <a:pt x="10100" y="21600"/>
                </a:lnTo>
                <a:lnTo>
                  <a:pt x="0" y="3743"/>
                </a:lnTo>
                <a:lnTo>
                  <a:pt x="546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6" name="Shape 59498">
            <a:extLst>
              <a:ext uri="{FF2B5EF4-FFF2-40B4-BE49-F238E27FC236}">
                <a16:creationId xmlns:a16="http://schemas.microsoft.com/office/drawing/2014/main" id="{BCBD5611-2DD0-ADCD-C12E-0A6F5487A14F}"/>
              </a:ext>
            </a:extLst>
          </p:cNvPr>
          <p:cNvSpPr/>
          <p:nvPr/>
        </p:nvSpPr>
        <p:spPr>
          <a:xfrm flipH="1">
            <a:off x="9394624" y="5232664"/>
            <a:ext cx="1269995" cy="1315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544" extrusionOk="0">
                <a:moveTo>
                  <a:pt x="13300" y="0"/>
                </a:moveTo>
                <a:cubicBezTo>
                  <a:pt x="12956" y="318"/>
                  <a:pt x="12587" y="607"/>
                  <a:pt x="12192" y="871"/>
                </a:cubicBezTo>
                <a:cubicBezTo>
                  <a:pt x="11552" y="1300"/>
                  <a:pt x="10851" y="1648"/>
                  <a:pt x="10112" y="1913"/>
                </a:cubicBezTo>
                <a:cubicBezTo>
                  <a:pt x="10319" y="1723"/>
                  <a:pt x="10459" y="1484"/>
                  <a:pt x="10514" y="1221"/>
                </a:cubicBezTo>
                <a:cubicBezTo>
                  <a:pt x="10558" y="1008"/>
                  <a:pt x="10548" y="786"/>
                  <a:pt x="10478" y="578"/>
                </a:cubicBezTo>
                <a:cubicBezTo>
                  <a:pt x="9313" y="1174"/>
                  <a:pt x="8059" y="1612"/>
                  <a:pt x="6754" y="1872"/>
                </a:cubicBezTo>
                <a:cubicBezTo>
                  <a:pt x="5463" y="2131"/>
                  <a:pt x="4134" y="2217"/>
                  <a:pt x="2816" y="2125"/>
                </a:cubicBezTo>
                <a:cubicBezTo>
                  <a:pt x="2220" y="3390"/>
                  <a:pt x="1861" y="4718"/>
                  <a:pt x="1656" y="6065"/>
                </a:cubicBezTo>
                <a:cubicBezTo>
                  <a:pt x="1642" y="6361"/>
                  <a:pt x="1604" y="6650"/>
                  <a:pt x="1530" y="6928"/>
                </a:cubicBezTo>
                <a:cubicBezTo>
                  <a:pt x="1397" y="8433"/>
                  <a:pt x="1483" y="9954"/>
                  <a:pt x="1843" y="11446"/>
                </a:cubicBezTo>
                <a:cubicBezTo>
                  <a:pt x="1911" y="11727"/>
                  <a:pt x="1990" y="12009"/>
                  <a:pt x="2075" y="12285"/>
                </a:cubicBezTo>
                <a:cubicBezTo>
                  <a:pt x="1592" y="10912"/>
                  <a:pt x="1201" y="9521"/>
                  <a:pt x="861" y="8125"/>
                </a:cubicBezTo>
                <a:cubicBezTo>
                  <a:pt x="719" y="8264"/>
                  <a:pt x="567" y="8397"/>
                  <a:pt x="441" y="8548"/>
                </a:cubicBezTo>
                <a:cubicBezTo>
                  <a:pt x="-143" y="9252"/>
                  <a:pt x="-78" y="10170"/>
                  <a:pt x="236" y="10966"/>
                </a:cubicBezTo>
                <a:cubicBezTo>
                  <a:pt x="568" y="11810"/>
                  <a:pt x="1180" y="12555"/>
                  <a:pt x="2039" y="13083"/>
                </a:cubicBezTo>
                <a:cubicBezTo>
                  <a:pt x="2855" y="15320"/>
                  <a:pt x="4137" y="17291"/>
                  <a:pt x="5745" y="18953"/>
                </a:cubicBezTo>
                <a:cubicBezTo>
                  <a:pt x="7014" y="20263"/>
                  <a:pt x="8613" y="21485"/>
                  <a:pt x="10657" y="21541"/>
                </a:cubicBezTo>
                <a:cubicBezTo>
                  <a:pt x="12760" y="21600"/>
                  <a:pt x="14461" y="20433"/>
                  <a:pt x="15773" y="19124"/>
                </a:cubicBezTo>
                <a:cubicBezTo>
                  <a:pt x="17429" y="17472"/>
                  <a:pt x="18669" y="15428"/>
                  <a:pt x="19274" y="13083"/>
                </a:cubicBezTo>
                <a:cubicBezTo>
                  <a:pt x="20133" y="12555"/>
                  <a:pt x="20754" y="11810"/>
                  <a:pt x="21086" y="10966"/>
                </a:cubicBezTo>
                <a:cubicBezTo>
                  <a:pt x="21400" y="10170"/>
                  <a:pt x="21457" y="9252"/>
                  <a:pt x="20872" y="8548"/>
                </a:cubicBezTo>
                <a:cubicBezTo>
                  <a:pt x="20784" y="8443"/>
                  <a:pt x="20679" y="8350"/>
                  <a:pt x="20577" y="8255"/>
                </a:cubicBezTo>
                <a:cubicBezTo>
                  <a:pt x="20300" y="9250"/>
                  <a:pt x="19967" y="10231"/>
                  <a:pt x="19506" y="11178"/>
                </a:cubicBezTo>
                <a:cubicBezTo>
                  <a:pt x="19685" y="9686"/>
                  <a:pt x="19673" y="8203"/>
                  <a:pt x="19497" y="6749"/>
                </a:cubicBezTo>
                <a:cubicBezTo>
                  <a:pt x="19314" y="5236"/>
                  <a:pt x="18945" y="3701"/>
                  <a:pt x="17943" y="2418"/>
                </a:cubicBezTo>
                <a:cubicBezTo>
                  <a:pt x="16861" y="1032"/>
                  <a:pt x="15158" y="148"/>
                  <a:pt x="1330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7" name="Shape 59499">
            <a:extLst>
              <a:ext uri="{FF2B5EF4-FFF2-40B4-BE49-F238E27FC236}">
                <a16:creationId xmlns:a16="http://schemas.microsoft.com/office/drawing/2014/main" id="{93773ECA-393B-AFCE-87FC-5C8F999A30BE}"/>
              </a:ext>
            </a:extLst>
          </p:cNvPr>
          <p:cNvSpPr/>
          <p:nvPr/>
        </p:nvSpPr>
        <p:spPr>
          <a:xfrm flipH="1">
            <a:off x="9400454" y="4887378"/>
            <a:ext cx="1259467" cy="1099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1" h="20006" extrusionOk="0">
                <a:moveTo>
                  <a:pt x="10296" y="7088"/>
                </a:moveTo>
                <a:cubicBezTo>
                  <a:pt x="9176" y="7769"/>
                  <a:pt x="7957" y="8268"/>
                  <a:pt x="6684" y="8565"/>
                </a:cubicBezTo>
                <a:cubicBezTo>
                  <a:pt x="5433" y="8857"/>
                  <a:pt x="4144" y="8951"/>
                  <a:pt x="2864" y="8843"/>
                </a:cubicBezTo>
                <a:cubicBezTo>
                  <a:pt x="1488" y="12067"/>
                  <a:pt x="1147" y="15647"/>
                  <a:pt x="1890" y="19077"/>
                </a:cubicBezTo>
                <a:cubicBezTo>
                  <a:pt x="1957" y="19389"/>
                  <a:pt x="2034" y="19699"/>
                  <a:pt x="2119" y="20006"/>
                </a:cubicBezTo>
                <a:cubicBezTo>
                  <a:pt x="1440" y="18064"/>
                  <a:pt x="898" y="16087"/>
                  <a:pt x="493" y="14089"/>
                </a:cubicBezTo>
                <a:cubicBezTo>
                  <a:pt x="-25" y="11528"/>
                  <a:pt x="-313" y="8859"/>
                  <a:pt x="548" y="6391"/>
                </a:cubicBezTo>
                <a:cubicBezTo>
                  <a:pt x="2460" y="914"/>
                  <a:pt x="8711" y="-1594"/>
                  <a:pt x="13813" y="1070"/>
                </a:cubicBezTo>
                <a:cubicBezTo>
                  <a:pt x="15704" y="947"/>
                  <a:pt x="17531" y="1674"/>
                  <a:pt x="18829" y="3024"/>
                </a:cubicBezTo>
                <a:cubicBezTo>
                  <a:pt x="20495" y="4755"/>
                  <a:pt x="21070" y="7221"/>
                  <a:pt x="21166" y="9679"/>
                </a:cubicBezTo>
                <a:cubicBezTo>
                  <a:pt x="21287" y="12816"/>
                  <a:pt x="20694" y="15935"/>
                  <a:pt x="19425" y="18813"/>
                </a:cubicBezTo>
                <a:cubicBezTo>
                  <a:pt x="19588" y="17154"/>
                  <a:pt x="19583" y="15506"/>
                  <a:pt x="19423" y="13888"/>
                </a:cubicBezTo>
                <a:cubicBezTo>
                  <a:pt x="19256" y="12195"/>
                  <a:pt x="18908" y="10461"/>
                  <a:pt x="17893" y="9031"/>
                </a:cubicBezTo>
                <a:cubicBezTo>
                  <a:pt x="16811" y="7508"/>
                  <a:pt x="15100" y="6568"/>
                  <a:pt x="13248" y="6479"/>
                </a:cubicBezTo>
                <a:cubicBezTo>
                  <a:pt x="12907" y="6836"/>
                  <a:pt x="12535" y="7161"/>
                  <a:pt x="12137" y="7451"/>
                </a:cubicBezTo>
                <a:cubicBezTo>
                  <a:pt x="11478" y="7933"/>
                  <a:pt x="10753" y="8315"/>
                  <a:pt x="9985" y="8585"/>
                </a:cubicBezTo>
                <a:cubicBezTo>
                  <a:pt x="10168" y="8360"/>
                  <a:pt x="10289" y="8090"/>
                  <a:pt x="10335" y="7802"/>
                </a:cubicBezTo>
                <a:cubicBezTo>
                  <a:pt x="10374" y="7564"/>
                  <a:pt x="10360" y="7320"/>
                  <a:pt x="10296" y="708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8" name="Shape 59502">
            <a:extLst>
              <a:ext uri="{FF2B5EF4-FFF2-40B4-BE49-F238E27FC236}">
                <a16:creationId xmlns:a16="http://schemas.microsoft.com/office/drawing/2014/main" id="{03C8C17B-0427-5F87-4F8B-7D7A7FE427D5}"/>
              </a:ext>
            </a:extLst>
          </p:cNvPr>
          <p:cNvSpPr/>
          <p:nvPr/>
        </p:nvSpPr>
        <p:spPr>
          <a:xfrm>
            <a:off x="2203450" y="2737859"/>
            <a:ext cx="4340194" cy="694572"/>
          </a:xfrm>
          <a:prstGeom prst="rect">
            <a:avLst/>
          </a:prstGeom>
          <a:solidFill>
            <a:srgbClr val="1E8F7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endParaRPr sz="289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0" name="Shape 59508">
            <a:extLst>
              <a:ext uri="{FF2B5EF4-FFF2-40B4-BE49-F238E27FC236}">
                <a16:creationId xmlns:a16="http://schemas.microsoft.com/office/drawing/2014/main" id="{38FE8059-EB97-D9DB-5B38-F5AA9C609230}"/>
              </a:ext>
            </a:extLst>
          </p:cNvPr>
          <p:cNvSpPr/>
          <p:nvPr/>
        </p:nvSpPr>
        <p:spPr>
          <a:xfrm>
            <a:off x="13560457" y="2737859"/>
            <a:ext cx="4340193" cy="694572"/>
          </a:xfrm>
          <a:prstGeom prst="rect">
            <a:avLst/>
          </a:prstGeom>
          <a:solidFill>
            <a:srgbClr val="0E51A9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endParaRPr sz="289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2" name="Shape 59515">
            <a:extLst>
              <a:ext uri="{FF2B5EF4-FFF2-40B4-BE49-F238E27FC236}">
                <a16:creationId xmlns:a16="http://schemas.microsoft.com/office/drawing/2014/main" id="{612897FA-AAF3-F5F9-9BF7-BBF0FF8D5AFD}"/>
              </a:ext>
            </a:extLst>
          </p:cNvPr>
          <p:cNvSpPr/>
          <p:nvPr/>
        </p:nvSpPr>
        <p:spPr>
          <a:xfrm>
            <a:off x="6584202" y="3084681"/>
            <a:ext cx="3097072" cy="18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4" name="Shape 59517">
            <a:extLst>
              <a:ext uri="{FF2B5EF4-FFF2-40B4-BE49-F238E27FC236}">
                <a16:creationId xmlns:a16="http://schemas.microsoft.com/office/drawing/2014/main" id="{40444040-FD0B-8952-9569-CA93A6A4FD26}"/>
              </a:ext>
            </a:extLst>
          </p:cNvPr>
          <p:cNvSpPr/>
          <p:nvPr/>
        </p:nvSpPr>
        <p:spPr>
          <a:xfrm>
            <a:off x="10428862" y="3084680"/>
            <a:ext cx="3097071" cy="1814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6" name="TextBox 40">
            <a:extLst>
              <a:ext uri="{FF2B5EF4-FFF2-40B4-BE49-F238E27FC236}">
                <a16:creationId xmlns:a16="http://schemas.microsoft.com/office/drawing/2014/main" id="{A65BF256-BEDB-6C1D-CDDF-2D6BDEA216BC}"/>
              </a:ext>
            </a:extLst>
          </p:cNvPr>
          <p:cNvSpPr txBox="1"/>
          <p:nvPr/>
        </p:nvSpPr>
        <p:spPr>
          <a:xfrm>
            <a:off x="2714551" y="2835541"/>
            <a:ext cx="3756099" cy="4982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BUENAS PRÁCTICAS</a:t>
            </a:r>
          </a:p>
        </p:txBody>
      </p:sp>
      <p:sp>
        <p:nvSpPr>
          <p:cNvPr id="28" name="TextBox 42">
            <a:extLst>
              <a:ext uri="{FF2B5EF4-FFF2-40B4-BE49-F238E27FC236}">
                <a16:creationId xmlns:a16="http://schemas.microsoft.com/office/drawing/2014/main" id="{6A1F8354-BCFD-C039-86BF-72DE1BC5D801}"/>
              </a:ext>
            </a:extLst>
          </p:cNvPr>
          <p:cNvSpPr txBox="1"/>
          <p:nvPr/>
        </p:nvSpPr>
        <p:spPr>
          <a:xfrm>
            <a:off x="14014450" y="2835541"/>
            <a:ext cx="3842623" cy="4982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RECOMENDACIONES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B2CE48F9-3891-108D-BC9F-4C8C5423FBB0}"/>
              </a:ext>
            </a:extLst>
          </p:cNvPr>
          <p:cNvSpPr txBox="1">
            <a:spLocks/>
          </p:cNvSpPr>
          <p:nvPr/>
        </p:nvSpPr>
        <p:spPr>
          <a:xfrm>
            <a:off x="1670050" y="3825875"/>
            <a:ext cx="5601080" cy="5539936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Adecuada planeación y ejecución contractual.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Cumplimiento normativo y correcto uso del </a:t>
            </a:r>
            <a:r>
              <a:rPr lang="es-CO" sz="2300" noProof="0" dirty="0" err="1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SECOP</a:t>
            </a:r>
            <a:endParaRPr lang="es-CO" sz="2300" noProof="0" dirty="0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Se gestionaron correctamente las garantías contractuales.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Se atendieron hallazgos de la Contraloría y se replantearon proyectos.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El FA demuestra  compromiso institucional con la transparencia y la eficiencia en su gestión contractual. Cumplimiento normativo y correcto uso del </a:t>
            </a:r>
            <a:r>
              <a:rPr lang="es-CO" sz="2300" noProof="0" dirty="0" err="1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SECOP</a:t>
            </a: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id="{AADC267D-B62E-CC88-87EE-551DA2D77396}"/>
              </a:ext>
            </a:extLst>
          </p:cNvPr>
          <p:cNvSpPr txBox="1">
            <a:spLocks/>
          </p:cNvSpPr>
          <p:nvPr/>
        </p:nvSpPr>
        <p:spPr>
          <a:xfrm>
            <a:off x="12788113" y="3874368"/>
            <a:ext cx="5742980" cy="2060393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Mejorar  la organización de soportes en los repositorio documentales.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Documentar los avances de controversias contractuales.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endParaRPr lang="en-US" sz="2300" dirty="0" err="1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22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C5BF4-01EF-49C6-3E9B-F13459868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92">
            <a:extLst>
              <a:ext uri="{FF2B5EF4-FFF2-40B4-BE49-F238E27FC236}">
                <a16:creationId xmlns:a16="http://schemas.microsoft.com/office/drawing/2014/main" id="{B93A9501-B658-F416-6BF1-0A09272DE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94196" y="6765127"/>
            <a:ext cx="45720" cy="1105698"/>
          </a:xfrm>
          <a:custGeom>
            <a:avLst/>
            <a:gdLst>
              <a:gd name="T0" fmla="*/ 30 w 31"/>
              <a:gd name="T1" fmla="*/ 516 h 517"/>
              <a:gd name="T2" fmla="*/ 0 w 31"/>
              <a:gd name="T3" fmla="*/ 516 h 517"/>
              <a:gd name="T4" fmla="*/ 0 w 31"/>
              <a:gd name="T5" fmla="*/ 0 h 517"/>
              <a:gd name="T6" fmla="*/ 30 w 31"/>
              <a:gd name="T7" fmla="*/ 0 h 517"/>
              <a:gd name="T8" fmla="*/ 30 w 31"/>
              <a:gd name="T9" fmla="*/ 51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17">
                <a:moveTo>
                  <a:pt x="30" y="516"/>
                </a:moveTo>
                <a:lnTo>
                  <a:pt x="0" y="516"/>
                </a:lnTo>
                <a:lnTo>
                  <a:pt x="0" y="0"/>
                </a:lnTo>
                <a:lnTo>
                  <a:pt x="30" y="0"/>
                </a:lnTo>
                <a:lnTo>
                  <a:pt x="30" y="516"/>
                </a:lnTo>
              </a:path>
            </a:pathLst>
          </a:custGeom>
          <a:solidFill>
            <a:srgbClr val="558DD5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4ED6877-B68A-3426-D274-DB96CD76C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140F60D4-EB4A-BE47-1DD0-AD68621A130E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6C77A3D-D48C-ADF6-3379-60AC54B73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sp>
        <p:nvSpPr>
          <p:cNvPr id="49" name="Freeform 68">
            <a:extLst>
              <a:ext uri="{FF2B5EF4-FFF2-40B4-BE49-F238E27FC236}">
                <a16:creationId xmlns:a16="http://schemas.microsoft.com/office/drawing/2014/main" id="{452F7D3D-4A35-9F1F-4519-719F5C81D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9337" y="5976936"/>
            <a:ext cx="20100277" cy="3464785"/>
          </a:xfrm>
          <a:custGeom>
            <a:avLst/>
            <a:gdLst>
              <a:gd name="T0" fmla="*/ 19569 w 19570"/>
              <a:gd name="T1" fmla="*/ 1590 h 3374"/>
              <a:gd name="T2" fmla="*/ 19569 w 19570"/>
              <a:gd name="T3" fmla="*/ 1590 h 3374"/>
              <a:gd name="T4" fmla="*/ 17722 w 19570"/>
              <a:gd name="T5" fmla="*/ 2191 h 3374"/>
              <a:gd name="T6" fmla="*/ 17722 w 19570"/>
              <a:gd name="T7" fmla="*/ 2191 h 3374"/>
              <a:gd name="T8" fmla="*/ 15497 w 19570"/>
              <a:gd name="T9" fmla="*/ 1268 h 3374"/>
              <a:gd name="T10" fmla="*/ 15497 w 19570"/>
              <a:gd name="T11" fmla="*/ 1268 h 3374"/>
              <a:gd name="T12" fmla="*/ 14065 w 19570"/>
              <a:gd name="T13" fmla="*/ 317 h 3374"/>
              <a:gd name="T14" fmla="*/ 14065 w 19570"/>
              <a:gd name="T15" fmla="*/ 317 h 3374"/>
              <a:gd name="T16" fmla="*/ 12437 w 19570"/>
              <a:gd name="T17" fmla="*/ 0 h 3374"/>
              <a:gd name="T18" fmla="*/ 12437 w 19570"/>
              <a:gd name="T19" fmla="*/ 0 h 3374"/>
              <a:gd name="T20" fmla="*/ 10809 w 19570"/>
              <a:gd name="T21" fmla="*/ 317 h 3374"/>
              <a:gd name="T22" fmla="*/ 10809 w 19570"/>
              <a:gd name="T23" fmla="*/ 317 h 3374"/>
              <a:gd name="T24" fmla="*/ 9378 w 19570"/>
              <a:gd name="T25" fmla="*/ 1268 h 3374"/>
              <a:gd name="T26" fmla="*/ 9378 w 19570"/>
              <a:gd name="T27" fmla="*/ 1268 h 3374"/>
              <a:gd name="T28" fmla="*/ 7154 w 19570"/>
              <a:gd name="T29" fmla="*/ 2191 h 3374"/>
              <a:gd name="T30" fmla="*/ 7154 w 19570"/>
              <a:gd name="T31" fmla="*/ 2191 h 3374"/>
              <a:gd name="T32" fmla="*/ 4930 w 19570"/>
              <a:gd name="T33" fmla="*/ 1268 h 3374"/>
              <a:gd name="T34" fmla="*/ 4930 w 19570"/>
              <a:gd name="T35" fmla="*/ 1268 h 3374"/>
              <a:gd name="T36" fmla="*/ 3498 w 19570"/>
              <a:gd name="T37" fmla="*/ 317 h 3374"/>
              <a:gd name="T38" fmla="*/ 3498 w 19570"/>
              <a:gd name="T39" fmla="*/ 317 h 3374"/>
              <a:gd name="T40" fmla="*/ 1870 w 19570"/>
              <a:gd name="T41" fmla="*/ 0 h 3374"/>
              <a:gd name="T42" fmla="*/ 1870 w 19570"/>
              <a:gd name="T43" fmla="*/ 0 h 3374"/>
              <a:gd name="T44" fmla="*/ 242 w 19570"/>
              <a:gd name="T45" fmla="*/ 317 h 3374"/>
              <a:gd name="T46" fmla="*/ 242 w 19570"/>
              <a:gd name="T47" fmla="*/ 317 h 3374"/>
              <a:gd name="T48" fmla="*/ 0 w 19570"/>
              <a:gd name="T49" fmla="*/ 424 h 3374"/>
              <a:gd name="T50" fmla="*/ 0 w 19570"/>
              <a:gd name="T51" fmla="*/ 1799 h 3374"/>
              <a:gd name="T52" fmla="*/ 0 w 19570"/>
              <a:gd name="T53" fmla="*/ 1799 h 3374"/>
              <a:gd name="T54" fmla="*/ 1870 w 19570"/>
              <a:gd name="T55" fmla="*/ 1182 h 3374"/>
              <a:gd name="T56" fmla="*/ 1870 w 19570"/>
              <a:gd name="T57" fmla="*/ 1182 h 3374"/>
              <a:gd name="T58" fmla="*/ 4095 w 19570"/>
              <a:gd name="T59" fmla="*/ 2104 h 3374"/>
              <a:gd name="T60" fmla="*/ 4095 w 19570"/>
              <a:gd name="T61" fmla="*/ 2104 h 3374"/>
              <a:gd name="T62" fmla="*/ 5526 w 19570"/>
              <a:gd name="T63" fmla="*/ 3055 h 3374"/>
              <a:gd name="T64" fmla="*/ 5526 w 19570"/>
              <a:gd name="T65" fmla="*/ 3055 h 3374"/>
              <a:gd name="T66" fmla="*/ 7154 w 19570"/>
              <a:gd name="T67" fmla="*/ 3373 h 3374"/>
              <a:gd name="T68" fmla="*/ 7154 w 19570"/>
              <a:gd name="T69" fmla="*/ 3373 h 3374"/>
              <a:gd name="T70" fmla="*/ 8782 w 19570"/>
              <a:gd name="T71" fmla="*/ 3055 h 3374"/>
              <a:gd name="T72" fmla="*/ 8782 w 19570"/>
              <a:gd name="T73" fmla="*/ 3055 h 3374"/>
              <a:gd name="T74" fmla="*/ 10214 w 19570"/>
              <a:gd name="T75" fmla="*/ 2104 h 3374"/>
              <a:gd name="T76" fmla="*/ 10214 w 19570"/>
              <a:gd name="T77" fmla="*/ 2104 h 3374"/>
              <a:gd name="T78" fmla="*/ 12437 w 19570"/>
              <a:gd name="T79" fmla="*/ 1182 h 3374"/>
              <a:gd name="T80" fmla="*/ 12437 w 19570"/>
              <a:gd name="T81" fmla="*/ 1182 h 3374"/>
              <a:gd name="T82" fmla="*/ 14661 w 19570"/>
              <a:gd name="T83" fmla="*/ 2104 h 3374"/>
              <a:gd name="T84" fmla="*/ 14661 w 19570"/>
              <a:gd name="T85" fmla="*/ 2104 h 3374"/>
              <a:gd name="T86" fmla="*/ 16094 w 19570"/>
              <a:gd name="T87" fmla="*/ 3055 h 3374"/>
              <a:gd name="T88" fmla="*/ 16094 w 19570"/>
              <a:gd name="T89" fmla="*/ 3055 h 3374"/>
              <a:gd name="T90" fmla="*/ 17722 w 19570"/>
              <a:gd name="T91" fmla="*/ 3373 h 3374"/>
              <a:gd name="T92" fmla="*/ 17722 w 19570"/>
              <a:gd name="T93" fmla="*/ 3373 h 3374"/>
              <a:gd name="T94" fmla="*/ 19350 w 19570"/>
              <a:gd name="T95" fmla="*/ 3055 h 3374"/>
              <a:gd name="T96" fmla="*/ 19350 w 19570"/>
              <a:gd name="T97" fmla="*/ 3055 h 3374"/>
              <a:gd name="T98" fmla="*/ 19569 w 19570"/>
              <a:gd name="T99" fmla="*/ 2959 h 3374"/>
              <a:gd name="T100" fmla="*/ 19569 w 19570"/>
              <a:gd name="T101" fmla="*/ 1590 h 3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570" h="3374">
                <a:moveTo>
                  <a:pt x="19569" y="1590"/>
                </a:moveTo>
                <a:lnTo>
                  <a:pt x="19569" y="1590"/>
                </a:lnTo>
                <a:cubicBezTo>
                  <a:pt x="19035" y="1980"/>
                  <a:pt x="18394" y="2191"/>
                  <a:pt x="17722" y="2191"/>
                </a:cubicBezTo>
                <a:lnTo>
                  <a:pt x="17722" y="2191"/>
                </a:lnTo>
                <a:cubicBezTo>
                  <a:pt x="16882" y="2191"/>
                  <a:pt x="16092" y="1863"/>
                  <a:pt x="15497" y="1268"/>
                </a:cubicBezTo>
                <a:lnTo>
                  <a:pt x="15497" y="1268"/>
                </a:lnTo>
                <a:cubicBezTo>
                  <a:pt x="15084" y="855"/>
                  <a:pt x="14603" y="535"/>
                  <a:pt x="14065" y="317"/>
                </a:cubicBezTo>
                <a:lnTo>
                  <a:pt x="14065" y="317"/>
                </a:lnTo>
                <a:cubicBezTo>
                  <a:pt x="13547" y="107"/>
                  <a:pt x="12999" y="0"/>
                  <a:pt x="12437" y="0"/>
                </a:cubicBezTo>
                <a:lnTo>
                  <a:pt x="12437" y="0"/>
                </a:lnTo>
                <a:cubicBezTo>
                  <a:pt x="11876" y="0"/>
                  <a:pt x="11328" y="107"/>
                  <a:pt x="10809" y="317"/>
                </a:cubicBezTo>
                <a:lnTo>
                  <a:pt x="10809" y="317"/>
                </a:lnTo>
                <a:cubicBezTo>
                  <a:pt x="10272" y="535"/>
                  <a:pt x="9791" y="855"/>
                  <a:pt x="9378" y="1268"/>
                </a:cubicBezTo>
                <a:lnTo>
                  <a:pt x="9378" y="1268"/>
                </a:lnTo>
                <a:cubicBezTo>
                  <a:pt x="8784" y="1863"/>
                  <a:pt x="7994" y="2191"/>
                  <a:pt x="7154" y="2191"/>
                </a:cubicBezTo>
                <a:lnTo>
                  <a:pt x="7154" y="2191"/>
                </a:lnTo>
                <a:cubicBezTo>
                  <a:pt x="6315" y="2191"/>
                  <a:pt x="5525" y="1863"/>
                  <a:pt x="4930" y="1268"/>
                </a:cubicBezTo>
                <a:lnTo>
                  <a:pt x="4930" y="1268"/>
                </a:lnTo>
                <a:cubicBezTo>
                  <a:pt x="4517" y="855"/>
                  <a:pt x="4035" y="535"/>
                  <a:pt x="3498" y="317"/>
                </a:cubicBezTo>
                <a:lnTo>
                  <a:pt x="3498" y="317"/>
                </a:lnTo>
                <a:cubicBezTo>
                  <a:pt x="2980" y="107"/>
                  <a:pt x="2432" y="0"/>
                  <a:pt x="1870" y="0"/>
                </a:cubicBezTo>
                <a:lnTo>
                  <a:pt x="1870" y="0"/>
                </a:lnTo>
                <a:cubicBezTo>
                  <a:pt x="1309" y="0"/>
                  <a:pt x="761" y="107"/>
                  <a:pt x="242" y="317"/>
                </a:cubicBezTo>
                <a:lnTo>
                  <a:pt x="242" y="317"/>
                </a:lnTo>
                <a:cubicBezTo>
                  <a:pt x="160" y="350"/>
                  <a:pt x="79" y="387"/>
                  <a:pt x="0" y="424"/>
                </a:cubicBezTo>
                <a:lnTo>
                  <a:pt x="0" y="1799"/>
                </a:lnTo>
                <a:lnTo>
                  <a:pt x="0" y="1799"/>
                </a:lnTo>
                <a:cubicBezTo>
                  <a:pt x="539" y="1399"/>
                  <a:pt x="1188" y="1182"/>
                  <a:pt x="1870" y="1182"/>
                </a:cubicBezTo>
                <a:lnTo>
                  <a:pt x="1870" y="1182"/>
                </a:lnTo>
                <a:cubicBezTo>
                  <a:pt x="2710" y="1182"/>
                  <a:pt x="3499" y="1510"/>
                  <a:pt x="4095" y="2104"/>
                </a:cubicBezTo>
                <a:lnTo>
                  <a:pt x="4095" y="2104"/>
                </a:lnTo>
                <a:cubicBezTo>
                  <a:pt x="4507" y="2518"/>
                  <a:pt x="4989" y="2837"/>
                  <a:pt x="5526" y="3055"/>
                </a:cubicBezTo>
                <a:lnTo>
                  <a:pt x="5526" y="3055"/>
                </a:lnTo>
                <a:cubicBezTo>
                  <a:pt x="6045" y="3266"/>
                  <a:pt x="6593" y="3373"/>
                  <a:pt x="7154" y="3373"/>
                </a:cubicBezTo>
                <a:lnTo>
                  <a:pt x="7154" y="3373"/>
                </a:lnTo>
                <a:cubicBezTo>
                  <a:pt x="7716" y="3373"/>
                  <a:pt x="8264" y="3266"/>
                  <a:pt x="8782" y="3055"/>
                </a:cubicBezTo>
                <a:lnTo>
                  <a:pt x="8782" y="3055"/>
                </a:lnTo>
                <a:cubicBezTo>
                  <a:pt x="9320" y="2837"/>
                  <a:pt x="9800" y="2518"/>
                  <a:pt x="10214" y="2104"/>
                </a:cubicBezTo>
                <a:lnTo>
                  <a:pt x="10214" y="2104"/>
                </a:lnTo>
                <a:cubicBezTo>
                  <a:pt x="10808" y="1510"/>
                  <a:pt x="11598" y="1182"/>
                  <a:pt x="12437" y="1182"/>
                </a:cubicBezTo>
                <a:lnTo>
                  <a:pt x="12437" y="1182"/>
                </a:lnTo>
                <a:cubicBezTo>
                  <a:pt x="13277" y="1182"/>
                  <a:pt x="14067" y="1510"/>
                  <a:pt x="14661" y="2104"/>
                </a:cubicBezTo>
                <a:lnTo>
                  <a:pt x="14661" y="2104"/>
                </a:lnTo>
                <a:cubicBezTo>
                  <a:pt x="15075" y="2518"/>
                  <a:pt x="15556" y="2837"/>
                  <a:pt x="16094" y="3055"/>
                </a:cubicBezTo>
                <a:lnTo>
                  <a:pt x="16094" y="3055"/>
                </a:lnTo>
                <a:cubicBezTo>
                  <a:pt x="16612" y="3266"/>
                  <a:pt x="17160" y="3373"/>
                  <a:pt x="17722" y="3373"/>
                </a:cubicBezTo>
                <a:lnTo>
                  <a:pt x="17722" y="3373"/>
                </a:lnTo>
                <a:cubicBezTo>
                  <a:pt x="18283" y="3373"/>
                  <a:pt x="18831" y="3266"/>
                  <a:pt x="19350" y="3055"/>
                </a:cubicBezTo>
                <a:lnTo>
                  <a:pt x="19350" y="3055"/>
                </a:lnTo>
                <a:cubicBezTo>
                  <a:pt x="19424" y="3025"/>
                  <a:pt x="19497" y="2993"/>
                  <a:pt x="19569" y="2959"/>
                </a:cubicBezTo>
                <a:lnTo>
                  <a:pt x="19569" y="1590"/>
                </a:lnTo>
              </a:path>
            </a:pathLst>
          </a:custGeom>
          <a:solidFill>
            <a:srgbClr val="DFDFD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0" name="Freeform 4">
            <a:extLst>
              <a:ext uri="{FF2B5EF4-FFF2-40B4-BE49-F238E27FC236}">
                <a16:creationId xmlns:a16="http://schemas.microsoft.com/office/drawing/2014/main" id="{34C80B12-55D5-170C-59F0-83981AD89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" y="6579618"/>
            <a:ext cx="19909021" cy="2299767"/>
          </a:xfrm>
          <a:custGeom>
            <a:avLst/>
            <a:gdLst>
              <a:gd name="connsiteX0" fmla="*/ 22675891 w 24145697"/>
              <a:gd name="connsiteY0" fmla="*/ 2686048 h 2789161"/>
              <a:gd name="connsiteX1" fmla="*/ 22684581 w 24145697"/>
              <a:gd name="connsiteY1" fmla="*/ 2748918 h 2789161"/>
              <a:gd name="connsiteX2" fmla="*/ 22076247 w 24145697"/>
              <a:gd name="connsiteY2" fmla="*/ 2789155 h 2789161"/>
              <a:gd name="connsiteX3" fmla="*/ 21922301 w 24145697"/>
              <a:gd name="connsiteY3" fmla="*/ 2786640 h 2789161"/>
              <a:gd name="connsiteX4" fmla="*/ 21924785 w 24145697"/>
              <a:gd name="connsiteY4" fmla="*/ 2722513 h 2789161"/>
              <a:gd name="connsiteX5" fmla="*/ 22675891 w 24145697"/>
              <a:gd name="connsiteY5" fmla="*/ 2686048 h 2789161"/>
              <a:gd name="connsiteX6" fmla="*/ 8155972 w 24145697"/>
              <a:gd name="connsiteY6" fmla="*/ 2664076 h 2789161"/>
              <a:gd name="connsiteX7" fmla="*/ 8908295 w 24145697"/>
              <a:gd name="connsiteY7" fmla="*/ 2725368 h 2789161"/>
              <a:gd name="connsiteX8" fmla="*/ 8908295 w 24145697"/>
              <a:gd name="connsiteY8" fmla="*/ 2789161 h 2789161"/>
              <a:gd name="connsiteX9" fmla="*/ 8146024 w 24145697"/>
              <a:gd name="connsiteY9" fmla="*/ 2726619 h 2789161"/>
              <a:gd name="connsiteX10" fmla="*/ 10397744 w 24145697"/>
              <a:gd name="connsiteY10" fmla="*/ 2482807 h 2789161"/>
              <a:gd name="connsiteX11" fmla="*/ 10418853 w 24145697"/>
              <a:gd name="connsiteY11" fmla="*/ 2542730 h 2789161"/>
              <a:gd name="connsiteX12" fmla="*/ 9677499 w 24145697"/>
              <a:gd name="connsiteY12" fmla="*/ 2728743 h 2789161"/>
              <a:gd name="connsiteX13" fmla="*/ 9667565 w 24145697"/>
              <a:gd name="connsiteY13" fmla="*/ 2666322 h 2789161"/>
              <a:gd name="connsiteX14" fmla="*/ 10397744 w 24145697"/>
              <a:gd name="connsiteY14" fmla="*/ 2482807 h 2789161"/>
              <a:gd name="connsiteX15" fmla="*/ 20445233 w 24145697"/>
              <a:gd name="connsiteY15" fmla="*/ 2433376 h 2789161"/>
              <a:gd name="connsiteX16" fmla="*/ 21174013 w 24145697"/>
              <a:gd name="connsiteY16" fmla="*/ 2639271 h 2789161"/>
              <a:gd name="connsiteX17" fmla="*/ 21161513 w 24145697"/>
              <a:gd name="connsiteY17" fmla="*/ 2701288 h 2789161"/>
              <a:gd name="connsiteX18" fmla="*/ 20422733 w 24145697"/>
              <a:gd name="connsiteY18" fmla="*/ 2492912 h 2789161"/>
              <a:gd name="connsiteX19" fmla="*/ 24117121 w 24145697"/>
              <a:gd name="connsiteY19" fmla="*/ 2252107 h 2789161"/>
              <a:gd name="connsiteX20" fmla="*/ 24145697 w 24145697"/>
              <a:gd name="connsiteY20" fmla="*/ 2309491 h 2789161"/>
              <a:gd name="connsiteX21" fmla="*/ 23433771 w 24145697"/>
              <a:gd name="connsiteY21" fmla="*/ 2591422 h 2789161"/>
              <a:gd name="connsiteX22" fmla="*/ 23416377 w 24145697"/>
              <a:gd name="connsiteY22" fmla="*/ 2530295 h 2789161"/>
              <a:gd name="connsiteX23" fmla="*/ 24117121 w 24145697"/>
              <a:gd name="connsiteY23" fmla="*/ 2252107 h 2789161"/>
              <a:gd name="connsiteX24" fmla="*/ 6730080 w 24145697"/>
              <a:gd name="connsiteY24" fmla="*/ 2180701 h 2789161"/>
              <a:gd name="connsiteX25" fmla="*/ 7425198 w 24145697"/>
              <a:gd name="connsiteY25" fmla="*/ 2480944 h 2789161"/>
              <a:gd name="connsiteX26" fmla="*/ 7403981 w 24145697"/>
              <a:gd name="connsiteY26" fmla="*/ 2541989 h 2789161"/>
              <a:gd name="connsiteX27" fmla="*/ 6701378 w 24145697"/>
              <a:gd name="connsiteY27" fmla="*/ 2236763 h 2789161"/>
              <a:gd name="connsiteX28" fmla="*/ 11724729 w 24145697"/>
              <a:gd name="connsiteY28" fmla="*/ 1774224 h 2789161"/>
              <a:gd name="connsiteX29" fmla="*/ 11764617 w 24145697"/>
              <a:gd name="connsiteY29" fmla="*/ 1824026 h 2789161"/>
              <a:gd name="connsiteX30" fmla="*/ 11120149 w 24145697"/>
              <a:gd name="connsiteY30" fmla="*/ 2239877 h 2789161"/>
              <a:gd name="connsiteX31" fmla="*/ 11090233 w 24145697"/>
              <a:gd name="connsiteY31" fmla="*/ 2183849 h 2789161"/>
              <a:gd name="connsiteX32" fmla="*/ 11724729 w 24145697"/>
              <a:gd name="connsiteY32" fmla="*/ 1774224 h 2789161"/>
              <a:gd name="connsiteX33" fmla="*/ 19144147 w 24145697"/>
              <a:gd name="connsiteY33" fmla="*/ 1675351 h 2789161"/>
              <a:gd name="connsiteX34" fmla="*/ 19762335 w 24145697"/>
              <a:gd name="connsiteY34" fmla="*/ 2107957 h 2789161"/>
              <a:gd name="connsiteX35" fmla="*/ 19731301 w 24145697"/>
              <a:gd name="connsiteY35" fmla="*/ 2162971 h 2789161"/>
              <a:gd name="connsiteX36" fmla="*/ 19104425 w 24145697"/>
              <a:gd name="connsiteY36" fmla="*/ 1725363 h 2789161"/>
              <a:gd name="connsiteX37" fmla="*/ 5531081 w 24145697"/>
              <a:gd name="connsiteY37" fmla="*/ 1268874 h 2789161"/>
              <a:gd name="connsiteX38" fmla="*/ 5642052 w 24145697"/>
              <a:gd name="connsiteY38" fmla="*/ 1374370 h 2789161"/>
              <a:gd name="connsiteX39" fmla="*/ 6095911 w 24145697"/>
              <a:gd name="connsiteY39" fmla="*/ 1772773 h 2789161"/>
              <a:gd name="connsiteX40" fmla="*/ 6057258 w 24145697"/>
              <a:gd name="connsiteY40" fmla="*/ 1822418 h 2789161"/>
              <a:gd name="connsiteX41" fmla="*/ 5595918 w 24145697"/>
              <a:gd name="connsiteY41" fmla="*/ 1419051 h 2789161"/>
              <a:gd name="connsiteX42" fmla="*/ 5487440 w 24145697"/>
              <a:gd name="connsiteY42" fmla="*/ 1314796 h 2789161"/>
              <a:gd name="connsiteX43" fmla="*/ 12887461 w 24145697"/>
              <a:gd name="connsiteY43" fmla="*/ 790987 h 2789161"/>
              <a:gd name="connsiteX44" fmla="*/ 12923622 w 24145697"/>
              <a:gd name="connsiteY44" fmla="*/ 843046 h 2789161"/>
              <a:gd name="connsiteX45" fmla="*/ 12331331 w 24145697"/>
              <a:gd name="connsiteY45" fmla="*/ 1311578 h 2789161"/>
              <a:gd name="connsiteX46" fmla="*/ 12287688 w 24145697"/>
              <a:gd name="connsiteY46" fmla="*/ 1265717 h 2789161"/>
              <a:gd name="connsiteX47" fmla="*/ 12887461 w 24145697"/>
              <a:gd name="connsiteY47" fmla="*/ 790987 h 2789161"/>
              <a:gd name="connsiteX48" fmla="*/ 17967955 w 24145697"/>
              <a:gd name="connsiteY48" fmla="*/ 703096 h 2789161"/>
              <a:gd name="connsiteX49" fmla="*/ 18581355 w 24145697"/>
              <a:gd name="connsiteY49" fmla="*/ 1159903 h 2789161"/>
              <a:gd name="connsiteX50" fmla="*/ 18539137 w 24145697"/>
              <a:gd name="connsiteY50" fmla="*/ 1207201 h 2789161"/>
              <a:gd name="connsiteX51" fmla="*/ 17934429 w 24145697"/>
              <a:gd name="connsiteY51" fmla="*/ 756618 h 2789161"/>
              <a:gd name="connsiteX52" fmla="*/ 4266747 w 24145697"/>
              <a:gd name="connsiteY52" fmla="*/ 417467 h 2789161"/>
              <a:gd name="connsiteX53" fmla="*/ 4936893 w 24145697"/>
              <a:gd name="connsiteY53" fmla="*/ 792204 h 2789161"/>
              <a:gd name="connsiteX54" fmla="*/ 4901950 w 24145697"/>
              <a:gd name="connsiteY54" fmla="*/ 844667 h 2789161"/>
              <a:gd name="connsiteX55" fmla="*/ 4240539 w 24145697"/>
              <a:gd name="connsiteY55" fmla="*/ 476176 h 2789161"/>
              <a:gd name="connsiteX56" fmla="*/ 534192 w 24145697"/>
              <a:gd name="connsiteY56" fmla="*/ 357046 h 2789161"/>
              <a:gd name="connsiteX57" fmla="*/ 559037 w 24145697"/>
              <a:gd name="connsiteY57" fmla="*/ 415157 h 2789161"/>
              <a:gd name="connsiteX58" fmla="*/ 0 w 24145697"/>
              <a:gd name="connsiteY58" fmla="*/ 690877 h 2789161"/>
              <a:gd name="connsiteX59" fmla="*/ 0 w 24145697"/>
              <a:gd name="connsiteY59" fmla="*/ 617928 h 2789161"/>
              <a:gd name="connsiteX60" fmla="*/ 534192 w 24145697"/>
              <a:gd name="connsiteY60" fmla="*/ 357046 h 2789161"/>
              <a:gd name="connsiteX61" fmla="*/ 14275237 w 24145697"/>
              <a:gd name="connsiteY61" fmla="*/ 159301 h 2789161"/>
              <a:gd name="connsiteX62" fmla="*/ 14291373 w 24145697"/>
              <a:gd name="connsiteY62" fmla="*/ 221770 h 2789161"/>
              <a:gd name="connsiteX63" fmla="*/ 13582627 w 24145697"/>
              <a:gd name="connsiteY63" fmla="*/ 476642 h 2789161"/>
              <a:gd name="connsiteX64" fmla="*/ 13556561 w 24145697"/>
              <a:gd name="connsiteY64" fmla="*/ 419170 h 2789161"/>
              <a:gd name="connsiteX65" fmla="*/ 14275237 w 24145697"/>
              <a:gd name="connsiteY65" fmla="*/ 159301 h 2789161"/>
              <a:gd name="connsiteX66" fmla="*/ 16559706 w 24145697"/>
              <a:gd name="connsiteY66" fmla="*/ 120845 h 2789161"/>
              <a:gd name="connsiteX67" fmla="*/ 17290505 w 24145697"/>
              <a:gd name="connsiteY67" fmla="*/ 352508 h 2789161"/>
              <a:gd name="connsiteX68" fmla="*/ 17266769 w 24145697"/>
              <a:gd name="connsiteY68" fmla="*/ 410733 h 2789161"/>
              <a:gd name="connsiteX69" fmla="*/ 16544715 w 24145697"/>
              <a:gd name="connsiteY69" fmla="*/ 181548 h 2789161"/>
              <a:gd name="connsiteX70" fmla="*/ 2791160 w 24145697"/>
              <a:gd name="connsiteY70" fmla="*/ 21972 h 2789161"/>
              <a:gd name="connsiteX71" fmla="*/ 3547182 w 24145697"/>
              <a:gd name="connsiteY71" fmla="*/ 160832 h 2789161"/>
              <a:gd name="connsiteX72" fmla="*/ 3530937 w 24145697"/>
              <a:gd name="connsiteY72" fmla="*/ 223950 h 2789161"/>
              <a:gd name="connsiteX73" fmla="*/ 2784912 w 24145697"/>
              <a:gd name="connsiteY73" fmla="*/ 86352 h 2789161"/>
              <a:gd name="connsiteX74" fmla="*/ 2021892 w 24145697"/>
              <a:gd name="connsiteY74" fmla="*/ 5495 h 2789161"/>
              <a:gd name="connsiteX75" fmla="*/ 2025635 w 24145697"/>
              <a:gd name="connsiteY75" fmla="*/ 69073 h 2789161"/>
              <a:gd name="connsiteX76" fmla="*/ 1277090 w 24145697"/>
              <a:gd name="connsiteY76" fmla="*/ 180022 h 2789161"/>
              <a:gd name="connsiteX77" fmla="*/ 1263367 w 24145697"/>
              <a:gd name="connsiteY77" fmla="*/ 118938 h 2789161"/>
              <a:gd name="connsiteX78" fmla="*/ 2021892 w 24145697"/>
              <a:gd name="connsiteY78" fmla="*/ 5495 h 2789161"/>
              <a:gd name="connsiteX79" fmla="*/ 15494814 w 24145697"/>
              <a:gd name="connsiteY79" fmla="*/ 0 h 2789161"/>
              <a:gd name="connsiteX80" fmla="*/ 15801919 w 24145697"/>
              <a:gd name="connsiteY80" fmla="*/ 8789 h 2789161"/>
              <a:gd name="connsiteX81" fmla="*/ 15798173 w 24145697"/>
              <a:gd name="connsiteY81" fmla="*/ 72821 h 2789161"/>
              <a:gd name="connsiteX82" fmla="*/ 15494814 w 24145697"/>
              <a:gd name="connsiteY82" fmla="*/ 64032 h 2789161"/>
              <a:gd name="connsiteX83" fmla="*/ 15040398 w 24145697"/>
              <a:gd name="connsiteY83" fmla="*/ 86631 h 2789161"/>
              <a:gd name="connsiteX84" fmla="*/ 15034156 w 24145697"/>
              <a:gd name="connsiteY84" fmla="*/ 22600 h 2789161"/>
              <a:gd name="connsiteX85" fmla="*/ 15494814 w 24145697"/>
              <a:gd name="connsiteY85" fmla="*/ 0 h 278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4145697" h="2789161">
                <a:moveTo>
                  <a:pt x="22675891" y="2686048"/>
                </a:moveTo>
                <a:lnTo>
                  <a:pt x="22684581" y="2748918"/>
                </a:lnTo>
                <a:cubicBezTo>
                  <a:pt x="22483459" y="2775323"/>
                  <a:pt x="22278611" y="2789155"/>
                  <a:pt x="22076247" y="2789155"/>
                </a:cubicBezTo>
                <a:cubicBezTo>
                  <a:pt x="22025347" y="2789155"/>
                  <a:pt x="21973203" y="2787897"/>
                  <a:pt x="21922301" y="2786640"/>
                </a:cubicBezTo>
                <a:lnTo>
                  <a:pt x="21924785" y="2722513"/>
                </a:lnTo>
                <a:cubicBezTo>
                  <a:pt x="22174325" y="2731314"/>
                  <a:pt x="22427591" y="2718740"/>
                  <a:pt x="22675891" y="2686048"/>
                </a:cubicBezTo>
                <a:close/>
                <a:moveTo>
                  <a:pt x="8155972" y="2664076"/>
                </a:moveTo>
                <a:cubicBezTo>
                  <a:pt x="8404670" y="2705354"/>
                  <a:pt x="8657105" y="2725368"/>
                  <a:pt x="8908295" y="2725368"/>
                </a:cubicBezTo>
                <a:lnTo>
                  <a:pt x="8908295" y="2789161"/>
                </a:lnTo>
                <a:cubicBezTo>
                  <a:pt x="8653374" y="2789161"/>
                  <a:pt x="8397208" y="2767897"/>
                  <a:pt x="8146024" y="2726619"/>
                </a:cubicBezTo>
                <a:close/>
                <a:moveTo>
                  <a:pt x="10397744" y="2482807"/>
                </a:moveTo>
                <a:lnTo>
                  <a:pt x="10418853" y="2542730"/>
                </a:lnTo>
                <a:cubicBezTo>
                  <a:pt x="10177945" y="2625125"/>
                  <a:pt x="9928343" y="2687545"/>
                  <a:pt x="9677499" y="2728743"/>
                </a:cubicBezTo>
                <a:lnTo>
                  <a:pt x="9667565" y="2666322"/>
                </a:lnTo>
                <a:cubicBezTo>
                  <a:pt x="9914683" y="2625125"/>
                  <a:pt x="10160559" y="2563953"/>
                  <a:pt x="10397744" y="2482807"/>
                </a:cubicBezTo>
                <a:close/>
                <a:moveTo>
                  <a:pt x="20445233" y="2433376"/>
                </a:moveTo>
                <a:cubicBezTo>
                  <a:pt x="20681493" y="2521440"/>
                  <a:pt x="20926503" y="2590898"/>
                  <a:pt x="21174013" y="2639271"/>
                </a:cubicBezTo>
                <a:lnTo>
                  <a:pt x="21161513" y="2701288"/>
                </a:lnTo>
                <a:cubicBezTo>
                  <a:pt x="20910253" y="2651674"/>
                  <a:pt x="20661491" y="2580975"/>
                  <a:pt x="20422733" y="2492912"/>
                </a:cubicBezTo>
                <a:close/>
                <a:moveTo>
                  <a:pt x="24117121" y="2252107"/>
                </a:moveTo>
                <a:lnTo>
                  <a:pt x="24145697" y="2309491"/>
                </a:lnTo>
                <a:cubicBezTo>
                  <a:pt x="23917085" y="2421764"/>
                  <a:pt x="23678535" y="2516573"/>
                  <a:pt x="23433771" y="2591422"/>
                </a:cubicBezTo>
                <a:lnTo>
                  <a:pt x="23416377" y="2530295"/>
                </a:lnTo>
                <a:cubicBezTo>
                  <a:pt x="23657413" y="2456694"/>
                  <a:pt x="23892237" y="2363133"/>
                  <a:pt x="24117121" y="2252107"/>
                </a:cubicBezTo>
                <a:close/>
                <a:moveTo>
                  <a:pt x="6730080" y="2180701"/>
                </a:moveTo>
                <a:cubicBezTo>
                  <a:pt x="6952220" y="2300300"/>
                  <a:pt x="7186836" y="2401211"/>
                  <a:pt x="7425198" y="2480944"/>
                </a:cubicBezTo>
                <a:lnTo>
                  <a:pt x="7403981" y="2541989"/>
                </a:lnTo>
                <a:cubicBezTo>
                  <a:pt x="7161876" y="2459765"/>
                  <a:pt x="6926012" y="2357608"/>
                  <a:pt x="6701378" y="2236763"/>
                </a:cubicBezTo>
                <a:close/>
                <a:moveTo>
                  <a:pt x="11724729" y="1774224"/>
                </a:moveTo>
                <a:lnTo>
                  <a:pt x="11764617" y="1824026"/>
                </a:lnTo>
                <a:cubicBezTo>
                  <a:pt x="11561430" y="1979659"/>
                  <a:pt x="11344528" y="2120351"/>
                  <a:pt x="11120149" y="2239877"/>
                </a:cubicBezTo>
                <a:lnTo>
                  <a:pt x="11090233" y="2183849"/>
                </a:lnTo>
                <a:cubicBezTo>
                  <a:pt x="11312119" y="2065568"/>
                  <a:pt x="11525281" y="1927367"/>
                  <a:pt x="11724729" y="1774224"/>
                </a:cubicBezTo>
                <a:close/>
                <a:moveTo>
                  <a:pt x="19144147" y="1675351"/>
                </a:moveTo>
                <a:cubicBezTo>
                  <a:pt x="19337797" y="1836641"/>
                  <a:pt x="19546341" y="1981676"/>
                  <a:pt x="19762335" y="2107957"/>
                </a:cubicBezTo>
                <a:lnTo>
                  <a:pt x="19731301" y="2162971"/>
                </a:lnTo>
                <a:cubicBezTo>
                  <a:pt x="19511583" y="2035439"/>
                  <a:pt x="19300555" y="1887903"/>
                  <a:pt x="19104425" y="1725363"/>
                </a:cubicBezTo>
                <a:close/>
                <a:moveTo>
                  <a:pt x="5531081" y="1268874"/>
                </a:moveTo>
                <a:cubicBezTo>
                  <a:pt x="5568486" y="1303626"/>
                  <a:pt x="5604646" y="1339618"/>
                  <a:pt x="5642052" y="1374370"/>
                </a:cubicBezTo>
                <a:cubicBezTo>
                  <a:pt x="5784194" y="1517100"/>
                  <a:pt x="5937559" y="1651142"/>
                  <a:pt x="6095911" y="1772773"/>
                </a:cubicBezTo>
                <a:lnTo>
                  <a:pt x="6057258" y="1822418"/>
                </a:lnTo>
                <a:cubicBezTo>
                  <a:pt x="5896412" y="1699546"/>
                  <a:pt x="5741801" y="1563022"/>
                  <a:pt x="5595918" y="1419051"/>
                </a:cubicBezTo>
                <a:cubicBezTo>
                  <a:pt x="5561005" y="1384299"/>
                  <a:pt x="5523599" y="1348306"/>
                  <a:pt x="5487440" y="1314796"/>
                </a:cubicBezTo>
                <a:close/>
                <a:moveTo>
                  <a:pt x="12887461" y="790987"/>
                </a:moveTo>
                <a:lnTo>
                  <a:pt x="12923622" y="843046"/>
                </a:lnTo>
                <a:cubicBezTo>
                  <a:pt x="12714138" y="981871"/>
                  <a:pt x="12514629" y="1139288"/>
                  <a:pt x="12331331" y="1311578"/>
                </a:cubicBezTo>
                <a:lnTo>
                  <a:pt x="12287688" y="1265717"/>
                </a:lnTo>
                <a:cubicBezTo>
                  <a:pt x="12474727" y="1090947"/>
                  <a:pt x="12675483" y="932290"/>
                  <a:pt x="12887461" y="790987"/>
                </a:cubicBezTo>
                <a:close/>
                <a:moveTo>
                  <a:pt x="17967955" y="703096"/>
                </a:moveTo>
                <a:cubicBezTo>
                  <a:pt x="18184011" y="837524"/>
                  <a:pt x="18388891" y="990623"/>
                  <a:pt x="18581355" y="1159903"/>
                </a:cubicBezTo>
                <a:lnTo>
                  <a:pt x="18539137" y="1207201"/>
                </a:lnTo>
                <a:cubicBezTo>
                  <a:pt x="18350399" y="1041656"/>
                  <a:pt x="18146761" y="889802"/>
                  <a:pt x="17934429" y="756618"/>
                </a:cubicBezTo>
                <a:close/>
                <a:moveTo>
                  <a:pt x="4266747" y="417467"/>
                </a:moveTo>
                <a:cubicBezTo>
                  <a:pt x="4498864" y="523642"/>
                  <a:pt x="4725990" y="648555"/>
                  <a:pt x="4936893" y="792204"/>
                </a:cubicBezTo>
                <a:lnTo>
                  <a:pt x="4901950" y="844667"/>
                </a:lnTo>
                <a:cubicBezTo>
                  <a:pt x="4692295" y="703516"/>
                  <a:pt x="4470162" y="581102"/>
                  <a:pt x="4240539" y="476176"/>
                </a:cubicBezTo>
                <a:close/>
                <a:moveTo>
                  <a:pt x="534192" y="357046"/>
                </a:moveTo>
                <a:lnTo>
                  <a:pt x="559037" y="415157"/>
                </a:lnTo>
                <a:cubicBezTo>
                  <a:pt x="366480" y="494287"/>
                  <a:pt x="178892" y="587018"/>
                  <a:pt x="0" y="690877"/>
                </a:cubicBezTo>
                <a:lnTo>
                  <a:pt x="0" y="617928"/>
                </a:lnTo>
                <a:cubicBezTo>
                  <a:pt x="172681" y="520252"/>
                  <a:pt x="351572" y="431231"/>
                  <a:pt x="534192" y="357046"/>
                </a:cubicBezTo>
                <a:close/>
                <a:moveTo>
                  <a:pt x="14275237" y="159301"/>
                </a:moveTo>
                <a:lnTo>
                  <a:pt x="14291373" y="221770"/>
                </a:lnTo>
                <a:cubicBezTo>
                  <a:pt x="14049332" y="286737"/>
                  <a:pt x="13811014" y="372944"/>
                  <a:pt x="13582627" y="476642"/>
                </a:cubicBezTo>
                <a:lnTo>
                  <a:pt x="13556561" y="419170"/>
                </a:lnTo>
                <a:cubicBezTo>
                  <a:pt x="13787431" y="312974"/>
                  <a:pt x="14029472" y="226767"/>
                  <a:pt x="14275237" y="159301"/>
                </a:cubicBezTo>
                <a:close/>
                <a:moveTo>
                  <a:pt x="16559706" y="120845"/>
                </a:moveTo>
                <a:cubicBezTo>
                  <a:pt x="16809551" y="177832"/>
                  <a:pt x="17054401" y="255878"/>
                  <a:pt x="17290505" y="352508"/>
                </a:cubicBezTo>
                <a:lnTo>
                  <a:pt x="17266769" y="410733"/>
                </a:lnTo>
                <a:cubicBezTo>
                  <a:pt x="17033163" y="315343"/>
                  <a:pt x="16790813" y="238535"/>
                  <a:pt x="16544715" y="181548"/>
                </a:cubicBezTo>
                <a:close/>
                <a:moveTo>
                  <a:pt x="2791160" y="21972"/>
                </a:moveTo>
                <a:cubicBezTo>
                  <a:pt x="3046083" y="48482"/>
                  <a:pt x="3299757" y="95189"/>
                  <a:pt x="3547182" y="160832"/>
                </a:cubicBezTo>
                <a:lnTo>
                  <a:pt x="3530937" y="223950"/>
                </a:lnTo>
                <a:cubicBezTo>
                  <a:pt x="3287260" y="157045"/>
                  <a:pt x="3036086" y="111600"/>
                  <a:pt x="2784912" y="86352"/>
                </a:cubicBezTo>
                <a:close/>
                <a:moveTo>
                  <a:pt x="2021892" y="5495"/>
                </a:moveTo>
                <a:lnTo>
                  <a:pt x="2025635" y="69073"/>
                </a:lnTo>
                <a:cubicBezTo>
                  <a:pt x="1774872" y="86526"/>
                  <a:pt x="1522862" y="123924"/>
                  <a:pt x="1277090" y="180022"/>
                </a:cubicBezTo>
                <a:lnTo>
                  <a:pt x="1263367" y="118938"/>
                </a:lnTo>
                <a:cubicBezTo>
                  <a:pt x="1511634" y="61593"/>
                  <a:pt x="1767387" y="22948"/>
                  <a:pt x="2021892" y="5495"/>
                </a:cubicBezTo>
                <a:close/>
                <a:moveTo>
                  <a:pt x="15494814" y="0"/>
                </a:moveTo>
                <a:cubicBezTo>
                  <a:pt x="15597182" y="0"/>
                  <a:pt x="15700799" y="2511"/>
                  <a:pt x="15801919" y="8789"/>
                </a:cubicBezTo>
                <a:lnTo>
                  <a:pt x="15798173" y="72821"/>
                </a:lnTo>
                <a:cubicBezTo>
                  <a:pt x="15698302" y="66543"/>
                  <a:pt x="15595933" y="64032"/>
                  <a:pt x="15494814" y="64032"/>
                </a:cubicBezTo>
                <a:cubicBezTo>
                  <a:pt x="15343758" y="64032"/>
                  <a:pt x="15191454" y="71565"/>
                  <a:pt x="15040398" y="86631"/>
                </a:cubicBezTo>
                <a:lnTo>
                  <a:pt x="15034156" y="22600"/>
                </a:lnTo>
                <a:cubicBezTo>
                  <a:pt x="15187709" y="7533"/>
                  <a:pt x="15342509" y="0"/>
                  <a:pt x="154948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defTabSz="1507544"/>
            <a:endParaRPr lang="en-US" sz="5384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51" name="Freeform 87">
            <a:extLst>
              <a:ext uri="{FF2B5EF4-FFF2-40B4-BE49-F238E27FC236}">
                <a16:creationId xmlns:a16="http://schemas.microsoft.com/office/drawing/2014/main" id="{3754FE04-CDD1-F01F-43C1-D0126EF21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6150" y="5469138"/>
            <a:ext cx="729191" cy="964706"/>
          </a:xfrm>
          <a:custGeom>
            <a:avLst/>
            <a:gdLst>
              <a:gd name="T0" fmla="*/ 710 w 711"/>
              <a:gd name="T1" fmla="*/ 354 h 940"/>
              <a:gd name="T2" fmla="*/ 710 w 711"/>
              <a:gd name="T3" fmla="*/ 354 h 940"/>
              <a:gd name="T4" fmla="*/ 355 w 711"/>
              <a:gd name="T5" fmla="*/ 0 h 940"/>
              <a:gd name="T6" fmla="*/ 355 w 711"/>
              <a:gd name="T7" fmla="*/ 0 h 940"/>
              <a:gd name="T8" fmla="*/ 0 w 711"/>
              <a:gd name="T9" fmla="*/ 354 h 940"/>
              <a:gd name="T10" fmla="*/ 0 w 711"/>
              <a:gd name="T11" fmla="*/ 354 h 940"/>
              <a:gd name="T12" fmla="*/ 206 w 711"/>
              <a:gd name="T13" fmla="*/ 676 h 940"/>
              <a:gd name="T14" fmla="*/ 355 w 711"/>
              <a:gd name="T15" fmla="*/ 939 h 940"/>
              <a:gd name="T16" fmla="*/ 504 w 711"/>
              <a:gd name="T17" fmla="*/ 676 h 940"/>
              <a:gd name="T18" fmla="*/ 504 w 711"/>
              <a:gd name="T19" fmla="*/ 676 h 940"/>
              <a:gd name="T20" fmla="*/ 710 w 711"/>
              <a:gd name="T21" fmla="*/ 354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1" h="940">
                <a:moveTo>
                  <a:pt x="710" y="354"/>
                </a:moveTo>
                <a:lnTo>
                  <a:pt x="710" y="354"/>
                </a:lnTo>
                <a:cubicBezTo>
                  <a:pt x="710" y="158"/>
                  <a:pt x="551" y="0"/>
                  <a:pt x="355" y="0"/>
                </a:cubicBezTo>
                <a:lnTo>
                  <a:pt x="355" y="0"/>
                </a:lnTo>
                <a:cubicBezTo>
                  <a:pt x="159" y="0"/>
                  <a:pt x="0" y="158"/>
                  <a:pt x="0" y="354"/>
                </a:cubicBezTo>
                <a:lnTo>
                  <a:pt x="0" y="354"/>
                </a:lnTo>
                <a:cubicBezTo>
                  <a:pt x="0" y="497"/>
                  <a:pt x="84" y="620"/>
                  <a:pt x="206" y="676"/>
                </a:cubicBezTo>
                <a:lnTo>
                  <a:pt x="355" y="939"/>
                </a:lnTo>
                <a:lnTo>
                  <a:pt x="504" y="676"/>
                </a:lnTo>
                <a:lnTo>
                  <a:pt x="504" y="676"/>
                </a:lnTo>
                <a:cubicBezTo>
                  <a:pt x="625" y="620"/>
                  <a:pt x="710" y="497"/>
                  <a:pt x="710" y="354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2" name="Freeform 88">
            <a:extLst>
              <a:ext uri="{FF2B5EF4-FFF2-40B4-BE49-F238E27FC236}">
                <a16:creationId xmlns:a16="http://schemas.microsoft.com/office/drawing/2014/main" id="{03149FA5-FF5E-3650-C985-3A3B1D057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7887" y="5060139"/>
            <a:ext cx="45719" cy="476150"/>
          </a:xfrm>
          <a:custGeom>
            <a:avLst/>
            <a:gdLst>
              <a:gd name="T0" fmla="*/ 30 w 31"/>
              <a:gd name="T1" fmla="*/ 515 h 516"/>
              <a:gd name="T2" fmla="*/ 0 w 31"/>
              <a:gd name="T3" fmla="*/ 515 h 516"/>
              <a:gd name="T4" fmla="*/ 0 w 31"/>
              <a:gd name="T5" fmla="*/ 0 h 516"/>
              <a:gd name="T6" fmla="*/ 30 w 31"/>
              <a:gd name="T7" fmla="*/ 0 h 516"/>
              <a:gd name="T8" fmla="*/ 30 w 31"/>
              <a:gd name="T9" fmla="*/ 51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16">
                <a:moveTo>
                  <a:pt x="30" y="515"/>
                </a:moveTo>
                <a:lnTo>
                  <a:pt x="0" y="515"/>
                </a:lnTo>
                <a:lnTo>
                  <a:pt x="0" y="0"/>
                </a:lnTo>
                <a:lnTo>
                  <a:pt x="30" y="0"/>
                </a:lnTo>
                <a:lnTo>
                  <a:pt x="30" y="515"/>
                </a:ln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3" name="Freeform 89">
            <a:extLst>
              <a:ext uri="{FF2B5EF4-FFF2-40B4-BE49-F238E27FC236}">
                <a16:creationId xmlns:a16="http://schemas.microsoft.com/office/drawing/2014/main" id="{01C675FD-1984-E1C8-D159-C5A5FDE28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8659" y="7605754"/>
            <a:ext cx="729191" cy="964703"/>
          </a:xfrm>
          <a:custGeom>
            <a:avLst/>
            <a:gdLst>
              <a:gd name="T0" fmla="*/ 709 w 710"/>
              <a:gd name="T1" fmla="*/ 354 h 940"/>
              <a:gd name="T2" fmla="*/ 709 w 710"/>
              <a:gd name="T3" fmla="*/ 354 h 940"/>
              <a:gd name="T4" fmla="*/ 355 w 710"/>
              <a:gd name="T5" fmla="*/ 0 h 940"/>
              <a:gd name="T6" fmla="*/ 355 w 710"/>
              <a:gd name="T7" fmla="*/ 0 h 940"/>
              <a:gd name="T8" fmla="*/ 0 w 710"/>
              <a:gd name="T9" fmla="*/ 354 h 940"/>
              <a:gd name="T10" fmla="*/ 0 w 710"/>
              <a:gd name="T11" fmla="*/ 354 h 940"/>
              <a:gd name="T12" fmla="*/ 206 w 710"/>
              <a:gd name="T13" fmla="*/ 676 h 940"/>
              <a:gd name="T14" fmla="*/ 355 w 710"/>
              <a:gd name="T15" fmla="*/ 939 h 940"/>
              <a:gd name="T16" fmla="*/ 504 w 710"/>
              <a:gd name="T17" fmla="*/ 676 h 940"/>
              <a:gd name="T18" fmla="*/ 504 w 710"/>
              <a:gd name="T19" fmla="*/ 676 h 940"/>
              <a:gd name="T20" fmla="*/ 709 w 710"/>
              <a:gd name="T21" fmla="*/ 354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0" h="940">
                <a:moveTo>
                  <a:pt x="709" y="354"/>
                </a:moveTo>
                <a:lnTo>
                  <a:pt x="709" y="354"/>
                </a:lnTo>
                <a:cubicBezTo>
                  <a:pt x="709" y="158"/>
                  <a:pt x="551" y="0"/>
                  <a:pt x="355" y="0"/>
                </a:cubicBezTo>
                <a:lnTo>
                  <a:pt x="355" y="0"/>
                </a:lnTo>
                <a:cubicBezTo>
                  <a:pt x="159" y="0"/>
                  <a:pt x="0" y="158"/>
                  <a:pt x="0" y="354"/>
                </a:cubicBezTo>
                <a:lnTo>
                  <a:pt x="0" y="354"/>
                </a:lnTo>
                <a:cubicBezTo>
                  <a:pt x="0" y="497"/>
                  <a:pt x="84" y="620"/>
                  <a:pt x="206" y="676"/>
                </a:cubicBezTo>
                <a:lnTo>
                  <a:pt x="355" y="939"/>
                </a:lnTo>
                <a:lnTo>
                  <a:pt x="504" y="676"/>
                </a:lnTo>
                <a:lnTo>
                  <a:pt x="504" y="676"/>
                </a:lnTo>
                <a:cubicBezTo>
                  <a:pt x="626" y="620"/>
                  <a:pt x="709" y="497"/>
                  <a:pt x="709" y="354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4" name="Freeform 90">
            <a:extLst>
              <a:ext uri="{FF2B5EF4-FFF2-40B4-BE49-F238E27FC236}">
                <a16:creationId xmlns:a16="http://schemas.microsoft.com/office/drawing/2014/main" id="{EEC88733-B5E2-04E5-03DF-6F4D7ADE8A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756" y="6807226"/>
            <a:ext cx="48616" cy="812609"/>
          </a:xfrm>
          <a:custGeom>
            <a:avLst/>
            <a:gdLst>
              <a:gd name="T0" fmla="*/ 31 w 32"/>
              <a:gd name="T1" fmla="*/ 515 h 516"/>
              <a:gd name="T2" fmla="*/ 0 w 32"/>
              <a:gd name="T3" fmla="*/ 515 h 516"/>
              <a:gd name="T4" fmla="*/ 0 w 32"/>
              <a:gd name="T5" fmla="*/ 0 h 516"/>
              <a:gd name="T6" fmla="*/ 31 w 32"/>
              <a:gd name="T7" fmla="*/ 0 h 516"/>
              <a:gd name="T8" fmla="*/ 31 w 32"/>
              <a:gd name="T9" fmla="*/ 51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16">
                <a:moveTo>
                  <a:pt x="31" y="515"/>
                </a:moveTo>
                <a:lnTo>
                  <a:pt x="0" y="515"/>
                </a:lnTo>
                <a:lnTo>
                  <a:pt x="0" y="0"/>
                </a:lnTo>
                <a:lnTo>
                  <a:pt x="31" y="0"/>
                </a:lnTo>
                <a:lnTo>
                  <a:pt x="31" y="515"/>
                </a:lnTo>
              </a:path>
            </a:pathLst>
          </a:custGeom>
          <a:solidFill>
            <a:srgbClr val="365F9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5" name="Freeform 91">
            <a:extLst>
              <a:ext uri="{FF2B5EF4-FFF2-40B4-BE49-F238E27FC236}">
                <a16:creationId xmlns:a16="http://schemas.microsoft.com/office/drawing/2014/main" id="{AA7C5805-72D6-0634-1E48-E8A8127F0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9660" y="5975503"/>
            <a:ext cx="729191" cy="964703"/>
          </a:xfrm>
          <a:custGeom>
            <a:avLst/>
            <a:gdLst>
              <a:gd name="T0" fmla="*/ 710 w 711"/>
              <a:gd name="T1" fmla="*/ 353 h 939"/>
              <a:gd name="T2" fmla="*/ 710 w 711"/>
              <a:gd name="T3" fmla="*/ 353 h 939"/>
              <a:gd name="T4" fmla="*/ 355 w 711"/>
              <a:gd name="T5" fmla="*/ 0 h 939"/>
              <a:gd name="T6" fmla="*/ 355 w 711"/>
              <a:gd name="T7" fmla="*/ 0 h 939"/>
              <a:gd name="T8" fmla="*/ 0 w 711"/>
              <a:gd name="T9" fmla="*/ 353 h 939"/>
              <a:gd name="T10" fmla="*/ 0 w 711"/>
              <a:gd name="T11" fmla="*/ 353 h 939"/>
              <a:gd name="T12" fmla="*/ 206 w 711"/>
              <a:gd name="T13" fmla="*/ 676 h 939"/>
              <a:gd name="T14" fmla="*/ 355 w 711"/>
              <a:gd name="T15" fmla="*/ 938 h 939"/>
              <a:gd name="T16" fmla="*/ 504 w 711"/>
              <a:gd name="T17" fmla="*/ 676 h 939"/>
              <a:gd name="T18" fmla="*/ 504 w 711"/>
              <a:gd name="T19" fmla="*/ 676 h 939"/>
              <a:gd name="T20" fmla="*/ 710 w 711"/>
              <a:gd name="T21" fmla="*/ 353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1" h="939">
                <a:moveTo>
                  <a:pt x="710" y="353"/>
                </a:moveTo>
                <a:lnTo>
                  <a:pt x="710" y="353"/>
                </a:lnTo>
                <a:cubicBezTo>
                  <a:pt x="710" y="158"/>
                  <a:pt x="551" y="0"/>
                  <a:pt x="355" y="0"/>
                </a:cubicBezTo>
                <a:lnTo>
                  <a:pt x="355" y="0"/>
                </a:lnTo>
                <a:cubicBezTo>
                  <a:pt x="159" y="0"/>
                  <a:pt x="0" y="158"/>
                  <a:pt x="0" y="353"/>
                </a:cubicBezTo>
                <a:lnTo>
                  <a:pt x="0" y="353"/>
                </a:lnTo>
                <a:cubicBezTo>
                  <a:pt x="0" y="497"/>
                  <a:pt x="85" y="620"/>
                  <a:pt x="206" y="676"/>
                </a:cubicBezTo>
                <a:lnTo>
                  <a:pt x="355" y="938"/>
                </a:lnTo>
                <a:lnTo>
                  <a:pt x="504" y="676"/>
                </a:lnTo>
                <a:lnTo>
                  <a:pt x="504" y="676"/>
                </a:lnTo>
                <a:cubicBezTo>
                  <a:pt x="625" y="620"/>
                  <a:pt x="710" y="497"/>
                  <a:pt x="710" y="353"/>
                </a:cubicBezTo>
              </a:path>
            </a:pathLst>
          </a:custGeom>
          <a:solidFill>
            <a:srgbClr val="2F74CD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6" name="Freeform 92">
            <a:extLst>
              <a:ext uri="{FF2B5EF4-FFF2-40B4-BE49-F238E27FC236}">
                <a16:creationId xmlns:a16="http://schemas.microsoft.com/office/drawing/2014/main" id="{403E0E5C-7DCA-8FDC-97DA-6C6A310D9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91672" y="5273675"/>
            <a:ext cx="45720" cy="1105698"/>
          </a:xfrm>
          <a:custGeom>
            <a:avLst/>
            <a:gdLst>
              <a:gd name="T0" fmla="*/ 30 w 31"/>
              <a:gd name="T1" fmla="*/ 516 h 517"/>
              <a:gd name="T2" fmla="*/ 0 w 31"/>
              <a:gd name="T3" fmla="*/ 516 h 517"/>
              <a:gd name="T4" fmla="*/ 0 w 31"/>
              <a:gd name="T5" fmla="*/ 0 h 517"/>
              <a:gd name="T6" fmla="*/ 30 w 31"/>
              <a:gd name="T7" fmla="*/ 0 h 517"/>
              <a:gd name="T8" fmla="*/ 30 w 31"/>
              <a:gd name="T9" fmla="*/ 51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17">
                <a:moveTo>
                  <a:pt x="30" y="516"/>
                </a:moveTo>
                <a:lnTo>
                  <a:pt x="0" y="516"/>
                </a:lnTo>
                <a:lnTo>
                  <a:pt x="0" y="0"/>
                </a:lnTo>
                <a:lnTo>
                  <a:pt x="30" y="0"/>
                </a:lnTo>
                <a:lnTo>
                  <a:pt x="30" y="516"/>
                </a:lnTo>
              </a:path>
            </a:pathLst>
          </a:custGeom>
          <a:solidFill>
            <a:srgbClr val="2F74CD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7" name="Freeform 93">
            <a:extLst>
              <a:ext uri="{FF2B5EF4-FFF2-40B4-BE49-F238E27FC236}">
                <a16:creationId xmlns:a16="http://schemas.microsoft.com/office/drawing/2014/main" id="{859FEC04-AFE3-EFBA-DC10-5FAF55245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52462" y="7722857"/>
            <a:ext cx="729188" cy="964706"/>
          </a:xfrm>
          <a:custGeom>
            <a:avLst/>
            <a:gdLst>
              <a:gd name="T0" fmla="*/ 709 w 710"/>
              <a:gd name="T1" fmla="*/ 354 h 940"/>
              <a:gd name="T2" fmla="*/ 709 w 710"/>
              <a:gd name="T3" fmla="*/ 354 h 940"/>
              <a:gd name="T4" fmla="*/ 354 w 710"/>
              <a:gd name="T5" fmla="*/ 0 h 940"/>
              <a:gd name="T6" fmla="*/ 354 w 710"/>
              <a:gd name="T7" fmla="*/ 0 h 940"/>
              <a:gd name="T8" fmla="*/ 0 w 710"/>
              <a:gd name="T9" fmla="*/ 354 h 940"/>
              <a:gd name="T10" fmla="*/ 0 w 710"/>
              <a:gd name="T11" fmla="*/ 354 h 940"/>
              <a:gd name="T12" fmla="*/ 205 w 710"/>
              <a:gd name="T13" fmla="*/ 676 h 940"/>
              <a:gd name="T14" fmla="*/ 354 w 710"/>
              <a:gd name="T15" fmla="*/ 939 h 940"/>
              <a:gd name="T16" fmla="*/ 503 w 710"/>
              <a:gd name="T17" fmla="*/ 676 h 940"/>
              <a:gd name="T18" fmla="*/ 503 w 710"/>
              <a:gd name="T19" fmla="*/ 676 h 940"/>
              <a:gd name="T20" fmla="*/ 709 w 710"/>
              <a:gd name="T21" fmla="*/ 354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0" h="940">
                <a:moveTo>
                  <a:pt x="709" y="354"/>
                </a:moveTo>
                <a:lnTo>
                  <a:pt x="709" y="354"/>
                </a:lnTo>
                <a:cubicBezTo>
                  <a:pt x="709" y="158"/>
                  <a:pt x="550" y="0"/>
                  <a:pt x="354" y="0"/>
                </a:cubicBezTo>
                <a:lnTo>
                  <a:pt x="354" y="0"/>
                </a:lnTo>
                <a:cubicBezTo>
                  <a:pt x="158" y="0"/>
                  <a:pt x="0" y="158"/>
                  <a:pt x="0" y="354"/>
                </a:cubicBezTo>
                <a:lnTo>
                  <a:pt x="0" y="354"/>
                </a:lnTo>
                <a:cubicBezTo>
                  <a:pt x="0" y="497"/>
                  <a:pt x="83" y="620"/>
                  <a:pt x="205" y="676"/>
                </a:cubicBezTo>
                <a:lnTo>
                  <a:pt x="354" y="939"/>
                </a:lnTo>
                <a:lnTo>
                  <a:pt x="503" y="676"/>
                </a:lnTo>
                <a:lnTo>
                  <a:pt x="503" y="676"/>
                </a:lnTo>
                <a:cubicBezTo>
                  <a:pt x="625" y="620"/>
                  <a:pt x="709" y="497"/>
                  <a:pt x="709" y="354"/>
                </a:cubicBezTo>
              </a:path>
            </a:pathLst>
          </a:custGeom>
          <a:solidFill>
            <a:srgbClr val="558DD5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59" name="Freeform 96">
            <a:extLst>
              <a:ext uri="{FF2B5EF4-FFF2-40B4-BE49-F238E27FC236}">
                <a16:creationId xmlns:a16="http://schemas.microsoft.com/office/drawing/2014/main" id="{5C4342EC-F15F-75BD-B146-ABE402DB2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044" y="3368675"/>
            <a:ext cx="3731279" cy="2056963"/>
          </a:xfrm>
          <a:custGeom>
            <a:avLst/>
            <a:gdLst>
              <a:gd name="T0" fmla="*/ 2922 w 3133"/>
              <a:gd name="T1" fmla="*/ 0 h 3616"/>
              <a:gd name="T2" fmla="*/ 210 w 3133"/>
              <a:gd name="T3" fmla="*/ 0 h 3616"/>
              <a:gd name="T4" fmla="*/ 210 w 3133"/>
              <a:gd name="T5" fmla="*/ 0 h 3616"/>
              <a:gd name="T6" fmla="*/ 0 w 3133"/>
              <a:gd name="T7" fmla="*/ 210 h 3616"/>
              <a:gd name="T8" fmla="*/ 0 w 3133"/>
              <a:gd name="T9" fmla="*/ 2969 h 3616"/>
              <a:gd name="T10" fmla="*/ 0 w 3133"/>
              <a:gd name="T11" fmla="*/ 3131 h 3616"/>
              <a:gd name="T12" fmla="*/ 0 w 3133"/>
              <a:gd name="T13" fmla="*/ 3334 h 3616"/>
              <a:gd name="T14" fmla="*/ 0 w 3133"/>
              <a:gd name="T15" fmla="*/ 3334 h 3616"/>
              <a:gd name="T16" fmla="*/ 358 w 3133"/>
              <a:gd name="T17" fmla="*/ 3482 h 3616"/>
              <a:gd name="T18" fmla="*/ 647 w 3133"/>
              <a:gd name="T19" fmla="*/ 3193 h 3616"/>
              <a:gd name="T20" fmla="*/ 647 w 3133"/>
              <a:gd name="T21" fmla="*/ 3193 h 3616"/>
              <a:gd name="T22" fmla="*/ 796 w 3133"/>
              <a:gd name="T23" fmla="*/ 3131 h 3616"/>
              <a:gd name="T24" fmla="*/ 2922 w 3133"/>
              <a:gd name="T25" fmla="*/ 3131 h 3616"/>
              <a:gd name="T26" fmla="*/ 2922 w 3133"/>
              <a:gd name="T27" fmla="*/ 3131 h 3616"/>
              <a:gd name="T28" fmla="*/ 3132 w 3133"/>
              <a:gd name="T29" fmla="*/ 2921 h 3616"/>
              <a:gd name="T30" fmla="*/ 3132 w 3133"/>
              <a:gd name="T31" fmla="*/ 210 h 3616"/>
              <a:gd name="T32" fmla="*/ 3132 w 3133"/>
              <a:gd name="T33" fmla="*/ 210 h 3616"/>
              <a:gd name="T34" fmla="*/ 2922 w 3133"/>
              <a:gd name="T35" fmla="*/ 0 h 3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3" h="3616">
                <a:moveTo>
                  <a:pt x="2922" y="0"/>
                </a:moveTo>
                <a:lnTo>
                  <a:pt x="210" y="0"/>
                </a:lnTo>
                <a:lnTo>
                  <a:pt x="210" y="0"/>
                </a:lnTo>
                <a:cubicBezTo>
                  <a:pt x="93" y="0"/>
                  <a:pt x="0" y="94"/>
                  <a:pt x="0" y="210"/>
                </a:cubicBezTo>
                <a:lnTo>
                  <a:pt x="0" y="2969"/>
                </a:lnTo>
                <a:lnTo>
                  <a:pt x="0" y="3131"/>
                </a:lnTo>
                <a:lnTo>
                  <a:pt x="0" y="3334"/>
                </a:lnTo>
                <a:lnTo>
                  <a:pt x="0" y="3334"/>
                </a:lnTo>
                <a:cubicBezTo>
                  <a:pt x="0" y="3521"/>
                  <a:pt x="226" y="3615"/>
                  <a:pt x="358" y="3482"/>
                </a:cubicBezTo>
                <a:lnTo>
                  <a:pt x="647" y="3193"/>
                </a:lnTo>
                <a:lnTo>
                  <a:pt x="647" y="3193"/>
                </a:lnTo>
                <a:cubicBezTo>
                  <a:pt x="687" y="3154"/>
                  <a:pt x="740" y="3131"/>
                  <a:pt x="796" y="3131"/>
                </a:cubicBezTo>
                <a:lnTo>
                  <a:pt x="2922" y="3131"/>
                </a:lnTo>
                <a:lnTo>
                  <a:pt x="2922" y="3131"/>
                </a:lnTo>
                <a:cubicBezTo>
                  <a:pt x="3038" y="3131"/>
                  <a:pt x="3132" y="3038"/>
                  <a:pt x="3132" y="2921"/>
                </a:cubicBezTo>
                <a:lnTo>
                  <a:pt x="3132" y="210"/>
                </a:lnTo>
                <a:lnTo>
                  <a:pt x="3132" y="210"/>
                </a:lnTo>
                <a:cubicBezTo>
                  <a:pt x="3132" y="94"/>
                  <a:pt x="3038" y="0"/>
                  <a:pt x="2922" y="0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0" name="Freeform 169">
            <a:extLst>
              <a:ext uri="{FF2B5EF4-FFF2-40B4-BE49-F238E27FC236}">
                <a16:creationId xmlns:a16="http://schemas.microsoft.com/office/drawing/2014/main" id="{DD554665-572E-3B40-2ACB-CEB8C4D44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3345" y="2943954"/>
            <a:ext cx="3841305" cy="2171633"/>
          </a:xfrm>
          <a:custGeom>
            <a:avLst/>
            <a:gdLst>
              <a:gd name="T0" fmla="*/ 2923 w 3134"/>
              <a:gd name="T1" fmla="*/ 0 h 3616"/>
              <a:gd name="T2" fmla="*/ 211 w 3134"/>
              <a:gd name="T3" fmla="*/ 0 h 3616"/>
              <a:gd name="T4" fmla="*/ 211 w 3134"/>
              <a:gd name="T5" fmla="*/ 0 h 3616"/>
              <a:gd name="T6" fmla="*/ 0 w 3134"/>
              <a:gd name="T7" fmla="*/ 210 h 3616"/>
              <a:gd name="T8" fmla="*/ 0 w 3134"/>
              <a:gd name="T9" fmla="*/ 2969 h 3616"/>
              <a:gd name="T10" fmla="*/ 0 w 3134"/>
              <a:gd name="T11" fmla="*/ 3132 h 3616"/>
              <a:gd name="T12" fmla="*/ 0 w 3134"/>
              <a:gd name="T13" fmla="*/ 3334 h 3616"/>
              <a:gd name="T14" fmla="*/ 0 w 3134"/>
              <a:gd name="T15" fmla="*/ 3334 h 3616"/>
              <a:gd name="T16" fmla="*/ 359 w 3134"/>
              <a:gd name="T17" fmla="*/ 3483 h 3616"/>
              <a:gd name="T18" fmla="*/ 649 w 3134"/>
              <a:gd name="T19" fmla="*/ 3193 h 3616"/>
              <a:gd name="T20" fmla="*/ 649 w 3134"/>
              <a:gd name="T21" fmla="*/ 3193 h 3616"/>
              <a:gd name="T22" fmla="*/ 797 w 3134"/>
              <a:gd name="T23" fmla="*/ 3132 h 3616"/>
              <a:gd name="T24" fmla="*/ 2923 w 3134"/>
              <a:gd name="T25" fmla="*/ 3132 h 3616"/>
              <a:gd name="T26" fmla="*/ 2923 w 3134"/>
              <a:gd name="T27" fmla="*/ 3132 h 3616"/>
              <a:gd name="T28" fmla="*/ 3133 w 3134"/>
              <a:gd name="T29" fmla="*/ 2921 h 3616"/>
              <a:gd name="T30" fmla="*/ 3133 w 3134"/>
              <a:gd name="T31" fmla="*/ 210 h 3616"/>
              <a:gd name="T32" fmla="*/ 3133 w 3134"/>
              <a:gd name="T33" fmla="*/ 210 h 3616"/>
              <a:gd name="T34" fmla="*/ 2923 w 3134"/>
              <a:gd name="T35" fmla="*/ 0 h 3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4" h="3616">
                <a:moveTo>
                  <a:pt x="2923" y="0"/>
                </a:moveTo>
                <a:lnTo>
                  <a:pt x="211" y="0"/>
                </a:lnTo>
                <a:lnTo>
                  <a:pt x="211" y="0"/>
                </a:lnTo>
                <a:cubicBezTo>
                  <a:pt x="95" y="0"/>
                  <a:pt x="0" y="94"/>
                  <a:pt x="0" y="210"/>
                </a:cubicBezTo>
                <a:lnTo>
                  <a:pt x="0" y="2969"/>
                </a:lnTo>
                <a:lnTo>
                  <a:pt x="0" y="3132"/>
                </a:lnTo>
                <a:lnTo>
                  <a:pt x="0" y="3334"/>
                </a:lnTo>
                <a:lnTo>
                  <a:pt x="0" y="3334"/>
                </a:lnTo>
                <a:cubicBezTo>
                  <a:pt x="0" y="3521"/>
                  <a:pt x="227" y="3615"/>
                  <a:pt x="359" y="3483"/>
                </a:cubicBezTo>
                <a:lnTo>
                  <a:pt x="649" y="3193"/>
                </a:lnTo>
                <a:lnTo>
                  <a:pt x="649" y="3193"/>
                </a:lnTo>
                <a:cubicBezTo>
                  <a:pt x="688" y="3154"/>
                  <a:pt x="742" y="3132"/>
                  <a:pt x="797" y="3132"/>
                </a:cubicBezTo>
                <a:lnTo>
                  <a:pt x="2923" y="3132"/>
                </a:lnTo>
                <a:lnTo>
                  <a:pt x="2923" y="3132"/>
                </a:lnTo>
                <a:cubicBezTo>
                  <a:pt x="3039" y="3132"/>
                  <a:pt x="3133" y="3038"/>
                  <a:pt x="3133" y="2921"/>
                </a:cubicBezTo>
                <a:lnTo>
                  <a:pt x="3133" y="210"/>
                </a:lnTo>
                <a:lnTo>
                  <a:pt x="3133" y="210"/>
                </a:lnTo>
                <a:cubicBezTo>
                  <a:pt x="3133" y="94"/>
                  <a:pt x="3039" y="0"/>
                  <a:pt x="2923" y="0"/>
                </a:cubicBezTo>
              </a:path>
            </a:pathLst>
          </a:custGeom>
          <a:solidFill>
            <a:srgbClr val="5AB7EE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1" name="Freeform 241">
            <a:extLst>
              <a:ext uri="{FF2B5EF4-FFF2-40B4-BE49-F238E27FC236}">
                <a16:creationId xmlns:a16="http://schemas.microsoft.com/office/drawing/2014/main" id="{DFB9886B-353B-3B61-F728-F8BF61974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9571" y="3978275"/>
            <a:ext cx="3731279" cy="1659701"/>
          </a:xfrm>
          <a:custGeom>
            <a:avLst/>
            <a:gdLst>
              <a:gd name="T0" fmla="*/ 2922 w 3133"/>
              <a:gd name="T1" fmla="*/ 0 h 3615"/>
              <a:gd name="T2" fmla="*/ 210 w 3133"/>
              <a:gd name="T3" fmla="*/ 0 h 3615"/>
              <a:gd name="T4" fmla="*/ 210 w 3133"/>
              <a:gd name="T5" fmla="*/ 0 h 3615"/>
              <a:gd name="T6" fmla="*/ 0 w 3133"/>
              <a:gd name="T7" fmla="*/ 209 h 3615"/>
              <a:gd name="T8" fmla="*/ 0 w 3133"/>
              <a:gd name="T9" fmla="*/ 2968 h 3615"/>
              <a:gd name="T10" fmla="*/ 0 w 3133"/>
              <a:gd name="T11" fmla="*/ 3131 h 3615"/>
              <a:gd name="T12" fmla="*/ 0 w 3133"/>
              <a:gd name="T13" fmla="*/ 3333 h 3615"/>
              <a:gd name="T14" fmla="*/ 0 w 3133"/>
              <a:gd name="T15" fmla="*/ 3333 h 3615"/>
              <a:gd name="T16" fmla="*/ 358 w 3133"/>
              <a:gd name="T17" fmla="*/ 3482 h 3615"/>
              <a:gd name="T18" fmla="*/ 647 w 3133"/>
              <a:gd name="T19" fmla="*/ 3192 h 3615"/>
              <a:gd name="T20" fmla="*/ 647 w 3133"/>
              <a:gd name="T21" fmla="*/ 3192 h 3615"/>
              <a:gd name="T22" fmla="*/ 796 w 3133"/>
              <a:gd name="T23" fmla="*/ 3131 h 3615"/>
              <a:gd name="T24" fmla="*/ 2922 w 3133"/>
              <a:gd name="T25" fmla="*/ 3131 h 3615"/>
              <a:gd name="T26" fmla="*/ 2922 w 3133"/>
              <a:gd name="T27" fmla="*/ 3131 h 3615"/>
              <a:gd name="T28" fmla="*/ 3132 w 3133"/>
              <a:gd name="T29" fmla="*/ 2921 h 3615"/>
              <a:gd name="T30" fmla="*/ 3132 w 3133"/>
              <a:gd name="T31" fmla="*/ 209 h 3615"/>
              <a:gd name="T32" fmla="*/ 3132 w 3133"/>
              <a:gd name="T33" fmla="*/ 209 h 3615"/>
              <a:gd name="T34" fmla="*/ 2922 w 3133"/>
              <a:gd name="T35" fmla="*/ 0 h 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3" h="3615">
                <a:moveTo>
                  <a:pt x="2922" y="0"/>
                </a:moveTo>
                <a:lnTo>
                  <a:pt x="210" y="0"/>
                </a:lnTo>
                <a:lnTo>
                  <a:pt x="210" y="0"/>
                </a:lnTo>
                <a:cubicBezTo>
                  <a:pt x="94" y="0"/>
                  <a:pt x="0" y="94"/>
                  <a:pt x="0" y="209"/>
                </a:cubicBezTo>
                <a:lnTo>
                  <a:pt x="0" y="2968"/>
                </a:lnTo>
                <a:lnTo>
                  <a:pt x="0" y="3131"/>
                </a:lnTo>
                <a:lnTo>
                  <a:pt x="0" y="3333"/>
                </a:lnTo>
                <a:lnTo>
                  <a:pt x="0" y="3333"/>
                </a:lnTo>
                <a:cubicBezTo>
                  <a:pt x="0" y="3521"/>
                  <a:pt x="226" y="3614"/>
                  <a:pt x="358" y="3482"/>
                </a:cubicBezTo>
                <a:lnTo>
                  <a:pt x="647" y="3192"/>
                </a:lnTo>
                <a:lnTo>
                  <a:pt x="647" y="3192"/>
                </a:lnTo>
                <a:cubicBezTo>
                  <a:pt x="687" y="3153"/>
                  <a:pt x="740" y="3131"/>
                  <a:pt x="796" y="3131"/>
                </a:cubicBezTo>
                <a:lnTo>
                  <a:pt x="2922" y="3131"/>
                </a:lnTo>
                <a:lnTo>
                  <a:pt x="2922" y="3131"/>
                </a:lnTo>
                <a:cubicBezTo>
                  <a:pt x="3038" y="3131"/>
                  <a:pt x="3132" y="3037"/>
                  <a:pt x="3132" y="2921"/>
                </a:cubicBezTo>
                <a:lnTo>
                  <a:pt x="3132" y="209"/>
                </a:lnTo>
                <a:lnTo>
                  <a:pt x="3132" y="209"/>
                </a:lnTo>
                <a:cubicBezTo>
                  <a:pt x="3132" y="94"/>
                  <a:pt x="3038" y="0"/>
                  <a:pt x="2922" y="0"/>
                </a:cubicBezTo>
              </a:path>
            </a:pathLst>
          </a:custGeom>
          <a:solidFill>
            <a:srgbClr val="2F74CD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2" name="Freeform 316">
            <a:extLst>
              <a:ext uri="{FF2B5EF4-FFF2-40B4-BE49-F238E27FC236}">
                <a16:creationId xmlns:a16="http://schemas.microsoft.com/office/drawing/2014/main" id="{BAC8C43A-093B-FF46-7B31-4ACAB8A51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95650" y="5426512"/>
            <a:ext cx="3731279" cy="2056963"/>
          </a:xfrm>
          <a:custGeom>
            <a:avLst/>
            <a:gdLst>
              <a:gd name="T0" fmla="*/ 2922 w 3133"/>
              <a:gd name="T1" fmla="*/ 0 h 3615"/>
              <a:gd name="T2" fmla="*/ 210 w 3133"/>
              <a:gd name="T3" fmla="*/ 0 h 3615"/>
              <a:gd name="T4" fmla="*/ 210 w 3133"/>
              <a:gd name="T5" fmla="*/ 0 h 3615"/>
              <a:gd name="T6" fmla="*/ 0 w 3133"/>
              <a:gd name="T7" fmla="*/ 210 h 3615"/>
              <a:gd name="T8" fmla="*/ 0 w 3133"/>
              <a:gd name="T9" fmla="*/ 2968 h 3615"/>
              <a:gd name="T10" fmla="*/ 0 w 3133"/>
              <a:gd name="T11" fmla="*/ 3131 h 3615"/>
              <a:gd name="T12" fmla="*/ 0 w 3133"/>
              <a:gd name="T13" fmla="*/ 3334 h 3615"/>
              <a:gd name="T14" fmla="*/ 0 w 3133"/>
              <a:gd name="T15" fmla="*/ 3334 h 3615"/>
              <a:gd name="T16" fmla="*/ 359 w 3133"/>
              <a:gd name="T17" fmla="*/ 3482 h 3615"/>
              <a:gd name="T18" fmla="*/ 648 w 3133"/>
              <a:gd name="T19" fmla="*/ 3192 h 3615"/>
              <a:gd name="T20" fmla="*/ 648 w 3133"/>
              <a:gd name="T21" fmla="*/ 3192 h 3615"/>
              <a:gd name="T22" fmla="*/ 796 w 3133"/>
              <a:gd name="T23" fmla="*/ 3131 h 3615"/>
              <a:gd name="T24" fmla="*/ 2922 w 3133"/>
              <a:gd name="T25" fmla="*/ 3131 h 3615"/>
              <a:gd name="T26" fmla="*/ 2922 w 3133"/>
              <a:gd name="T27" fmla="*/ 3131 h 3615"/>
              <a:gd name="T28" fmla="*/ 3132 w 3133"/>
              <a:gd name="T29" fmla="*/ 2921 h 3615"/>
              <a:gd name="T30" fmla="*/ 3132 w 3133"/>
              <a:gd name="T31" fmla="*/ 210 h 3615"/>
              <a:gd name="T32" fmla="*/ 3132 w 3133"/>
              <a:gd name="T33" fmla="*/ 210 h 3615"/>
              <a:gd name="T34" fmla="*/ 2922 w 3133"/>
              <a:gd name="T35" fmla="*/ 0 h 3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3" h="3615">
                <a:moveTo>
                  <a:pt x="2922" y="0"/>
                </a:moveTo>
                <a:lnTo>
                  <a:pt x="210" y="0"/>
                </a:lnTo>
                <a:lnTo>
                  <a:pt x="210" y="0"/>
                </a:lnTo>
                <a:cubicBezTo>
                  <a:pt x="94" y="0"/>
                  <a:pt x="0" y="94"/>
                  <a:pt x="0" y="210"/>
                </a:cubicBezTo>
                <a:lnTo>
                  <a:pt x="0" y="2968"/>
                </a:lnTo>
                <a:lnTo>
                  <a:pt x="0" y="3131"/>
                </a:lnTo>
                <a:lnTo>
                  <a:pt x="0" y="3334"/>
                </a:lnTo>
                <a:lnTo>
                  <a:pt x="0" y="3334"/>
                </a:lnTo>
                <a:cubicBezTo>
                  <a:pt x="0" y="3521"/>
                  <a:pt x="226" y="3614"/>
                  <a:pt x="359" y="3482"/>
                </a:cubicBezTo>
                <a:lnTo>
                  <a:pt x="648" y="3192"/>
                </a:lnTo>
                <a:lnTo>
                  <a:pt x="648" y="3192"/>
                </a:lnTo>
                <a:cubicBezTo>
                  <a:pt x="688" y="3153"/>
                  <a:pt x="741" y="3131"/>
                  <a:pt x="796" y="3131"/>
                </a:cubicBezTo>
                <a:lnTo>
                  <a:pt x="2922" y="3131"/>
                </a:lnTo>
                <a:lnTo>
                  <a:pt x="2922" y="3131"/>
                </a:lnTo>
                <a:cubicBezTo>
                  <a:pt x="3038" y="3131"/>
                  <a:pt x="3132" y="3037"/>
                  <a:pt x="3132" y="2921"/>
                </a:cubicBezTo>
                <a:lnTo>
                  <a:pt x="3132" y="210"/>
                </a:lnTo>
                <a:lnTo>
                  <a:pt x="3132" y="210"/>
                </a:lnTo>
                <a:cubicBezTo>
                  <a:pt x="3132" y="94"/>
                  <a:pt x="3038" y="0"/>
                  <a:pt x="2922" y="0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71" name="Subtitle 2">
            <a:extLst>
              <a:ext uri="{FF2B5EF4-FFF2-40B4-BE49-F238E27FC236}">
                <a16:creationId xmlns:a16="http://schemas.microsoft.com/office/drawing/2014/main" id="{84D81124-3B88-1A4D-D38D-377B0F94DA24}"/>
              </a:ext>
            </a:extLst>
          </p:cNvPr>
          <p:cNvSpPr txBox="1">
            <a:spLocks/>
          </p:cNvSpPr>
          <p:nvPr/>
        </p:nvSpPr>
        <p:spPr>
          <a:xfrm>
            <a:off x="8070850" y="3134387"/>
            <a:ext cx="3588903" cy="1540764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Valores </a:t>
            </a: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Comprometidos sin liberar: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$27.547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millones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por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procesos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Jurídicos</a:t>
            </a:r>
          </a:p>
        </p:txBody>
      </p:sp>
      <p:sp>
        <p:nvSpPr>
          <p:cNvPr id="72" name="Subtitle 2">
            <a:extLst>
              <a:ext uri="{FF2B5EF4-FFF2-40B4-BE49-F238E27FC236}">
                <a16:creationId xmlns:a16="http://schemas.microsoft.com/office/drawing/2014/main" id="{3E711338-DA2F-F988-0C14-400B3D3E0440}"/>
              </a:ext>
            </a:extLst>
          </p:cNvPr>
          <p:cNvSpPr txBox="1">
            <a:spLocks/>
          </p:cNvSpPr>
          <p:nvPr/>
        </p:nvSpPr>
        <p:spPr>
          <a:xfrm>
            <a:off x="346530" y="3619157"/>
            <a:ext cx="4142920" cy="1316600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R</a:t>
            </a:r>
            <a:r>
              <a:rPr lang="es-CO" noProof="0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ecursos</a:t>
            </a: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Auditados </a:t>
            </a:r>
          </a:p>
          <a:p>
            <a:pPr defTabSz="896756">
              <a:lnSpc>
                <a:spcPts val="2886"/>
              </a:lnSpc>
            </a:pP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al corte de junio  2025</a:t>
            </a:r>
          </a:p>
          <a:p>
            <a:pPr defTabSz="896756">
              <a:lnSpc>
                <a:spcPts val="2886"/>
              </a:lnSpc>
            </a:pP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$185,304 </a:t>
            </a:r>
            <a:r>
              <a:rPr lang="es-CO" noProof="0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mill</a:t>
            </a:r>
            <a:r>
              <a:rPr lang="es-CO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ones</a:t>
            </a: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3" name="Subtitle 2">
            <a:extLst>
              <a:ext uri="{FF2B5EF4-FFF2-40B4-BE49-F238E27FC236}">
                <a16:creationId xmlns:a16="http://schemas.microsoft.com/office/drawing/2014/main" id="{B734FAF3-2689-5C27-E574-98740E02919C}"/>
              </a:ext>
            </a:extLst>
          </p:cNvPr>
          <p:cNvSpPr txBox="1">
            <a:spLocks/>
          </p:cNvSpPr>
          <p:nvPr/>
        </p:nvSpPr>
        <p:spPr>
          <a:xfrm>
            <a:off x="12033250" y="4104808"/>
            <a:ext cx="3482894" cy="1168867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Anticipos pendientes por legalizar, $6.315.mil                  (11 de 33 </a:t>
            </a:r>
            <a:r>
              <a:rPr lang="es-CO" noProof="0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ctos</a:t>
            </a: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4" name="Subtitle 2">
            <a:extLst>
              <a:ext uri="{FF2B5EF4-FFF2-40B4-BE49-F238E27FC236}">
                <a16:creationId xmlns:a16="http://schemas.microsoft.com/office/drawing/2014/main" id="{0BB3E006-40ED-7702-1996-CA5475366263}"/>
              </a:ext>
            </a:extLst>
          </p:cNvPr>
          <p:cNvSpPr txBox="1">
            <a:spLocks/>
          </p:cNvSpPr>
          <p:nvPr/>
        </p:nvSpPr>
        <p:spPr>
          <a:xfrm>
            <a:off x="16255350" y="5540809"/>
            <a:ext cx="3351663" cy="1540764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La Subcontratación de las </a:t>
            </a:r>
            <a:r>
              <a:rPr lang="es-CO" noProof="0" dirty="0" err="1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CCF</a:t>
            </a: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 representó un riesgo elevado de incumplimiento</a:t>
            </a:r>
          </a:p>
        </p:txBody>
      </p:sp>
      <p:sp>
        <p:nvSpPr>
          <p:cNvPr id="7" name="Freeform 169">
            <a:extLst>
              <a:ext uri="{FF2B5EF4-FFF2-40B4-BE49-F238E27FC236}">
                <a16:creationId xmlns:a16="http://schemas.microsoft.com/office/drawing/2014/main" id="{D5963740-F111-9E4F-30D8-D9201FC9F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0545" y="5289756"/>
            <a:ext cx="4150444" cy="1888919"/>
          </a:xfrm>
          <a:custGeom>
            <a:avLst/>
            <a:gdLst>
              <a:gd name="T0" fmla="*/ 2923 w 3134"/>
              <a:gd name="T1" fmla="*/ 0 h 3616"/>
              <a:gd name="T2" fmla="*/ 211 w 3134"/>
              <a:gd name="T3" fmla="*/ 0 h 3616"/>
              <a:gd name="T4" fmla="*/ 211 w 3134"/>
              <a:gd name="T5" fmla="*/ 0 h 3616"/>
              <a:gd name="T6" fmla="*/ 0 w 3134"/>
              <a:gd name="T7" fmla="*/ 210 h 3616"/>
              <a:gd name="T8" fmla="*/ 0 w 3134"/>
              <a:gd name="T9" fmla="*/ 2969 h 3616"/>
              <a:gd name="T10" fmla="*/ 0 w 3134"/>
              <a:gd name="T11" fmla="*/ 3132 h 3616"/>
              <a:gd name="T12" fmla="*/ 0 w 3134"/>
              <a:gd name="T13" fmla="*/ 3334 h 3616"/>
              <a:gd name="T14" fmla="*/ 0 w 3134"/>
              <a:gd name="T15" fmla="*/ 3334 h 3616"/>
              <a:gd name="T16" fmla="*/ 359 w 3134"/>
              <a:gd name="T17" fmla="*/ 3483 h 3616"/>
              <a:gd name="T18" fmla="*/ 649 w 3134"/>
              <a:gd name="T19" fmla="*/ 3193 h 3616"/>
              <a:gd name="T20" fmla="*/ 649 w 3134"/>
              <a:gd name="T21" fmla="*/ 3193 h 3616"/>
              <a:gd name="T22" fmla="*/ 797 w 3134"/>
              <a:gd name="T23" fmla="*/ 3132 h 3616"/>
              <a:gd name="T24" fmla="*/ 2923 w 3134"/>
              <a:gd name="T25" fmla="*/ 3132 h 3616"/>
              <a:gd name="T26" fmla="*/ 2923 w 3134"/>
              <a:gd name="T27" fmla="*/ 3132 h 3616"/>
              <a:gd name="T28" fmla="*/ 3133 w 3134"/>
              <a:gd name="T29" fmla="*/ 2921 h 3616"/>
              <a:gd name="T30" fmla="*/ 3133 w 3134"/>
              <a:gd name="T31" fmla="*/ 210 h 3616"/>
              <a:gd name="T32" fmla="*/ 3133 w 3134"/>
              <a:gd name="T33" fmla="*/ 210 h 3616"/>
              <a:gd name="T34" fmla="*/ 2923 w 3134"/>
              <a:gd name="T35" fmla="*/ 0 h 3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4" h="3616">
                <a:moveTo>
                  <a:pt x="2923" y="0"/>
                </a:moveTo>
                <a:lnTo>
                  <a:pt x="211" y="0"/>
                </a:lnTo>
                <a:lnTo>
                  <a:pt x="211" y="0"/>
                </a:lnTo>
                <a:cubicBezTo>
                  <a:pt x="95" y="0"/>
                  <a:pt x="0" y="94"/>
                  <a:pt x="0" y="210"/>
                </a:cubicBezTo>
                <a:lnTo>
                  <a:pt x="0" y="2969"/>
                </a:lnTo>
                <a:lnTo>
                  <a:pt x="0" y="3132"/>
                </a:lnTo>
                <a:lnTo>
                  <a:pt x="0" y="3334"/>
                </a:lnTo>
                <a:lnTo>
                  <a:pt x="0" y="3334"/>
                </a:lnTo>
                <a:cubicBezTo>
                  <a:pt x="0" y="3521"/>
                  <a:pt x="227" y="3615"/>
                  <a:pt x="359" y="3483"/>
                </a:cubicBezTo>
                <a:lnTo>
                  <a:pt x="649" y="3193"/>
                </a:lnTo>
                <a:lnTo>
                  <a:pt x="649" y="3193"/>
                </a:lnTo>
                <a:cubicBezTo>
                  <a:pt x="688" y="3154"/>
                  <a:pt x="742" y="3132"/>
                  <a:pt x="797" y="3132"/>
                </a:cubicBezTo>
                <a:lnTo>
                  <a:pt x="2923" y="3132"/>
                </a:lnTo>
                <a:lnTo>
                  <a:pt x="2923" y="3132"/>
                </a:lnTo>
                <a:cubicBezTo>
                  <a:pt x="3039" y="3132"/>
                  <a:pt x="3133" y="3038"/>
                  <a:pt x="3133" y="2921"/>
                </a:cubicBezTo>
                <a:lnTo>
                  <a:pt x="3133" y="210"/>
                </a:lnTo>
                <a:lnTo>
                  <a:pt x="3133" y="210"/>
                </a:lnTo>
                <a:cubicBezTo>
                  <a:pt x="3133" y="94"/>
                  <a:pt x="3039" y="0"/>
                  <a:pt x="2923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9" name="Freeform 90">
            <a:extLst>
              <a:ext uri="{FF2B5EF4-FFF2-40B4-BE49-F238E27FC236}">
                <a16:creationId xmlns:a16="http://schemas.microsoft.com/office/drawing/2014/main" id="{38A4A3ED-323A-F685-9055-5472E01E2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7093" y="4726508"/>
            <a:ext cx="61231" cy="1532618"/>
          </a:xfrm>
          <a:custGeom>
            <a:avLst/>
            <a:gdLst>
              <a:gd name="T0" fmla="*/ 31 w 32"/>
              <a:gd name="T1" fmla="*/ 515 h 516"/>
              <a:gd name="T2" fmla="*/ 0 w 32"/>
              <a:gd name="T3" fmla="*/ 515 h 516"/>
              <a:gd name="T4" fmla="*/ 0 w 32"/>
              <a:gd name="T5" fmla="*/ 0 h 516"/>
              <a:gd name="T6" fmla="*/ 31 w 32"/>
              <a:gd name="T7" fmla="*/ 0 h 516"/>
              <a:gd name="T8" fmla="*/ 31 w 32"/>
              <a:gd name="T9" fmla="*/ 51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16">
                <a:moveTo>
                  <a:pt x="31" y="515"/>
                </a:moveTo>
                <a:lnTo>
                  <a:pt x="0" y="515"/>
                </a:lnTo>
                <a:lnTo>
                  <a:pt x="0" y="0"/>
                </a:lnTo>
                <a:lnTo>
                  <a:pt x="31" y="0"/>
                </a:lnTo>
                <a:lnTo>
                  <a:pt x="31" y="515"/>
                </a:lnTo>
              </a:path>
            </a:pathLst>
          </a:custGeom>
          <a:solidFill>
            <a:srgbClr val="5AB7EE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10" name="Freeform 89">
            <a:extLst>
              <a:ext uri="{FF2B5EF4-FFF2-40B4-BE49-F238E27FC236}">
                <a16:creationId xmlns:a16="http://schemas.microsoft.com/office/drawing/2014/main" id="{6CCE97BF-FDCE-BD89-EB8A-B9AB6F959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9650" y="6061572"/>
            <a:ext cx="729191" cy="964703"/>
          </a:xfrm>
          <a:custGeom>
            <a:avLst/>
            <a:gdLst>
              <a:gd name="T0" fmla="*/ 709 w 710"/>
              <a:gd name="T1" fmla="*/ 354 h 940"/>
              <a:gd name="T2" fmla="*/ 709 w 710"/>
              <a:gd name="T3" fmla="*/ 354 h 940"/>
              <a:gd name="T4" fmla="*/ 355 w 710"/>
              <a:gd name="T5" fmla="*/ 0 h 940"/>
              <a:gd name="T6" fmla="*/ 355 w 710"/>
              <a:gd name="T7" fmla="*/ 0 h 940"/>
              <a:gd name="T8" fmla="*/ 0 w 710"/>
              <a:gd name="T9" fmla="*/ 354 h 940"/>
              <a:gd name="T10" fmla="*/ 0 w 710"/>
              <a:gd name="T11" fmla="*/ 354 h 940"/>
              <a:gd name="T12" fmla="*/ 206 w 710"/>
              <a:gd name="T13" fmla="*/ 676 h 940"/>
              <a:gd name="T14" fmla="*/ 355 w 710"/>
              <a:gd name="T15" fmla="*/ 939 h 940"/>
              <a:gd name="T16" fmla="*/ 504 w 710"/>
              <a:gd name="T17" fmla="*/ 676 h 940"/>
              <a:gd name="T18" fmla="*/ 504 w 710"/>
              <a:gd name="T19" fmla="*/ 676 h 940"/>
              <a:gd name="T20" fmla="*/ 709 w 710"/>
              <a:gd name="T21" fmla="*/ 354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0" h="940">
                <a:moveTo>
                  <a:pt x="709" y="354"/>
                </a:moveTo>
                <a:lnTo>
                  <a:pt x="709" y="354"/>
                </a:lnTo>
                <a:cubicBezTo>
                  <a:pt x="709" y="158"/>
                  <a:pt x="551" y="0"/>
                  <a:pt x="355" y="0"/>
                </a:cubicBezTo>
                <a:lnTo>
                  <a:pt x="355" y="0"/>
                </a:lnTo>
                <a:cubicBezTo>
                  <a:pt x="159" y="0"/>
                  <a:pt x="0" y="158"/>
                  <a:pt x="0" y="354"/>
                </a:cubicBezTo>
                <a:lnTo>
                  <a:pt x="0" y="354"/>
                </a:lnTo>
                <a:cubicBezTo>
                  <a:pt x="0" y="497"/>
                  <a:pt x="84" y="620"/>
                  <a:pt x="206" y="676"/>
                </a:cubicBezTo>
                <a:lnTo>
                  <a:pt x="355" y="939"/>
                </a:lnTo>
                <a:lnTo>
                  <a:pt x="504" y="676"/>
                </a:lnTo>
                <a:lnTo>
                  <a:pt x="504" y="676"/>
                </a:lnTo>
                <a:cubicBezTo>
                  <a:pt x="626" y="620"/>
                  <a:pt x="709" y="497"/>
                  <a:pt x="709" y="354"/>
                </a:cubicBezTo>
              </a:path>
            </a:pathLst>
          </a:custGeom>
          <a:solidFill>
            <a:srgbClr val="5AB7EE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150754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84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232B266-8B96-9515-4A5E-EB8D555B9292}"/>
              </a:ext>
            </a:extLst>
          </p:cNvPr>
          <p:cNvSpPr txBox="1">
            <a:spLocks/>
          </p:cNvSpPr>
          <p:nvPr/>
        </p:nvSpPr>
        <p:spPr>
          <a:xfrm>
            <a:off x="4758466" y="5578475"/>
            <a:ext cx="3921984" cy="1168867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s-CO" noProof="0" dirty="0">
                <a:solidFill>
                  <a:schemeClr val="bg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El 58% de los contratos auditados se encuentran en proceso jurídico  (19/33)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E3A1CC5-7768-E7B3-557F-F437AEEF92BA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Financiero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239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D2FA-169B-A79A-B3D0-DBB06E73A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A4930DC-D96E-B1B4-6FBB-C6BF8723F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08D6C8D7-3714-E690-1A84-CEEBEE36B9CB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DC77A8F-534E-536B-BDFE-166B0E958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CB289B23-AC29-50AA-8963-CC2F573E2300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Financiero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Tabla 20">
            <a:extLst>
              <a:ext uri="{FF2B5EF4-FFF2-40B4-BE49-F238E27FC236}">
                <a16:creationId xmlns:a16="http://schemas.microsoft.com/office/drawing/2014/main" id="{B679D3AE-258D-AF3C-8105-E2E81B620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367738"/>
              </p:ext>
            </p:extLst>
          </p:nvPr>
        </p:nvGraphicFramePr>
        <p:xfrm>
          <a:off x="4976855" y="8262596"/>
          <a:ext cx="10256795" cy="1354479"/>
        </p:xfrm>
        <a:graphic>
          <a:graphicData uri="http://schemas.openxmlformats.org/drawingml/2006/table">
            <a:tbl>
              <a:tblPr/>
              <a:tblGrid>
                <a:gridCol w="5016097">
                  <a:extLst>
                    <a:ext uri="{9D8B030D-6E8A-4147-A177-3AD203B41FA5}">
                      <a16:colId xmlns:a16="http://schemas.microsoft.com/office/drawing/2014/main" val="1049087733"/>
                    </a:ext>
                  </a:extLst>
                </a:gridCol>
                <a:gridCol w="2620349">
                  <a:extLst>
                    <a:ext uri="{9D8B030D-6E8A-4147-A177-3AD203B41FA5}">
                      <a16:colId xmlns:a16="http://schemas.microsoft.com/office/drawing/2014/main" val="3231611533"/>
                    </a:ext>
                  </a:extLst>
                </a:gridCol>
                <a:gridCol w="2620349">
                  <a:extLst>
                    <a:ext uri="{9D8B030D-6E8A-4147-A177-3AD203B41FA5}">
                      <a16:colId xmlns:a16="http://schemas.microsoft.com/office/drawing/2014/main" val="1689310638"/>
                    </a:ext>
                  </a:extLst>
                </a:gridCol>
              </a:tblGrid>
              <a:tr h="37661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(en mil. de $)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participación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034515"/>
                  </a:ext>
                </a:extLst>
              </a:tr>
              <a:tr h="325955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Recursos Auditados al corte de junio  2025 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185.304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256311"/>
                  </a:ext>
                </a:extLst>
              </a:tr>
              <a:tr h="325955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Valores Comprometidos sin liberar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27.547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097698"/>
                  </a:ext>
                </a:extLst>
              </a:tr>
              <a:tr h="325955">
                <a:tc>
                  <a:txBody>
                    <a:bodyPr/>
                    <a:lstStyle/>
                    <a:p>
                      <a:pPr algn="just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Anticipos pendientes por legalizar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6.315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067749"/>
                  </a:ext>
                </a:extLst>
              </a:tr>
            </a:tbl>
          </a:graphicData>
        </a:graphic>
      </p:graphicFrame>
      <p:sp>
        <p:nvSpPr>
          <p:cNvPr id="32" name="CuadroTexto 31">
            <a:extLst>
              <a:ext uri="{FF2B5EF4-FFF2-40B4-BE49-F238E27FC236}">
                <a16:creationId xmlns:a16="http://schemas.microsoft.com/office/drawing/2014/main" id="{1BB3FEEC-FAC6-6520-A58F-ACA5D5F83555}"/>
              </a:ext>
            </a:extLst>
          </p:cNvPr>
          <p:cNvSpPr txBox="1"/>
          <p:nvPr/>
        </p:nvSpPr>
        <p:spPr>
          <a:xfrm>
            <a:off x="5403850" y="2508389"/>
            <a:ext cx="93874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600" b="0" i="0" u="none" strike="noStrike" kern="1200" spc="0" baseline="0">
                <a:solidFill>
                  <a:srgbClr val="4F81BD">
                    <a:lumMod val="60000"/>
                    <a:lumOff val="40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es-CO" sz="2000" b="1" dirty="0">
                <a:solidFill>
                  <a:srgbClr val="071A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Representación</a:t>
            </a:r>
            <a:r>
              <a:rPr lang="es-CO" sz="2000" b="1" baseline="0" dirty="0">
                <a:solidFill>
                  <a:srgbClr val="071A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valores sin liberar y anticipos pendientes de legalizar, auditorias ejecutadas al corte de junio de 2025 (valores en millones de $)</a:t>
            </a:r>
            <a:endParaRPr lang="es-CO" sz="2000" b="1" dirty="0">
              <a:solidFill>
                <a:srgbClr val="071A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1B1DF64-8C80-01DC-5C6B-40635F290F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0" y="3445436"/>
            <a:ext cx="9387419" cy="434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95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F67FC-31D8-65CA-3512-AF5FD11DD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8530737-E004-72CD-A429-AB46FA924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00941C8E-4553-AC32-67CF-86FFAC9C6B67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8129B0F-DDF8-8662-CB55-4F41B85B4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grpSp>
        <p:nvGrpSpPr>
          <p:cNvPr id="5" name="Group 59486">
            <a:extLst>
              <a:ext uri="{FF2B5EF4-FFF2-40B4-BE49-F238E27FC236}">
                <a16:creationId xmlns:a16="http://schemas.microsoft.com/office/drawing/2014/main" id="{BABDC7D5-1F49-C47E-4440-709ED32714D8}"/>
              </a:ext>
            </a:extLst>
          </p:cNvPr>
          <p:cNvGrpSpPr/>
          <p:nvPr/>
        </p:nvGrpSpPr>
        <p:grpSpPr>
          <a:xfrm>
            <a:off x="8788295" y="9654486"/>
            <a:ext cx="2580565" cy="625594"/>
            <a:chOff x="0" y="0"/>
            <a:chExt cx="2542050" cy="659217"/>
          </a:xfrm>
          <a:solidFill>
            <a:schemeClr val="bg1">
              <a:lumMod val="85000"/>
            </a:schemeClr>
          </a:solidFill>
        </p:grpSpPr>
        <p:sp>
          <p:nvSpPr>
            <p:cNvPr id="6" name="Shape 59484">
              <a:extLst>
                <a:ext uri="{FF2B5EF4-FFF2-40B4-BE49-F238E27FC236}">
                  <a16:creationId xmlns:a16="http://schemas.microsoft.com/office/drawing/2014/main" id="{20E243F4-FA82-929C-1510-EE79E46EDAF3}"/>
                </a:ext>
              </a:extLst>
            </p:cNvPr>
            <p:cNvSpPr/>
            <p:nvPr/>
          </p:nvSpPr>
          <p:spPr>
            <a:xfrm>
              <a:off x="2339024" y="302"/>
              <a:ext cx="203027" cy="655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82" y="0"/>
                  </a:moveTo>
                  <a:lnTo>
                    <a:pt x="0" y="4122"/>
                  </a:lnTo>
                  <a:lnTo>
                    <a:pt x="4354" y="21600"/>
                  </a:lnTo>
                  <a:lnTo>
                    <a:pt x="21600" y="13430"/>
                  </a:lnTo>
                  <a:lnTo>
                    <a:pt x="5682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8903" tIns="58903" rIns="58903" bIns="58903" numCol="1" anchor="ctr">
              <a:noAutofit/>
            </a:bodyPr>
            <a:lstStyle/>
            <a:p>
              <a:endParaRPr sz="4174" dirty="0">
                <a:latin typeface="Lato Light" panose="020F0502020204030203" pitchFamily="34" charset="0"/>
              </a:endParaRPr>
            </a:p>
          </p:txBody>
        </p:sp>
        <p:sp>
          <p:nvSpPr>
            <p:cNvPr id="7" name="Shape 59485">
              <a:extLst>
                <a:ext uri="{FF2B5EF4-FFF2-40B4-BE49-F238E27FC236}">
                  <a16:creationId xmlns:a16="http://schemas.microsoft.com/office/drawing/2014/main" id="{F96F91C0-82D4-38FC-FA25-9C6E0E980C4B}"/>
                </a:ext>
              </a:extLst>
            </p:cNvPr>
            <p:cNvSpPr/>
            <p:nvPr/>
          </p:nvSpPr>
          <p:spPr>
            <a:xfrm flipH="1">
              <a:off x="0" y="0"/>
              <a:ext cx="177878" cy="659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06" y="0"/>
                  </a:moveTo>
                  <a:lnTo>
                    <a:pt x="0" y="4621"/>
                  </a:lnTo>
                  <a:lnTo>
                    <a:pt x="4969" y="21600"/>
                  </a:lnTo>
                  <a:lnTo>
                    <a:pt x="21600" y="13882"/>
                  </a:lnTo>
                  <a:lnTo>
                    <a:pt x="12206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8903" tIns="58903" rIns="58903" bIns="58903" numCol="1" anchor="ctr">
              <a:noAutofit/>
            </a:bodyPr>
            <a:lstStyle/>
            <a:p>
              <a:endParaRPr sz="4174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9" name="Shape 59487">
            <a:extLst>
              <a:ext uri="{FF2B5EF4-FFF2-40B4-BE49-F238E27FC236}">
                <a16:creationId xmlns:a16="http://schemas.microsoft.com/office/drawing/2014/main" id="{35BA69E1-520F-D82D-158E-B96FCB371627}"/>
              </a:ext>
            </a:extLst>
          </p:cNvPr>
          <p:cNvSpPr/>
          <p:nvPr/>
        </p:nvSpPr>
        <p:spPr>
          <a:xfrm>
            <a:off x="8924505" y="9487122"/>
            <a:ext cx="2343408" cy="968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600" extrusionOk="0">
                <a:moveTo>
                  <a:pt x="593" y="0"/>
                </a:moveTo>
                <a:cubicBezTo>
                  <a:pt x="303" y="4387"/>
                  <a:pt x="118" y="8797"/>
                  <a:pt x="40" y="13221"/>
                </a:cubicBezTo>
                <a:cubicBezTo>
                  <a:pt x="-9" y="16013"/>
                  <a:pt x="-4" y="18806"/>
                  <a:pt x="10" y="21600"/>
                </a:cubicBezTo>
                <a:lnTo>
                  <a:pt x="21591" y="21600"/>
                </a:lnTo>
                <a:cubicBezTo>
                  <a:pt x="21558" y="20996"/>
                  <a:pt x="21526" y="20393"/>
                  <a:pt x="21494" y="19789"/>
                </a:cubicBezTo>
                <a:cubicBezTo>
                  <a:pt x="21462" y="19185"/>
                  <a:pt x="21430" y="18581"/>
                  <a:pt x="21398" y="17977"/>
                </a:cubicBezTo>
                <a:lnTo>
                  <a:pt x="20174" y="60"/>
                </a:lnTo>
                <a:lnTo>
                  <a:pt x="593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0" name="Shape 59488">
            <a:extLst>
              <a:ext uri="{FF2B5EF4-FFF2-40B4-BE49-F238E27FC236}">
                <a16:creationId xmlns:a16="http://schemas.microsoft.com/office/drawing/2014/main" id="{7A6044BA-ACCD-5B24-237F-B666112E87EE}"/>
              </a:ext>
            </a:extLst>
          </p:cNvPr>
          <p:cNvSpPr/>
          <p:nvPr/>
        </p:nvSpPr>
        <p:spPr>
          <a:xfrm>
            <a:off x="9557543" y="6461382"/>
            <a:ext cx="937427" cy="3061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9" y="3"/>
                </a:moveTo>
                <a:cubicBezTo>
                  <a:pt x="1684" y="497"/>
                  <a:pt x="1506" y="997"/>
                  <a:pt x="1477" y="1499"/>
                </a:cubicBezTo>
                <a:cubicBezTo>
                  <a:pt x="1449" y="1999"/>
                  <a:pt x="1568" y="2498"/>
                  <a:pt x="1717" y="2997"/>
                </a:cubicBezTo>
                <a:cubicBezTo>
                  <a:pt x="2034" y="4055"/>
                  <a:pt x="2478" y="5096"/>
                  <a:pt x="2927" y="6140"/>
                </a:cubicBezTo>
                <a:cubicBezTo>
                  <a:pt x="4091" y="8851"/>
                  <a:pt x="5274" y="11589"/>
                  <a:pt x="6213" y="14329"/>
                </a:cubicBezTo>
                <a:cubicBezTo>
                  <a:pt x="6537" y="15274"/>
                  <a:pt x="6843" y="16218"/>
                  <a:pt x="6535" y="17170"/>
                </a:cubicBezTo>
                <a:cubicBezTo>
                  <a:pt x="6432" y="17490"/>
                  <a:pt x="6262" y="17805"/>
                  <a:pt x="6039" y="18112"/>
                </a:cubicBezTo>
                <a:cubicBezTo>
                  <a:pt x="4982" y="19566"/>
                  <a:pt x="2834" y="20798"/>
                  <a:pt x="0" y="21600"/>
                </a:cubicBezTo>
                <a:lnTo>
                  <a:pt x="21600" y="21600"/>
                </a:lnTo>
                <a:cubicBezTo>
                  <a:pt x="18767" y="20797"/>
                  <a:pt x="16627" y="19566"/>
                  <a:pt x="15570" y="18112"/>
                </a:cubicBezTo>
                <a:cubicBezTo>
                  <a:pt x="15347" y="17805"/>
                  <a:pt x="15177" y="17490"/>
                  <a:pt x="15074" y="17170"/>
                </a:cubicBezTo>
                <a:cubicBezTo>
                  <a:pt x="14768" y="16218"/>
                  <a:pt x="15079" y="15274"/>
                  <a:pt x="15396" y="14329"/>
                </a:cubicBezTo>
                <a:cubicBezTo>
                  <a:pt x="16313" y="11592"/>
                  <a:pt x="17362" y="8853"/>
                  <a:pt x="18616" y="6149"/>
                </a:cubicBezTo>
                <a:cubicBezTo>
                  <a:pt x="19100" y="5105"/>
                  <a:pt x="19615" y="4064"/>
                  <a:pt x="19913" y="3003"/>
                </a:cubicBezTo>
                <a:cubicBezTo>
                  <a:pt x="20052" y="2504"/>
                  <a:pt x="20142" y="2004"/>
                  <a:pt x="20092" y="1504"/>
                </a:cubicBezTo>
                <a:cubicBezTo>
                  <a:pt x="20042" y="999"/>
                  <a:pt x="19849" y="496"/>
                  <a:pt x="19516" y="0"/>
                </a:cubicBezTo>
                <a:lnTo>
                  <a:pt x="10800" y="116"/>
                </a:lnTo>
                <a:lnTo>
                  <a:pt x="2009" y="3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F25708F1-08DB-EF20-45BF-C93B8814A312}"/>
              </a:ext>
            </a:extLst>
          </p:cNvPr>
          <p:cNvSpPr/>
          <p:nvPr/>
        </p:nvSpPr>
        <p:spPr>
          <a:xfrm>
            <a:off x="8118685" y="6465900"/>
            <a:ext cx="3872743" cy="3773450"/>
          </a:xfrm>
          <a:custGeom>
            <a:avLst/>
            <a:gdLst>
              <a:gd name="connsiteX0" fmla="*/ 2095603 w 5364766"/>
              <a:gd name="connsiteY0" fmla="*/ 14238 h 5591632"/>
              <a:gd name="connsiteX1" fmla="*/ 2100691 w 5364766"/>
              <a:gd name="connsiteY1" fmla="*/ 622846 h 5591632"/>
              <a:gd name="connsiteX2" fmla="*/ 2185685 w 5364766"/>
              <a:gd name="connsiteY2" fmla="*/ 1284263 h 5591632"/>
              <a:gd name="connsiteX3" fmla="*/ 2366469 w 5364766"/>
              <a:gd name="connsiteY3" fmla="*/ 3003431 h 5591632"/>
              <a:gd name="connsiteX4" fmla="*/ 2385825 w 5364766"/>
              <a:gd name="connsiteY4" fmla="*/ 3600131 h 5591632"/>
              <a:gd name="connsiteX5" fmla="*/ 2355922 w 5364766"/>
              <a:gd name="connsiteY5" fmla="*/ 3797909 h 5591632"/>
              <a:gd name="connsiteX6" fmla="*/ 2004529 w 5364766"/>
              <a:gd name="connsiteY6" fmla="*/ 4518608 h 5591632"/>
              <a:gd name="connsiteX7" fmla="*/ 1204340 w 5364766"/>
              <a:gd name="connsiteY7" fmla="*/ 4516279 h 5591632"/>
              <a:gd name="connsiteX8" fmla="*/ 1286604 w 5364766"/>
              <a:gd name="connsiteY8" fmla="*/ 4035035 h 5591632"/>
              <a:gd name="connsiteX9" fmla="*/ 1406589 w 5364766"/>
              <a:gd name="connsiteY9" fmla="*/ 3495547 h 5591632"/>
              <a:gd name="connsiteX10" fmla="*/ 1408823 w 5364766"/>
              <a:gd name="connsiteY10" fmla="*/ 3077469 h 5591632"/>
              <a:gd name="connsiteX11" fmla="*/ 1181137 w 5364766"/>
              <a:gd name="connsiteY11" fmla="*/ 2454623 h 5591632"/>
              <a:gd name="connsiteX12" fmla="*/ 815350 w 5364766"/>
              <a:gd name="connsiteY12" fmla="*/ 3270846 h 5591632"/>
              <a:gd name="connsiteX13" fmla="*/ 1098127 w 5364766"/>
              <a:gd name="connsiteY13" fmla="*/ 4675743 h 5591632"/>
              <a:gd name="connsiteX14" fmla="*/ 1005440 w 5364766"/>
              <a:gd name="connsiteY14" fmla="*/ 5195299 h 5591632"/>
              <a:gd name="connsiteX15" fmla="*/ 943524 w 5364766"/>
              <a:gd name="connsiteY15" fmla="*/ 5591632 h 5591632"/>
              <a:gd name="connsiteX16" fmla="*/ 374867 w 5364766"/>
              <a:gd name="connsiteY16" fmla="*/ 4517831 h 5591632"/>
              <a:gd name="connsiteX17" fmla="*/ 101396 w 5364766"/>
              <a:gd name="connsiteY17" fmla="*/ 3737074 h 5591632"/>
              <a:gd name="connsiteX18" fmla="*/ 21241 w 5364766"/>
              <a:gd name="connsiteY18" fmla="*/ 3491146 h 5591632"/>
              <a:gd name="connsiteX19" fmla="*/ 110206 w 5364766"/>
              <a:gd name="connsiteY19" fmla="*/ 2685019 h 5591632"/>
              <a:gd name="connsiteX20" fmla="*/ 380947 w 5364766"/>
              <a:gd name="connsiteY20" fmla="*/ 1675419 h 5591632"/>
              <a:gd name="connsiteX21" fmla="*/ 503662 w 5364766"/>
              <a:gd name="connsiteY21" fmla="*/ 1248798 h 5591632"/>
              <a:gd name="connsiteX22" fmla="*/ 665586 w 5364766"/>
              <a:gd name="connsiteY22" fmla="*/ 864373 h 5591632"/>
              <a:gd name="connsiteX23" fmla="*/ 1455229 w 5364766"/>
              <a:gd name="connsiteY23" fmla="*/ 192342 h 5591632"/>
              <a:gd name="connsiteX24" fmla="*/ 1688374 w 5364766"/>
              <a:gd name="connsiteY24" fmla="*/ 100443 h 5591632"/>
              <a:gd name="connsiteX25" fmla="*/ 1888390 w 5364766"/>
              <a:gd name="connsiteY25" fmla="*/ 42973 h 5591632"/>
              <a:gd name="connsiteX26" fmla="*/ 2095603 w 5364766"/>
              <a:gd name="connsiteY26" fmla="*/ 14238 h 5591632"/>
              <a:gd name="connsiteX27" fmla="*/ 3189001 w 5364766"/>
              <a:gd name="connsiteY27" fmla="*/ 6631 h 5591632"/>
              <a:gd name="connsiteX28" fmla="*/ 3474599 w 5364766"/>
              <a:gd name="connsiteY28" fmla="*/ 75684 h 5591632"/>
              <a:gd name="connsiteX29" fmla="*/ 3910641 w 5364766"/>
              <a:gd name="connsiteY29" fmla="*/ 245290 h 5591632"/>
              <a:gd name="connsiteX30" fmla="*/ 4700324 w 5364766"/>
              <a:gd name="connsiteY30" fmla="*/ 864240 h 5591632"/>
              <a:gd name="connsiteX31" fmla="*/ 4861622 w 5364766"/>
              <a:gd name="connsiteY31" fmla="*/ 1248816 h 5591632"/>
              <a:gd name="connsiteX32" fmla="*/ 4984288 w 5364766"/>
              <a:gd name="connsiteY32" fmla="*/ 1675479 h 5591632"/>
              <a:gd name="connsiteX33" fmla="*/ 5255063 w 5364766"/>
              <a:gd name="connsiteY33" fmla="*/ 2685054 h 5591632"/>
              <a:gd name="connsiteX34" fmla="*/ 5344116 w 5364766"/>
              <a:gd name="connsiteY34" fmla="*/ 3491252 h 5591632"/>
              <a:gd name="connsiteX35" fmla="*/ 5263933 w 5364766"/>
              <a:gd name="connsiteY35" fmla="*/ 3737219 h 5591632"/>
              <a:gd name="connsiteX36" fmla="*/ 4937369 w 5364766"/>
              <a:gd name="connsiteY36" fmla="*/ 4588781 h 5591632"/>
              <a:gd name="connsiteX37" fmla="*/ 4545562 w 5364766"/>
              <a:gd name="connsiteY37" fmla="*/ 5450170 h 5591632"/>
              <a:gd name="connsiteX38" fmla="*/ 4395235 w 5364766"/>
              <a:gd name="connsiteY38" fmla="*/ 5124817 h 5591632"/>
              <a:gd name="connsiteX39" fmla="*/ 4274203 w 5364766"/>
              <a:gd name="connsiteY39" fmla="*/ 4673709 h 5591632"/>
              <a:gd name="connsiteX40" fmla="*/ 4549997 w 5364766"/>
              <a:gd name="connsiteY40" fmla="*/ 3270738 h 5591632"/>
              <a:gd name="connsiteX41" fmla="*/ 4184217 w 5364766"/>
              <a:gd name="connsiteY41" fmla="*/ 2454711 h 5591632"/>
              <a:gd name="connsiteX42" fmla="*/ 4009614 w 5364766"/>
              <a:gd name="connsiteY42" fmla="*/ 3077442 h 5591632"/>
              <a:gd name="connsiteX43" fmla="*/ 3963162 w 5364766"/>
              <a:gd name="connsiteY43" fmla="*/ 3546947 h 5591632"/>
              <a:gd name="connsiteX44" fmla="*/ 4060968 w 5364766"/>
              <a:gd name="connsiteY44" fmla="*/ 4035102 h 5591632"/>
              <a:gd name="connsiteX45" fmla="*/ 4153755 w 5364766"/>
              <a:gd name="connsiteY45" fmla="*/ 4517964 h 5591632"/>
              <a:gd name="connsiteX46" fmla="*/ 3280154 w 5364766"/>
              <a:gd name="connsiteY46" fmla="*/ 4518468 h 5591632"/>
              <a:gd name="connsiteX47" fmla="*/ 2929197 w 5364766"/>
              <a:gd name="connsiteY47" fmla="*/ 3797955 h 5591632"/>
              <a:gd name="connsiteX48" fmla="*/ 2899435 w 5364766"/>
              <a:gd name="connsiteY48" fmla="*/ 3600123 h 5591632"/>
              <a:gd name="connsiteX49" fmla="*/ 2918693 w 5364766"/>
              <a:gd name="connsiteY49" fmla="*/ 3003349 h 5591632"/>
              <a:gd name="connsiteX50" fmla="*/ 3099482 w 5364766"/>
              <a:gd name="connsiteY50" fmla="*/ 1284099 h 5591632"/>
              <a:gd name="connsiteX51" fmla="*/ 3184566 w 5364766"/>
              <a:gd name="connsiteY51" fmla="*/ 622809 h 5591632"/>
              <a:gd name="connsiteX52" fmla="*/ 3189001 w 5364766"/>
              <a:gd name="connsiteY52" fmla="*/ 6631 h 5591632"/>
              <a:gd name="connsiteX53" fmla="*/ 2642174 w 5364766"/>
              <a:gd name="connsiteY53" fmla="*/ 0 h 5591632"/>
              <a:gd name="connsiteX54" fmla="*/ 2642174 w 5364766"/>
              <a:gd name="connsiteY54" fmla="*/ 17604 h 5591632"/>
              <a:gd name="connsiteX55" fmla="*/ 2369695 w 5364766"/>
              <a:gd name="connsiteY55" fmla="*/ 5437 h 5591632"/>
              <a:gd name="connsiteX56" fmla="*/ 2462631 w 5364766"/>
              <a:gd name="connsiteY56" fmla="*/ 3883 h 5591632"/>
              <a:gd name="connsiteX57" fmla="*/ 2642174 w 5364766"/>
              <a:gd name="connsiteY57" fmla="*/ 0 h 55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364766" h="5591632">
                <a:moveTo>
                  <a:pt x="2095603" y="14238"/>
                </a:moveTo>
                <a:cubicBezTo>
                  <a:pt x="2082823" y="216935"/>
                  <a:pt x="2084188" y="420926"/>
                  <a:pt x="2100691" y="622846"/>
                </a:cubicBezTo>
                <a:cubicBezTo>
                  <a:pt x="2118806" y="846252"/>
                  <a:pt x="2154665" y="1064481"/>
                  <a:pt x="2185685" y="1284263"/>
                </a:cubicBezTo>
                <a:cubicBezTo>
                  <a:pt x="2265841" y="1851193"/>
                  <a:pt x="2313735" y="2428218"/>
                  <a:pt x="2366469" y="3003431"/>
                </a:cubicBezTo>
                <a:cubicBezTo>
                  <a:pt x="2384585" y="3201986"/>
                  <a:pt x="2404065" y="3400023"/>
                  <a:pt x="2385825" y="3600131"/>
                </a:cubicBezTo>
                <a:cubicBezTo>
                  <a:pt x="2379621" y="3667437"/>
                  <a:pt x="2369323" y="3733450"/>
                  <a:pt x="2355922" y="3797909"/>
                </a:cubicBezTo>
                <a:cubicBezTo>
                  <a:pt x="2293759" y="4096388"/>
                  <a:pt x="2168935" y="4349823"/>
                  <a:pt x="2004529" y="4518608"/>
                </a:cubicBezTo>
                <a:lnTo>
                  <a:pt x="1204340" y="4516279"/>
                </a:lnTo>
                <a:cubicBezTo>
                  <a:pt x="1228163" y="4355260"/>
                  <a:pt x="1255460" y="4194759"/>
                  <a:pt x="1286604" y="4035035"/>
                </a:cubicBezTo>
                <a:cubicBezTo>
                  <a:pt x="1321967" y="3854084"/>
                  <a:pt x="1361921" y="3674427"/>
                  <a:pt x="1406589" y="3495547"/>
                </a:cubicBezTo>
                <a:cubicBezTo>
                  <a:pt x="1426566" y="3357309"/>
                  <a:pt x="1427311" y="3216224"/>
                  <a:pt x="1408823" y="3077469"/>
                </a:cubicBezTo>
                <a:cubicBezTo>
                  <a:pt x="1379292" y="2855615"/>
                  <a:pt x="1301618" y="2643081"/>
                  <a:pt x="1181137" y="2454623"/>
                </a:cubicBezTo>
                <a:lnTo>
                  <a:pt x="815350" y="3270846"/>
                </a:lnTo>
                <a:lnTo>
                  <a:pt x="1098127" y="4675743"/>
                </a:lnTo>
                <a:cubicBezTo>
                  <a:pt x="1065122" y="4848670"/>
                  <a:pt x="1034226" y="5021855"/>
                  <a:pt x="1005440" y="5195299"/>
                </a:cubicBezTo>
                <a:cubicBezTo>
                  <a:pt x="983478" y="5327324"/>
                  <a:pt x="962881" y="5459349"/>
                  <a:pt x="943524" y="5591632"/>
                </a:cubicBezTo>
                <a:cubicBezTo>
                  <a:pt x="712240" y="5257429"/>
                  <a:pt x="521405" y="4897079"/>
                  <a:pt x="374867" y="4517831"/>
                </a:cubicBezTo>
                <a:cubicBezTo>
                  <a:pt x="275480" y="4260772"/>
                  <a:pt x="196937" y="3995946"/>
                  <a:pt x="101396" y="3737074"/>
                </a:cubicBezTo>
                <a:cubicBezTo>
                  <a:pt x="71493" y="3656306"/>
                  <a:pt x="39728" y="3575538"/>
                  <a:pt x="21241" y="3491146"/>
                </a:cubicBezTo>
                <a:cubicBezTo>
                  <a:pt x="-37945" y="3222437"/>
                  <a:pt x="37867" y="2949845"/>
                  <a:pt x="110206" y="2685019"/>
                </a:cubicBezTo>
                <a:cubicBezTo>
                  <a:pt x="201528" y="2350557"/>
                  <a:pt x="291610" y="2009622"/>
                  <a:pt x="380947" y="1675419"/>
                </a:cubicBezTo>
                <a:cubicBezTo>
                  <a:pt x="419412" y="1531745"/>
                  <a:pt x="458497" y="1387812"/>
                  <a:pt x="503662" y="1248798"/>
                </a:cubicBezTo>
                <a:cubicBezTo>
                  <a:pt x="546594" y="1116255"/>
                  <a:pt x="595853" y="985266"/>
                  <a:pt x="665586" y="864373"/>
                </a:cubicBezTo>
                <a:cubicBezTo>
                  <a:pt x="842399" y="557351"/>
                  <a:pt x="1132373" y="338087"/>
                  <a:pt x="1455229" y="192342"/>
                </a:cubicBezTo>
                <a:cubicBezTo>
                  <a:pt x="1531413" y="157912"/>
                  <a:pt x="1609335" y="127624"/>
                  <a:pt x="1688374" y="100443"/>
                </a:cubicBezTo>
                <a:cubicBezTo>
                  <a:pt x="1754136" y="78180"/>
                  <a:pt x="1820519" y="57729"/>
                  <a:pt x="1888390" y="42973"/>
                </a:cubicBezTo>
                <a:cubicBezTo>
                  <a:pt x="1957007" y="28217"/>
                  <a:pt x="2026119" y="19933"/>
                  <a:pt x="2095603" y="14238"/>
                </a:cubicBezTo>
                <a:close/>
                <a:moveTo>
                  <a:pt x="3189001" y="6631"/>
                </a:moveTo>
                <a:cubicBezTo>
                  <a:pt x="3286574" y="9907"/>
                  <a:pt x="3381812" y="41913"/>
                  <a:pt x="3474599" y="75684"/>
                </a:cubicBezTo>
                <a:cubicBezTo>
                  <a:pt x="3621191" y="128859"/>
                  <a:pt x="3767900" y="182538"/>
                  <a:pt x="3910641" y="245290"/>
                </a:cubicBezTo>
                <a:cubicBezTo>
                  <a:pt x="4224250" y="383395"/>
                  <a:pt x="4523503" y="570642"/>
                  <a:pt x="4700324" y="864240"/>
                </a:cubicBezTo>
                <a:cubicBezTo>
                  <a:pt x="4772220" y="983948"/>
                  <a:pt x="4819489" y="1116004"/>
                  <a:pt x="4861622" y="1248816"/>
                </a:cubicBezTo>
                <a:cubicBezTo>
                  <a:pt x="4905857" y="1388181"/>
                  <a:pt x="4945539" y="1531830"/>
                  <a:pt x="4984288" y="1675479"/>
                </a:cubicBezTo>
                <a:cubicBezTo>
                  <a:pt x="5074391" y="2009148"/>
                  <a:pt x="5164494" y="2350629"/>
                  <a:pt x="5255063" y="2685054"/>
                </a:cubicBezTo>
                <a:cubicBezTo>
                  <a:pt x="5326842" y="2949922"/>
                  <a:pt x="5402122" y="3222351"/>
                  <a:pt x="5344116" y="3491252"/>
                </a:cubicBezTo>
                <a:cubicBezTo>
                  <a:pt x="5325792" y="3575677"/>
                  <a:pt x="5294629" y="3656574"/>
                  <a:pt x="5263933" y="3737219"/>
                </a:cubicBezTo>
                <a:cubicBezTo>
                  <a:pt x="5155740" y="4021241"/>
                  <a:pt x="5051982" y="4307027"/>
                  <a:pt x="4937369" y="4588781"/>
                </a:cubicBezTo>
                <a:cubicBezTo>
                  <a:pt x="4818321" y="4880867"/>
                  <a:pt x="4687602" y="5168417"/>
                  <a:pt x="4545562" y="5450170"/>
                </a:cubicBezTo>
                <a:cubicBezTo>
                  <a:pt x="4487555" y="5345583"/>
                  <a:pt x="4437252" y="5236713"/>
                  <a:pt x="4395235" y="5124817"/>
                </a:cubicBezTo>
                <a:cubicBezTo>
                  <a:pt x="4340496" y="4978649"/>
                  <a:pt x="4299997" y="4827691"/>
                  <a:pt x="4274203" y="4673709"/>
                </a:cubicBezTo>
                <a:lnTo>
                  <a:pt x="4549997" y="3270738"/>
                </a:lnTo>
                <a:lnTo>
                  <a:pt x="4184217" y="2454711"/>
                </a:lnTo>
                <a:cubicBezTo>
                  <a:pt x="4105085" y="2655820"/>
                  <a:pt x="4046612" y="2864489"/>
                  <a:pt x="4009614" y="3077442"/>
                </a:cubicBezTo>
                <a:cubicBezTo>
                  <a:pt x="3982419" y="3233188"/>
                  <a:pt x="3967013" y="3389438"/>
                  <a:pt x="3963162" y="3546947"/>
                </a:cubicBezTo>
                <a:cubicBezTo>
                  <a:pt x="3996308" y="3708993"/>
                  <a:pt x="4028988" y="3872300"/>
                  <a:pt x="4060968" y="4035102"/>
                </a:cubicBezTo>
                <a:cubicBezTo>
                  <a:pt x="4092480" y="4195888"/>
                  <a:pt x="4123409" y="4356926"/>
                  <a:pt x="4153755" y="4517964"/>
                </a:cubicBezTo>
                <a:lnTo>
                  <a:pt x="3280154" y="4518468"/>
                </a:lnTo>
                <a:cubicBezTo>
                  <a:pt x="3115705" y="4349617"/>
                  <a:pt x="2991405" y="4096342"/>
                  <a:pt x="2929197" y="3797955"/>
                </a:cubicBezTo>
                <a:cubicBezTo>
                  <a:pt x="2915775" y="3733439"/>
                  <a:pt x="2905504" y="3667411"/>
                  <a:pt x="2899435" y="3600123"/>
                </a:cubicBezTo>
                <a:cubicBezTo>
                  <a:pt x="2881111" y="3400022"/>
                  <a:pt x="2900485" y="3201686"/>
                  <a:pt x="2918693" y="3003349"/>
                </a:cubicBezTo>
                <a:cubicBezTo>
                  <a:pt x="2971681" y="2428250"/>
                  <a:pt x="3019416" y="1851134"/>
                  <a:pt x="3099482" y="1284099"/>
                </a:cubicBezTo>
                <a:cubicBezTo>
                  <a:pt x="3130411" y="1064593"/>
                  <a:pt x="3166359" y="846095"/>
                  <a:pt x="3184566" y="622809"/>
                </a:cubicBezTo>
                <a:cubicBezTo>
                  <a:pt x="3201139" y="418425"/>
                  <a:pt x="3202306" y="211772"/>
                  <a:pt x="3189001" y="6631"/>
                </a:cubicBezTo>
                <a:close/>
                <a:moveTo>
                  <a:pt x="2642174" y="0"/>
                </a:moveTo>
                <a:lnTo>
                  <a:pt x="2642174" y="17604"/>
                </a:lnTo>
                <a:lnTo>
                  <a:pt x="2369695" y="5437"/>
                </a:lnTo>
                <a:cubicBezTo>
                  <a:pt x="2400715" y="5437"/>
                  <a:pt x="2431735" y="3883"/>
                  <a:pt x="2462631" y="3883"/>
                </a:cubicBezTo>
                <a:cubicBezTo>
                  <a:pt x="2522313" y="3624"/>
                  <a:pt x="2582368" y="1036"/>
                  <a:pt x="2642174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2" name="Shape 59493">
            <a:extLst>
              <a:ext uri="{FF2B5EF4-FFF2-40B4-BE49-F238E27FC236}">
                <a16:creationId xmlns:a16="http://schemas.microsoft.com/office/drawing/2014/main" id="{C4D10789-DA89-A5ED-4B07-849F66E65B37}"/>
              </a:ext>
            </a:extLst>
          </p:cNvPr>
          <p:cNvSpPr/>
          <p:nvPr/>
        </p:nvSpPr>
        <p:spPr>
          <a:xfrm>
            <a:off x="9681801" y="6406908"/>
            <a:ext cx="688962" cy="208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350"/>
                </a:lnTo>
                <a:lnTo>
                  <a:pt x="1989" y="20724"/>
                </a:lnTo>
                <a:lnTo>
                  <a:pt x="1917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3" name="Shape 59494">
            <a:extLst>
              <a:ext uri="{FF2B5EF4-FFF2-40B4-BE49-F238E27FC236}">
                <a16:creationId xmlns:a16="http://schemas.microsoft.com/office/drawing/2014/main" id="{ABA2962A-3240-68CA-12FB-732F2D5BFD29}"/>
              </a:ext>
            </a:extLst>
          </p:cNvPr>
          <p:cNvSpPr/>
          <p:nvPr/>
        </p:nvSpPr>
        <p:spPr>
          <a:xfrm flipH="1">
            <a:off x="9760654" y="6351750"/>
            <a:ext cx="538160" cy="562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6" y="0"/>
                </a:moveTo>
                <a:cubicBezTo>
                  <a:pt x="2568" y="1299"/>
                  <a:pt x="2341" y="2590"/>
                  <a:pt x="2046" y="3870"/>
                </a:cubicBezTo>
                <a:cubicBezTo>
                  <a:pt x="1552" y="6020"/>
                  <a:pt x="867" y="8131"/>
                  <a:pt x="0" y="10184"/>
                </a:cubicBezTo>
                <a:lnTo>
                  <a:pt x="10993" y="21600"/>
                </a:lnTo>
                <a:lnTo>
                  <a:pt x="21600" y="10184"/>
                </a:lnTo>
                <a:cubicBezTo>
                  <a:pt x="20733" y="8131"/>
                  <a:pt x="20048" y="6020"/>
                  <a:pt x="19554" y="3870"/>
                </a:cubicBezTo>
                <a:cubicBezTo>
                  <a:pt x="19259" y="2590"/>
                  <a:pt x="19032" y="1299"/>
                  <a:pt x="18874" y="0"/>
                </a:cubicBezTo>
                <a:lnTo>
                  <a:pt x="272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4" name="Shape 59495">
            <a:extLst>
              <a:ext uri="{FF2B5EF4-FFF2-40B4-BE49-F238E27FC236}">
                <a16:creationId xmlns:a16="http://schemas.microsoft.com/office/drawing/2014/main" id="{A107A164-EB4A-7E3D-0201-CEC3E510B8A7}"/>
              </a:ext>
            </a:extLst>
          </p:cNvPr>
          <p:cNvSpPr/>
          <p:nvPr/>
        </p:nvSpPr>
        <p:spPr>
          <a:xfrm flipH="1">
            <a:off x="10020273" y="6410357"/>
            <a:ext cx="472515" cy="654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3" y="0"/>
                </a:moveTo>
                <a:lnTo>
                  <a:pt x="21600" y="16608"/>
                </a:lnTo>
                <a:lnTo>
                  <a:pt x="7845" y="21600"/>
                </a:lnTo>
                <a:lnTo>
                  <a:pt x="0" y="4798"/>
                </a:lnTo>
                <a:lnTo>
                  <a:pt x="58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5" name="Shape 59496">
            <a:extLst>
              <a:ext uri="{FF2B5EF4-FFF2-40B4-BE49-F238E27FC236}">
                <a16:creationId xmlns:a16="http://schemas.microsoft.com/office/drawing/2014/main" id="{EDF8E2C5-5526-487B-6561-8378E485CB83}"/>
              </a:ext>
            </a:extLst>
          </p:cNvPr>
          <p:cNvSpPr/>
          <p:nvPr/>
        </p:nvSpPr>
        <p:spPr>
          <a:xfrm>
            <a:off x="9568570" y="6420736"/>
            <a:ext cx="455868" cy="647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65" y="0"/>
                </a:moveTo>
                <a:lnTo>
                  <a:pt x="21600" y="16462"/>
                </a:lnTo>
                <a:lnTo>
                  <a:pt x="10100" y="21600"/>
                </a:lnTo>
                <a:lnTo>
                  <a:pt x="0" y="3743"/>
                </a:lnTo>
                <a:lnTo>
                  <a:pt x="546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6" name="Shape 59498">
            <a:extLst>
              <a:ext uri="{FF2B5EF4-FFF2-40B4-BE49-F238E27FC236}">
                <a16:creationId xmlns:a16="http://schemas.microsoft.com/office/drawing/2014/main" id="{B302D4B7-9D2E-0232-440A-C714A224EA3F}"/>
              </a:ext>
            </a:extLst>
          </p:cNvPr>
          <p:cNvSpPr/>
          <p:nvPr/>
        </p:nvSpPr>
        <p:spPr>
          <a:xfrm flipH="1">
            <a:off x="9394624" y="5232664"/>
            <a:ext cx="1269995" cy="1315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544" extrusionOk="0">
                <a:moveTo>
                  <a:pt x="13300" y="0"/>
                </a:moveTo>
                <a:cubicBezTo>
                  <a:pt x="12956" y="318"/>
                  <a:pt x="12587" y="607"/>
                  <a:pt x="12192" y="871"/>
                </a:cubicBezTo>
                <a:cubicBezTo>
                  <a:pt x="11552" y="1300"/>
                  <a:pt x="10851" y="1648"/>
                  <a:pt x="10112" y="1913"/>
                </a:cubicBezTo>
                <a:cubicBezTo>
                  <a:pt x="10319" y="1723"/>
                  <a:pt x="10459" y="1484"/>
                  <a:pt x="10514" y="1221"/>
                </a:cubicBezTo>
                <a:cubicBezTo>
                  <a:pt x="10558" y="1008"/>
                  <a:pt x="10548" y="786"/>
                  <a:pt x="10478" y="578"/>
                </a:cubicBezTo>
                <a:cubicBezTo>
                  <a:pt x="9313" y="1174"/>
                  <a:pt x="8059" y="1612"/>
                  <a:pt x="6754" y="1872"/>
                </a:cubicBezTo>
                <a:cubicBezTo>
                  <a:pt x="5463" y="2131"/>
                  <a:pt x="4134" y="2217"/>
                  <a:pt x="2816" y="2125"/>
                </a:cubicBezTo>
                <a:cubicBezTo>
                  <a:pt x="2220" y="3390"/>
                  <a:pt x="1861" y="4718"/>
                  <a:pt x="1656" y="6065"/>
                </a:cubicBezTo>
                <a:cubicBezTo>
                  <a:pt x="1642" y="6361"/>
                  <a:pt x="1604" y="6650"/>
                  <a:pt x="1530" y="6928"/>
                </a:cubicBezTo>
                <a:cubicBezTo>
                  <a:pt x="1397" y="8433"/>
                  <a:pt x="1483" y="9954"/>
                  <a:pt x="1843" y="11446"/>
                </a:cubicBezTo>
                <a:cubicBezTo>
                  <a:pt x="1911" y="11727"/>
                  <a:pt x="1990" y="12009"/>
                  <a:pt x="2075" y="12285"/>
                </a:cubicBezTo>
                <a:cubicBezTo>
                  <a:pt x="1592" y="10912"/>
                  <a:pt x="1201" y="9521"/>
                  <a:pt x="861" y="8125"/>
                </a:cubicBezTo>
                <a:cubicBezTo>
                  <a:pt x="719" y="8264"/>
                  <a:pt x="567" y="8397"/>
                  <a:pt x="441" y="8548"/>
                </a:cubicBezTo>
                <a:cubicBezTo>
                  <a:pt x="-143" y="9252"/>
                  <a:pt x="-78" y="10170"/>
                  <a:pt x="236" y="10966"/>
                </a:cubicBezTo>
                <a:cubicBezTo>
                  <a:pt x="568" y="11810"/>
                  <a:pt x="1180" y="12555"/>
                  <a:pt x="2039" y="13083"/>
                </a:cubicBezTo>
                <a:cubicBezTo>
                  <a:pt x="2855" y="15320"/>
                  <a:pt x="4137" y="17291"/>
                  <a:pt x="5745" y="18953"/>
                </a:cubicBezTo>
                <a:cubicBezTo>
                  <a:pt x="7014" y="20263"/>
                  <a:pt x="8613" y="21485"/>
                  <a:pt x="10657" y="21541"/>
                </a:cubicBezTo>
                <a:cubicBezTo>
                  <a:pt x="12760" y="21600"/>
                  <a:pt x="14461" y="20433"/>
                  <a:pt x="15773" y="19124"/>
                </a:cubicBezTo>
                <a:cubicBezTo>
                  <a:pt x="17429" y="17472"/>
                  <a:pt x="18669" y="15428"/>
                  <a:pt x="19274" y="13083"/>
                </a:cubicBezTo>
                <a:cubicBezTo>
                  <a:pt x="20133" y="12555"/>
                  <a:pt x="20754" y="11810"/>
                  <a:pt x="21086" y="10966"/>
                </a:cubicBezTo>
                <a:cubicBezTo>
                  <a:pt x="21400" y="10170"/>
                  <a:pt x="21457" y="9252"/>
                  <a:pt x="20872" y="8548"/>
                </a:cubicBezTo>
                <a:cubicBezTo>
                  <a:pt x="20784" y="8443"/>
                  <a:pt x="20679" y="8350"/>
                  <a:pt x="20577" y="8255"/>
                </a:cubicBezTo>
                <a:cubicBezTo>
                  <a:pt x="20300" y="9250"/>
                  <a:pt x="19967" y="10231"/>
                  <a:pt x="19506" y="11178"/>
                </a:cubicBezTo>
                <a:cubicBezTo>
                  <a:pt x="19685" y="9686"/>
                  <a:pt x="19673" y="8203"/>
                  <a:pt x="19497" y="6749"/>
                </a:cubicBezTo>
                <a:cubicBezTo>
                  <a:pt x="19314" y="5236"/>
                  <a:pt x="18945" y="3701"/>
                  <a:pt x="17943" y="2418"/>
                </a:cubicBezTo>
                <a:cubicBezTo>
                  <a:pt x="16861" y="1032"/>
                  <a:pt x="15158" y="148"/>
                  <a:pt x="1330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7" name="Shape 59499">
            <a:extLst>
              <a:ext uri="{FF2B5EF4-FFF2-40B4-BE49-F238E27FC236}">
                <a16:creationId xmlns:a16="http://schemas.microsoft.com/office/drawing/2014/main" id="{2358EC0D-94A3-F28C-AA7B-811E882F82D1}"/>
              </a:ext>
            </a:extLst>
          </p:cNvPr>
          <p:cNvSpPr/>
          <p:nvPr/>
        </p:nvSpPr>
        <p:spPr>
          <a:xfrm flipH="1">
            <a:off x="9400454" y="4887378"/>
            <a:ext cx="1259467" cy="1099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1" h="20006" extrusionOk="0">
                <a:moveTo>
                  <a:pt x="10296" y="7088"/>
                </a:moveTo>
                <a:cubicBezTo>
                  <a:pt x="9176" y="7769"/>
                  <a:pt x="7957" y="8268"/>
                  <a:pt x="6684" y="8565"/>
                </a:cubicBezTo>
                <a:cubicBezTo>
                  <a:pt x="5433" y="8857"/>
                  <a:pt x="4144" y="8951"/>
                  <a:pt x="2864" y="8843"/>
                </a:cubicBezTo>
                <a:cubicBezTo>
                  <a:pt x="1488" y="12067"/>
                  <a:pt x="1147" y="15647"/>
                  <a:pt x="1890" y="19077"/>
                </a:cubicBezTo>
                <a:cubicBezTo>
                  <a:pt x="1957" y="19389"/>
                  <a:pt x="2034" y="19699"/>
                  <a:pt x="2119" y="20006"/>
                </a:cubicBezTo>
                <a:cubicBezTo>
                  <a:pt x="1440" y="18064"/>
                  <a:pt x="898" y="16087"/>
                  <a:pt x="493" y="14089"/>
                </a:cubicBezTo>
                <a:cubicBezTo>
                  <a:pt x="-25" y="11528"/>
                  <a:pt x="-313" y="8859"/>
                  <a:pt x="548" y="6391"/>
                </a:cubicBezTo>
                <a:cubicBezTo>
                  <a:pt x="2460" y="914"/>
                  <a:pt x="8711" y="-1594"/>
                  <a:pt x="13813" y="1070"/>
                </a:cubicBezTo>
                <a:cubicBezTo>
                  <a:pt x="15704" y="947"/>
                  <a:pt x="17531" y="1674"/>
                  <a:pt x="18829" y="3024"/>
                </a:cubicBezTo>
                <a:cubicBezTo>
                  <a:pt x="20495" y="4755"/>
                  <a:pt x="21070" y="7221"/>
                  <a:pt x="21166" y="9679"/>
                </a:cubicBezTo>
                <a:cubicBezTo>
                  <a:pt x="21287" y="12816"/>
                  <a:pt x="20694" y="15935"/>
                  <a:pt x="19425" y="18813"/>
                </a:cubicBezTo>
                <a:cubicBezTo>
                  <a:pt x="19588" y="17154"/>
                  <a:pt x="19583" y="15506"/>
                  <a:pt x="19423" y="13888"/>
                </a:cubicBezTo>
                <a:cubicBezTo>
                  <a:pt x="19256" y="12195"/>
                  <a:pt x="18908" y="10461"/>
                  <a:pt x="17893" y="9031"/>
                </a:cubicBezTo>
                <a:cubicBezTo>
                  <a:pt x="16811" y="7508"/>
                  <a:pt x="15100" y="6568"/>
                  <a:pt x="13248" y="6479"/>
                </a:cubicBezTo>
                <a:cubicBezTo>
                  <a:pt x="12907" y="6836"/>
                  <a:pt x="12535" y="7161"/>
                  <a:pt x="12137" y="7451"/>
                </a:cubicBezTo>
                <a:cubicBezTo>
                  <a:pt x="11478" y="7933"/>
                  <a:pt x="10753" y="8315"/>
                  <a:pt x="9985" y="8585"/>
                </a:cubicBezTo>
                <a:cubicBezTo>
                  <a:pt x="10168" y="8360"/>
                  <a:pt x="10289" y="8090"/>
                  <a:pt x="10335" y="7802"/>
                </a:cubicBezTo>
                <a:cubicBezTo>
                  <a:pt x="10374" y="7564"/>
                  <a:pt x="10360" y="7320"/>
                  <a:pt x="10296" y="708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8" name="Shape 59502">
            <a:extLst>
              <a:ext uri="{FF2B5EF4-FFF2-40B4-BE49-F238E27FC236}">
                <a16:creationId xmlns:a16="http://schemas.microsoft.com/office/drawing/2014/main" id="{71A534D0-97A2-9259-E767-36392308CE0D}"/>
              </a:ext>
            </a:extLst>
          </p:cNvPr>
          <p:cNvSpPr/>
          <p:nvPr/>
        </p:nvSpPr>
        <p:spPr>
          <a:xfrm>
            <a:off x="2203450" y="2737859"/>
            <a:ext cx="4340194" cy="694572"/>
          </a:xfrm>
          <a:prstGeom prst="rect">
            <a:avLst/>
          </a:prstGeom>
          <a:solidFill>
            <a:srgbClr val="1E8F7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endParaRPr sz="289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0" name="Shape 59508">
            <a:extLst>
              <a:ext uri="{FF2B5EF4-FFF2-40B4-BE49-F238E27FC236}">
                <a16:creationId xmlns:a16="http://schemas.microsoft.com/office/drawing/2014/main" id="{E5C05B44-349B-EC69-DB4D-1DBE3D699A84}"/>
              </a:ext>
            </a:extLst>
          </p:cNvPr>
          <p:cNvSpPr/>
          <p:nvPr/>
        </p:nvSpPr>
        <p:spPr>
          <a:xfrm>
            <a:off x="13560457" y="2737859"/>
            <a:ext cx="4340193" cy="694572"/>
          </a:xfrm>
          <a:prstGeom prst="rect">
            <a:avLst/>
          </a:prstGeom>
          <a:solidFill>
            <a:srgbClr val="0E51A9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endParaRPr sz="289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2" name="Shape 59515">
            <a:extLst>
              <a:ext uri="{FF2B5EF4-FFF2-40B4-BE49-F238E27FC236}">
                <a16:creationId xmlns:a16="http://schemas.microsoft.com/office/drawing/2014/main" id="{5B92B1A4-36E4-DDC2-640D-140784DF0968}"/>
              </a:ext>
            </a:extLst>
          </p:cNvPr>
          <p:cNvSpPr/>
          <p:nvPr/>
        </p:nvSpPr>
        <p:spPr>
          <a:xfrm>
            <a:off x="6584202" y="3084681"/>
            <a:ext cx="3097072" cy="1814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4" name="Shape 59517">
            <a:extLst>
              <a:ext uri="{FF2B5EF4-FFF2-40B4-BE49-F238E27FC236}">
                <a16:creationId xmlns:a16="http://schemas.microsoft.com/office/drawing/2014/main" id="{661CAB96-C653-C283-63B6-CFBB0B8AAF4D}"/>
              </a:ext>
            </a:extLst>
          </p:cNvPr>
          <p:cNvSpPr/>
          <p:nvPr/>
        </p:nvSpPr>
        <p:spPr>
          <a:xfrm>
            <a:off x="10428862" y="3084680"/>
            <a:ext cx="3097071" cy="1814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6" name="TextBox 40">
            <a:extLst>
              <a:ext uri="{FF2B5EF4-FFF2-40B4-BE49-F238E27FC236}">
                <a16:creationId xmlns:a16="http://schemas.microsoft.com/office/drawing/2014/main" id="{D5406FD3-F24E-1106-6AC6-DCC959B11A0F}"/>
              </a:ext>
            </a:extLst>
          </p:cNvPr>
          <p:cNvSpPr txBox="1"/>
          <p:nvPr/>
        </p:nvSpPr>
        <p:spPr>
          <a:xfrm>
            <a:off x="2714551" y="2835541"/>
            <a:ext cx="3756099" cy="4982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BUENAS PRÁCTICAS</a:t>
            </a:r>
          </a:p>
        </p:txBody>
      </p:sp>
      <p:sp>
        <p:nvSpPr>
          <p:cNvPr id="28" name="TextBox 42">
            <a:extLst>
              <a:ext uri="{FF2B5EF4-FFF2-40B4-BE49-F238E27FC236}">
                <a16:creationId xmlns:a16="http://schemas.microsoft.com/office/drawing/2014/main" id="{DD0E87BD-0E17-4B90-C555-761269BAD842}"/>
              </a:ext>
            </a:extLst>
          </p:cNvPr>
          <p:cNvSpPr txBox="1"/>
          <p:nvPr/>
        </p:nvSpPr>
        <p:spPr>
          <a:xfrm>
            <a:off x="14014450" y="2835541"/>
            <a:ext cx="3842623" cy="4982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RECOMENDACIONES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872D5ED0-BA14-850D-33DC-F2D5F444ACD1}"/>
              </a:ext>
            </a:extLst>
          </p:cNvPr>
          <p:cNvSpPr txBox="1">
            <a:spLocks/>
          </p:cNvSpPr>
          <p:nvPr/>
        </p:nvSpPr>
        <p:spPr>
          <a:xfrm>
            <a:off x="1670050" y="3825875"/>
            <a:ext cx="5601080" cy="3167043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Se implementaron acciones de mejora. por temas de anticipos sin legalizar, según h</a:t>
            </a:r>
            <a:r>
              <a:rPr lang="es-CO" sz="2300" noProof="0" dirty="0" err="1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allazgos</a:t>
            </a: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de la </a:t>
            </a:r>
            <a:r>
              <a:rPr lang="es-CO" sz="2300" noProof="0" dirty="0" err="1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CGN</a:t>
            </a: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, 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endParaRPr lang="es-CO" sz="2300" noProof="0" dirty="0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La documentación financiera que soporta los pagos realizados a los diferentes contratos cumple con requisitos manual de pagos FA</a:t>
            </a: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id="{D4516A3D-A48E-A79F-D815-C325B2D76429}"/>
              </a:ext>
            </a:extLst>
          </p:cNvPr>
          <p:cNvSpPr txBox="1">
            <a:spLocks/>
          </p:cNvSpPr>
          <p:nvPr/>
        </p:nvSpPr>
        <p:spPr>
          <a:xfrm>
            <a:off x="12930013" y="3874368"/>
            <a:ext cx="5601080" cy="2724358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sz="23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Implementar estrategias que permitan agilizar, los procesos jurídicos en atención a los anticipos pendientes por legalizar por un valor estimado de $6.314 millones y los valores comprometidos sin liberar.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endParaRPr lang="es-CO" sz="2300" noProof="0" dirty="0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F5CD90B4-1649-BDE6-C85C-2C307426B1AA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Financiero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312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1A922-B776-A1B8-390A-BD4851FE3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ounded Rectangle 2">
            <a:extLst>
              <a:ext uri="{FF2B5EF4-FFF2-40B4-BE49-F238E27FC236}">
                <a16:creationId xmlns:a16="http://schemas.microsoft.com/office/drawing/2014/main" id="{3A5A7440-E2D1-28D5-C1DC-2A72C095ECDA}"/>
              </a:ext>
            </a:extLst>
          </p:cNvPr>
          <p:cNvSpPr/>
          <p:nvPr/>
        </p:nvSpPr>
        <p:spPr>
          <a:xfrm>
            <a:off x="12660639" y="3262926"/>
            <a:ext cx="6459211" cy="6322797"/>
          </a:xfrm>
          <a:prstGeom prst="roundRect">
            <a:avLst>
              <a:gd name="adj" fmla="val 20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50CDC8-E6A1-0779-55E7-A9296D4D7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E8EAB6B-0C28-A051-C724-5600ADB6C8CA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0C81B78-119A-AD9F-5611-2CC8DB90D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CC7F6F21-645F-6F6D-CEF2-B7EDC468B3B5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Procesos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78">
            <a:extLst>
              <a:ext uri="{FF2B5EF4-FFF2-40B4-BE49-F238E27FC236}">
                <a16:creationId xmlns:a16="http://schemas.microsoft.com/office/drawing/2014/main" id="{6AAD31E2-F922-755B-1FE2-5711CF88770E}"/>
              </a:ext>
            </a:extLst>
          </p:cNvPr>
          <p:cNvSpPr/>
          <p:nvPr/>
        </p:nvSpPr>
        <p:spPr>
          <a:xfrm>
            <a:off x="2164324" y="2606675"/>
            <a:ext cx="2301419" cy="2251329"/>
          </a:xfrm>
          <a:prstGeom prst="ellipse">
            <a:avLst/>
          </a:prstGeom>
          <a:solidFill>
            <a:srgbClr val="1E8F7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endParaRPr sz="4058" dirty="0">
              <a:latin typeface="Lato Light" panose="020F0502020204030203" pitchFamily="34" charset="0"/>
            </a:endParaRPr>
          </a:p>
        </p:txBody>
      </p:sp>
      <p:sp>
        <p:nvSpPr>
          <p:cNvPr id="21" name="Shape 79">
            <a:extLst>
              <a:ext uri="{FF2B5EF4-FFF2-40B4-BE49-F238E27FC236}">
                <a16:creationId xmlns:a16="http://schemas.microsoft.com/office/drawing/2014/main" id="{E577F98A-8A6E-E5EB-A667-712C5A1857E2}"/>
              </a:ext>
            </a:extLst>
          </p:cNvPr>
          <p:cNvSpPr/>
          <p:nvPr/>
        </p:nvSpPr>
        <p:spPr>
          <a:xfrm>
            <a:off x="2164324" y="7600879"/>
            <a:ext cx="2301419" cy="2251329"/>
          </a:xfrm>
          <a:prstGeom prst="ellipse">
            <a:avLst/>
          </a:prstGeom>
          <a:solidFill>
            <a:srgbClr val="2F73CE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endParaRPr sz="4058" dirty="0">
              <a:latin typeface="Lato Light" panose="020F0502020204030203" pitchFamily="34" charset="0"/>
            </a:endParaRPr>
          </a:p>
        </p:txBody>
      </p:sp>
      <p:sp>
        <p:nvSpPr>
          <p:cNvPr id="23" name="Shape 80">
            <a:extLst>
              <a:ext uri="{FF2B5EF4-FFF2-40B4-BE49-F238E27FC236}">
                <a16:creationId xmlns:a16="http://schemas.microsoft.com/office/drawing/2014/main" id="{D02ED39F-C2F4-2ECF-E94C-F6F2A2760125}"/>
              </a:ext>
            </a:extLst>
          </p:cNvPr>
          <p:cNvSpPr/>
          <p:nvPr/>
        </p:nvSpPr>
        <p:spPr>
          <a:xfrm>
            <a:off x="4794250" y="5103775"/>
            <a:ext cx="2301421" cy="2251327"/>
          </a:xfrm>
          <a:prstGeom prst="ellipse">
            <a:avLst/>
          </a:prstGeom>
          <a:solidFill>
            <a:srgbClr val="5AB7EE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endParaRPr sz="4058" dirty="0">
              <a:latin typeface="Lato Light" panose="020F0502020204030203" pitchFamily="34" charset="0"/>
            </a:endParaRPr>
          </a:p>
        </p:txBody>
      </p:sp>
      <p:sp>
        <p:nvSpPr>
          <p:cNvPr id="27" name="Shape 83">
            <a:extLst>
              <a:ext uri="{FF2B5EF4-FFF2-40B4-BE49-F238E27FC236}">
                <a16:creationId xmlns:a16="http://schemas.microsoft.com/office/drawing/2014/main" id="{884867CF-2573-0D6D-7681-5B27CBCBCD15}"/>
              </a:ext>
            </a:extLst>
          </p:cNvPr>
          <p:cNvSpPr/>
          <p:nvPr/>
        </p:nvSpPr>
        <p:spPr>
          <a:xfrm rot="10800000">
            <a:off x="4958396" y="4212077"/>
            <a:ext cx="583137" cy="619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0" y="0"/>
                  <a:pt x="8629" y="14217"/>
                  <a:pt x="21600" y="21600"/>
                </a:cubicBez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  <a:headEnd type="triangle" w="lg" len="lg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677376">
              <a:lnSpc>
                <a:spcPct val="110000"/>
              </a:lnSpc>
              <a:spcBef>
                <a:spcPts val="3479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31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9" name="Shape 84">
            <a:extLst>
              <a:ext uri="{FF2B5EF4-FFF2-40B4-BE49-F238E27FC236}">
                <a16:creationId xmlns:a16="http://schemas.microsoft.com/office/drawing/2014/main" id="{D9362C74-2D16-1EB6-11E5-EA4FD0CE7526}"/>
              </a:ext>
            </a:extLst>
          </p:cNvPr>
          <p:cNvSpPr/>
          <p:nvPr/>
        </p:nvSpPr>
        <p:spPr>
          <a:xfrm rot="16200000">
            <a:off x="4926321" y="7917036"/>
            <a:ext cx="583138" cy="619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0" y="0"/>
                  <a:pt x="8629" y="14217"/>
                  <a:pt x="21600" y="21600"/>
                </a:cubicBez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  <a:headEnd type="triangle" w="lg" len="lg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677376">
              <a:lnSpc>
                <a:spcPct val="110000"/>
              </a:lnSpc>
              <a:spcBef>
                <a:spcPts val="3479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31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33" name="TextBox 28">
            <a:extLst>
              <a:ext uri="{FF2B5EF4-FFF2-40B4-BE49-F238E27FC236}">
                <a16:creationId xmlns:a16="http://schemas.microsoft.com/office/drawing/2014/main" id="{0D200862-96C8-BA07-89BD-BE5185E76E8B}"/>
              </a:ext>
            </a:extLst>
          </p:cNvPr>
          <p:cNvSpPr txBox="1"/>
          <p:nvPr/>
        </p:nvSpPr>
        <p:spPr>
          <a:xfrm>
            <a:off x="5545127" y="5889808"/>
            <a:ext cx="960519" cy="8536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47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02</a:t>
            </a:r>
          </a:p>
        </p:txBody>
      </p:sp>
      <p:sp>
        <p:nvSpPr>
          <p:cNvPr id="34" name="TextBox 29">
            <a:extLst>
              <a:ext uri="{FF2B5EF4-FFF2-40B4-BE49-F238E27FC236}">
                <a16:creationId xmlns:a16="http://schemas.microsoft.com/office/drawing/2014/main" id="{489A0E39-A32C-CBB2-287A-72B671FACD51}"/>
              </a:ext>
            </a:extLst>
          </p:cNvPr>
          <p:cNvSpPr txBox="1"/>
          <p:nvPr/>
        </p:nvSpPr>
        <p:spPr>
          <a:xfrm>
            <a:off x="2848046" y="8328208"/>
            <a:ext cx="981359" cy="8536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47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03</a:t>
            </a:r>
          </a:p>
        </p:txBody>
      </p:sp>
      <p:sp>
        <p:nvSpPr>
          <p:cNvPr id="35" name="TextBox 30">
            <a:extLst>
              <a:ext uri="{FF2B5EF4-FFF2-40B4-BE49-F238E27FC236}">
                <a16:creationId xmlns:a16="http://schemas.microsoft.com/office/drawing/2014/main" id="{2B075B5A-B6BB-B51C-AFFE-0293A5493952}"/>
              </a:ext>
            </a:extLst>
          </p:cNvPr>
          <p:cNvSpPr txBox="1"/>
          <p:nvPr/>
        </p:nvSpPr>
        <p:spPr>
          <a:xfrm>
            <a:off x="2890361" y="3299008"/>
            <a:ext cx="837089" cy="8536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47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01</a:t>
            </a:r>
          </a:p>
        </p:txBody>
      </p:sp>
      <p:sp>
        <p:nvSpPr>
          <p:cNvPr id="36" name="TextBox 31">
            <a:extLst>
              <a:ext uri="{FF2B5EF4-FFF2-40B4-BE49-F238E27FC236}">
                <a16:creationId xmlns:a16="http://schemas.microsoft.com/office/drawing/2014/main" id="{ED65514B-B780-2343-8D34-26DBD343EF13}"/>
              </a:ext>
            </a:extLst>
          </p:cNvPr>
          <p:cNvSpPr txBox="1"/>
          <p:nvPr/>
        </p:nvSpPr>
        <p:spPr>
          <a:xfrm>
            <a:off x="1974850" y="5532981"/>
            <a:ext cx="2350123" cy="138499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33 PROYECTOS AUDITADOS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BAFBCD58-950D-9981-DE44-3563B5BC37C2}"/>
              </a:ext>
            </a:extLst>
          </p:cNvPr>
          <p:cNvSpPr txBox="1">
            <a:spLocks/>
          </p:cNvSpPr>
          <p:nvPr/>
        </p:nvSpPr>
        <p:spPr>
          <a:xfrm>
            <a:off x="5003581" y="2777309"/>
            <a:ext cx="4515069" cy="1168867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El </a:t>
            </a: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21%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de los proyectos </a:t>
            </a: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tienen oportunidades de mejora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, esto son 7 proyectos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ED530A11-5FD1-FDD1-48DD-73C6FA9A4FDD}"/>
              </a:ext>
            </a:extLst>
          </p:cNvPr>
          <p:cNvSpPr txBox="1">
            <a:spLocks/>
          </p:cNvSpPr>
          <p:nvPr/>
        </p:nvSpPr>
        <p:spPr>
          <a:xfrm>
            <a:off x="7303555" y="5453412"/>
            <a:ext cx="4348695" cy="1540764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6 </a:t>
            </a: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proyectos sin matriz de riesgos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+ 1 Proyecto con incumplimiento del Decreto 1072 de 2015 (</a:t>
            </a:r>
            <a:r>
              <a:rPr lang="es-CO" noProof="0" dirty="0" err="1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SGSST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).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Lato Light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544121E6-7953-DECD-4D21-6CDB7F4CCBDD}"/>
              </a:ext>
            </a:extLst>
          </p:cNvPr>
          <p:cNvSpPr txBox="1">
            <a:spLocks/>
          </p:cNvSpPr>
          <p:nvPr/>
        </p:nvSpPr>
        <p:spPr>
          <a:xfrm>
            <a:off x="5944960" y="8118528"/>
            <a:ext cx="4626862" cy="1168867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6756">
              <a:lnSpc>
                <a:spcPts val="2886"/>
              </a:lnSpc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El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78,8%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 de </a:t>
            </a: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los proyectos, esto son 26, con </a:t>
            </a:r>
            <a:r>
              <a:rPr lang="es-CO" b="1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matriz pero con fallas en el seguimiento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3" name="Subtitle 2">
            <a:extLst>
              <a:ext uri="{FF2B5EF4-FFF2-40B4-BE49-F238E27FC236}">
                <a16:creationId xmlns:a16="http://schemas.microsoft.com/office/drawing/2014/main" id="{06249D50-7B71-CF1F-1523-F52579DCD97E}"/>
              </a:ext>
            </a:extLst>
          </p:cNvPr>
          <p:cNvSpPr txBox="1">
            <a:spLocks/>
          </p:cNvSpPr>
          <p:nvPr/>
        </p:nvSpPr>
        <p:spPr>
          <a:xfrm>
            <a:off x="13100050" y="3736290"/>
            <a:ext cx="5452147" cy="5481330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Establecer mecanismo formal de seguimiento y monitoreo permanente de los riesgos.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Establecer documentos que definan la periodicidad, los responsables y la evidencia para el seguimiento de riesgos.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Integración de herramientas tecnológicas para la gestión de riesgos y proyectos.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Capacitación del equipo técnico e interventores en monitoreo active de riesgos y fomento de cultura preventive y de mejora continua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5" name="Shape 59508">
            <a:extLst>
              <a:ext uri="{FF2B5EF4-FFF2-40B4-BE49-F238E27FC236}">
                <a16:creationId xmlns:a16="http://schemas.microsoft.com/office/drawing/2014/main" id="{449B146C-B71F-917F-FF80-ADF6EEDE32E9}"/>
              </a:ext>
            </a:extLst>
          </p:cNvPr>
          <p:cNvSpPr/>
          <p:nvPr/>
        </p:nvSpPr>
        <p:spPr>
          <a:xfrm>
            <a:off x="13709650" y="2301875"/>
            <a:ext cx="4340193" cy="694572"/>
          </a:xfrm>
          <a:prstGeom prst="rect">
            <a:avLst/>
          </a:prstGeom>
          <a:solidFill>
            <a:srgbClr val="0E51A9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endParaRPr sz="289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6" name="TextBox 42">
            <a:extLst>
              <a:ext uri="{FF2B5EF4-FFF2-40B4-BE49-F238E27FC236}">
                <a16:creationId xmlns:a16="http://schemas.microsoft.com/office/drawing/2014/main" id="{30EFDD10-0E98-D6FB-9136-0B773A4DCC75}"/>
              </a:ext>
            </a:extLst>
          </p:cNvPr>
          <p:cNvSpPr txBox="1"/>
          <p:nvPr/>
        </p:nvSpPr>
        <p:spPr>
          <a:xfrm>
            <a:off x="14163643" y="2399557"/>
            <a:ext cx="3842623" cy="4982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RECOMENDACIONES</a:t>
            </a:r>
          </a:p>
        </p:txBody>
      </p:sp>
    </p:spTree>
    <p:extLst>
      <p:ext uri="{BB962C8B-B14F-4D97-AF65-F5344CB8AC3E}">
        <p14:creationId xmlns:p14="http://schemas.microsoft.com/office/powerpoint/2010/main" val="2403445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62955-8C37-2C8A-0CF8-3866D7490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8A094D9-1565-1EEA-5EFD-E372A8F6E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7CCA197-9E68-C6A0-526E-BB5F1AFE9804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D174466-BF53-71F5-AA6E-1B4C78048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AE0F128B-1E0F-3A2C-0657-57F1565539AC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Tecnología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922D21D8-F497-6C61-88D3-CDD765E6F465}"/>
              </a:ext>
            </a:extLst>
          </p:cNvPr>
          <p:cNvSpPr/>
          <p:nvPr/>
        </p:nvSpPr>
        <p:spPr>
          <a:xfrm>
            <a:off x="11576050" y="3720126"/>
            <a:ext cx="7086600" cy="5668349"/>
          </a:xfrm>
          <a:prstGeom prst="roundRect">
            <a:avLst>
              <a:gd name="adj" fmla="val 20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332384C-C9CF-F92A-D66A-96C38C8E33DD}"/>
              </a:ext>
            </a:extLst>
          </p:cNvPr>
          <p:cNvSpPr txBox="1">
            <a:spLocks/>
          </p:cNvSpPr>
          <p:nvPr/>
        </p:nvSpPr>
        <p:spPr>
          <a:xfrm>
            <a:off x="12109449" y="4283075"/>
            <a:ext cx="6061747" cy="4663670"/>
          </a:xfrm>
          <a:prstGeom prst="rect">
            <a:avLst/>
          </a:prstGeom>
        </p:spPr>
        <p:txBody>
          <a:bodyPr vert="horz" wrap="square" lIns="75396" tIns="37698" rIns="75396" bIns="3769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Fortalecer los acuerdos con proveedores en materia de seguridad 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Establecer responsables claros para la gestión de incidentes y desarrollar planes de continuidad y recuperación de desastres tecnológicos. </a:t>
            </a:r>
          </a:p>
          <a:p>
            <a:pPr marL="342900" indent="-342900" algn="just" defTabSz="896756">
              <a:lnSpc>
                <a:spcPts val="2886"/>
              </a:lnSpc>
              <a:buFont typeface="Arial" panose="020B0604020202020204" pitchFamily="34" charset="0"/>
              <a:buChar char="•"/>
            </a:pPr>
            <a:r>
              <a:rPr lang="es-CO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La implementación de controles robustos para el acceso no autorizado y la detección oportuna de amenazas son esenciales para proteger la información y asegurar la disponibilidad de los sistemas críticos del Fondo.</a:t>
            </a:r>
          </a:p>
        </p:txBody>
      </p:sp>
      <p:sp>
        <p:nvSpPr>
          <p:cNvPr id="7" name="Shape 59508">
            <a:extLst>
              <a:ext uri="{FF2B5EF4-FFF2-40B4-BE49-F238E27FC236}">
                <a16:creationId xmlns:a16="http://schemas.microsoft.com/office/drawing/2014/main" id="{7040ADAC-37F7-1AAE-73E6-686DB0B6CC93}"/>
              </a:ext>
            </a:extLst>
          </p:cNvPr>
          <p:cNvSpPr/>
          <p:nvPr/>
        </p:nvSpPr>
        <p:spPr>
          <a:xfrm>
            <a:off x="12490449" y="2473225"/>
            <a:ext cx="5334000" cy="904222"/>
          </a:xfrm>
          <a:prstGeom prst="rect">
            <a:avLst/>
          </a:prstGeom>
          <a:solidFill>
            <a:srgbClr val="0E51A9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endParaRPr sz="2899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8" name="TextBox 42">
            <a:extLst>
              <a:ext uri="{FF2B5EF4-FFF2-40B4-BE49-F238E27FC236}">
                <a16:creationId xmlns:a16="http://schemas.microsoft.com/office/drawing/2014/main" id="{B76E4274-DF98-1DF4-05F4-A40BD570342E}"/>
              </a:ext>
            </a:extLst>
          </p:cNvPr>
          <p:cNvSpPr txBox="1"/>
          <p:nvPr/>
        </p:nvSpPr>
        <p:spPr>
          <a:xfrm>
            <a:off x="12978695" y="2504527"/>
            <a:ext cx="4464754" cy="90422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HALLAZGOS RESALTAN LA NECESIDAD DE: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199459C-F5C5-E63A-26D2-CFB488165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0" y="2606675"/>
            <a:ext cx="5036376" cy="2800148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EAF481D9-BAC6-58D0-9F62-F8FD7A4B17EC}"/>
              </a:ext>
            </a:extLst>
          </p:cNvPr>
          <p:cNvSpPr txBox="1"/>
          <p:nvPr/>
        </p:nvSpPr>
        <p:spPr>
          <a:xfrm>
            <a:off x="2621379" y="8612496"/>
            <a:ext cx="674487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600" b="1" i="0" dirty="0">
                <a:solidFill>
                  <a:srgbClr val="333333"/>
                </a:solidFill>
                <a:effectLst/>
                <a:latin typeface="Work Sans" panose="020F0502020204030204" pitchFamily="34" charset="0"/>
              </a:rPr>
              <a:t> </a:t>
            </a:r>
            <a:r>
              <a:rPr lang="es-CO" sz="2600" b="1" dirty="0">
                <a:solidFill>
                  <a:srgbClr val="333333"/>
                </a:solidFill>
                <a:latin typeface="Work Sans" panose="020F0502020204030204" pitchFamily="34" charset="0"/>
              </a:rPr>
              <a:t>PSA </a:t>
            </a:r>
            <a:r>
              <a:rPr lang="es-CO" sz="2600" b="1" i="0" dirty="0">
                <a:solidFill>
                  <a:srgbClr val="333333"/>
                </a:solidFill>
                <a:effectLst/>
                <a:latin typeface="Work Sans" panose="020F0502020204030204" pitchFamily="34" charset="0"/>
              </a:rPr>
              <a:t>(Project Server </a:t>
            </a:r>
            <a:r>
              <a:rPr lang="es-CO" sz="2600" b="1" i="0" dirty="0" err="1">
                <a:solidFill>
                  <a:srgbClr val="333333"/>
                </a:solidFill>
                <a:effectLst/>
                <a:latin typeface="Work Sans" panose="020F0502020204030204" pitchFamily="34" charset="0"/>
              </a:rPr>
              <a:t>Administrator</a:t>
            </a:r>
            <a:r>
              <a:rPr lang="es-CO" sz="2600" b="1" i="0" dirty="0">
                <a:solidFill>
                  <a:srgbClr val="333333"/>
                </a:solidFill>
                <a:effectLst/>
                <a:latin typeface="Work Sans" panose="020F0502020204030204" pitchFamily="34" charset="0"/>
              </a:rPr>
              <a:t>)</a:t>
            </a:r>
            <a:endParaRPr lang="es-ES_tradnl" sz="2600" b="1" dirty="0"/>
          </a:p>
        </p:txBody>
      </p:sp>
      <p:pic>
        <p:nvPicPr>
          <p:cNvPr id="1032" name="Picture 8" descr="Gestión de proyectos TI | Software para gestionar proyectos de TI -  ManageEngine ServiceDesk Plus">
            <a:extLst>
              <a:ext uri="{FF2B5EF4-FFF2-40B4-BE49-F238E27FC236}">
                <a16:creationId xmlns:a16="http://schemas.microsoft.com/office/drawing/2014/main" id="{AAF5D432-E919-341E-6D73-3FD0A824F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88" y="5730875"/>
            <a:ext cx="3943261" cy="280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79DD0E2A-D9B5-FEC0-D5C4-2D4EF5C8C5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5" t="10500" r="9349" b="13236"/>
          <a:stretch>
            <a:fillRect/>
          </a:stretch>
        </p:blipFill>
        <p:spPr>
          <a:xfrm>
            <a:off x="7362234" y="2876137"/>
            <a:ext cx="3124201" cy="303825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9809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FFC1C-6832-39B1-A7F5-B6E0AD035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998FDED-DB2D-C591-C006-D9A66DA27D91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D2FDFB2-6D0B-D49D-33D9-B1E64A375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9ECBFAA-1477-B677-0E3C-7B41D02D2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Maecenas sed diam amet non magna.">
            <a:extLst>
              <a:ext uri="{FF2B5EF4-FFF2-40B4-BE49-F238E27FC236}">
                <a16:creationId xmlns:a16="http://schemas.microsoft.com/office/drawing/2014/main" id="{528D53FA-F6BA-EC4F-1EC7-36B244FF811C}"/>
              </a:ext>
            </a:extLst>
          </p:cNvPr>
          <p:cNvSpPr txBox="1"/>
          <p:nvPr/>
        </p:nvSpPr>
        <p:spPr>
          <a:xfrm>
            <a:off x="1051040" y="2632406"/>
            <a:ext cx="18180012" cy="8709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 defTabSz="642937">
              <a:lnSpc>
                <a:spcPct val="90000"/>
              </a:lnSpc>
              <a:spcBef>
                <a:spcPts val="7700"/>
              </a:spcBef>
              <a:defRPr sz="5600" b="0">
                <a:solidFill>
                  <a:srgbClr val="3483C9"/>
                </a:solidFill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just" defTabSz="529560" hangingPunct="0">
              <a:lnSpc>
                <a:spcPct val="100000"/>
              </a:lnSpc>
              <a:spcBef>
                <a:spcPts val="6342"/>
              </a:spcBef>
            </a:pPr>
            <a:r>
              <a:rPr lang="es-MX" sz="2200" dirty="0">
                <a:solidFill>
                  <a:schemeClr val="tx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Helvetica Neue Medium"/>
                <a:cs typeface="Arial" panose="020B0604020202020204" pitchFamily="34" charset="0"/>
              </a:rPr>
              <a:t>Se muestra a continuación, el análisis de las oportunidades de mejora identificadas en las auditorias a los sistemas de información SIFA, PSA y DATAFONDO, </a:t>
            </a:r>
            <a:r>
              <a:rPr lang="es-MX" sz="2200" b="1" dirty="0">
                <a:solidFill>
                  <a:schemeClr val="tx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Helvetica Neue Medium"/>
                <a:cs typeface="Arial" panose="020B0604020202020204" pitchFamily="34" charset="0"/>
              </a:rPr>
              <a:t>organizadas por dominio según el Anexo A de la ISO 27001</a:t>
            </a:r>
            <a:r>
              <a:rPr lang="es-MX" sz="2200" dirty="0">
                <a:solidFill>
                  <a:schemeClr val="tx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Helvetica Neue Medium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947C641-FC55-035F-F29B-1EEB72BC5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048" y="3902075"/>
            <a:ext cx="17180003" cy="520066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339A1399-6F67-511D-4D95-133BC833CA76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Tecnología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12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5D67F-FB1E-11D5-98DD-6F4C7E20C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9BADC4B5-92F5-DBCC-69F0-298B4441CDFC}"/>
              </a:ext>
            </a:extLst>
          </p:cNvPr>
          <p:cNvSpPr/>
          <p:nvPr/>
        </p:nvSpPr>
        <p:spPr>
          <a:xfrm>
            <a:off x="9604624" y="7731711"/>
            <a:ext cx="9404500" cy="1809164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A735295B-D098-4D77-DDCD-26C7217BDBC3}"/>
              </a:ext>
            </a:extLst>
          </p:cNvPr>
          <p:cNvSpPr/>
          <p:nvPr/>
        </p:nvSpPr>
        <p:spPr>
          <a:xfrm>
            <a:off x="9640297" y="4090264"/>
            <a:ext cx="9372136" cy="978049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45FAB96-98B2-6618-DC93-2BB247E78F08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2AEEBA0-6EBB-DD12-4DDE-8CC5C836E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B4AC29F-6BB9-B4A5-9B53-2577C7E7B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9B3359A-5A5C-190F-EFBE-2DDE5BC141C9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Tecnología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1E5219A3-9B76-A1A3-2665-5C4EC97E4002}"/>
              </a:ext>
            </a:extLst>
          </p:cNvPr>
          <p:cNvCxnSpPr>
            <a:cxnSpLocks/>
          </p:cNvCxnSpPr>
          <p:nvPr/>
        </p:nvCxnSpPr>
        <p:spPr>
          <a:xfrm flipH="1">
            <a:off x="1974850" y="2980477"/>
            <a:ext cx="5418288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8411E966-5D8D-13EC-9FC3-FE28DF8A5F26}"/>
              </a:ext>
            </a:extLst>
          </p:cNvPr>
          <p:cNvCxnSpPr>
            <a:cxnSpLocks/>
          </p:cNvCxnSpPr>
          <p:nvPr/>
        </p:nvCxnSpPr>
        <p:spPr>
          <a:xfrm flipH="1">
            <a:off x="9645075" y="2980477"/>
            <a:ext cx="909653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496B246E-EEC6-56D7-0693-368019AD4BE7}"/>
              </a:ext>
            </a:extLst>
          </p:cNvPr>
          <p:cNvSpPr/>
          <p:nvPr/>
        </p:nvSpPr>
        <p:spPr>
          <a:xfrm>
            <a:off x="1898650" y="4094453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967BCA6F-1A81-019E-D2D8-B2D74F1554C7}"/>
              </a:ext>
            </a:extLst>
          </p:cNvPr>
          <p:cNvSpPr/>
          <p:nvPr/>
        </p:nvSpPr>
        <p:spPr>
          <a:xfrm>
            <a:off x="1898650" y="4094453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130D6814-A1FE-6067-5C8A-ED349A44E96A}"/>
              </a:ext>
            </a:extLst>
          </p:cNvPr>
          <p:cNvSpPr/>
          <p:nvPr/>
        </p:nvSpPr>
        <p:spPr>
          <a:xfrm>
            <a:off x="1898650" y="6088003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4162C8D9-E812-2A7B-1BCE-70F81619ED23}"/>
              </a:ext>
            </a:extLst>
          </p:cNvPr>
          <p:cNvSpPr/>
          <p:nvPr/>
        </p:nvSpPr>
        <p:spPr>
          <a:xfrm>
            <a:off x="1898650" y="6088002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B242458B-0187-F2AA-DB43-EDEAB17C03F4}"/>
              </a:ext>
            </a:extLst>
          </p:cNvPr>
          <p:cNvSpPr/>
          <p:nvPr/>
        </p:nvSpPr>
        <p:spPr>
          <a:xfrm>
            <a:off x="1898650" y="8336708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6DC6CCA2-2CAB-349F-8AD5-C0748B9E35B2}"/>
              </a:ext>
            </a:extLst>
          </p:cNvPr>
          <p:cNvSpPr/>
          <p:nvPr/>
        </p:nvSpPr>
        <p:spPr>
          <a:xfrm>
            <a:off x="1898650" y="8336708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9B8904CF-476B-DFF7-4AF9-EEC30B8549D2}"/>
              </a:ext>
            </a:extLst>
          </p:cNvPr>
          <p:cNvSpPr/>
          <p:nvPr/>
        </p:nvSpPr>
        <p:spPr>
          <a:xfrm>
            <a:off x="9636987" y="5441108"/>
            <a:ext cx="9372136" cy="2054213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403E0D33-2355-3660-902B-4A73245DCA9D}"/>
              </a:ext>
            </a:extLst>
          </p:cNvPr>
          <p:cNvSpPr/>
          <p:nvPr/>
        </p:nvSpPr>
        <p:spPr>
          <a:xfrm>
            <a:off x="2363938" y="2586115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73CF7A53-2FCD-437B-0356-0E70193606A1}"/>
              </a:ext>
            </a:extLst>
          </p:cNvPr>
          <p:cNvSpPr/>
          <p:nvPr/>
        </p:nvSpPr>
        <p:spPr>
          <a:xfrm flipH="1">
            <a:off x="12018525" y="2586115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2480A0BD-3AC8-7781-DCD5-55993057A2C9}"/>
              </a:ext>
            </a:extLst>
          </p:cNvPr>
          <p:cNvSpPr/>
          <p:nvPr/>
        </p:nvSpPr>
        <p:spPr>
          <a:xfrm>
            <a:off x="7903152" y="227411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8D4E5099-4B8E-7B8B-6B78-FD2621597390}"/>
              </a:ext>
            </a:extLst>
          </p:cNvPr>
          <p:cNvSpPr/>
          <p:nvPr/>
        </p:nvSpPr>
        <p:spPr>
          <a:xfrm rot="10800000">
            <a:off x="8600645" y="227411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8DFDF576-38FD-21C4-1A04-DF51BF1068B3}"/>
              </a:ext>
            </a:extLst>
          </p:cNvPr>
          <p:cNvSpPr txBox="1">
            <a:spLocks/>
          </p:cNvSpPr>
          <p:nvPr/>
        </p:nvSpPr>
        <p:spPr>
          <a:xfrm>
            <a:off x="3060821" y="4395626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Acuerdos con los proveedores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F8B98816-F627-2F19-1A24-90EB7493C4FA}"/>
              </a:ext>
            </a:extLst>
          </p:cNvPr>
          <p:cNvSpPr txBox="1">
            <a:spLocks/>
          </p:cNvSpPr>
          <p:nvPr/>
        </p:nvSpPr>
        <p:spPr>
          <a:xfrm>
            <a:off x="3060821" y="6385071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Incidentes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B204BDB4-EC29-88A1-6742-9791E8F5F728}"/>
              </a:ext>
            </a:extLst>
          </p:cNvPr>
          <p:cNvSpPr txBox="1">
            <a:spLocks/>
          </p:cNvSpPr>
          <p:nvPr/>
        </p:nvSpPr>
        <p:spPr>
          <a:xfrm>
            <a:off x="3060821" y="8623305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Continuidad tecnológica (DRP)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C92575BB-3C7F-831C-4511-CC5BAA0B73A7}"/>
              </a:ext>
            </a:extLst>
          </p:cNvPr>
          <p:cNvSpPr txBox="1">
            <a:spLocks/>
          </p:cNvSpPr>
          <p:nvPr/>
        </p:nvSpPr>
        <p:spPr>
          <a:xfrm>
            <a:off x="9868897" y="4277578"/>
            <a:ext cx="8696912" cy="630130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Ausencia de cláusulas contractuales claras sobre seguridad, confidencialidad, continuidad, datos personales y auditoría.</a:t>
            </a:r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C05B55DA-85C0-421E-E98E-A1E1A1D0DF71}"/>
              </a:ext>
            </a:extLst>
          </p:cNvPr>
          <p:cNvSpPr txBox="1">
            <a:spLocks/>
          </p:cNvSpPr>
          <p:nvPr/>
        </p:nvSpPr>
        <p:spPr>
          <a:xfrm>
            <a:off x="9963264" y="5569392"/>
            <a:ext cx="8602545" cy="1738126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cuenta con un procedimiento formal que defina la gestión de incidentes de seguridad de la información.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han verificado los canales establecidos para el escalamiento de incidentes con el proveedor Macroproyectos.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 verificado que las alertas generadas por Oracle estén redirigidas a un buzón autorizado ni gestionadas por un responsable.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775691C5-B082-B192-AD79-894130BD6AAA}"/>
              </a:ext>
            </a:extLst>
          </p:cNvPr>
          <p:cNvSpPr txBox="1">
            <a:spLocks/>
          </p:cNvSpPr>
          <p:nvPr/>
        </p:nvSpPr>
        <p:spPr>
          <a:xfrm>
            <a:off x="10036606" y="7892650"/>
            <a:ext cx="8696912" cy="1461127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cuenta con planes de contingencia definidos.</a:t>
            </a: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realizan procesos de gestión de capacidad en los servidores del sistema.</a:t>
            </a: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pruebas de restauración de respaldos se hacen bajo demanda y tienen costo.</a:t>
            </a: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están realizando restauraciones periódicas de las copias de respaldo.</a:t>
            </a: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4469EFDA-4F9A-22D8-6214-6A8C8EED30FE}"/>
              </a:ext>
            </a:extLst>
          </p:cNvPr>
          <p:cNvSpPr txBox="1"/>
          <p:nvPr/>
        </p:nvSpPr>
        <p:spPr>
          <a:xfrm>
            <a:off x="3542373" y="2738345"/>
            <a:ext cx="193514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DOMINIOS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A10238D9-F5AF-51A2-F323-D38034ED2C88}"/>
              </a:ext>
            </a:extLst>
          </p:cNvPr>
          <p:cNvSpPr txBox="1"/>
          <p:nvPr/>
        </p:nvSpPr>
        <p:spPr>
          <a:xfrm>
            <a:off x="12911233" y="2738345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76B9D4F7-FAE8-E95C-A1DB-D86F068C68B4}"/>
              </a:ext>
            </a:extLst>
          </p:cNvPr>
          <p:cNvCxnSpPr>
            <a:cxnSpLocks/>
          </p:cNvCxnSpPr>
          <p:nvPr/>
        </p:nvCxnSpPr>
        <p:spPr>
          <a:xfrm flipH="1">
            <a:off x="7662289" y="452670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34">
            <a:extLst>
              <a:ext uri="{FF2B5EF4-FFF2-40B4-BE49-F238E27FC236}">
                <a16:creationId xmlns:a16="http://schemas.microsoft.com/office/drawing/2014/main" id="{88519B47-2ADA-8499-4EDA-A1121DA947CB}"/>
              </a:ext>
            </a:extLst>
          </p:cNvPr>
          <p:cNvCxnSpPr>
            <a:cxnSpLocks/>
          </p:cNvCxnSpPr>
          <p:nvPr/>
        </p:nvCxnSpPr>
        <p:spPr>
          <a:xfrm flipH="1">
            <a:off x="7662289" y="6572262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94924010-783D-0BA4-F544-F78325A23C5C}"/>
              </a:ext>
            </a:extLst>
          </p:cNvPr>
          <p:cNvCxnSpPr>
            <a:cxnSpLocks/>
          </p:cNvCxnSpPr>
          <p:nvPr/>
        </p:nvCxnSpPr>
        <p:spPr>
          <a:xfrm flipH="1">
            <a:off x="7662289" y="8783053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9962AA2C-C208-3779-4DD9-47AD944F837F}"/>
              </a:ext>
            </a:extLst>
          </p:cNvPr>
          <p:cNvSpPr txBox="1"/>
          <p:nvPr/>
        </p:nvSpPr>
        <p:spPr>
          <a:xfrm>
            <a:off x="2229928" y="4388027"/>
            <a:ext cx="311304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2DAD1D4-2A24-BE09-A3C2-2D8DEE0EA792}"/>
              </a:ext>
            </a:extLst>
          </p:cNvPr>
          <p:cNvSpPr txBox="1"/>
          <p:nvPr/>
        </p:nvSpPr>
        <p:spPr>
          <a:xfrm>
            <a:off x="2177874" y="6307349"/>
            <a:ext cx="378630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2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3D3AB9F6-FD0A-3FDA-F52D-DE883D939981}"/>
              </a:ext>
            </a:extLst>
          </p:cNvPr>
          <p:cNvSpPr txBox="1"/>
          <p:nvPr/>
        </p:nvSpPr>
        <p:spPr>
          <a:xfrm>
            <a:off x="2205927" y="8603294"/>
            <a:ext cx="389850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33838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44C1F-9078-B16A-8F6F-780D4449E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DB0126D3-6EB5-D70C-67AD-84BCA43D3C89}"/>
              </a:ext>
            </a:extLst>
          </p:cNvPr>
          <p:cNvSpPr/>
          <p:nvPr/>
        </p:nvSpPr>
        <p:spPr>
          <a:xfrm>
            <a:off x="9604624" y="8015951"/>
            <a:ext cx="9404500" cy="991524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880368B-5C0A-FFDD-EA71-8053059456B2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2D249DE-03DF-4747-FDE3-6E1FA4C3D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43C0E76-4F23-7BBD-4589-E51B78F44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29ED1B3D-DA42-1DE7-4C4B-A3825459CE0A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Tecnología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74B1E1DB-EA59-31E5-3DF5-FA7D3F4C9A02}"/>
              </a:ext>
            </a:extLst>
          </p:cNvPr>
          <p:cNvCxnSpPr>
            <a:cxnSpLocks/>
          </p:cNvCxnSpPr>
          <p:nvPr/>
        </p:nvCxnSpPr>
        <p:spPr>
          <a:xfrm flipH="1">
            <a:off x="1974850" y="2980477"/>
            <a:ext cx="5418288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4B720A60-66F7-B85E-8941-BCAFDC73E288}"/>
              </a:ext>
            </a:extLst>
          </p:cNvPr>
          <p:cNvCxnSpPr>
            <a:cxnSpLocks/>
          </p:cNvCxnSpPr>
          <p:nvPr/>
        </p:nvCxnSpPr>
        <p:spPr>
          <a:xfrm flipH="1">
            <a:off x="9645075" y="2980477"/>
            <a:ext cx="909653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7787DDA7-B823-AC5B-3F31-871258C2AB54}"/>
              </a:ext>
            </a:extLst>
          </p:cNvPr>
          <p:cNvSpPr/>
          <p:nvPr/>
        </p:nvSpPr>
        <p:spPr>
          <a:xfrm>
            <a:off x="1898650" y="5514826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78C48697-7594-8469-840A-AE9760F9EDB1}"/>
              </a:ext>
            </a:extLst>
          </p:cNvPr>
          <p:cNvSpPr/>
          <p:nvPr/>
        </p:nvSpPr>
        <p:spPr>
          <a:xfrm>
            <a:off x="1898650" y="5514826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37055443-9857-2E30-66DA-B296DE97B5D0}"/>
              </a:ext>
            </a:extLst>
          </p:cNvPr>
          <p:cNvSpPr/>
          <p:nvPr/>
        </p:nvSpPr>
        <p:spPr>
          <a:xfrm>
            <a:off x="1898650" y="7996315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5EABD4DC-F2E6-308F-6D5A-617F5D92725D}"/>
              </a:ext>
            </a:extLst>
          </p:cNvPr>
          <p:cNvSpPr/>
          <p:nvPr/>
        </p:nvSpPr>
        <p:spPr>
          <a:xfrm>
            <a:off x="1898650" y="7996315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C1FC84A5-D737-7248-9919-5A64C61D172D}"/>
              </a:ext>
            </a:extLst>
          </p:cNvPr>
          <p:cNvSpPr/>
          <p:nvPr/>
        </p:nvSpPr>
        <p:spPr>
          <a:xfrm>
            <a:off x="9636987" y="4123478"/>
            <a:ext cx="9372136" cy="3626036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1904FB00-C4B1-9FE4-D566-A1EC52BBBCBA}"/>
              </a:ext>
            </a:extLst>
          </p:cNvPr>
          <p:cNvSpPr/>
          <p:nvPr/>
        </p:nvSpPr>
        <p:spPr>
          <a:xfrm>
            <a:off x="2363938" y="2586115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F3F6F63A-1350-1B2E-3615-54F0D52D4029}"/>
              </a:ext>
            </a:extLst>
          </p:cNvPr>
          <p:cNvSpPr/>
          <p:nvPr/>
        </p:nvSpPr>
        <p:spPr>
          <a:xfrm flipH="1">
            <a:off x="12018525" y="2586115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F676BB58-6A93-1DFA-67BC-BD10D884C685}"/>
              </a:ext>
            </a:extLst>
          </p:cNvPr>
          <p:cNvSpPr/>
          <p:nvPr/>
        </p:nvSpPr>
        <p:spPr>
          <a:xfrm>
            <a:off x="7903152" y="227411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54853143-3954-6DA2-8B5A-D6EECDECF42F}"/>
              </a:ext>
            </a:extLst>
          </p:cNvPr>
          <p:cNvSpPr/>
          <p:nvPr/>
        </p:nvSpPr>
        <p:spPr>
          <a:xfrm rot="10800000">
            <a:off x="8600645" y="227411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48444A0-2B2E-8DF7-C6BB-CA1368872997}"/>
              </a:ext>
            </a:extLst>
          </p:cNvPr>
          <p:cNvSpPr txBox="1">
            <a:spLocks/>
          </p:cNvSpPr>
          <p:nvPr/>
        </p:nvSpPr>
        <p:spPr>
          <a:xfrm>
            <a:off x="3060821" y="5815999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Derechos de Acceso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151A6B3B-6BA2-3DF4-D1FC-29400AE9EA24}"/>
              </a:ext>
            </a:extLst>
          </p:cNvPr>
          <p:cNvSpPr txBox="1">
            <a:spLocks/>
          </p:cNvSpPr>
          <p:nvPr/>
        </p:nvSpPr>
        <p:spPr>
          <a:xfrm>
            <a:off x="3060821" y="8282912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en redes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63AECE95-B7EF-1E98-4978-7B970485A859}"/>
              </a:ext>
            </a:extLst>
          </p:cNvPr>
          <p:cNvSpPr txBox="1">
            <a:spLocks/>
          </p:cNvSpPr>
          <p:nvPr/>
        </p:nvSpPr>
        <p:spPr>
          <a:xfrm>
            <a:off x="10079762" y="4425777"/>
            <a:ext cx="8610600" cy="3123120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cuenta con una solución de correlación de eventos.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realizan revisiones periódicas de accesos privilegiados de manera formal.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registran intentos fallidos ni se bloquean accesos tras intentos fallidos.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 validado que las políticas de contraseñas reportadas por el proveedor estén configuradas en el sistema.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sistema de Gestión Documental (</a:t>
            </a:r>
            <a:r>
              <a:rPr lang="es-E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Datafondo</a:t>
            </a: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no se encuentra integrado con el controlador de dominio corporativo.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 implementado un mecanismo de doble factor de autenticación (2FA).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credenciales de acceso a producción son las mismas que las del entorno de pruebas, y no se ha verificado su almacenamiento seguro.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5D2FD3A3-1404-BD53-CCDE-6ED01648BF31}"/>
              </a:ext>
            </a:extLst>
          </p:cNvPr>
          <p:cNvSpPr txBox="1">
            <a:spLocks/>
          </p:cNvSpPr>
          <p:nvPr/>
        </p:nvSpPr>
        <p:spPr>
          <a:xfrm>
            <a:off x="10036606" y="8224915"/>
            <a:ext cx="8696912" cy="630130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han gestionado los pendientes en seguridad de la información recomendados.</a:t>
            </a: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9F7CF389-8413-BC9B-0A14-3C8A573A4438}"/>
              </a:ext>
            </a:extLst>
          </p:cNvPr>
          <p:cNvSpPr txBox="1"/>
          <p:nvPr/>
        </p:nvSpPr>
        <p:spPr>
          <a:xfrm>
            <a:off x="3542373" y="2738345"/>
            <a:ext cx="193514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DOMINIOS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C0F3F364-5A84-4473-7206-9C4BCC700655}"/>
              </a:ext>
            </a:extLst>
          </p:cNvPr>
          <p:cNvSpPr txBox="1"/>
          <p:nvPr/>
        </p:nvSpPr>
        <p:spPr>
          <a:xfrm>
            <a:off x="12911233" y="2738345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66BDAC87-3CB9-7AF6-1533-FA0A29A7F8B1}"/>
              </a:ext>
            </a:extLst>
          </p:cNvPr>
          <p:cNvCxnSpPr>
            <a:cxnSpLocks/>
          </p:cNvCxnSpPr>
          <p:nvPr/>
        </p:nvCxnSpPr>
        <p:spPr>
          <a:xfrm flipH="1">
            <a:off x="7662289" y="5947081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F04DBA0F-50F4-5825-2D79-9B3D68AB5EAA}"/>
              </a:ext>
            </a:extLst>
          </p:cNvPr>
          <p:cNvCxnSpPr>
            <a:cxnSpLocks/>
          </p:cNvCxnSpPr>
          <p:nvPr/>
        </p:nvCxnSpPr>
        <p:spPr>
          <a:xfrm flipH="1">
            <a:off x="7662289" y="8442660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F12657BC-D4AC-3414-B054-3488AEC55F50}"/>
              </a:ext>
            </a:extLst>
          </p:cNvPr>
          <p:cNvSpPr txBox="1"/>
          <p:nvPr/>
        </p:nvSpPr>
        <p:spPr>
          <a:xfrm>
            <a:off x="2178632" y="5808400"/>
            <a:ext cx="413896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4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9E948F0D-9497-86C3-D53C-A311A6757F9C}"/>
              </a:ext>
            </a:extLst>
          </p:cNvPr>
          <p:cNvSpPr txBox="1"/>
          <p:nvPr/>
        </p:nvSpPr>
        <p:spPr>
          <a:xfrm>
            <a:off x="2198713" y="8262901"/>
            <a:ext cx="404278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11598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3;p2">
            <a:extLst>
              <a:ext uri="{FF2B5EF4-FFF2-40B4-BE49-F238E27FC236}">
                <a16:creationId xmlns:a16="http://schemas.microsoft.com/office/drawing/2014/main" id="{4F1CA1A3-F213-E56B-C524-93AC88237654}"/>
              </a:ext>
            </a:extLst>
          </p:cNvPr>
          <p:cNvSpPr/>
          <p:nvPr/>
        </p:nvSpPr>
        <p:spPr>
          <a:xfrm>
            <a:off x="2" y="-11034"/>
            <a:ext cx="8716722" cy="11371098"/>
          </a:xfrm>
          <a:custGeom>
            <a:avLst/>
            <a:gdLst/>
            <a:ahLst/>
            <a:cxnLst/>
            <a:rect l="l" t="t" r="r" b="b"/>
            <a:pathLst>
              <a:path w="5656881" h="6895928" extrusionOk="0">
                <a:moveTo>
                  <a:pt x="0" y="0"/>
                </a:moveTo>
                <a:lnTo>
                  <a:pt x="5656881" y="0"/>
                </a:lnTo>
                <a:lnTo>
                  <a:pt x="2867187" y="6895928"/>
                </a:lnTo>
                <a:lnTo>
                  <a:pt x="0" y="6864932"/>
                </a:lnTo>
                <a:lnTo>
                  <a:pt x="0" y="0"/>
                </a:lnTo>
                <a:close/>
              </a:path>
            </a:pathLst>
          </a:custGeom>
          <a:solidFill>
            <a:srgbClr val="114795"/>
          </a:solidFill>
          <a:ln>
            <a:solidFill>
              <a:srgbClr val="114795"/>
            </a:solidFill>
          </a:ln>
        </p:spPr>
        <p:txBody>
          <a:bodyPr spcFirstLastPara="1" wrap="square" lIns="150756" tIns="75357" rIns="150756" bIns="75357" anchor="ctr" anchorCtr="0">
            <a:noAutofit/>
          </a:bodyPr>
          <a:lstStyle/>
          <a:p>
            <a:pPr algn="ctr" defTabSz="1507846">
              <a:buClr>
                <a:srgbClr val="000000"/>
              </a:buClr>
            </a:pPr>
            <a:endParaRPr sz="2968" kern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4;p2">
            <a:extLst>
              <a:ext uri="{FF2B5EF4-FFF2-40B4-BE49-F238E27FC236}">
                <a16:creationId xmlns:a16="http://schemas.microsoft.com/office/drawing/2014/main" id="{87F6C004-91DA-E645-F6BD-D90410D63E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12850" y="1525550"/>
            <a:ext cx="4753454" cy="190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chemeClr val="accent5"/>
              </a:buClr>
            </a:pPr>
            <a:r>
              <a:rPr lang="en-GB" sz="5400" dirty="0">
                <a:solidFill>
                  <a:schemeClr val="bg1"/>
                </a:solidFill>
              </a:rPr>
              <a:t>Generalidades del Proyecto</a:t>
            </a:r>
            <a:endParaRPr sz="5400" dirty="0">
              <a:solidFill>
                <a:schemeClr val="bg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8BD6794-F4BE-8C6F-98E2-099003498FB7}"/>
              </a:ext>
            </a:extLst>
          </p:cNvPr>
          <p:cNvSpPr txBox="1"/>
          <p:nvPr/>
        </p:nvSpPr>
        <p:spPr>
          <a:xfrm>
            <a:off x="10879819" y="1238811"/>
            <a:ext cx="7782829" cy="2413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b="1" dirty="0">
                <a:latin typeface="Arial" panose="020B0604020202020204" pitchFamily="34" charset="0"/>
                <a:cs typeface="Arial" panose="020B0604020202020204" pitchFamily="34" charset="0"/>
              </a:rPr>
              <a:t>Objeto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MX" sz="3000" dirty="0">
                <a:latin typeface="Arial" panose="020B0604020202020204" pitchFamily="34" charset="0"/>
                <a:cs typeface="Arial" panose="020B0604020202020204" pitchFamily="34" charset="0"/>
              </a:rPr>
              <a:t>Realizar la auditoría técnica integral con enfoque preventivo (ATIP), sobre los actos y contratos del Fondo Adaptación en el marco de su misionalidad</a:t>
            </a:r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Freeform 200">
            <a:extLst>
              <a:ext uri="{FF2B5EF4-FFF2-40B4-BE49-F238E27FC236}">
                <a16:creationId xmlns:a16="http://schemas.microsoft.com/office/drawing/2014/main" id="{48F790DF-C081-3FD8-054E-108B9F6A6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5648" y="8016875"/>
            <a:ext cx="1078292" cy="1071966"/>
          </a:xfrm>
          <a:custGeom>
            <a:avLst/>
            <a:gdLst>
              <a:gd name="T0" fmla="*/ 2147483646 w 830"/>
              <a:gd name="T1" fmla="*/ 2147483646 h 826"/>
              <a:gd name="T2" fmla="*/ 2147483646 w 830"/>
              <a:gd name="T3" fmla="*/ 2147483646 h 826"/>
              <a:gd name="T4" fmla="*/ 2147483646 w 830"/>
              <a:gd name="T5" fmla="*/ 2147483646 h 826"/>
              <a:gd name="T6" fmla="*/ 2147483646 w 830"/>
              <a:gd name="T7" fmla="*/ 2147483646 h 826"/>
              <a:gd name="T8" fmla="*/ 2147483646 w 830"/>
              <a:gd name="T9" fmla="*/ 2147483646 h 826"/>
              <a:gd name="T10" fmla="*/ 2147483646 w 830"/>
              <a:gd name="T11" fmla="*/ 2147483646 h 826"/>
              <a:gd name="T12" fmla="*/ 2147483646 w 830"/>
              <a:gd name="T13" fmla="*/ 2147483646 h 826"/>
              <a:gd name="T14" fmla="*/ 2147483646 w 830"/>
              <a:gd name="T15" fmla="*/ 2147483646 h 826"/>
              <a:gd name="T16" fmla="*/ 2147483646 w 830"/>
              <a:gd name="T17" fmla="*/ 2147483646 h 826"/>
              <a:gd name="T18" fmla="*/ 2147483646 w 830"/>
              <a:gd name="T19" fmla="*/ 2147483646 h 826"/>
              <a:gd name="T20" fmla="*/ 2147483646 w 830"/>
              <a:gd name="T21" fmla="*/ 2147483646 h 826"/>
              <a:gd name="T22" fmla="*/ 2147483646 w 830"/>
              <a:gd name="T23" fmla="*/ 2147483646 h 826"/>
              <a:gd name="T24" fmla="*/ 2147483646 w 830"/>
              <a:gd name="T25" fmla="*/ 2147483646 h 826"/>
              <a:gd name="T26" fmla="*/ 2147483646 w 830"/>
              <a:gd name="T27" fmla="*/ 2147483646 h 826"/>
              <a:gd name="T28" fmla="*/ 2147483646 w 830"/>
              <a:gd name="T29" fmla="*/ 2147483646 h 826"/>
              <a:gd name="T30" fmla="*/ 2147483646 w 830"/>
              <a:gd name="T31" fmla="*/ 2147483646 h 826"/>
              <a:gd name="T32" fmla="*/ 2147483646 w 830"/>
              <a:gd name="T33" fmla="*/ 2147483646 h 826"/>
              <a:gd name="T34" fmla="*/ 2147483646 w 830"/>
              <a:gd name="T35" fmla="*/ 2147483646 h 826"/>
              <a:gd name="T36" fmla="*/ 2147483646 w 830"/>
              <a:gd name="T37" fmla="*/ 2147483646 h 826"/>
              <a:gd name="T38" fmla="*/ 2147483646 w 830"/>
              <a:gd name="T39" fmla="*/ 2147483646 h 826"/>
              <a:gd name="T40" fmla="*/ 2147483646 w 830"/>
              <a:gd name="T41" fmla="*/ 2147483646 h 826"/>
              <a:gd name="T42" fmla="*/ 2147483646 w 830"/>
              <a:gd name="T43" fmla="*/ 2147483646 h 826"/>
              <a:gd name="T44" fmla="*/ 2147483646 w 830"/>
              <a:gd name="T45" fmla="*/ 2147483646 h 826"/>
              <a:gd name="T46" fmla="*/ 2147483646 w 830"/>
              <a:gd name="T47" fmla="*/ 2147483646 h 826"/>
              <a:gd name="T48" fmla="*/ 2147483646 w 830"/>
              <a:gd name="T49" fmla="*/ 2147483646 h 826"/>
              <a:gd name="T50" fmla="*/ 2147483646 w 830"/>
              <a:gd name="T51" fmla="*/ 2147483646 h 826"/>
              <a:gd name="T52" fmla="*/ 2147483646 w 830"/>
              <a:gd name="T53" fmla="*/ 2147483646 h 826"/>
              <a:gd name="T54" fmla="*/ 2147483646 w 830"/>
              <a:gd name="T55" fmla="*/ 2147483646 h 826"/>
              <a:gd name="T56" fmla="*/ 2147483646 w 830"/>
              <a:gd name="T57" fmla="*/ 2147483646 h 826"/>
              <a:gd name="T58" fmla="*/ 2147483646 w 830"/>
              <a:gd name="T59" fmla="*/ 2147483646 h 826"/>
              <a:gd name="T60" fmla="*/ 2147483646 w 830"/>
              <a:gd name="T61" fmla="*/ 2147483646 h 826"/>
              <a:gd name="T62" fmla="*/ 2147483646 w 830"/>
              <a:gd name="T63" fmla="*/ 2147483646 h 826"/>
              <a:gd name="T64" fmla="*/ 2147483646 w 830"/>
              <a:gd name="T65" fmla="*/ 2147483646 h 826"/>
              <a:gd name="T66" fmla="*/ 2147483646 w 830"/>
              <a:gd name="T67" fmla="*/ 2147483646 h 826"/>
              <a:gd name="T68" fmla="*/ 2147483646 w 830"/>
              <a:gd name="T69" fmla="*/ 2147483646 h 826"/>
              <a:gd name="T70" fmla="*/ 2147483646 w 830"/>
              <a:gd name="T71" fmla="*/ 2147483646 h 826"/>
              <a:gd name="T72" fmla="*/ 2147483646 w 830"/>
              <a:gd name="T73" fmla="*/ 2147483646 h 826"/>
              <a:gd name="T74" fmla="*/ 2147483646 w 830"/>
              <a:gd name="T75" fmla="*/ 2147483646 h 826"/>
              <a:gd name="T76" fmla="*/ 2147483646 w 830"/>
              <a:gd name="T77" fmla="*/ 2147483646 h 826"/>
              <a:gd name="T78" fmla="*/ 2147483646 w 830"/>
              <a:gd name="T79" fmla="*/ 2147483646 h 826"/>
              <a:gd name="T80" fmla="*/ 2147483646 w 830"/>
              <a:gd name="T81" fmla="*/ 2147483646 h 826"/>
              <a:gd name="T82" fmla="*/ 2147483646 w 830"/>
              <a:gd name="T83" fmla="*/ 2147483646 h 826"/>
              <a:gd name="T84" fmla="*/ 2147483646 w 830"/>
              <a:gd name="T85" fmla="*/ 2147483646 h 826"/>
              <a:gd name="T86" fmla="*/ 2147483646 w 830"/>
              <a:gd name="T87" fmla="*/ 2147483646 h 826"/>
              <a:gd name="T88" fmla="*/ 2147483646 w 830"/>
              <a:gd name="T89" fmla="*/ 2147483646 h 82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830" h="826">
                <a:moveTo>
                  <a:pt x="585" y="447"/>
                </a:moveTo>
                <a:lnTo>
                  <a:pt x="436" y="126"/>
                </a:lnTo>
                <a:lnTo>
                  <a:pt x="643" y="30"/>
                </a:lnTo>
                <a:lnTo>
                  <a:pt x="681" y="115"/>
                </a:lnTo>
                <a:lnTo>
                  <a:pt x="543" y="179"/>
                </a:lnTo>
                <a:cubicBezTo>
                  <a:pt x="537" y="181"/>
                  <a:pt x="534" y="189"/>
                  <a:pt x="537" y="195"/>
                </a:cubicBezTo>
                <a:cubicBezTo>
                  <a:pt x="539" y="200"/>
                  <a:pt x="543" y="203"/>
                  <a:pt x="548" y="203"/>
                </a:cubicBezTo>
                <a:cubicBezTo>
                  <a:pt x="550" y="203"/>
                  <a:pt x="552" y="202"/>
                  <a:pt x="553" y="201"/>
                </a:cubicBezTo>
                <a:lnTo>
                  <a:pt x="692" y="137"/>
                </a:lnTo>
                <a:lnTo>
                  <a:pt x="792" y="352"/>
                </a:lnTo>
                <a:lnTo>
                  <a:pt x="585" y="447"/>
                </a:lnTo>
                <a:close/>
                <a:moveTo>
                  <a:pt x="336" y="511"/>
                </a:moveTo>
                <a:lnTo>
                  <a:pt x="227" y="275"/>
                </a:lnTo>
                <a:lnTo>
                  <a:pt x="433" y="180"/>
                </a:lnTo>
                <a:lnTo>
                  <a:pt x="472" y="264"/>
                </a:lnTo>
                <a:lnTo>
                  <a:pt x="329" y="330"/>
                </a:lnTo>
                <a:cubicBezTo>
                  <a:pt x="323" y="333"/>
                  <a:pt x="321" y="340"/>
                  <a:pt x="323" y="346"/>
                </a:cubicBezTo>
                <a:cubicBezTo>
                  <a:pt x="325" y="351"/>
                  <a:pt x="330" y="354"/>
                  <a:pt x="335" y="354"/>
                </a:cubicBezTo>
                <a:cubicBezTo>
                  <a:pt x="337" y="354"/>
                  <a:pt x="338" y="353"/>
                  <a:pt x="340" y="352"/>
                </a:cubicBezTo>
                <a:lnTo>
                  <a:pt x="483" y="286"/>
                </a:lnTo>
                <a:lnTo>
                  <a:pt x="543" y="415"/>
                </a:lnTo>
                <a:lnTo>
                  <a:pt x="336" y="511"/>
                </a:lnTo>
                <a:close/>
                <a:moveTo>
                  <a:pt x="443" y="543"/>
                </a:moveTo>
                <a:lnTo>
                  <a:pt x="443" y="543"/>
                </a:lnTo>
                <a:cubicBezTo>
                  <a:pt x="422" y="543"/>
                  <a:pt x="405" y="528"/>
                  <a:pt x="399" y="509"/>
                </a:cubicBezTo>
                <a:lnTo>
                  <a:pt x="480" y="472"/>
                </a:lnTo>
                <a:cubicBezTo>
                  <a:pt x="486" y="479"/>
                  <a:pt x="489" y="487"/>
                  <a:pt x="489" y="497"/>
                </a:cubicBezTo>
                <a:cubicBezTo>
                  <a:pt x="489" y="522"/>
                  <a:pt x="468" y="543"/>
                  <a:pt x="443" y="543"/>
                </a:cubicBezTo>
                <a:close/>
                <a:moveTo>
                  <a:pt x="61" y="519"/>
                </a:moveTo>
                <a:lnTo>
                  <a:pt x="43" y="480"/>
                </a:lnTo>
                <a:lnTo>
                  <a:pt x="226" y="332"/>
                </a:lnTo>
                <a:lnTo>
                  <a:pt x="258" y="404"/>
                </a:lnTo>
                <a:lnTo>
                  <a:pt x="292" y="475"/>
                </a:lnTo>
                <a:lnTo>
                  <a:pt x="61" y="519"/>
                </a:lnTo>
                <a:close/>
                <a:moveTo>
                  <a:pt x="789" y="158"/>
                </a:moveTo>
                <a:lnTo>
                  <a:pt x="789" y="158"/>
                </a:lnTo>
                <a:cubicBezTo>
                  <a:pt x="802" y="186"/>
                  <a:pt x="803" y="217"/>
                  <a:pt x="792" y="245"/>
                </a:cubicBezTo>
                <a:cubicBezTo>
                  <a:pt x="789" y="253"/>
                  <a:pt x="785" y="261"/>
                  <a:pt x="781" y="269"/>
                </a:cubicBezTo>
                <a:lnTo>
                  <a:pt x="699" y="93"/>
                </a:lnTo>
                <a:cubicBezTo>
                  <a:pt x="737" y="98"/>
                  <a:pt x="772" y="121"/>
                  <a:pt x="789" y="158"/>
                </a:cubicBezTo>
                <a:close/>
                <a:moveTo>
                  <a:pt x="792" y="294"/>
                </a:moveTo>
                <a:lnTo>
                  <a:pt x="792" y="294"/>
                </a:lnTo>
                <a:cubicBezTo>
                  <a:pt x="802" y="283"/>
                  <a:pt x="811" y="269"/>
                  <a:pt x="816" y="254"/>
                </a:cubicBezTo>
                <a:cubicBezTo>
                  <a:pt x="829" y="219"/>
                  <a:pt x="827" y="181"/>
                  <a:pt x="812" y="148"/>
                </a:cubicBezTo>
                <a:cubicBezTo>
                  <a:pt x="788" y="98"/>
                  <a:pt x="739" y="68"/>
                  <a:pt x="687" y="68"/>
                </a:cubicBezTo>
                <a:lnTo>
                  <a:pt x="660" y="9"/>
                </a:lnTo>
                <a:cubicBezTo>
                  <a:pt x="657" y="2"/>
                  <a:pt x="650" y="0"/>
                  <a:pt x="644" y="2"/>
                </a:cubicBezTo>
                <a:lnTo>
                  <a:pt x="414" y="109"/>
                </a:lnTo>
                <a:cubicBezTo>
                  <a:pt x="411" y="110"/>
                  <a:pt x="409" y="113"/>
                  <a:pt x="408" y="116"/>
                </a:cubicBezTo>
                <a:cubicBezTo>
                  <a:pt x="406" y="119"/>
                  <a:pt x="407" y="123"/>
                  <a:pt x="408" y="126"/>
                </a:cubicBezTo>
                <a:lnTo>
                  <a:pt x="423" y="158"/>
                </a:lnTo>
                <a:lnTo>
                  <a:pt x="205" y="259"/>
                </a:lnTo>
                <a:cubicBezTo>
                  <a:pt x="198" y="261"/>
                  <a:pt x="196" y="269"/>
                  <a:pt x="198" y="275"/>
                </a:cubicBezTo>
                <a:lnTo>
                  <a:pt x="214" y="309"/>
                </a:lnTo>
                <a:lnTo>
                  <a:pt x="32" y="456"/>
                </a:lnTo>
                <a:lnTo>
                  <a:pt x="25" y="442"/>
                </a:lnTo>
                <a:cubicBezTo>
                  <a:pt x="22" y="436"/>
                  <a:pt x="15" y="434"/>
                  <a:pt x="9" y="436"/>
                </a:cubicBezTo>
                <a:cubicBezTo>
                  <a:pt x="2" y="439"/>
                  <a:pt x="0" y="446"/>
                  <a:pt x="3" y="453"/>
                </a:cubicBezTo>
                <a:lnTo>
                  <a:pt x="56" y="567"/>
                </a:lnTo>
                <a:cubicBezTo>
                  <a:pt x="58" y="572"/>
                  <a:pt x="62" y="575"/>
                  <a:pt x="67" y="575"/>
                </a:cubicBezTo>
                <a:cubicBezTo>
                  <a:pt x="69" y="575"/>
                  <a:pt x="70" y="575"/>
                  <a:pt x="72" y="573"/>
                </a:cubicBezTo>
                <a:cubicBezTo>
                  <a:pt x="79" y="570"/>
                  <a:pt x="81" y="563"/>
                  <a:pt x="79" y="557"/>
                </a:cubicBezTo>
                <a:lnTo>
                  <a:pt x="72" y="543"/>
                </a:lnTo>
                <a:lnTo>
                  <a:pt x="302" y="499"/>
                </a:lnTo>
                <a:lnTo>
                  <a:pt x="318" y="533"/>
                </a:lnTo>
                <a:cubicBezTo>
                  <a:pt x="319" y="536"/>
                  <a:pt x="322" y="538"/>
                  <a:pt x="325" y="539"/>
                </a:cubicBezTo>
                <a:cubicBezTo>
                  <a:pt x="327" y="540"/>
                  <a:pt x="328" y="540"/>
                  <a:pt x="329" y="540"/>
                </a:cubicBezTo>
                <a:cubicBezTo>
                  <a:pt x="331" y="540"/>
                  <a:pt x="333" y="540"/>
                  <a:pt x="335" y="539"/>
                </a:cubicBezTo>
                <a:lnTo>
                  <a:pt x="376" y="520"/>
                </a:lnTo>
                <a:cubicBezTo>
                  <a:pt x="385" y="543"/>
                  <a:pt x="405" y="562"/>
                  <a:pt x="430" y="566"/>
                </a:cubicBezTo>
                <a:lnTo>
                  <a:pt x="430" y="616"/>
                </a:lnTo>
                <a:lnTo>
                  <a:pt x="234" y="803"/>
                </a:lnTo>
                <a:cubicBezTo>
                  <a:pt x="230" y="808"/>
                  <a:pt x="230" y="815"/>
                  <a:pt x="234" y="820"/>
                </a:cubicBezTo>
                <a:cubicBezTo>
                  <a:pt x="237" y="823"/>
                  <a:pt x="240" y="825"/>
                  <a:pt x="243" y="825"/>
                </a:cubicBezTo>
                <a:cubicBezTo>
                  <a:pt x="246" y="825"/>
                  <a:pt x="250" y="823"/>
                  <a:pt x="252" y="821"/>
                </a:cubicBezTo>
                <a:lnTo>
                  <a:pt x="430" y="651"/>
                </a:lnTo>
                <a:lnTo>
                  <a:pt x="430" y="812"/>
                </a:lnTo>
                <a:cubicBezTo>
                  <a:pt x="430" y="819"/>
                  <a:pt x="436" y="825"/>
                  <a:pt x="443" y="825"/>
                </a:cubicBezTo>
                <a:cubicBezTo>
                  <a:pt x="449" y="825"/>
                  <a:pt x="455" y="819"/>
                  <a:pt x="455" y="812"/>
                </a:cubicBezTo>
                <a:lnTo>
                  <a:pt x="455" y="651"/>
                </a:lnTo>
                <a:lnTo>
                  <a:pt x="634" y="821"/>
                </a:lnTo>
                <a:cubicBezTo>
                  <a:pt x="636" y="823"/>
                  <a:pt x="639" y="825"/>
                  <a:pt x="642" y="825"/>
                </a:cubicBezTo>
                <a:cubicBezTo>
                  <a:pt x="645" y="825"/>
                  <a:pt x="649" y="823"/>
                  <a:pt x="651" y="820"/>
                </a:cubicBezTo>
                <a:cubicBezTo>
                  <a:pt x="656" y="815"/>
                  <a:pt x="656" y="808"/>
                  <a:pt x="651" y="803"/>
                </a:cubicBezTo>
                <a:lnTo>
                  <a:pt x="455" y="616"/>
                </a:lnTo>
                <a:lnTo>
                  <a:pt x="455" y="566"/>
                </a:lnTo>
                <a:cubicBezTo>
                  <a:pt x="488" y="560"/>
                  <a:pt x="513" y="532"/>
                  <a:pt x="513" y="497"/>
                </a:cubicBezTo>
                <a:cubicBezTo>
                  <a:pt x="513" y="483"/>
                  <a:pt x="509" y="472"/>
                  <a:pt x="503" y="461"/>
                </a:cubicBezTo>
                <a:lnTo>
                  <a:pt x="553" y="437"/>
                </a:lnTo>
                <a:lnTo>
                  <a:pt x="567" y="469"/>
                </a:lnTo>
                <a:cubicBezTo>
                  <a:pt x="569" y="472"/>
                  <a:pt x="571" y="475"/>
                  <a:pt x="574" y="476"/>
                </a:cubicBezTo>
                <a:cubicBezTo>
                  <a:pt x="576" y="476"/>
                  <a:pt x="577" y="477"/>
                  <a:pt x="579" y="477"/>
                </a:cubicBezTo>
                <a:cubicBezTo>
                  <a:pt x="581" y="477"/>
                  <a:pt x="583" y="476"/>
                  <a:pt x="584" y="476"/>
                </a:cubicBezTo>
                <a:lnTo>
                  <a:pt x="814" y="370"/>
                </a:lnTo>
                <a:cubicBezTo>
                  <a:pt x="820" y="366"/>
                  <a:pt x="822" y="359"/>
                  <a:pt x="819" y="352"/>
                </a:cubicBezTo>
                <a:lnTo>
                  <a:pt x="792" y="294"/>
                </a:lnTo>
                <a:close/>
              </a:path>
            </a:pathLst>
          </a:custGeom>
          <a:solidFill>
            <a:srgbClr val="E74548"/>
          </a:solidFill>
          <a:ln>
            <a:solidFill>
              <a:srgbClr val="E74548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19" name="Freeform 45">
            <a:extLst>
              <a:ext uri="{FF2B5EF4-FFF2-40B4-BE49-F238E27FC236}">
                <a16:creationId xmlns:a16="http://schemas.microsoft.com/office/drawing/2014/main" id="{05A309EF-24B9-B148-16E1-5BA9CF6C17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78293" y="1798787"/>
            <a:ext cx="1247048" cy="1250794"/>
          </a:xfrm>
          <a:custGeom>
            <a:avLst/>
            <a:gdLst>
              <a:gd name="T0" fmla="*/ 2147483646 w 811"/>
              <a:gd name="T1" fmla="*/ 2147483646 h 811"/>
              <a:gd name="T2" fmla="*/ 2147483646 w 811"/>
              <a:gd name="T3" fmla="*/ 2147483646 h 811"/>
              <a:gd name="T4" fmla="*/ 2147483646 w 811"/>
              <a:gd name="T5" fmla="*/ 2147483646 h 811"/>
              <a:gd name="T6" fmla="*/ 2147483646 w 811"/>
              <a:gd name="T7" fmla="*/ 2147483646 h 811"/>
              <a:gd name="T8" fmla="*/ 2147483646 w 811"/>
              <a:gd name="T9" fmla="*/ 2147483646 h 811"/>
              <a:gd name="T10" fmla="*/ 2147483646 w 811"/>
              <a:gd name="T11" fmla="*/ 2147483646 h 811"/>
              <a:gd name="T12" fmla="*/ 2147483646 w 811"/>
              <a:gd name="T13" fmla="*/ 2147483646 h 811"/>
              <a:gd name="T14" fmla="*/ 2147483646 w 811"/>
              <a:gd name="T15" fmla="*/ 2147483646 h 811"/>
              <a:gd name="T16" fmla="*/ 2147483646 w 811"/>
              <a:gd name="T17" fmla="*/ 2147483646 h 811"/>
              <a:gd name="T18" fmla="*/ 2147483646 w 811"/>
              <a:gd name="T19" fmla="*/ 2147483646 h 811"/>
              <a:gd name="T20" fmla="*/ 2147483646 w 811"/>
              <a:gd name="T21" fmla="*/ 2147483646 h 811"/>
              <a:gd name="T22" fmla="*/ 2147483646 w 811"/>
              <a:gd name="T23" fmla="*/ 2147483646 h 811"/>
              <a:gd name="T24" fmla="*/ 2147483646 w 811"/>
              <a:gd name="T25" fmla="*/ 2147483646 h 811"/>
              <a:gd name="T26" fmla="*/ 2147483646 w 811"/>
              <a:gd name="T27" fmla="*/ 2147483646 h 811"/>
              <a:gd name="T28" fmla="*/ 2147483646 w 811"/>
              <a:gd name="T29" fmla="*/ 2147483646 h 811"/>
              <a:gd name="T30" fmla="*/ 2147483646 w 811"/>
              <a:gd name="T31" fmla="*/ 2147483646 h 811"/>
              <a:gd name="T32" fmla="*/ 2147483646 w 811"/>
              <a:gd name="T33" fmla="*/ 2147483646 h 811"/>
              <a:gd name="T34" fmla="*/ 2147483646 w 811"/>
              <a:gd name="T35" fmla="*/ 2147483646 h 811"/>
              <a:gd name="T36" fmla="*/ 2147483646 w 811"/>
              <a:gd name="T37" fmla="*/ 2147483646 h 811"/>
              <a:gd name="T38" fmla="*/ 2147483646 w 811"/>
              <a:gd name="T39" fmla="*/ 2147483646 h 811"/>
              <a:gd name="T40" fmla="*/ 2147483646 w 811"/>
              <a:gd name="T41" fmla="*/ 2147483646 h 811"/>
              <a:gd name="T42" fmla="*/ 2147483646 w 811"/>
              <a:gd name="T43" fmla="*/ 2147483646 h 811"/>
              <a:gd name="T44" fmla="*/ 2147483646 w 811"/>
              <a:gd name="T45" fmla="*/ 2147483646 h 811"/>
              <a:gd name="T46" fmla="*/ 2147483646 w 811"/>
              <a:gd name="T47" fmla="*/ 2147483646 h 811"/>
              <a:gd name="T48" fmla="*/ 2147483646 w 811"/>
              <a:gd name="T49" fmla="*/ 2147483646 h 811"/>
              <a:gd name="T50" fmla="*/ 2147483646 w 811"/>
              <a:gd name="T51" fmla="*/ 2147483646 h 811"/>
              <a:gd name="T52" fmla="*/ 2147483646 w 811"/>
              <a:gd name="T53" fmla="*/ 2147483646 h 811"/>
              <a:gd name="T54" fmla="*/ 2147483646 w 811"/>
              <a:gd name="T55" fmla="*/ 2147483646 h 811"/>
              <a:gd name="T56" fmla="*/ 2147483646 w 811"/>
              <a:gd name="T57" fmla="*/ 2147483646 h 811"/>
              <a:gd name="T58" fmla="*/ 2147483646 w 811"/>
              <a:gd name="T59" fmla="*/ 2147483646 h 811"/>
              <a:gd name="T60" fmla="*/ 2147483646 w 811"/>
              <a:gd name="T61" fmla="*/ 2147483646 h 811"/>
              <a:gd name="T62" fmla="*/ 2147483646 w 811"/>
              <a:gd name="T63" fmla="*/ 2147483646 h 811"/>
              <a:gd name="T64" fmla="*/ 2147483646 w 811"/>
              <a:gd name="T65" fmla="*/ 2147483646 h 811"/>
              <a:gd name="T66" fmla="*/ 2147483646 w 811"/>
              <a:gd name="T67" fmla="*/ 2147483646 h 811"/>
              <a:gd name="T68" fmla="*/ 2147483646 w 811"/>
              <a:gd name="T69" fmla="*/ 2147483646 h 811"/>
              <a:gd name="T70" fmla="*/ 2147483646 w 811"/>
              <a:gd name="T71" fmla="*/ 2147483646 h 811"/>
              <a:gd name="T72" fmla="*/ 2147483646 w 811"/>
              <a:gd name="T73" fmla="*/ 2147483646 h 811"/>
              <a:gd name="T74" fmla="*/ 2147483646 w 811"/>
              <a:gd name="T75" fmla="*/ 2147483646 h 811"/>
              <a:gd name="T76" fmla="*/ 2147483646 w 811"/>
              <a:gd name="T77" fmla="*/ 2147483646 h 811"/>
              <a:gd name="T78" fmla="*/ 2147483646 w 811"/>
              <a:gd name="T79" fmla="*/ 2147483646 h 811"/>
              <a:gd name="T80" fmla="*/ 2147483646 w 811"/>
              <a:gd name="T81" fmla="*/ 2147483646 h 811"/>
              <a:gd name="T82" fmla="*/ 2147483646 w 811"/>
              <a:gd name="T83" fmla="*/ 2147483646 h 811"/>
              <a:gd name="T84" fmla="*/ 2147483646 w 811"/>
              <a:gd name="T85" fmla="*/ 2147483646 h 811"/>
              <a:gd name="T86" fmla="*/ 2147483646 w 811"/>
              <a:gd name="T87" fmla="*/ 2147483646 h 811"/>
              <a:gd name="T88" fmla="*/ 2147483646 w 811"/>
              <a:gd name="T89" fmla="*/ 2147483646 h 811"/>
              <a:gd name="T90" fmla="*/ 2147483646 w 811"/>
              <a:gd name="T91" fmla="*/ 2147483646 h 811"/>
              <a:gd name="T92" fmla="*/ 2147483646 w 811"/>
              <a:gd name="T93" fmla="*/ 2147483646 h 811"/>
              <a:gd name="T94" fmla="*/ 2147483646 w 811"/>
              <a:gd name="T95" fmla="*/ 2147483646 h 811"/>
              <a:gd name="T96" fmla="*/ 2147483646 w 811"/>
              <a:gd name="T97" fmla="*/ 2147483646 h 811"/>
              <a:gd name="T98" fmla="*/ 2147483646 w 811"/>
              <a:gd name="T99" fmla="*/ 2147483646 h 811"/>
              <a:gd name="T100" fmla="*/ 0 w 811"/>
              <a:gd name="T101" fmla="*/ 2147483646 h 811"/>
              <a:gd name="T102" fmla="*/ 2147483646 w 811"/>
              <a:gd name="T103" fmla="*/ 2147483646 h 811"/>
              <a:gd name="T104" fmla="*/ 2147483646 w 811"/>
              <a:gd name="T105" fmla="*/ 2147483646 h 81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11" h="811">
                <a:moveTo>
                  <a:pt x="784" y="393"/>
                </a:moveTo>
                <a:lnTo>
                  <a:pt x="686" y="393"/>
                </a:lnTo>
                <a:cubicBezTo>
                  <a:pt x="684" y="342"/>
                  <a:pt x="668" y="295"/>
                  <a:pt x="642" y="254"/>
                </a:cubicBezTo>
                <a:lnTo>
                  <a:pt x="666" y="254"/>
                </a:lnTo>
                <a:cubicBezTo>
                  <a:pt x="669" y="254"/>
                  <a:pt x="673" y="253"/>
                  <a:pt x="675" y="251"/>
                </a:cubicBezTo>
                <a:lnTo>
                  <a:pt x="724" y="201"/>
                </a:lnTo>
                <a:cubicBezTo>
                  <a:pt x="760" y="257"/>
                  <a:pt x="782" y="323"/>
                  <a:pt x="784" y="393"/>
                </a:cubicBezTo>
                <a:close/>
                <a:moveTo>
                  <a:pt x="417" y="785"/>
                </a:moveTo>
                <a:lnTo>
                  <a:pt x="417" y="686"/>
                </a:lnTo>
                <a:cubicBezTo>
                  <a:pt x="563" y="681"/>
                  <a:pt x="680" y="563"/>
                  <a:pt x="686" y="418"/>
                </a:cubicBezTo>
                <a:lnTo>
                  <a:pt x="784" y="418"/>
                </a:lnTo>
                <a:cubicBezTo>
                  <a:pt x="778" y="618"/>
                  <a:pt x="617" y="779"/>
                  <a:pt x="417" y="785"/>
                </a:cubicBezTo>
                <a:close/>
                <a:moveTo>
                  <a:pt x="25" y="418"/>
                </a:moveTo>
                <a:lnTo>
                  <a:pt x="123" y="418"/>
                </a:lnTo>
                <a:cubicBezTo>
                  <a:pt x="130" y="563"/>
                  <a:pt x="247" y="681"/>
                  <a:pt x="393" y="686"/>
                </a:cubicBezTo>
                <a:lnTo>
                  <a:pt x="393" y="785"/>
                </a:lnTo>
                <a:cubicBezTo>
                  <a:pt x="193" y="779"/>
                  <a:pt x="31" y="618"/>
                  <a:pt x="25" y="418"/>
                </a:cubicBezTo>
                <a:close/>
                <a:moveTo>
                  <a:pt x="393" y="26"/>
                </a:moveTo>
                <a:lnTo>
                  <a:pt x="393" y="124"/>
                </a:lnTo>
                <a:cubicBezTo>
                  <a:pt x="247" y="131"/>
                  <a:pt x="130" y="248"/>
                  <a:pt x="123" y="393"/>
                </a:cubicBezTo>
                <a:lnTo>
                  <a:pt x="25" y="393"/>
                </a:lnTo>
                <a:cubicBezTo>
                  <a:pt x="31" y="194"/>
                  <a:pt x="193" y="32"/>
                  <a:pt x="393" y="26"/>
                </a:cubicBezTo>
                <a:close/>
                <a:moveTo>
                  <a:pt x="559" y="135"/>
                </a:moveTo>
                <a:lnTo>
                  <a:pt x="559" y="135"/>
                </a:lnTo>
                <a:cubicBezTo>
                  <a:pt x="557" y="138"/>
                  <a:pt x="556" y="141"/>
                  <a:pt x="556" y="144"/>
                </a:cubicBezTo>
                <a:lnTo>
                  <a:pt x="556" y="168"/>
                </a:lnTo>
                <a:cubicBezTo>
                  <a:pt x="515" y="143"/>
                  <a:pt x="468" y="126"/>
                  <a:pt x="417" y="124"/>
                </a:cubicBezTo>
                <a:lnTo>
                  <a:pt x="417" y="26"/>
                </a:lnTo>
                <a:cubicBezTo>
                  <a:pt x="488" y="29"/>
                  <a:pt x="553" y="50"/>
                  <a:pt x="609" y="85"/>
                </a:cubicBezTo>
                <a:lnTo>
                  <a:pt x="559" y="135"/>
                </a:lnTo>
                <a:close/>
                <a:moveTo>
                  <a:pt x="563" y="393"/>
                </a:moveTo>
                <a:lnTo>
                  <a:pt x="563" y="393"/>
                </a:lnTo>
                <a:cubicBezTo>
                  <a:pt x="560" y="359"/>
                  <a:pt x="547" y="327"/>
                  <a:pt x="525" y="302"/>
                </a:cubicBezTo>
                <a:lnTo>
                  <a:pt x="573" y="254"/>
                </a:lnTo>
                <a:lnTo>
                  <a:pt x="612" y="254"/>
                </a:lnTo>
                <a:cubicBezTo>
                  <a:pt x="641" y="294"/>
                  <a:pt x="659" y="342"/>
                  <a:pt x="661" y="393"/>
                </a:cubicBezTo>
                <a:lnTo>
                  <a:pt x="563" y="393"/>
                </a:lnTo>
                <a:close/>
                <a:moveTo>
                  <a:pt x="417" y="564"/>
                </a:moveTo>
                <a:lnTo>
                  <a:pt x="417" y="564"/>
                </a:lnTo>
                <a:cubicBezTo>
                  <a:pt x="495" y="558"/>
                  <a:pt x="558" y="496"/>
                  <a:pt x="563" y="418"/>
                </a:cubicBezTo>
                <a:lnTo>
                  <a:pt x="661" y="418"/>
                </a:lnTo>
                <a:cubicBezTo>
                  <a:pt x="655" y="550"/>
                  <a:pt x="549" y="656"/>
                  <a:pt x="417" y="662"/>
                </a:cubicBezTo>
                <a:lnTo>
                  <a:pt x="417" y="564"/>
                </a:lnTo>
                <a:close/>
                <a:moveTo>
                  <a:pt x="246" y="418"/>
                </a:moveTo>
                <a:lnTo>
                  <a:pt x="246" y="418"/>
                </a:lnTo>
                <a:cubicBezTo>
                  <a:pt x="252" y="496"/>
                  <a:pt x="314" y="558"/>
                  <a:pt x="393" y="564"/>
                </a:cubicBezTo>
                <a:lnTo>
                  <a:pt x="393" y="662"/>
                </a:lnTo>
                <a:cubicBezTo>
                  <a:pt x="260" y="656"/>
                  <a:pt x="154" y="550"/>
                  <a:pt x="148" y="418"/>
                </a:cubicBezTo>
                <a:lnTo>
                  <a:pt x="246" y="418"/>
                </a:lnTo>
                <a:close/>
                <a:moveTo>
                  <a:pt x="393" y="246"/>
                </a:moveTo>
                <a:lnTo>
                  <a:pt x="393" y="246"/>
                </a:lnTo>
                <a:cubicBezTo>
                  <a:pt x="314" y="253"/>
                  <a:pt x="252" y="315"/>
                  <a:pt x="246" y="393"/>
                </a:cubicBezTo>
                <a:lnTo>
                  <a:pt x="148" y="393"/>
                </a:lnTo>
                <a:cubicBezTo>
                  <a:pt x="154" y="261"/>
                  <a:pt x="260" y="155"/>
                  <a:pt x="393" y="149"/>
                </a:cubicBezTo>
                <a:lnTo>
                  <a:pt x="393" y="246"/>
                </a:lnTo>
                <a:close/>
                <a:moveTo>
                  <a:pt x="508" y="285"/>
                </a:moveTo>
                <a:lnTo>
                  <a:pt x="508" y="285"/>
                </a:lnTo>
                <a:cubicBezTo>
                  <a:pt x="483" y="263"/>
                  <a:pt x="452" y="249"/>
                  <a:pt x="417" y="246"/>
                </a:cubicBezTo>
                <a:lnTo>
                  <a:pt x="417" y="148"/>
                </a:lnTo>
                <a:cubicBezTo>
                  <a:pt x="469" y="151"/>
                  <a:pt x="516" y="169"/>
                  <a:pt x="556" y="198"/>
                </a:cubicBezTo>
                <a:lnTo>
                  <a:pt x="556" y="237"/>
                </a:lnTo>
                <a:lnTo>
                  <a:pt x="508" y="285"/>
                </a:lnTo>
                <a:close/>
                <a:moveTo>
                  <a:pt x="503" y="418"/>
                </a:moveTo>
                <a:lnTo>
                  <a:pt x="539" y="418"/>
                </a:lnTo>
                <a:cubicBezTo>
                  <a:pt x="533" y="482"/>
                  <a:pt x="481" y="534"/>
                  <a:pt x="417" y="540"/>
                </a:cubicBezTo>
                <a:lnTo>
                  <a:pt x="417" y="504"/>
                </a:lnTo>
                <a:cubicBezTo>
                  <a:pt x="417" y="497"/>
                  <a:pt x="411" y="491"/>
                  <a:pt x="405" y="491"/>
                </a:cubicBezTo>
                <a:cubicBezTo>
                  <a:pt x="398" y="491"/>
                  <a:pt x="393" y="497"/>
                  <a:pt x="393" y="504"/>
                </a:cubicBezTo>
                <a:lnTo>
                  <a:pt x="393" y="540"/>
                </a:lnTo>
                <a:cubicBezTo>
                  <a:pt x="328" y="534"/>
                  <a:pt x="276" y="482"/>
                  <a:pt x="270" y="418"/>
                </a:cubicBezTo>
                <a:lnTo>
                  <a:pt x="307" y="418"/>
                </a:lnTo>
                <a:cubicBezTo>
                  <a:pt x="313" y="418"/>
                  <a:pt x="319" y="412"/>
                  <a:pt x="319" y="406"/>
                </a:cubicBezTo>
                <a:cubicBezTo>
                  <a:pt x="319" y="399"/>
                  <a:pt x="313" y="393"/>
                  <a:pt x="307" y="393"/>
                </a:cubicBezTo>
                <a:lnTo>
                  <a:pt x="270" y="393"/>
                </a:lnTo>
                <a:cubicBezTo>
                  <a:pt x="276" y="329"/>
                  <a:pt x="328" y="277"/>
                  <a:pt x="393" y="271"/>
                </a:cubicBezTo>
                <a:lnTo>
                  <a:pt x="393" y="308"/>
                </a:lnTo>
                <a:cubicBezTo>
                  <a:pt x="393" y="314"/>
                  <a:pt x="398" y="320"/>
                  <a:pt x="405" y="320"/>
                </a:cubicBezTo>
                <a:cubicBezTo>
                  <a:pt x="411" y="320"/>
                  <a:pt x="417" y="314"/>
                  <a:pt x="417" y="308"/>
                </a:cubicBezTo>
                <a:lnTo>
                  <a:pt x="417" y="271"/>
                </a:lnTo>
                <a:cubicBezTo>
                  <a:pt x="445" y="274"/>
                  <a:pt x="471" y="285"/>
                  <a:pt x="490" y="302"/>
                </a:cubicBezTo>
                <a:lnTo>
                  <a:pt x="396" y="397"/>
                </a:lnTo>
                <a:cubicBezTo>
                  <a:pt x="391" y="401"/>
                  <a:pt x="391" y="409"/>
                  <a:pt x="396" y="414"/>
                </a:cubicBezTo>
                <a:cubicBezTo>
                  <a:pt x="398" y="416"/>
                  <a:pt x="401" y="418"/>
                  <a:pt x="405" y="418"/>
                </a:cubicBezTo>
                <a:cubicBezTo>
                  <a:pt x="408" y="418"/>
                  <a:pt x="411" y="416"/>
                  <a:pt x="413" y="414"/>
                </a:cubicBezTo>
                <a:lnTo>
                  <a:pt x="508" y="319"/>
                </a:lnTo>
                <a:cubicBezTo>
                  <a:pt x="525" y="340"/>
                  <a:pt x="536" y="365"/>
                  <a:pt x="539" y="393"/>
                </a:cubicBezTo>
                <a:lnTo>
                  <a:pt x="503" y="393"/>
                </a:lnTo>
                <a:cubicBezTo>
                  <a:pt x="496" y="393"/>
                  <a:pt x="490" y="399"/>
                  <a:pt x="490" y="406"/>
                </a:cubicBezTo>
                <a:cubicBezTo>
                  <a:pt x="490" y="412"/>
                  <a:pt x="496" y="418"/>
                  <a:pt x="503" y="418"/>
                </a:cubicBezTo>
                <a:close/>
                <a:moveTo>
                  <a:pt x="687" y="43"/>
                </a:moveTo>
                <a:lnTo>
                  <a:pt x="687" y="112"/>
                </a:lnTo>
                <a:cubicBezTo>
                  <a:pt x="687" y="118"/>
                  <a:pt x="692" y="124"/>
                  <a:pt x="699" y="124"/>
                </a:cubicBezTo>
                <a:lnTo>
                  <a:pt x="767" y="124"/>
                </a:lnTo>
                <a:lnTo>
                  <a:pt x="661" y="230"/>
                </a:lnTo>
                <a:lnTo>
                  <a:pt x="580" y="230"/>
                </a:lnTo>
                <a:lnTo>
                  <a:pt x="580" y="149"/>
                </a:lnTo>
                <a:lnTo>
                  <a:pt x="687" y="43"/>
                </a:lnTo>
                <a:close/>
                <a:moveTo>
                  <a:pt x="805" y="120"/>
                </a:moveTo>
                <a:lnTo>
                  <a:pt x="805" y="120"/>
                </a:lnTo>
                <a:cubicBezTo>
                  <a:pt x="809" y="117"/>
                  <a:pt x="810" y="112"/>
                  <a:pt x="808" y="107"/>
                </a:cubicBezTo>
                <a:cubicBezTo>
                  <a:pt x="806" y="102"/>
                  <a:pt x="802" y="99"/>
                  <a:pt x="797" y="99"/>
                </a:cubicBezTo>
                <a:lnTo>
                  <a:pt x="729" y="99"/>
                </a:lnTo>
                <a:lnTo>
                  <a:pt x="805" y="22"/>
                </a:lnTo>
                <a:cubicBezTo>
                  <a:pt x="810" y="17"/>
                  <a:pt x="810" y="9"/>
                  <a:pt x="805" y="4"/>
                </a:cubicBezTo>
                <a:cubicBezTo>
                  <a:pt x="801" y="0"/>
                  <a:pt x="793" y="0"/>
                  <a:pt x="788" y="4"/>
                </a:cubicBezTo>
                <a:lnTo>
                  <a:pt x="711" y="82"/>
                </a:lnTo>
                <a:lnTo>
                  <a:pt x="711" y="13"/>
                </a:lnTo>
                <a:cubicBezTo>
                  <a:pt x="711" y="9"/>
                  <a:pt x="708" y="4"/>
                  <a:pt x="703" y="2"/>
                </a:cubicBezTo>
                <a:cubicBezTo>
                  <a:pt x="699" y="0"/>
                  <a:pt x="694" y="1"/>
                  <a:pt x="690" y="4"/>
                </a:cubicBezTo>
                <a:lnTo>
                  <a:pt x="627" y="68"/>
                </a:lnTo>
                <a:cubicBezTo>
                  <a:pt x="563" y="26"/>
                  <a:pt x="486" y="1"/>
                  <a:pt x="405" y="1"/>
                </a:cubicBezTo>
                <a:cubicBezTo>
                  <a:pt x="182" y="1"/>
                  <a:pt x="0" y="183"/>
                  <a:pt x="0" y="406"/>
                </a:cubicBezTo>
                <a:cubicBezTo>
                  <a:pt x="0" y="628"/>
                  <a:pt x="182" y="810"/>
                  <a:pt x="405" y="810"/>
                </a:cubicBezTo>
                <a:cubicBezTo>
                  <a:pt x="627" y="810"/>
                  <a:pt x="809" y="628"/>
                  <a:pt x="809" y="406"/>
                </a:cubicBezTo>
                <a:cubicBezTo>
                  <a:pt x="809" y="323"/>
                  <a:pt x="784" y="247"/>
                  <a:pt x="742" y="184"/>
                </a:cubicBezTo>
                <a:lnTo>
                  <a:pt x="805" y="120"/>
                </a:lnTo>
                <a:close/>
              </a:path>
            </a:pathLst>
          </a:custGeom>
          <a:solidFill>
            <a:srgbClr val="FFC606"/>
          </a:solidFill>
          <a:ln>
            <a:solidFill>
              <a:srgbClr val="FFC606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73B9323-1F76-4787-99E6-19B88C31E128}"/>
              </a:ext>
            </a:extLst>
          </p:cNvPr>
          <p:cNvSpPr txBox="1"/>
          <p:nvPr/>
        </p:nvSpPr>
        <p:spPr>
          <a:xfrm>
            <a:off x="10911569" y="4130675"/>
            <a:ext cx="8064638" cy="1502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b="1" dirty="0">
                <a:latin typeface="Arial" panose="020B0604020202020204" pitchFamily="34" charset="0"/>
                <a:cs typeface="Arial" panose="020B0604020202020204" pitchFamily="34" charset="0"/>
              </a:rPr>
              <a:t>Plazo de ejecución: 18 Meses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Fecha de Inicio: 13/12/2024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Fecha de Finalización: 12/06/2026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BDF9771A-4334-BDBB-61E6-A931A7DABDAF}"/>
              </a:ext>
            </a:extLst>
          </p:cNvPr>
          <p:cNvSpPr txBox="1"/>
          <p:nvPr/>
        </p:nvSpPr>
        <p:spPr>
          <a:xfrm>
            <a:off x="10966450" y="8022041"/>
            <a:ext cx="8096692" cy="197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b="1" dirty="0">
                <a:latin typeface="Arial" panose="020B0604020202020204" pitchFamily="34" charset="0"/>
                <a:cs typeface="Arial" panose="020B0604020202020204" pitchFamily="34" charset="0"/>
              </a:rPr>
              <a:t>Supervisión: 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Dr. Gerardo Andrés Trejos R.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b="1" dirty="0">
                <a:latin typeface="Arial" panose="020B0604020202020204" pitchFamily="34" charset="0"/>
                <a:cs typeface="Arial" panose="020B0604020202020204" pitchFamily="34" charset="0"/>
              </a:rPr>
              <a:t>Apoyo a la Supervisión: 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Wilber Garzón Bejarano.</a:t>
            </a:r>
            <a:endParaRPr lang="es-CO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áfico 2" descr="Cheque bancario contorno">
            <a:extLst>
              <a:ext uri="{FF2B5EF4-FFF2-40B4-BE49-F238E27FC236}">
                <a16:creationId xmlns:a16="http://schemas.microsoft.com/office/drawing/2014/main" id="{7BE47077-4013-CC6E-5FDB-7EA3C17B9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6546" y="5959475"/>
            <a:ext cx="1610541" cy="161054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D4C2D25-FBBB-8C91-1269-8B11B53576B5}"/>
              </a:ext>
            </a:extLst>
          </p:cNvPr>
          <p:cNvSpPr txBox="1"/>
          <p:nvPr/>
        </p:nvSpPr>
        <p:spPr>
          <a:xfrm>
            <a:off x="10998503" y="6264275"/>
            <a:ext cx="8064638" cy="1028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MX" sz="3000" b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s-CO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alor</a:t>
            </a:r>
            <a:r>
              <a:rPr lang="es-CO" sz="3000" b="1" dirty="0">
                <a:latin typeface="Arial" panose="020B0604020202020204" pitchFamily="34" charset="0"/>
                <a:cs typeface="Arial" panose="020B0604020202020204" pitchFamily="34" charset="0"/>
              </a:rPr>
              <a:t> del contrato: </a:t>
            </a:r>
          </a:p>
          <a:p>
            <a:pPr marL="12066" algn="just">
              <a:spcBef>
                <a:spcPts val="125"/>
              </a:spcBef>
              <a:tabLst>
                <a:tab pos="132715" algn="l"/>
              </a:tabLst>
            </a:pPr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Hasta $1.852.987.039 IVA incluido</a:t>
            </a:r>
          </a:p>
        </p:txBody>
      </p:sp>
      <p:sp>
        <p:nvSpPr>
          <p:cNvPr id="5" name="Freeform 943">
            <a:extLst>
              <a:ext uri="{FF2B5EF4-FFF2-40B4-BE49-F238E27FC236}">
                <a16:creationId xmlns:a16="http://schemas.microsoft.com/office/drawing/2014/main" id="{64AE7405-5DBB-889A-0245-C5F78AA6F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0481" y="4336254"/>
            <a:ext cx="1162670" cy="1071966"/>
          </a:xfrm>
          <a:custGeom>
            <a:avLst/>
            <a:gdLst>
              <a:gd name="T0" fmla="*/ 1368892 w 296142"/>
              <a:gd name="T1" fmla="*/ 2458896 h 296500"/>
              <a:gd name="T2" fmla="*/ 380977 w 296142"/>
              <a:gd name="T3" fmla="*/ 2358841 h 296500"/>
              <a:gd name="T4" fmla="*/ 380977 w 296142"/>
              <a:gd name="T5" fmla="*/ 2458896 h 296500"/>
              <a:gd name="T6" fmla="*/ 1118148 w 296142"/>
              <a:gd name="T7" fmla="*/ 2011947 h 296500"/>
              <a:gd name="T8" fmla="*/ 736448 w 296142"/>
              <a:gd name="T9" fmla="*/ 1959906 h 296500"/>
              <a:gd name="T10" fmla="*/ 736448 w 296142"/>
              <a:gd name="T11" fmla="*/ 1959906 h 296500"/>
              <a:gd name="T12" fmla="*/ 333158 w 296142"/>
              <a:gd name="T13" fmla="*/ 2011947 h 296500"/>
              <a:gd name="T14" fmla="*/ 2187539 w 296142"/>
              <a:gd name="T15" fmla="*/ 2231300 h 296500"/>
              <a:gd name="T16" fmla="*/ 2000323 w 296142"/>
              <a:gd name="T17" fmla="*/ 3097107 h 296500"/>
              <a:gd name="T18" fmla="*/ 2848750 w 296142"/>
              <a:gd name="T19" fmla="*/ 3097107 h 296500"/>
              <a:gd name="T20" fmla="*/ 2665533 w 296142"/>
              <a:gd name="T21" fmla="*/ 2231300 h 296500"/>
              <a:gd name="T22" fmla="*/ 2470359 w 296142"/>
              <a:gd name="T23" fmla="*/ 1665950 h 296500"/>
              <a:gd name="T24" fmla="*/ 3255028 w 296142"/>
              <a:gd name="T25" fmla="*/ 2294554 h 296500"/>
              <a:gd name="T26" fmla="*/ 2892571 w 296142"/>
              <a:gd name="T27" fmla="*/ 3231533 h 296500"/>
              <a:gd name="T28" fmla="*/ 1904736 w 296142"/>
              <a:gd name="T29" fmla="*/ 3227578 h 296500"/>
              <a:gd name="T30" fmla="*/ 1582084 w 296142"/>
              <a:gd name="T31" fmla="*/ 2247109 h 296500"/>
              <a:gd name="T32" fmla="*/ 2086591 w 296142"/>
              <a:gd name="T33" fmla="*/ 1630364 h 296500"/>
              <a:gd name="T34" fmla="*/ 2086591 w 296142"/>
              <a:gd name="T35" fmla="*/ 1630364 h 296500"/>
              <a:gd name="T36" fmla="*/ 1700861 w 296142"/>
              <a:gd name="T37" fmla="*/ 1678399 h 296500"/>
              <a:gd name="T38" fmla="*/ 1400815 w 296142"/>
              <a:gd name="T39" fmla="*/ 1730431 h 296500"/>
              <a:gd name="T40" fmla="*/ 1118148 w 296142"/>
              <a:gd name="T41" fmla="*/ 1678399 h 296500"/>
              <a:gd name="T42" fmla="*/ 736448 w 296142"/>
              <a:gd name="T43" fmla="*/ 1630364 h 296500"/>
              <a:gd name="T44" fmla="*/ 736448 w 296142"/>
              <a:gd name="T45" fmla="*/ 1630364 h 296500"/>
              <a:gd name="T46" fmla="*/ 333158 w 296142"/>
              <a:gd name="T47" fmla="*/ 1678399 h 296500"/>
              <a:gd name="T48" fmla="*/ 2419764 w 296142"/>
              <a:gd name="T49" fmla="*/ 1400889 h 296500"/>
              <a:gd name="T50" fmla="*/ 2135161 w 296142"/>
              <a:gd name="T51" fmla="*/ 1348845 h 296500"/>
              <a:gd name="T52" fmla="*/ 1749392 w 296142"/>
              <a:gd name="T53" fmla="*/ 1300822 h 296500"/>
              <a:gd name="T54" fmla="*/ 1749392 w 296142"/>
              <a:gd name="T55" fmla="*/ 1300822 h 296500"/>
              <a:gd name="T56" fmla="*/ 1350167 w 296142"/>
              <a:gd name="T57" fmla="*/ 1348845 h 296500"/>
              <a:gd name="T58" fmla="*/ 1069589 w 296142"/>
              <a:gd name="T59" fmla="*/ 1400889 h 296500"/>
              <a:gd name="T60" fmla="*/ 785000 w 296142"/>
              <a:gd name="T61" fmla="*/ 1348845 h 296500"/>
              <a:gd name="T62" fmla="*/ 381716 w 296142"/>
              <a:gd name="T63" fmla="*/ 1300822 h 296500"/>
              <a:gd name="T64" fmla="*/ 381716 w 296142"/>
              <a:gd name="T65" fmla="*/ 1300822 h 296500"/>
              <a:gd name="T66" fmla="*/ 2367156 w 296142"/>
              <a:gd name="T67" fmla="*/ 1019301 h 296500"/>
              <a:gd name="T68" fmla="*/ 2086591 w 296142"/>
              <a:gd name="T69" fmla="*/ 1071347 h 296500"/>
              <a:gd name="T70" fmla="*/ 1802000 w 296142"/>
              <a:gd name="T71" fmla="*/ 1019301 h 296500"/>
              <a:gd name="T72" fmla="*/ 1400815 w 296142"/>
              <a:gd name="T73" fmla="*/ 971293 h 296500"/>
              <a:gd name="T74" fmla="*/ 1400815 w 296142"/>
              <a:gd name="T75" fmla="*/ 971293 h 296500"/>
              <a:gd name="T76" fmla="*/ 1016997 w 296142"/>
              <a:gd name="T77" fmla="*/ 1019301 h 296500"/>
              <a:gd name="T78" fmla="*/ 95227 w 296142"/>
              <a:gd name="T79" fmla="*/ 588510 h 296500"/>
              <a:gd name="T80" fmla="*/ 2368999 w 296142"/>
              <a:gd name="T81" fmla="*/ 231484 h 296500"/>
              <a:gd name="T82" fmla="*/ 2265832 w 296142"/>
              <a:gd name="T83" fmla="*/ 231484 h 296500"/>
              <a:gd name="T84" fmla="*/ 1801549 w 296142"/>
              <a:gd name="T85" fmla="*/ 309967 h 296500"/>
              <a:gd name="T86" fmla="*/ 1388858 w 296142"/>
              <a:gd name="T87" fmla="*/ 360935 h 296500"/>
              <a:gd name="T88" fmla="*/ 972201 w 296142"/>
              <a:gd name="T89" fmla="*/ 309967 h 296500"/>
              <a:gd name="T90" fmla="*/ 507933 w 296142"/>
              <a:gd name="T91" fmla="*/ 231484 h 296500"/>
              <a:gd name="T92" fmla="*/ 408726 w 296142"/>
              <a:gd name="T93" fmla="*/ 231484 h 296500"/>
              <a:gd name="T94" fmla="*/ 507933 w 296142"/>
              <a:gd name="T95" fmla="*/ 133390 h 296500"/>
              <a:gd name="T96" fmla="*/ 972201 w 296142"/>
              <a:gd name="T97" fmla="*/ 51017 h 296500"/>
              <a:gd name="T98" fmla="*/ 1388858 w 296142"/>
              <a:gd name="T99" fmla="*/ 0 h 296500"/>
              <a:gd name="T100" fmla="*/ 1801549 w 296142"/>
              <a:gd name="T101" fmla="*/ 51017 h 296500"/>
              <a:gd name="T102" fmla="*/ 2265832 w 296142"/>
              <a:gd name="T103" fmla="*/ 133390 h 296500"/>
              <a:gd name="T104" fmla="*/ 2368999 w 296142"/>
              <a:gd name="T105" fmla="*/ 133390 h 296500"/>
              <a:gd name="T106" fmla="*/ 2753924 w 296142"/>
              <a:gd name="T107" fmla="*/ 1918548 h 296500"/>
              <a:gd name="T108" fmla="*/ 95227 w 296142"/>
              <a:gd name="T109" fmla="*/ 2597304 h 296500"/>
              <a:gd name="T110" fmla="*/ 1738069 w 296142"/>
              <a:gd name="T111" fmla="*/ 2840550 h 296500"/>
              <a:gd name="T112" fmla="*/ 246015 w 296142"/>
              <a:gd name="T113" fmla="*/ 133390 h 2965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6142" h="296500">
                <a:moveTo>
                  <a:pt x="96370" y="215900"/>
                </a:moveTo>
                <a:lnTo>
                  <a:pt x="123934" y="215900"/>
                </a:lnTo>
                <a:cubicBezTo>
                  <a:pt x="126440" y="215900"/>
                  <a:pt x="128230" y="218098"/>
                  <a:pt x="128230" y="220663"/>
                </a:cubicBezTo>
                <a:cubicBezTo>
                  <a:pt x="128230" y="223227"/>
                  <a:pt x="126440" y="225059"/>
                  <a:pt x="123934" y="225059"/>
                </a:cubicBezTo>
                <a:lnTo>
                  <a:pt x="96370" y="225059"/>
                </a:lnTo>
                <a:cubicBezTo>
                  <a:pt x="93865" y="225059"/>
                  <a:pt x="92075" y="223227"/>
                  <a:pt x="92075" y="220663"/>
                </a:cubicBezTo>
                <a:cubicBezTo>
                  <a:pt x="92075" y="218098"/>
                  <a:pt x="93865" y="215900"/>
                  <a:pt x="96370" y="215900"/>
                </a:cubicBezTo>
                <a:close/>
                <a:moveTo>
                  <a:pt x="34492" y="215900"/>
                </a:moveTo>
                <a:lnTo>
                  <a:pt x="73097" y="215900"/>
                </a:lnTo>
                <a:cubicBezTo>
                  <a:pt x="75623" y="215900"/>
                  <a:pt x="77427" y="218098"/>
                  <a:pt x="77427" y="220663"/>
                </a:cubicBezTo>
                <a:cubicBezTo>
                  <a:pt x="77427" y="223227"/>
                  <a:pt x="75623" y="225059"/>
                  <a:pt x="73097" y="225059"/>
                </a:cubicBezTo>
                <a:lnTo>
                  <a:pt x="34492" y="225059"/>
                </a:lnTo>
                <a:cubicBezTo>
                  <a:pt x="31967" y="225059"/>
                  <a:pt x="30163" y="223227"/>
                  <a:pt x="30163" y="220663"/>
                </a:cubicBezTo>
                <a:cubicBezTo>
                  <a:pt x="30163" y="218098"/>
                  <a:pt x="31967" y="215900"/>
                  <a:pt x="34492" y="215900"/>
                </a:cubicBezTo>
                <a:close/>
                <a:moveTo>
                  <a:pt x="96837" y="179387"/>
                </a:moveTo>
                <a:cubicBezTo>
                  <a:pt x="99402" y="179387"/>
                  <a:pt x="101233" y="181585"/>
                  <a:pt x="101233" y="184150"/>
                </a:cubicBezTo>
                <a:cubicBezTo>
                  <a:pt x="101233" y="186714"/>
                  <a:pt x="99402" y="188546"/>
                  <a:pt x="96837" y="188546"/>
                </a:cubicBezTo>
                <a:cubicBezTo>
                  <a:pt x="94273" y="188546"/>
                  <a:pt x="92075" y="186714"/>
                  <a:pt x="92075" y="184150"/>
                </a:cubicBezTo>
                <a:cubicBezTo>
                  <a:pt x="92075" y="181585"/>
                  <a:pt x="94273" y="179387"/>
                  <a:pt x="96837" y="179387"/>
                </a:cubicBezTo>
                <a:close/>
                <a:moveTo>
                  <a:pt x="66675" y="179387"/>
                </a:moveTo>
                <a:cubicBezTo>
                  <a:pt x="68873" y="179387"/>
                  <a:pt x="71071" y="181585"/>
                  <a:pt x="71071" y="184150"/>
                </a:cubicBezTo>
                <a:cubicBezTo>
                  <a:pt x="71071" y="186714"/>
                  <a:pt x="68873" y="188546"/>
                  <a:pt x="66675" y="188546"/>
                </a:cubicBezTo>
                <a:cubicBezTo>
                  <a:pt x="64111" y="188546"/>
                  <a:pt x="61913" y="186714"/>
                  <a:pt x="61913" y="184150"/>
                </a:cubicBezTo>
                <a:cubicBezTo>
                  <a:pt x="61913" y="181585"/>
                  <a:pt x="64111" y="179387"/>
                  <a:pt x="66675" y="179387"/>
                </a:cubicBezTo>
                <a:close/>
                <a:moveTo>
                  <a:pt x="34559" y="179387"/>
                </a:moveTo>
                <a:cubicBezTo>
                  <a:pt x="37123" y="179387"/>
                  <a:pt x="39321" y="181585"/>
                  <a:pt x="39321" y="184150"/>
                </a:cubicBezTo>
                <a:cubicBezTo>
                  <a:pt x="39321" y="186714"/>
                  <a:pt x="37123" y="188546"/>
                  <a:pt x="34559" y="188546"/>
                </a:cubicBezTo>
                <a:cubicBezTo>
                  <a:pt x="32361" y="188546"/>
                  <a:pt x="30163" y="186714"/>
                  <a:pt x="30163" y="184150"/>
                </a:cubicBezTo>
                <a:cubicBezTo>
                  <a:pt x="30163" y="181585"/>
                  <a:pt x="32361" y="179387"/>
                  <a:pt x="34559" y="179387"/>
                </a:cubicBezTo>
                <a:close/>
                <a:moveTo>
                  <a:pt x="219689" y="164785"/>
                </a:moveTo>
                <a:lnTo>
                  <a:pt x="201297" y="201694"/>
                </a:lnTo>
                <a:cubicBezTo>
                  <a:pt x="200576" y="203142"/>
                  <a:pt x="199494" y="203865"/>
                  <a:pt x="198051" y="204227"/>
                </a:cubicBezTo>
                <a:lnTo>
                  <a:pt x="157300" y="210017"/>
                </a:lnTo>
                <a:lnTo>
                  <a:pt x="186872" y="238965"/>
                </a:lnTo>
                <a:cubicBezTo>
                  <a:pt x="187593" y="239689"/>
                  <a:pt x="188314" y="241498"/>
                  <a:pt x="187954" y="242946"/>
                </a:cubicBezTo>
                <a:lnTo>
                  <a:pt x="181102" y="283473"/>
                </a:lnTo>
                <a:lnTo>
                  <a:pt x="217525" y="264295"/>
                </a:lnTo>
                <a:cubicBezTo>
                  <a:pt x="218246" y="264295"/>
                  <a:pt x="218968" y="263933"/>
                  <a:pt x="219689" y="263933"/>
                </a:cubicBezTo>
                <a:cubicBezTo>
                  <a:pt x="220410" y="263933"/>
                  <a:pt x="221131" y="264295"/>
                  <a:pt x="221492" y="264295"/>
                </a:cubicBezTo>
                <a:lnTo>
                  <a:pt x="257915" y="283473"/>
                </a:lnTo>
                <a:lnTo>
                  <a:pt x="251064" y="242946"/>
                </a:lnTo>
                <a:cubicBezTo>
                  <a:pt x="251064" y="241498"/>
                  <a:pt x="251424" y="239689"/>
                  <a:pt x="252506" y="238965"/>
                </a:cubicBezTo>
                <a:lnTo>
                  <a:pt x="281717" y="210017"/>
                </a:lnTo>
                <a:lnTo>
                  <a:pt x="241327" y="204227"/>
                </a:lnTo>
                <a:cubicBezTo>
                  <a:pt x="239523" y="203865"/>
                  <a:pt x="238442" y="203142"/>
                  <a:pt x="237720" y="201694"/>
                </a:cubicBezTo>
                <a:lnTo>
                  <a:pt x="219689" y="164785"/>
                </a:lnTo>
                <a:close/>
                <a:moveTo>
                  <a:pt x="215361" y="152482"/>
                </a:moveTo>
                <a:cubicBezTo>
                  <a:pt x="216804" y="149225"/>
                  <a:pt x="222213" y="149225"/>
                  <a:pt x="223656" y="152482"/>
                </a:cubicBezTo>
                <a:lnTo>
                  <a:pt x="244933" y="195543"/>
                </a:lnTo>
                <a:lnTo>
                  <a:pt x="292175" y="202418"/>
                </a:lnTo>
                <a:cubicBezTo>
                  <a:pt x="293978" y="202780"/>
                  <a:pt x="295421" y="203865"/>
                  <a:pt x="295781" y="205675"/>
                </a:cubicBezTo>
                <a:cubicBezTo>
                  <a:pt x="296503" y="207122"/>
                  <a:pt x="296142" y="208931"/>
                  <a:pt x="294699" y="210017"/>
                </a:cubicBezTo>
                <a:lnTo>
                  <a:pt x="260440" y="243669"/>
                </a:lnTo>
                <a:lnTo>
                  <a:pt x="268374" y="291072"/>
                </a:lnTo>
                <a:cubicBezTo>
                  <a:pt x="268734" y="292882"/>
                  <a:pt x="268013" y="294329"/>
                  <a:pt x="266931" y="295415"/>
                </a:cubicBezTo>
                <a:cubicBezTo>
                  <a:pt x="265128" y="296500"/>
                  <a:pt x="263325" y="296500"/>
                  <a:pt x="261882" y="295777"/>
                </a:cubicBezTo>
                <a:lnTo>
                  <a:pt x="219689" y="273341"/>
                </a:lnTo>
                <a:lnTo>
                  <a:pt x="177135" y="295777"/>
                </a:lnTo>
                <a:cubicBezTo>
                  <a:pt x="176414" y="296138"/>
                  <a:pt x="176053" y="296500"/>
                  <a:pt x="174971" y="296500"/>
                </a:cubicBezTo>
                <a:cubicBezTo>
                  <a:pt x="174250" y="296500"/>
                  <a:pt x="173168" y="295777"/>
                  <a:pt x="172447" y="295415"/>
                </a:cubicBezTo>
                <a:cubicBezTo>
                  <a:pt x="171004" y="294329"/>
                  <a:pt x="170283" y="292882"/>
                  <a:pt x="170644" y="291072"/>
                </a:cubicBezTo>
                <a:lnTo>
                  <a:pt x="178938" y="243669"/>
                </a:lnTo>
                <a:lnTo>
                  <a:pt x="144678" y="210017"/>
                </a:lnTo>
                <a:cubicBezTo>
                  <a:pt x="143236" y="208931"/>
                  <a:pt x="142875" y="207122"/>
                  <a:pt x="143236" y="205675"/>
                </a:cubicBezTo>
                <a:cubicBezTo>
                  <a:pt x="143957" y="203865"/>
                  <a:pt x="145400" y="202780"/>
                  <a:pt x="147203" y="202418"/>
                </a:cubicBezTo>
                <a:lnTo>
                  <a:pt x="194445" y="195543"/>
                </a:lnTo>
                <a:lnTo>
                  <a:pt x="215361" y="152482"/>
                </a:lnTo>
                <a:close/>
                <a:moveTo>
                  <a:pt x="188913" y="149225"/>
                </a:moveTo>
                <a:cubicBezTo>
                  <a:pt x="191111" y="149225"/>
                  <a:pt x="193309" y="151423"/>
                  <a:pt x="193309" y="153621"/>
                </a:cubicBezTo>
                <a:cubicBezTo>
                  <a:pt x="193309" y="156186"/>
                  <a:pt x="191111" y="158384"/>
                  <a:pt x="188913" y="158384"/>
                </a:cubicBezTo>
                <a:cubicBezTo>
                  <a:pt x="186348" y="158384"/>
                  <a:pt x="184150" y="156186"/>
                  <a:pt x="184150" y="153621"/>
                </a:cubicBezTo>
                <a:cubicBezTo>
                  <a:pt x="184150" y="151423"/>
                  <a:pt x="186348" y="149225"/>
                  <a:pt x="188913" y="149225"/>
                </a:cubicBezTo>
                <a:close/>
                <a:moveTo>
                  <a:pt x="158384" y="149225"/>
                </a:moveTo>
                <a:cubicBezTo>
                  <a:pt x="160949" y="149225"/>
                  <a:pt x="163147" y="151423"/>
                  <a:pt x="163147" y="153621"/>
                </a:cubicBezTo>
                <a:cubicBezTo>
                  <a:pt x="163147" y="156186"/>
                  <a:pt x="160949" y="158384"/>
                  <a:pt x="158384" y="158384"/>
                </a:cubicBezTo>
                <a:cubicBezTo>
                  <a:pt x="155820" y="158384"/>
                  <a:pt x="153988" y="156186"/>
                  <a:pt x="153988" y="153621"/>
                </a:cubicBezTo>
                <a:cubicBezTo>
                  <a:pt x="153988" y="151423"/>
                  <a:pt x="155820" y="149225"/>
                  <a:pt x="158384" y="149225"/>
                </a:cubicBezTo>
                <a:close/>
                <a:moveTo>
                  <a:pt x="126824" y="149225"/>
                </a:moveTo>
                <a:cubicBezTo>
                  <a:pt x="129293" y="149225"/>
                  <a:pt x="131410" y="151423"/>
                  <a:pt x="131410" y="153621"/>
                </a:cubicBezTo>
                <a:cubicBezTo>
                  <a:pt x="131410" y="156186"/>
                  <a:pt x="129293" y="158384"/>
                  <a:pt x="126824" y="158384"/>
                </a:cubicBezTo>
                <a:cubicBezTo>
                  <a:pt x="124354" y="158384"/>
                  <a:pt x="122238" y="156186"/>
                  <a:pt x="122238" y="153621"/>
                </a:cubicBezTo>
                <a:cubicBezTo>
                  <a:pt x="122238" y="151423"/>
                  <a:pt x="124354" y="149225"/>
                  <a:pt x="126824" y="149225"/>
                </a:cubicBezTo>
                <a:close/>
                <a:moveTo>
                  <a:pt x="96837" y="149225"/>
                </a:moveTo>
                <a:cubicBezTo>
                  <a:pt x="99402" y="149225"/>
                  <a:pt x="101233" y="151423"/>
                  <a:pt x="101233" y="153621"/>
                </a:cubicBezTo>
                <a:cubicBezTo>
                  <a:pt x="101233" y="156186"/>
                  <a:pt x="99402" y="158384"/>
                  <a:pt x="96837" y="158384"/>
                </a:cubicBezTo>
                <a:cubicBezTo>
                  <a:pt x="94273" y="158384"/>
                  <a:pt x="92075" y="156186"/>
                  <a:pt x="92075" y="153621"/>
                </a:cubicBezTo>
                <a:cubicBezTo>
                  <a:pt x="92075" y="151423"/>
                  <a:pt x="94273" y="149225"/>
                  <a:pt x="96837" y="149225"/>
                </a:cubicBezTo>
                <a:close/>
                <a:moveTo>
                  <a:pt x="66675" y="149225"/>
                </a:moveTo>
                <a:cubicBezTo>
                  <a:pt x="68873" y="149225"/>
                  <a:pt x="71071" y="151423"/>
                  <a:pt x="71071" y="153621"/>
                </a:cubicBezTo>
                <a:cubicBezTo>
                  <a:pt x="71071" y="156186"/>
                  <a:pt x="68873" y="158384"/>
                  <a:pt x="66675" y="158384"/>
                </a:cubicBezTo>
                <a:cubicBezTo>
                  <a:pt x="64111" y="158384"/>
                  <a:pt x="61913" y="156186"/>
                  <a:pt x="61913" y="153621"/>
                </a:cubicBezTo>
                <a:cubicBezTo>
                  <a:pt x="61913" y="151423"/>
                  <a:pt x="64111" y="149225"/>
                  <a:pt x="66675" y="149225"/>
                </a:cubicBezTo>
                <a:close/>
                <a:moveTo>
                  <a:pt x="34559" y="149225"/>
                </a:moveTo>
                <a:cubicBezTo>
                  <a:pt x="37123" y="149225"/>
                  <a:pt x="39321" y="151423"/>
                  <a:pt x="39321" y="153621"/>
                </a:cubicBezTo>
                <a:cubicBezTo>
                  <a:pt x="39321" y="156186"/>
                  <a:pt x="37123" y="158384"/>
                  <a:pt x="34559" y="158384"/>
                </a:cubicBezTo>
                <a:cubicBezTo>
                  <a:pt x="32361" y="158384"/>
                  <a:pt x="30163" y="156186"/>
                  <a:pt x="30163" y="153621"/>
                </a:cubicBezTo>
                <a:cubicBezTo>
                  <a:pt x="30163" y="151423"/>
                  <a:pt x="32361" y="149225"/>
                  <a:pt x="34559" y="149225"/>
                </a:cubicBezTo>
                <a:close/>
                <a:moveTo>
                  <a:pt x="219076" y="119062"/>
                </a:moveTo>
                <a:cubicBezTo>
                  <a:pt x="221640" y="119062"/>
                  <a:pt x="223472" y="121260"/>
                  <a:pt x="223472" y="123458"/>
                </a:cubicBezTo>
                <a:cubicBezTo>
                  <a:pt x="223472" y="126389"/>
                  <a:pt x="221640" y="128221"/>
                  <a:pt x="219076" y="128221"/>
                </a:cubicBezTo>
                <a:cubicBezTo>
                  <a:pt x="216511" y="128221"/>
                  <a:pt x="214313" y="126389"/>
                  <a:pt x="214313" y="123458"/>
                </a:cubicBezTo>
                <a:cubicBezTo>
                  <a:pt x="214313" y="121260"/>
                  <a:pt x="216511" y="119062"/>
                  <a:pt x="219076" y="119062"/>
                </a:cubicBezTo>
                <a:close/>
                <a:moveTo>
                  <a:pt x="188913" y="119062"/>
                </a:moveTo>
                <a:cubicBezTo>
                  <a:pt x="191111" y="119062"/>
                  <a:pt x="193309" y="121260"/>
                  <a:pt x="193309" y="123458"/>
                </a:cubicBezTo>
                <a:cubicBezTo>
                  <a:pt x="193309" y="126389"/>
                  <a:pt x="191111" y="128221"/>
                  <a:pt x="188913" y="128221"/>
                </a:cubicBezTo>
                <a:cubicBezTo>
                  <a:pt x="186348" y="128221"/>
                  <a:pt x="184150" y="126389"/>
                  <a:pt x="184150" y="123458"/>
                </a:cubicBezTo>
                <a:cubicBezTo>
                  <a:pt x="184150" y="121260"/>
                  <a:pt x="186348" y="119062"/>
                  <a:pt x="188913" y="119062"/>
                </a:cubicBezTo>
                <a:close/>
                <a:moveTo>
                  <a:pt x="158384" y="119062"/>
                </a:moveTo>
                <a:cubicBezTo>
                  <a:pt x="160949" y="119062"/>
                  <a:pt x="163147" y="121260"/>
                  <a:pt x="163147" y="123458"/>
                </a:cubicBezTo>
                <a:cubicBezTo>
                  <a:pt x="163147" y="126389"/>
                  <a:pt x="160949" y="128221"/>
                  <a:pt x="158384" y="128221"/>
                </a:cubicBezTo>
                <a:cubicBezTo>
                  <a:pt x="155820" y="128221"/>
                  <a:pt x="153988" y="126389"/>
                  <a:pt x="153988" y="123458"/>
                </a:cubicBezTo>
                <a:cubicBezTo>
                  <a:pt x="153988" y="121260"/>
                  <a:pt x="155820" y="119062"/>
                  <a:pt x="158384" y="119062"/>
                </a:cubicBezTo>
                <a:close/>
                <a:moveTo>
                  <a:pt x="126824" y="119062"/>
                </a:moveTo>
                <a:cubicBezTo>
                  <a:pt x="129293" y="119062"/>
                  <a:pt x="131410" y="121260"/>
                  <a:pt x="131410" y="123458"/>
                </a:cubicBezTo>
                <a:cubicBezTo>
                  <a:pt x="131410" y="126389"/>
                  <a:pt x="129293" y="128221"/>
                  <a:pt x="126824" y="128221"/>
                </a:cubicBezTo>
                <a:cubicBezTo>
                  <a:pt x="124354" y="128221"/>
                  <a:pt x="122238" y="126389"/>
                  <a:pt x="122238" y="123458"/>
                </a:cubicBezTo>
                <a:cubicBezTo>
                  <a:pt x="122238" y="121260"/>
                  <a:pt x="124354" y="119062"/>
                  <a:pt x="126824" y="119062"/>
                </a:cubicBezTo>
                <a:close/>
                <a:moveTo>
                  <a:pt x="96837" y="119062"/>
                </a:moveTo>
                <a:cubicBezTo>
                  <a:pt x="99402" y="119062"/>
                  <a:pt x="101233" y="121260"/>
                  <a:pt x="101233" y="123458"/>
                </a:cubicBezTo>
                <a:cubicBezTo>
                  <a:pt x="101233" y="126023"/>
                  <a:pt x="99402" y="128221"/>
                  <a:pt x="96837" y="128221"/>
                </a:cubicBezTo>
                <a:cubicBezTo>
                  <a:pt x="94273" y="128221"/>
                  <a:pt x="92075" y="126023"/>
                  <a:pt x="92075" y="123458"/>
                </a:cubicBezTo>
                <a:cubicBezTo>
                  <a:pt x="92075" y="121260"/>
                  <a:pt x="94273" y="119062"/>
                  <a:pt x="96837" y="119062"/>
                </a:cubicBezTo>
                <a:close/>
                <a:moveTo>
                  <a:pt x="66675" y="119062"/>
                </a:moveTo>
                <a:cubicBezTo>
                  <a:pt x="68873" y="119062"/>
                  <a:pt x="71071" y="121260"/>
                  <a:pt x="71071" y="123458"/>
                </a:cubicBezTo>
                <a:cubicBezTo>
                  <a:pt x="71071" y="126023"/>
                  <a:pt x="68873" y="128221"/>
                  <a:pt x="66675" y="128221"/>
                </a:cubicBezTo>
                <a:cubicBezTo>
                  <a:pt x="64111" y="128221"/>
                  <a:pt x="61913" y="126023"/>
                  <a:pt x="61913" y="123458"/>
                </a:cubicBezTo>
                <a:cubicBezTo>
                  <a:pt x="61913" y="121260"/>
                  <a:pt x="64111" y="119062"/>
                  <a:pt x="66675" y="119062"/>
                </a:cubicBezTo>
                <a:close/>
                <a:moveTo>
                  <a:pt x="34559" y="119062"/>
                </a:moveTo>
                <a:cubicBezTo>
                  <a:pt x="37123" y="119062"/>
                  <a:pt x="39321" y="121260"/>
                  <a:pt x="39321" y="123458"/>
                </a:cubicBezTo>
                <a:cubicBezTo>
                  <a:pt x="39321" y="126023"/>
                  <a:pt x="37123" y="128221"/>
                  <a:pt x="34559" y="128221"/>
                </a:cubicBezTo>
                <a:cubicBezTo>
                  <a:pt x="32361" y="128221"/>
                  <a:pt x="30163" y="126023"/>
                  <a:pt x="30163" y="123458"/>
                </a:cubicBezTo>
                <a:cubicBezTo>
                  <a:pt x="30163" y="121260"/>
                  <a:pt x="32361" y="119062"/>
                  <a:pt x="34559" y="119062"/>
                </a:cubicBezTo>
                <a:close/>
                <a:moveTo>
                  <a:pt x="219076" y="88900"/>
                </a:moveTo>
                <a:cubicBezTo>
                  <a:pt x="221640" y="88900"/>
                  <a:pt x="223472" y="90732"/>
                  <a:pt x="223472" y="93296"/>
                </a:cubicBezTo>
                <a:cubicBezTo>
                  <a:pt x="223472" y="95861"/>
                  <a:pt x="221640" y="98059"/>
                  <a:pt x="219076" y="98059"/>
                </a:cubicBezTo>
                <a:cubicBezTo>
                  <a:pt x="216511" y="98059"/>
                  <a:pt x="214313" y="95861"/>
                  <a:pt x="214313" y="93296"/>
                </a:cubicBezTo>
                <a:cubicBezTo>
                  <a:pt x="214313" y="90732"/>
                  <a:pt x="216511" y="88900"/>
                  <a:pt x="219076" y="88900"/>
                </a:cubicBezTo>
                <a:close/>
                <a:moveTo>
                  <a:pt x="188913" y="88900"/>
                </a:moveTo>
                <a:cubicBezTo>
                  <a:pt x="191111" y="88900"/>
                  <a:pt x="193309" y="90732"/>
                  <a:pt x="193309" y="93296"/>
                </a:cubicBezTo>
                <a:cubicBezTo>
                  <a:pt x="193309" y="95861"/>
                  <a:pt x="191111" y="98059"/>
                  <a:pt x="188913" y="98059"/>
                </a:cubicBezTo>
                <a:cubicBezTo>
                  <a:pt x="186348" y="98059"/>
                  <a:pt x="184150" y="95861"/>
                  <a:pt x="184150" y="93296"/>
                </a:cubicBezTo>
                <a:cubicBezTo>
                  <a:pt x="184150" y="90732"/>
                  <a:pt x="186348" y="88900"/>
                  <a:pt x="188913" y="88900"/>
                </a:cubicBezTo>
                <a:close/>
                <a:moveTo>
                  <a:pt x="158384" y="88900"/>
                </a:moveTo>
                <a:cubicBezTo>
                  <a:pt x="160949" y="88900"/>
                  <a:pt x="163147" y="90732"/>
                  <a:pt x="163147" y="93296"/>
                </a:cubicBezTo>
                <a:cubicBezTo>
                  <a:pt x="163147" y="95861"/>
                  <a:pt x="160949" y="98059"/>
                  <a:pt x="158384" y="98059"/>
                </a:cubicBezTo>
                <a:cubicBezTo>
                  <a:pt x="155820" y="98059"/>
                  <a:pt x="153988" y="95861"/>
                  <a:pt x="153988" y="93296"/>
                </a:cubicBezTo>
                <a:cubicBezTo>
                  <a:pt x="153988" y="90732"/>
                  <a:pt x="155820" y="88900"/>
                  <a:pt x="158384" y="88900"/>
                </a:cubicBezTo>
                <a:close/>
                <a:moveTo>
                  <a:pt x="126824" y="88900"/>
                </a:moveTo>
                <a:cubicBezTo>
                  <a:pt x="129293" y="88900"/>
                  <a:pt x="131410" y="90732"/>
                  <a:pt x="131410" y="93296"/>
                </a:cubicBezTo>
                <a:cubicBezTo>
                  <a:pt x="131410" y="95861"/>
                  <a:pt x="129293" y="98059"/>
                  <a:pt x="126824" y="98059"/>
                </a:cubicBezTo>
                <a:cubicBezTo>
                  <a:pt x="124354" y="98059"/>
                  <a:pt x="122238" y="95861"/>
                  <a:pt x="122238" y="93296"/>
                </a:cubicBezTo>
                <a:cubicBezTo>
                  <a:pt x="122238" y="90732"/>
                  <a:pt x="124354" y="88900"/>
                  <a:pt x="126824" y="88900"/>
                </a:cubicBezTo>
                <a:close/>
                <a:moveTo>
                  <a:pt x="96837" y="88900"/>
                </a:moveTo>
                <a:cubicBezTo>
                  <a:pt x="99402" y="88900"/>
                  <a:pt x="101233" y="90732"/>
                  <a:pt x="101233" y="93296"/>
                </a:cubicBezTo>
                <a:cubicBezTo>
                  <a:pt x="101233" y="95861"/>
                  <a:pt x="99402" y="98059"/>
                  <a:pt x="96837" y="98059"/>
                </a:cubicBezTo>
                <a:cubicBezTo>
                  <a:pt x="94273" y="98059"/>
                  <a:pt x="92075" y="95861"/>
                  <a:pt x="92075" y="93296"/>
                </a:cubicBezTo>
                <a:cubicBezTo>
                  <a:pt x="92075" y="90732"/>
                  <a:pt x="94273" y="88900"/>
                  <a:pt x="96837" y="88900"/>
                </a:cubicBezTo>
                <a:close/>
                <a:moveTo>
                  <a:pt x="22274" y="21187"/>
                </a:moveTo>
                <a:cubicBezTo>
                  <a:pt x="15089" y="21187"/>
                  <a:pt x="8622" y="26933"/>
                  <a:pt x="8622" y="34474"/>
                </a:cubicBezTo>
                <a:lnTo>
                  <a:pt x="8622" y="53865"/>
                </a:lnTo>
                <a:lnTo>
                  <a:pt x="245019" y="53865"/>
                </a:lnTo>
                <a:lnTo>
                  <a:pt x="245019" y="34474"/>
                </a:lnTo>
                <a:cubicBezTo>
                  <a:pt x="245019" y="26933"/>
                  <a:pt x="238911" y="21187"/>
                  <a:pt x="231367" y="21187"/>
                </a:cubicBezTo>
                <a:lnTo>
                  <a:pt x="214481" y="21187"/>
                </a:lnTo>
                <a:lnTo>
                  <a:pt x="214481" y="28369"/>
                </a:lnTo>
                <a:cubicBezTo>
                  <a:pt x="214481" y="31242"/>
                  <a:pt x="212326" y="33037"/>
                  <a:pt x="209811" y="33037"/>
                </a:cubicBezTo>
                <a:cubicBezTo>
                  <a:pt x="207296" y="33037"/>
                  <a:pt x="205140" y="31242"/>
                  <a:pt x="205140" y="28369"/>
                </a:cubicBezTo>
                <a:lnTo>
                  <a:pt x="205140" y="21187"/>
                </a:lnTo>
                <a:lnTo>
                  <a:pt x="172088" y="21187"/>
                </a:lnTo>
                <a:lnTo>
                  <a:pt x="172088" y="28369"/>
                </a:lnTo>
                <a:cubicBezTo>
                  <a:pt x="172088" y="31242"/>
                  <a:pt x="170292" y="33037"/>
                  <a:pt x="167777" y="33037"/>
                </a:cubicBezTo>
                <a:cubicBezTo>
                  <a:pt x="165262" y="33037"/>
                  <a:pt x="163106" y="31242"/>
                  <a:pt x="163106" y="28369"/>
                </a:cubicBezTo>
                <a:lnTo>
                  <a:pt x="163106" y="21187"/>
                </a:lnTo>
                <a:lnTo>
                  <a:pt x="130054" y="21187"/>
                </a:lnTo>
                <a:lnTo>
                  <a:pt x="130054" y="28369"/>
                </a:lnTo>
                <a:cubicBezTo>
                  <a:pt x="130054" y="31242"/>
                  <a:pt x="127898" y="33037"/>
                  <a:pt x="125742" y="33037"/>
                </a:cubicBezTo>
                <a:cubicBezTo>
                  <a:pt x="123227" y="33037"/>
                  <a:pt x="121072" y="31242"/>
                  <a:pt x="121072" y="28369"/>
                </a:cubicBezTo>
                <a:lnTo>
                  <a:pt x="121072" y="21187"/>
                </a:lnTo>
                <a:lnTo>
                  <a:pt x="88020" y="21187"/>
                </a:lnTo>
                <a:lnTo>
                  <a:pt x="88020" y="28369"/>
                </a:lnTo>
                <a:cubicBezTo>
                  <a:pt x="88020" y="31242"/>
                  <a:pt x="85864" y="33037"/>
                  <a:pt x="83349" y="33037"/>
                </a:cubicBezTo>
                <a:cubicBezTo>
                  <a:pt x="80834" y="33037"/>
                  <a:pt x="79038" y="31242"/>
                  <a:pt x="79038" y="28369"/>
                </a:cubicBezTo>
                <a:lnTo>
                  <a:pt x="79038" y="21187"/>
                </a:lnTo>
                <a:lnTo>
                  <a:pt x="45986" y="21187"/>
                </a:lnTo>
                <a:lnTo>
                  <a:pt x="45986" y="28369"/>
                </a:lnTo>
                <a:cubicBezTo>
                  <a:pt x="45986" y="31242"/>
                  <a:pt x="43830" y="33037"/>
                  <a:pt x="41315" y="33037"/>
                </a:cubicBezTo>
                <a:cubicBezTo>
                  <a:pt x="38800" y="33037"/>
                  <a:pt x="37004" y="31242"/>
                  <a:pt x="37004" y="28369"/>
                </a:cubicBezTo>
                <a:lnTo>
                  <a:pt x="37004" y="21187"/>
                </a:lnTo>
                <a:lnTo>
                  <a:pt x="22274" y="21187"/>
                </a:lnTo>
                <a:close/>
                <a:moveTo>
                  <a:pt x="41315" y="0"/>
                </a:moveTo>
                <a:cubicBezTo>
                  <a:pt x="43830" y="0"/>
                  <a:pt x="45986" y="2155"/>
                  <a:pt x="45986" y="4668"/>
                </a:cubicBezTo>
                <a:lnTo>
                  <a:pt x="45986" y="12209"/>
                </a:lnTo>
                <a:lnTo>
                  <a:pt x="79038" y="12209"/>
                </a:lnTo>
                <a:lnTo>
                  <a:pt x="79038" y="4668"/>
                </a:lnTo>
                <a:cubicBezTo>
                  <a:pt x="79038" y="2155"/>
                  <a:pt x="80834" y="0"/>
                  <a:pt x="83349" y="0"/>
                </a:cubicBezTo>
                <a:cubicBezTo>
                  <a:pt x="85864" y="0"/>
                  <a:pt x="88020" y="2155"/>
                  <a:pt x="88020" y="4668"/>
                </a:cubicBezTo>
                <a:lnTo>
                  <a:pt x="88020" y="12209"/>
                </a:lnTo>
                <a:lnTo>
                  <a:pt x="121072" y="12209"/>
                </a:lnTo>
                <a:lnTo>
                  <a:pt x="121072" y="4668"/>
                </a:lnTo>
                <a:cubicBezTo>
                  <a:pt x="121072" y="2155"/>
                  <a:pt x="123227" y="0"/>
                  <a:pt x="125742" y="0"/>
                </a:cubicBezTo>
                <a:cubicBezTo>
                  <a:pt x="127898" y="0"/>
                  <a:pt x="130054" y="2155"/>
                  <a:pt x="130054" y="4668"/>
                </a:cubicBezTo>
                <a:lnTo>
                  <a:pt x="130054" y="12209"/>
                </a:lnTo>
                <a:lnTo>
                  <a:pt x="163106" y="12209"/>
                </a:lnTo>
                <a:lnTo>
                  <a:pt x="163106" y="4668"/>
                </a:lnTo>
                <a:cubicBezTo>
                  <a:pt x="163106" y="2155"/>
                  <a:pt x="165262" y="0"/>
                  <a:pt x="167777" y="0"/>
                </a:cubicBezTo>
                <a:cubicBezTo>
                  <a:pt x="170292" y="0"/>
                  <a:pt x="172088" y="2155"/>
                  <a:pt x="172088" y="4668"/>
                </a:cubicBezTo>
                <a:lnTo>
                  <a:pt x="172088" y="12209"/>
                </a:lnTo>
                <a:lnTo>
                  <a:pt x="205140" y="12209"/>
                </a:lnTo>
                <a:lnTo>
                  <a:pt x="205140" y="4668"/>
                </a:lnTo>
                <a:cubicBezTo>
                  <a:pt x="205140" y="2155"/>
                  <a:pt x="207296" y="0"/>
                  <a:pt x="209811" y="0"/>
                </a:cubicBezTo>
                <a:cubicBezTo>
                  <a:pt x="212326" y="0"/>
                  <a:pt x="214481" y="2155"/>
                  <a:pt x="214481" y="4668"/>
                </a:cubicBezTo>
                <a:lnTo>
                  <a:pt x="214481" y="12209"/>
                </a:lnTo>
                <a:lnTo>
                  <a:pt x="231367" y="12209"/>
                </a:lnTo>
                <a:cubicBezTo>
                  <a:pt x="243582" y="12209"/>
                  <a:pt x="253641" y="22264"/>
                  <a:pt x="253641" y="34474"/>
                </a:cubicBezTo>
                <a:lnTo>
                  <a:pt x="253641" y="170933"/>
                </a:lnTo>
                <a:cubicBezTo>
                  <a:pt x="253641" y="173447"/>
                  <a:pt x="251485" y="175602"/>
                  <a:pt x="249330" y="175602"/>
                </a:cubicBezTo>
                <a:cubicBezTo>
                  <a:pt x="246815" y="175602"/>
                  <a:pt x="245019" y="173447"/>
                  <a:pt x="245019" y="170933"/>
                </a:cubicBezTo>
                <a:lnTo>
                  <a:pt x="245019" y="62843"/>
                </a:lnTo>
                <a:lnTo>
                  <a:pt x="8622" y="62843"/>
                </a:lnTo>
                <a:lnTo>
                  <a:pt x="8622" y="237727"/>
                </a:lnTo>
                <a:cubicBezTo>
                  <a:pt x="8622" y="244909"/>
                  <a:pt x="15089" y="250654"/>
                  <a:pt x="22274" y="250654"/>
                </a:cubicBezTo>
                <a:lnTo>
                  <a:pt x="157358" y="250654"/>
                </a:lnTo>
                <a:cubicBezTo>
                  <a:pt x="159873" y="250654"/>
                  <a:pt x="161669" y="253168"/>
                  <a:pt x="161669" y="255323"/>
                </a:cubicBezTo>
                <a:cubicBezTo>
                  <a:pt x="161669" y="257836"/>
                  <a:pt x="159873" y="259991"/>
                  <a:pt x="157358" y="259991"/>
                </a:cubicBezTo>
                <a:lnTo>
                  <a:pt x="22274" y="259991"/>
                </a:lnTo>
                <a:cubicBezTo>
                  <a:pt x="10059" y="259991"/>
                  <a:pt x="0" y="249936"/>
                  <a:pt x="0" y="237727"/>
                </a:cubicBezTo>
                <a:lnTo>
                  <a:pt x="0" y="34474"/>
                </a:lnTo>
                <a:cubicBezTo>
                  <a:pt x="0" y="22264"/>
                  <a:pt x="10059" y="12209"/>
                  <a:pt x="22274" y="12209"/>
                </a:cubicBezTo>
                <a:lnTo>
                  <a:pt x="37004" y="12209"/>
                </a:lnTo>
                <a:lnTo>
                  <a:pt x="37004" y="4668"/>
                </a:lnTo>
                <a:cubicBezTo>
                  <a:pt x="37004" y="2155"/>
                  <a:pt x="38800" y="0"/>
                  <a:pt x="41315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E04146"/>
            </a:solidFill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ED4E5-F1A5-A213-C53F-14D90BB30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7FBCBFB6-4121-6DFF-DADF-396CC4B5C3BC}"/>
              </a:ext>
            </a:extLst>
          </p:cNvPr>
          <p:cNvSpPr/>
          <p:nvPr/>
        </p:nvSpPr>
        <p:spPr>
          <a:xfrm>
            <a:off x="9640297" y="7716894"/>
            <a:ext cx="9372136" cy="978049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32947261-6ED2-7F01-80C0-AF012624B0B3}"/>
              </a:ext>
            </a:extLst>
          </p:cNvPr>
          <p:cNvSpPr/>
          <p:nvPr/>
        </p:nvSpPr>
        <p:spPr>
          <a:xfrm>
            <a:off x="9640297" y="5640070"/>
            <a:ext cx="9372136" cy="1682449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C597F329-6C50-0CCC-F3BA-049ACBBDFA46}"/>
              </a:ext>
            </a:extLst>
          </p:cNvPr>
          <p:cNvSpPr/>
          <p:nvPr/>
        </p:nvSpPr>
        <p:spPr>
          <a:xfrm>
            <a:off x="9640297" y="4206875"/>
            <a:ext cx="9372136" cy="978049"/>
          </a:xfrm>
          <a:prstGeom prst="roundRect">
            <a:avLst>
              <a:gd name="adj" fmla="val 321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3DD2B02-6E92-890E-3057-F13D986C097E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67BDCB5-216F-7622-3FCC-C5023E997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B88E87B-57DB-3E1F-8A43-F8C6C3B90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A5A430B5-C0A7-3A96-1449-4687CFD06300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Tecnología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95B6E489-D4B5-B90F-1B60-A86B695244C2}"/>
              </a:ext>
            </a:extLst>
          </p:cNvPr>
          <p:cNvCxnSpPr>
            <a:cxnSpLocks/>
          </p:cNvCxnSpPr>
          <p:nvPr/>
        </p:nvCxnSpPr>
        <p:spPr>
          <a:xfrm flipH="1">
            <a:off x="1974850" y="2980477"/>
            <a:ext cx="5418288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1503296E-55E7-A6C0-1163-3D0CB1F343FA}"/>
              </a:ext>
            </a:extLst>
          </p:cNvPr>
          <p:cNvCxnSpPr>
            <a:cxnSpLocks/>
          </p:cNvCxnSpPr>
          <p:nvPr/>
        </p:nvCxnSpPr>
        <p:spPr>
          <a:xfrm flipH="1">
            <a:off x="9645075" y="2980477"/>
            <a:ext cx="909653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914FE545-5699-FEDB-A605-917A62D6E95D}"/>
              </a:ext>
            </a:extLst>
          </p:cNvPr>
          <p:cNvSpPr/>
          <p:nvPr/>
        </p:nvSpPr>
        <p:spPr>
          <a:xfrm>
            <a:off x="1898650" y="4211064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5265BD74-A2DC-B9F1-B79F-213C06BBEB17}"/>
              </a:ext>
            </a:extLst>
          </p:cNvPr>
          <p:cNvSpPr/>
          <p:nvPr/>
        </p:nvSpPr>
        <p:spPr>
          <a:xfrm>
            <a:off x="1898650" y="4211064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2951C09C-65C0-3DB3-CFBC-1502F312C2D6}"/>
              </a:ext>
            </a:extLst>
          </p:cNvPr>
          <p:cNvSpPr/>
          <p:nvPr/>
        </p:nvSpPr>
        <p:spPr>
          <a:xfrm>
            <a:off x="1898650" y="5972026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325B77EC-DC26-E407-983F-61A960941C6B}"/>
              </a:ext>
            </a:extLst>
          </p:cNvPr>
          <p:cNvSpPr/>
          <p:nvPr/>
        </p:nvSpPr>
        <p:spPr>
          <a:xfrm>
            <a:off x="1898650" y="5972025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03B64565-9991-5CE8-7214-9982FB5A147A}"/>
              </a:ext>
            </a:extLst>
          </p:cNvPr>
          <p:cNvSpPr/>
          <p:nvPr/>
        </p:nvSpPr>
        <p:spPr>
          <a:xfrm>
            <a:off x="1898650" y="7724626"/>
            <a:ext cx="5763639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9D1008AC-E73E-3C3A-DF5D-DD055FFE7918}"/>
              </a:ext>
            </a:extLst>
          </p:cNvPr>
          <p:cNvSpPr/>
          <p:nvPr/>
        </p:nvSpPr>
        <p:spPr>
          <a:xfrm>
            <a:off x="1898650" y="7724626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4D8BAA8F-183F-F325-0C71-226FEAA4EF61}"/>
              </a:ext>
            </a:extLst>
          </p:cNvPr>
          <p:cNvSpPr/>
          <p:nvPr/>
        </p:nvSpPr>
        <p:spPr>
          <a:xfrm>
            <a:off x="2363938" y="2586115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15CC7C51-E948-EB60-AD82-983F7DF909CD}"/>
              </a:ext>
            </a:extLst>
          </p:cNvPr>
          <p:cNvSpPr/>
          <p:nvPr/>
        </p:nvSpPr>
        <p:spPr>
          <a:xfrm flipH="1">
            <a:off x="12018525" y="2586115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79866D33-8836-BA3F-17CB-C53FAAF3513B}"/>
              </a:ext>
            </a:extLst>
          </p:cNvPr>
          <p:cNvSpPr/>
          <p:nvPr/>
        </p:nvSpPr>
        <p:spPr>
          <a:xfrm>
            <a:off x="7903152" y="227411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54F516B4-50D7-4E0C-9329-DA08C218B885}"/>
              </a:ext>
            </a:extLst>
          </p:cNvPr>
          <p:cNvSpPr/>
          <p:nvPr/>
        </p:nvSpPr>
        <p:spPr>
          <a:xfrm rot="10800000">
            <a:off x="8600645" y="227411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110F9137-B187-A3C9-6761-15918286D3CA}"/>
              </a:ext>
            </a:extLst>
          </p:cNvPr>
          <p:cNvSpPr txBox="1">
            <a:spLocks/>
          </p:cNvSpPr>
          <p:nvPr/>
        </p:nvSpPr>
        <p:spPr>
          <a:xfrm>
            <a:off x="3060821" y="4512237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cambios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6724E5BE-FE8C-A0AA-7903-AFA8426D838A}"/>
              </a:ext>
            </a:extLst>
          </p:cNvPr>
          <p:cNvSpPr txBox="1">
            <a:spLocks/>
          </p:cNvSpPr>
          <p:nvPr/>
        </p:nvSpPr>
        <p:spPr>
          <a:xfrm>
            <a:off x="3060821" y="6269094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Desarrollo seguro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69873775-335F-8FC7-A729-D237EE4C88B8}"/>
              </a:ext>
            </a:extLst>
          </p:cNvPr>
          <p:cNvSpPr txBox="1">
            <a:spLocks/>
          </p:cNvSpPr>
          <p:nvPr/>
        </p:nvSpPr>
        <p:spPr>
          <a:xfrm>
            <a:off x="3060821" y="8011223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vulnerabilidades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53767A51-A09E-F03E-BE3B-8CDF1A2849E5}"/>
              </a:ext>
            </a:extLst>
          </p:cNvPr>
          <p:cNvSpPr txBox="1">
            <a:spLocks/>
          </p:cNvSpPr>
          <p:nvPr/>
        </p:nvSpPr>
        <p:spPr>
          <a:xfrm>
            <a:off x="9868897" y="4532688"/>
            <a:ext cx="8696912" cy="353131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existe un proceso de gestión de cambios críticos en el sistema.</a:t>
            </a: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B4E55101-1C54-2397-CE92-8271D886599C}"/>
              </a:ext>
            </a:extLst>
          </p:cNvPr>
          <p:cNvSpPr txBox="1"/>
          <p:nvPr/>
        </p:nvSpPr>
        <p:spPr>
          <a:xfrm>
            <a:off x="3542373" y="2738345"/>
            <a:ext cx="193514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DOMINIOS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A6B47791-59A8-7734-26F7-2A0D8241A219}"/>
              </a:ext>
            </a:extLst>
          </p:cNvPr>
          <p:cNvSpPr txBox="1"/>
          <p:nvPr/>
        </p:nvSpPr>
        <p:spPr>
          <a:xfrm>
            <a:off x="12911233" y="2738345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8C83A81E-9967-B174-1D41-41F39F6C5008}"/>
              </a:ext>
            </a:extLst>
          </p:cNvPr>
          <p:cNvCxnSpPr>
            <a:cxnSpLocks/>
          </p:cNvCxnSpPr>
          <p:nvPr/>
        </p:nvCxnSpPr>
        <p:spPr>
          <a:xfrm flipH="1">
            <a:off x="7662289" y="4643319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34">
            <a:extLst>
              <a:ext uri="{FF2B5EF4-FFF2-40B4-BE49-F238E27FC236}">
                <a16:creationId xmlns:a16="http://schemas.microsoft.com/office/drawing/2014/main" id="{3384A77F-3F2C-8F32-753B-90BF91CB2BD5}"/>
              </a:ext>
            </a:extLst>
          </p:cNvPr>
          <p:cNvCxnSpPr>
            <a:cxnSpLocks/>
          </p:cNvCxnSpPr>
          <p:nvPr/>
        </p:nvCxnSpPr>
        <p:spPr>
          <a:xfrm flipH="1">
            <a:off x="7662289" y="6456285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E24E6D9C-2CFC-9848-5F7A-EFA7648E67C7}"/>
              </a:ext>
            </a:extLst>
          </p:cNvPr>
          <p:cNvCxnSpPr>
            <a:cxnSpLocks/>
          </p:cNvCxnSpPr>
          <p:nvPr/>
        </p:nvCxnSpPr>
        <p:spPr>
          <a:xfrm flipH="1">
            <a:off x="7662289" y="8170971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492D8281-3E3C-7125-7160-5C41C8F88410}"/>
              </a:ext>
            </a:extLst>
          </p:cNvPr>
          <p:cNvSpPr txBox="1"/>
          <p:nvPr/>
        </p:nvSpPr>
        <p:spPr>
          <a:xfrm>
            <a:off x="2185846" y="4504638"/>
            <a:ext cx="39946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5C2AAAD-03FF-B37D-AE61-6B11C396E72F}"/>
              </a:ext>
            </a:extLst>
          </p:cNvPr>
          <p:cNvSpPr txBox="1"/>
          <p:nvPr/>
        </p:nvSpPr>
        <p:spPr>
          <a:xfrm>
            <a:off x="2177874" y="6223197"/>
            <a:ext cx="378630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7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A031CFD3-7517-BA6C-EE15-1B6502B949CE}"/>
              </a:ext>
            </a:extLst>
          </p:cNvPr>
          <p:cNvSpPr txBox="1"/>
          <p:nvPr/>
        </p:nvSpPr>
        <p:spPr>
          <a:xfrm>
            <a:off x="2198713" y="7991212"/>
            <a:ext cx="404278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8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3993E95-0FAB-BD4F-7DC5-C4DBD783B850}"/>
              </a:ext>
            </a:extLst>
          </p:cNvPr>
          <p:cNvSpPr txBox="1">
            <a:spLocks/>
          </p:cNvSpPr>
          <p:nvPr/>
        </p:nvSpPr>
        <p:spPr>
          <a:xfrm>
            <a:off x="9868897" y="5793748"/>
            <a:ext cx="8696912" cy="1461127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 definido una metodología de desarrollo seguro.</a:t>
            </a:r>
            <a:b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servidor de pruebas y el de producción están en el mismo segmento de red, sin credenciales diferenciadas.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 implementado un mecanismo de etiquetado o marcas de agua visibles en documentos físicos generados por </a:t>
            </a:r>
            <a:r>
              <a:rPr lang="es-E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Datafondo</a:t>
            </a: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7CB43C2-AA1D-053C-D076-A5159DBAB368}"/>
              </a:ext>
            </a:extLst>
          </p:cNvPr>
          <p:cNvSpPr txBox="1">
            <a:spLocks/>
          </p:cNvSpPr>
          <p:nvPr/>
        </p:nvSpPr>
        <p:spPr>
          <a:xfrm>
            <a:off x="9868897" y="7904208"/>
            <a:ext cx="8696912" cy="630130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han realizado ejercicios de análisis de vulnerabilidades ni </a:t>
            </a:r>
            <a:r>
              <a:rPr lang="es-E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ethical</a:t>
            </a:r>
            <a:r>
              <a:rPr lang="es-E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hacking al sistema.</a:t>
            </a:r>
          </a:p>
        </p:txBody>
      </p:sp>
    </p:spTree>
    <p:extLst>
      <p:ext uri="{BB962C8B-B14F-4D97-AF65-F5344CB8AC3E}">
        <p14:creationId xmlns:p14="http://schemas.microsoft.com/office/powerpoint/2010/main" val="885526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A7302-1066-8684-C3F4-8A5CA499A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2">
            <a:extLst>
              <a:ext uri="{FF2B5EF4-FFF2-40B4-BE49-F238E27FC236}">
                <a16:creationId xmlns:a16="http://schemas.microsoft.com/office/drawing/2014/main" id="{E37834FA-EA21-3963-4357-1E803D603969}"/>
              </a:ext>
            </a:extLst>
          </p:cNvPr>
          <p:cNvSpPr/>
          <p:nvPr/>
        </p:nvSpPr>
        <p:spPr>
          <a:xfrm>
            <a:off x="1661800" y="6797675"/>
            <a:ext cx="6180450" cy="2786633"/>
          </a:xfrm>
          <a:prstGeom prst="roundRect">
            <a:avLst>
              <a:gd name="adj" fmla="val 20470"/>
            </a:avLst>
          </a:prstGeom>
          <a:solidFill>
            <a:srgbClr val="EEF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ounded Rectangle 2">
            <a:extLst>
              <a:ext uri="{FF2B5EF4-FFF2-40B4-BE49-F238E27FC236}">
                <a16:creationId xmlns:a16="http://schemas.microsoft.com/office/drawing/2014/main" id="{C8B6D871-08FA-439E-8438-D0E6AB7E548B}"/>
              </a:ext>
            </a:extLst>
          </p:cNvPr>
          <p:cNvSpPr/>
          <p:nvPr/>
        </p:nvSpPr>
        <p:spPr>
          <a:xfrm>
            <a:off x="3261574" y="4740275"/>
            <a:ext cx="6454816" cy="1549074"/>
          </a:xfrm>
          <a:prstGeom prst="roundRect">
            <a:avLst>
              <a:gd name="adj" fmla="val 20470"/>
            </a:avLst>
          </a:prstGeom>
          <a:solidFill>
            <a:srgbClr val="EEF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ounded Rectangle 2">
            <a:extLst>
              <a:ext uri="{FF2B5EF4-FFF2-40B4-BE49-F238E27FC236}">
                <a16:creationId xmlns:a16="http://schemas.microsoft.com/office/drawing/2014/main" id="{58E9C8F0-94F4-CA34-4F9B-2475724E2AD2}"/>
              </a:ext>
            </a:extLst>
          </p:cNvPr>
          <p:cNvSpPr/>
          <p:nvPr/>
        </p:nvSpPr>
        <p:spPr>
          <a:xfrm>
            <a:off x="5775272" y="2494681"/>
            <a:ext cx="7085115" cy="1866428"/>
          </a:xfrm>
          <a:prstGeom prst="roundRect">
            <a:avLst>
              <a:gd name="adj" fmla="val 20470"/>
            </a:avLst>
          </a:prstGeom>
          <a:solidFill>
            <a:srgbClr val="EEF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E30B6B3-E715-35D0-B890-2A1D9CDCC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AC683A6-E63D-4290-7A2B-4E117F60F0D7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5941010-EF49-6046-4719-7F0F6C285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61ADDAD8-6AB7-54C7-7328-B49A1360856E}"/>
              </a:ext>
            </a:extLst>
          </p:cNvPr>
          <p:cNvSpPr txBox="1">
            <a:spLocks/>
          </p:cNvSpPr>
          <p:nvPr/>
        </p:nvSpPr>
        <p:spPr>
          <a:xfrm>
            <a:off x="1239017" y="1158875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Conclusiones del 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Tecnología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54782">
            <a:extLst>
              <a:ext uri="{FF2B5EF4-FFF2-40B4-BE49-F238E27FC236}">
                <a16:creationId xmlns:a16="http://schemas.microsoft.com/office/drawing/2014/main" id="{264D01B4-5E5C-3D9A-1D82-CB8DAECBBAD8}"/>
              </a:ext>
            </a:extLst>
          </p:cNvPr>
          <p:cNvSpPr/>
          <p:nvPr/>
        </p:nvSpPr>
        <p:spPr>
          <a:xfrm>
            <a:off x="12860386" y="2911475"/>
            <a:ext cx="2463807" cy="4140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8" name="Shape 54781">
            <a:extLst>
              <a:ext uri="{FF2B5EF4-FFF2-40B4-BE49-F238E27FC236}">
                <a16:creationId xmlns:a16="http://schemas.microsoft.com/office/drawing/2014/main" id="{796B4B73-088F-35D1-39C7-CF3CE71B0882}"/>
              </a:ext>
            </a:extLst>
          </p:cNvPr>
          <p:cNvSpPr/>
          <p:nvPr/>
        </p:nvSpPr>
        <p:spPr>
          <a:xfrm>
            <a:off x="9737235" y="5171842"/>
            <a:ext cx="3887545" cy="177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6205" y="0"/>
                </a:lnTo>
                <a:lnTo>
                  <a:pt x="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4" name="Shape 54784">
            <a:extLst>
              <a:ext uri="{FF2B5EF4-FFF2-40B4-BE49-F238E27FC236}">
                <a16:creationId xmlns:a16="http://schemas.microsoft.com/office/drawing/2014/main" id="{42E7C954-246E-291A-AAA9-245B2AEABC49}"/>
              </a:ext>
            </a:extLst>
          </p:cNvPr>
          <p:cNvSpPr/>
          <p:nvPr/>
        </p:nvSpPr>
        <p:spPr>
          <a:xfrm>
            <a:off x="7751160" y="7324972"/>
            <a:ext cx="2739733" cy="1095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6503" y="0"/>
                </a:lnTo>
                <a:lnTo>
                  <a:pt x="0" y="0"/>
                </a:lnTo>
              </a:path>
            </a:pathLst>
          </a:cu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DA28DA99-A4E1-6711-F231-0325385435F6}"/>
              </a:ext>
            </a:extLst>
          </p:cNvPr>
          <p:cNvSpPr/>
          <p:nvPr/>
        </p:nvSpPr>
        <p:spPr>
          <a:xfrm>
            <a:off x="6825134" y="6551292"/>
            <a:ext cx="10853198" cy="3903984"/>
          </a:xfrm>
          <a:custGeom>
            <a:avLst/>
            <a:gdLst>
              <a:gd name="connsiteX0" fmla="*/ 11530893 w 12952237"/>
              <a:gd name="connsiteY0" fmla="*/ 0 h 4785708"/>
              <a:gd name="connsiteX1" fmla="*/ 12952237 w 12952237"/>
              <a:gd name="connsiteY1" fmla="*/ 0 h 4785708"/>
              <a:gd name="connsiteX2" fmla="*/ 6789956 w 12952237"/>
              <a:gd name="connsiteY2" fmla="*/ 4785708 h 4785708"/>
              <a:gd name="connsiteX3" fmla="*/ 0 w 12952237"/>
              <a:gd name="connsiteY3" fmla="*/ 4785708 h 478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52237" h="4785708">
                <a:moveTo>
                  <a:pt x="11530893" y="0"/>
                </a:moveTo>
                <a:lnTo>
                  <a:pt x="12952237" y="0"/>
                </a:lnTo>
                <a:lnTo>
                  <a:pt x="6789956" y="4785708"/>
                </a:lnTo>
                <a:lnTo>
                  <a:pt x="0" y="4785708"/>
                </a:lnTo>
                <a:close/>
              </a:path>
            </a:pathLst>
          </a:custGeom>
          <a:solidFill>
            <a:schemeClr val="accent5">
              <a:lumMod val="10000"/>
              <a:lumOff val="90000"/>
            </a:schemeClr>
          </a:solidFill>
          <a:ln w="12700" cap="flat">
            <a:noFill/>
            <a:miter lim="400000"/>
          </a:ln>
          <a:effectLst/>
        </p:spPr>
        <p:txBody>
          <a:bodyPr wrap="square" lIns="58903" tIns="58903" rIns="58903" bIns="58903" numCol="1" anchor="ctr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6" name="Shape 54788">
            <a:extLst>
              <a:ext uri="{FF2B5EF4-FFF2-40B4-BE49-F238E27FC236}">
                <a16:creationId xmlns:a16="http://schemas.microsoft.com/office/drawing/2014/main" id="{102B0992-53AC-A911-BAD7-E2DE08578A45}"/>
              </a:ext>
            </a:extLst>
          </p:cNvPr>
          <p:cNvSpPr/>
          <p:nvPr/>
        </p:nvSpPr>
        <p:spPr>
          <a:xfrm>
            <a:off x="16480409" y="3521075"/>
            <a:ext cx="2563241" cy="3030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64" y="0"/>
                </a:moveTo>
                <a:lnTo>
                  <a:pt x="11385" y="4582"/>
                </a:lnTo>
                <a:lnTo>
                  <a:pt x="14002" y="4582"/>
                </a:lnTo>
                <a:lnTo>
                  <a:pt x="0" y="21600"/>
                </a:lnTo>
                <a:lnTo>
                  <a:pt x="10037" y="21600"/>
                </a:lnTo>
                <a:lnTo>
                  <a:pt x="19058" y="4582"/>
                </a:lnTo>
                <a:lnTo>
                  <a:pt x="21600" y="4582"/>
                </a:lnTo>
                <a:lnTo>
                  <a:pt x="18964" y="0"/>
                </a:lnTo>
                <a:close/>
              </a:path>
            </a:pathLst>
          </a:custGeom>
          <a:solidFill>
            <a:schemeClr val="accent5">
              <a:lumMod val="25000"/>
              <a:lumOff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7" name="Shape 54790">
            <a:extLst>
              <a:ext uri="{FF2B5EF4-FFF2-40B4-BE49-F238E27FC236}">
                <a16:creationId xmlns:a16="http://schemas.microsoft.com/office/drawing/2014/main" id="{0E63129E-3B90-D5D6-311A-2C173DBFF5A3}"/>
              </a:ext>
            </a:extLst>
          </p:cNvPr>
          <p:cNvSpPr/>
          <p:nvPr/>
        </p:nvSpPr>
        <p:spPr>
          <a:xfrm>
            <a:off x="10351767" y="9334172"/>
            <a:ext cx="2251956" cy="507468"/>
          </a:xfrm>
          <a:prstGeom prst="ellipse">
            <a:avLst/>
          </a:prstGeom>
          <a:solidFill>
            <a:schemeClr val="accent5">
              <a:lumMod val="25000"/>
              <a:lumOff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18" name="Shape 54791">
            <a:extLst>
              <a:ext uri="{FF2B5EF4-FFF2-40B4-BE49-F238E27FC236}">
                <a16:creationId xmlns:a16="http://schemas.microsoft.com/office/drawing/2014/main" id="{507543CC-8E70-8FA7-FA17-9F9D263DA30F}"/>
              </a:ext>
            </a:extLst>
          </p:cNvPr>
          <p:cNvSpPr/>
          <p:nvPr/>
        </p:nvSpPr>
        <p:spPr>
          <a:xfrm>
            <a:off x="10351767" y="7468406"/>
            <a:ext cx="2251957" cy="2192345"/>
          </a:xfrm>
          <a:prstGeom prst="ellipse">
            <a:avLst/>
          </a:prstGeom>
          <a:solidFill>
            <a:srgbClr val="1E8F7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0" name="Shape 54795">
            <a:extLst>
              <a:ext uri="{FF2B5EF4-FFF2-40B4-BE49-F238E27FC236}">
                <a16:creationId xmlns:a16="http://schemas.microsoft.com/office/drawing/2014/main" id="{13D19897-7C46-CF33-E3BE-9D8D7093B323}"/>
              </a:ext>
            </a:extLst>
          </p:cNvPr>
          <p:cNvSpPr/>
          <p:nvPr/>
        </p:nvSpPr>
        <p:spPr>
          <a:xfrm>
            <a:off x="12970658" y="8182088"/>
            <a:ext cx="1646160" cy="370955"/>
          </a:xfrm>
          <a:prstGeom prst="ellipse">
            <a:avLst/>
          </a:prstGeom>
          <a:solidFill>
            <a:schemeClr val="accent5">
              <a:lumMod val="25000"/>
              <a:lumOff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1" name="Shape 54796">
            <a:extLst>
              <a:ext uri="{FF2B5EF4-FFF2-40B4-BE49-F238E27FC236}">
                <a16:creationId xmlns:a16="http://schemas.microsoft.com/office/drawing/2014/main" id="{2C2E8995-65BE-4FED-5758-8D2AA77D7953}"/>
              </a:ext>
            </a:extLst>
          </p:cNvPr>
          <p:cNvSpPr/>
          <p:nvPr/>
        </p:nvSpPr>
        <p:spPr>
          <a:xfrm>
            <a:off x="12970658" y="6818227"/>
            <a:ext cx="1646160" cy="1602587"/>
          </a:xfrm>
          <a:prstGeom prst="ellipse">
            <a:avLst/>
          </a:prstGeom>
          <a:solidFill>
            <a:srgbClr val="5AB7E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25" name="Shape 54806">
            <a:extLst>
              <a:ext uri="{FF2B5EF4-FFF2-40B4-BE49-F238E27FC236}">
                <a16:creationId xmlns:a16="http://schemas.microsoft.com/office/drawing/2014/main" id="{11346696-A7A4-D092-8552-5C168E4A5727}"/>
              </a:ext>
            </a:extLst>
          </p:cNvPr>
          <p:cNvSpPr/>
          <p:nvPr/>
        </p:nvSpPr>
        <p:spPr>
          <a:xfrm>
            <a:off x="14863743" y="6333075"/>
            <a:ext cx="1197208" cy="1165517"/>
          </a:xfrm>
          <a:prstGeom prst="ellipse">
            <a:avLst/>
          </a:prstGeom>
          <a:solidFill>
            <a:srgbClr val="2F73C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174" dirty="0">
              <a:latin typeface="Lato Light" panose="020F0502020204030203" pitchFamily="34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E31C4E2F-1573-D31C-BDE7-7EE7EFE4AEC5}"/>
              </a:ext>
            </a:extLst>
          </p:cNvPr>
          <p:cNvSpPr txBox="1"/>
          <p:nvPr/>
        </p:nvSpPr>
        <p:spPr>
          <a:xfrm>
            <a:off x="5912430" y="2603194"/>
            <a:ext cx="681079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indent="0" algn="just">
              <a:buFont typeface="Arial" panose="020B0604020202020204" pitchFamily="34" charset="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s-CO" sz="2000" dirty="0"/>
              <a:t>Se identifica la necesidad de revisar los contratos y acuerdos con proveedores para garantizar la continuidad de los servicios tecnológicos, escalamiento de incidentes, gestión de vulnerabilidades, así como la confidencialidad de la información a la que los proveedores tienen acceso.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85F23C35-8B2E-9AFD-3320-C91458052863}"/>
              </a:ext>
            </a:extLst>
          </p:cNvPr>
          <p:cNvSpPr txBox="1"/>
          <p:nvPr/>
        </p:nvSpPr>
        <p:spPr>
          <a:xfrm>
            <a:off x="3660134" y="4894372"/>
            <a:ext cx="565769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indent="0" algn="just">
              <a:buFont typeface="Arial" panose="020B0604020202020204" pitchFamily="34" charset="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s-CO" sz="2000" dirty="0"/>
              <a:t>A la fecha no se tiene un procedimiento de gestión de incidentes aprobado que cumpla con las mejores practicas y que sea socializado a nivel interno y con los proveedores.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4ACC769-9172-1A65-749E-0D561064602F}"/>
              </a:ext>
            </a:extLst>
          </p:cNvPr>
          <p:cNvSpPr txBox="1"/>
          <p:nvPr/>
        </p:nvSpPr>
        <p:spPr>
          <a:xfrm>
            <a:off x="1864176" y="6950075"/>
            <a:ext cx="572535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indent="0" algn="just">
              <a:buFont typeface="Arial" panose="020B0604020202020204" pitchFamily="34" charset="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s-CO" sz="2000" dirty="0"/>
              <a:t>Se requieren recursos económicos para implementar mejores practicas de seguridad de la información y ciberseguridad a nivel transversal: correlación de eventos, análisis de vulnerabilidades, </a:t>
            </a:r>
            <a:r>
              <a:rPr lang="es-CO" sz="2000" dirty="0" err="1"/>
              <a:t>ethical</a:t>
            </a:r>
            <a:r>
              <a:rPr lang="es-CO" sz="2000" dirty="0"/>
              <a:t> hacking, implementar recomendaciones de las plataformas en nube, planes de recuperación de desastres tecnológicos por sistema misional.</a:t>
            </a:r>
          </a:p>
        </p:txBody>
      </p:sp>
      <p:pic>
        <p:nvPicPr>
          <p:cNvPr id="49" name="Gráfico 48" descr="Books con relleno sólido">
            <a:extLst>
              <a:ext uri="{FF2B5EF4-FFF2-40B4-BE49-F238E27FC236}">
                <a16:creationId xmlns:a16="http://schemas.microsoft.com/office/drawing/2014/main" id="{CB7735D8-9195-BFA2-2BB7-6A9E94B8A9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71866" y="7145691"/>
            <a:ext cx="947384" cy="947384"/>
          </a:xfrm>
          <a:prstGeom prst="rect">
            <a:avLst/>
          </a:prstGeom>
        </p:spPr>
      </p:pic>
      <p:pic>
        <p:nvPicPr>
          <p:cNvPr id="51" name="Gráfico 50" descr="Money con relleno sólido">
            <a:extLst>
              <a:ext uri="{FF2B5EF4-FFF2-40B4-BE49-F238E27FC236}">
                <a16:creationId xmlns:a16="http://schemas.microsoft.com/office/drawing/2014/main" id="{E1CBC264-72FD-4FBF-48DC-1EF616E6E3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92101" y="7861601"/>
            <a:ext cx="1196016" cy="1196016"/>
          </a:xfrm>
          <a:prstGeom prst="rect">
            <a:avLst/>
          </a:prstGeom>
        </p:spPr>
      </p:pic>
      <p:pic>
        <p:nvPicPr>
          <p:cNvPr id="53" name="Gráfico 52" descr="Handshake con relleno sólido">
            <a:extLst>
              <a:ext uri="{FF2B5EF4-FFF2-40B4-BE49-F238E27FC236}">
                <a16:creationId xmlns:a16="http://schemas.microsoft.com/office/drawing/2014/main" id="{72020092-E08D-78B2-B0ED-07D0590DF6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053989" y="64928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52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9C5AE-7B1C-5C54-01E4-844234C1F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elogramo 4">
            <a:extLst>
              <a:ext uri="{FF2B5EF4-FFF2-40B4-BE49-F238E27FC236}">
                <a16:creationId xmlns:a16="http://schemas.microsoft.com/office/drawing/2014/main" id="{E76455A5-EF0A-B173-3B06-7F4F28245246}"/>
              </a:ext>
            </a:extLst>
          </p:cNvPr>
          <p:cNvSpPr/>
          <p:nvPr/>
        </p:nvSpPr>
        <p:spPr>
          <a:xfrm>
            <a:off x="14094" y="0"/>
            <a:ext cx="20104100" cy="5883275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2" name="Google Shape;99;p1">
            <a:extLst>
              <a:ext uri="{FF2B5EF4-FFF2-40B4-BE49-F238E27FC236}">
                <a16:creationId xmlns:a16="http://schemas.microsoft.com/office/drawing/2014/main" id="{78238C57-C747-D013-52CA-A411A05CA905}"/>
              </a:ext>
            </a:extLst>
          </p:cNvPr>
          <p:cNvPicPr preferRelativeResize="0"/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576903" y="2063705"/>
            <a:ext cx="8950291" cy="1755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15AF44E-888A-7FBE-502C-AD01CD455D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7026275"/>
            <a:ext cx="5102894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4795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">
            <a:extLst>
              <a:ext uri="{FF2B5EF4-FFF2-40B4-BE49-F238E27FC236}">
                <a16:creationId xmlns:a16="http://schemas.microsoft.com/office/drawing/2014/main" id="{4C18AACC-4AB3-D145-9BC4-2B43AF8C4567}"/>
              </a:ext>
            </a:extLst>
          </p:cNvPr>
          <p:cNvGrpSpPr/>
          <p:nvPr/>
        </p:nvGrpSpPr>
        <p:grpSpPr>
          <a:xfrm>
            <a:off x="2584450" y="3444875"/>
            <a:ext cx="5747123" cy="5340060"/>
            <a:chOff x="0" y="1068857"/>
            <a:chExt cx="7912431" cy="11164250"/>
          </a:xfrm>
        </p:grpSpPr>
        <p:sp>
          <p:nvSpPr>
            <p:cNvPr id="12" name="Rectángulo redondeado">
              <a:extLst>
                <a:ext uri="{FF2B5EF4-FFF2-40B4-BE49-F238E27FC236}">
                  <a16:creationId xmlns:a16="http://schemas.microsoft.com/office/drawing/2014/main" id="{C00A5AAF-D9B8-5341-9B96-000A243C1623}"/>
                </a:ext>
              </a:extLst>
            </p:cNvPr>
            <p:cNvSpPr/>
            <p:nvPr/>
          </p:nvSpPr>
          <p:spPr>
            <a:xfrm>
              <a:off x="0" y="1068857"/>
              <a:ext cx="7912431" cy="11164250"/>
            </a:xfrm>
            <a:prstGeom prst="roundRect">
              <a:avLst>
                <a:gd name="adj" fmla="val 8410"/>
              </a:avLst>
            </a:prstGeom>
            <a:solidFill>
              <a:srgbClr val="4AACC6"/>
            </a:solidFill>
            <a:ln w="12700" cap="flat">
              <a:solidFill>
                <a:srgbClr val="4AACC6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529560" hangingPunct="0">
                <a:lnSpc>
                  <a:spcPct val="80000"/>
                </a:lnSpc>
                <a:spcBef>
                  <a:spcPts val="6342"/>
                </a:spcBef>
                <a:defRPr sz="7000" b="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 sz="5765" kern="0">
                <a:solidFill>
                  <a:srgbClr val="333333"/>
                </a:solidFill>
                <a:latin typeface="Avenir Next" panose="020B0503020202020204" pitchFamily="34" charset="0"/>
                <a:ea typeface="Helvetica Neue Thin"/>
                <a:sym typeface="Helvetica Neue Thin"/>
              </a:endParaRPr>
            </a:p>
          </p:txBody>
        </p:sp>
        <p:sp>
          <p:nvSpPr>
            <p:cNvPr id="13" name="Rectángulo redondeado">
              <a:extLst>
                <a:ext uri="{FF2B5EF4-FFF2-40B4-BE49-F238E27FC236}">
                  <a16:creationId xmlns:a16="http://schemas.microsoft.com/office/drawing/2014/main" id="{EED5FDBD-9EC8-BB4F-B1ED-0FEDF9EA5B38}"/>
                </a:ext>
              </a:extLst>
            </p:cNvPr>
            <p:cNvSpPr/>
            <p:nvPr/>
          </p:nvSpPr>
          <p:spPr>
            <a:xfrm>
              <a:off x="159291" y="1229762"/>
              <a:ext cx="7593852" cy="10525708"/>
            </a:xfrm>
            <a:prstGeom prst="roundRect">
              <a:avLst>
                <a:gd name="adj" fmla="val 7001"/>
              </a:avLst>
            </a:prstGeom>
            <a:solidFill>
              <a:srgbClr val="FFFFFF"/>
            </a:solidFill>
            <a:ln w="12700" cap="flat">
              <a:solidFill>
                <a:srgbClr val="5AB7EE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676659" hangingPunct="0">
                <a:defRPr sz="14600" b="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2025" kern="0">
                <a:solidFill>
                  <a:srgbClr val="000000"/>
                </a:solidFill>
                <a:latin typeface="Avenir Next" panose="020B0503020202020204" pitchFamily="34" charset="0"/>
                <a:cs typeface="Gill Sans"/>
                <a:sym typeface="Gill Sans"/>
              </a:endParaRPr>
            </a:p>
          </p:txBody>
        </p:sp>
      </p:grpSp>
      <p:sp>
        <p:nvSpPr>
          <p:cNvPr id="16" name="Maecenas sed diam amet non magna.">
            <a:extLst>
              <a:ext uri="{FF2B5EF4-FFF2-40B4-BE49-F238E27FC236}">
                <a16:creationId xmlns:a16="http://schemas.microsoft.com/office/drawing/2014/main" id="{04D27515-B8C1-4144-ABCD-9F453AD9FA1B}"/>
              </a:ext>
            </a:extLst>
          </p:cNvPr>
          <p:cNvSpPr txBox="1"/>
          <p:nvPr/>
        </p:nvSpPr>
        <p:spPr>
          <a:xfrm>
            <a:off x="3024210" y="3984336"/>
            <a:ext cx="4894240" cy="43439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 defTabSz="642937">
              <a:lnSpc>
                <a:spcPct val="90000"/>
              </a:lnSpc>
              <a:spcBef>
                <a:spcPts val="7700"/>
              </a:spcBef>
              <a:defRPr sz="5600" b="0">
                <a:solidFill>
                  <a:srgbClr val="3483C9"/>
                </a:solidFill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just" defTabSz="529560" hangingPunct="0">
              <a:spcBef>
                <a:spcPts val="6342"/>
              </a:spcBef>
            </a:pPr>
            <a:r>
              <a:rPr lang="es-MX" sz="3000" dirty="0">
                <a:solidFill>
                  <a:schemeClr val="tx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Helvetica Neue Medium"/>
                <a:cs typeface="Arial" panose="020B0604020202020204" pitchFamily="34" charset="0"/>
              </a:rPr>
              <a:t>Auditoría integral y especializada concebida como un servicio de aseguramiento con </a:t>
            </a:r>
            <a:r>
              <a:rPr lang="es-MX" sz="3000" b="1" dirty="0">
                <a:solidFill>
                  <a:schemeClr val="tx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Helvetica Neue Medium"/>
                <a:cs typeface="Arial" panose="020B0604020202020204" pitchFamily="34" charset="0"/>
              </a:rPr>
              <a:t>enfoque preventivo </a:t>
            </a:r>
            <a:r>
              <a:rPr lang="es-MX" sz="3000" dirty="0">
                <a:solidFill>
                  <a:schemeClr val="tx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Helvetica Neue Medium"/>
                <a:cs typeface="Arial" panose="020B0604020202020204" pitchFamily="34" charset="0"/>
              </a:rPr>
              <a:t>en el marco de la segunda línea de defensa, evaluando la efectividad de los controles y procesos de gestión del riesgo.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0C96BACF-0474-5F46-9745-7CADEB4E3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2755" y="7489536"/>
            <a:ext cx="835695" cy="805849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5EC57759-4E3A-9348-49E6-9C6F530C0CB6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A74A49D7-69AF-EFBD-0162-1C7C8D38F1D5}"/>
              </a:ext>
            </a:extLst>
          </p:cNvPr>
          <p:cNvSpPr txBox="1"/>
          <p:nvPr/>
        </p:nvSpPr>
        <p:spPr>
          <a:xfrm>
            <a:off x="9582841" y="3539578"/>
            <a:ext cx="877500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Director o Gerente del proyecto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Auditor técnico experto en ejecución de proyectos de obras civiles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Auditor experto en temas jurídicos y contractuales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Auditor experto en temas financieros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Auditor experto en auditoría de procesos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Auditor experto en tecnología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Técnico o Tecnólogo de Apoyo en temas administrativos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E12DC74-7D3B-AB16-2B3B-C1C74B522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CBD70E6-3F87-ADB2-350F-E27D3B46EAE0}"/>
              </a:ext>
            </a:extLst>
          </p:cNvPr>
          <p:cNvSpPr txBox="1">
            <a:spLocks/>
          </p:cNvSpPr>
          <p:nvPr/>
        </p:nvSpPr>
        <p:spPr>
          <a:xfrm>
            <a:off x="1289050" y="1539875"/>
            <a:ext cx="70104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Equipo de Trabajo </a:t>
            </a:r>
            <a:r>
              <a:rPr lang="es-ES" sz="4400" b="1" kern="100" dirty="0">
                <a:solidFill>
                  <a:srgbClr val="FFC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ATIP</a:t>
            </a:r>
            <a:endParaRPr lang="es-ES_tradnl" sz="4400" kern="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387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7AB4-700A-2EFE-13B7-D893CF412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F174073-CC2A-EB8A-0B5F-AB4BEBDD4590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E3BD85B-4182-E255-4D14-30EFB085F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A4BC3F9-4317-B275-5541-24D9E95AA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E790C238-A8D7-D126-C3F2-29960E36AEB1}"/>
              </a:ext>
            </a:extLst>
          </p:cNvPr>
          <p:cNvSpPr txBox="1">
            <a:spLocks/>
          </p:cNvSpPr>
          <p:nvPr/>
        </p:nvSpPr>
        <p:spPr>
          <a:xfrm>
            <a:off x="1289050" y="1365389"/>
            <a:ext cx="70104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_tradnl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Meta</a:t>
            </a:r>
            <a:r>
              <a:rPr lang="es-ES_tradnl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Auditorías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1">
            <a:extLst>
              <a:ext uri="{FF2B5EF4-FFF2-40B4-BE49-F238E27FC236}">
                <a16:creationId xmlns:a16="http://schemas.microsoft.com/office/drawing/2014/main" id="{2BC1D5AA-A434-FA11-D29C-AC4F18AB9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423" y="3263091"/>
            <a:ext cx="5457920" cy="5406720"/>
          </a:xfrm>
          <a:custGeom>
            <a:avLst/>
            <a:gdLst>
              <a:gd name="T0" fmla="*/ 5571 w 11134"/>
              <a:gd name="T1" fmla="*/ 11132 h 11134"/>
              <a:gd name="T2" fmla="*/ 5571 w 11134"/>
              <a:gd name="T3" fmla="*/ 11132 h 11134"/>
              <a:gd name="T4" fmla="*/ 11131 w 11134"/>
              <a:gd name="T5" fmla="*/ 5563 h 11134"/>
              <a:gd name="T6" fmla="*/ 11131 w 11134"/>
              <a:gd name="T7" fmla="*/ 5563 h 11134"/>
              <a:gd name="T8" fmla="*/ 5563 w 11134"/>
              <a:gd name="T9" fmla="*/ 3 h 11134"/>
              <a:gd name="T10" fmla="*/ 5563 w 11134"/>
              <a:gd name="T11" fmla="*/ 3 h 11134"/>
              <a:gd name="T12" fmla="*/ 2 w 11134"/>
              <a:gd name="T13" fmla="*/ 5571 h 11134"/>
              <a:gd name="T14" fmla="*/ 2 w 11134"/>
              <a:gd name="T15" fmla="*/ 5571 h 11134"/>
              <a:gd name="T16" fmla="*/ 5571 w 11134"/>
              <a:gd name="T17" fmla="*/ 11132 h 1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34" h="11134">
                <a:moveTo>
                  <a:pt x="5571" y="11132"/>
                </a:moveTo>
                <a:lnTo>
                  <a:pt x="5571" y="11132"/>
                </a:lnTo>
                <a:cubicBezTo>
                  <a:pt x="8644" y="11128"/>
                  <a:pt x="11133" y="8636"/>
                  <a:pt x="11131" y="5563"/>
                </a:cubicBezTo>
                <a:lnTo>
                  <a:pt x="11131" y="5563"/>
                </a:lnTo>
                <a:cubicBezTo>
                  <a:pt x="11129" y="2489"/>
                  <a:pt x="8635" y="0"/>
                  <a:pt x="5563" y="3"/>
                </a:cubicBezTo>
                <a:lnTo>
                  <a:pt x="5563" y="3"/>
                </a:lnTo>
                <a:cubicBezTo>
                  <a:pt x="2491" y="5"/>
                  <a:pt x="0" y="2498"/>
                  <a:pt x="2" y="5571"/>
                </a:cubicBezTo>
                <a:lnTo>
                  <a:pt x="2" y="5571"/>
                </a:lnTo>
                <a:cubicBezTo>
                  <a:pt x="4" y="8644"/>
                  <a:pt x="2498" y="11133"/>
                  <a:pt x="5571" y="1113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86" dirty="0">
              <a:latin typeface="Lato Light" panose="020F0502020204030203" pitchFamily="34" charset="0"/>
            </a:endParaRPr>
          </a:p>
        </p:txBody>
      </p:sp>
      <p:sp>
        <p:nvSpPr>
          <p:cNvPr id="19" name="Freeform 2">
            <a:extLst>
              <a:ext uri="{FF2B5EF4-FFF2-40B4-BE49-F238E27FC236}">
                <a16:creationId xmlns:a16="http://schemas.microsoft.com/office/drawing/2014/main" id="{18FDA07F-27F2-E43E-9ADE-8E34AF359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0140" y="2877177"/>
            <a:ext cx="3119323" cy="6177780"/>
          </a:xfrm>
          <a:custGeom>
            <a:avLst/>
            <a:gdLst>
              <a:gd name="connsiteX0" fmla="*/ 2882 w 4156546"/>
              <a:gd name="connsiteY0" fmla="*/ 3371527 h 8309941"/>
              <a:gd name="connsiteX1" fmla="*/ 785018 w 4156546"/>
              <a:gd name="connsiteY1" fmla="*/ 4150918 h 8309941"/>
              <a:gd name="connsiteX2" fmla="*/ 3535 w 4156546"/>
              <a:gd name="connsiteY2" fmla="*/ 4934226 h 8309941"/>
              <a:gd name="connsiteX3" fmla="*/ 2 w 4156546"/>
              <a:gd name="connsiteY3" fmla="*/ 1695844 h 8309941"/>
              <a:gd name="connsiteX4" fmla="*/ 2461354 w 4156546"/>
              <a:gd name="connsiteY4" fmla="*/ 4153009 h 8309941"/>
              <a:gd name="connsiteX5" fmla="*/ 3268 w 4156546"/>
              <a:gd name="connsiteY5" fmla="*/ 6613440 h 8309941"/>
              <a:gd name="connsiteX6" fmla="*/ 2615 w 4156546"/>
              <a:gd name="connsiteY6" fmla="*/ 5668729 h 8309941"/>
              <a:gd name="connsiteX7" fmla="*/ 1516791 w 4156546"/>
              <a:gd name="connsiteY7" fmla="*/ 4153663 h 8309941"/>
              <a:gd name="connsiteX8" fmla="*/ 655 w 4156546"/>
              <a:gd name="connsiteY8" fmla="*/ 2639249 h 8309941"/>
              <a:gd name="connsiteX9" fmla="*/ 0 w 4156546"/>
              <a:gd name="connsiteY9" fmla="*/ 1 h 8309941"/>
              <a:gd name="connsiteX10" fmla="*/ 4156545 w 4156546"/>
              <a:gd name="connsiteY10" fmla="*/ 4152031 h 8309941"/>
              <a:gd name="connsiteX11" fmla="*/ 5877 w 4156546"/>
              <a:gd name="connsiteY11" fmla="*/ 8309941 h 8309941"/>
              <a:gd name="connsiteX12" fmla="*/ 4571 w 4156546"/>
              <a:gd name="connsiteY12" fmla="*/ 7365348 h 8309941"/>
              <a:gd name="connsiteX13" fmla="*/ 3212914 w 4156546"/>
              <a:gd name="connsiteY13" fmla="*/ 4153338 h 8309941"/>
              <a:gd name="connsiteX14" fmla="*/ 0 w 4156546"/>
              <a:gd name="connsiteY14" fmla="*/ 943288 h 83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56546" h="8309941">
                <a:moveTo>
                  <a:pt x="2882" y="3371527"/>
                </a:moveTo>
                <a:cubicBezTo>
                  <a:pt x="435081" y="3370874"/>
                  <a:pt x="784365" y="3719446"/>
                  <a:pt x="785018" y="4150918"/>
                </a:cubicBezTo>
                <a:cubicBezTo>
                  <a:pt x="785671" y="4583043"/>
                  <a:pt x="436387" y="4934226"/>
                  <a:pt x="3535" y="4934226"/>
                </a:cubicBezTo>
                <a:close/>
                <a:moveTo>
                  <a:pt x="2" y="1695844"/>
                </a:moveTo>
                <a:cubicBezTo>
                  <a:pt x="1355444" y="1694538"/>
                  <a:pt x="2460701" y="2796701"/>
                  <a:pt x="2461354" y="4153009"/>
                </a:cubicBezTo>
                <a:cubicBezTo>
                  <a:pt x="2462008" y="5507357"/>
                  <a:pt x="1359364" y="6612788"/>
                  <a:pt x="3268" y="6613440"/>
                </a:cubicBezTo>
                <a:lnTo>
                  <a:pt x="2615" y="5668729"/>
                </a:lnTo>
                <a:cubicBezTo>
                  <a:pt x="839396" y="5668076"/>
                  <a:pt x="1517444" y="4989269"/>
                  <a:pt x="1516791" y="4153663"/>
                </a:cubicBezTo>
                <a:cubicBezTo>
                  <a:pt x="1515484" y="3316750"/>
                  <a:pt x="837437" y="2638596"/>
                  <a:pt x="655" y="2639249"/>
                </a:cubicBezTo>
                <a:close/>
                <a:moveTo>
                  <a:pt x="0" y="1"/>
                </a:moveTo>
                <a:cubicBezTo>
                  <a:pt x="2290834" y="-1959"/>
                  <a:pt x="4154586" y="1860445"/>
                  <a:pt x="4156545" y="4152031"/>
                </a:cubicBezTo>
                <a:cubicBezTo>
                  <a:pt x="4158504" y="6442964"/>
                  <a:pt x="2296712" y="8308634"/>
                  <a:pt x="5877" y="8309941"/>
                </a:cubicBezTo>
                <a:lnTo>
                  <a:pt x="4571" y="7365348"/>
                </a:lnTo>
                <a:cubicBezTo>
                  <a:pt x="1774939" y="7364041"/>
                  <a:pt x="3214220" y="5922980"/>
                  <a:pt x="3212914" y="4153338"/>
                </a:cubicBezTo>
                <a:cubicBezTo>
                  <a:pt x="3210956" y="2381735"/>
                  <a:pt x="1770368" y="941981"/>
                  <a:pt x="0" y="943288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5386" dirty="0">
              <a:latin typeface="Lato Light" panose="020F0502020204030203" pitchFamily="34" charset="0"/>
            </a:endParaRPr>
          </a:p>
        </p:txBody>
      </p:sp>
      <p:sp>
        <p:nvSpPr>
          <p:cNvPr id="21" name="Freeform 3">
            <a:extLst>
              <a:ext uri="{FF2B5EF4-FFF2-40B4-BE49-F238E27FC236}">
                <a16:creationId xmlns:a16="http://schemas.microsoft.com/office/drawing/2014/main" id="{95364DC0-0394-F34F-314B-3F8976614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4650" y="2877662"/>
            <a:ext cx="3121484" cy="6177295"/>
          </a:xfrm>
          <a:custGeom>
            <a:avLst/>
            <a:gdLst>
              <a:gd name="connsiteX0" fmla="*/ 4153013 w 4159426"/>
              <a:gd name="connsiteY0" fmla="*/ 3372833 h 8309289"/>
              <a:gd name="connsiteX1" fmla="*/ 4153667 w 4159426"/>
              <a:gd name="connsiteY1" fmla="*/ 4936185 h 8309289"/>
              <a:gd name="connsiteX2" fmla="*/ 3370878 w 4159426"/>
              <a:gd name="connsiteY2" fmla="*/ 4153856 h 8309289"/>
              <a:gd name="connsiteX3" fmla="*/ 4153013 w 4159426"/>
              <a:gd name="connsiteY3" fmla="*/ 3372833 h 8309289"/>
              <a:gd name="connsiteX4" fmla="*/ 4150404 w 4159426"/>
              <a:gd name="connsiteY4" fmla="*/ 1696497 h 8309289"/>
              <a:gd name="connsiteX5" fmla="*/ 4151057 w 4159426"/>
              <a:gd name="connsiteY5" fmla="*/ 2639475 h 8309289"/>
              <a:gd name="connsiteX6" fmla="*/ 2639808 w 4159426"/>
              <a:gd name="connsiteY6" fmla="*/ 4155162 h 8309289"/>
              <a:gd name="connsiteX7" fmla="*/ 4153016 w 4159426"/>
              <a:gd name="connsiteY7" fmla="*/ 5667584 h 8309289"/>
              <a:gd name="connsiteX8" fmla="*/ 4153668 w 4159426"/>
              <a:gd name="connsiteY8" fmla="*/ 6611868 h 8309289"/>
              <a:gd name="connsiteX9" fmla="*/ 1695196 w 4159426"/>
              <a:gd name="connsiteY9" fmla="*/ 4156468 h 8309289"/>
              <a:gd name="connsiteX10" fmla="*/ 4150404 w 4159426"/>
              <a:gd name="connsiteY10" fmla="*/ 1696497 h 8309289"/>
              <a:gd name="connsiteX11" fmla="*/ 4152893 w 4159426"/>
              <a:gd name="connsiteY11" fmla="*/ 0 h 8309289"/>
              <a:gd name="connsiteX12" fmla="*/ 4153546 w 4159426"/>
              <a:gd name="connsiteY12" fmla="*/ 943213 h 8309289"/>
              <a:gd name="connsiteX13" fmla="*/ 944791 w 4159426"/>
              <a:gd name="connsiteY13" fmla="*/ 4157583 h 8309289"/>
              <a:gd name="connsiteX14" fmla="*/ 4158120 w 4159426"/>
              <a:gd name="connsiteY14" fmla="*/ 7364768 h 8309289"/>
              <a:gd name="connsiteX15" fmla="*/ 4159426 w 4159426"/>
              <a:gd name="connsiteY15" fmla="*/ 8309287 h 8309289"/>
              <a:gd name="connsiteX16" fmla="*/ 2 w 4159426"/>
              <a:gd name="connsiteY16" fmla="*/ 4157583 h 8309289"/>
              <a:gd name="connsiteX17" fmla="*/ 4152893 w 4159426"/>
              <a:gd name="connsiteY17" fmla="*/ 0 h 8309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59426" h="8309289">
                <a:moveTo>
                  <a:pt x="4153013" y="3372833"/>
                </a:moveTo>
                <a:lnTo>
                  <a:pt x="4153667" y="4936185"/>
                </a:lnTo>
                <a:cubicBezTo>
                  <a:pt x="3722414" y="4936185"/>
                  <a:pt x="3370878" y="4586161"/>
                  <a:pt x="3370878" y="4153856"/>
                </a:cubicBezTo>
                <a:cubicBezTo>
                  <a:pt x="3370878" y="3722857"/>
                  <a:pt x="3721761" y="3372833"/>
                  <a:pt x="4153013" y="3372833"/>
                </a:cubicBezTo>
                <a:close/>
                <a:moveTo>
                  <a:pt x="4150404" y="1696497"/>
                </a:moveTo>
                <a:lnTo>
                  <a:pt x="4151057" y="2639475"/>
                </a:lnTo>
                <a:cubicBezTo>
                  <a:pt x="3316116" y="2641434"/>
                  <a:pt x="2639155" y="3319281"/>
                  <a:pt x="2639808" y="4155162"/>
                </a:cubicBezTo>
                <a:cubicBezTo>
                  <a:pt x="2639808" y="4990390"/>
                  <a:pt x="3318075" y="5668237"/>
                  <a:pt x="4153016" y="5667584"/>
                </a:cubicBezTo>
                <a:lnTo>
                  <a:pt x="4153668" y="6611868"/>
                </a:lnTo>
                <a:cubicBezTo>
                  <a:pt x="2799746" y="6612521"/>
                  <a:pt x="1695849" y="5510856"/>
                  <a:pt x="1695196" y="4156468"/>
                </a:cubicBezTo>
                <a:cubicBezTo>
                  <a:pt x="1694543" y="2800774"/>
                  <a:pt x="2796482" y="1697803"/>
                  <a:pt x="4150404" y="1696497"/>
                </a:cubicBezTo>
                <a:close/>
                <a:moveTo>
                  <a:pt x="4152893" y="0"/>
                </a:moveTo>
                <a:lnTo>
                  <a:pt x="4153546" y="943213"/>
                </a:lnTo>
                <a:cubicBezTo>
                  <a:pt x="2383536" y="945173"/>
                  <a:pt x="943485" y="2386120"/>
                  <a:pt x="944791" y="4157583"/>
                </a:cubicBezTo>
                <a:cubicBezTo>
                  <a:pt x="946098" y="5926433"/>
                  <a:pt x="2387457" y="7366074"/>
                  <a:pt x="4158120" y="7364768"/>
                </a:cubicBezTo>
                <a:lnTo>
                  <a:pt x="4159426" y="8309287"/>
                </a:lnTo>
                <a:cubicBezTo>
                  <a:pt x="1868019" y="8311900"/>
                  <a:pt x="1962" y="6448336"/>
                  <a:pt x="2" y="4157583"/>
                </a:cubicBezTo>
                <a:cubicBezTo>
                  <a:pt x="-1958" y="1865524"/>
                  <a:pt x="1861485" y="1960"/>
                  <a:pt x="41528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5386" dirty="0">
              <a:latin typeface="Lato Light" panose="020F0502020204030203" pitchFamily="34" charset="0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114A0C51-838E-7557-B621-89FCE2781D0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701944" y="3872657"/>
            <a:ext cx="191924" cy="4203999"/>
          </a:xfrm>
          <a:custGeom>
            <a:avLst/>
            <a:gdLst>
              <a:gd name="T0" fmla="*/ 0 w 367"/>
              <a:gd name="T1" fmla="*/ 250 h 7944"/>
              <a:gd name="T2" fmla="*/ 0 w 367"/>
              <a:gd name="T3" fmla="*/ 250 h 7944"/>
              <a:gd name="T4" fmla="*/ 183 w 367"/>
              <a:gd name="T5" fmla="*/ 0 h 7944"/>
              <a:gd name="T6" fmla="*/ 183 w 367"/>
              <a:gd name="T7" fmla="*/ 0 h 7944"/>
              <a:gd name="T8" fmla="*/ 366 w 367"/>
              <a:gd name="T9" fmla="*/ 250 h 7944"/>
              <a:gd name="T10" fmla="*/ 366 w 367"/>
              <a:gd name="T11" fmla="*/ 7693 h 7944"/>
              <a:gd name="T12" fmla="*/ 366 w 367"/>
              <a:gd name="T13" fmla="*/ 7693 h 7944"/>
              <a:gd name="T14" fmla="*/ 183 w 367"/>
              <a:gd name="T15" fmla="*/ 7943 h 7944"/>
              <a:gd name="T16" fmla="*/ 183 w 367"/>
              <a:gd name="T17" fmla="*/ 7943 h 7944"/>
              <a:gd name="T18" fmla="*/ 0 w 367"/>
              <a:gd name="T19" fmla="*/ 7693 h 7944"/>
              <a:gd name="T20" fmla="*/ 0 w 367"/>
              <a:gd name="T21" fmla="*/ 250 h 7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7" h="7944">
                <a:moveTo>
                  <a:pt x="0" y="250"/>
                </a:moveTo>
                <a:lnTo>
                  <a:pt x="0" y="250"/>
                </a:lnTo>
                <a:cubicBezTo>
                  <a:pt x="0" y="111"/>
                  <a:pt x="82" y="0"/>
                  <a:pt x="183" y="0"/>
                </a:cubicBezTo>
                <a:lnTo>
                  <a:pt x="183" y="0"/>
                </a:lnTo>
                <a:cubicBezTo>
                  <a:pt x="284" y="0"/>
                  <a:pt x="366" y="111"/>
                  <a:pt x="366" y="250"/>
                </a:cubicBezTo>
                <a:lnTo>
                  <a:pt x="366" y="7693"/>
                </a:lnTo>
                <a:lnTo>
                  <a:pt x="366" y="7693"/>
                </a:lnTo>
                <a:cubicBezTo>
                  <a:pt x="366" y="7831"/>
                  <a:pt x="284" y="7943"/>
                  <a:pt x="183" y="7943"/>
                </a:cubicBezTo>
                <a:lnTo>
                  <a:pt x="183" y="7943"/>
                </a:lnTo>
                <a:cubicBezTo>
                  <a:pt x="82" y="7943"/>
                  <a:pt x="0" y="7831"/>
                  <a:pt x="0" y="7693"/>
                </a:cubicBezTo>
                <a:lnTo>
                  <a:pt x="0" y="25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386" dirty="0">
              <a:latin typeface="Lato Light" panose="020F0502020204030203" pitchFamily="34" charset="0"/>
            </a:endParaRPr>
          </a:p>
        </p:txBody>
      </p:sp>
      <p:sp>
        <p:nvSpPr>
          <p:cNvPr id="23" name="Teardrop 14">
            <a:extLst>
              <a:ext uri="{FF2B5EF4-FFF2-40B4-BE49-F238E27FC236}">
                <a16:creationId xmlns:a16="http://schemas.microsoft.com/office/drawing/2014/main" id="{8514B321-6113-498F-2F41-AA74AF7B882C}"/>
              </a:ext>
            </a:extLst>
          </p:cNvPr>
          <p:cNvSpPr/>
          <p:nvPr/>
        </p:nvSpPr>
        <p:spPr>
          <a:xfrm rot="2684498">
            <a:off x="11136529" y="5267837"/>
            <a:ext cx="1377440" cy="1442048"/>
          </a:xfrm>
          <a:prstGeom prst="teardrop">
            <a:avLst>
              <a:gd name="adj" fmla="val 29107"/>
            </a:avLst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53742485-329C-D9D7-29C7-38DFD1AAC2CC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9324891" y="2493172"/>
            <a:ext cx="191924" cy="4203999"/>
          </a:xfrm>
          <a:custGeom>
            <a:avLst/>
            <a:gdLst>
              <a:gd name="T0" fmla="*/ 0 w 367"/>
              <a:gd name="T1" fmla="*/ 250 h 7944"/>
              <a:gd name="T2" fmla="*/ 0 w 367"/>
              <a:gd name="T3" fmla="*/ 250 h 7944"/>
              <a:gd name="T4" fmla="*/ 183 w 367"/>
              <a:gd name="T5" fmla="*/ 0 h 7944"/>
              <a:gd name="T6" fmla="*/ 183 w 367"/>
              <a:gd name="T7" fmla="*/ 0 h 7944"/>
              <a:gd name="T8" fmla="*/ 366 w 367"/>
              <a:gd name="T9" fmla="*/ 250 h 7944"/>
              <a:gd name="T10" fmla="*/ 366 w 367"/>
              <a:gd name="T11" fmla="*/ 7693 h 7944"/>
              <a:gd name="T12" fmla="*/ 366 w 367"/>
              <a:gd name="T13" fmla="*/ 7693 h 7944"/>
              <a:gd name="T14" fmla="*/ 183 w 367"/>
              <a:gd name="T15" fmla="*/ 7943 h 7944"/>
              <a:gd name="T16" fmla="*/ 183 w 367"/>
              <a:gd name="T17" fmla="*/ 7943 h 7944"/>
              <a:gd name="T18" fmla="*/ 0 w 367"/>
              <a:gd name="T19" fmla="*/ 7693 h 7944"/>
              <a:gd name="T20" fmla="*/ 0 w 367"/>
              <a:gd name="T21" fmla="*/ 250 h 7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7" h="7944">
                <a:moveTo>
                  <a:pt x="0" y="250"/>
                </a:moveTo>
                <a:lnTo>
                  <a:pt x="0" y="250"/>
                </a:lnTo>
                <a:cubicBezTo>
                  <a:pt x="0" y="111"/>
                  <a:pt x="82" y="0"/>
                  <a:pt x="183" y="0"/>
                </a:cubicBezTo>
                <a:lnTo>
                  <a:pt x="183" y="0"/>
                </a:lnTo>
                <a:cubicBezTo>
                  <a:pt x="284" y="0"/>
                  <a:pt x="366" y="111"/>
                  <a:pt x="366" y="250"/>
                </a:cubicBezTo>
                <a:lnTo>
                  <a:pt x="366" y="7693"/>
                </a:lnTo>
                <a:lnTo>
                  <a:pt x="366" y="7693"/>
                </a:lnTo>
                <a:cubicBezTo>
                  <a:pt x="366" y="7831"/>
                  <a:pt x="284" y="7943"/>
                  <a:pt x="183" y="7943"/>
                </a:cubicBezTo>
                <a:lnTo>
                  <a:pt x="183" y="7943"/>
                </a:lnTo>
                <a:cubicBezTo>
                  <a:pt x="82" y="7943"/>
                  <a:pt x="0" y="7831"/>
                  <a:pt x="0" y="7693"/>
                </a:cubicBezTo>
                <a:lnTo>
                  <a:pt x="0" y="25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386" dirty="0">
              <a:latin typeface="Lato Light" panose="020F0502020204030203" pitchFamily="34" charset="0"/>
            </a:endParaRPr>
          </a:p>
        </p:txBody>
      </p:sp>
      <p:sp>
        <p:nvSpPr>
          <p:cNvPr id="26" name="Teardrop 30">
            <a:extLst>
              <a:ext uri="{FF2B5EF4-FFF2-40B4-BE49-F238E27FC236}">
                <a16:creationId xmlns:a16="http://schemas.microsoft.com/office/drawing/2014/main" id="{90675598-A3E7-8315-B94D-F24437A0C638}"/>
              </a:ext>
            </a:extLst>
          </p:cNvPr>
          <p:cNvSpPr/>
          <p:nvPr/>
        </p:nvSpPr>
        <p:spPr>
          <a:xfrm rot="884498">
            <a:off x="10495034" y="2882286"/>
            <a:ext cx="1377440" cy="1442048"/>
          </a:xfrm>
          <a:prstGeom prst="teardrop">
            <a:avLst>
              <a:gd name="adj" fmla="val 29107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28" name="Freeform 9">
            <a:extLst>
              <a:ext uri="{FF2B5EF4-FFF2-40B4-BE49-F238E27FC236}">
                <a16:creationId xmlns:a16="http://schemas.microsoft.com/office/drawing/2014/main" id="{4FEE39D9-8470-8F89-3556-813A1AA0DA26}"/>
              </a:ext>
            </a:extLst>
          </p:cNvPr>
          <p:cNvSpPr>
            <a:spLocks noChangeArrowheads="1"/>
          </p:cNvSpPr>
          <p:nvPr/>
        </p:nvSpPr>
        <p:spPr bwMode="auto">
          <a:xfrm rot="7200000">
            <a:off x="9327410" y="5192033"/>
            <a:ext cx="191924" cy="4203999"/>
          </a:xfrm>
          <a:custGeom>
            <a:avLst/>
            <a:gdLst>
              <a:gd name="T0" fmla="*/ 0 w 367"/>
              <a:gd name="T1" fmla="*/ 250 h 7944"/>
              <a:gd name="T2" fmla="*/ 0 w 367"/>
              <a:gd name="T3" fmla="*/ 250 h 7944"/>
              <a:gd name="T4" fmla="*/ 183 w 367"/>
              <a:gd name="T5" fmla="*/ 0 h 7944"/>
              <a:gd name="T6" fmla="*/ 183 w 367"/>
              <a:gd name="T7" fmla="*/ 0 h 7944"/>
              <a:gd name="T8" fmla="*/ 366 w 367"/>
              <a:gd name="T9" fmla="*/ 250 h 7944"/>
              <a:gd name="T10" fmla="*/ 366 w 367"/>
              <a:gd name="T11" fmla="*/ 7693 h 7944"/>
              <a:gd name="T12" fmla="*/ 366 w 367"/>
              <a:gd name="T13" fmla="*/ 7693 h 7944"/>
              <a:gd name="T14" fmla="*/ 183 w 367"/>
              <a:gd name="T15" fmla="*/ 7943 h 7944"/>
              <a:gd name="T16" fmla="*/ 183 w 367"/>
              <a:gd name="T17" fmla="*/ 7943 h 7944"/>
              <a:gd name="T18" fmla="*/ 0 w 367"/>
              <a:gd name="T19" fmla="*/ 7693 h 7944"/>
              <a:gd name="T20" fmla="*/ 0 w 367"/>
              <a:gd name="T21" fmla="*/ 250 h 7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7" h="7944">
                <a:moveTo>
                  <a:pt x="0" y="250"/>
                </a:moveTo>
                <a:lnTo>
                  <a:pt x="0" y="250"/>
                </a:lnTo>
                <a:cubicBezTo>
                  <a:pt x="0" y="111"/>
                  <a:pt x="82" y="0"/>
                  <a:pt x="183" y="0"/>
                </a:cubicBezTo>
                <a:lnTo>
                  <a:pt x="183" y="0"/>
                </a:lnTo>
                <a:cubicBezTo>
                  <a:pt x="284" y="0"/>
                  <a:pt x="366" y="111"/>
                  <a:pt x="366" y="250"/>
                </a:cubicBezTo>
                <a:lnTo>
                  <a:pt x="366" y="7693"/>
                </a:lnTo>
                <a:lnTo>
                  <a:pt x="366" y="7693"/>
                </a:lnTo>
                <a:cubicBezTo>
                  <a:pt x="366" y="7831"/>
                  <a:pt x="284" y="7943"/>
                  <a:pt x="183" y="7943"/>
                </a:cubicBezTo>
                <a:lnTo>
                  <a:pt x="183" y="7943"/>
                </a:lnTo>
                <a:cubicBezTo>
                  <a:pt x="82" y="7943"/>
                  <a:pt x="0" y="7831"/>
                  <a:pt x="0" y="7693"/>
                </a:cubicBezTo>
                <a:lnTo>
                  <a:pt x="0" y="25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386" dirty="0">
              <a:latin typeface="Lato Light" panose="020F0502020204030203" pitchFamily="34" charset="0"/>
            </a:endParaRPr>
          </a:p>
        </p:txBody>
      </p:sp>
      <p:sp>
        <p:nvSpPr>
          <p:cNvPr id="29" name="Teardrop 33">
            <a:extLst>
              <a:ext uri="{FF2B5EF4-FFF2-40B4-BE49-F238E27FC236}">
                <a16:creationId xmlns:a16="http://schemas.microsoft.com/office/drawing/2014/main" id="{DB0DC585-F80E-CD8E-1E38-E3F957918E0F}"/>
              </a:ext>
            </a:extLst>
          </p:cNvPr>
          <p:cNvSpPr/>
          <p:nvPr/>
        </p:nvSpPr>
        <p:spPr>
          <a:xfrm rot="4484498">
            <a:off x="10489673" y="7582645"/>
            <a:ext cx="1364519" cy="1455703"/>
          </a:xfrm>
          <a:prstGeom prst="teardrop">
            <a:avLst>
              <a:gd name="adj" fmla="val 29107"/>
            </a:avLst>
          </a:prstGeom>
          <a:solidFill>
            <a:srgbClr val="1E8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0" name="TextBox 19">
            <a:extLst>
              <a:ext uri="{FF2B5EF4-FFF2-40B4-BE49-F238E27FC236}">
                <a16:creationId xmlns:a16="http://schemas.microsoft.com/office/drawing/2014/main" id="{59660D49-3D2C-8A79-1E9C-5EAB55F20AEB}"/>
              </a:ext>
            </a:extLst>
          </p:cNvPr>
          <p:cNvSpPr txBox="1"/>
          <p:nvPr/>
        </p:nvSpPr>
        <p:spPr>
          <a:xfrm>
            <a:off x="11900907" y="2886992"/>
            <a:ext cx="1281659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5400" b="1" dirty="0">
                <a:solidFill>
                  <a:schemeClr val="tx2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53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173410C8-43B8-579D-F65D-67D8CAB5F209}"/>
              </a:ext>
            </a:extLst>
          </p:cNvPr>
          <p:cNvSpPr txBox="1">
            <a:spLocks/>
          </p:cNvSpPr>
          <p:nvPr/>
        </p:nvSpPr>
        <p:spPr>
          <a:xfrm>
            <a:off x="12889296" y="3051771"/>
            <a:ext cx="4489483" cy="552976"/>
          </a:xfrm>
          <a:prstGeom prst="rect">
            <a:avLst/>
          </a:prstGeom>
        </p:spPr>
        <p:txBody>
          <a:bodyPr vert="horz" wrap="square" lIns="179329" tIns="89664" rIns="179329" bIns="89664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886"/>
              </a:lnSpc>
            </a:pPr>
            <a:r>
              <a:rPr lang="es-CO" sz="28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Auditorías documentales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9A3D0D07-88A5-1438-24A3-ED8932ED94C1}"/>
              </a:ext>
            </a:extLst>
          </p:cNvPr>
          <p:cNvSpPr txBox="1"/>
          <p:nvPr/>
        </p:nvSpPr>
        <p:spPr>
          <a:xfrm>
            <a:off x="12610808" y="5507163"/>
            <a:ext cx="1281659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AA51D698-0032-FF2A-5CCC-9AE385DA9006}"/>
              </a:ext>
            </a:extLst>
          </p:cNvPr>
          <p:cNvSpPr txBox="1">
            <a:spLocks/>
          </p:cNvSpPr>
          <p:nvPr/>
        </p:nvSpPr>
        <p:spPr>
          <a:xfrm>
            <a:off x="13597525" y="5503630"/>
            <a:ext cx="3864303" cy="924873"/>
          </a:xfrm>
          <a:prstGeom prst="rect">
            <a:avLst/>
          </a:prstGeom>
        </p:spPr>
        <p:txBody>
          <a:bodyPr vert="horz" wrap="square" lIns="179329" tIns="89664" rIns="179329" bIns="89664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886"/>
              </a:lnSpc>
            </a:pPr>
            <a:r>
              <a:rPr lang="es-CO" sz="28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Auditorías de campo y documentales</a:t>
            </a:r>
          </a:p>
        </p:txBody>
      </p:sp>
      <p:sp>
        <p:nvSpPr>
          <p:cNvPr id="34" name="TextBox 19">
            <a:extLst>
              <a:ext uri="{FF2B5EF4-FFF2-40B4-BE49-F238E27FC236}">
                <a16:creationId xmlns:a16="http://schemas.microsoft.com/office/drawing/2014/main" id="{D689320B-24B0-1B0D-69E2-D2087EE61E17}"/>
              </a:ext>
            </a:extLst>
          </p:cNvPr>
          <p:cNvSpPr txBox="1"/>
          <p:nvPr/>
        </p:nvSpPr>
        <p:spPr>
          <a:xfrm>
            <a:off x="11914443" y="8245687"/>
            <a:ext cx="880807" cy="8443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5400" b="1" dirty="0">
                <a:solidFill>
                  <a:srgbClr val="1E8F7F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5A8EE0E9-3013-93F1-CA56-8BA0D6368EF0}"/>
              </a:ext>
            </a:extLst>
          </p:cNvPr>
          <p:cNvSpPr txBox="1">
            <a:spLocks/>
          </p:cNvSpPr>
          <p:nvPr/>
        </p:nvSpPr>
        <p:spPr>
          <a:xfrm>
            <a:off x="12610808" y="8220198"/>
            <a:ext cx="4489483" cy="924873"/>
          </a:xfrm>
          <a:prstGeom prst="rect">
            <a:avLst/>
          </a:prstGeom>
        </p:spPr>
        <p:txBody>
          <a:bodyPr vert="horz" wrap="square" lIns="179329" tIns="89664" rIns="179329" bIns="89664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886"/>
              </a:lnSpc>
            </a:pPr>
            <a:r>
              <a:rPr lang="es-CO" sz="2800" noProof="0" dirty="0">
                <a:solidFill>
                  <a:schemeClr val="tx1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Auditorías de tecnologías de la información</a:t>
            </a:r>
          </a:p>
        </p:txBody>
      </p:sp>
    </p:spTree>
    <p:extLst>
      <p:ext uri="{BB962C8B-B14F-4D97-AF65-F5344CB8AC3E}">
        <p14:creationId xmlns:p14="http://schemas.microsoft.com/office/powerpoint/2010/main" val="1131007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45EB9-EDB0-E4DC-D3F6-26F4C6E03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661DE76-A924-03BC-09CB-0990AB67DA48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A35B3D4-C255-EFC9-99CB-F8EB9484D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DF5715B-2E3C-B582-0D91-80F2875BB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B0811670-EF06-8333-574A-1BB5D9C83157}"/>
              </a:ext>
            </a:extLst>
          </p:cNvPr>
          <p:cNvSpPr txBox="1">
            <a:spLocks/>
          </p:cNvSpPr>
          <p:nvPr/>
        </p:nvSpPr>
        <p:spPr>
          <a:xfrm>
            <a:off x="1289050" y="136538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Avance de auditorías ejecutadas a junio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03E3915-63A4-D37F-0988-BC8E18940E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995474"/>
              </p:ext>
            </p:extLst>
          </p:nvPr>
        </p:nvGraphicFramePr>
        <p:xfrm>
          <a:off x="3546523" y="3164900"/>
          <a:ext cx="13334999" cy="4454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Shape 60149">
            <a:extLst>
              <a:ext uri="{FF2B5EF4-FFF2-40B4-BE49-F238E27FC236}">
                <a16:creationId xmlns:a16="http://schemas.microsoft.com/office/drawing/2014/main" id="{03CBAF6A-89A9-0325-4BA0-E26B82A652E2}"/>
              </a:ext>
            </a:extLst>
          </p:cNvPr>
          <p:cNvSpPr/>
          <p:nvPr/>
        </p:nvSpPr>
        <p:spPr>
          <a:xfrm>
            <a:off x="1441450" y="8421768"/>
            <a:ext cx="1203767" cy="1186058"/>
          </a:xfrm>
          <a:prstGeom prst="ellipse">
            <a:avLst/>
          </a:prstGeom>
          <a:solidFill>
            <a:srgbClr val="FFC606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endParaRPr sz="5625" dirty="0">
              <a:latin typeface="Lato Light" panose="020F0502020204030203" pitchFamily="34" charset="0"/>
            </a:endParaRPr>
          </a:p>
        </p:txBody>
      </p:sp>
      <p:sp>
        <p:nvSpPr>
          <p:cNvPr id="9" name="TextBox 56">
            <a:extLst>
              <a:ext uri="{FF2B5EF4-FFF2-40B4-BE49-F238E27FC236}">
                <a16:creationId xmlns:a16="http://schemas.microsoft.com/office/drawing/2014/main" id="{7A5D33A3-0159-02D2-0051-EA1B24382BE7}"/>
              </a:ext>
            </a:extLst>
          </p:cNvPr>
          <p:cNvSpPr txBox="1"/>
          <p:nvPr/>
        </p:nvSpPr>
        <p:spPr>
          <a:xfrm>
            <a:off x="2760954" y="8722409"/>
            <a:ext cx="3302572" cy="58477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en-US" sz="3200" b="1" dirty="0">
                <a:solidFill>
                  <a:srgbClr val="FFC606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OBRA CIVÍL</a:t>
            </a:r>
          </a:p>
        </p:txBody>
      </p:sp>
      <p:sp>
        <p:nvSpPr>
          <p:cNvPr id="11" name="Shape 60149">
            <a:extLst>
              <a:ext uri="{FF2B5EF4-FFF2-40B4-BE49-F238E27FC236}">
                <a16:creationId xmlns:a16="http://schemas.microsoft.com/office/drawing/2014/main" id="{1B8F1708-79FD-A2A0-84F1-A2C1524F526C}"/>
              </a:ext>
            </a:extLst>
          </p:cNvPr>
          <p:cNvSpPr/>
          <p:nvPr/>
        </p:nvSpPr>
        <p:spPr>
          <a:xfrm>
            <a:off x="6063526" y="8431919"/>
            <a:ext cx="1203767" cy="1186058"/>
          </a:xfrm>
          <a:prstGeom prst="ellipse">
            <a:avLst/>
          </a:prstGeom>
          <a:solidFill>
            <a:srgbClr val="1E8F7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endParaRPr sz="5625" dirty="0">
              <a:latin typeface="Lato Light" panose="020F0502020204030203" pitchFamily="34" charset="0"/>
            </a:endParaRPr>
          </a:p>
        </p:txBody>
      </p:sp>
      <p:sp>
        <p:nvSpPr>
          <p:cNvPr id="13" name="TextBox 56">
            <a:extLst>
              <a:ext uri="{FF2B5EF4-FFF2-40B4-BE49-F238E27FC236}">
                <a16:creationId xmlns:a16="http://schemas.microsoft.com/office/drawing/2014/main" id="{0D147586-D553-3CF4-B6F3-D42D60AAB5EC}"/>
              </a:ext>
            </a:extLst>
          </p:cNvPr>
          <p:cNvSpPr txBox="1"/>
          <p:nvPr/>
        </p:nvSpPr>
        <p:spPr>
          <a:xfrm>
            <a:off x="7385050" y="8732560"/>
            <a:ext cx="3302572" cy="58477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en-US" sz="3200" b="1" dirty="0">
                <a:solidFill>
                  <a:srgbClr val="1E8F7F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JURÍDICO</a:t>
            </a:r>
          </a:p>
        </p:txBody>
      </p:sp>
      <p:sp>
        <p:nvSpPr>
          <p:cNvPr id="14" name="Shape 60149">
            <a:extLst>
              <a:ext uri="{FF2B5EF4-FFF2-40B4-BE49-F238E27FC236}">
                <a16:creationId xmlns:a16="http://schemas.microsoft.com/office/drawing/2014/main" id="{652B3A7B-9C51-C6AC-A2C2-FB21151F80F8}"/>
              </a:ext>
            </a:extLst>
          </p:cNvPr>
          <p:cNvSpPr/>
          <p:nvPr/>
        </p:nvSpPr>
        <p:spPr>
          <a:xfrm>
            <a:off x="10442623" y="8421768"/>
            <a:ext cx="1203767" cy="1186058"/>
          </a:xfrm>
          <a:prstGeom prst="ellipse">
            <a:avLst/>
          </a:prstGeom>
          <a:solidFill>
            <a:srgbClr val="5AB7EE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endParaRPr sz="5625" dirty="0">
              <a:latin typeface="Lato Light" panose="020F0502020204030203" pitchFamily="34" charset="0"/>
            </a:endParaRPr>
          </a:p>
        </p:txBody>
      </p:sp>
      <p:sp>
        <p:nvSpPr>
          <p:cNvPr id="16" name="TextBox 56">
            <a:extLst>
              <a:ext uri="{FF2B5EF4-FFF2-40B4-BE49-F238E27FC236}">
                <a16:creationId xmlns:a16="http://schemas.microsoft.com/office/drawing/2014/main" id="{263BA577-B96A-58F3-BC56-0BF2A65A58AB}"/>
              </a:ext>
            </a:extLst>
          </p:cNvPr>
          <p:cNvSpPr txBox="1"/>
          <p:nvPr/>
        </p:nvSpPr>
        <p:spPr>
          <a:xfrm>
            <a:off x="11854878" y="8722409"/>
            <a:ext cx="3302572" cy="58477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en-US" sz="3200" b="1" dirty="0">
                <a:solidFill>
                  <a:srgbClr val="5AB7EE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FINANCIERO</a:t>
            </a:r>
          </a:p>
        </p:txBody>
      </p:sp>
      <p:sp>
        <p:nvSpPr>
          <p:cNvPr id="17" name="Shape 60149">
            <a:extLst>
              <a:ext uri="{FF2B5EF4-FFF2-40B4-BE49-F238E27FC236}">
                <a16:creationId xmlns:a16="http://schemas.microsoft.com/office/drawing/2014/main" id="{206DC047-BD61-DB92-26D2-CB1C581264FD}"/>
              </a:ext>
            </a:extLst>
          </p:cNvPr>
          <p:cNvSpPr/>
          <p:nvPr/>
        </p:nvSpPr>
        <p:spPr>
          <a:xfrm>
            <a:off x="15218865" y="8321675"/>
            <a:ext cx="1203767" cy="1186058"/>
          </a:xfrm>
          <a:prstGeom prst="ellipse">
            <a:avLst/>
          </a:prstGeom>
          <a:solidFill>
            <a:srgbClr val="0E51A9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endParaRPr sz="5625" dirty="0">
              <a:latin typeface="Lato Light" panose="020F0502020204030203" pitchFamily="34" charset="0"/>
            </a:endParaRPr>
          </a:p>
        </p:txBody>
      </p:sp>
      <p:sp>
        <p:nvSpPr>
          <p:cNvPr id="24" name="TextBox 56">
            <a:extLst>
              <a:ext uri="{FF2B5EF4-FFF2-40B4-BE49-F238E27FC236}">
                <a16:creationId xmlns:a16="http://schemas.microsoft.com/office/drawing/2014/main" id="{A083732E-25AF-3A2C-1480-911E87E35DB3}"/>
              </a:ext>
            </a:extLst>
          </p:cNvPr>
          <p:cNvSpPr txBox="1"/>
          <p:nvPr/>
        </p:nvSpPr>
        <p:spPr>
          <a:xfrm>
            <a:off x="16579278" y="8627377"/>
            <a:ext cx="3302572" cy="58477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PROCESOS</a:t>
            </a:r>
          </a:p>
        </p:txBody>
      </p:sp>
      <p:pic>
        <p:nvPicPr>
          <p:cNvPr id="37" name="Gráfico 36" descr="Briefcase con relleno sólido">
            <a:extLst>
              <a:ext uri="{FF2B5EF4-FFF2-40B4-BE49-F238E27FC236}">
                <a16:creationId xmlns:a16="http://schemas.microsoft.com/office/drawing/2014/main" id="{A837837A-32E9-D1E2-33CA-B9A783AC3F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13225" y="8616635"/>
            <a:ext cx="816623" cy="816623"/>
          </a:xfrm>
          <a:prstGeom prst="rect">
            <a:avLst/>
          </a:prstGeom>
        </p:spPr>
      </p:pic>
      <p:pic>
        <p:nvPicPr>
          <p:cNvPr id="39" name="Gráfico 38" descr="Puzzle pieces con relleno sólido">
            <a:extLst>
              <a:ext uri="{FF2B5EF4-FFF2-40B4-BE49-F238E27FC236}">
                <a16:creationId xmlns:a16="http://schemas.microsoft.com/office/drawing/2014/main" id="{0F9FA759-E5CD-0513-771D-871451677A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412436" y="8454397"/>
            <a:ext cx="862938" cy="862938"/>
          </a:xfrm>
          <a:prstGeom prst="rect">
            <a:avLst/>
          </a:prstGeom>
        </p:spPr>
      </p:pic>
      <p:pic>
        <p:nvPicPr>
          <p:cNvPr id="41" name="Gráfico 40" descr="Tools con relleno sólido">
            <a:extLst>
              <a:ext uri="{FF2B5EF4-FFF2-40B4-BE49-F238E27FC236}">
                <a16:creationId xmlns:a16="http://schemas.microsoft.com/office/drawing/2014/main" id="{DE87A10B-166D-3921-4D6D-38185A58FC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35021" y="8605903"/>
            <a:ext cx="816623" cy="816623"/>
          </a:xfrm>
          <a:prstGeom prst="rect">
            <a:avLst/>
          </a:prstGeom>
        </p:spPr>
      </p:pic>
      <p:pic>
        <p:nvPicPr>
          <p:cNvPr id="43" name="Gráfico 42" descr="Bank con relleno sólido">
            <a:extLst>
              <a:ext uri="{FF2B5EF4-FFF2-40B4-BE49-F238E27FC236}">
                <a16:creationId xmlns:a16="http://schemas.microsoft.com/office/drawing/2014/main" id="{72FB83E5-6582-6148-0BFB-98670F282A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63627" y="8572754"/>
            <a:ext cx="816623" cy="81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87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ABFE9-1E89-BA70-5F62-DFAE55457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22CA32B-8791-73BC-76B0-7388512F8A7B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B984BA7-C00C-5086-F492-322C37385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A8ED09C-B5B0-A6C7-0BB2-6A98EFCD6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1B71F0AC-FE07-4689-9ECA-DA5A3689A38D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Obra Civil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69EB1EF0-E70F-CB7E-9863-880B27A72AAF}"/>
              </a:ext>
            </a:extLst>
          </p:cNvPr>
          <p:cNvCxnSpPr>
            <a:cxnSpLocks/>
          </p:cNvCxnSpPr>
          <p:nvPr/>
        </p:nvCxnSpPr>
        <p:spPr>
          <a:xfrm flipH="1">
            <a:off x="1966762" y="2627242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618A2E42-C1AC-CB8B-B1E7-807A8451A924}"/>
              </a:ext>
            </a:extLst>
          </p:cNvPr>
          <p:cNvCxnSpPr>
            <a:cxnSpLocks/>
          </p:cNvCxnSpPr>
          <p:nvPr/>
        </p:nvCxnSpPr>
        <p:spPr>
          <a:xfrm flipH="1">
            <a:off x="11023217" y="2627242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22A519C4-64D1-F1EC-B9FC-D750FA46B449}"/>
              </a:ext>
            </a:extLst>
          </p:cNvPr>
          <p:cNvSpPr/>
          <p:nvPr/>
        </p:nvSpPr>
        <p:spPr>
          <a:xfrm>
            <a:off x="1966763" y="3605591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DED2AEDE-1A25-CBEF-3B8C-B333E639CAE2}"/>
              </a:ext>
            </a:extLst>
          </p:cNvPr>
          <p:cNvSpPr/>
          <p:nvPr/>
        </p:nvSpPr>
        <p:spPr>
          <a:xfrm>
            <a:off x="1966763" y="3605591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C55DE78F-9734-5321-FB64-C9A022059658}"/>
              </a:ext>
            </a:extLst>
          </p:cNvPr>
          <p:cNvSpPr/>
          <p:nvPr/>
        </p:nvSpPr>
        <p:spPr>
          <a:xfrm>
            <a:off x="1966763" y="4934141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A35F1EDB-6378-FB2F-0600-65CD190A6097}"/>
              </a:ext>
            </a:extLst>
          </p:cNvPr>
          <p:cNvSpPr/>
          <p:nvPr/>
        </p:nvSpPr>
        <p:spPr>
          <a:xfrm>
            <a:off x="1966763" y="4934140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ECDB03EE-6951-73D7-45FA-BF6B58B273A1}"/>
              </a:ext>
            </a:extLst>
          </p:cNvPr>
          <p:cNvSpPr/>
          <p:nvPr/>
        </p:nvSpPr>
        <p:spPr>
          <a:xfrm>
            <a:off x="1966763" y="6258501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AEDF2EE2-1D38-0BF5-9624-4117D394BA91}"/>
              </a:ext>
            </a:extLst>
          </p:cNvPr>
          <p:cNvSpPr/>
          <p:nvPr/>
        </p:nvSpPr>
        <p:spPr>
          <a:xfrm>
            <a:off x="1966763" y="6258501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E1AAEDE3-EF2B-83CE-6EED-D09048773BD2}"/>
              </a:ext>
            </a:extLst>
          </p:cNvPr>
          <p:cNvSpPr/>
          <p:nvPr/>
        </p:nvSpPr>
        <p:spPr>
          <a:xfrm>
            <a:off x="1966763" y="7578673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8">
            <a:extLst>
              <a:ext uri="{FF2B5EF4-FFF2-40B4-BE49-F238E27FC236}">
                <a16:creationId xmlns:a16="http://schemas.microsoft.com/office/drawing/2014/main" id="{3A62F1AE-9303-0B9E-DD0E-FC56A660D5BA}"/>
              </a:ext>
            </a:extLst>
          </p:cNvPr>
          <p:cNvSpPr/>
          <p:nvPr/>
        </p:nvSpPr>
        <p:spPr>
          <a:xfrm>
            <a:off x="1966763" y="7578673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3F88E0C6-D486-929B-1532-B6A99D0EDE1D}"/>
              </a:ext>
            </a:extLst>
          </p:cNvPr>
          <p:cNvSpPr/>
          <p:nvPr/>
        </p:nvSpPr>
        <p:spPr>
          <a:xfrm>
            <a:off x="1966763" y="8894657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805036C2-C70B-FB93-DB80-1AD4D62AD7DA}"/>
              </a:ext>
            </a:extLst>
          </p:cNvPr>
          <p:cNvSpPr/>
          <p:nvPr/>
        </p:nvSpPr>
        <p:spPr>
          <a:xfrm>
            <a:off x="1966763" y="8894656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11">
            <a:extLst>
              <a:ext uri="{FF2B5EF4-FFF2-40B4-BE49-F238E27FC236}">
                <a16:creationId xmlns:a16="http://schemas.microsoft.com/office/drawing/2014/main" id="{DB8FF6CC-E275-AAE8-A298-9C896241F445}"/>
              </a:ext>
            </a:extLst>
          </p:cNvPr>
          <p:cNvSpPr/>
          <p:nvPr/>
        </p:nvSpPr>
        <p:spPr>
          <a:xfrm>
            <a:off x="11023217" y="3605591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14BD965C-4F0C-A5DF-9D4F-6F23E603DDE4}"/>
              </a:ext>
            </a:extLst>
          </p:cNvPr>
          <p:cNvSpPr/>
          <p:nvPr/>
        </p:nvSpPr>
        <p:spPr>
          <a:xfrm>
            <a:off x="11023217" y="4934141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15">
            <a:extLst>
              <a:ext uri="{FF2B5EF4-FFF2-40B4-BE49-F238E27FC236}">
                <a16:creationId xmlns:a16="http://schemas.microsoft.com/office/drawing/2014/main" id="{25C352F1-7A7B-2108-11D8-D687FC477902}"/>
              </a:ext>
            </a:extLst>
          </p:cNvPr>
          <p:cNvSpPr/>
          <p:nvPr/>
        </p:nvSpPr>
        <p:spPr>
          <a:xfrm>
            <a:off x="11023217" y="6258501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17">
            <a:extLst>
              <a:ext uri="{FF2B5EF4-FFF2-40B4-BE49-F238E27FC236}">
                <a16:creationId xmlns:a16="http://schemas.microsoft.com/office/drawing/2014/main" id="{B5FBEA3D-D7DD-458F-EEDE-BC284CB51934}"/>
              </a:ext>
            </a:extLst>
          </p:cNvPr>
          <p:cNvSpPr/>
          <p:nvPr/>
        </p:nvSpPr>
        <p:spPr>
          <a:xfrm>
            <a:off x="11023217" y="7578673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ounded Rectangle 19">
            <a:extLst>
              <a:ext uri="{FF2B5EF4-FFF2-40B4-BE49-F238E27FC236}">
                <a16:creationId xmlns:a16="http://schemas.microsoft.com/office/drawing/2014/main" id="{7C5BF213-343F-233C-B3C4-10194EDA31F9}"/>
              </a:ext>
            </a:extLst>
          </p:cNvPr>
          <p:cNvSpPr/>
          <p:nvPr/>
        </p:nvSpPr>
        <p:spPr>
          <a:xfrm>
            <a:off x="11023217" y="8894657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BC7CFED4-89A6-29E9-53DB-4E72971D1ABD}"/>
              </a:ext>
            </a:extLst>
          </p:cNvPr>
          <p:cNvSpPr/>
          <p:nvPr/>
        </p:nvSpPr>
        <p:spPr>
          <a:xfrm>
            <a:off x="3377819" y="2232880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68E3C010-E363-8060-07D0-2703B545E401}"/>
              </a:ext>
            </a:extLst>
          </p:cNvPr>
          <p:cNvSpPr/>
          <p:nvPr/>
        </p:nvSpPr>
        <p:spPr>
          <a:xfrm flipH="1">
            <a:off x="12436268" y="2232880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43449023-F45E-5C90-72EE-21E5F7DC908E}"/>
              </a:ext>
            </a:extLst>
          </p:cNvPr>
          <p:cNvSpPr/>
          <p:nvPr/>
        </p:nvSpPr>
        <p:spPr>
          <a:xfrm>
            <a:off x="9354558" y="1920876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D4A2730F-A514-8414-38EA-3EF92D1B9FF3}"/>
              </a:ext>
            </a:extLst>
          </p:cNvPr>
          <p:cNvSpPr/>
          <p:nvPr/>
        </p:nvSpPr>
        <p:spPr>
          <a:xfrm rot="10800000">
            <a:off x="10052051" y="1920876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EE7C28B5-9615-AC53-4B17-E4BDE4BB9D44}"/>
              </a:ext>
            </a:extLst>
          </p:cNvPr>
          <p:cNvSpPr txBox="1">
            <a:spLocks/>
          </p:cNvSpPr>
          <p:nvPr/>
        </p:nvSpPr>
        <p:spPr>
          <a:xfrm>
            <a:off x="3128934" y="3906764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ATRASOS EN PROYECTOS</a:t>
            </a:r>
            <a:endParaRPr lang="es-PE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B60C560D-0F43-BC2B-44BE-047B5488CC2A}"/>
              </a:ext>
            </a:extLst>
          </p:cNvPr>
          <p:cNvSpPr txBox="1">
            <a:spLocks/>
          </p:cNvSpPr>
          <p:nvPr/>
        </p:nvSpPr>
        <p:spPr>
          <a:xfrm>
            <a:off x="3128934" y="5231209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 DE LOS ENTREGABLES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BBD1CDF9-6710-E62E-7062-9A39C40B11B0}"/>
              </a:ext>
            </a:extLst>
          </p:cNvPr>
          <p:cNvSpPr txBox="1">
            <a:spLocks/>
          </p:cNvSpPr>
          <p:nvPr/>
        </p:nvSpPr>
        <p:spPr>
          <a:xfrm>
            <a:off x="3128934" y="6391210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CALIDAD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Planes / registros / ensayos / preservación de materiales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5B73DD71-8620-B406-C930-F306D477AF97}"/>
              </a:ext>
            </a:extLst>
          </p:cNvPr>
          <p:cNvSpPr txBox="1">
            <a:spLocks/>
          </p:cNvSpPr>
          <p:nvPr/>
        </p:nvSpPr>
        <p:spPr>
          <a:xfrm>
            <a:off x="3128934" y="7873648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DISPONIBILIDAD DE DOCUMENTACIÓN</a:t>
            </a:r>
            <a:endParaRPr lang="es-PE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471014E4-EEF3-8EF4-CAC2-71F41315FBD9}"/>
              </a:ext>
            </a:extLst>
          </p:cNvPr>
          <p:cNvSpPr txBox="1">
            <a:spLocks/>
          </p:cNvSpPr>
          <p:nvPr/>
        </p:nvSpPr>
        <p:spPr>
          <a:xfrm>
            <a:off x="3128934" y="9189631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RIESGOS*: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Seguimiento y control</a:t>
            </a:r>
            <a:endParaRPr lang="es-PE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630E06CA-FA79-FE92-C244-6E807E793D93}"/>
              </a:ext>
            </a:extLst>
          </p:cNvPr>
          <p:cNvSpPr txBox="1">
            <a:spLocks/>
          </p:cNvSpPr>
          <p:nvPr/>
        </p:nvSpPr>
        <p:spPr>
          <a:xfrm>
            <a:off x="11347450" y="3585503"/>
            <a:ext cx="6601577" cy="999462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Cultural (contratistas e interventores)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Desconocimiento o no aplicación de herramientas para gestión de proyectos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8ABD1B77-8162-C3EB-8C13-3A942FE0740F}"/>
              </a:ext>
            </a:extLst>
          </p:cNvPr>
          <p:cNvSpPr txBox="1">
            <a:spLocks/>
          </p:cNvSpPr>
          <p:nvPr/>
        </p:nvSpPr>
        <p:spPr>
          <a:xfrm>
            <a:off x="11347450" y="5077321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ineficaces / </a:t>
            </a:r>
            <a:r>
              <a:rPr lang="es-CO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Falta de conciencia en contratistas e interventores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09F3CE44-3A5F-EBCD-FFE5-5BD6B0BDB303}"/>
              </a:ext>
            </a:extLst>
          </p:cNvPr>
          <p:cNvSpPr txBox="1">
            <a:spLocks/>
          </p:cNvSpPr>
          <p:nvPr/>
        </p:nvSpPr>
        <p:spPr>
          <a:xfrm>
            <a:off x="11347450" y="6545098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Cultural (contratistas e interventores)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C7B58046-70CA-1A86-E748-FF6EB1671748}"/>
              </a:ext>
            </a:extLst>
          </p:cNvPr>
          <p:cNvSpPr txBox="1">
            <a:spLocks/>
          </p:cNvSpPr>
          <p:nvPr/>
        </p:nvSpPr>
        <p:spPr>
          <a:xfrm>
            <a:off x="11347450" y="7873648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Repositorio(s) poco amigable(s)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81FC2AFE-7E43-092E-869F-FE22EC15B0F4}"/>
              </a:ext>
            </a:extLst>
          </p:cNvPr>
          <p:cNvSpPr txBox="1">
            <a:spLocks/>
          </p:cNvSpPr>
          <p:nvPr/>
        </p:nvSpPr>
        <p:spPr>
          <a:xfrm>
            <a:off x="11347450" y="9189631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Cultural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6CFEB319-C15C-0EDB-4504-4186FEE213A4}"/>
              </a:ext>
            </a:extLst>
          </p:cNvPr>
          <p:cNvSpPr txBox="1"/>
          <p:nvPr/>
        </p:nvSpPr>
        <p:spPr>
          <a:xfrm>
            <a:off x="3801237" y="2385110"/>
            <a:ext cx="344517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OPORT. DE MEJORA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5C188DBD-C592-E301-7807-FE4C3356F625}"/>
              </a:ext>
            </a:extLst>
          </p:cNvPr>
          <p:cNvSpPr txBox="1"/>
          <p:nvPr/>
        </p:nvSpPr>
        <p:spPr>
          <a:xfrm>
            <a:off x="13328976" y="2385110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6BF22AFC-6786-CA24-5616-7A634518983F}"/>
              </a:ext>
            </a:extLst>
          </p:cNvPr>
          <p:cNvCxnSpPr>
            <a:cxnSpLocks/>
          </p:cNvCxnSpPr>
          <p:nvPr/>
        </p:nvCxnSpPr>
        <p:spPr>
          <a:xfrm flipH="1">
            <a:off x="9080883" y="4092521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34">
            <a:extLst>
              <a:ext uri="{FF2B5EF4-FFF2-40B4-BE49-F238E27FC236}">
                <a16:creationId xmlns:a16="http://schemas.microsoft.com/office/drawing/2014/main" id="{AE0C16FC-F378-53A6-58DD-9372991B8215}"/>
              </a:ext>
            </a:extLst>
          </p:cNvPr>
          <p:cNvCxnSpPr>
            <a:cxnSpLocks/>
          </p:cNvCxnSpPr>
          <p:nvPr/>
        </p:nvCxnSpPr>
        <p:spPr>
          <a:xfrm flipH="1">
            <a:off x="9080883" y="5423165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9AE70895-F35B-C5F8-FBCC-171D3ED817F2}"/>
              </a:ext>
            </a:extLst>
          </p:cNvPr>
          <p:cNvCxnSpPr>
            <a:cxnSpLocks/>
          </p:cNvCxnSpPr>
          <p:nvPr/>
        </p:nvCxnSpPr>
        <p:spPr>
          <a:xfrm flipH="1">
            <a:off x="9080883" y="6718565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34">
            <a:extLst>
              <a:ext uri="{FF2B5EF4-FFF2-40B4-BE49-F238E27FC236}">
                <a16:creationId xmlns:a16="http://schemas.microsoft.com/office/drawing/2014/main" id="{3DE8AB3A-D8C9-CB86-0281-62DB92E1B67C}"/>
              </a:ext>
            </a:extLst>
          </p:cNvPr>
          <p:cNvCxnSpPr>
            <a:cxnSpLocks/>
          </p:cNvCxnSpPr>
          <p:nvPr/>
        </p:nvCxnSpPr>
        <p:spPr>
          <a:xfrm flipH="1">
            <a:off x="9080883" y="8090165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34">
            <a:extLst>
              <a:ext uri="{FF2B5EF4-FFF2-40B4-BE49-F238E27FC236}">
                <a16:creationId xmlns:a16="http://schemas.microsoft.com/office/drawing/2014/main" id="{0627A86B-0EDD-34E7-318C-D7149B47F319}"/>
              </a:ext>
            </a:extLst>
          </p:cNvPr>
          <p:cNvCxnSpPr>
            <a:cxnSpLocks/>
          </p:cNvCxnSpPr>
          <p:nvPr/>
        </p:nvCxnSpPr>
        <p:spPr>
          <a:xfrm flipH="1">
            <a:off x="9080883" y="9309365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297AFF5B-EAC5-0ADE-F724-D29972C1659C}"/>
              </a:ext>
            </a:extLst>
          </p:cNvPr>
          <p:cNvSpPr txBox="1"/>
          <p:nvPr/>
        </p:nvSpPr>
        <p:spPr>
          <a:xfrm>
            <a:off x="2298041" y="3899165"/>
            <a:ext cx="311304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04843D7-50A9-4B0D-D9A2-7E0B3AB142A5}"/>
              </a:ext>
            </a:extLst>
          </p:cNvPr>
          <p:cNvSpPr txBox="1"/>
          <p:nvPr/>
        </p:nvSpPr>
        <p:spPr>
          <a:xfrm>
            <a:off x="2245987" y="5153487"/>
            <a:ext cx="378630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2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94CE721F-0345-DDF5-FAB1-937D4D2B6206}"/>
              </a:ext>
            </a:extLst>
          </p:cNvPr>
          <p:cNvSpPr txBox="1"/>
          <p:nvPr/>
        </p:nvSpPr>
        <p:spPr>
          <a:xfrm>
            <a:off x="2274040" y="6525087"/>
            <a:ext cx="389850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3</a:t>
            </a:r>
          </a:p>
        </p:txBody>
      </p:sp>
      <p:sp>
        <p:nvSpPr>
          <p:cNvPr id="60" name="TextBox 57">
            <a:extLst>
              <a:ext uri="{FF2B5EF4-FFF2-40B4-BE49-F238E27FC236}">
                <a16:creationId xmlns:a16="http://schemas.microsoft.com/office/drawing/2014/main" id="{3B05EBEB-762E-A6A4-5A52-29B2598C4826}"/>
              </a:ext>
            </a:extLst>
          </p:cNvPr>
          <p:cNvSpPr txBox="1"/>
          <p:nvPr/>
        </p:nvSpPr>
        <p:spPr>
          <a:xfrm>
            <a:off x="2258777" y="7820487"/>
            <a:ext cx="413896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4</a:t>
            </a:r>
          </a:p>
        </p:txBody>
      </p:sp>
      <p:sp>
        <p:nvSpPr>
          <p:cNvPr id="61" name="TextBox 57">
            <a:extLst>
              <a:ext uri="{FF2B5EF4-FFF2-40B4-BE49-F238E27FC236}">
                <a16:creationId xmlns:a16="http://schemas.microsoft.com/office/drawing/2014/main" id="{607C22CD-5814-111F-B2E5-969A72C82F0D}"/>
              </a:ext>
            </a:extLst>
          </p:cNvPr>
          <p:cNvSpPr txBox="1"/>
          <p:nvPr/>
        </p:nvSpPr>
        <p:spPr>
          <a:xfrm>
            <a:off x="2246754" y="9115887"/>
            <a:ext cx="413896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5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2619D155-72D5-B424-4500-AC7BC5A6B332}"/>
              </a:ext>
            </a:extLst>
          </p:cNvPr>
          <p:cNvSpPr txBox="1"/>
          <p:nvPr/>
        </p:nvSpPr>
        <p:spPr>
          <a:xfrm rot="16200000">
            <a:off x="-962734" y="5128682"/>
            <a:ext cx="4625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Desde anteriores  ATIP</a:t>
            </a:r>
            <a:endParaRPr kumimoji="0" lang="es-PE" sz="3200" b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Straight Connector 31">
            <a:extLst>
              <a:ext uri="{FF2B5EF4-FFF2-40B4-BE49-F238E27FC236}">
                <a16:creationId xmlns:a16="http://schemas.microsoft.com/office/drawing/2014/main" id="{872F32E2-2183-CA35-1BA8-7CAB87E092F9}"/>
              </a:ext>
            </a:extLst>
          </p:cNvPr>
          <p:cNvCxnSpPr>
            <a:cxnSpLocks/>
          </p:cNvCxnSpPr>
          <p:nvPr/>
        </p:nvCxnSpPr>
        <p:spPr>
          <a:xfrm flipV="1">
            <a:off x="18662650" y="3605591"/>
            <a:ext cx="0" cy="6262926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CuadroTexto 76">
            <a:extLst>
              <a:ext uri="{FF2B5EF4-FFF2-40B4-BE49-F238E27FC236}">
                <a16:creationId xmlns:a16="http://schemas.microsoft.com/office/drawing/2014/main" id="{565C25F5-C469-28CB-1CD3-AA707DC17725}"/>
              </a:ext>
            </a:extLst>
          </p:cNvPr>
          <p:cNvSpPr txBox="1"/>
          <p:nvPr/>
        </p:nvSpPr>
        <p:spPr>
          <a:xfrm rot="16200000">
            <a:off x="18166236" y="6307386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u="none" strike="noStrike" kern="1200" cap="none" spc="0" normalizeH="0" baseline="0" noProof="0" dirty="0">
                <a:ln>
                  <a:solidFill>
                    <a:srgbClr val="0E51A9"/>
                  </a:solidFill>
                </a:ln>
                <a:solidFill>
                  <a:srgbClr val="0E51A9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78% OM</a:t>
            </a:r>
            <a:endParaRPr kumimoji="0" lang="es-PE" sz="3200" b="1" u="none" strike="noStrike" kern="1200" cap="none" spc="0" normalizeH="0" baseline="0" noProof="0" dirty="0">
              <a:ln>
                <a:solidFill>
                  <a:srgbClr val="0E51A9"/>
                </a:solidFill>
              </a:ln>
              <a:solidFill>
                <a:srgbClr val="0E51A9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36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6593C-7D03-AEC0-30BA-817387C5B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013C28B-5E68-389A-A835-53144FA5B77F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A0A488C-0691-77C3-5570-2EFC59B52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428AC0B-734E-5C28-F26F-3C6718ED2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0E492FA2-D37E-014C-1B0F-1DA4E6A89FC7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Obra Civil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5D1CDC86-2B81-CD41-FE18-B1BC4103F338}"/>
              </a:ext>
            </a:extLst>
          </p:cNvPr>
          <p:cNvCxnSpPr>
            <a:cxnSpLocks/>
          </p:cNvCxnSpPr>
          <p:nvPr/>
        </p:nvCxnSpPr>
        <p:spPr>
          <a:xfrm flipH="1">
            <a:off x="1966762" y="3154195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54EEC732-C677-3607-2731-2E8B372806B4}"/>
              </a:ext>
            </a:extLst>
          </p:cNvPr>
          <p:cNvCxnSpPr>
            <a:cxnSpLocks/>
          </p:cNvCxnSpPr>
          <p:nvPr/>
        </p:nvCxnSpPr>
        <p:spPr>
          <a:xfrm flipH="1">
            <a:off x="11023217" y="3154195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590BB93A-CD6B-74C1-2E71-9C60B71E24B0}"/>
              </a:ext>
            </a:extLst>
          </p:cNvPr>
          <p:cNvSpPr/>
          <p:nvPr/>
        </p:nvSpPr>
        <p:spPr>
          <a:xfrm>
            <a:off x="1966763" y="413254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CE8E6B45-B465-F9C2-AD7A-B93925ADC823}"/>
              </a:ext>
            </a:extLst>
          </p:cNvPr>
          <p:cNvSpPr/>
          <p:nvPr/>
        </p:nvSpPr>
        <p:spPr>
          <a:xfrm>
            <a:off x="1966763" y="4132544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EF171D34-1360-D2ED-0CBB-301F3A5B91B0}"/>
              </a:ext>
            </a:extLst>
          </p:cNvPr>
          <p:cNvSpPr/>
          <p:nvPr/>
        </p:nvSpPr>
        <p:spPr>
          <a:xfrm>
            <a:off x="1966763" y="546109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34F39614-17BF-631F-DE93-4D5282774629}"/>
              </a:ext>
            </a:extLst>
          </p:cNvPr>
          <p:cNvSpPr/>
          <p:nvPr/>
        </p:nvSpPr>
        <p:spPr>
          <a:xfrm>
            <a:off x="1966763" y="5461093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185C0F96-49BF-C833-F241-7AA09AEBBA4F}"/>
              </a:ext>
            </a:extLst>
          </p:cNvPr>
          <p:cNvSpPr/>
          <p:nvPr/>
        </p:nvSpPr>
        <p:spPr>
          <a:xfrm>
            <a:off x="1966763" y="678545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7C1082A7-99FA-6B3F-0968-3F2502AADF23}"/>
              </a:ext>
            </a:extLst>
          </p:cNvPr>
          <p:cNvSpPr/>
          <p:nvPr/>
        </p:nvSpPr>
        <p:spPr>
          <a:xfrm>
            <a:off x="1966763" y="6785454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E194D2C6-CBB5-5A3A-89D5-25267800565A}"/>
              </a:ext>
            </a:extLst>
          </p:cNvPr>
          <p:cNvSpPr/>
          <p:nvPr/>
        </p:nvSpPr>
        <p:spPr>
          <a:xfrm>
            <a:off x="1966763" y="810562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8">
            <a:extLst>
              <a:ext uri="{FF2B5EF4-FFF2-40B4-BE49-F238E27FC236}">
                <a16:creationId xmlns:a16="http://schemas.microsoft.com/office/drawing/2014/main" id="{9175C91A-6F39-CE08-9418-12665437282F}"/>
              </a:ext>
            </a:extLst>
          </p:cNvPr>
          <p:cNvSpPr/>
          <p:nvPr/>
        </p:nvSpPr>
        <p:spPr>
          <a:xfrm>
            <a:off x="1966763" y="8105626"/>
            <a:ext cx="973861" cy="973861"/>
          </a:xfrm>
          <a:prstGeom prst="ellipse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11">
            <a:extLst>
              <a:ext uri="{FF2B5EF4-FFF2-40B4-BE49-F238E27FC236}">
                <a16:creationId xmlns:a16="http://schemas.microsoft.com/office/drawing/2014/main" id="{35C2E7E2-AE97-6D4D-F4B6-7E67DCD16534}"/>
              </a:ext>
            </a:extLst>
          </p:cNvPr>
          <p:cNvSpPr/>
          <p:nvPr/>
        </p:nvSpPr>
        <p:spPr>
          <a:xfrm>
            <a:off x="11023217" y="413254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E9DA1F5C-4421-F398-5937-A3DE3040F2FB}"/>
              </a:ext>
            </a:extLst>
          </p:cNvPr>
          <p:cNvSpPr/>
          <p:nvPr/>
        </p:nvSpPr>
        <p:spPr>
          <a:xfrm>
            <a:off x="11023217" y="546109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15">
            <a:extLst>
              <a:ext uri="{FF2B5EF4-FFF2-40B4-BE49-F238E27FC236}">
                <a16:creationId xmlns:a16="http://schemas.microsoft.com/office/drawing/2014/main" id="{17F3490A-0F64-9F53-1ED9-8A11649A3B26}"/>
              </a:ext>
            </a:extLst>
          </p:cNvPr>
          <p:cNvSpPr/>
          <p:nvPr/>
        </p:nvSpPr>
        <p:spPr>
          <a:xfrm>
            <a:off x="11023217" y="678545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17">
            <a:extLst>
              <a:ext uri="{FF2B5EF4-FFF2-40B4-BE49-F238E27FC236}">
                <a16:creationId xmlns:a16="http://schemas.microsoft.com/office/drawing/2014/main" id="{E6ED05CB-4E4D-4594-3164-5C85B765AD46}"/>
              </a:ext>
            </a:extLst>
          </p:cNvPr>
          <p:cNvSpPr/>
          <p:nvPr/>
        </p:nvSpPr>
        <p:spPr>
          <a:xfrm>
            <a:off x="11023217" y="810562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FDF56615-6B26-469D-53B2-B8FA9ED1CB08}"/>
              </a:ext>
            </a:extLst>
          </p:cNvPr>
          <p:cNvSpPr/>
          <p:nvPr/>
        </p:nvSpPr>
        <p:spPr>
          <a:xfrm>
            <a:off x="3377819" y="2759833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048B40B8-6CA6-34EB-E0CE-EB0CE77E0EE3}"/>
              </a:ext>
            </a:extLst>
          </p:cNvPr>
          <p:cNvSpPr/>
          <p:nvPr/>
        </p:nvSpPr>
        <p:spPr>
          <a:xfrm flipH="1">
            <a:off x="12436268" y="2759833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2EE061F7-C34A-F74E-33D2-B8AFC15110A1}"/>
              </a:ext>
            </a:extLst>
          </p:cNvPr>
          <p:cNvSpPr/>
          <p:nvPr/>
        </p:nvSpPr>
        <p:spPr>
          <a:xfrm>
            <a:off x="9354558" y="2447829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D1C77FF5-5EB1-2E49-FB58-ED2138A7901F}"/>
              </a:ext>
            </a:extLst>
          </p:cNvPr>
          <p:cNvSpPr/>
          <p:nvPr/>
        </p:nvSpPr>
        <p:spPr>
          <a:xfrm rot="10800000">
            <a:off x="10052051" y="2447829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B8263405-B816-05B5-830B-7318607B8DB8}"/>
              </a:ext>
            </a:extLst>
          </p:cNvPr>
          <p:cNvSpPr txBox="1">
            <a:spLocks/>
          </p:cNvSpPr>
          <p:nvPr/>
        </p:nvSpPr>
        <p:spPr>
          <a:xfrm>
            <a:off x="3128934" y="4279829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USO DE PSA: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Cronogramas con bajo nivel de detalle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0DE9ED6C-B147-69D8-D978-5FCA253291F7}"/>
              </a:ext>
            </a:extLst>
          </p:cNvPr>
          <p:cNvSpPr txBox="1">
            <a:spLocks/>
          </p:cNvSpPr>
          <p:nvPr/>
        </p:nvSpPr>
        <p:spPr>
          <a:xfrm>
            <a:off x="3128934" y="5604274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PERMISOS, LICENCIAS Y DISPONIBILIDAD S. PÚBLICOS: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Consecución / renovación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413CA425-5E59-0A69-9F00-CA1C272031E6}"/>
              </a:ext>
            </a:extLst>
          </p:cNvPr>
          <p:cNvSpPr txBox="1">
            <a:spLocks/>
          </p:cNvSpPr>
          <p:nvPr/>
        </p:nvSpPr>
        <p:spPr>
          <a:xfrm>
            <a:off x="3128934" y="6918163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DOCUMENTACIÓN DE ENTREGA INCOMPLETA</a:t>
            </a: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245ACE53-8178-0AAA-27E4-20E1BD8EE4B1}"/>
              </a:ext>
            </a:extLst>
          </p:cNvPr>
          <p:cNvSpPr txBox="1">
            <a:spLocks/>
          </p:cNvSpPr>
          <p:nvPr/>
        </p:nvSpPr>
        <p:spPr>
          <a:xfrm>
            <a:off x="3128934" y="8246713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COORDINACIÓN INTERINSTITUCIONAL: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Entes territoriales / ministerios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AF86647F-985A-7D1E-AE86-C40CF561022D}"/>
              </a:ext>
            </a:extLst>
          </p:cNvPr>
          <p:cNvSpPr txBox="1">
            <a:spLocks/>
          </p:cNvSpPr>
          <p:nvPr/>
        </p:nvSpPr>
        <p:spPr>
          <a:xfrm>
            <a:off x="11347450" y="4266344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Posible desconocimiento de requisitos de manual PSA por  supervisores y contratistas</a:t>
            </a:r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A9669BD7-C96C-399B-C932-1C2D97854437}"/>
              </a:ext>
            </a:extLst>
          </p:cNvPr>
          <p:cNvSpPr txBox="1">
            <a:spLocks/>
          </p:cNvSpPr>
          <p:nvPr/>
        </p:nvSpPr>
        <p:spPr>
          <a:xfrm>
            <a:off x="11347450" y="5604274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Inadecuado seguimiento a vigencia - Subestimar los plazos y requisitos aplicables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F6148C45-690E-1A07-17E2-A8CD245A0455}"/>
              </a:ext>
            </a:extLst>
          </p:cNvPr>
          <p:cNvSpPr txBox="1">
            <a:spLocks/>
          </p:cNvSpPr>
          <p:nvPr/>
        </p:nvSpPr>
        <p:spPr>
          <a:xfrm>
            <a:off x="11347450" y="6764274"/>
            <a:ext cx="6601577" cy="999462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herramientas adecuadas para que los E.T. controlen y tengan acceso permanente a la documentación de los proyectos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FF432245-192C-4D0C-5643-B6D4AA4C1788}"/>
              </a:ext>
            </a:extLst>
          </p:cNvPr>
          <p:cNvSpPr txBox="1">
            <a:spLocks/>
          </p:cNvSpPr>
          <p:nvPr/>
        </p:nvSpPr>
        <p:spPr>
          <a:xfrm>
            <a:off x="11347450" y="8400601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Inadecuada gestión de partes interesadas</a:t>
            </a: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AAB8F79D-19AD-1265-8697-D4314D74BC0E}"/>
              </a:ext>
            </a:extLst>
          </p:cNvPr>
          <p:cNvSpPr txBox="1"/>
          <p:nvPr/>
        </p:nvSpPr>
        <p:spPr>
          <a:xfrm>
            <a:off x="3801237" y="2912063"/>
            <a:ext cx="344517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OPORT. DE MEJORA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2E46CA6C-E344-E4E2-B6F2-97918F0B181C}"/>
              </a:ext>
            </a:extLst>
          </p:cNvPr>
          <p:cNvSpPr txBox="1"/>
          <p:nvPr/>
        </p:nvSpPr>
        <p:spPr>
          <a:xfrm>
            <a:off x="13328976" y="2912063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3292D893-F0B5-5503-38BC-DA07E1F20F30}"/>
              </a:ext>
            </a:extLst>
          </p:cNvPr>
          <p:cNvCxnSpPr>
            <a:cxnSpLocks/>
          </p:cNvCxnSpPr>
          <p:nvPr/>
        </p:nvCxnSpPr>
        <p:spPr>
          <a:xfrm flipH="1">
            <a:off x="9080883" y="4619474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34">
            <a:extLst>
              <a:ext uri="{FF2B5EF4-FFF2-40B4-BE49-F238E27FC236}">
                <a16:creationId xmlns:a16="http://schemas.microsoft.com/office/drawing/2014/main" id="{8D3ACDE8-B502-0436-EDFB-8D736CCA5D8F}"/>
              </a:ext>
            </a:extLst>
          </p:cNvPr>
          <p:cNvCxnSpPr>
            <a:cxnSpLocks/>
          </p:cNvCxnSpPr>
          <p:nvPr/>
        </p:nvCxnSpPr>
        <p:spPr>
          <a:xfrm flipH="1">
            <a:off x="9080883" y="595011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E4426D03-6336-AA74-E8B9-03C0329EF3C0}"/>
              </a:ext>
            </a:extLst>
          </p:cNvPr>
          <p:cNvCxnSpPr>
            <a:cxnSpLocks/>
          </p:cNvCxnSpPr>
          <p:nvPr/>
        </p:nvCxnSpPr>
        <p:spPr>
          <a:xfrm flipH="1">
            <a:off x="9080883" y="724551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34">
            <a:extLst>
              <a:ext uri="{FF2B5EF4-FFF2-40B4-BE49-F238E27FC236}">
                <a16:creationId xmlns:a16="http://schemas.microsoft.com/office/drawing/2014/main" id="{25D345D3-244A-CD4F-14C8-DA5FEC4DFD1D}"/>
              </a:ext>
            </a:extLst>
          </p:cNvPr>
          <p:cNvCxnSpPr>
            <a:cxnSpLocks/>
          </p:cNvCxnSpPr>
          <p:nvPr/>
        </p:nvCxnSpPr>
        <p:spPr>
          <a:xfrm flipH="1">
            <a:off x="9080883" y="861711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464FC2E0-7306-59A9-9605-24569116D025}"/>
              </a:ext>
            </a:extLst>
          </p:cNvPr>
          <p:cNvSpPr txBox="1"/>
          <p:nvPr/>
        </p:nvSpPr>
        <p:spPr>
          <a:xfrm>
            <a:off x="2253959" y="4426118"/>
            <a:ext cx="399468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155A8D5-C15B-C4C9-BE8B-DBBB4900C73D}"/>
              </a:ext>
            </a:extLst>
          </p:cNvPr>
          <p:cNvSpPr txBox="1"/>
          <p:nvPr/>
        </p:nvSpPr>
        <p:spPr>
          <a:xfrm>
            <a:off x="2245987" y="5680440"/>
            <a:ext cx="378630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7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3B1E767A-8051-7232-C714-C44F1A6CD3E5}"/>
              </a:ext>
            </a:extLst>
          </p:cNvPr>
          <p:cNvSpPr txBox="1"/>
          <p:nvPr/>
        </p:nvSpPr>
        <p:spPr>
          <a:xfrm>
            <a:off x="2266826" y="7052040"/>
            <a:ext cx="404278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8</a:t>
            </a:r>
          </a:p>
        </p:txBody>
      </p:sp>
      <p:sp>
        <p:nvSpPr>
          <p:cNvPr id="60" name="TextBox 57">
            <a:extLst>
              <a:ext uri="{FF2B5EF4-FFF2-40B4-BE49-F238E27FC236}">
                <a16:creationId xmlns:a16="http://schemas.microsoft.com/office/drawing/2014/main" id="{69231889-CDE1-4FBC-794B-F92A66F4C5BB}"/>
              </a:ext>
            </a:extLst>
          </p:cNvPr>
          <p:cNvSpPr txBox="1"/>
          <p:nvPr/>
        </p:nvSpPr>
        <p:spPr>
          <a:xfrm>
            <a:off x="2269197" y="8347440"/>
            <a:ext cx="393056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9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90E88F3-011F-DA2D-8F67-8CBD08C88A05}"/>
              </a:ext>
            </a:extLst>
          </p:cNvPr>
          <p:cNvSpPr txBox="1"/>
          <p:nvPr/>
        </p:nvSpPr>
        <p:spPr>
          <a:xfrm rot="16200000">
            <a:off x="-962734" y="6398136"/>
            <a:ext cx="4625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Desde anteriores  ATIP</a:t>
            </a:r>
            <a:endParaRPr kumimoji="0" lang="es-PE" sz="3200" b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31">
            <a:extLst>
              <a:ext uri="{FF2B5EF4-FFF2-40B4-BE49-F238E27FC236}">
                <a16:creationId xmlns:a16="http://schemas.microsoft.com/office/drawing/2014/main" id="{0885344B-503D-DA78-7775-62DBBB12B427}"/>
              </a:ext>
            </a:extLst>
          </p:cNvPr>
          <p:cNvCxnSpPr>
            <a:cxnSpLocks/>
          </p:cNvCxnSpPr>
          <p:nvPr/>
        </p:nvCxnSpPr>
        <p:spPr>
          <a:xfrm flipV="1">
            <a:off x="18586450" y="4132544"/>
            <a:ext cx="0" cy="4882054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D017CA-F9CC-B0FC-E79D-3FE1B0232B2E}"/>
              </a:ext>
            </a:extLst>
          </p:cNvPr>
          <p:cNvSpPr txBox="1"/>
          <p:nvPr/>
        </p:nvSpPr>
        <p:spPr>
          <a:xfrm rot="16200000">
            <a:off x="18166236" y="6307386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u="none" strike="noStrike" kern="1200" cap="none" spc="0" normalizeH="0" baseline="0" noProof="0" dirty="0">
                <a:ln>
                  <a:solidFill>
                    <a:srgbClr val="0E51A9"/>
                  </a:solidFill>
                </a:ln>
                <a:solidFill>
                  <a:srgbClr val="0E51A9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78% OM</a:t>
            </a:r>
            <a:endParaRPr kumimoji="0" lang="es-PE" sz="3200" b="1" u="none" strike="noStrike" kern="1200" cap="none" spc="0" normalizeH="0" baseline="0" noProof="0" dirty="0">
              <a:ln>
                <a:solidFill>
                  <a:srgbClr val="0E51A9"/>
                </a:solidFill>
              </a:ln>
              <a:solidFill>
                <a:srgbClr val="0E51A9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27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EA5F4-0661-5775-428A-3B2EE6C1D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DD4C430-5385-CE18-FED8-3B489FCA8EAF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4E3CCEF-2CCC-53DD-1054-94879E2A3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D4D2132-18B8-813F-CD4C-227C230CCB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F6602BD7-23C3-7A97-7497-9C7741C8B007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Obra Civil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22B0896A-71CB-7CF7-306C-FAE018DDFB00}"/>
              </a:ext>
            </a:extLst>
          </p:cNvPr>
          <p:cNvCxnSpPr>
            <a:cxnSpLocks/>
          </p:cNvCxnSpPr>
          <p:nvPr/>
        </p:nvCxnSpPr>
        <p:spPr>
          <a:xfrm flipH="1">
            <a:off x="1966762" y="3076467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69F7C570-D3BA-43B9-79AD-5E6DF4CE7A1A}"/>
              </a:ext>
            </a:extLst>
          </p:cNvPr>
          <p:cNvCxnSpPr>
            <a:cxnSpLocks/>
          </p:cNvCxnSpPr>
          <p:nvPr/>
        </p:nvCxnSpPr>
        <p:spPr>
          <a:xfrm flipH="1">
            <a:off x="11023217" y="3076467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3100E5AD-117D-F6D7-A2D6-7016F894441C}"/>
              </a:ext>
            </a:extLst>
          </p:cNvPr>
          <p:cNvSpPr/>
          <p:nvPr/>
        </p:nvSpPr>
        <p:spPr>
          <a:xfrm>
            <a:off x="1966763" y="405481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E7B42E90-69CD-AEF6-DF6A-660560FF400F}"/>
              </a:ext>
            </a:extLst>
          </p:cNvPr>
          <p:cNvSpPr/>
          <p:nvPr/>
        </p:nvSpPr>
        <p:spPr>
          <a:xfrm>
            <a:off x="1966763" y="4054816"/>
            <a:ext cx="973861" cy="973861"/>
          </a:xfrm>
          <a:prstGeom prst="ellipse">
            <a:avLst/>
          </a:prstGeom>
          <a:solidFill>
            <a:srgbClr val="1E8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EDB1133A-044B-331F-A5AB-57FBD707A36B}"/>
              </a:ext>
            </a:extLst>
          </p:cNvPr>
          <p:cNvSpPr/>
          <p:nvPr/>
        </p:nvSpPr>
        <p:spPr>
          <a:xfrm>
            <a:off x="1966763" y="538336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6C36094E-A767-FC1C-B3BA-D01D1AE98730}"/>
              </a:ext>
            </a:extLst>
          </p:cNvPr>
          <p:cNvSpPr/>
          <p:nvPr/>
        </p:nvSpPr>
        <p:spPr>
          <a:xfrm>
            <a:off x="1966763" y="5383365"/>
            <a:ext cx="973861" cy="973861"/>
          </a:xfrm>
          <a:prstGeom prst="ellipse">
            <a:avLst/>
          </a:prstGeom>
          <a:solidFill>
            <a:srgbClr val="1E8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4287DD78-8E6F-7813-FC65-4DA99AA19D4A}"/>
              </a:ext>
            </a:extLst>
          </p:cNvPr>
          <p:cNvSpPr/>
          <p:nvPr/>
        </p:nvSpPr>
        <p:spPr>
          <a:xfrm>
            <a:off x="1966763" y="670772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06E08462-4728-8E94-2C3D-544B7C170335}"/>
              </a:ext>
            </a:extLst>
          </p:cNvPr>
          <p:cNvSpPr/>
          <p:nvPr/>
        </p:nvSpPr>
        <p:spPr>
          <a:xfrm>
            <a:off x="1966763" y="6707726"/>
            <a:ext cx="973861" cy="973861"/>
          </a:xfrm>
          <a:prstGeom prst="ellipse">
            <a:avLst/>
          </a:prstGeom>
          <a:solidFill>
            <a:srgbClr val="1E8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509C5084-59AB-3619-83ED-68A8D1FF1FC4}"/>
              </a:ext>
            </a:extLst>
          </p:cNvPr>
          <p:cNvSpPr/>
          <p:nvPr/>
        </p:nvSpPr>
        <p:spPr>
          <a:xfrm>
            <a:off x="1966763" y="8027898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8">
            <a:extLst>
              <a:ext uri="{FF2B5EF4-FFF2-40B4-BE49-F238E27FC236}">
                <a16:creationId xmlns:a16="http://schemas.microsoft.com/office/drawing/2014/main" id="{4D2BF81D-DB14-49D7-8C09-D8F67A75E5D3}"/>
              </a:ext>
            </a:extLst>
          </p:cNvPr>
          <p:cNvSpPr/>
          <p:nvPr/>
        </p:nvSpPr>
        <p:spPr>
          <a:xfrm>
            <a:off x="1966763" y="8027898"/>
            <a:ext cx="973861" cy="973861"/>
          </a:xfrm>
          <a:prstGeom prst="ellipse">
            <a:avLst/>
          </a:prstGeom>
          <a:solidFill>
            <a:srgbClr val="FFC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11">
            <a:extLst>
              <a:ext uri="{FF2B5EF4-FFF2-40B4-BE49-F238E27FC236}">
                <a16:creationId xmlns:a16="http://schemas.microsoft.com/office/drawing/2014/main" id="{15C44E54-2242-0D56-8E45-A348847E3555}"/>
              </a:ext>
            </a:extLst>
          </p:cNvPr>
          <p:cNvSpPr/>
          <p:nvPr/>
        </p:nvSpPr>
        <p:spPr>
          <a:xfrm>
            <a:off x="11023217" y="405481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4E1BE096-321F-4BCA-6B8B-5E988B15A72E}"/>
              </a:ext>
            </a:extLst>
          </p:cNvPr>
          <p:cNvSpPr/>
          <p:nvPr/>
        </p:nvSpPr>
        <p:spPr>
          <a:xfrm>
            <a:off x="11023217" y="538336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15">
            <a:extLst>
              <a:ext uri="{FF2B5EF4-FFF2-40B4-BE49-F238E27FC236}">
                <a16:creationId xmlns:a16="http://schemas.microsoft.com/office/drawing/2014/main" id="{17AEF0A2-8740-B5A8-FA6B-9A8BD56C08DB}"/>
              </a:ext>
            </a:extLst>
          </p:cNvPr>
          <p:cNvSpPr/>
          <p:nvPr/>
        </p:nvSpPr>
        <p:spPr>
          <a:xfrm>
            <a:off x="11023217" y="670772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17">
            <a:extLst>
              <a:ext uri="{FF2B5EF4-FFF2-40B4-BE49-F238E27FC236}">
                <a16:creationId xmlns:a16="http://schemas.microsoft.com/office/drawing/2014/main" id="{DB27D78B-F1EB-249C-FDB3-B5173DC62584}"/>
              </a:ext>
            </a:extLst>
          </p:cNvPr>
          <p:cNvSpPr/>
          <p:nvPr/>
        </p:nvSpPr>
        <p:spPr>
          <a:xfrm>
            <a:off x="11023217" y="8027898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E839BCCC-AC6F-1354-E414-314A1F34A301}"/>
              </a:ext>
            </a:extLst>
          </p:cNvPr>
          <p:cNvSpPr/>
          <p:nvPr/>
        </p:nvSpPr>
        <p:spPr>
          <a:xfrm>
            <a:off x="3377819" y="2682105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8575848D-C4FD-B98F-6349-B63AD329966E}"/>
              </a:ext>
            </a:extLst>
          </p:cNvPr>
          <p:cNvSpPr/>
          <p:nvPr/>
        </p:nvSpPr>
        <p:spPr>
          <a:xfrm flipH="1">
            <a:off x="12436268" y="2682105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00ACBFDD-B3E5-38C0-2030-CAB472AB8FC8}"/>
              </a:ext>
            </a:extLst>
          </p:cNvPr>
          <p:cNvSpPr/>
          <p:nvPr/>
        </p:nvSpPr>
        <p:spPr>
          <a:xfrm>
            <a:off x="9354558" y="237010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360FBF7D-5B54-DBE7-00C0-1CBE1E045072}"/>
              </a:ext>
            </a:extLst>
          </p:cNvPr>
          <p:cNvSpPr/>
          <p:nvPr/>
        </p:nvSpPr>
        <p:spPr>
          <a:xfrm rot="10800000">
            <a:off x="10052051" y="2370101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C64FC578-D7E1-62EE-F62F-1E565CE963BA}"/>
              </a:ext>
            </a:extLst>
          </p:cNvPr>
          <p:cNvSpPr txBox="1">
            <a:spLocks/>
          </p:cNvSpPr>
          <p:nvPr/>
        </p:nvSpPr>
        <p:spPr>
          <a:xfrm>
            <a:off x="3128934" y="4355989"/>
            <a:ext cx="5763639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LECCIONES APRENDIAS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A206FDB8-AECB-F994-A092-041AC4E72B50}"/>
              </a:ext>
            </a:extLst>
          </p:cNvPr>
          <p:cNvSpPr txBox="1">
            <a:spLocks/>
          </p:cNvSpPr>
          <p:nvPr/>
        </p:nvSpPr>
        <p:spPr>
          <a:xfrm>
            <a:off x="3128934" y="5526546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PARTICIPACIÓN CIUDADANA: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registros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C8D92205-5EAE-B218-9CB2-C21BCE0053A4}"/>
              </a:ext>
            </a:extLst>
          </p:cNvPr>
          <p:cNvSpPr txBox="1">
            <a:spLocks/>
          </p:cNvSpPr>
          <p:nvPr/>
        </p:nvSpPr>
        <p:spPr>
          <a:xfrm>
            <a:off x="3128934" y="6840435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CONVENIOS: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Ejecución secuencial / Limitado control</a:t>
            </a: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9119FFEC-2A4A-97E0-18EA-2D0B592E3159}"/>
              </a:ext>
            </a:extLst>
          </p:cNvPr>
          <p:cNvSpPr txBox="1">
            <a:spLocks/>
          </p:cNvSpPr>
          <p:nvPr/>
        </p:nvSpPr>
        <p:spPr>
          <a:xfrm>
            <a:off x="3109501" y="8168984"/>
            <a:ext cx="595194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INADECUADA CONTINUIDAD DE PROYECTOS SINIESTRADOS: </a:t>
            </a: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Difícil acceso a información.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EDC02875-19B8-F94E-FA01-DE0AC3EDC2A3}"/>
              </a:ext>
            </a:extLst>
          </p:cNvPr>
          <p:cNvSpPr txBox="1">
            <a:spLocks/>
          </p:cNvSpPr>
          <p:nvPr/>
        </p:nvSpPr>
        <p:spPr>
          <a:xfrm>
            <a:off x="11347450" y="4188616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cultura institucional de mejoramiento continuo</a:t>
            </a:r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3944DEFA-E7E8-3C4E-E885-D605E3885531}"/>
              </a:ext>
            </a:extLst>
          </p:cNvPr>
          <p:cNvSpPr txBox="1">
            <a:spLocks/>
          </p:cNvSpPr>
          <p:nvPr/>
        </p:nvSpPr>
        <p:spPr>
          <a:xfrm>
            <a:off x="11347450" y="5526545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Dificultad de acceso a repositorio de información</a:t>
            </a: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coordinación entre subgerencias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1B28899C-6222-7BC6-B048-488DE9E441E7}"/>
              </a:ext>
            </a:extLst>
          </p:cNvPr>
          <p:cNvSpPr txBox="1">
            <a:spLocks/>
          </p:cNvSpPr>
          <p:nvPr/>
        </p:nvSpPr>
        <p:spPr>
          <a:xfrm>
            <a:off x="11347450" y="6994323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Cultural (contratistas e interventores)</a:t>
            </a:r>
            <a:endParaRPr lang="es-P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BAEF0128-1340-AD14-7002-069B691A7671}"/>
              </a:ext>
            </a:extLst>
          </p:cNvPr>
          <p:cNvSpPr txBox="1">
            <a:spLocks/>
          </p:cNvSpPr>
          <p:nvPr/>
        </p:nvSpPr>
        <p:spPr>
          <a:xfrm>
            <a:off x="11347450" y="8322873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Ausencia de protocolos adecuados para cesiones.</a:t>
            </a: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353834B9-2745-1670-C46E-D3A532F03546}"/>
              </a:ext>
            </a:extLst>
          </p:cNvPr>
          <p:cNvSpPr txBox="1"/>
          <p:nvPr/>
        </p:nvSpPr>
        <p:spPr>
          <a:xfrm>
            <a:off x="3801237" y="2834335"/>
            <a:ext cx="344517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OPORT. DE MEJORA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66513800-E2C3-6D44-7EBC-36E73AAE0A7F}"/>
              </a:ext>
            </a:extLst>
          </p:cNvPr>
          <p:cNvSpPr txBox="1"/>
          <p:nvPr/>
        </p:nvSpPr>
        <p:spPr>
          <a:xfrm>
            <a:off x="13328976" y="2834335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175B5D45-60BB-D657-8E39-04E02AB942CD}"/>
              </a:ext>
            </a:extLst>
          </p:cNvPr>
          <p:cNvCxnSpPr>
            <a:cxnSpLocks/>
          </p:cNvCxnSpPr>
          <p:nvPr/>
        </p:nvCxnSpPr>
        <p:spPr>
          <a:xfrm flipH="1">
            <a:off x="9080883" y="4541746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34">
            <a:extLst>
              <a:ext uri="{FF2B5EF4-FFF2-40B4-BE49-F238E27FC236}">
                <a16:creationId xmlns:a16="http://schemas.microsoft.com/office/drawing/2014/main" id="{C23C73E1-4FD9-EF35-FEFC-E814604520E9}"/>
              </a:ext>
            </a:extLst>
          </p:cNvPr>
          <p:cNvCxnSpPr>
            <a:cxnSpLocks/>
          </p:cNvCxnSpPr>
          <p:nvPr/>
        </p:nvCxnSpPr>
        <p:spPr>
          <a:xfrm flipH="1">
            <a:off x="9080883" y="5872390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5505DEBC-97C7-7EB6-42DF-9568F1F7F9FF}"/>
              </a:ext>
            </a:extLst>
          </p:cNvPr>
          <p:cNvCxnSpPr>
            <a:cxnSpLocks/>
          </p:cNvCxnSpPr>
          <p:nvPr/>
        </p:nvCxnSpPr>
        <p:spPr>
          <a:xfrm flipH="1">
            <a:off x="9080883" y="7167790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34">
            <a:extLst>
              <a:ext uri="{FF2B5EF4-FFF2-40B4-BE49-F238E27FC236}">
                <a16:creationId xmlns:a16="http://schemas.microsoft.com/office/drawing/2014/main" id="{D83A345B-C560-5CD1-B84A-F0EF50215C34}"/>
              </a:ext>
            </a:extLst>
          </p:cNvPr>
          <p:cNvCxnSpPr>
            <a:cxnSpLocks/>
          </p:cNvCxnSpPr>
          <p:nvPr/>
        </p:nvCxnSpPr>
        <p:spPr>
          <a:xfrm flipH="1">
            <a:off x="9080883" y="8539390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AFF31B77-5F33-3056-676A-C5A0966D8088}"/>
              </a:ext>
            </a:extLst>
          </p:cNvPr>
          <p:cNvSpPr txBox="1"/>
          <p:nvPr/>
        </p:nvSpPr>
        <p:spPr>
          <a:xfrm>
            <a:off x="2187434" y="4348390"/>
            <a:ext cx="532518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2988234-8873-AE12-6BC2-DB4151B30AE3}"/>
              </a:ext>
            </a:extLst>
          </p:cNvPr>
          <p:cNvSpPr txBox="1"/>
          <p:nvPr/>
        </p:nvSpPr>
        <p:spPr>
          <a:xfrm>
            <a:off x="2216332" y="5602712"/>
            <a:ext cx="437941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11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A94CDCFF-9D87-12E4-A67A-C57C2A885449}"/>
              </a:ext>
            </a:extLst>
          </p:cNvPr>
          <p:cNvSpPr txBox="1"/>
          <p:nvPr/>
        </p:nvSpPr>
        <p:spPr>
          <a:xfrm>
            <a:off x="2216332" y="6974312"/>
            <a:ext cx="505267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12</a:t>
            </a:r>
          </a:p>
        </p:txBody>
      </p:sp>
      <p:sp>
        <p:nvSpPr>
          <p:cNvPr id="60" name="TextBox 57">
            <a:extLst>
              <a:ext uri="{FF2B5EF4-FFF2-40B4-BE49-F238E27FC236}">
                <a16:creationId xmlns:a16="http://schemas.microsoft.com/office/drawing/2014/main" id="{03B53195-F29C-6825-C671-3E6E2A123CA8}"/>
              </a:ext>
            </a:extLst>
          </p:cNvPr>
          <p:cNvSpPr txBox="1"/>
          <p:nvPr/>
        </p:nvSpPr>
        <p:spPr>
          <a:xfrm>
            <a:off x="2207481" y="8269712"/>
            <a:ext cx="516488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13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11887970-4C3B-99C2-DD83-80168DEDE2D1}"/>
              </a:ext>
            </a:extLst>
          </p:cNvPr>
          <p:cNvSpPr txBox="1"/>
          <p:nvPr/>
        </p:nvSpPr>
        <p:spPr>
          <a:xfrm rot="16200000">
            <a:off x="1155197" y="6931063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E" sz="3200" b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Straight Connector 31">
            <a:extLst>
              <a:ext uri="{FF2B5EF4-FFF2-40B4-BE49-F238E27FC236}">
                <a16:creationId xmlns:a16="http://schemas.microsoft.com/office/drawing/2014/main" id="{E7756C8D-AEC0-16A0-0DA8-FAB5F2F9BAE0}"/>
              </a:ext>
            </a:extLst>
          </p:cNvPr>
          <p:cNvCxnSpPr>
            <a:cxnSpLocks/>
          </p:cNvCxnSpPr>
          <p:nvPr/>
        </p:nvCxnSpPr>
        <p:spPr>
          <a:xfrm flipV="1">
            <a:off x="18662650" y="4034728"/>
            <a:ext cx="0" cy="3646859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CuadroTexto 76">
            <a:extLst>
              <a:ext uri="{FF2B5EF4-FFF2-40B4-BE49-F238E27FC236}">
                <a16:creationId xmlns:a16="http://schemas.microsoft.com/office/drawing/2014/main" id="{27C0A693-93A1-47E9-8CC2-C66ECF0D3234}"/>
              </a:ext>
            </a:extLst>
          </p:cNvPr>
          <p:cNvSpPr txBox="1"/>
          <p:nvPr/>
        </p:nvSpPr>
        <p:spPr>
          <a:xfrm rot="16200000">
            <a:off x="18065211" y="5378885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u="none" strike="noStrike" kern="1200" cap="none" spc="0" normalizeH="0" baseline="0" noProof="0" dirty="0">
                <a:ln>
                  <a:solidFill>
                    <a:srgbClr val="1E8F7F"/>
                  </a:solidFill>
                </a:ln>
                <a:solidFill>
                  <a:srgbClr val="1E8F7F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86% OM</a:t>
            </a:r>
            <a:endParaRPr kumimoji="0" lang="es-PE" sz="3200" b="1" u="none" strike="noStrike" kern="1200" cap="none" spc="0" normalizeH="0" baseline="0" noProof="0" dirty="0">
              <a:ln>
                <a:solidFill>
                  <a:srgbClr val="1E8F7F"/>
                </a:solidFill>
              </a:ln>
              <a:solidFill>
                <a:srgbClr val="1E8F7F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5457508-2381-F570-FD67-B57222FA00FB}"/>
              </a:ext>
            </a:extLst>
          </p:cNvPr>
          <p:cNvSpPr txBox="1"/>
          <p:nvPr/>
        </p:nvSpPr>
        <p:spPr>
          <a:xfrm rot="16200000">
            <a:off x="-1190340" y="6323663"/>
            <a:ext cx="4782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Adicionales actual ATIP</a:t>
            </a:r>
            <a:endParaRPr kumimoji="0" lang="es-PE" sz="3200" b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31">
            <a:extLst>
              <a:ext uri="{FF2B5EF4-FFF2-40B4-BE49-F238E27FC236}">
                <a16:creationId xmlns:a16="http://schemas.microsoft.com/office/drawing/2014/main" id="{A5F0800E-DF46-7849-9C34-CC69AC0384EE}"/>
              </a:ext>
            </a:extLst>
          </p:cNvPr>
          <p:cNvCxnSpPr>
            <a:cxnSpLocks/>
          </p:cNvCxnSpPr>
          <p:nvPr/>
        </p:nvCxnSpPr>
        <p:spPr>
          <a:xfrm flipV="1">
            <a:off x="18662650" y="8168984"/>
            <a:ext cx="0" cy="832775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724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6E935-E5ED-4675-90DD-C30BB4462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6A5F8A5-CBE8-F6D4-C8BF-EB713118DFAF}"/>
              </a:ext>
            </a:extLst>
          </p:cNvPr>
          <p:cNvSpPr/>
          <p:nvPr/>
        </p:nvSpPr>
        <p:spPr>
          <a:xfrm>
            <a:off x="0" y="10455275"/>
            <a:ext cx="20104100" cy="870968"/>
          </a:xfrm>
          <a:prstGeom prst="rect">
            <a:avLst/>
          </a:prstGeom>
          <a:solidFill>
            <a:srgbClr val="114795"/>
          </a:solidFill>
          <a:ln>
            <a:solidFill>
              <a:srgbClr val="1147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B0A49C0-D609-1E31-982E-4C77CBF2E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0613176"/>
            <a:ext cx="2810724" cy="55516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D8545BF-732A-CE6B-E41F-099ADB03C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050" y="202468"/>
            <a:ext cx="2737552" cy="13898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9A225802-88DE-DEA6-68E0-83AD4AA282A1}"/>
              </a:ext>
            </a:extLst>
          </p:cNvPr>
          <p:cNvSpPr txBox="1">
            <a:spLocks/>
          </p:cNvSpPr>
          <p:nvPr/>
        </p:nvSpPr>
        <p:spPr>
          <a:xfrm>
            <a:off x="1319803" y="888469"/>
            <a:ext cx="14478000" cy="7078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sz="3550" b="0" i="0">
                <a:solidFill>
                  <a:srgbClr val="010100"/>
                </a:solidFill>
                <a:latin typeface="Verdana"/>
                <a:ea typeface="+mj-ea"/>
                <a:cs typeface="Verdana"/>
              </a:defRPr>
            </a:lvl1pPr>
          </a:lstStyle>
          <a:p>
            <a:pPr algn="just"/>
            <a:r>
              <a:rPr lang="es-ES" sz="4400" b="1" kern="100" dirty="0">
                <a:solidFill>
                  <a:srgbClr val="11479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Componente de </a:t>
            </a:r>
            <a:r>
              <a:rPr lang="es-ES" sz="4400" b="1" kern="100" dirty="0">
                <a:solidFill>
                  <a:srgbClr val="FFC60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Obra Civil</a:t>
            </a:r>
            <a:endParaRPr lang="es-ES_tradnl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34">
            <a:extLst>
              <a:ext uri="{FF2B5EF4-FFF2-40B4-BE49-F238E27FC236}">
                <a16:creationId xmlns:a16="http://schemas.microsoft.com/office/drawing/2014/main" id="{DBC475C3-6552-EA6C-6966-772F958607D2}"/>
              </a:ext>
            </a:extLst>
          </p:cNvPr>
          <p:cNvCxnSpPr>
            <a:cxnSpLocks/>
          </p:cNvCxnSpPr>
          <p:nvPr/>
        </p:nvCxnSpPr>
        <p:spPr>
          <a:xfrm flipH="1">
            <a:off x="1966762" y="3077995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3D340EFB-0145-CECC-3D89-F3A5B875585B}"/>
              </a:ext>
            </a:extLst>
          </p:cNvPr>
          <p:cNvCxnSpPr>
            <a:cxnSpLocks/>
          </p:cNvCxnSpPr>
          <p:nvPr/>
        </p:nvCxnSpPr>
        <p:spPr>
          <a:xfrm flipH="1">
            <a:off x="11023217" y="3077995"/>
            <a:ext cx="711412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0868B045-695C-18A1-188E-B018826854A6}"/>
              </a:ext>
            </a:extLst>
          </p:cNvPr>
          <p:cNvSpPr/>
          <p:nvPr/>
        </p:nvSpPr>
        <p:spPr>
          <a:xfrm>
            <a:off x="1966763" y="405634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">
            <a:extLst>
              <a:ext uri="{FF2B5EF4-FFF2-40B4-BE49-F238E27FC236}">
                <a16:creationId xmlns:a16="http://schemas.microsoft.com/office/drawing/2014/main" id="{4AC40D51-CEC1-4FF2-D2D7-7340D929DEE8}"/>
              </a:ext>
            </a:extLst>
          </p:cNvPr>
          <p:cNvSpPr/>
          <p:nvPr/>
        </p:nvSpPr>
        <p:spPr>
          <a:xfrm>
            <a:off x="1966763" y="4056344"/>
            <a:ext cx="973861" cy="973861"/>
          </a:xfrm>
          <a:prstGeom prst="ellipse">
            <a:avLst/>
          </a:prstGeom>
          <a:solidFill>
            <a:srgbClr val="FFC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43E7B411-D8B0-3ABF-47AB-189310CB2746}"/>
              </a:ext>
            </a:extLst>
          </p:cNvPr>
          <p:cNvSpPr/>
          <p:nvPr/>
        </p:nvSpPr>
        <p:spPr>
          <a:xfrm>
            <a:off x="1966763" y="538489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BAE52E5D-BE3E-18E8-0B1E-703332E73EDA}"/>
              </a:ext>
            </a:extLst>
          </p:cNvPr>
          <p:cNvSpPr/>
          <p:nvPr/>
        </p:nvSpPr>
        <p:spPr>
          <a:xfrm>
            <a:off x="1966763" y="5384893"/>
            <a:ext cx="973861" cy="973861"/>
          </a:xfrm>
          <a:prstGeom prst="ellipse">
            <a:avLst/>
          </a:prstGeom>
          <a:solidFill>
            <a:srgbClr val="FFC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97763B90-0783-05B2-F239-3E0EBC24BCA3}"/>
              </a:ext>
            </a:extLst>
          </p:cNvPr>
          <p:cNvSpPr/>
          <p:nvPr/>
        </p:nvSpPr>
        <p:spPr>
          <a:xfrm>
            <a:off x="1966763" y="670925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5429618D-EEFC-6EF5-9E05-733B29893391}"/>
              </a:ext>
            </a:extLst>
          </p:cNvPr>
          <p:cNvSpPr/>
          <p:nvPr/>
        </p:nvSpPr>
        <p:spPr>
          <a:xfrm>
            <a:off x="1966763" y="6709254"/>
            <a:ext cx="973861" cy="973861"/>
          </a:xfrm>
          <a:prstGeom prst="ellipse">
            <a:avLst/>
          </a:prstGeom>
          <a:solidFill>
            <a:srgbClr val="FFC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11">
            <a:extLst>
              <a:ext uri="{FF2B5EF4-FFF2-40B4-BE49-F238E27FC236}">
                <a16:creationId xmlns:a16="http://schemas.microsoft.com/office/drawing/2014/main" id="{6B7B25BF-D517-5651-9811-EDAEA66BA53A}"/>
              </a:ext>
            </a:extLst>
          </p:cNvPr>
          <p:cNvSpPr/>
          <p:nvPr/>
        </p:nvSpPr>
        <p:spPr>
          <a:xfrm>
            <a:off x="11023217" y="405634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C7F3FB74-69BE-F559-8512-DFCD3FCB57AE}"/>
              </a:ext>
            </a:extLst>
          </p:cNvPr>
          <p:cNvSpPr/>
          <p:nvPr/>
        </p:nvSpPr>
        <p:spPr>
          <a:xfrm>
            <a:off x="11023217" y="538489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15">
            <a:extLst>
              <a:ext uri="{FF2B5EF4-FFF2-40B4-BE49-F238E27FC236}">
                <a16:creationId xmlns:a16="http://schemas.microsoft.com/office/drawing/2014/main" id="{D44F21AA-9150-C0AB-BC2F-BD8D06E008BE}"/>
              </a:ext>
            </a:extLst>
          </p:cNvPr>
          <p:cNvSpPr/>
          <p:nvPr/>
        </p:nvSpPr>
        <p:spPr>
          <a:xfrm>
            <a:off x="11023217" y="6709254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Chevron 31">
            <a:extLst>
              <a:ext uri="{FF2B5EF4-FFF2-40B4-BE49-F238E27FC236}">
                <a16:creationId xmlns:a16="http://schemas.microsoft.com/office/drawing/2014/main" id="{33240FE4-F68D-AB89-EC12-4FE3DA413219}"/>
              </a:ext>
            </a:extLst>
          </p:cNvPr>
          <p:cNvSpPr/>
          <p:nvPr/>
        </p:nvSpPr>
        <p:spPr>
          <a:xfrm>
            <a:off x="3377819" y="2683633"/>
            <a:ext cx="4292010" cy="798308"/>
          </a:xfrm>
          <a:prstGeom prst="chevron">
            <a:avLst/>
          </a:pr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Chevron 32">
            <a:extLst>
              <a:ext uri="{FF2B5EF4-FFF2-40B4-BE49-F238E27FC236}">
                <a16:creationId xmlns:a16="http://schemas.microsoft.com/office/drawing/2014/main" id="{646690E1-0127-B929-60B1-D292C3F4D6EB}"/>
              </a:ext>
            </a:extLst>
          </p:cNvPr>
          <p:cNvSpPr/>
          <p:nvPr/>
        </p:nvSpPr>
        <p:spPr>
          <a:xfrm flipH="1">
            <a:off x="12436268" y="2683633"/>
            <a:ext cx="4290013" cy="798308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solidFill>
                <a:schemeClr val="tx1"/>
              </a:solidFill>
              <a:latin typeface="Lato Light" panose="020F0502020204030203" pitchFamily="34" charset="0"/>
            </a:endParaRPr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1F3FEABC-3D94-3F68-06F1-7EB50BEC8993}"/>
              </a:ext>
            </a:extLst>
          </p:cNvPr>
          <p:cNvSpPr/>
          <p:nvPr/>
        </p:nvSpPr>
        <p:spPr>
          <a:xfrm>
            <a:off x="9354558" y="2371629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0E5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84AB011A-D026-0A4B-892A-8BB63B8A0C97}"/>
              </a:ext>
            </a:extLst>
          </p:cNvPr>
          <p:cNvSpPr/>
          <p:nvPr/>
        </p:nvSpPr>
        <p:spPr>
          <a:xfrm rot="10800000">
            <a:off x="10052051" y="2371629"/>
            <a:ext cx="697493" cy="1415812"/>
          </a:xfrm>
          <a:custGeom>
            <a:avLst/>
            <a:gdLst>
              <a:gd name="connsiteX0" fmla="*/ 845921 w 845921"/>
              <a:gd name="connsiteY0" fmla="*/ 0 h 1717099"/>
              <a:gd name="connsiteX1" fmla="*/ 845921 w 845921"/>
              <a:gd name="connsiteY1" fmla="*/ 1717099 h 1717099"/>
              <a:gd name="connsiteX2" fmla="*/ 771371 w 845921"/>
              <a:gd name="connsiteY2" fmla="*/ 1713334 h 1717099"/>
              <a:gd name="connsiteX3" fmla="*/ 0 w 845921"/>
              <a:gd name="connsiteY3" fmla="*/ 858549 h 1717099"/>
              <a:gd name="connsiteX4" fmla="*/ 771371 w 845921"/>
              <a:gd name="connsiteY4" fmla="*/ 3764 h 171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21" h="1717099">
                <a:moveTo>
                  <a:pt x="845921" y="0"/>
                </a:moveTo>
                <a:lnTo>
                  <a:pt x="845921" y="1717099"/>
                </a:lnTo>
                <a:lnTo>
                  <a:pt x="771371" y="1713334"/>
                </a:lnTo>
                <a:cubicBezTo>
                  <a:pt x="338103" y="1669333"/>
                  <a:pt x="0" y="1303426"/>
                  <a:pt x="0" y="858549"/>
                </a:cubicBezTo>
                <a:cubicBezTo>
                  <a:pt x="0" y="413673"/>
                  <a:pt x="338103" y="47765"/>
                  <a:pt x="771371" y="37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4" dirty="0">
              <a:latin typeface="Lato Light" panose="020F0502020204030203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FD1C39A5-3F38-51F2-987A-A846EC2530BE}"/>
              </a:ext>
            </a:extLst>
          </p:cNvPr>
          <p:cNvSpPr txBox="1">
            <a:spLocks/>
          </p:cNvSpPr>
          <p:nvPr/>
        </p:nvSpPr>
        <p:spPr>
          <a:xfrm>
            <a:off x="3128934" y="4203629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DETERIORO ACELERADO DE INFRAESTRUCTURA ENTREGADA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2301364D-926E-00AA-8064-7D927194A97C}"/>
              </a:ext>
            </a:extLst>
          </p:cNvPr>
          <p:cNvSpPr txBox="1">
            <a:spLocks/>
          </p:cNvSpPr>
          <p:nvPr/>
        </p:nvSpPr>
        <p:spPr>
          <a:xfrm>
            <a:off x="3128934" y="5528074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DELIMITACIÓN DE ALCANCE PARA PROYECTOS RELACIONADOS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F91900BE-B9F6-3389-B855-071B0AC4555B}"/>
              </a:ext>
            </a:extLst>
          </p:cNvPr>
          <p:cNvSpPr txBox="1">
            <a:spLocks/>
          </p:cNvSpPr>
          <p:nvPr/>
        </p:nvSpPr>
        <p:spPr>
          <a:xfrm>
            <a:off x="3128934" y="6841963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 INCIERTA DE ENTREGABLES EN CONCILIACIONES 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270F12BB-352E-F11F-488B-0ADFAB14CAA5}"/>
              </a:ext>
            </a:extLst>
          </p:cNvPr>
          <p:cNvSpPr txBox="1">
            <a:spLocks/>
          </p:cNvSpPr>
          <p:nvPr/>
        </p:nvSpPr>
        <p:spPr>
          <a:xfrm>
            <a:off x="11347450" y="4190144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Operación y mantenimiento inadecuados</a:t>
            </a:r>
          </a:p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</a:t>
            </a:r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9CD08111-C786-6E15-0DB8-56D41DEB4977}"/>
              </a:ext>
            </a:extLst>
          </p:cNvPr>
          <p:cNvSpPr txBox="1">
            <a:spLocks/>
          </p:cNvSpPr>
          <p:nvPr/>
        </p:nvSpPr>
        <p:spPr>
          <a:xfrm>
            <a:off x="11347450" y="5681962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lineamientos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0CA115E0-81D9-D267-204A-17228F546785}"/>
              </a:ext>
            </a:extLst>
          </p:cNvPr>
          <p:cNvSpPr txBox="1">
            <a:spLocks/>
          </p:cNvSpPr>
          <p:nvPr/>
        </p:nvSpPr>
        <p:spPr>
          <a:xfrm>
            <a:off x="11347450" y="6995851"/>
            <a:ext cx="6601577" cy="383909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criterios sobre controles alternativos</a:t>
            </a: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id="{217D43E2-0B12-BB4E-D1DF-60E8E1B066F0}"/>
              </a:ext>
            </a:extLst>
          </p:cNvPr>
          <p:cNvSpPr txBox="1"/>
          <p:nvPr/>
        </p:nvSpPr>
        <p:spPr>
          <a:xfrm>
            <a:off x="3801237" y="2835863"/>
            <a:ext cx="3445175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OPORT. DE MEJORA</a:t>
            </a:r>
          </a:p>
        </p:txBody>
      </p:sp>
      <p:sp>
        <p:nvSpPr>
          <p:cNvPr id="51" name="TextBox 58">
            <a:extLst>
              <a:ext uri="{FF2B5EF4-FFF2-40B4-BE49-F238E27FC236}">
                <a16:creationId xmlns:a16="http://schemas.microsoft.com/office/drawing/2014/main" id="{7A5F0D46-9004-7570-57F0-59350CF969EE}"/>
              </a:ext>
            </a:extLst>
          </p:cNvPr>
          <p:cNvSpPr txBox="1"/>
          <p:nvPr/>
        </p:nvSpPr>
        <p:spPr>
          <a:xfrm>
            <a:off x="13328976" y="2835863"/>
            <a:ext cx="2502609" cy="49827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CAUSA - RAÍZ</a:t>
            </a:r>
          </a:p>
        </p:txBody>
      </p:sp>
      <p:cxnSp>
        <p:nvCxnSpPr>
          <p:cNvPr id="52" name="Straight Connector 34">
            <a:extLst>
              <a:ext uri="{FF2B5EF4-FFF2-40B4-BE49-F238E27FC236}">
                <a16:creationId xmlns:a16="http://schemas.microsoft.com/office/drawing/2014/main" id="{8FC296C0-E89C-43DA-811B-551F7BE1DD10}"/>
              </a:ext>
            </a:extLst>
          </p:cNvPr>
          <p:cNvCxnSpPr>
            <a:cxnSpLocks/>
          </p:cNvCxnSpPr>
          <p:nvPr/>
        </p:nvCxnSpPr>
        <p:spPr>
          <a:xfrm flipH="1">
            <a:off x="9080883" y="4543274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34">
            <a:extLst>
              <a:ext uri="{FF2B5EF4-FFF2-40B4-BE49-F238E27FC236}">
                <a16:creationId xmlns:a16="http://schemas.microsoft.com/office/drawing/2014/main" id="{42AF879C-E827-79FF-DE92-4BCD42F7660A}"/>
              </a:ext>
            </a:extLst>
          </p:cNvPr>
          <p:cNvCxnSpPr>
            <a:cxnSpLocks/>
          </p:cNvCxnSpPr>
          <p:nvPr/>
        </p:nvCxnSpPr>
        <p:spPr>
          <a:xfrm flipH="1">
            <a:off x="9080883" y="587391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4">
            <a:extLst>
              <a:ext uri="{FF2B5EF4-FFF2-40B4-BE49-F238E27FC236}">
                <a16:creationId xmlns:a16="http://schemas.microsoft.com/office/drawing/2014/main" id="{D02DF9B6-CE8F-8DEE-09A6-41F805243B34}"/>
              </a:ext>
            </a:extLst>
          </p:cNvPr>
          <p:cNvCxnSpPr>
            <a:cxnSpLocks/>
          </p:cNvCxnSpPr>
          <p:nvPr/>
        </p:nvCxnSpPr>
        <p:spPr>
          <a:xfrm flipH="1">
            <a:off x="9080883" y="716931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7">
            <a:extLst>
              <a:ext uri="{FF2B5EF4-FFF2-40B4-BE49-F238E27FC236}">
                <a16:creationId xmlns:a16="http://schemas.microsoft.com/office/drawing/2014/main" id="{DC68FFDA-55CA-8E2E-EE88-C8C1010BD4F3}"/>
              </a:ext>
            </a:extLst>
          </p:cNvPr>
          <p:cNvSpPr txBox="1"/>
          <p:nvPr/>
        </p:nvSpPr>
        <p:spPr>
          <a:xfrm>
            <a:off x="2188236" y="4349918"/>
            <a:ext cx="530915" cy="498278"/>
          </a:xfrm>
          <a:prstGeom prst="rect">
            <a:avLst/>
          </a:prstGeom>
          <a:solidFill>
            <a:srgbClr val="FFC606"/>
          </a:solidFill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3058AD6-ED8F-ADF4-D482-4C93E845B2BB}"/>
              </a:ext>
            </a:extLst>
          </p:cNvPr>
          <p:cNvSpPr txBox="1"/>
          <p:nvPr/>
        </p:nvSpPr>
        <p:spPr>
          <a:xfrm>
            <a:off x="2172250" y="5604240"/>
            <a:ext cx="526106" cy="498278"/>
          </a:xfrm>
          <a:prstGeom prst="rect">
            <a:avLst/>
          </a:prstGeom>
          <a:solidFill>
            <a:srgbClr val="FFC606"/>
          </a:solidFill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16</a:t>
            </a:r>
          </a:p>
        </p:txBody>
      </p:sp>
      <p:sp>
        <p:nvSpPr>
          <p:cNvPr id="59" name="TextBox 57">
            <a:extLst>
              <a:ext uri="{FF2B5EF4-FFF2-40B4-BE49-F238E27FC236}">
                <a16:creationId xmlns:a16="http://schemas.microsoft.com/office/drawing/2014/main" id="{31F7AE7C-8B6B-82BC-A085-99D746492E01}"/>
              </a:ext>
            </a:extLst>
          </p:cNvPr>
          <p:cNvSpPr txBox="1"/>
          <p:nvPr/>
        </p:nvSpPr>
        <p:spPr>
          <a:xfrm>
            <a:off x="2222744" y="6975840"/>
            <a:ext cx="492443" cy="498278"/>
          </a:xfrm>
          <a:prstGeom prst="rect">
            <a:avLst/>
          </a:prstGeom>
          <a:solidFill>
            <a:srgbClr val="FFC606"/>
          </a:solidFill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17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EF418A89-0890-04FF-F917-A8B439717800}"/>
              </a:ext>
            </a:extLst>
          </p:cNvPr>
          <p:cNvSpPr txBox="1"/>
          <p:nvPr/>
        </p:nvSpPr>
        <p:spPr>
          <a:xfrm rot="16200000">
            <a:off x="-1190340" y="6255438"/>
            <a:ext cx="4782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Adicionales actual ATIP</a:t>
            </a:r>
            <a:endParaRPr kumimoji="0" lang="es-PE" sz="3200" b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Straight Connector 31">
            <a:extLst>
              <a:ext uri="{FF2B5EF4-FFF2-40B4-BE49-F238E27FC236}">
                <a16:creationId xmlns:a16="http://schemas.microsoft.com/office/drawing/2014/main" id="{BBB31DBB-FDF8-D647-D766-4568E075AAD6}"/>
              </a:ext>
            </a:extLst>
          </p:cNvPr>
          <p:cNvCxnSpPr>
            <a:cxnSpLocks/>
          </p:cNvCxnSpPr>
          <p:nvPr/>
        </p:nvCxnSpPr>
        <p:spPr>
          <a:xfrm flipV="1">
            <a:off x="18662650" y="3787441"/>
            <a:ext cx="0" cy="5151809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CuadroTexto 76">
            <a:extLst>
              <a:ext uri="{FF2B5EF4-FFF2-40B4-BE49-F238E27FC236}">
                <a16:creationId xmlns:a16="http://schemas.microsoft.com/office/drawing/2014/main" id="{8B2EDD69-2F47-C7CE-ADCC-193D76DC2415}"/>
              </a:ext>
            </a:extLst>
          </p:cNvPr>
          <p:cNvSpPr txBox="1"/>
          <p:nvPr/>
        </p:nvSpPr>
        <p:spPr>
          <a:xfrm rot="16200000">
            <a:off x="18166236" y="6017389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u="none" strike="noStrike" kern="1200" cap="none" spc="0" normalizeH="0" baseline="0" noProof="0" dirty="0">
                <a:ln>
                  <a:solidFill>
                    <a:srgbClr val="FFC606"/>
                  </a:solidFill>
                </a:ln>
                <a:solidFill>
                  <a:srgbClr val="FFC606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14% OM</a:t>
            </a:r>
            <a:endParaRPr kumimoji="0" lang="es-PE" sz="3200" b="1" u="none" strike="noStrike" kern="1200" cap="none" spc="0" normalizeH="0" baseline="0" noProof="0" dirty="0">
              <a:ln>
                <a:solidFill>
                  <a:srgbClr val="FFC606"/>
                </a:solidFill>
              </a:ln>
              <a:solidFill>
                <a:srgbClr val="FFC606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2761E1F5-2B2A-41D4-89B5-F7DEA137394C}"/>
              </a:ext>
            </a:extLst>
          </p:cNvPr>
          <p:cNvSpPr/>
          <p:nvPr/>
        </p:nvSpPr>
        <p:spPr>
          <a:xfrm>
            <a:off x="1966763" y="802942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5D7121A-3146-2F60-13C7-AB02376C6BBA}"/>
              </a:ext>
            </a:extLst>
          </p:cNvPr>
          <p:cNvSpPr/>
          <p:nvPr/>
        </p:nvSpPr>
        <p:spPr>
          <a:xfrm>
            <a:off x="1966763" y="8029426"/>
            <a:ext cx="973861" cy="973861"/>
          </a:xfrm>
          <a:prstGeom prst="ellipse">
            <a:avLst/>
          </a:prstGeom>
          <a:solidFill>
            <a:srgbClr val="FFC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7">
            <a:extLst>
              <a:ext uri="{FF2B5EF4-FFF2-40B4-BE49-F238E27FC236}">
                <a16:creationId xmlns:a16="http://schemas.microsoft.com/office/drawing/2014/main" id="{2E25F17C-050E-2571-A453-2CA26AE2AE22}"/>
              </a:ext>
            </a:extLst>
          </p:cNvPr>
          <p:cNvSpPr/>
          <p:nvPr/>
        </p:nvSpPr>
        <p:spPr>
          <a:xfrm>
            <a:off x="11023217" y="8029426"/>
            <a:ext cx="7114120" cy="978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095349C-822B-7119-2A46-FAC8F9C4BDDF}"/>
              </a:ext>
            </a:extLst>
          </p:cNvPr>
          <p:cNvSpPr txBox="1">
            <a:spLocks/>
          </p:cNvSpPr>
          <p:nvPr/>
        </p:nvSpPr>
        <p:spPr>
          <a:xfrm>
            <a:off x="3128934" y="8170513"/>
            <a:ext cx="5763639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DESACTUALIZACIÓN DE DISEÑOS (Sector SALUD)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3122792-90A3-461A-A102-EB6B7919D1D2}"/>
              </a:ext>
            </a:extLst>
          </p:cNvPr>
          <p:cNvSpPr txBox="1">
            <a:spLocks/>
          </p:cNvSpPr>
          <p:nvPr/>
        </p:nvSpPr>
        <p:spPr>
          <a:xfrm>
            <a:off x="11347450" y="8170513"/>
            <a:ext cx="6601577" cy="691685"/>
          </a:xfrm>
          <a:prstGeom prst="rect">
            <a:avLst/>
          </a:prstGeom>
        </p:spPr>
        <p:txBody>
          <a:bodyPr vert="horz" wrap="square" lIns="75396" tIns="37698" rIns="75396" bIns="37698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Surgimiento de externalidades por prolongada duración de proyectos</a:t>
            </a:r>
          </a:p>
        </p:txBody>
      </p:sp>
      <p:cxnSp>
        <p:nvCxnSpPr>
          <p:cNvPr id="16" name="Straight Connector 34">
            <a:extLst>
              <a:ext uri="{FF2B5EF4-FFF2-40B4-BE49-F238E27FC236}">
                <a16:creationId xmlns:a16="http://schemas.microsoft.com/office/drawing/2014/main" id="{B1BE0F6C-74CC-FD56-F384-BAFCBC6369FD}"/>
              </a:ext>
            </a:extLst>
          </p:cNvPr>
          <p:cNvCxnSpPr>
            <a:cxnSpLocks/>
          </p:cNvCxnSpPr>
          <p:nvPr/>
        </p:nvCxnSpPr>
        <p:spPr>
          <a:xfrm flipH="1">
            <a:off x="9080883" y="8540918"/>
            <a:ext cx="1942334" cy="0"/>
          </a:xfrm>
          <a:prstGeom prst="line">
            <a:avLst/>
          </a:prstGeom>
          <a:ln w="38100">
            <a:solidFill>
              <a:srgbClr val="92D05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57">
            <a:extLst>
              <a:ext uri="{FF2B5EF4-FFF2-40B4-BE49-F238E27FC236}">
                <a16:creationId xmlns:a16="http://schemas.microsoft.com/office/drawing/2014/main" id="{644D2B06-18BE-2C6C-10F4-DD44A4143035}"/>
              </a:ext>
            </a:extLst>
          </p:cNvPr>
          <p:cNvSpPr txBox="1"/>
          <p:nvPr/>
        </p:nvSpPr>
        <p:spPr>
          <a:xfrm>
            <a:off x="2200267" y="8271240"/>
            <a:ext cx="530915" cy="498278"/>
          </a:xfrm>
          <a:prstGeom prst="rect">
            <a:avLst/>
          </a:prstGeom>
          <a:solidFill>
            <a:srgbClr val="FFC606"/>
          </a:solidFill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638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38266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86BADE8E262EB4DB369F5BFCA27152F" ma:contentTypeVersion="13" ma:contentTypeDescription="Crear nuevo documento." ma:contentTypeScope="" ma:versionID="da54aad30da6f05b839ec742d222be71">
  <xsd:schema xmlns:xsd="http://www.w3.org/2001/XMLSchema" xmlns:xs="http://www.w3.org/2001/XMLSchema" xmlns:p="http://schemas.microsoft.com/office/2006/metadata/properties" xmlns:ns2="c5f20ebd-f2ff-482f-a271-5d31b0daa9aa" xmlns:ns3="17767596-3425-4564-b67a-f62a2c53bb36" targetNamespace="http://schemas.microsoft.com/office/2006/metadata/properties" ma:root="true" ma:fieldsID="20254e1591e2739bce49e9027983fb93" ns2:_="" ns3:_="">
    <xsd:import namespace="c5f20ebd-f2ff-482f-a271-5d31b0daa9aa"/>
    <xsd:import namespace="17767596-3425-4564-b67a-f62a2c53bb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f20ebd-f2ff-482f-a271-5d31b0daa9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2da93c29-63e2-4927-837e-3d78c684b91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767596-3425-4564-b67a-f62a2c53bb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dfdc70f-cb87-4508-961d-a68b15089b80}" ma:internalName="TaxCatchAll" ma:showField="CatchAllData" ma:web="17767596-3425-4564-b67a-f62a2c53bb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767596-3425-4564-b67a-f62a2c53bb36" xsi:nil="true"/>
    <lcf76f155ced4ddcb4097134ff3c332f xmlns="c5f20ebd-f2ff-482f-a271-5d31b0daa9a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43DADC-F5E4-48CF-9184-6E214FC5446A}"/>
</file>

<file path=customXml/itemProps2.xml><?xml version="1.0" encoding="utf-8"?>
<ds:datastoreItem xmlns:ds="http://schemas.openxmlformats.org/officeDocument/2006/customXml" ds:itemID="{782A4BB3-B263-4DA5-A489-5E10BB28379E}">
  <ds:schemaRefs>
    <ds:schemaRef ds:uri="http://schemas.microsoft.com/office/2006/metadata/properties"/>
    <ds:schemaRef ds:uri="http://schemas.microsoft.com/office/infopath/2007/PartnerControls"/>
    <ds:schemaRef ds:uri="226b3984-0564-449d-9951-ac3346b6a03a"/>
    <ds:schemaRef ds:uri="d9aab707-f2b0-46e6-a4d9-a3d7d78d2b69"/>
  </ds:schemaRefs>
</ds:datastoreItem>
</file>

<file path=customXml/itemProps3.xml><?xml version="1.0" encoding="utf-8"?>
<ds:datastoreItem xmlns:ds="http://schemas.openxmlformats.org/officeDocument/2006/customXml" ds:itemID="{00194527-03AB-48D9-B2DB-8901ED192D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9566</TotalTime>
  <Words>1692</Words>
  <Application>Microsoft Macintosh PowerPoint</Application>
  <PresentationFormat>Personalizado</PresentationFormat>
  <Paragraphs>237</Paragraphs>
  <Slides>22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0" baseType="lpstr">
      <vt:lpstr>Arial</vt:lpstr>
      <vt:lpstr>Avenir Next</vt:lpstr>
      <vt:lpstr>Calibri</vt:lpstr>
      <vt:lpstr>Lato Light</vt:lpstr>
      <vt:lpstr>Poppins</vt:lpstr>
      <vt:lpstr>Verdana</vt:lpstr>
      <vt:lpstr>Work Sans</vt:lpstr>
      <vt:lpstr>Office Theme</vt:lpstr>
      <vt:lpstr>Presentación de PowerPoint</vt:lpstr>
      <vt:lpstr>Generalidades del Proyecto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ppt</dc:title>
  <dc:creator>JAHV0158</dc:creator>
  <cp:lastModifiedBy>Fernanda Granada</cp:lastModifiedBy>
  <cp:revision>256</cp:revision>
  <dcterms:created xsi:type="dcterms:W3CDTF">2024-09-30T01:23:52Z</dcterms:created>
  <dcterms:modified xsi:type="dcterms:W3CDTF">2025-09-08T00:38:34Z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2021-02-22T00:00:00Z</vt:filetime>
  </property>
  <property fmtid="{D5CDD505-2E9C-101B-9397-08002B2CF9AE}" pid="3" name="Creator">
    <vt:lpwstr>Adobe Illustrator 24.0 (Windows)</vt:lpwstr>
  </property>
  <property fmtid="{D5CDD505-2E9C-101B-9397-08002B2CF9AE}" pid="4" name="LastSaved">
    <vt:filetime>2024-09-30T00:00:00Z</vt:filetime>
  </property>
  <property fmtid="{D5CDD505-2E9C-101B-9397-08002B2CF9AE}" pid="5" name="ContentTypeId">
    <vt:lpwstr>0x010100A86BADE8E262EB4DB369F5BFCA27152F</vt:lpwstr>
  </property>
  <property fmtid="{D5CDD505-2E9C-101B-9397-08002B2CF9AE}" pid="6" name="MediaServiceImageTags">
    <vt:lpwstr/>
  </property>
</Properties>
</file>