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2"/>
  </p:notesMasterIdLst>
  <p:sldIdLst>
    <p:sldId id="256" r:id="rId2"/>
    <p:sldId id="260" r:id="rId3"/>
    <p:sldId id="266" r:id="rId4"/>
    <p:sldId id="277" r:id="rId5"/>
    <p:sldId id="278" r:id="rId6"/>
    <p:sldId id="279" r:id="rId7"/>
    <p:sldId id="280" r:id="rId8"/>
    <p:sldId id="281" r:id="rId9"/>
    <p:sldId id="283" r:id="rId10"/>
    <p:sldId id="263" r:id="rId11"/>
  </p:sldIdLst>
  <p:sldSz cx="12192000" cy="6858000"/>
  <p:notesSz cx="6858000" cy="9144000"/>
  <p:embeddedFontLst>
    <p:embeddedFont>
      <p:font typeface="Calibri" panose="020F0502020204030204" pitchFamily="34" charset="0"/>
      <p:regular r:id="rId13"/>
      <p:bold r:id="rId14"/>
      <p:italic r:id="rId15"/>
      <p:boldItalic r:id="rId16"/>
    </p:embeddedFont>
    <p:embeddedFont>
      <p:font typeface="Lexend Deca" pitchFamily="2" charset="77"/>
      <p:regular r:id="rId17"/>
      <p:bold r:id="rId18"/>
    </p:embeddedFont>
    <p:embeddedFont>
      <p:font typeface="Oswald" pitchFamily="2" charset="77"/>
      <p:regular r:id="rId19"/>
      <p:bold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9631B5-78F2-41C9-869B-9F39066F8104}" styleName="Estilo medio 3 - Énfasi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Estilo medio 4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02"/>
    <p:restoredTop sz="94569"/>
  </p:normalViewPr>
  <p:slideViewPr>
    <p:cSldViewPr snapToGrid="0">
      <p:cViewPr varScale="1">
        <p:scale>
          <a:sx n="86" d="100"/>
          <a:sy n="86" d="100"/>
        </p:scale>
        <p:origin x="1016"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9843993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2abf9f62662_0_1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2abf9f62662_0_1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6534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1ee5e2f3b5f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1ee5e2f3b5f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04871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1ee66ead53e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1ee66ead53e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0684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479883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57364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473458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372521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629658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012570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ee5e2f3b5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ee5e2f3b5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00985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0"/>
          <p:cNvSpPr>
            <a:spLocks noGrp="1"/>
          </p:cNvSpPr>
          <p:nvPr>
            <p:ph type="pic" idx="2"/>
          </p:nvPr>
        </p:nvSpPr>
        <p:spPr>
          <a:xfrm>
            <a:off x="5183188" y="987425"/>
            <a:ext cx="6172200" cy="4873625"/>
          </a:xfrm>
          <a:prstGeom prst="rect">
            <a:avLst/>
          </a:prstGeom>
          <a:noFill/>
          <a:ln>
            <a:noFill/>
          </a:ln>
        </p:spPr>
      </p:sp>
      <p:sp>
        <p:nvSpPr>
          <p:cNvPr id="64" name="Google Shape;64;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x-none"/>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x-none"/>
              <a:t>‹Nº›</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52"/>
            <a:ext cx="12206700" cy="7258530"/>
          </a:xfrm>
          <a:prstGeom prst="rect">
            <a:avLst/>
          </a:prstGeom>
          <a:solidFill>
            <a:srgbClr val="E4032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solidFill>
                <a:schemeClr val="lt1"/>
              </a:solidFill>
              <a:latin typeface="Calibri"/>
              <a:ea typeface="Calibri"/>
              <a:cs typeface="Calibri"/>
              <a:sym typeface="Calibri"/>
            </a:endParaRPr>
          </a:p>
        </p:txBody>
      </p:sp>
      <p:sp>
        <p:nvSpPr>
          <p:cNvPr id="85" name="Google Shape;85;p13"/>
          <p:cNvSpPr/>
          <p:nvPr/>
        </p:nvSpPr>
        <p:spPr>
          <a:xfrm flipH="1">
            <a:off x="10943664" y="2532197"/>
            <a:ext cx="1245319" cy="4325448"/>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6" name="Google Shape;86;p13"/>
          <p:cNvSpPr/>
          <p:nvPr/>
        </p:nvSpPr>
        <p:spPr>
          <a:xfrm rot="10800000">
            <a:off x="10943664" y="-52"/>
            <a:ext cx="1245319" cy="2532249"/>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pic>
        <p:nvPicPr>
          <p:cNvPr id="87" name="Google Shape;87;p13"/>
          <p:cNvPicPr preferRelativeResize="0"/>
          <p:nvPr/>
        </p:nvPicPr>
        <p:blipFill>
          <a:blip r:embed="rId3">
            <a:alphaModFix/>
          </a:blip>
          <a:stretch>
            <a:fillRect/>
          </a:stretch>
        </p:blipFill>
        <p:spPr>
          <a:xfrm>
            <a:off x="4814761" y="5418250"/>
            <a:ext cx="2562473" cy="838301"/>
          </a:xfrm>
          <a:prstGeom prst="rect">
            <a:avLst/>
          </a:prstGeom>
          <a:noFill/>
          <a:ln>
            <a:noFill/>
          </a:ln>
        </p:spPr>
      </p:pic>
      <p:sp>
        <p:nvSpPr>
          <p:cNvPr id="89" name="Google Shape;89;p13"/>
          <p:cNvSpPr/>
          <p:nvPr/>
        </p:nvSpPr>
        <p:spPr>
          <a:xfrm flipH="1">
            <a:off x="0" y="-1"/>
            <a:ext cx="2896214" cy="7258479"/>
          </a:xfrm>
          <a:prstGeom prst="parallelogram">
            <a:avLst>
              <a:gd name="adj" fmla="val 71939"/>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90" name="Google Shape;90;p13"/>
          <p:cNvSpPr txBox="1"/>
          <p:nvPr/>
        </p:nvSpPr>
        <p:spPr>
          <a:xfrm>
            <a:off x="2896214" y="1596499"/>
            <a:ext cx="6478760" cy="426807"/>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lang="es-MX" sz="2300" dirty="0">
              <a:solidFill>
                <a:schemeClr val="lt1"/>
              </a:solidFill>
              <a:latin typeface="Lexend Deca"/>
              <a:ea typeface="Lexend Deca"/>
              <a:cs typeface="Lexend Deca"/>
              <a:sym typeface="Lexend Deca"/>
            </a:endParaRPr>
          </a:p>
        </p:txBody>
      </p:sp>
      <p:sp>
        <p:nvSpPr>
          <p:cNvPr id="88" name="Google Shape;88;p13"/>
          <p:cNvSpPr txBox="1"/>
          <p:nvPr/>
        </p:nvSpPr>
        <p:spPr>
          <a:xfrm>
            <a:off x="818319" y="1982999"/>
            <a:ext cx="10555356" cy="1846629"/>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5400" dirty="0">
                <a:solidFill>
                  <a:schemeClr val="bg1"/>
                </a:solidFill>
              </a:rPr>
              <a:t>Comodatos - Alcaldía Local de Chapinero</a:t>
            </a:r>
            <a:endParaRPr sz="3600" b="1" dirty="0">
              <a:solidFill>
                <a:schemeClr val="bg1"/>
              </a:solidFill>
              <a:latin typeface="Oswald"/>
              <a:ea typeface="Oswald"/>
              <a:cs typeface="Oswald"/>
              <a:sym typeface="Oswald"/>
            </a:endParaRPr>
          </a:p>
        </p:txBody>
      </p:sp>
      <p:sp>
        <p:nvSpPr>
          <p:cNvPr id="9" name="Google Shape;90;p13"/>
          <p:cNvSpPr txBox="1"/>
          <p:nvPr/>
        </p:nvSpPr>
        <p:spPr>
          <a:xfrm>
            <a:off x="2494722" y="4074813"/>
            <a:ext cx="7202556" cy="985636"/>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MX" sz="2300" dirty="0">
                <a:solidFill>
                  <a:schemeClr val="lt1"/>
                </a:solidFill>
                <a:latin typeface="Arial" panose="020B0604020202020204" pitchFamily="34" charset="0"/>
                <a:ea typeface="Lexend Deca"/>
                <a:cs typeface="Arial" panose="020B0604020202020204" pitchFamily="34" charset="0"/>
                <a:sym typeface="Lexend Deca"/>
              </a:rPr>
              <a:t>BOGOTA, ABRIL 2026.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0"/>
          <p:cNvSpPr/>
          <p:nvPr/>
        </p:nvSpPr>
        <p:spPr>
          <a:xfrm>
            <a:off x="0" y="-2125"/>
            <a:ext cx="12206700" cy="6857700"/>
          </a:xfrm>
          <a:prstGeom prst="rect">
            <a:avLst/>
          </a:prstGeom>
          <a:solidFill>
            <a:srgbClr val="E4032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latin typeface="Calibri"/>
              <a:ea typeface="Calibri"/>
              <a:cs typeface="Calibri"/>
              <a:sym typeface="Calibri"/>
            </a:endParaRPr>
          </a:p>
        </p:txBody>
      </p:sp>
      <p:sp>
        <p:nvSpPr>
          <p:cNvPr id="160" name="Google Shape;160;p20"/>
          <p:cNvSpPr/>
          <p:nvPr/>
        </p:nvSpPr>
        <p:spPr>
          <a:xfrm flipH="1">
            <a:off x="10943683" y="2532197"/>
            <a:ext cx="1245300" cy="43254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61" name="Google Shape;161;p20"/>
          <p:cNvSpPr/>
          <p:nvPr/>
        </p:nvSpPr>
        <p:spPr>
          <a:xfrm rot="10800000">
            <a:off x="10943683" y="-103"/>
            <a:ext cx="1245300" cy="25323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pic>
        <p:nvPicPr>
          <p:cNvPr id="162" name="Google Shape;162;p20"/>
          <p:cNvPicPr preferRelativeResize="0"/>
          <p:nvPr/>
        </p:nvPicPr>
        <p:blipFill>
          <a:blip r:embed="rId3">
            <a:alphaModFix/>
          </a:blip>
          <a:stretch>
            <a:fillRect/>
          </a:stretch>
        </p:blipFill>
        <p:spPr>
          <a:xfrm>
            <a:off x="5314622" y="4732325"/>
            <a:ext cx="1628600" cy="532776"/>
          </a:xfrm>
          <a:prstGeom prst="rect">
            <a:avLst/>
          </a:prstGeom>
          <a:noFill/>
          <a:ln>
            <a:noFill/>
          </a:ln>
        </p:spPr>
      </p:pic>
      <p:sp>
        <p:nvSpPr>
          <p:cNvPr id="163" name="Google Shape;163;p20"/>
          <p:cNvSpPr txBox="1"/>
          <p:nvPr/>
        </p:nvSpPr>
        <p:spPr>
          <a:xfrm>
            <a:off x="2731500" y="2547000"/>
            <a:ext cx="6729000" cy="172351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x-none" sz="9600" b="1">
                <a:solidFill>
                  <a:schemeClr val="lt1"/>
                </a:solidFill>
                <a:latin typeface="Oswald"/>
                <a:ea typeface="Oswald"/>
                <a:cs typeface="Oswald"/>
                <a:sym typeface="Oswald"/>
              </a:rPr>
              <a:t>GRACIAS</a:t>
            </a:r>
            <a:r>
              <a:rPr lang="es-ES" sz="9600" b="1" dirty="0">
                <a:solidFill>
                  <a:schemeClr val="lt1"/>
                </a:solidFill>
                <a:latin typeface="Oswald"/>
                <a:ea typeface="Oswald"/>
                <a:cs typeface="Oswald"/>
                <a:sym typeface="Oswald"/>
              </a:rPr>
              <a:t>.</a:t>
            </a:r>
            <a:endParaRPr sz="9600" b="1" dirty="0">
              <a:solidFill>
                <a:schemeClr val="lt1"/>
              </a:solidFill>
              <a:latin typeface="Oswald"/>
              <a:ea typeface="Oswald"/>
              <a:cs typeface="Oswald"/>
              <a:sym typeface="Oswald"/>
            </a:endParaRPr>
          </a:p>
        </p:txBody>
      </p:sp>
      <p:sp>
        <p:nvSpPr>
          <p:cNvPr id="164" name="Google Shape;164;p20"/>
          <p:cNvSpPr/>
          <p:nvPr/>
        </p:nvSpPr>
        <p:spPr>
          <a:xfrm flipH="1">
            <a:off x="0" y="2425"/>
            <a:ext cx="1913200" cy="6855575"/>
          </a:xfrm>
          <a:prstGeom prst="parallelogram">
            <a:avLst>
              <a:gd name="adj" fmla="val 71939"/>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7"/>
          <p:cNvSpPr/>
          <p:nvPr/>
        </p:nvSpPr>
        <p:spPr>
          <a:xfrm>
            <a:off x="0" y="-103"/>
            <a:ext cx="12206700" cy="6857700"/>
          </a:xfrm>
          <a:prstGeom prst="rect">
            <a:avLst/>
          </a:prstGeom>
          <a:solidFill>
            <a:srgbClr val="E403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chemeClr val="lt1"/>
              </a:solidFill>
              <a:latin typeface="Calibri"/>
              <a:ea typeface="Calibri"/>
              <a:cs typeface="Calibri"/>
              <a:sym typeface="Calibri"/>
            </a:endParaRPr>
          </a:p>
        </p:txBody>
      </p:sp>
      <p:sp>
        <p:nvSpPr>
          <p:cNvPr id="128" name="Google Shape;128;p17"/>
          <p:cNvSpPr/>
          <p:nvPr/>
        </p:nvSpPr>
        <p:spPr>
          <a:xfrm flipH="1">
            <a:off x="10943683" y="2532197"/>
            <a:ext cx="1245300" cy="43254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29" name="Google Shape;129;p17"/>
          <p:cNvSpPr/>
          <p:nvPr/>
        </p:nvSpPr>
        <p:spPr>
          <a:xfrm rot="10800000">
            <a:off x="10943683" y="-103"/>
            <a:ext cx="1245300" cy="2532300"/>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pic>
        <p:nvPicPr>
          <p:cNvPr id="130" name="Google Shape;130;p17"/>
          <p:cNvPicPr preferRelativeResize="0"/>
          <p:nvPr/>
        </p:nvPicPr>
        <p:blipFill>
          <a:blip r:embed="rId3">
            <a:alphaModFix/>
          </a:blip>
          <a:stretch>
            <a:fillRect/>
          </a:stretch>
        </p:blipFill>
        <p:spPr>
          <a:xfrm>
            <a:off x="11177574" y="6484075"/>
            <a:ext cx="902077" cy="295100"/>
          </a:xfrm>
          <a:prstGeom prst="rect">
            <a:avLst/>
          </a:prstGeom>
          <a:noFill/>
          <a:ln>
            <a:noFill/>
          </a:ln>
        </p:spPr>
      </p:pic>
      <p:sp>
        <p:nvSpPr>
          <p:cNvPr id="131" name="Google Shape;131;p17"/>
          <p:cNvSpPr/>
          <p:nvPr/>
        </p:nvSpPr>
        <p:spPr>
          <a:xfrm flipH="1">
            <a:off x="0" y="0"/>
            <a:ext cx="6397500" cy="6858000"/>
          </a:xfrm>
          <a:prstGeom prst="parallelogram">
            <a:avLst>
              <a:gd name="adj" fmla="val 45538"/>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132" name="Google Shape;132;p17"/>
          <p:cNvSpPr txBox="1"/>
          <p:nvPr/>
        </p:nvSpPr>
        <p:spPr>
          <a:xfrm>
            <a:off x="2777338" y="2654875"/>
            <a:ext cx="6729000" cy="1015632"/>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MX" sz="5400" b="1" dirty="0">
                <a:solidFill>
                  <a:schemeClr val="lt1"/>
                </a:solidFill>
                <a:latin typeface="Arial" panose="020B0604020202020204" pitchFamily="34" charset="0"/>
                <a:ea typeface="Oswald"/>
                <a:cs typeface="Arial" panose="020B0604020202020204" pitchFamily="34" charset="0"/>
                <a:sym typeface="Oswald"/>
              </a:rPr>
              <a:t>COMODATOS</a:t>
            </a:r>
            <a:endParaRPr sz="5400" b="1" dirty="0">
              <a:solidFill>
                <a:schemeClr val="lt1"/>
              </a:solidFill>
              <a:latin typeface="Arial" panose="020B0604020202020204" pitchFamily="34" charset="0"/>
              <a:ea typeface="Oswald"/>
              <a:cs typeface="Arial" panose="020B0604020202020204" pitchFamily="34" charset="0"/>
              <a:sym typeface="Oswa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alphaModFix/>
          </a:blip>
          <a:stretch>
            <a:fillRect/>
          </a:stretch>
        </p:blipFill>
        <p:spPr>
          <a:xfrm>
            <a:off x="0" y="1"/>
            <a:ext cx="12192000" cy="6857644"/>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pic>
          <p:nvPicPr>
            <p:cNvPr id="142" name="Google Shape;142;p18"/>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43" name="Google Shape;143;p18"/>
          <p:cNvSpPr txBox="1"/>
          <p:nvPr/>
        </p:nvSpPr>
        <p:spPr>
          <a:xfrm>
            <a:off x="-1033762" y="303821"/>
            <a:ext cx="13143700" cy="923299"/>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4800" dirty="0">
                <a:solidFill>
                  <a:srgbClr val="FF0000"/>
                </a:solidFill>
              </a:rPr>
              <a:t>¿Qué es un Comodato?</a:t>
            </a:r>
            <a:endParaRPr sz="4400" dirty="0">
              <a:solidFill>
                <a:srgbClr val="FF0000"/>
              </a:solidFill>
              <a:latin typeface="Oswald"/>
              <a:ea typeface="Oswald"/>
              <a:cs typeface="Oswald"/>
              <a:sym typeface="Oswald"/>
            </a:endParaRPr>
          </a:p>
        </p:txBody>
      </p:sp>
      <p:sp>
        <p:nvSpPr>
          <p:cNvPr id="11" name="Google Shape;111;p15"/>
          <p:cNvSpPr txBox="1"/>
          <p:nvPr/>
        </p:nvSpPr>
        <p:spPr>
          <a:xfrm>
            <a:off x="1403836" y="1888761"/>
            <a:ext cx="9536811" cy="3372787"/>
          </a:xfrm>
          <a:prstGeom prst="rect">
            <a:avLst/>
          </a:prstGeom>
          <a:noFill/>
          <a:ln>
            <a:noFill/>
          </a:ln>
        </p:spPr>
        <p:txBody>
          <a:bodyPr spcFirstLastPara="1" wrap="square" lIns="91425" tIns="91425" rIns="91425" bIns="91425" anchor="t" anchorCtr="0">
            <a:noAutofit/>
          </a:bodyPr>
          <a:lstStyle/>
          <a:p>
            <a:pPr algn="just"/>
            <a:r>
              <a:rPr lang="es-CO" sz="3200" b="0" i="0" u="none" strike="noStrike" dirty="0">
                <a:solidFill>
                  <a:srgbClr val="000000"/>
                </a:solidFill>
                <a:effectLst/>
                <a:latin typeface="Arial" panose="020B0604020202020204" pitchFamily="34" charset="0"/>
                <a:cs typeface="Arial" panose="020B0604020202020204" pitchFamily="34" charset="0"/>
              </a:rPr>
              <a:t>Contrato mediante el cual se entrega un bien en calidad de préstamo gratuito para su uso, con la obligación de restituirlo en las mismas condiciones en que fue recibido, salvo el deterioro normal derivado de su uso adecuado.</a:t>
            </a:r>
            <a:endParaRPr lang="es-CO" sz="4400" dirty="0"/>
          </a:p>
        </p:txBody>
      </p:sp>
    </p:spTree>
    <p:extLst>
      <p:ext uri="{BB962C8B-B14F-4D97-AF65-F5344CB8AC3E}">
        <p14:creationId xmlns:p14="http://schemas.microsoft.com/office/powerpoint/2010/main" val="3608085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alphaModFix/>
          </a:blip>
          <a:stretch>
            <a:fillRect/>
          </a:stretch>
        </p:blipFill>
        <p:spPr>
          <a:xfrm>
            <a:off x="0" y="0"/>
            <a:ext cx="12192000" cy="7397291"/>
          </a:xfrm>
          <a:prstGeom prst="rect">
            <a:avLst/>
          </a:prstGeom>
          <a:noFill/>
          <a:ln>
            <a:noFill/>
          </a:ln>
        </p:spPr>
      </p:pic>
      <p:grpSp>
        <p:nvGrpSpPr>
          <p:cNvPr id="139" name="Google Shape;139;p18"/>
          <p:cNvGrpSpPr/>
          <p:nvPr/>
        </p:nvGrpSpPr>
        <p:grpSpPr>
          <a:xfrm>
            <a:off x="10943664" y="-52"/>
            <a:ext cx="1245319" cy="7397343"/>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pic>
          <p:nvPicPr>
            <p:cNvPr id="142" name="Google Shape;142;p18"/>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43" name="Google Shape;143;p18"/>
          <p:cNvSpPr txBox="1"/>
          <p:nvPr/>
        </p:nvSpPr>
        <p:spPr>
          <a:xfrm>
            <a:off x="0" y="185325"/>
            <a:ext cx="12192000" cy="1754296"/>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lang="es-CO" sz="5400" dirty="0"/>
          </a:p>
          <a:p>
            <a:pPr marL="0" lvl="0" indent="0" algn="ctr" rtl="0">
              <a:spcBef>
                <a:spcPts val="0"/>
              </a:spcBef>
              <a:spcAft>
                <a:spcPts val="0"/>
              </a:spcAft>
              <a:buNone/>
            </a:pPr>
            <a:r>
              <a:rPr lang="es-CO" sz="4800" dirty="0">
                <a:solidFill>
                  <a:srgbClr val="FF0000"/>
                </a:solidFill>
              </a:rPr>
              <a:t>Objetivo del Comodato</a:t>
            </a:r>
            <a:endParaRPr sz="4800" dirty="0">
              <a:solidFill>
                <a:srgbClr val="FF0000"/>
              </a:solidFill>
              <a:sym typeface="Oswald"/>
            </a:endParaRPr>
          </a:p>
        </p:txBody>
      </p:sp>
      <p:sp>
        <p:nvSpPr>
          <p:cNvPr id="11" name="Google Shape;111;p15"/>
          <p:cNvSpPr txBox="1"/>
          <p:nvPr/>
        </p:nvSpPr>
        <p:spPr>
          <a:xfrm>
            <a:off x="1768839" y="2031954"/>
            <a:ext cx="8934139" cy="4069043"/>
          </a:xfrm>
          <a:prstGeom prst="rect">
            <a:avLst/>
          </a:prstGeom>
          <a:noFill/>
          <a:ln>
            <a:noFill/>
          </a:ln>
        </p:spPr>
        <p:txBody>
          <a:bodyPr spcFirstLastPara="1" wrap="square" lIns="91425" tIns="91425" rIns="91425" bIns="91425" anchor="t" anchorCtr="0">
            <a:noAutofit/>
          </a:bodyPr>
          <a:lstStyle/>
          <a:p>
            <a:pPr algn="just"/>
            <a:r>
              <a:rPr lang="es-CO" sz="3600" b="0" i="0" u="none" strike="noStrike" dirty="0">
                <a:solidFill>
                  <a:srgbClr val="000000"/>
                </a:solidFill>
                <a:effectLst/>
                <a:latin typeface="Arial" panose="020B0604020202020204" pitchFamily="34" charset="0"/>
                <a:cs typeface="Arial" panose="020B0604020202020204" pitchFamily="34" charset="0"/>
              </a:rPr>
              <a:t>Fortalecer la gestión comunitaria mediante la entrega de bienes a las Juntas de Acción Comunal (JAC), con el fin de apoyar el desarrollo de actividades sociales.</a:t>
            </a:r>
            <a:endParaRPr lang="es-CO" sz="8000" dirty="0"/>
          </a:p>
        </p:txBody>
      </p:sp>
    </p:spTree>
    <p:extLst>
      <p:ext uri="{BB962C8B-B14F-4D97-AF65-F5344CB8AC3E}">
        <p14:creationId xmlns:p14="http://schemas.microsoft.com/office/powerpoint/2010/main" val="3511668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alphaModFix/>
          </a:blip>
          <a:stretch>
            <a:fillRect/>
          </a:stretch>
        </p:blipFill>
        <p:spPr>
          <a:xfrm>
            <a:off x="0" y="356"/>
            <a:ext cx="12192000" cy="6857644"/>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pic>
          <p:nvPicPr>
            <p:cNvPr id="142" name="Google Shape;142;p18"/>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43" name="Google Shape;143;p18"/>
          <p:cNvSpPr txBox="1"/>
          <p:nvPr/>
        </p:nvSpPr>
        <p:spPr>
          <a:xfrm>
            <a:off x="0" y="185325"/>
            <a:ext cx="12192000" cy="1661963"/>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lang="es-CO" sz="4800" dirty="0"/>
          </a:p>
          <a:p>
            <a:pPr marL="0" lvl="0" indent="0" algn="ctr" rtl="0">
              <a:spcBef>
                <a:spcPts val="0"/>
              </a:spcBef>
              <a:spcAft>
                <a:spcPts val="0"/>
              </a:spcAft>
              <a:buNone/>
            </a:pPr>
            <a:r>
              <a:rPr lang="es-CO" sz="4800" dirty="0">
                <a:solidFill>
                  <a:srgbClr val="FF0000"/>
                </a:solidFill>
              </a:rPr>
              <a:t>Marco Normativo Colombiano</a:t>
            </a:r>
            <a:endParaRPr sz="1600" b="1" dirty="0">
              <a:solidFill>
                <a:srgbClr val="FF0000"/>
              </a:solidFill>
              <a:latin typeface="Oswald"/>
              <a:ea typeface="Oswald"/>
              <a:cs typeface="Oswald"/>
              <a:sym typeface="Oswald"/>
            </a:endParaRPr>
          </a:p>
        </p:txBody>
      </p:sp>
      <p:sp>
        <p:nvSpPr>
          <p:cNvPr id="11" name="Google Shape;111;p15"/>
          <p:cNvSpPr txBox="1"/>
          <p:nvPr/>
        </p:nvSpPr>
        <p:spPr>
          <a:xfrm>
            <a:off x="1403836" y="2032256"/>
            <a:ext cx="9536811" cy="2659665"/>
          </a:xfrm>
          <a:prstGeom prst="rect">
            <a:avLst/>
          </a:prstGeom>
          <a:noFill/>
          <a:ln>
            <a:noFill/>
          </a:ln>
        </p:spPr>
        <p:txBody>
          <a:bodyPr spcFirstLastPara="1" wrap="square" lIns="91425" tIns="91425" rIns="91425" bIns="91425" anchor="t" anchorCtr="0">
            <a:noAutofit/>
          </a:bodyPr>
          <a:lstStyle/>
          <a:p>
            <a:pPr marL="457200" indent="-457200">
              <a:buFont typeface="Wingdings" pitchFamily="2" charset="2"/>
              <a:buChar char="q"/>
            </a:pPr>
            <a:r>
              <a:rPr lang="es-CO" sz="3200" dirty="0"/>
              <a:t>Código Civil Colombiano (Art. 2200 y ss.)</a:t>
            </a:r>
          </a:p>
          <a:p>
            <a:pPr marL="457200" indent="-457200">
              <a:buFont typeface="Wingdings" pitchFamily="2" charset="2"/>
              <a:buChar char="q"/>
            </a:pPr>
            <a:r>
              <a:rPr lang="es-CO" sz="3200" dirty="0"/>
              <a:t>Ley 743 de 2002 (Organización de JAC)</a:t>
            </a:r>
          </a:p>
          <a:p>
            <a:pPr marL="457200" indent="-457200">
              <a:buFont typeface="Wingdings" pitchFamily="2" charset="2"/>
              <a:buChar char="q"/>
            </a:pPr>
            <a:r>
              <a:rPr lang="es-CO" sz="3200" dirty="0"/>
              <a:t>Ley 80 de 1993 (Contratación estatal)</a:t>
            </a:r>
          </a:p>
          <a:p>
            <a:pPr marL="457200" indent="-457200">
              <a:buFont typeface="Wingdings" pitchFamily="2" charset="2"/>
              <a:buChar char="q"/>
            </a:pPr>
            <a:r>
              <a:rPr lang="es-CO" sz="3200" dirty="0"/>
              <a:t>Decreto 1082 de 2015</a:t>
            </a:r>
          </a:p>
          <a:p>
            <a:pPr marL="457200" indent="-457200">
              <a:buFont typeface="Wingdings" pitchFamily="2" charset="2"/>
              <a:buChar char="q"/>
            </a:pPr>
            <a:r>
              <a:rPr lang="es-CO" sz="3200" dirty="0"/>
              <a:t>Normas internas de la Alcaldía</a:t>
            </a:r>
          </a:p>
          <a:p>
            <a:pPr algn="just"/>
            <a:endParaRPr lang="es-CO" sz="4000" dirty="0"/>
          </a:p>
        </p:txBody>
      </p:sp>
    </p:spTree>
    <p:extLst>
      <p:ext uri="{BB962C8B-B14F-4D97-AF65-F5344CB8AC3E}">
        <p14:creationId xmlns:p14="http://schemas.microsoft.com/office/powerpoint/2010/main" val="1617777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alphaModFix/>
          </a:blip>
          <a:stretch>
            <a:fillRect/>
          </a:stretch>
        </p:blipFill>
        <p:spPr>
          <a:xfrm>
            <a:off x="-1" y="356"/>
            <a:ext cx="12192001" cy="6857644"/>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pic>
          <p:nvPicPr>
            <p:cNvPr id="142" name="Google Shape;142;p18"/>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43" name="Google Shape;143;p18"/>
          <p:cNvSpPr txBox="1"/>
          <p:nvPr/>
        </p:nvSpPr>
        <p:spPr>
          <a:xfrm>
            <a:off x="0" y="387353"/>
            <a:ext cx="12188983" cy="1754296"/>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lang="es-CO" sz="5400" dirty="0"/>
          </a:p>
          <a:p>
            <a:pPr marL="0" lvl="0" indent="0" algn="ctr" rtl="0">
              <a:spcBef>
                <a:spcPts val="0"/>
              </a:spcBef>
              <a:spcAft>
                <a:spcPts val="0"/>
              </a:spcAft>
              <a:buNone/>
            </a:pPr>
            <a:r>
              <a:rPr lang="es-CO" sz="4800" dirty="0">
                <a:solidFill>
                  <a:srgbClr val="FF0000"/>
                </a:solidFill>
              </a:rPr>
              <a:t>Actores Involucrados</a:t>
            </a:r>
            <a:endParaRPr sz="4800" b="1" dirty="0">
              <a:solidFill>
                <a:srgbClr val="FF0000"/>
              </a:solidFill>
              <a:latin typeface="Oswald"/>
              <a:ea typeface="Oswald"/>
              <a:cs typeface="Oswald"/>
              <a:sym typeface="Oswald"/>
            </a:endParaRPr>
          </a:p>
        </p:txBody>
      </p:sp>
      <p:sp>
        <p:nvSpPr>
          <p:cNvPr id="11" name="Google Shape;111;p15"/>
          <p:cNvSpPr txBox="1"/>
          <p:nvPr/>
        </p:nvSpPr>
        <p:spPr>
          <a:xfrm>
            <a:off x="1403836" y="2353456"/>
            <a:ext cx="9239180" cy="2263514"/>
          </a:xfrm>
          <a:prstGeom prst="rect">
            <a:avLst/>
          </a:prstGeom>
          <a:noFill/>
          <a:ln>
            <a:noFill/>
          </a:ln>
        </p:spPr>
        <p:txBody>
          <a:bodyPr spcFirstLastPara="1" wrap="square" lIns="91425" tIns="91425" rIns="91425" bIns="91425" anchor="t" anchorCtr="0">
            <a:noAutofit/>
          </a:bodyPr>
          <a:lstStyle/>
          <a:p>
            <a:pPr marL="571500" indent="-571500">
              <a:buFont typeface="Wingdings" pitchFamily="2" charset="2"/>
              <a:buChar char="ü"/>
            </a:pPr>
            <a:r>
              <a:rPr lang="es-CO" sz="3600" dirty="0"/>
              <a:t>Alcaldía Local de Chapinero.</a:t>
            </a:r>
          </a:p>
          <a:p>
            <a:pPr marL="571500" indent="-571500">
              <a:buFont typeface="Wingdings" pitchFamily="2" charset="2"/>
              <a:buChar char="ü"/>
            </a:pPr>
            <a:r>
              <a:rPr lang="es-CO" sz="3600" dirty="0"/>
              <a:t>Juntas de Acción Comunal.</a:t>
            </a:r>
          </a:p>
          <a:p>
            <a:pPr marL="571500" indent="-571500">
              <a:buFont typeface="Wingdings" pitchFamily="2" charset="2"/>
              <a:buChar char="ü"/>
            </a:pPr>
            <a:r>
              <a:rPr lang="es-CO" sz="3600" dirty="0"/>
              <a:t>Comunidad.</a:t>
            </a:r>
          </a:p>
          <a:p>
            <a:pPr algn="just"/>
            <a:endParaRPr lang="es-CO" sz="8000" dirty="0"/>
          </a:p>
        </p:txBody>
      </p:sp>
    </p:spTree>
    <p:extLst>
      <p:ext uri="{BB962C8B-B14F-4D97-AF65-F5344CB8AC3E}">
        <p14:creationId xmlns:p14="http://schemas.microsoft.com/office/powerpoint/2010/main" val="1952949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alphaModFix/>
          </a:blip>
          <a:stretch>
            <a:fillRect/>
          </a:stretch>
        </p:blipFill>
        <p:spPr>
          <a:xfrm>
            <a:off x="0" y="5076"/>
            <a:ext cx="12192000" cy="6857644"/>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pic>
          <p:nvPicPr>
            <p:cNvPr id="142" name="Google Shape;142;p18"/>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43" name="Google Shape;143;p18"/>
          <p:cNvSpPr txBox="1"/>
          <p:nvPr/>
        </p:nvSpPr>
        <p:spPr>
          <a:xfrm>
            <a:off x="-3016" y="372363"/>
            <a:ext cx="12192000" cy="1754296"/>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lang="es-CO" sz="5400" dirty="0"/>
          </a:p>
          <a:p>
            <a:pPr marL="0" lvl="0" indent="0" algn="ctr" rtl="0">
              <a:spcBef>
                <a:spcPts val="0"/>
              </a:spcBef>
              <a:spcAft>
                <a:spcPts val="0"/>
              </a:spcAft>
              <a:buNone/>
            </a:pPr>
            <a:r>
              <a:rPr lang="es-CO" sz="4800" dirty="0">
                <a:solidFill>
                  <a:srgbClr val="FF0000"/>
                </a:solidFill>
              </a:rPr>
              <a:t>Responsabilidades de las JAC</a:t>
            </a:r>
            <a:endParaRPr sz="4800" b="1" dirty="0">
              <a:solidFill>
                <a:srgbClr val="FF0000"/>
              </a:solidFill>
              <a:latin typeface="Oswald"/>
              <a:ea typeface="Oswald"/>
              <a:cs typeface="Oswald"/>
              <a:sym typeface="Oswald"/>
            </a:endParaRPr>
          </a:p>
        </p:txBody>
      </p:sp>
      <p:sp>
        <p:nvSpPr>
          <p:cNvPr id="11" name="Google Shape;111;p15"/>
          <p:cNvSpPr txBox="1"/>
          <p:nvPr/>
        </p:nvSpPr>
        <p:spPr>
          <a:xfrm>
            <a:off x="1214203" y="2368445"/>
            <a:ext cx="9069049" cy="2998033"/>
          </a:xfrm>
          <a:prstGeom prst="rect">
            <a:avLst/>
          </a:prstGeom>
          <a:noFill/>
          <a:ln>
            <a:noFill/>
          </a:ln>
        </p:spPr>
        <p:txBody>
          <a:bodyPr spcFirstLastPara="1" wrap="square" lIns="91425" tIns="91425" rIns="91425" bIns="91425" anchor="t" anchorCtr="0">
            <a:noAutofit/>
          </a:bodyPr>
          <a:lstStyle/>
          <a:p>
            <a:pPr marL="571500" indent="-571500">
              <a:buFont typeface="Wingdings" pitchFamily="2" charset="2"/>
              <a:buChar char="ü"/>
            </a:pPr>
            <a:r>
              <a:rPr lang="es-CO" sz="3600" dirty="0"/>
              <a:t> Custodia de los elementos.</a:t>
            </a:r>
          </a:p>
          <a:p>
            <a:pPr marL="571500" indent="-571500">
              <a:buFont typeface="Wingdings" pitchFamily="2" charset="2"/>
              <a:buChar char="ü"/>
            </a:pPr>
            <a:r>
              <a:rPr lang="es-CO" sz="3600" dirty="0"/>
              <a:t> Uso adecuado de los bienes.</a:t>
            </a:r>
          </a:p>
          <a:p>
            <a:pPr marL="571500" indent="-571500">
              <a:buFont typeface="Wingdings" pitchFamily="2" charset="2"/>
              <a:buChar char="ü"/>
            </a:pPr>
            <a:r>
              <a:rPr lang="es-CO" sz="3600" dirty="0"/>
              <a:t> Reporte de novedades en caso de        hurto o de presentar alguna falla del bien. </a:t>
            </a:r>
          </a:p>
          <a:p>
            <a:endParaRPr lang="es-CO" sz="8000" dirty="0"/>
          </a:p>
        </p:txBody>
      </p:sp>
    </p:spTree>
    <p:extLst>
      <p:ext uri="{BB962C8B-B14F-4D97-AF65-F5344CB8AC3E}">
        <p14:creationId xmlns:p14="http://schemas.microsoft.com/office/powerpoint/2010/main" val="24252499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alphaModFix/>
          </a:blip>
          <a:stretch>
            <a:fillRect/>
          </a:stretch>
        </p:blipFill>
        <p:spPr>
          <a:xfrm>
            <a:off x="0" y="1"/>
            <a:ext cx="12192000" cy="6857644"/>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pic>
          <p:nvPicPr>
            <p:cNvPr id="142" name="Google Shape;142;p18"/>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43" name="Google Shape;143;p18"/>
          <p:cNvSpPr txBox="1"/>
          <p:nvPr/>
        </p:nvSpPr>
        <p:spPr>
          <a:xfrm>
            <a:off x="1" y="447314"/>
            <a:ext cx="12192000" cy="1754296"/>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lang="es-CO" sz="5400" dirty="0"/>
          </a:p>
          <a:p>
            <a:pPr marL="0" lvl="0" indent="0" algn="ctr" rtl="0">
              <a:spcBef>
                <a:spcPts val="0"/>
              </a:spcBef>
              <a:spcAft>
                <a:spcPts val="0"/>
              </a:spcAft>
              <a:buNone/>
            </a:pPr>
            <a:r>
              <a:rPr lang="es-CO" sz="4800" dirty="0">
                <a:solidFill>
                  <a:srgbClr val="FF0000"/>
                </a:solidFill>
              </a:rPr>
              <a:t>Seguimiento y Control.</a:t>
            </a:r>
            <a:endParaRPr sz="1600" b="1" dirty="0">
              <a:solidFill>
                <a:srgbClr val="FF0000"/>
              </a:solidFill>
              <a:latin typeface="Oswald"/>
              <a:ea typeface="Oswald"/>
              <a:cs typeface="Oswald"/>
              <a:sym typeface="Oswald"/>
            </a:endParaRPr>
          </a:p>
        </p:txBody>
      </p:sp>
      <p:sp>
        <p:nvSpPr>
          <p:cNvPr id="11" name="Google Shape;111;p15"/>
          <p:cNvSpPr txBox="1"/>
          <p:nvPr/>
        </p:nvSpPr>
        <p:spPr>
          <a:xfrm>
            <a:off x="1403836" y="2532197"/>
            <a:ext cx="9536811" cy="3179055"/>
          </a:xfrm>
          <a:prstGeom prst="rect">
            <a:avLst/>
          </a:prstGeom>
          <a:noFill/>
          <a:ln>
            <a:noFill/>
          </a:ln>
        </p:spPr>
        <p:txBody>
          <a:bodyPr spcFirstLastPara="1" wrap="square" lIns="91425" tIns="91425" rIns="91425" bIns="91425" anchor="t" anchorCtr="0">
            <a:noAutofit/>
          </a:bodyPr>
          <a:lstStyle/>
          <a:p>
            <a:pPr marL="571500" indent="-571500">
              <a:buFont typeface="Wingdings" pitchFamily="2" charset="2"/>
              <a:buChar char="ü"/>
            </a:pPr>
            <a:r>
              <a:rPr lang="es-CO" sz="3600" dirty="0"/>
              <a:t>Inventarios periódicos.</a:t>
            </a:r>
          </a:p>
          <a:p>
            <a:pPr marL="571500" indent="-571500">
              <a:buFont typeface="Wingdings" pitchFamily="2" charset="2"/>
              <a:buChar char="ü"/>
            </a:pPr>
            <a:r>
              <a:rPr lang="es-CO" sz="3600" dirty="0"/>
              <a:t>Visitas por parte de alcaldía.</a:t>
            </a:r>
          </a:p>
          <a:p>
            <a:pPr marL="571500" indent="-571500">
              <a:buFont typeface="Wingdings" pitchFamily="2" charset="2"/>
              <a:buChar char="ü"/>
            </a:pPr>
            <a:r>
              <a:rPr lang="es-CO" sz="3600" dirty="0"/>
              <a:t>Informes en general.</a:t>
            </a:r>
          </a:p>
          <a:p>
            <a:endParaRPr lang="es-CO" sz="6000" dirty="0"/>
          </a:p>
          <a:p>
            <a:endParaRPr lang="es-CO" sz="8000" dirty="0"/>
          </a:p>
        </p:txBody>
      </p:sp>
    </p:spTree>
    <p:extLst>
      <p:ext uri="{BB962C8B-B14F-4D97-AF65-F5344CB8AC3E}">
        <p14:creationId xmlns:p14="http://schemas.microsoft.com/office/powerpoint/2010/main" val="41812793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18"/>
          <p:cNvPicPr preferRelativeResize="0"/>
          <p:nvPr/>
        </p:nvPicPr>
        <p:blipFill>
          <a:blip r:embed="rId3">
            <a:alphaModFix/>
          </a:blip>
          <a:stretch>
            <a:fillRect/>
          </a:stretch>
        </p:blipFill>
        <p:spPr>
          <a:xfrm>
            <a:off x="-34842" y="0"/>
            <a:ext cx="12308904" cy="6939615"/>
          </a:xfrm>
          <a:prstGeom prst="rect">
            <a:avLst/>
          </a:prstGeom>
          <a:noFill/>
          <a:ln>
            <a:noFill/>
          </a:ln>
        </p:spPr>
      </p:pic>
      <p:grpSp>
        <p:nvGrpSpPr>
          <p:cNvPr id="139" name="Google Shape;139;p18"/>
          <p:cNvGrpSpPr/>
          <p:nvPr/>
        </p:nvGrpSpPr>
        <p:grpSpPr>
          <a:xfrm>
            <a:off x="10943664" y="-52"/>
            <a:ext cx="1245319" cy="6857697"/>
            <a:chOff x="10950525" y="35050"/>
            <a:chExt cx="1239000" cy="6822900"/>
          </a:xfrm>
        </p:grpSpPr>
        <p:sp>
          <p:nvSpPr>
            <p:cNvPr id="140" name="Google Shape;140;p18"/>
            <p:cNvSpPr/>
            <p:nvPr/>
          </p:nvSpPr>
          <p:spPr>
            <a:xfrm flipH="1">
              <a:off x="10950525" y="2554450"/>
              <a:ext cx="1239000" cy="43035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8"/>
            <p:cNvSpPr/>
            <p:nvPr/>
          </p:nvSpPr>
          <p:spPr>
            <a:xfrm rot="10800000">
              <a:off x="10950525" y="35050"/>
              <a:ext cx="1239000" cy="25194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pic>
          <p:nvPicPr>
            <p:cNvPr id="142" name="Google Shape;142;p18"/>
            <p:cNvPicPr preferRelativeResize="0"/>
            <p:nvPr/>
          </p:nvPicPr>
          <p:blipFill>
            <a:blip r:embed="rId4">
              <a:alphaModFix/>
            </a:blip>
            <a:stretch>
              <a:fillRect/>
            </a:stretch>
          </p:blipFill>
          <p:spPr>
            <a:xfrm>
              <a:off x="11161009" y="6465999"/>
              <a:ext cx="949873" cy="310749"/>
            </a:xfrm>
            <a:prstGeom prst="rect">
              <a:avLst/>
            </a:prstGeom>
            <a:noFill/>
            <a:ln>
              <a:noFill/>
            </a:ln>
          </p:spPr>
        </p:pic>
      </p:grpSp>
      <p:sp>
        <p:nvSpPr>
          <p:cNvPr id="143" name="Google Shape;143;p18"/>
          <p:cNvSpPr txBox="1"/>
          <p:nvPr/>
        </p:nvSpPr>
        <p:spPr>
          <a:xfrm>
            <a:off x="-116904" y="371309"/>
            <a:ext cx="12308904" cy="923299"/>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CO" sz="4800" dirty="0">
                <a:solidFill>
                  <a:srgbClr val="FF0000"/>
                </a:solidFill>
              </a:rPr>
              <a:t>Conclusión.</a:t>
            </a:r>
            <a:endParaRPr sz="1600" b="1" dirty="0">
              <a:solidFill>
                <a:srgbClr val="FF0000"/>
              </a:solidFill>
              <a:latin typeface="Oswald"/>
              <a:ea typeface="Oswald"/>
              <a:cs typeface="Oswald"/>
              <a:sym typeface="Oswald"/>
            </a:endParaRPr>
          </a:p>
        </p:txBody>
      </p:sp>
      <p:sp>
        <p:nvSpPr>
          <p:cNvPr id="11" name="Google Shape;111;p15"/>
          <p:cNvSpPr txBox="1"/>
          <p:nvPr/>
        </p:nvSpPr>
        <p:spPr>
          <a:xfrm>
            <a:off x="1214204" y="1678388"/>
            <a:ext cx="10178322" cy="3478228"/>
          </a:xfrm>
          <a:prstGeom prst="rect">
            <a:avLst/>
          </a:prstGeom>
          <a:noFill/>
          <a:ln>
            <a:noFill/>
          </a:ln>
        </p:spPr>
        <p:txBody>
          <a:bodyPr spcFirstLastPara="1" wrap="square" lIns="91425" tIns="91425" rIns="91425" bIns="91425" anchor="t" anchorCtr="0">
            <a:noAutofit/>
          </a:bodyPr>
          <a:lstStyle/>
          <a:p>
            <a:pPr algn="just"/>
            <a:r>
              <a:rPr lang="es-CO" sz="3200" b="0" i="0" u="none" strike="noStrike" dirty="0">
                <a:solidFill>
                  <a:srgbClr val="000000"/>
                </a:solidFill>
                <a:effectLst/>
                <a:latin typeface="Arial" panose="020B0604020202020204" pitchFamily="34" charset="0"/>
                <a:cs typeface="Arial" panose="020B0604020202020204" pitchFamily="34" charset="0"/>
              </a:rPr>
              <a:t>El comodato requiere un adecuado control, un seguimiento permanente y la corresponsabilidad de las partes involucradas, con el fin de garantizar su correcta ejecución, el uso eficiente de los bienes entregados y el cumplimiento de los objetivos establecidos, asegurando así su efectividad y sostenibilidad en el tiempo.</a:t>
            </a:r>
            <a:endParaRPr lang="es-CO" sz="2400" dirty="0">
              <a:latin typeface="Arial" panose="020B0604020202020204" pitchFamily="34" charset="0"/>
              <a:cs typeface="Arial" panose="020B0604020202020204" pitchFamily="34" charset="0"/>
            </a:endParaRPr>
          </a:p>
          <a:p>
            <a:endParaRPr lang="es-CO" sz="7200" dirty="0"/>
          </a:p>
          <a:p>
            <a:endParaRPr lang="es-CO" sz="6000" dirty="0"/>
          </a:p>
          <a:p>
            <a:endParaRPr lang="es-CO" sz="8000" dirty="0"/>
          </a:p>
        </p:txBody>
      </p:sp>
    </p:spTree>
    <p:extLst>
      <p:ext uri="{BB962C8B-B14F-4D97-AF65-F5344CB8AC3E}">
        <p14:creationId xmlns:p14="http://schemas.microsoft.com/office/powerpoint/2010/main" val="3078940983"/>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547</TotalTime>
  <Words>263</Words>
  <Application>Microsoft Macintosh PowerPoint</Application>
  <PresentationFormat>Panorámica</PresentationFormat>
  <Paragraphs>47</Paragraphs>
  <Slides>10</Slides>
  <Notes>10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10</vt:i4>
      </vt:variant>
    </vt:vector>
  </HeadingPairs>
  <TitlesOfParts>
    <vt:vector size="16" baseType="lpstr">
      <vt:lpstr>Wingdings</vt:lpstr>
      <vt:lpstr>Arial</vt:lpstr>
      <vt:lpstr>Oswald</vt:lpstr>
      <vt:lpstr>Lexend Deca</vt:lpstr>
      <vt:lpstr>Calibri</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cp:lastModifiedBy>Diego Vargas</cp:lastModifiedBy>
  <cp:revision>31</cp:revision>
  <dcterms:modified xsi:type="dcterms:W3CDTF">2026-04-29T04:22:22Z</dcterms:modified>
</cp:coreProperties>
</file>