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8"/>
  </p:notesMasterIdLst>
  <p:sldIdLst>
    <p:sldId id="315" r:id="rId2"/>
    <p:sldId id="318" r:id="rId3"/>
    <p:sldId id="321" r:id="rId4"/>
    <p:sldId id="351" r:id="rId5"/>
    <p:sldId id="286" r:id="rId6"/>
    <p:sldId id="323" r:id="rId7"/>
  </p:sldIdLst>
  <p:sldSz cx="18288000" cy="10287000"/>
  <p:notesSz cx="6858000" cy="9144000"/>
  <p:embeddedFontLst>
    <p:embeddedFont>
      <p:font typeface="Aharoni" panose="02010803020104030203" pitchFamily="2" charset="-79"/>
      <p:bold r:id="rId9"/>
    </p:embeddedFont>
    <p:embeddedFont>
      <p:font typeface="Aptos" panose="020B0004020202020204" pitchFamily="34" charset="0"/>
      <p:regular r:id="rId10"/>
      <p:bold r:id="rId11"/>
      <p:italic r:id="rId12"/>
      <p:boldItalic r:id="rId13"/>
    </p:embeddedFont>
    <p:embeddedFont>
      <p:font typeface="Aptos Narrow" panose="020B0004020202020204" pitchFamily="3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AAEA02-63E3-43D5-81BC-F99433B26C6E}" v="1" dt="2025-03-04T20:27:10.235"/>
  </p1510:revLst>
</p1510:revInfo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516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microsoft.com/office/2016/11/relationships/changesInfo" Target="changesInfos/changesInfo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TER DONADO SANTAMARIA" userId="2c29f8e82d318d2b" providerId="LiveId" clId="{52AAEA02-63E3-43D5-81BC-F99433B26C6E}"/>
    <pc:docChg chg="modSld">
      <pc:chgData name="WALTER DONADO SANTAMARIA" userId="2c29f8e82d318d2b" providerId="LiveId" clId="{52AAEA02-63E3-43D5-81BC-F99433B26C6E}" dt="2025-03-04T20:35:20.480" v="39" actId="20577"/>
      <pc:docMkLst>
        <pc:docMk/>
      </pc:docMkLst>
      <pc:sldChg chg="modSp mod">
        <pc:chgData name="WALTER DONADO SANTAMARIA" userId="2c29f8e82d318d2b" providerId="LiveId" clId="{52AAEA02-63E3-43D5-81BC-F99433B26C6E}" dt="2025-03-04T20:19:47.476" v="8" actId="20577"/>
        <pc:sldMkLst>
          <pc:docMk/>
          <pc:sldMk cId="4284601115" sldId="311"/>
        </pc:sldMkLst>
        <pc:spChg chg="mod">
          <ac:chgData name="WALTER DONADO SANTAMARIA" userId="2c29f8e82d318d2b" providerId="LiveId" clId="{52AAEA02-63E3-43D5-81BC-F99433B26C6E}" dt="2025-03-04T20:19:38.793" v="6" actId="20577"/>
          <ac:spMkLst>
            <pc:docMk/>
            <pc:sldMk cId="4284601115" sldId="311"/>
            <ac:spMk id="5" creationId="{5E561A62-0D5C-3936-36B6-4A861BA41E09}"/>
          </ac:spMkLst>
        </pc:spChg>
        <pc:spChg chg="mod">
          <ac:chgData name="WALTER DONADO SANTAMARIA" userId="2c29f8e82d318d2b" providerId="LiveId" clId="{52AAEA02-63E3-43D5-81BC-F99433B26C6E}" dt="2025-03-04T20:19:47.476" v="8" actId="20577"/>
          <ac:spMkLst>
            <pc:docMk/>
            <pc:sldMk cId="4284601115" sldId="311"/>
            <ac:spMk id="8" creationId="{78F5BD99-237D-DAA3-CC7C-97AD183453D7}"/>
          </ac:spMkLst>
        </pc:spChg>
      </pc:sldChg>
      <pc:sldChg chg="modSp mod">
        <pc:chgData name="WALTER DONADO SANTAMARIA" userId="2c29f8e82d318d2b" providerId="LiveId" clId="{52AAEA02-63E3-43D5-81BC-F99433B26C6E}" dt="2025-03-04T20:35:20.480" v="39" actId="20577"/>
        <pc:sldMkLst>
          <pc:docMk/>
          <pc:sldMk cId="176874186" sldId="318"/>
        </pc:sldMkLst>
        <pc:graphicFrameChg chg="modGraphic">
          <ac:chgData name="WALTER DONADO SANTAMARIA" userId="2c29f8e82d318d2b" providerId="LiveId" clId="{52AAEA02-63E3-43D5-81BC-F99433B26C6E}" dt="2025-03-04T20:35:20.480" v="39" actId="20577"/>
          <ac:graphicFrameMkLst>
            <pc:docMk/>
            <pc:sldMk cId="176874186" sldId="318"/>
            <ac:graphicFrameMk id="9" creationId="{D09A81B8-796B-86E3-3D80-52056CC183A1}"/>
          </ac:graphicFrameMkLst>
        </pc:graphicFrameChg>
      </pc:sldChg>
      <pc:sldChg chg="modSp mod">
        <pc:chgData name="WALTER DONADO SANTAMARIA" userId="2c29f8e82d318d2b" providerId="LiveId" clId="{52AAEA02-63E3-43D5-81BC-F99433B26C6E}" dt="2025-03-04T20:27:10.235" v="32"/>
        <pc:sldMkLst>
          <pc:docMk/>
          <pc:sldMk cId="3636825205" sldId="320"/>
        </pc:sldMkLst>
        <pc:graphicFrameChg chg="mod modGraphic">
          <ac:chgData name="WALTER DONADO SANTAMARIA" userId="2c29f8e82d318d2b" providerId="LiveId" clId="{52AAEA02-63E3-43D5-81BC-F99433B26C6E}" dt="2025-03-04T20:27:10.235" v="32"/>
          <ac:graphicFrameMkLst>
            <pc:docMk/>
            <pc:sldMk cId="3636825205" sldId="320"/>
            <ac:graphicFrameMk id="6" creationId="{A95530C0-B435-F4F8-DD02-5BAE54AFF8D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08905-14C4-4823-A64B-611AFA3EA7B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6761F1-1ADC-4378-AA82-DCABF031E1E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0635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6761F1-1ADC-4378-AA82-DCABF031E1EA}" type="slidenum">
              <a:rPr lang="es-CO" smtClean="0"/>
              <a:t>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3554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B7BFE-03C8-E457-21BB-62147DC12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28C492F-4191-0439-7910-CE803F5FF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3112DAD-5EDA-D413-B6AC-510849293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9B0AC1-7C0F-F3EF-CE48-5948F3DBE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6761F1-1ADC-4378-AA82-DCABF031E1EA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21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636E8-6A84-B24A-76CF-6D3331579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DBAA7A5-CEA5-F47D-F6DA-F51DDBC7BB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E1E6268-4507-DF1B-3996-AB4A0021F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7FD2BE8-0CCF-ACF5-BC66-7C2F66659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6761F1-1ADC-4378-AA82-DCABF031E1EA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23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B7BFE-03C8-E457-21BB-62147DC12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28C492F-4191-0439-7910-CE803F5FF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3112DAD-5EDA-D413-B6AC-510849293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9B0AC1-7C0F-F3EF-CE48-5948F3DBE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6761F1-1ADC-4378-AA82-DCABF031E1EA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21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A3550-9D85-FEAD-ED4D-ECCD1260A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122A6AB-AF3A-5EE5-310F-F6FC7F01A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E492712-A083-A3EA-D1D4-69CB7DBEC1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CCDD9DC-F1E1-3D1C-652D-CA8D318E49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6761F1-1ADC-4378-AA82-DCABF031E1EA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62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1" y="1683545"/>
            <a:ext cx="155448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1" y="5403058"/>
            <a:ext cx="13716000" cy="2483643"/>
          </a:xfrm>
        </p:spPr>
        <p:txBody>
          <a:bodyPr/>
          <a:lstStyle>
            <a:lvl1pPr marL="0" indent="0" algn="ctr">
              <a:buNone/>
              <a:defRPr sz="3601"/>
            </a:lvl1pPr>
            <a:lvl2pPr marL="685805" indent="0" algn="ctr">
              <a:buNone/>
              <a:defRPr sz="3001"/>
            </a:lvl2pPr>
            <a:lvl3pPr marL="1371609" indent="0" algn="ctr">
              <a:buNone/>
              <a:defRPr sz="2700"/>
            </a:lvl3pPr>
            <a:lvl4pPr marL="2057414" indent="0" algn="ctr">
              <a:buNone/>
              <a:defRPr sz="2400"/>
            </a:lvl4pPr>
            <a:lvl5pPr marL="2743218" indent="0" algn="ctr">
              <a:buNone/>
              <a:defRPr sz="2400"/>
            </a:lvl5pPr>
            <a:lvl6pPr marL="3429023" indent="0" algn="ctr">
              <a:buNone/>
              <a:defRPr sz="2400"/>
            </a:lvl6pPr>
            <a:lvl7pPr marL="4114827" indent="0" algn="ctr">
              <a:buNone/>
              <a:defRPr sz="2400"/>
            </a:lvl7pPr>
            <a:lvl8pPr marL="4800632" indent="0" algn="ctr">
              <a:buNone/>
              <a:defRPr sz="2400"/>
            </a:lvl8pPr>
            <a:lvl9pPr marL="5486435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4142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5825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9"/>
            <a:ext cx="3943350" cy="871775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2" y="547689"/>
            <a:ext cx="11601450" cy="871775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7157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55455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7" y="2564609"/>
            <a:ext cx="15773400" cy="42791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7" y="6884197"/>
            <a:ext cx="15773400" cy="2250280"/>
          </a:xfrm>
        </p:spPr>
        <p:txBody>
          <a:bodyPr/>
          <a:lstStyle>
            <a:lvl1pPr marL="0" indent="0">
              <a:buNone/>
              <a:defRPr sz="3601">
                <a:solidFill>
                  <a:schemeClr val="tx1"/>
                </a:solidFill>
              </a:defRPr>
            </a:lvl1pPr>
            <a:lvl2pPr marL="685805" indent="0">
              <a:buNone/>
              <a:defRPr sz="3001">
                <a:solidFill>
                  <a:schemeClr val="tx1">
                    <a:tint val="75000"/>
                  </a:schemeClr>
                </a:solidFill>
              </a:defRPr>
            </a:lvl2pPr>
            <a:lvl3pPr marL="1371609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1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1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2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2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3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6384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1" y="2738438"/>
            <a:ext cx="7772401" cy="65270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1" cy="65270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4711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4" y="547689"/>
            <a:ext cx="15773400" cy="198834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5" y="2521745"/>
            <a:ext cx="7736679" cy="1235867"/>
          </a:xfrm>
        </p:spPr>
        <p:txBody>
          <a:bodyPr anchor="b"/>
          <a:lstStyle>
            <a:lvl1pPr marL="0" indent="0">
              <a:buNone/>
              <a:defRPr sz="3601" b="1"/>
            </a:lvl1pPr>
            <a:lvl2pPr marL="685805" indent="0">
              <a:buNone/>
              <a:defRPr sz="3001" b="1"/>
            </a:lvl2pPr>
            <a:lvl3pPr marL="1371609" indent="0">
              <a:buNone/>
              <a:defRPr sz="2700" b="1"/>
            </a:lvl3pPr>
            <a:lvl4pPr marL="2057414" indent="0">
              <a:buNone/>
              <a:defRPr sz="2400" b="1"/>
            </a:lvl4pPr>
            <a:lvl5pPr marL="2743218" indent="0">
              <a:buNone/>
              <a:defRPr sz="2400" b="1"/>
            </a:lvl5pPr>
            <a:lvl6pPr marL="3429023" indent="0">
              <a:buNone/>
              <a:defRPr sz="2400" b="1"/>
            </a:lvl6pPr>
            <a:lvl7pPr marL="4114827" indent="0">
              <a:buNone/>
              <a:defRPr sz="2400" b="1"/>
            </a:lvl7pPr>
            <a:lvl8pPr marL="4800632" indent="0">
              <a:buNone/>
              <a:defRPr sz="2400" b="1"/>
            </a:lvl8pPr>
            <a:lvl9pPr marL="5486435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5" y="3757612"/>
            <a:ext cx="7736679" cy="55268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2" y="2521745"/>
            <a:ext cx="7774782" cy="1235867"/>
          </a:xfrm>
        </p:spPr>
        <p:txBody>
          <a:bodyPr anchor="b"/>
          <a:lstStyle>
            <a:lvl1pPr marL="0" indent="0">
              <a:buNone/>
              <a:defRPr sz="3601" b="1"/>
            </a:lvl1pPr>
            <a:lvl2pPr marL="685805" indent="0">
              <a:buNone/>
              <a:defRPr sz="3001" b="1"/>
            </a:lvl2pPr>
            <a:lvl3pPr marL="1371609" indent="0">
              <a:buNone/>
              <a:defRPr sz="2700" b="1"/>
            </a:lvl3pPr>
            <a:lvl4pPr marL="2057414" indent="0">
              <a:buNone/>
              <a:defRPr sz="2400" b="1"/>
            </a:lvl4pPr>
            <a:lvl5pPr marL="2743218" indent="0">
              <a:buNone/>
              <a:defRPr sz="2400" b="1"/>
            </a:lvl5pPr>
            <a:lvl6pPr marL="3429023" indent="0">
              <a:buNone/>
              <a:defRPr sz="2400" b="1"/>
            </a:lvl6pPr>
            <a:lvl7pPr marL="4114827" indent="0">
              <a:buNone/>
              <a:defRPr sz="2400" b="1"/>
            </a:lvl7pPr>
            <a:lvl8pPr marL="4800632" indent="0">
              <a:buNone/>
              <a:defRPr sz="2400" b="1"/>
            </a:lvl8pPr>
            <a:lvl9pPr marL="5486435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2" y="3757612"/>
            <a:ext cx="7774782" cy="552688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5246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04033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50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5799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41"/>
            <a:ext cx="9258299" cy="7310437"/>
          </a:xfrm>
        </p:spPr>
        <p:txBody>
          <a:bodyPr/>
          <a:lstStyle>
            <a:lvl1pPr>
              <a:defRPr sz="4800"/>
            </a:lvl1pPr>
            <a:lvl2pPr>
              <a:defRPr sz="4199"/>
            </a:lvl2pPr>
            <a:lvl3pPr>
              <a:defRPr sz="3601"/>
            </a:lvl3pPr>
            <a:lvl4pPr>
              <a:defRPr sz="3001"/>
            </a:lvl4pPr>
            <a:lvl5pPr>
              <a:defRPr sz="3001"/>
            </a:lvl5pPr>
            <a:lvl6pPr>
              <a:defRPr sz="3001"/>
            </a:lvl6pPr>
            <a:lvl7pPr>
              <a:defRPr sz="3001"/>
            </a:lvl7pPr>
            <a:lvl8pPr>
              <a:defRPr sz="3001"/>
            </a:lvl8pPr>
            <a:lvl9pPr>
              <a:defRPr sz="3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086099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5" indent="0">
              <a:buNone/>
              <a:defRPr sz="2100"/>
            </a:lvl2pPr>
            <a:lvl3pPr marL="1371609" indent="0">
              <a:buNone/>
              <a:defRPr sz="1800"/>
            </a:lvl3pPr>
            <a:lvl4pPr marL="2057414" indent="0">
              <a:buNone/>
              <a:defRPr sz="1500"/>
            </a:lvl4pPr>
            <a:lvl5pPr marL="2743218" indent="0">
              <a:buNone/>
              <a:defRPr sz="1500"/>
            </a:lvl5pPr>
            <a:lvl6pPr marL="3429023" indent="0">
              <a:buNone/>
              <a:defRPr sz="1500"/>
            </a:lvl6pPr>
            <a:lvl7pPr marL="4114827" indent="0">
              <a:buNone/>
              <a:defRPr sz="1500"/>
            </a:lvl7pPr>
            <a:lvl8pPr marL="4800632" indent="0">
              <a:buNone/>
              <a:defRPr sz="1500"/>
            </a:lvl8pPr>
            <a:lvl9pPr marL="5486435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38982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5799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41"/>
            <a:ext cx="9258299" cy="731043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5" indent="0">
              <a:buNone/>
              <a:defRPr sz="4199"/>
            </a:lvl2pPr>
            <a:lvl3pPr marL="1371609" indent="0">
              <a:buNone/>
              <a:defRPr sz="3601"/>
            </a:lvl3pPr>
            <a:lvl4pPr marL="2057414" indent="0">
              <a:buNone/>
              <a:defRPr sz="3001"/>
            </a:lvl4pPr>
            <a:lvl5pPr marL="2743218" indent="0">
              <a:buNone/>
              <a:defRPr sz="3001"/>
            </a:lvl5pPr>
            <a:lvl6pPr marL="3429023" indent="0">
              <a:buNone/>
              <a:defRPr sz="3001"/>
            </a:lvl6pPr>
            <a:lvl7pPr marL="4114827" indent="0">
              <a:buNone/>
              <a:defRPr sz="3001"/>
            </a:lvl7pPr>
            <a:lvl8pPr marL="4800632" indent="0">
              <a:buNone/>
              <a:defRPr sz="3001"/>
            </a:lvl8pPr>
            <a:lvl9pPr marL="5486435" indent="0">
              <a:buNone/>
              <a:defRPr sz="3001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086099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5" indent="0">
              <a:buNone/>
              <a:defRPr sz="2100"/>
            </a:lvl2pPr>
            <a:lvl3pPr marL="1371609" indent="0">
              <a:buNone/>
              <a:defRPr sz="1800"/>
            </a:lvl3pPr>
            <a:lvl4pPr marL="2057414" indent="0">
              <a:buNone/>
              <a:defRPr sz="1500"/>
            </a:lvl4pPr>
            <a:lvl5pPr marL="2743218" indent="0">
              <a:buNone/>
              <a:defRPr sz="1500"/>
            </a:lvl5pPr>
            <a:lvl6pPr marL="3429023" indent="0">
              <a:buNone/>
              <a:defRPr sz="1500"/>
            </a:lvl6pPr>
            <a:lvl7pPr marL="4114827" indent="0">
              <a:buNone/>
              <a:defRPr sz="1500"/>
            </a:lvl7pPr>
            <a:lvl8pPr marL="4800632" indent="0">
              <a:buNone/>
              <a:defRPr sz="1500"/>
            </a:lvl8pPr>
            <a:lvl9pPr marL="5486435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45852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1" y="547689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1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34A3-EA4F-43E2-8A53-65246CD5BA89}" type="datetimeFigureOut">
              <a:rPr lang="es-CO" smtClean="0"/>
              <a:t>20/03/2025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1" y="9534527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F1675-EB21-403E-BF7D-452FE40C7425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15099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9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3" indent="-342903" algn="l" defTabSz="1371609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199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6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1" kern="1200">
          <a:solidFill>
            <a:schemeClr val="tx1"/>
          </a:solidFill>
          <a:latin typeface="+mn-lt"/>
          <a:ea typeface="+mn-ea"/>
          <a:cs typeface="+mn-cs"/>
        </a:defRPr>
      </a:lvl2pPr>
      <a:lvl3pPr marL="1714511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1" kern="1200">
          <a:solidFill>
            <a:schemeClr val="tx1"/>
          </a:solidFill>
          <a:latin typeface="+mn-lt"/>
          <a:ea typeface="+mn-ea"/>
          <a:cs typeface="+mn-cs"/>
        </a:defRPr>
      </a:lvl3pPr>
      <a:lvl4pPr marL="2400315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20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25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29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34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38" indent="-342903" algn="l" defTabSz="13716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5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9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14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18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23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27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32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35" algn="l" defTabSz="13716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EFABBC-3C9A-4F01-11C2-7E2F95B8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0" y="2766953"/>
            <a:ext cx="7696200" cy="2951619"/>
          </a:xfrm>
          <a:ln w="57150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es-CO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DEPORTES 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0DBDE35-F0CF-0C19-9C49-119954CB68F9}"/>
              </a:ext>
            </a:extLst>
          </p:cNvPr>
          <p:cNvSpPr/>
          <p:nvPr/>
        </p:nvSpPr>
        <p:spPr>
          <a:xfrm>
            <a:off x="762000" y="1257300"/>
            <a:ext cx="8763000" cy="69433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5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F918322-953F-87EC-DC55-FFFCEDFCC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5" t="87982" r="52990" b="1"/>
          <a:stretch/>
        </p:blipFill>
        <p:spPr>
          <a:xfrm>
            <a:off x="14377219" y="8877300"/>
            <a:ext cx="3910781" cy="14097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2A9C138-7EA1-A871-4235-D6A37BFDB88C}"/>
              </a:ext>
            </a:extLst>
          </p:cNvPr>
          <p:cNvSpPr txBox="1"/>
          <p:nvPr/>
        </p:nvSpPr>
        <p:spPr>
          <a:xfrm>
            <a:off x="9829799" y="5798552"/>
            <a:ext cx="769619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22158"/>
            <a:r>
              <a:rPr lang="es-CO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ANDRES ACOSTA JIMENEZ </a:t>
            </a:r>
            <a:br>
              <a:rPr lang="es-CO" sz="3200" kern="100" noProof="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s-CO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Administrador Público</a:t>
            </a:r>
          </a:p>
          <a:p>
            <a:pPr algn="ctr" defTabSz="622158"/>
            <a:r>
              <a:rPr lang="es-CO" sz="3200" kern="100" noProof="0" dirty="0" err="1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Especiali</a:t>
            </a:r>
            <a:r>
              <a:rPr lang="es-CO" sz="3200" kern="100" dirty="0" err="1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sta</a:t>
            </a:r>
            <a:r>
              <a:rPr lang="es-CO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en dirección y gestión proyectos</a:t>
            </a:r>
          </a:p>
          <a:p>
            <a:pPr algn="ctr" defTabSz="622158"/>
            <a:r>
              <a:rPr lang="es-CO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Especialista en Gestión Pública</a:t>
            </a:r>
          </a:p>
          <a:p>
            <a:pPr algn="ctr" defTabSz="622158"/>
            <a:endParaRPr lang="es-CO" sz="3200" kern="100" noProof="0" dirty="0">
              <a:solidFill>
                <a:prstClr val="black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 defTabSz="622158"/>
            <a:endParaRPr lang="es-CO" sz="3200" kern="100" dirty="0">
              <a:solidFill>
                <a:prstClr val="black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1C66B02-0A90-1FCA-26DD-84EB7938A1E9}"/>
              </a:ext>
            </a:extLst>
          </p:cNvPr>
          <p:cNvSpPr txBox="1"/>
          <p:nvPr/>
        </p:nvSpPr>
        <p:spPr>
          <a:xfrm>
            <a:off x="1600200" y="3944168"/>
            <a:ext cx="67056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22158"/>
            <a:r>
              <a:rPr lang="es-CO" sz="3200" kern="100" noProof="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Puede ser la foto de la presentación anterior de procesos, actividades  y/o equipos</a:t>
            </a:r>
          </a:p>
          <a:p>
            <a:pPr algn="ctr" defTabSz="622158"/>
            <a:endParaRPr lang="es-CO" sz="3200" kern="100" dirty="0">
              <a:solidFill>
                <a:prstClr val="black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C7C1758-2EC2-4EE8-90C1-898C47118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1" y="1280651"/>
            <a:ext cx="8763000" cy="692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61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58E950-15F2-9788-E2FC-7CE3CAD25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050496C-0A61-3B72-A540-EED5514E48F2}"/>
              </a:ext>
            </a:extLst>
          </p:cNvPr>
          <p:cNvSpPr/>
          <p:nvPr/>
        </p:nvSpPr>
        <p:spPr>
          <a:xfrm>
            <a:off x="12268200" y="1740310"/>
            <a:ext cx="6019800" cy="857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6775200-6203-C8A5-A4C0-0E1448F4DF04}"/>
              </a:ext>
            </a:extLst>
          </p:cNvPr>
          <p:cNvSpPr txBox="1"/>
          <p:nvPr/>
        </p:nvSpPr>
        <p:spPr>
          <a:xfrm>
            <a:off x="1524000" y="419100"/>
            <a:ext cx="1508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22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Equipo </a:t>
            </a:r>
            <a:r>
              <a:rPr lang="es-CO" sz="4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Deportes </a:t>
            </a:r>
            <a:endParaRPr kumimoji="0" lang="es-CO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riángulo rectángulo 3">
            <a:extLst>
              <a:ext uri="{FF2B5EF4-FFF2-40B4-BE49-F238E27FC236}">
                <a16:creationId xmlns:a16="http://schemas.microsoft.com/office/drawing/2014/main" id="{7AA6F620-9A09-8CA7-4CED-8761B69C46B0}"/>
              </a:ext>
            </a:extLst>
          </p:cNvPr>
          <p:cNvSpPr/>
          <p:nvPr/>
        </p:nvSpPr>
        <p:spPr>
          <a:xfrm flipH="1">
            <a:off x="16916399" y="4991100"/>
            <a:ext cx="1377043" cy="5295900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170F7530-FA68-34B7-B60D-B680CE80534E}"/>
              </a:ext>
            </a:extLst>
          </p:cNvPr>
          <p:cNvSpPr/>
          <p:nvPr/>
        </p:nvSpPr>
        <p:spPr>
          <a:xfrm>
            <a:off x="360558" y="1740310"/>
            <a:ext cx="18288000" cy="854669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/>
              <a:t>Estructura del equipo</a:t>
            </a:r>
          </a:p>
          <a:p>
            <a:r>
              <a:rPr lang="es-ES" sz="3200" b="1" dirty="0"/>
              <a:t>Nombre</a:t>
            </a:r>
            <a:r>
              <a:rPr lang="es-ES" sz="3200" dirty="0"/>
              <a:t>: Leonardo Martinez Varela, actividad: referente de deportes en territorio, labor coordinar el desarrollo de las escuelas de formación deportiva, juegos rurales y salida recreo deportiva.</a:t>
            </a:r>
          </a:p>
          <a:p>
            <a:r>
              <a:rPr lang="es-ES" sz="3200" b="1" dirty="0"/>
              <a:t>Nombre:</a:t>
            </a:r>
            <a:r>
              <a:rPr lang="es-ES" sz="3200" dirty="0"/>
              <a:t> Adrián Felipe Pinzón, actividad: apoyo administrativo, labor: elaborar solicitudes, visitas a las escuelas de formación y demás actividades requeridas.</a:t>
            </a:r>
          </a:p>
          <a:p>
            <a:r>
              <a:rPr lang="es-ES" sz="3200" b="1" dirty="0">
                <a:solidFill>
                  <a:schemeClr val="tx1"/>
                </a:solidFill>
              </a:rPr>
              <a:t>CUENCA RIO BLANCO 				DOCENTES 				CUENCA RIO SUMAPAZ</a:t>
            </a:r>
            <a:r>
              <a:rPr lang="es-ES" sz="3200" b="1" dirty="0">
                <a:solidFill>
                  <a:schemeClr val="tx1"/>
                </a:solidFill>
                <a:highlight>
                  <a:srgbClr val="FF0000"/>
                </a:highlight>
              </a:rPr>
              <a:t> </a:t>
            </a:r>
          </a:p>
          <a:p>
            <a:endParaRPr lang="es-ES" sz="3200" dirty="0"/>
          </a:p>
          <a:p>
            <a:endParaRPr lang="es-ES" sz="3200" dirty="0"/>
          </a:p>
          <a:p>
            <a:endParaRPr lang="es-ES" sz="3200" dirty="0"/>
          </a:p>
          <a:p>
            <a:endParaRPr lang="es-ES" sz="3200" dirty="0"/>
          </a:p>
          <a:p>
            <a:endParaRPr lang="es-ES" sz="3200" dirty="0"/>
          </a:p>
          <a:p>
            <a:endParaRPr lang="es-ES" sz="3200" dirty="0"/>
          </a:p>
          <a:p>
            <a:endParaRPr lang="es-ES" sz="3200" dirty="0"/>
          </a:p>
          <a:p>
            <a:endParaRPr lang="es-ES" sz="32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F91C59D-970B-56B1-7E03-48065836D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5728826"/>
            <a:ext cx="7194755" cy="3820447"/>
          </a:xfrm>
          <a:prstGeom prst="rect">
            <a:avLst/>
          </a:prstGeom>
        </p:spPr>
      </p:pic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336177BA-67FA-FE17-B270-46EE7781A4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036871"/>
              </p:ext>
            </p:extLst>
          </p:nvPr>
        </p:nvGraphicFramePr>
        <p:xfrm>
          <a:off x="10293146" y="5728813"/>
          <a:ext cx="7994854" cy="3820460"/>
        </p:xfrm>
        <a:graphic>
          <a:graphicData uri="http://schemas.openxmlformats.org/drawingml/2006/table">
            <a:tbl>
              <a:tblPr/>
              <a:tblGrid>
                <a:gridCol w="3076634">
                  <a:extLst>
                    <a:ext uri="{9D8B030D-6E8A-4147-A177-3AD203B41FA5}">
                      <a16:colId xmlns:a16="http://schemas.microsoft.com/office/drawing/2014/main" val="3748290119"/>
                    </a:ext>
                  </a:extLst>
                </a:gridCol>
                <a:gridCol w="2518445">
                  <a:extLst>
                    <a:ext uri="{9D8B030D-6E8A-4147-A177-3AD203B41FA5}">
                      <a16:colId xmlns:a16="http://schemas.microsoft.com/office/drawing/2014/main" val="790005349"/>
                    </a:ext>
                  </a:extLst>
                </a:gridCol>
                <a:gridCol w="2399775">
                  <a:extLst>
                    <a:ext uri="{9D8B030D-6E8A-4147-A177-3AD203B41FA5}">
                      <a16:colId xmlns:a16="http://schemas.microsoft.com/office/drawing/2014/main" val="3377743911"/>
                    </a:ext>
                  </a:extLst>
                </a:gridCol>
              </a:tblGrid>
              <a:tr h="27289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PUNTOS DE IMPACTO ESCUELAS DE FORMACION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171101"/>
                  </a:ext>
                </a:extLst>
              </a:tr>
              <a:tr h="27289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NOMBRE DE DOCENTE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PUNTOS DE IMPACTO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DEPORTE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750991"/>
                  </a:ext>
                </a:extLst>
              </a:tr>
              <a:tr h="27289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MARLON CASTELLANOS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SANTODOMINGO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FUTBOL DE SALON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543417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VEGAS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FUTBOL DE SALON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461554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GRANADA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FUTBOL DE SALON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770952"/>
                  </a:ext>
                </a:extLst>
              </a:tr>
              <a:tr h="27289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ADELMO MONTAÑEZ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LAGUNITAS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FUTBOL DE SALON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305894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CHORRERAS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PATINAJE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21595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 ANTONIO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CICLOMONTAÑISMO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346004"/>
                  </a:ext>
                </a:extLst>
              </a:tr>
              <a:tr h="27289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OMAR CASTELLANOS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GRANADA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CICLOMONTAÑISMO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262680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UNION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CICLOMONTAÑISMO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279823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 JUAN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CICLOMONTAÑISMO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2039540"/>
                  </a:ext>
                </a:extLst>
              </a:tr>
              <a:tr h="27289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LUIS MORALES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 JUAN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PATINAJE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7436637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UNION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PATINAJE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979565"/>
                  </a:ext>
                </a:extLst>
              </a:tr>
              <a:tr h="2728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TUNAL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PATINAJE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381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74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75D0B6-1CDF-EAA3-7FD7-D239F6850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19331C2-E81A-5821-B365-A5ED16007914}"/>
              </a:ext>
            </a:extLst>
          </p:cNvPr>
          <p:cNvSpPr/>
          <p:nvPr/>
        </p:nvSpPr>
        <p:spPr>
          <a:xfrm>
            <a:off x="12262757" y="1714500"/>
            <a:ext cx="6019800" cy="857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B31A4CA-62EF-CAA9-7BAE-3D3229AE81AA}"/>
              </a:ext>
            </a:extLst>
          </p:cNvPr>
          <p:cNvSpPr txBox="1"/>
          <p:nvPr/>
        </p:nvSpPr>
        <p:spPr>
          <a:xfrm>
            <a:off x="1524000" y="419100"/>
            <a:ext cx="1508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22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s-CO" sz="5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Proyectos de Inversión</a:t>
            </a:r>
            <a:endParaRPr kumimoji="0" lang="es-CO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riángulo rectángulo 4">
            <a:extLst>
              <a:ext uri="{FF2B5EF4-FFF2-40B4-BE49-F238E27FC236}">
                <a16:creationId xmlns:a16="http://schemas.microsoft.com/office/drawing/2014/main" id="{738FE1D5-9D9B-ACEB-2C0C-CDBAFA2816D9}"/>
              </a:ext>
            </a:extLst>
          </p:cNvPr>
          <p:cNvSpPr/>
          <p:nvPr/>
        </p:nvSpPr>
        <p:spPr>
          <a:xfrm>
            <a:off x="-28755" y="4838700"/>
            <a:ext cx="1705155" cy="5448300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93A09604-4DC0-FE38-2178-234772D2CC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357064"/>
              </p:ext>
            </p:extLst>
          </p:nvPr>
        </p:nvGraphicFramePr>
        <p:xfrm>
          <a:off x="1524000" y="2019300"/>
          <a:ext cx="16078200" cy="746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1757753" imgH="4419804" progId="Excel.Sheet.12">
                  <p:embed/>
                </p:oleObj>
              </mc:Choice>
              <mc:Fallback>
                <p:oleObj name="Worksheet" r:id="rId4" imgW="11757753" imgH="44198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4000" y="2019300"/>
                        <a:ext cx="16078200" cy="746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8547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58E950-15F2-9788-E2FC-7CE3CAD25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D09A81B8-796B-86E3-3D80-52056CC18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785688"/>
              </p:ext>
            </p:extLst>
          </p:nvPr>
        </p:nvGraphicFramePr>
        <p:xfrm>
          <a:off x="590549" y="2019300"/>
          <a:ext cx="16954502" cy="4089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6992543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967113184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22988545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69457855"/>
                    </a:ext>
                  </a:extLst>
                </a:gridCol>
                <a:gridCol w="1833563">
                  <a:extLst>
                    <a:ext uri="{9D8B030D-6E8A-4147-A177-3AD203B41FA5}">
                      <a16:colId xmlns:a16="http://schemas.microsoft.com/office/drawing/2014/main" val="3155839935"/>
                    </a:ext>
                  </a:extLst>
                </a:gridCol>
                <a:gridCol w="2119313">
                  <a:extLst>
                    <a:ext uri="{9D8B030D-6E8A-4147-A177-3AD203B41FA5}">
                      <a16:colId xmlns:a16="http://schemas.microsoft.com/office/drawing/2014/main" val="2501555412"/>
                    </a:ext>
                  </a:extLst>
                </a:gridCol>
                <a:gridCol w="1800224">
                  <a:extLst>
                    <a:ext uri="{9D8B030D-6E8A-4147-A177-3AD203B41FA5}">
                      <a16:colId xmlns:a16="http://schemas.microsoft.com/office/drawing/2014/main" val="2199443553"/>
                    </a:ext>
                  </a:extLst>
                </a:gridCol>
                <a:gridCol w="2438402">
                  <a:extLst>
                    <a:ext uri="{9D8B030D-6E8A-4147-A177-3AD203B41FA5}">
                      <a16:colId xmlns:a16="http://schemas.microsoft.com/office/drawing/2014/main" val="800383536"/>
                    </a:ext>
                  </a:extLst>
                </a:gridCol>
              </a:tblGrid>
              <a:tr h="122428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Vigencia</a:t>
                      </a:r>
                      <a:endParaRPr lang="es-CO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  <a:endParaRPr lang="es-CO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Objeto</a:t>
                      </a:r>
                      <a:endParaRPr lang="es-CO"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</a:t>
                      </a:r>
                    </a:p>
                    <a:p>
                      <a:pPr algn="ctr"/>
                      <a:r>
                        <a:rPr lang="es-ES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Inicial</a:t>
                      </a:r>
                      <a:endParaRPr lang="es-CO"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Plazo ejecución</a:t>
                      </a:r>
                      <a:endParaRPr lang="es-CO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Ejecución </a:t>
                      </a:r>
                      <a:endParaRPr lang="es-CO"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Ejecución Financiera</a:t>
                      </a:r>
                      <a:endParaRPr lang="es-CO"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Observación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2129597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CPS-680-2024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Prestar Los Servicios De Apoyo Logístico Para El Intercambio De Saberes De Víctimas Del Conflicto Armado, Salidas Recreo Deportivas De Adultos Mayores, Personas Con Discapacidad Y La Implementación De Estrategias En El Fortalecimiento Y Bienestar De Las Mujeres De La Localidad De Sumapaz 2024. 1590, 1672 y </a:t>
                      </a:r>
                      <a:r>
                        <a:rPr lang="es-CO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1674.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334.989.007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MESES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 operador se encuentra realizando las inscripciones de los grupos poblacionales beneficiados, “ adultos mayores, personas en condición de discapacidad u jóvenes”.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537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CPS-669-2024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600" b="0" i="0" u="none" strike="noStrike" baseline="0" dirty="0">
                          <a:latin typeface="Arial" panose="020B0604020202020204" pitchFamily="34" charset="0"/>
                        </a:rPr>
                        <a:t>prestación de servicios de apoyo logístico para la realización de los juegos deportivos rurales y campesinos de Sumapaz 2024. 1590.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$ 293.560.965</a:t>
                      </a:r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MESES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CO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434423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6775200-6203-C8A5-A4C0-0E1448F4DF04}"/>
              </a:ext>
            </a:extLst>
          </p:cNvPr>
          <p:cNvSpPr txBox="1"/>
          <p:nvPr/>
        </p:nvSpPr>
        <p:spPr>
          <a:xfrm>
            <a:off x="1524000" y="419100"/>
            <a:ext cx="1508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22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Estado Apoyo a la Supervisión de Contratos</a:t>
            </a:r>
          </a:p>
        </p:txBody>
      </p:sp>
      <p:sp>
        <p:nvSpPr>
          <p:cNvPr id="4" name="Triángulo rectángulo 3">
            <a:extLst>
              <a:ext uri="{FF2B5EF4-FFF2-40B4-BE49-F238E27FC236}">
                <a16:creationId xmlns:a16="http://schemas.microsoft.com/office/drawing/2014/main" id="{7AA6F620-9A09-8CA7-4CED-8761B69C46B0}"/>
              </a:ext>
            </a:extLst>
          </p:cNvPr>
          <p:cNvSpPr/>
          <p:nvPr/>
        </p:nvSpPr>
        <p:spPr>
          <a:xfrm flipH="1">
            <a:off x="16916399" y="4991100"/>
            <a:ext cx="1377043" cy="5295900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8629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9F063FD-D29A-1D58-DF3B-C56A0626627D}"/>
              </a:ext>
            </a:extLst>
          </p:cNvPr>
          <p:cNvSpPr/>
          <p:nvPr/>
        </p:nvSpPr>
        <p:spPr>
          <a:xfrm>
            <a:off x="12268200" y="1714500"/>
            <a:ext cx="6019800" cy="857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C1FE036-7B69-20C7-1C04-F2CDEC8A0680}"/>
              </a:ext>
            </a:extLst>
          </p:cNvPr>
          <p:cNvSpPr txBox="1"/>
          <p:nvPr/>
        </p:nvSpPr>
        <p:spPr>
          <a:xfrm>
            <a:off x="1676400" y="419100"/>
            <a:ext cx="14485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22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Avance en formulación de </a:t>
            </a:r>
            <a:r>
              <a:rPr lang="es-ES" sz="4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proceso</a:t>
            </a:r>
            <a:endParaRPr kumimoji="0" lang="es-CO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E827CCC-5E7F-E64E-F9AB-A126FCDD39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921116"/>
              </p:ext>
            </p:extLst>
          </p:nvPr>
        </p:nvGraphicFramePr>
        <p:xfrm>
          <a:off x="1905000" y="2938142"/>
          <a:ext cx="14256589" cy="471093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137721109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269925434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967113184"/>
                    </a:ext>
                  </a:extLst>
                </a:gridCol>
                <a:gridCol w="3024709">
                  <a:extLst>
                    <a:ext uri="{9D8B030D-6E8A-4147-A177-3AD203B41FA5}">
                      <a16:colId xmlns:a16="http://schemas.microsoft.com/office/drawing/2014/main" val="4229885459"/>
                    </a:ext>
                  </a:extLst>
                </a:gridCol>
                <a:gridCol w="2849880">
                  <a:extLst>
                    <a:ext uri="{9D8B030D-6E8A-4147-A177-3AD203B41FA5}">
                      <a16:colId xmlns:a16="http://schemas.microsoft.com/office/drawing/2014/main" val="1469457855"/>
                    </a:ext>
                  </a:extLst>
                </a:gridCol>
              </a:tblGrid>
              <a:tr h="992372"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s-CO" b="1" dirty="0" err="1">
                          <a:solidFill>
                            <a:schemeClr val="tx1"/>
                          </a:solidFill>
                        </a:rPr>
                        <a:t>íntesis</a:t>
                      </a:r>
                      <a:r>
                        <a:rPr lang="es-CO" b="1" dirty="0">
                          <a:solidFill>
                            <a:schemeClr val="tx1"/>
                          </a:solidFill>
                        </a:rPr>
                        <a:t> objeto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solidFill>
                            <a:schemeClr val="tx1"/>
                          </a:solidFill>
                        </a:rPr>
                        <a:t>Valor proyectado</a:t>
                      </a:r>
                      <a:endParaRPr lang="es-CO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solidFill>
                            <a:schemeClr val="tx1"/>
                          </a:solidFill>
                        </a:rPr>
                        <a:t>Tipo de proceso</a:t>
                      </a:r>
                      <a:endParaRPr lang="es-CO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solidFill>
                            <a:schemeClr val="tx1"/>
                          </a:solidFill>
                        </a:rPr>
                        <a:t>Estado actual</a:t>
                      </a:r>
                      <a:endParaRPr lang="es-CO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>
                          <a:solidFill>
                            <a:schemeClr val="tx1"/>
                          </a:solidFill>
                        </a:rPr>
                        <a:t>Fecha remisión a Despacho</a:t>
                      </a:r>
                      <a:endParaRPr lang="es-CO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129597"/>
                  </a:ext>
                </a:extLst>
              </a:tr>
              <a:tr h="545805">
                <a:tc>
                  <a:txBody>
                    <a:bodyPr/>
                    <a:lstStyle/>
                    <a:p>
                      <a:pPr algn="l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Desarrollo de juegos rurales comunitarios</a:t>
                      </a:r>
                      <a:endParaRPr lang="es-CO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$ 368.495.000</a:t>
                      </a: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Contrato de prestación de servicios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Elaboración documento técnico</a:t>
                      </a:r>
                      <a:endParaRPr lang="es-CO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37908"/>
                  </a:ext>
                </a:extLst>
              </a:tr>
              <a:tr h="545805"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Compra de Bienes para fortalecer las escuelas de formación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$ 300.000.000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Contrato de compraventa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Elaboración documento técnico</a:t>
                      </a:r>
                      <a:endParaRPr lang="es-CO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344233"/>
                  </a:ext>
                </a:extLst>
              </a:tr>
              <a:tr h="545805">
                <a:tc>
                  <a:txBody>
                    <a:bodyPr/>
                    <a:lstStyle/>
                    <a:p>
                      <a:pPr algn="l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Beneficiar 40 organizaciones deportivas de la localidad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$ 100.000.000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Contrato de compra venta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Elaboración de los criterios de participación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4974246"/>
                  </a:ext>
                </a:extLst>
              </a:tr>
              <a:tr h="545805">
                <a:tc>
                  <a:txBody>
                    <a:bodyPr/>
                    <a:lstStyle/>
                    <a:p>
                      <a:pPr algn="ctr"/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Desarrollo de salida recreo deportiva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$ 368.495.000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Contrato de prestación de servicios </a:t>
                      </a:r>
                    </a:p>
                    <a:p>
                      <a:pPr algn="ctr"/>
                      <a:endParaRPr lang="es-CO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Elaboración documento técnico</a:t>
                      </a:r>
                      <a:endParaRPr lang="es-CO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s-CO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716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ABRIL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4896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999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3A3450-4F44-A87A-2D35-79F6F47DC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71EF699-EADB-1677-FA83-7D75E7B59620}"/>
              </a:ext>
            </a:extLst>
          </p:cNvPr>
          <p:cNvSpPr/>
          <p:nvPr/>
        </p:nvSpPr>
        <p:spPr>
          <a:xfrm>
            <a:off x="12262757" y="1714500"/>
            <a:ext cx="6019800" cy="857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2410EF2-DF86-A90F-C985-A13CDA81DD91}"/>
              </a:ext>
            </a:extLst>
          </p:cNvPr>
          <p:cNvSpPr txBox="1"/>
          <p:nvPr/>
        </p:nvSpPr>
        <p:spPr>
          <a:xfrm>
            <a:off x="-457200" y="419100"/>
            <a:ext cx="12992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22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Acciones lideradas por el equipo </a:t>
            </a:r>
          </a:p>
        </p:txBody>
      </p:sp>
      <p:sp>
        <p:nvSpPr>
          <p:cNvPr id="4" name="Triángulo rectángulo 3">
            <a:extLst>
              <a:ext uri="{FF2B5EF4-FFF2-40B4-BE49-F238E27FC236}">
                <a16:creationId xmlns:a16="http://schemas.microsoft.com/office/drawing/2014/main" id="{A2268AA1-BB7B-449A-0BE7-94D3A907E94E}"/>
              </a:ext>
            </a:extLst>
          </p:cNvPr>
          <p:cNvSpPr/>
          <p:nvPr/>
        </p:nvSpPr>
        <p:spPr>
          <a:xfrm flipH="1">
            <a:off x="16916399" y="4991100"/>
            <a:ext cx="1377043" cy="5295900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EA0BF29-5CC0-9EE9-C175-05D9DBBBCF3A}"/>
              </a:ext>
            </a:extLst>
          </p:cNvPr>
          <p:cNvSpPr txBox="1"/>
          <p:nvPr/>
        </p:nvSpPr>
        <p:spPr>
          <a:xfrm>
            <a:off x="990600" y="2324100"/>
            <a:ext cx="1591491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622158">
              <a:buFont typeface="Wingdings" panose="05000000000000000000" pitchFamily="2" charset="2"/>
              <a:buChar char="Ø"/>
            </a:pPr>
            <a:r>
              <a:rPr lang="es-ES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Realización y desarrollo de los juegos deportivos rurales campesinos de Sumapaz.</a:t>
            </a:r>
          </a:p>
          <a:p>
            <a:pPr marL="457200" indent="-457200" defTabSz="622158">
              <a:buFont typeface="Wingdings" panose="05000000000000000000" pitchFamily="2" charset="2"/>
              <a:buChar char="Ø"/>
            </a:pPr>
            <a:r>
              <a:rPr lang="es-ES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Desarrollo de las salidas recreo deportivas para adultos mayores, personas en condición de discapacidad y jóvenes.  </a:t>
            </a:r>
          </a:p>
          <a:p>
            <a:pPr marL="457200" indent="-457200" defTabSz="622158">
              <a:buFont typeface="Wingdings" panose="05000000000000000000" pitchFamily="2" charset="2"/>
              <a:buChar char="Ø"/>
            </a:pPr>
            <a:r>
              <a:rPr lang="es-ES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Realizar las escuelas de formación deportivas en las disciplinas de patinaje, futbol de salón, ciclo montañismo, tejo y baloncesto.</a:t>
            </a:r>
          </a:p>
          <a:p>
            <a:pPr marL="457200" indent="-457200" defTabSz="622158">
              <a:buFont typeface="Wingdings" panose="05000000000000000000" pitchFamily="2" charset="2"/>
              <a:buChar char="Ø"/>
            </a:pPr>
            <a:r>
              <a:rPr lang="es-ES" sz="3200" kern="100" dirty="0">
                <a:solidFill>
                  <a:prstClr val="black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Fortalecer las organizaciones deportivas de la localidad.</a:t>
            </a:r>
            <a:endParaRPr lang="es-ES" sz="3200" kern="100" noProof="0" dirty="0">
              <a:solidFill>
                <a:prstClr val="black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 defTabSz="622158"/>
            <a:endParaRPr lang="es-ES" sz="3200" kern="100" noProof="0" dirty="0">
              <a:solidFill>
                <a:prstClr val="black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817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482</Words>
  <Application>Microsoft Office PowerPoint</Application>
  <PresentationFormat>Personalizado</PresentationFormat>
  <Paragraphs>110</Paragraphs>
  <Slides>6</Slides>
  <Notes>5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5" baseType="lpstr">
      <vt:lpstr>Calibri</vt:lpstr>
      <vt:lpstr>Aptos</vt:lpstr>
      <vt:lpstr>Calibri Light</vt:lpstr>
      <vt:lpstr>Wingdings</vt:lpstr>
      <vt:lpstr>Aharoni</vt:lpstr>
      <vt:lpstr>Aptos Narrow</vt:lpstr>
      <vt:lpstr>Arial</vt:lpstr>
      <vt:lpstr>Tema de Office</vt:lpstr>
      <vt:lpstr>Worksheet</vt:lpstr>
      <vt:lpstr> DEPORTES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22-07-2023</dc:title>
  <dc:creator>ADMIN</dc:creator>
  <cp:lastModifiedBy>Andres Camilo Acosta Jimenez</cp:lastModifiedBy>
  <cp:revision>44</cp:revision>
  <dcterms:created xsi:type="dcterms:W3CDTF">2006-08-16T00:00:00Z</dcterms:created>
  <dcterms:modified xsi:type="dcterms:W3CDTF">2025-03-21T02:19:07Z</dcterms:modified>
  <dc:identifier>DAGLr3uer18</dc:identifier>
</cp:coreProperties>
</file>