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60" r:id="rId5"/>
    <p:sldId id="261" r:id="rId6"/>
    <p:sldId id="258" r:id="rId7"/>
    <p:sldId id="438" r:id="rId8"/>
    <p:sldId id="421" r:id="rId9"/>
    <p:sldId id="440" r:id="rId10"/>
    <p:sldId id="447" r:id="rId11"/>
    <p:sldId id="441" r:id="rId12"/>
    <p:sldId id="444" r:id="rId13"/>
    <p:sldId id="452" r:id="rId14"/>
    <p:sldId id="449" r:id="rId15"/>
    <p:sldId id="450" r:id="rId16"/>
    <p:sldId id="451" r:id="rId17"/>
  </p:sldIdLst>
  <p:sldSz cx="12192000" cy="6858000"/>
  <p:notesSz cx="7315200" cy="96012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himy Alejandra Erazo Molina" initials="JAEM" lastIdx="1" clrIdx="0">
    <p:extLst>
      <p:ext uri="{19B8F6BF-5375-455C-9EA6-DF929625EA0E}">
        <p15:presenceInfo xmlns:p15="http://schemas.microsoft.com/office/powerpoint/2012/main" userId="Jehimy Alejandra Erazo Mol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E17"/>
    <a:srgbClr val="193C69"/>
    <a:srgbClr val="8E9FB5"/>
    <a:srgbClr val="EAEEF2"/>
    <a:srgbClr val="FFCF97"/>
    <a:srgbClr val="767676"/>
    <a:srgbClr val="8E9EB5"/>
    <a:srgbClr val="E9EDF1"/>
    <a:srgbClr val="A5DAF3"/>
    <a:srgbClr val="A51D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862B3E-7C09-40ED-BB5F-E38C1907970B}" v="2859" dt="2025-06-18T20:44:33.149"/>
    <p1510:client id="{84A476B0-33CC-3438-631F-B3FB7A582DDC}" v="4074" dt="2025-06-18T20:36:22.323"/>
    <p1510:client id="{99DB8C0F-11EE-4303-5E38-232EA92CF054}" v="15" dt="2025-06-18T18:00:12.772"/>
    <p1510:client id="{F6BD5AD5-4267-D2F2-D764-94A1C84A63EC}" v="99" dt="2025-06-18T18:51:03.49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s-CO"/>
          </a:p>
        </p:txBody>
      </p:sp>
      <p:sp>
        <p:nvSpPr>
          <p:cNvPr id="3" name="Marcador de fecha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78334A32-F1D5-BF48-B651-03E51391697D}" type="datetimeFigureOut">
              <a:rPr lang="es-CO" smtClean="0"/>
              <a:t>25/09/2025</a:t>
            </a:fld>
            <a:endParaRPr lang="es-CO"/>
          </a:p>
        </p:txBody>
      </p:sp>
      <p:sp>
        <p:nvSpPr>
          <p:cNvPr id="4" name="Marcador de imagen de diapositiva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s-CO"/>
          </a:p>
        </p:txBody>
      </p:sp>
      <p:sp>
        <p:nvSpPr>
          <p:cNvPr id="5" name="Marcador de notas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s-CO"/>
          </a:p>
        </p:txBody>
      </p:sp>
      <p:sp>
        <p:nvSpPr>
          <p:cNvPr id="7" name="Marcador de número de diapositiva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AD1F80E-046D-BB4D-A4BE-D0729123BF81}" type="slidenum">
              <a:rPr lang="es-CO" smtClean="0"/>
              <a:t>‹Nº›</a:t>
            </a:fld>
            <a:endParaRPr lang="es-CO"/>
          </a:p>
        </p:txBody>
      </p:sp>
    </p:spTree>
    <p:extLst>
      <p:ext uri="{BB962C8B-B14F-4D97-AF65-F5344CB8AC3E}">
        <p14:creationId xmlns:p14="http://schemas.microsoft.com/office/powerpoint/2010/main" val="1643258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a:p>
        </p:txBody>
      </p:sp>
      <p:sp>
        <p:nvSpPr>
          <p:cNvPr id="4" name="Marcador de número de diapositiva 3"/>
          <p:cNvSpPr>
            <a:spLocks noGrp="1"/>
          </p:cNvSpPr>
          <p:nvPr>
            <p:ph type="sldNum" sz="quarter" idx="5"/>
          </p:nvPr>
        </p:nvSpPr>
        <p:spPr/>
        <p:txBody>
          <a:bodyPr/>
          <a:lstStyle/>
          <a:p>
            <a:fld id="{0AD1F80E-046D-BB4D-A4BE-D0729123BF81}" type="slidenum">
              <a:rPr lang="es-CO" smtClean="0"/>
              <a:t>3</a:t>
            </a:fld>
            <a:endParaRPr lang="es-CO"/>
          </a:p>
        </p:txBody>
      </p:sp>
    </p:spTree>
    <p:extLst>
      <p:ext uri="{BB962C8B-B14F-4D97-AF65-F5344CB8AC3E}">
        <p14:creationId xmlns:p14="http://schemas.microsoft.com/office/powerpoint/2010/main" val="264413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D50A-DB9C-3497-1430-35578F604EC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6BB1EB4-2A36-BB8E-9BA1-EE122DA3F19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B46F86D-C5F5-2ABA-35DB-52E611EBDED6}"/>
              </a:ext>
            </a:extLst>
          </p:cNvPr>
          <p:cNvSpPr>
            <a:spLocks noGrp="1"/>
          </p:cNvSpPr>
          <p:nvPr>
            <p:ph type="body" idx="1"/>
          </p:nvPr>
        </p:nvSpPr>
        <p:spPr/>
        <p:txBody>
          <a:bodyPr/>
          <a:lstStyle/>
          <a:p>
            <a:endParaRPr lang="es-ES_tradnl"/>
          </a:p>
        </p:txBody>
      </p:sp>
      <p:sp>
        <p:nvSpPr>
          <p:cNvPr id="4" name="Marcador de número de diapositiva 3">
            <a:extLst>
              <a:ext uri="{FF2B5EF4-FFF2-40B4-BE49-F238E27FC236}">
                <a16:creationId xmlns:a16="http://schemas.microsoft.com/office/drawing/2014/main" id="{90A6F7C1-685F-AF7A-1BC7-F7877621F2AD}"/>
              </a:ext>
            </a:extLst>
          </p:cNvPr>
          <p:cNvSpPr>
            <a:spLocks noGrp="1"/>
          </p:cNvSpPr>
          <p:nvPr>
            <p:ph type="sldNum" sz="quarter" idx="5"/>
          </p:nvPr>
        </p:nvSpPr>
        <p:spPr/>
        <p:txBody>
          <a:bodyPr/>
          <a:lstStyle/>
          <a:p>
            <a:fld id="{0AD1F80E-046D-BB4D-A4BE-D0729123BF81}" type="slidenum">
              <a:rPr lang="es-CO" smtClean="0"/>
              <a:t>5</a:t>
            </a:fld>
            <a:endParaRPr lang="es-CO"/>
          </a:p>
        </p:txBody>
      </p:sp>
    </p:spTree>
    <p:extLst>
      <p:ext uri="{BB962C8B-B14F-4D97-AF65-F5344CB8AC3E}">
        <p14:creationId xmlns:p14="http://schemas.microsoft.com/office/powerpoint/2010/main" val="1681179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0E25D-601C-3401-BC3A-B80C99A061A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6D5E52E-2BE1-1CE4-E548-C39CF6F3122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54DDD02-3060-4FE1-B8E1-4D15F5301A1C}"/>
              </a:ext>
            </a:extLst>
          </p:cNvPr>
          <p:cNvSpPr>
            <a:spLocks noGrp="1"/>
          </p:cNvSpPr>
          <p:nvPr>
            <p:ph type="body" idx="1"/>
          </p:nvPr>
        </p:nvSpPr>
        <p:spPr/>
        <p:txBody>
          <a:bodyPr/>
          <a:lstStyle/>
          <a:p>
            <a:endParaRPr lang="es-ES_tradnl"/>
          </a:p>
        </p:txBody>
      </p:sp>
      <p:sp>
        <p:nvSpPr>
          <p:cNvPr id="4" name="Marcador de número de diapositiva 3">
            <a:extLst>
              <a:ext uri="{FF2B5EF4-FFF2-40B4-BE49-F238E27FC236}">
                <a16:creationId xmlns:a16="http://schemas.microsoft.com/office/drawing/2014/main" id="{3D1EC6C2-ECFC-B287-0E69-50DD7E449817}"/>
              </a:ext>
            </a:extLst>
          </p:cNvPr>
          <p:cNvSpPr>
            <a:spLocks noGrp="1"/>
          </p:cNvSpPr>
          <p:nvPr>
            <p:ph type="sldNum" sz="quarter" idx="5"/>
          </p:nvPr>
        </p:nvSpPr>
        <p:spPr/>
        <p:txBody>
          <a:bodyPr/>
          <a:lstStyle/>
          <a:p>
            <a:fld id="{0AD1F80E-046D-BB4D-A4BE-D0729123BF81}" type="slidenum">
              <a:rPr lang="es-CO" smtClean="0"/>
              <a:t>8</a:t>
            </a:fld>
            <a:endParaRPr lang="es-CO"/>
          </a:p>
        </p:txBody>
      </p:sp>
    </p:spTree>
    <p:extLst>
      <p:ext uri="{BB962C8B-B14F-4D97-AF65-F5344CB8AC3E}">
        <p14:creationId xmlns:p14="http://schemas.microsoft.com/office/powerpoint/2010/main" val="2883409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F3C5C-76FA-63B9-4AB3-2B889F94A0B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5F3AB47-BA79-1840-91CE-38223F7728F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1D01778-7D31-6896-FBD5-A1B7F53F5520}"/>
              </a:ext>
            </a:extLst>
          </p:cNvPr>
          <p:cNvSpPr>
            <a:spLocks noGrp="1"/>
          </p:cNvSpPr>
          <p:nvPr>
            <p:ph type="body" idx="1"/>
          </p:nvPr>
        </p:nvSpPr>
        <p:spPr/>
        <p:txBody>
          <a:bodyPr/>
          <a:lstStyle/>
          <a:p>
            <a:endParaRPr lang="es-ES_tradnl"/>
          </a:p>
        </p:txBody>
      </p:sp>
      <p:sp>
        <p:nvSpPr>
          <p:cNvPr id="4" name="Marcador de número de diapositiva 3">
            <a:extLst>
              <a:ext uri="{FF2B5EF4-FFF2-40B4-BE49-F238E27FC236}">
                <a16:creationId xmlns:a16="http://schemas.microsoft.com/office/drawing/2014/main" id="{CDD942E6-4CBB-C555-45B6-BC95001EAD9E}"/>
              </a:ext>
            </a:extLst>
          </p:cNvPr>
          <p:cNvSpPr>
            <a:spLocks noGrp="1"/>
          </p:cNvSpPr>
          <p:nvPr>
            <p:ph type="sldNum" sz="quarter" idx="5"/>
          </p:nvPr>
        </p:nvSpPr>
        <p:spPr/>
        <p:txBody>
          <a:bodyPr/>
          <a:lstStyle/>
          <a:p>
            <a:fld id="{0AD1F80E-046D-BB4D-A4BE-D0729123BF81}" type="slidenum">
              <a:rPr lang="es-CO" smtClean="0"/>
              <a:t>9</a:t>
            </a:fld>
            <a:endParaRPr lang="es-CO"/>
          </a:p>
        </p:txBody>
      </p:sp>
    </p:spTree>
    <p:extLst>
      <p:ext uri="{BB962C8B-B14F-4D97-AF65-F5344CB8AC3E}">
        <p14:creationId xmlns:p14="http://schemas.microsoft.com/office/powerpoint/2010/main" val="1127903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F3C5C-76FA-63B9-4AB3-2B889F94A0B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5F3AB47-BA79-1840-91CE-38223F7728F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1D01778-7D31-6896-FBD5-A1B7F53F5520}"/>
              </a:ext>
            </a:extLst>
          </p:cNvPr>
          <p:cNvSpPr>
            <a:spLocks noGrp="1"/>
          </p:cNvSpPr>
          <p:nvPr>
            <p:ph type="body" idx="1"/>
          </p:nvPr>
        </p:nvSpPr>
        <p:spPr/>
        <p:txBody>
          <a:bodyPr/>
          <a:lstStyle/>
          <a:p>
            <a:endParaRPr lang="es-ES_tradnl" dirty="0"/>
          </a:p>
        </p:txBody>
      </p:sp>
      <p:sp>
        <p:nvSpPr>
          <p:cNvPr id="4" name="Marcador de número de diapositiva 3">
            <a:extLst>
              <a:ext uri="{FF2B5EF4-FFF2-40B4-BE49-F238E27FC236}">
                <a16:creationId xmlns:a16="http://schemas.microsoft.com/office/drawing/2014/main" id="{CDD942E6-4CBB-C555-45B6-BC95001EAD9E}"/>
              </a:ext>
            </a:extLst>
          </p:cNvPr>
          <p:cNvSpPr>
            <a:spLocks noGrp="1"/>
          </p:cNvSpPr>
          <p:nvPr>
            <p:ph type="sldNum" sz="quarter" idx="5"/>
          </p:nvPr>
        </p:nvSpPr>
        <p:spPr/>
        <p:txBody>
          <a:bodyPr/>
          <a:lstStyle/>
          <a:p>
            <a:fld id="{0AD1F80E-046D-BB4D-A4BE-D0729123BF81}" type="slidenum">
              <a:rPr lang="es-CO" smtClean="0"/>
              <a:t>10</a:t>
            </a:fld>
            <a:endParaRPr lang="es-CO"/>
          </a:p>
        </p:txBody>
      </p:sp>
    </p:spTree>
    <p:extLst>
      <p:ext uri="{BB962C8B-B14F-4D97-AF65-F5344CB8AC3E}">
        <p14:creationId xmlns:p14="http://schemas.microsoft.com/office/powerpoint/2010/main" val="1332560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F27BD-B21F-B73A-02AC-0ABD997F551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EFA58DD-D3C1-5D42-8F03-C54F48BDCD0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1F4157D-FD16-C9FE-FD5C-05BFCB933B02}"/>
              </a:ext>
            </a:extLst>
          </p:cNvPr>
          <p:cNvSpPr>
            <a:spLocks noGrp="1"/>
          </p:cNvSpPr>
          <p:nvPr>
            <p:ph type="body" idx="1"/>
          </p:nvPr>
        </p:nvSpPr>
        <p:spPr/>
        <p:txBody>
          <a:bodyPr/>
          <a:lstStyle/>
          <a:p>
            <a:endParaRPr lang="es-ES_tradnl"/>
          </a:p>
        </p:txBody>
      </p:sp>
      <p:sp>
        <p:nvSpPr>
          <p:cNvPr id="4" name="Marcador de número de diapositiva 3">
            <a:extLst>
              <a:ext uri="{FF2B5EF4-FFF2-40B4-BE49-F238E27FC236}">
                <a16:creationId xmlns:a16="http://schemas.microsoft.com/office/drawing/2014/main" id="{B443A0DE-353A-A20F-FC47-7565C3BF75B8}"/>
              </a:ext>
            </a:extLst>
          </p:cNvPr>
          <p:cNvSpPr>
            <a:spLocks noGrp="1"/>
          </p:cNvSpPr>
          <p:nvPr>
            <p:ph type="sldNum" sz="quarter" idx="5"/>
          </p:nvPr>
        </p:nvSpPr>
        <p:spPr/>
        <p:txBody>
          <a:bodyPr/>
          <a:lstStyle/>
          <a:p>
            <a:fld id="{0AD1F80E-046D-BB4D-A4BE-D0729123BF81}" type="slidenum">
              <a:rPr lang="es-CO" smtClean="0"/>
              <a:t>11</a:t>
            </a:fld>
            <a:endParaRPr lang="es-CO"/>
          </a:p>
        </p:txBody>
      </p:sp>
    </p:spTree>
    <p:extLst>
      <p:ext uri="{BB962C8B-B14F-4D97-AF65-F5344CB8AC3E}">
        <p14:creationId xmlns:p14="http://schemas.microsoft.com/office/powerpoint/2010/main" val="2645085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3A0D8-DE4F-02C8-390C-C4FDC55CA3D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160CBE2-438B-9750-6C16-D3F24ABBA47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BED4BB4-4224-480C-F508-FA11D9D389AB}"/>
              </a:ext>
            </a:extLst>
          </p:cNvPr>
          <p:cNvSpPr>
            <a:spLocks noGrp="1"/>
          </p:cNvSpPr>
          <p:nvPr>
            <p:ph type="body" idx="1"/>
          </p:nvPr>
        </p:nvSpPr>
        <p:spPr/>
        <p:txBody>
          <a:bodyPr/>
          <a:lstStyle/>
          <a:p>
            <a:endParaRPr lang="es-ES_tradnl"/>
          </a:p>
        </p:txBody>
      </p:sp>
      <p:sp>
        <p:nvSpPr>
          <p:cNvPr id="4" name="Marcador de número de diapositiva 3">
            <a:extLst>
              <a:ext uri="{FF2B5EF4-FFF2-40B4-BE49-F238E27FC236}">
                <a16:creationId xmlns:a16="http://schemas.microsoft.com/office/drawing/2014/main" id="{ECDBB419-9597-E4DC-76D9-AD94FE937454}"/>
              </a:ext>
            </a:extLst>
          </p:cNvPr>
          <p:cNvSpPr>
            <a:spLocks noGrp="1"/>
          </p:cNvSpPr>
          <p:nvPr>
            <p:ph type="sldNum" sz="quarter" idx="5"/>
          </p:nvPr>
        </p:nvSpPr>
        <p:spPr/>
        <p:txBody>
          <a:bodyPr/>
          <a:lstStyle/>
          <a:p>
            <a:fld id="{0AD1F80E-046D-BB4D-A4BE-D0729123BF81}" type="slidenum">
              <a:rPr lang="es-CO" smtClean="0"/>
              <a:t>12</a:t>
            </a:fld>
            <a:endParaRPr lang="es-CO"/>
          </a:p>
        </p:txBody>
      </p:sp>
    </p:spTree>
    <p:extLst>
      <p:ext uri="{BB962C8B-B14F-4D97-AF65-F5344CB8AC3E}">
        <p14:creationId xmlns:p14="http://schemas.microsoft.com/office/powerpoint/2010/main" val="10078748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62D2E2E7-4FB2-DA0E-8B93-9E9A1F49C94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585158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4706EA-A82A-027F-C179-74320FC24C40}"/>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97CB8CBD-B4B7-CB8E-F337-A0399DDD965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E44AAE42-1956-B5CB-7FD2-7D9D473A7C2C}"/>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5" name="Marcador de pie de página 4">
            <a:extLst>
              <a:ext uri="{FF2B5EF4-FFF2-40B4-BE49-F238E27FC236}">
                <a16:creationId xmlns:a16="http://schemas.microsoft.com/office/drawing/2014/main" id="{E1125B1D-BCFD-80C5-950C-08E663B3A8D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F50F38D-B594-A502-0B40-0CF74BD96723}"/>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1678870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715B3DB-5E0B-B3CC-2E67-8FD86E559493}"/>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15D423DB-B836-9E30-4D09-AF219D5974C5}"/>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2A9063BF-1991-B41E-AF27-D689446F0016}"/>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5" name="Marcador de pie de página 4">
            <a:extLst>
              <a:ext uri="{FF2B5EF4-FFF2-40B4-BE49-F238E27FC236}">
                <a16:creationId xmlns:a16="http://schemas.microsoft.com/office/drawing/2014/main" id="{95FB1723-2E48-5110-CD4A-8AD2D85EF0B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D6495C6-8AF4-6E83-E928-E36DBDC46AE5}"/>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541714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34405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9/25/2025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05579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9/25/2025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506309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34405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9/25/2025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035302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DD65227-403A-77DA-5A3B-45D7BCB9A3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890218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21A08FF-EC40-33B3-13AA-85E7FD2074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113741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1BE23B-8619-6F13-F3F1-7E092E168C26}"/>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1B78E670-D897-7922-DC67-5DA600EFAA7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2F3A6CDA-5CC4-5A33-ADC9-C4DA13F7C308}"/>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6BAAF8F5-012B-49C6-EFB9-A62742B13F11}"/>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6" name="Marcador de pie de página 5">
            <a:extLst>
              <a:ext uri="{FF2B5EF4-FFF2-40B4-BE49-F238E27FC236}">
                <a16:creationId xmlns:a16="http://schemas.microsoft.com/office/drawing/2014/main" id="{3989DFC0-3886-EF5A-CB01-0AFAAFFB369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AA9B320-2FD6-CA74-285E-B22B3615721B}"/>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439690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1E0E99-313B-9861-F1B3-238D90DDFE0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E1DC79D-5900-CC93-3EBE-4C214AC567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5E91DDC-C118-829C-5F27-D49CAD1A027E}"/>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CFC0AFE2-2182-8643-21C7-8041BAD720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75E04D01-D754-0F32-D88A-4429921AF40D}"/>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B34F9B8F-4EFB-AA04-84CB-15E7C0DA241A}"/>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8" name="Marcador de pie de página 7">
            <a:extLst>
              <a:ext uri="{FF2B5EF4-FFF2-40B4-BE49-F238E27FC236}">
                <a16:creationId xmlns:a16="http://schemas.microsoft.com/office/drawing/2014/main" id="{9245BBD1-CB47-B688-8BFD-E469FC7B7D3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453DD2DB-0AC3-A80A-6703-D6BE7D33B423}"/>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721659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4861B3-ACF4-BC75-67E6-3C28786B3C1F}"/>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33242E14-F311-D4F9-2CCF-1D1FA5728B26}"/>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4" name="Marcador de pie de página 3">
            <a:extLst>
              <a:ext uri="{FF2B5EF4-FFF2-40B4-BE49-F238E27FC236}">
                <a16:creationId xmlns:a16="http://schemas.microsoft.com/office/drawing/2014/main" id="{52F9600E-C8BF-A4EA-2CD9-58317D677CF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7A98AB22-E4A0-E567-761E-0B06A1AEE272}"/>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3280710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251A790-BC8E-D362-C518-5F68124A1A82}"/>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3" name="Marcador de pie de página 2">
            <a:extLst>
              <a:ext uri="{FF2B5EF4-FFF2-40B4-BE49-F238E27FC236}">
                <a16:creationId xmlns:a16="http://schemas.microsoft.com/office/drawing/2014/main" id="{3B49819F-B8E2-8F5C-F774-3DC22B9D7E33}"/>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BCB8ECF-CB97-089F-6475-6BE51F133307}"/>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1801215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47EEF-CEDE-E8C6-7F1E-5C33854D63BE}"/>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4A09F6A6-06FF-EB60-561F-4FF5020299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D5A2DC64-9ABE-A042-12EA-E0A1B2FDB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7A3F4AB-B6E5-90B7-3829-A170D09FE264}"/>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6" name="Marcador de pie de página 5">
            <a:extLst>
              <a:ext uri="{FF2B5EF4-FFF2-40B4-BE49-F238E27FC236}">
                <a16:creationId xmlns:a16="http://schemas.microsoft.com/office/drawing/2014/main" id="{C1F6A2EA-1EC6-7D83-E26A-9AE73AEC546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120BA60-B2CD-DE21-0AE4-DAA8A4629A56}"/>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2422111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9CA05-0343-9191-4366-699C9C59761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8033CD38-CAD5-E5C6-107C-5D2100A227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8756B5FC-A954-DAA8-1A60-A39AFCD839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96A7A07-2F66-D191-B379-6DD499ACA9FC}"/>
              </a:ext>
            </a:extLst>
          </p:cNvPr>
          <p:cNvSpPr>
            <a:spLocks noGrp="1"/>
          </p:cNvSpPr>
          <p:nvPr>
            <p:ph type="dt" sz="half" idx="10"/>
          </p:nvPr>
        </p:nvSpPr>
        <p:spPr/>
        <p:txBody>
          <a:bodyPr/>
          <a:lstStyle/>
          <a:p>
            <a:fld id="{EB3D0144-F449-BA4A-9BC8-AEB0A0951A78}" type="datetimeFigureOut">
              <a:rPr lang="es-CO" smtClean="0"/>
              <a:t>25/09/2025</a:t>
            </a:fld>
            <a:endParaRPr lang="es-CO"/>
          </a:p>
        </p:txBody>
      </p:sp>
      <p:sp>
        <p:nvSpPr>
          <p:cNvPr id="6" name="Marcador de pie de página 5">
            <a:extLst>
              <a:ext uri="{FF2B5EF4-FFF2-40B4-BE49-F238E27FC236}">
                <a16:creationId xmlns:a16="http://schemas.microsoft.com/office/drawing/2014/main" id="{A5101042-69FE-DDE2-2AED-7431177AB71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54E4679-3791-0A0F-AFD8-264042BC8F5C}"/>
              </a:ext>
            </a:extLst>
          </p:cNvPr>
          <p:cNvSpPr>
            <a:spLocks noGrp="1"/>
          </p:cNvSpPr>
          <p:nvPr>
            <p:ph type="sldNum" sz="quarter" idx="12"/>
          </p:nvPr>
        </p:nvSpPr>
        <p:spPr/>
        <p:txBody>
          <a:bodyPr/>
          <a:lstStyle/>
          <a:p>
            <a:fld id="{77D8B2E3-E0F0-7844-A3CC-D5DC62D7A843}" type="slidenum">
              <a:rPr lang="es-CO" smtClean="0"/>
              <a:t>‹Nº›</a:t>
            </a:fld>
            <a:endParaRPr lang="es-CO"/>
          </a:p>
        </p:txBody>
      </p:sp>
    </p:spTree>
    <p:extLst>
      <p:ext uri="{BB962C8B-B14F-4D97-AF65-F5344CB8AC3E}">
        <p14:creationId xmlns:p14="http://schemas.microsoft.com/office/powerpoint/2010/main" val="3226544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5C68EC1-F4CE-0E6D-4B47-683627C021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99DB5B4A-39B9-EFE6-AA35-393F573848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99B9EEF7-EAB4-165E-B237-0C396012F6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3D0144-F449-BA4A-9BC8-AEB0A0951A78}" type="datetimeFigureOut">
              <a:rPr lang="es-CO" smtClean="0"/>
              <a:t>25/09/2025</a:t>
            </a:fld>
            <a:endParaRPr lang="es-CO"/>
          </a:p>
        </p:txBody>
      </p:sp>
      <p:sp>
        <p:nvSpPr>
          <p:cNvPr id="5" name="Marcador de pie de página 4">
            <a:extLst>
              <a:ext uri="{FF2B5EF4-FFF2-40B4-BE49-F238E27FC236}">
                <a16:creationId xmlns:a16="http://schemas.microsoft.com/office/drawing/2014/main" id="{6AFFEAAA-ACE7-31CD-214E-FD668A4517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F14E7E24-EA20-10BD-EF61-57A3C8BB4A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D8B2E3-E0F0-7844-A3CC-D5DC62D7A843}" type="slidenum">
              <a:rPr lang="es-CO" smtClean="0"/>
              <a:t>‹Nº›</a:t>
            </a:fld>
            <a:endParaRPr lang="es-CO"/>
          </a:p>
        </p:txBody>
      </p:sp>
    </p:spTree>
    <p:extLst>
      <p:ext uri="{BB962C8B-B14F-4D97-AF65-F5344CB8AC3E}">
        <p14:creationId xmlns:p14="http://schemas.microsoft.com/office/powerpoint/2010/main" val="30719660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4.sv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3.svg"/><Relationship Id="rId5" Type="http://schemas.openxmlformats.org/officeDocument/2006/relationships/image" Target="../media/image6.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5976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F3214-51CF-B715-13C0-84F7AB6B46FC}"/>
            </a:ext>
          </a:extLst>
        </p:cNvPr>
        <p:cNvGrpSpPr/>
        <p:nvPr/>
      </p:nvGrpSpPr>
      <p:grpSpPr>
        <a:xfrm>
          <a:off x="0" y="0"/>
          <a:ext cx="0" cy="0"/>
          <a:chOff x="0" y="0"/>
          <a:chExt cx="0" cy="0"/>
        </a:xfrm>
      </p:grpSpPr>
      <p:sp>
        <p:nvSpPr>
          <p:cNvPr id="9" name="Título 2">
            <a:extLst>
              <a:ext uri="{FF2B5EF4-FFF2-40B4-BE49-F238E27FC236}">
                <a16:creationId xmlns:a16="http://schemas.microsoft.com/office/drawing/2014/main" id="{70921865-28B4-BF06-1C52-CFC5568D3F97}"/>
              </a:ext>
            </a:extLst>
          </p:cNvPr>
          <p:cNvSpPr txBox="1">
            <a:spLocks/>
          </p:cNvSpPr>
          <p:nvPr/>
        </p:nvSpPr>
        <p:spPr>
          <a:xfrm>
            <a:off x="582686" y="367024"/>
            <a:ext cx="10254521" cy="351550"/>
          </a:xfrm>
          <a:prstGeom prst="rect">
            <a:avLst/>
          </a:prstGeom>
        </p:spPr>
        <p:txBody>
          <a:bodyPr lIns="91440" tIns="45720" rIns="91440" bIns="45720" anchor="t"/>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r>
              <a:rPr lang="es-419" sz="1400" dirty="0">
                <a:latin typeface="Arial"/>
                <a:cs typeface="Arial"/>
              </a:rPr>
              <a:t>NECESIDAD DE CONTINUAR CON EL PROYECTO </a:t>
            </a:r>
          </a:p>
        </p:txBody>
      </p:sp>
      <p:pic>
        <p:nvPicPr>
          <p:cNvPr id="3" name="Gráfico 2">
            <a:extLst>
              <a:ext uri="{FF2B5EF4-FFF2-40B4-BE49-F238E27FC236}">
                <a16:creationId xmlns:a16="http://schemas.microsoft.com/office/drawing/2014/main" id="{800DFCE5-A6C2-3FA2-642B-C586799C9E50}"/>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584536" y="718115"/>
            <a:ext cx="7799443" cy="45719"/>
          </a:xfrm>
          <a:prstGeom prst="rect">
            <a:avLst/>
          </a:prstGeom>
        </p:spPr>
      </p:pic>
      <p:sp>
        <p:nvSpPr>
          <p:cNvPr id="5" name="CuadroTexto 4">
            <a:extLst>
              <a:ext uri="{FF2B5EF4-FFF2-40B4-BE49-F238E27FC236}">
                <a16:creationId xmlns:a16="http://schemas.microsoft.com/office/drawing/2014/main" id="{A6011EA4-765C-49C3-AF1A-DA91AA05D37C}"/>
              </a:ext>
            </a:extLst>
          </p:cNvPr>
          <p:cNvSpPr txBox="1"/>
          <p:nvPr/>
        </p:nvSpPr>
        <p:spPr>
          <a:xfrm>
            <a:off x="582686" y="1498002"/>
            <a:ext cx="11021050" cy="2123658"/>
          </a:xfrm>
          <a:prstGeom prst="rect">
            <a:avLst/>
          </a:prstGeom>
          <a:noFill/>
        </p:spPr>
        <p:txBody>
          <a:bodyPr wrap="square" lIns="91440" tIns="45720" rIns="91440" bIns="45720" rtlCol="0" anchor="t">
            <a:spAutoFit/>
          </a:bodyPr>
          <a:lstStyle/>
          <a:p>
            <a:pPr marL="171450" indent="-171450" algn="just">
              <a:buFont typeface="Wingdings" panose="05000000000000000000" pitchFamily="2" charset="2"/>
              <a:buChar char="ü"/>
            </a:pPr>
            <a:r>
              <a:rPr lang="es-MX" sz="1200" b="1" u="sng" dirty="0">
                <a:solidFill>
                  <a:srgbClr val="193C69"/>
                </a:solidFill>
                <a:latin typeface="Arial"/>
                <a:cs typeface="Arial"/>
              </a:rPr>
              <a:t>Estimación de perjuicios ciertos</a:t>
            </a:r>
            <a:r>
              <a:rPr lang="es-MX" sz="1200" dirty="0">
                <a:solidFill>
                  <a:srgbClr val="193C69"/>
                </a:solidFill>
                <a:latin typeface="Arial"/>
                <a:cs typeface="Arial"/>
              </a:rPr>
              <a:t>:</a:t>
            </a:r>
          </a:p>
          <a:p>
            <a:pPr algn="just"/>
            <a:endParaRPr lang="es-MX" sz="1200" dirty="0">
              <a:solidFill>
                <a:srgbClr val="193C69"/>
              </a:solidFill>
              <a:latin typeface="Arial"/>
              <a:cs typeface="Arial"/>
            </a:endParaRPr>
          </a:p>
          <a:p>
            <a:pPr algn="just"/>
            <a:r>
              <a:rPr lang="es-MX" sz="1200" dirty="0">
                <a:solidFill>
                  <a:srgbClr val="193C69"/>
                </a:solidFill>
                <a:latin typeface="Arial"/>
                <a:cs typeface="Arial"/>
              </a:rPr>
              <a:t>En razón a la ejecución de las actividades pendientes en el Centro Penitenciario Cúcuta, se debe tener en cuenta que, el 27 de junio de 2025 se debió modificar y prorrogar del C.I. 216144 en un término de 5 meses, en consecuencia ENTerritorio S.A. </a:t>
            </a:r>
            <a:r>
              <a:rPr lang="es-MX" sz="1200" b="1" dirty="0">
                <a:solidFill>
                  <a:srgbClr val="193C69"/>
                </a:solidFill>
                <a:latin typeface="Arial"/>
                <a:cs typeface="Arial"/>
              </a:rPr>
              <a:t>dejo de percibir </a:t>
            </a:r>
            <a:r>
              <a:rPr lang="es-MX" sz="1200" dirty="0">
                <a:solidFill>
                  <a:srgbClr val="193C69"/>
                </a:solidFill>
                <a:latin typeface="Arial"/>
                <a:cs typeface="Arial"/>
              </a:rPr>
              <a:t>por recursos por concepto de cuota de gerencia y </a:t>
            </a:r>
            <a:r>
              <a:rPr lang="es-MX" sz="1200" b="1" dirty="0">
                <a:solidFill>
                  <a:srgbClr val="193C69"/>
                </a:solidFill>
                <a:latin typeface="Arial"/>
                <a:cs typeface="Arial"/>
              </a:rPr>
              <a:t>asumió costos por concepto de garantías</a:t>
            </a:r>
            <a:r>
              <a:rPr lang="es-MX" sz="1200" dirty="0">
                <a:solidFill>
                  <a:srgbClr val="193C69"/>
                </a:solidFill>
                <a:latin typeface="Arial"/>
                <a:cs typeface="Arial"/>
              </a:rPr>
              <a:t>, por la suma de </a:t>
            </a:r>
            <a:r>
              <a:rPr lang="es-MX" sz="1200" b="1" dirty="0">
                <a:solidFill>
                  <a:srgbClr val="193C69"/>
                </a:solidFill>
                <a:latin typeface="Arial"/>
                <a:cs typeface="Arial"/>
              </a:rPr>
              <a:t>$213.268,171,00</a:t>
            </a:r>
            <a:r>
              <a:rPr lang="es-MX" sz="1200" dirty="0">
                <a:solidFill>
                  <a:srgbClr val="193C69"/>
                </a:solidFill>
                <a:latin typeface="Arial"/>
                <a:cs typeface="Arial"/>
              </a:rPr>
              <a:t>. </a:t>
            </a:r>
          </a:p>
          <a:p>
            <a:pPr algn="just"/>
            <a:endParaRPr lang="es-MX" sz="1200" dirty="0">
              <a:solidFill>
                <a:srgbClr val="193C69"/>
              </a:solidFill>
              <a:latin typeface="Arial"/>
              <a:cs typeface="Arial"/>
            </a:endParaRPr>
          </a:p>
          <a:p>
            <a:pPr algn="just"/>
            <a:endParaRPr lang="es-MX" sz="1200" dirty="0">
              <a:solidFill>
                <a:srgbClr val="193C69"/>
              </a:solidFill>
              <a:latin typeface="Arial"/>
              <a:cs typeface="Arial"/>
            </a:endParaRPr>
          </a:p>
          <a:p>
            <a:pPr marL="171450" indent="-171450" algn="just">
              <a:buFont typeface="Wingdings" panose="05000000000000000000" pitchFamily="2" charset="2"/>
              <a:buChar char="ü"/>
            </a:pPr>
            <a:r>
              <a:rPr lang="es-MX" sz="1200" b="1" u="sng" dirty="0">
                <a:solidFill>
                  <a:srgbClr val="193C69"/>
                </a:solidFill>
                <a:latin typeface="Arial"/>
                <a:cs typeface="Arial"/>
              </a:rPr>
              <a:t>Estimación de perjuicios en la nueva contratación y entrega del proyecto a USPEC </a:t>
            </a:r>
          </a:p>
          <a:p>
            <a:pPr algn="just"/>
            <a:endParaRPr lang="es-MX" sz="1200" dirty="0">
              <a:solidFill>
                <a:srgbClr val="193C69"/>
              </a:solidFill>
              <a:latin typeface="Arial"/>
              <a:cs typeface="Arial"/>
            </a:endParaRPr>
          </a:p>
          <a:p>
            <a:pPr algn="just"/>
            <a:r>
              <a:rPr lang="es-MX" sz="1200" dirty="0">
                <a:solidFill>
                  <a:srgbClr val="193C69"/>
                </a:solidFill>
                <a:latin typeface="Arial"/>
                <a:cs typeface="Arial"/>
              </a:rPr>
              <a:t>Es importante señalar los siguientes escenarios para la ampliación del plazo del contrato interadministrativo No. 216144, la cuantificación dependerá de la modalidad de selección que se apruebe.</a:t>
            </a:r>
          </a:p>
        </p:txBody>
      </p:sp>
      <p:graphicFrame>
        <p:nvGraphicFramePr>
          <p:cNvPr id="4" name="Tabla 5">
            <a:extLst>
              <a:ext uri="{FF2B5EF4-FFF2-40B4-BE49-F238E27FC236}">
                <a16:creationId xmlns:a16="http://schemas.microsoft.com/office/drawing/2014/main" id="{E0F60BFB-9C82-46FA-AA12-B36CCEA59696}"/>
              </a:ext>
            </a:extLst>
          </p:cNvPr>
          <p:cNvGraphicFramePr>
            <a:graphicFrameLocks noGrp="1"/>
          </p:cNvGraphicFramePr>
          <p:nvPr>
            <p:extLst>
              <p:ext uri="{D42A27DB-BD31-4B8C-83A1-F6EECF244321}">
                <p14:modId xmlns:p14="http://schemas.microsoft.com/office/powerpoint/2010/main" val="1697763191"/>
              </p:ext>
            </p:extLst>
          </p:nvPr>
        </p:nvGraphicFramePr>
        <p:xfrm>
          <a:off x="664982" y="3748810"/>
          <a:ext cx="9320266" cy="1081031"/>
        </p:xfrm>
        <a:graphic>
          <a:graphicData uri="http://schemas.openxmlformats.org/drawingml/2006/table">
            <a:tbl>
              <a:tblPr firstRow="1" bandRow="1">
                <a:tableStyleId>{5C22544A-7EE6-4342-B048-85BDC9FD1C3A}</a:tableStyleId>
              </a:tblPr>
              <a:tblGrid>
                <a:gridCol w="1493002">
                  <a:extLst>
                    <a:ext uri="{9D8B030D-6E8A-4147-A177-3AD203B41FA5}">
                      <a16:colId xmlns:a16="http://schemas.microsoft.com/office/drawing/2014/main" val="3853531154"/>
                    </a:ext>
                  </a:extLst>
                </a:gridCol>
                <a:gridCol w="2331720">
                  <a:extLst>
                    <a:ext uri="{9D8B030D-6E8A-4147-A177-3AD203B41FA5}">
                      <a16:colId xmlns:a16="http://schemas.microsoft.com/office/drawing/2014/main" val="2411245124"/>
                    </a:ext>
                  </a:extLst>
                </a:gridCol>
                <a:gridCol w="1609344">
                  <a:extLst>
                    <a:ext uri="{9D8B030D-6E8A-4147-A177-3AD203B41FA5}">
                      <a16:colId xmlns:a16="http://schemas.microsoft.com/office/drawing/2014/main" val="3234005676"/>
                    </a:ext>
                  </a:extLst>
                </a:gridCol>
                <a:gridCol w="1755648">
                  <a:extLst>
                    <a:ext uri="{9D8B030D-6E8A-4147-A177-3AD203B41FA5}">
                      <a16:colId xmlns:a16="http://schemas.microsoft.com/office/drawing/2014/main" val="500125022"/>
                    </a:ext>
                  </a:extLst>
                </a:gridCol>
                <a:gridCol w="2130552">
                  <a:extLst>
                    <a:ext uri="{9D8B030D-6E8A-4147-A177-3AD203B41FA5}">
                      <a16:colId xmlns:a16="http://schemas.microsoft.com/office/drawing/2014/main" val="2030845869"/>
                    </a:ext>
                  </a:extLst>
                </a:gridCol>
              </a:tblGrid>
              <a:tr h="518600">
                <a:tc>
                  <a:txBody>
                    <a:bodyPr/>
                    <a:lstStyle/>
                    <a:p>
                      <a:pPr algn="ctr"/>
                      <a:r>
                        <a:rPr lang="es-CO" sz="1200" dirty="0">
                          <a:latin typeface="Arial" panose="020B0604020202020204" pitchFamily="34" charset="0"/>
                          <a:cs typeface="Arial" panose="020B0604020202020204" pitchFamily="34" charset="0"/>
                        </a:rPr>
                        <a:t>ESCENARIOS</a:t>
                      </a:r>
                    </a:p>
                  </a:txBody>
                  <a:tcPr/>
                </a:tc>
                <a:tc>
                  <a:txBody>
                    <a:bodyPr/>
                    <a:lstStyle/>
                    <a:p>
                      <a:pPr algn="ctr"/>
                      <a:r>
                        <a:rPr lang="es-CO" sz="1200" dirty="0">
                          <a:latin typeface="Arial" panose="020B0604020202020204" pitchFamily="34" charset="0"/>
                          <a:cs typeface="Arial" panose="020B0604020202020204" pitchFamily="34" charset="0"/>
                        </a:rPr>
                        <a:t>MODALIDAD DE SELECCIÓN</a:t>
                      </a:r>
                    </a:p>
                  </a:txBody>
                  <a:tcPr/>
                </a:tc>
                <a:tc>
                  <a:txBody>
                    <a:bodyPr/>
                    <a:lstStyle/>
                    <a:p>
                      <a:pPr algn="ctr"/>
                      <a:r>
                        <a:rPr lang="es-CO" sz="1200" dirty="0">
                          <a:latin typeface="Arial" panose="020B0604020202020204" pitchFamily="34" charset="0"/>
                          <a:cs typeface="Arial" panose="020B0604020202020204" pitchFamily="34" charset="0"/>
                        </a:rPr>
                        <a:t>PLAZO PRÓRROGA </a:t>
                      </a:r>
                    </a:p>
                  </a:txBody>
                  <a:tcPr/>
                </a:tc>
                <a:tc>
                  <a:txBody>
                    <a:bodyPr/>
                    <a:lstStyle/>
                    <a:p>
                      <a:pPr algn="ctr"/>
                      <a:r>
                        <a:rPr lang="es-CO" sz="1200" dirty="0">
                          <a:latin typeface="Arial" panose="020B0604020202020204" pitchFamily="34" charset="0"/>
                          <a:cs typeface="Arial" panose="020B0604020202020204" pitchFamily="34" charset="0"/>
                        </a:rPr>
                        <a:t>VALOR ESTIMADO POLIZA</a:t>
                      </a:r>
                    </a:p>
                  </a:txBody>
                  <a:tcPr/>
                </a:tc>
                <a:tc>
                  <a:txBody>
                    <a:bodyPr/>
                    <a:lstStyle/>
                    <a:p>
                      <a:pPr algn="ctr"/>
                      <a:r>
                        <a:rPr lang="es-CO" sz="1200" dirty="0">
                          <a:latin typeface="Arial" panose="020B0604020202020204" pitchFamily="34" charset="0"/>
                          <a:cs typeface="Arial" panose="020B0604020202020204" pitchFamily="34" charset="0"/>
                        </a:rPr>
                        <a:t>VALOR CUOTA DE GERENCIA SIN PERCIBIR</a:t>
                      </a:r>
                    </a:p>
                  </a:txBody>
                  <a:tcPr/>
                </a:tc>
                <a:extLst>
                  <a:ext uri="{0D108BD9-81ED-4DB2-BD59-A6C34878D82A}">
                    <a16:rowId xmlns:a16="http://schemas.microsoft.com/office/drawing/2014/main" val="3947160304"/>
                  </a:ext>
                </a:extLst>
              </a:tr>
              <a:tr h="191424">
                <a:tc>
                  <a:txBody>
                    <a:bodyPr/>
                    <a:lstStyle/>
                    <a:p>
                      <a:r>
                        <a:rPr lang="es-CO" sz="1200" kern="1200" dirty="0">
                          <a:solidFill>
                            <a:srgbClr val="193C69"/>
                          </a:solidFill>
                          <a:latin typeface="Arial"/>
                          <a:ea typeface="+mn-ea"/>
                          <a:cs typeface="Arial"/>
                        </a:rPr>
                        <a:t>Escenario 1</a:t>
                      </a:r>
                    </a:p>
                  </a:txBody>
                  <a:tcPr/>
                </a:tc>
                <a:tc>
                  <a:txBody>
                    <a:bodyPr/>
                    <a:lstStyle/>
                    <a:p>
                      <a:r>
                        <a:rPr lang="es-CO" sz="1200" kern="1200" dirty="0">
                          <a:solidFill>
                            <a:srgbClr val="193C69"/>
                          </a:solidFill>
                          <a:latin typeface="Arial"/>
                          <a:ea typeface="+mn-ea"/>
                          <a:cs typeface="Arial"/>
                        </a:rPr>
                        <a:t>Contratación directa</a:t>
                      </a:r>
                    </a:p>
                  </a:txBody>
                  <a:tcPr/>
                </a:tc>
                <a:tc>
                  <a:txBody>
                    <a:bodyPr/>
                    <a:lstStyle/>
                    <a:p>
                      <a:pPr algn="ctr"/>
                      <a:r>
                        <a:rPr lang="es-CO" sz="1200" kern="1200" dirty="0">
                          <a:solidFill>
                            <a:srgbClr val="193C69"/>
                          </a:solidFill>
                          <a:latin typeface="Arial"/>
                          <a:ea typeface="+mn-ea"/>
                          <a:cs typeface="Arial"/>
                        </a:rPr>
                        <a:t>3 MESES</a:t>
                      </a:r>
                    </a:p>
                  </a:txBody>
                  <a:tcPr/>
                </a:tc>
                <a:tc>
                  <a:txBody>
                    <a:bodyPr/>
                    <a:lstStyle/>
                    <a:p>
                      <a:pPr algn="ctr"/>
                      <a:r>
                        <a:rPr lang="es-CO" sz="1200" kern="1200" dirty="0">
                          <a:solidFill>
                            <a:srgbClr val="193C69"/>
                          </a:solidFill>
                          <a:latin typeface="Arial"/>
                          <a:ea typeface="+mn-ea"/>
                          <a:cs typeface="Arial"/>
                        </a:rPr>
                        <a:t>$117.960.907,00</a:t>
                      </a:r>
                    </a:p>
                  </a:txBody>
                  <a:tcPr/>
                </a:tc>
                <a:tc>
                  <a:txBody>
                    <a:bodyPr/>
                    <a:lstStyle/>
                    <a:p>
                      <a:pPr algn="ctr"/>
                      <a:r>
                        <a:rPr lang="es-CO" sz="1200" kern="1200" dirty="0">
                          <a:solidFill>
                            <a:srgbClr val="193C69"/>
                          </a:solidFill>
                          <a:latin typeface="Arial"/>
                          <a:ea typeface="+mn-ea"/>
                          <a:cs typeface="Arial"/>
                        </a:rPr>
                        <a:t>$179.609.719,00</a:t>
                      </a:r>
                    </a:p>
                  </a:txBody>
                  <a:tcPr/>
                </a:tc>
                <a:extLst>
                  <a:ext uri="{0D108BD9-81ED-4DB2-BD59-A6C34878D82A}">
                    <a16:rowId xmlns:a16="http://schemas.microsoft.com/office/drawing/2014/main" val="3923076720"/>
                  </a:ext>
                </a:extLst>
              </a:tr>
              <a:tr h="288111">
                <a:tc>
                  <a:txBody>
                    <a:bodyPr/>
                    <a:lstStyle/>
                    <a:p>
                      <a:r>
                        <a:rPr lang="es-CO" sz="1200" kern="1200" dirty="0">
                          <a:solidFill>
                            <a:srgbClr val="193C69"/>
                          </a:solidFill>
                          <a:latin typeface="Arial"/>
                          <a:ea typeface="+mn-ea"/>
                          <a:cs typeface="Arial"/>
                        </a:rPr>
                        <a:t>Escenario 2</a:t>
                      </a:r>
                    </a:p>
                  </a:txBody>
                  <a:tcPr/>
                </a:tc>
                <a:tc>
                  <a:txBody>
                    <a:bodyPr/>
                    <a:lstStyle/>
                    <a:p>
                      <a:r>
                        <a:rPr lang="es-CO" sz="1200" kern="1200" dirty="0">
                          <a:solidFill>
                            <a:srgbClr val="193C69"/>
                          </a:solidFill>
                          <a:latin typeface="Arial"/>
                          <a:ea typeface="+mn-ea"/>
                          <a:cs typeface="Arial"/>
                        </a:rPr>
                        <a:t>Contratación invitación abierta</a:t>
                      </a:r>
                    </a:p>
                  </a:txBody>
                  <a:tcPr/>
                </a:tc>
                <a:tc>
                  <a:txBody>
                    <a:bodyPr/>
                    <a:lstStyle/>
                    <a:p>
                      <a:pPr algn="ctr"/>
                      <a:r>
                        <a:rPr lang="es-CO" sz="1200" kern="1200" dirty="0">
                          <a:solidFill>
                            <a:srgbClr val="193C69"/>
                          </a:solidFill>
                          <a:latin typeface="Arial"/>
                          <a:ea typeface="+mn-ea"/>
                          <a:cs typeface="Arial"/>
                        </a:rPr>
                        <a:t>4 MESES</a:t>
                      </a:r>
                    </a:p>
                  </a:txBody>
                  <a:tcPr/>
                </a:tc>
                <a:tc>
                  <a:txBody>
                    <a:bodyPr/>
                    <a:lstStyle/>
                    <a:p>
                      <a:pPr algn="ctr"/>
                      <a:r>
                        <a:rPr lang="es-CO" sz="1200" kern="1200" dirty="0">
                          <a:solidFill>
                            <a:srgbClr val="193C69"/>
                          </a:solidFill>
                          <a:latin typeface="Arial"/>
                          <a:ea typeface="+mn-ea"/>
                          <a:cs typeface="Arial"/>
                        </a:rPr>
                        <a:t>$170.614.542,00</a:t>
                      </a:r>
                    </a:p>
                  </a:txBody>
                  <a:tcPr/>
                </a:tc>
                <a:tc>
                  <a:txBody>
                    <a:bodyPr/>
                    <a:lstStyle/>
                    <a:p>
                      <a:pPr algn="ctr"/>
                      <a:r>
                        <a:rPr lang="es-CO" sz="1200" kern="1200" dirty="0">
                          <a:solidFill>
                            <a:srgbClr val="193C69"/>
                          </a:solidFill>
                          <a:latin typeface="Arial"/>
                          <a:ea typeface="+mn-ea"/>
                          <a:cs typeface="Arial"/>
                        </a:rPr>
                        <a:t>$246.603.291,00</a:t>
                      </a:r>
                    </a:p>
                  </a:txBody>
                  <a:tcPr/>
                </a:tc>
                <a:extLst>
                  <a:ext uri="{0D108BD9-81ED-4DB2-BD59-A6C34878D82A}">
                    <a16:rowId xmlns:a16="http://schemas.microsoft.com/office/drawing/2014/main" val="3520059186"/>
                  </a:ext>
                </a:extLst>
              </a:tr>
            </a:tbl>
          </a:graphicData>
        </a:graphic>
      </p:graphicFrame>
      <p:sp>
        <p:nvSpPr>
          <p:cNvPr id="6" name="CuadroTexto 5">
            <a:extLst>
              <a:ext uri="{FF2B5EF4-FFF2-40B4-BE49-F238E27FC236}">
                <a16:creationId xmlns:a16="http://schemas.microsoft.com/office/drawing/2014/main" id="{2317D4F9-3DB1-0C82-217C-AE03DCCF7D63}"/>
              </a:ext>
            </a:extLst>
          </p:cNvPr>
          <p:cNvSpPr txBox="1"/>
          <p:nvPr/>
        </p:nvSpPr>
        <p:spPr>
          <a:xfrm>
            <a:off x="582686" y="1063075"/>
            <a:ext cx="6094476" cy="307777"/>
          </a:xfrm>
          <a:prstGeom prst="rect">
            <a:avLst/>
          </a:prstGeom>
          <a:noFill/>
        </p:spPr>
        <p:txBody>
          <a:bodyPr wrap="square">
            <a:spAutoFit/>
          </a:bodyPr>
          <a:lstStyle/>
          <a:p>
            <a:pPr algn="just">
              <a:spcAft>
                <a:spcPts val="800"/>
              </a:spcAft>
            </a:pPr>
            <a:r>
              <a:rPr lang="es-MX" sz="1400" b="1" dirty="0">
                <a:solidFill>
                  <a:schemeClr val="accent2">
                    <a:lumMod val="75000"/>
                  </a:schemeClr>
                </a:solidFill>
                <a:latin typeface="Arial"/>
                <a:cs typeface="Arial"/>
              </a:rPr>
              <a:t>ASPECTOS FINANCIEROS A TENER EN CUENTA:  </a:t>
            </a:r>
          </a:p>
        </p:txBody>
      </p:sp>
      <p:sp>
        <p:nvSpPr>
          <p:cNvPr id="7" name="CuadroTexto 6">
            <a:extLst>
              <a:ext uri="{FF2B5EF4-FFF2-40B4-BE49-F238E27FC236}">
                <a16:creationId xmlns:a16="http://schemas.microsoft.com/office/drawing/2014/main" id="{9E24DFBC-981F-A377-723F-AF03D988E6FA}"/>
              </a:ext>
            </a:extLst>
          </p:cNvPr>
          <p:cNvSpPr txBox="1"/>
          <p:nvPr/>
        </p:nvSpPr>
        <p:spPr>
          <a:xfrm>
            <a:off x="5548661" y="4852167"/>
            <a:ext cx="4436587" cy="507831"/>
          </a:xfrm>
          <a:prstGeom prst="rect">
            <a:avLst/>
          </a:prstGeom>
          <a:noFill/>
        </p:spPr>
        <p:txBody>
          <a:bodyPr wrap="square" lIns="91440" tIns="45720" rIns="91440" bIns="45720" rtlCol="0" anchor="t">
            <a:spAutoFit/>
          </a:bodyPr>
          <a:lstStyle/>
          <a:p>
            <a:pPr algn="just"/>
            <a:r>
              <a:rPr lang="es-MX" sz="900" b="1" dirty="0">
                <a:solidFill>
                  <a:srgbClr val="193C69"/>
                </a:solidFill>
                <a:latin typeface="Arial"/>
                <a:cs typeface="Arial"/>
              </a:rPr>
              <a:t>NOTA: </a:t>
            </a:r>
            <a:r>
              <a:rPr lang="es-MX" sz="900" dirty="0">
                <a:solidFill>
                  <a:srgbClr val="193C69"/>
                </a:solidFill>
                <a:latin typeface="Arial"/>
                <a:cs typeface="Arial"/>
              </a:rPr>
              <a:t>Los valores son indicativos, fueron proyectados en virtud de las anteriores costeos de Cuota de Gerencia. </a:t>
            </a:r>
          </a:p>
          <a:p>
            <a:pPr algn="just"/>
            <a:r>
              <a:rPr lang="es-MX" sz="900" dirty="0">
                <a:solidFill>
                  <a:srgbClr val="193C69"/>
                </a:solidFill>
                <a:latin typeface="Arial"/>
                <a:cs typeface="Arial"/>
              </a:rPr>
              <a:t> </a:t>
            </a:r>
          </a:p>
        </p:txBody>
      </p:sp>
      <p:sp>
        <p:nvSpPr>
          <p:cNvPr id="12" name="CuadroTexto 11">
            <a:extLst>
              <a:ext uri="{FF2B5EF4-FFF2-40B4-BE49-F238E27FC236}">
                <a16:creationId xmlns:a16="http://schemas.microsoft.com/office/drawing/2014/main" id="{EA80B8D2-9BCC-BA77-1A09-2C172EF47EBC}"/>
              </a:ext>
            </a:extLst>
          </p:cNvPr>
          <p:cNvSpPr txBox="1"/>
          <p:nvPr/>
        </p:nvSpPr>
        <p:spPr>
          <a:xfrm>
            <a:off x="664982" y="5359998"/>
            <a:ext cx="11176498" cy="830997"/>
          </a:xfrm>
          <a:prstGeom prst="rect">
            <a:avLst/>
          </a:prstGeom>
          <a:noFill/>
        </p:spPr>
        <p:txBody>
          <a:bodyPr wrap="square">
            <a:spAutoFit/>
          </a:bodyPr>
          <a:lstStyle/>
          <a:p>
            <a:pPr marL="171450" indent="-171450" algn="just">
              <a:buFont typeface="Wingdings" panose="05000000000000000000" pitchFamily="2" charset="2"/>
              <a:buChar char="ü"/>
            </a:pPr>
            <a:r>
              <a:rPr lang="es-MX" sz="1200" b="1" u="sng" dirty="0">
                <a:solidFill>
                  <a:srgbClr val="193C69"/>
                </a:solidFill>
                <a:latin typeface="Arial"/>
                <a:cs typeface="Arial"/>
              </a:rPr>
              <a:t>Estimación de perjuicios en el evento que USPEC adelante el incumplimiento parcial del C.I. 216144</a:t>
            </a:r>
          </a:p>
          <a:p>
            <a:pPr algn="just"/>
            <a:endParaRPr lang="es-MX" sz="1200" dirty="0">
              <a:solidFill>
                <a:srgbClr val="193C69"/>
              </a:solidFill>
              <a:latin typeface="Arial"/>
              <a:cs typeface="Arial"/>
            </a:endParaRPr>
          </a:p>
          <a:p>
            <a:pPr algn="just"/>
            <a:r>
              <a:rPr lang="es-MX" sz="1200" dirty="0">
                <a:solidFill>
                  <a:srgbClr val="193C69"/>
                </a:solidFill>
                <a:latin typeface="Arial"/>
                <a:cs typeface="Arial"/>
              </a:rPr>
              <a:t>Se podría ver afectada la póliza de cumplimiento del contrato interadministrativo, en el valor incumplido por el contratista de obra e interventoria derivado, en la suma </a:t>
            </a:r>
            <a:r>
              <a:rPr lang="es-MX" sz="1200" b="1" dirty="0">
                <a:solidFill>
                  <a:srgbClr val="193C69"/>
                </a:solidFill>
                <a:latin typeface="Arial"/>
                <a:cs typeface="Arial"/>
              </a:rPr>
              <a:t>$2.359.468.673,15</a:t>
            </a:r>
            <a:r>
              <a:rPr lang="es-MX" sz="1200" dirty="0">
                <a:solidFill>
                  <a:srgbClr val="193C69"/>
                </a:solidFill>
                <a:latin typeface="Arial"/>
                <a:cs typeface="Arial"/>
              </a:rPr>
              <a:t> y demás perjuicios que USPEC pretenda demostrar.  </a:t>
            </a:r>
          </a:p>
        </p:txBody>
      </p:sp>
    </p:spTree>
    <p:extLst>
      <p:ext uri="{BB962C8B-B14F-4D97-AF65-F5344CB8AC3E}">
        <p14:creationId xmlns:p14="http://schemas.microsoft.com/office/powerpoint/2010/main" val="579982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B1B39-28C3-A1BF-49B9-2C7C72BE32B9}"/>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3BB96F08-0432-E56B-5876-1EFEB86CD861}"/>
              </a:ext>
            </a:extLst>
          </p:cNvPr>
          <p:cNvSpPr txBox="1"/>
          <p:nvPr/>
        </p:nvSpPr>
        <p:spPr>
          <a:xfrm>
            <a:off x="500390" y="980620"/>
            <a:ext cx="10572994" cy="4821833"/>
          </a:xfrm>
          <a:prstGeom prst="rect">
            <a:avLst/>
          </a:prstGeom>
          <a:noFill/>
        </p:spPr>
        <p:txBody>
          <a:bodyPr wrap="square" lIns="91440" tIns="45720" rIns="91440" bIns="45720" rtlCol="0" anchor="t">
            <a:spAutoFit/>
          </a:bodyPr>
          <a:lstStyle/>
          <a:p>
            <a:pPr algn="just">
              <a:spcAft>
                <a:spcPts val="800"/>
              </a:spcAft>
            </a:pPr>
            <a:r>
              <a:rPr lang="es-ES" sz="1400" b="1" u="sng" dirty="0">
                <a:solidFill>
                  <a:srgbClr val="FF9E17"/>
                </a:solidFill>
                <a:latin typeface="Arial"/>
                <a:cs typeface="Arial"/>
              </a:rPr>
              <a:t>MANUAL DE CONTRATACION ENTERRITORIO V02</a:t>
            </a:r>
          </a:p>
          <a:p>
            <a:pPr algn="just">
              <a:spcAft>
                <a:spcPts val="800"/>
              </a:spcAft>
            </a:pPr>
            <a:endParaRPr lang="es-ES" sz="1400" u="sng" dirty="0">
              <a:solidFill>
                <a:srgbClr val="193C69"/>
              </a:solidFill>
              <a:latin typeface="Arial"/>
              <a:cs typeface="Arial"/>
            </a:endParaRPr>
          </a:p>
          <a:p>
            <a:pPr algn="just"/>
            <a:r>
              <a:rPr lang="es-MX" sz="1400" b="1" dirty="0">
                <a:solidFill>
                  <a:srgbClr val="193C69"/>
                </a:solidFill>
                <a:latin typeface="Arial"/>
                <a:cs typeface="Arial"/>
              </a:rPr>
              <a:t>MANUAL DE CONTRATACIÓN DE ENTERRITORIO </a:t>
            </a:r>
          </a:p>
          <a:p>
            <a:pPr algn="just"/>
            <a:r>
              <a:rPr lang="es-MX" sz="1400" b="1" dirty="0">
                <a:solidFill>
                  <a:srgbClr val="193C69"/>
                </a:solidFill>
                <a:latin typeface="Arial"/>
                <a:cs typeface="Arial"/>
              </a:rPr>
              <a:t>CÁPITULO VI. Etapa de selección.  </a:t>
            </a:r>
          </a:p>
          <a:p>
            <a:pPr algn="just"/>
            <a:endParaRPr lang="es-MX" sz="1400" b="1" dirty="0">
              <a:solidFill>
                <a:srgbClr val="193C69"/>
              </a:solidFill>
              <a:latin typeface="Arial"/>
              <a:cs typeface="Arial"/>
            </a:endParaRPr>
          </a:p>
          <a:p>
            <a:pPr algn="just"/>
            <a:r>
              <a:rPr lang="es-MX" sz="1400" b="1" dirty="0">
                <a:solidFill>
                  <a:srgbClr val="193C69"/>
                </a:solidFill>
                <a:latin typeface="Arial"/>
                <a:cs typeface="Arial"/>
              </a:rPr>
              <a:t>Numeral 31. «CONTRATACIÓN DIRECTA»</a:t>
            </a:r>
          </a:p>
          <a:p>
            <a:pPr algn="just"/>
            <a:endParaRPr lang="es-MX" sz="1400" dirty="0">
              <a:solidFill>
                <a:srgbClr val="193C69"/>
              </a:solidFill>
              <a:latin typeface="Arial"/>
              <a:cs typeface="Arial"/>
            </a:endParaRPr>
          </a:p>
          <a:p>
            <a:pPr algn="just"/>
            <a:r>
              <a:rPr lang="es-MX" sz="1400" dirty="0">
                <a:solidFill>
                  <a:srgbClr val="193C69"/>
                </a:solidFill>
                <a:latin typeface="Arial"/>
                <a:cs typeface="Arial"/>
              </a:rPr>
              <a:t>La Entidad recurrirá a esta modalidad cuando se configure alguna de las siguientes causales taxativas:</a:t>
            </a:r>
          </a:p>
          <a:p>
            <a:pPr algn="just"/>
            <a:endParaRPr lang="es-419" sz="1400" dirty="0">
              <a:solidFill>
                <a:srgbClr val="193C69"/>
              </a:solidFill>
              <a:latin typeface="Arial"/>
              <a:cs typeface="Arial"/>
            </a:endParaRPr>
          </a:p>
          <a:p>
            <a:r>
              <a:rPr lang="es-419" sz="1400" b="1" i="1" dirty="0">
                <a:solidFill>
                  <a:srgbClr val="193C69"/>
                </a:solidFill>
                <a:latin typeface="Arial"/>
                <a:cs typeface="Arial"/>
              </a:rPr>
              <a:t>Numeral (i) </a:t>
            </a:r>
            <a:r>
              <a:rPr lang="es-MX" sz="1400" i="1" dirty="0">
                <a:solidFill>
                  <a:srgbClr val="193C69"/>
                </a:solidFill>
                <a:latin typeface="Arial"/>
                <a:cs typeface="Arial"/>
              </a:rPr>
              <a:t>Cuando un Proceso de Selección </a:t>
            </a:r>
            <a:r>
              <a:rPr lang="es-MX" sz="1400" b="1" i="1" dirty="0">
                <a:solidFill>
                  <a:srgbClr val="193C69"/>
                </a:solidFill>
                <a:latin typeface="Arial"/>
                <a:cs typeface="Arial"/>
              </a:rPr>
              <a:t>haya sido declarado fallido</a:t>
            </a:r>
            <a:r>
              <a:rPr lang="es-MX" sz="1400" i="1" dirty="0">
                <a:solidFill>
                  <a:srgbClr val="193C69"/>
                </a:solidFill>
                <a:latin typeface="Arial"/>
                <a:cs typeface="Arial"/>
              </a:rPr>
              <a:t>, y se configure el supuesto de hecho contemplado en el numeral (</a:t>
            </a:r>
            <a:r>
              <a:rPr lang="es-MX" sz="1400" i="1" dirty="0" err="1">
                <a:solidFill>
                  <a:srgbClr val="193C69"/>
                </a:solidFill>
                <a:latin typeface="Arial"/>
                <a:cs typeface="Arial"/>
              </a:rPr>
              <a:t>iii</a:t>
            </a:r>
            <a:r>
              <a:rPr lang="es-MX" sz="1400" i="1" dirty="0">
                <a:solidFill>
                  <a:srgbClr val="193C69"/>
                </a:solidFill>
                <a:latin typeface="Arial"/>
                <a:cs typeface="Arial"/>
              </a:rPr>
              <a:t>) del artículo sobre declaratoria de fallida.</a:t>
            </a:r>
          </a:p>
          <a:p>
            <a:endParaRPr lang="es-MX" sz="1400" i="1" dirty="0">
              <a:solidFill>
                <a:srgbClr val="193C69"/>
              </a:solidFill>
              <a:latin typeface="Arial"/>
              <a:cs typeface="Arial"/>
            </a:endParaRPr>
          </a:p>
          <a:p>
            <a:r>
              <a:rPr lang="es-MX" sz="1400" i="1" dirty="0">
                <a:solidFill>
                  <a:srgbClr val="193C69"/>
                </a:solidFill>
                <a:latin typeface="Arial"/>
                <a:cs typeface="Arial"/>
              </a:rPr>
              <a:t>	</a:t>
            </a:r>
            <a:r>
              <a:rPr lang="es-MX" sz="1400" b="1" i="1" dirty="0">
                <a:solidFill>
                  <a:srgbClr val="193C69"/>
                </a:solidFill>
                <a:latin typeface="Arial"/>
                <a:cs typeface="Arial"/>
              </a:rPr>
              <a:t>35.11. Declaratoria de fallido: </a:t>
            </a:r>
          </a:p>
          <a:p>
            <a:pPr lvl="2"/>
            <a:r>
              <a:rPr lang="es-MX" sz="1400" b="1" i="1" dirty="0">
                <a:solidFill>
                  <a:srgbClr val="193C69"/>
                </a:solidFill>
                <a:latin typeface="Arial"/>
                <a:cs typeface="Arial"/>
              </a:rPr>
              <a:t>(</a:t>
            </a:r>
            <a:r>
              <a:rPr lang="es-MX" sz="1400" b="1" i="1" dirty="0" err="1">
                <a:solidFill>
                  <a:srgbClr val="193C69"/>
                </a:solidFill>
                <a:latin typeface="Arial"/>
                <a:cs typeface="Arial"/>
              </a:rPr>
              <a:t>iii</a:t>
            </a:r>
            <a:r>
              <a:rPr lang="es-MX" sz="1400" b="1" i="1" dirty="0">
                <a:solidFill>
                  <a:srgbClr val="193C69"/>
                </a:solidFill>
                <a:latin typeface="Arial"/>
                <a:cs typeface="Arial"/>
              </a:rPr>
              <a:t>) </a:t>
            </a:r>
            <a:r>
              <a:rPr lang="es-MX" sz="1400" i="1" dirty="0">
                <a:solidFill>
                  <a:srgbClr val="193C69"/>
                </a:solidFill>
                <a:latin typeface="Arial"/>
                <a:cs typeface="Arial"/>
              </a:rPr>
              <a:t>Si la declaratoria de fallida se da luego de agotado el trámite regulado en el numeral anterior o sólo se logra identificar en el mercado un Oferente interesado en contratar con la Entidad, esta procederá a adelantar la contratación por medio de una Contratación Directa. </a:t>
            </a:r>
          </a:p>
          <a:p>
            <a:endParaRPr lang="es-MX" sz="1400" i="1" dirty="0">
              <a:solidFill>
                <a:srgbClr val="193C69"/>
              </a:solidFill>
              <a:latin typeface="Arial"/>
              <a:cs typeface="Arial"/>
            </a:endParaRPr>
          </a:p>
          <a:p>
            <a:pPr algn="just"/>
            <a:r>
              <a:rPr lang="es-419" sz="1400" b="1" i="1" dirty="0">
                <a:solidFill>
                  <a:srgbClr val="193C69"/>
                </a:solidFill>
                <a:latin typeface="Arial"/>
                <a:cs typeface="Arial"/>
              </a:rPr>
              <a:t>Numeral (v) </a:t>
            </a:r>
            <a:r>
              <a:rPr lang="es-419" sz="1400" i="1" dirty="0">
                <a:solidFill>
                  <a:srgbClr val="193C69"/>
                </a:solidFill>
                <a:latin typeface="Arial"/>
                <a:cs typeface="Arial"/>
              </a:rPr>
              <a:t>Los contratos que se celebren para restablecer o garantizar la continuidad de actividades que no se cumplieron en el marco de un contrato anterior, siempre que se demuestre y justifique en el Documento de Planeación que con dicha medida se busca garantizar la ejecución del objeto contratado y evitar la paralización, interrupción del servicio, o la puesta en operación de los proyectos.</a:t>
            </a:r>
            <a:endParaRPr lang="es-MX" sz="1400" i="1" dirty="0">
              <a:solidFill>
                <a:srgbClr val="193C69"/>
              </a:solidFill>
              <a:latin typeface="Arial"/>
              <a:cs typeface="Arial"/>
            </a:endParaRPr>
          </a:p>
        </p:txBody>
      </p:sp>
      <p:sp>
        <p:nvSpPr>
          <p:cNvPr id="9" name="Título 2">
            <a:extLst>
              <a:ext uri="{FF2B5EF4-FFF2-40B4-BE49-F238E27FC236}">
                <a16:creationId xmlns:a16="http://schemas.microsoft.com/office/drawing/2014/main" id="{B7295411-A985-B13E-D179-0B4CDDD4AF1D}"/>
              </a:ext>
            </a:extLst>
          </p:cNvPr>
          <p:cNvSpPr txBox="1">
            <a:spLocks/>
          </p:cNvSpPr>
          <p:nvPr/>
        </p:nvSpPr>
        <p:spPr>
          <a:xfrm>
            <a:off x="361816" y="322850"/>
            <a:ext cx="10254521" cy="351550"/>
          </a:xfrm>
          <a:prstGeom prst="rect">
            <a:avLst/>
          </a:prstGeom>
        </p:spPr>
        <p:txBody>
          <a:bodyPr/>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endParaRPr lang="es-419" sz="1400"/>
          </a:p>
        </p:txBody>
      </p:sp>
      <p:pic>
        <p:nvPicPr>
          <p:cNvPr id="3" name="Gráfico 2">
            <a:extLst>
              <a:ext uri="{FF2B5EF4-FFF2-40B4-BE49-F238E27FC236}">
                <a16:creationId xmlns:a16="http://schemas.microsoft.com/office/drawing/2014/main" id="{270FBEF0-2630-4839-0EAD-22ABCCAB0706}"/>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584536" y="718115"/>
            <a:ext cx="7799443" cy="45719"/>
          </a:xfrm>
          <a:prstGeom prst="rect">
            <a:avLst/>
          </a:prstGeom>
        </p:spPr>
      </p:pic>
      <p:sp>
        <p:nvSpPr>
          <p:cNvPr id="6" name="Título 2">
            <a:extLst>
              <a:ext uri="{FF2B5EF4-FFF2-40B4-BE49-F238E27FC236}">
                <a16:creationId xmlns:a16="http://schemas.microsoft.com/office/drawing/2014/main" id="{44DCB8D1-BF92-9F57-D680-A48697A625C1}"/>
              </a:ext>
            </a:extLst>
          </p:cNvPr>
          <p:cNvSpPr txBox="1">
            <a:spLocks/>
          </p:cNvSpPr>
          <p:nvPr/>
        </p:nvSpPr>
        <p:spPr>
          <a:xfrm>
            <a:off x="582686" y="367024"/>
            <a:ext cx="10254521" cy="351550"/>
          </a:xfrm>
          <a:prstGeom prst="rect">
            <a:avLst/>
          </a:prstGeom>
        </p:spPr>
        <p:txBody>
          <a:bodyPr lIns="91440" tIns="45720" rIns="91440" bIns="45720" anchor="t"/>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r>
              <a:rPr lang="es-419" sz="1400" dirty="0">
                <a:latin typeface="Arial"/>
                <a:cs typeface="Arial"/>
              </a:rPr>
              <a:t>MARCO NORMATIVO</a:t>
            </a:r>
          </a:p>
        </p:txBody>
      </p:sp>
    </p:spTree>
    <p:extLst>
      <p:ext uri="{BB962C8B-B14F-4D97-AF65-F5344CB8AC3E}">
        <p14:creationId xmlns:p14="http://schemas.microsoft.com/office/powerpoint/2010/main" val="2121107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9C786-478A-75D4-D1B8-445E7FBC808E}"/>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6D6BDD6D-FA13-FDD6-EF2C-ED20798D2ED4}"/>
              </a:ext>
            </a:extLst>
          </p:cNvPr>
          <p:cNvSpPr txBox="1"/>
          <p:nvPr/>
        </p:nvSpPr>
        <p:spPr>
          <a:xfrm>
            <a:off x="1378442" y="1713896"/>
            <a:ext cx="9628900" cy="3293209"/>
          </a:xfrm>
          <a:prstGeom prst="rect">
            <a:avLst/>
          </a:prstGeom>
          <a:noFill/>
        </p:spPr>
        <p:txBody>
          <a:bodyPr wrap="square" lIns="91440" tIns="45720" rIns="91440" bIns="45720" rtlCol="0" anchor="t">
            <a:spAutoFit/>
          </a:bodyPr>
          <a:lstStyle/>
          <a:p>
            <a:pPr algn="just"/>
            <a:r>
              <a:rPr lang="es-MX" sz="1600" b="1" u="sng" dirty="0">
                <a:solidFill>
                  <a:schemeClr val="accent2">
                    <a:lumMod val="75000"/>
                  </a:schemeClr>
                </a:solidFill>
                <a:latin typeface="Arial"/>
                <a:cs typeface="Arial"/>
              </a:rPr>
              <a:t>SOLICITUD:</a:t>
            </a:r>
            <a:endParaRPr lang="es-ES" sz="1600" b="1" u="sng" dirty="0">
              <a:solidFill>
                <a:schemeClr val="accent2">
                  <a:lumMod val="75000"/>
                </a:schemeClr>
              </a:solidFill>
              <a:latin typeface="Arial"/>
              <a:cs typeface="Arial"/>
            </a:endParaRPr>
          </a:p>
          <a:p>
            <a:pPr algn="just"/>
            <a:endParaRPr lang="es-MX" sz="1600" b="1" dirty="0">
              <a:solidFill>
                <a:schemeClr val="accent2">
                  <a:lumMod val="75000"/>
                </a:schemeClr>
              </a:solidFill>
              <a:latin typeface="Arial"/>
              <a:cs typeface="Arial"/>
            </a:endParaRPr>
          </a:p>
          <a:p>
            <a:pPr algn="just"/>
            <a:r>
              <a:rPr lang="es-MX" sz="1600" dirty="0">
                <a:solidFill>
                  <a:srgbClr val="002060"/>
                </a:solidFill>
                <a:latin typeface="Arial"/>
                <a:cs typeface="Arial"/>
              </a:rPr>
              <a:t>Se pone a consideración del presente comité la aprobación de adelantar o no, el proceso de selección en la modalidad de </a:t>
            </a:r>
            <a:r>
              <a:rPr lang="es-MX" sz="1600" b="1" dirty="0">
                <a:solidFill>
                  <a:srgbClr val="002060"/>
                </a:solidFill>
                <a:latin typeface="Arial"/>
                <a:cs typeface="Arial"/>
              </a:rPr>
              <a:t>CONTRATACIÓN DIRECTA</a:t>
            </a:r>
            <a:r>
              <a:rPr lang="es-MX" sz="1600" dirty="0">
                <a:solidFill>
                  <a:srgbClr val="002060"/>
                </a:solidFill>
                <a:latin typeface="Arial"/>
                <a:cs typeface="Arial"/>
              </a:rPr>
              <a:t> para la </a:t>
            </a:r>
            <a:r>
              <a:rPr lang="es-MX" sz="1600" b="1" dirty="0">
                <a:solidFill>
                  <a:srgbClr val="002060"/>
                </a:solidFill>
                <a:latin typeface="Arial"/>
                <a:cs typeface="Arial"/>
              </a:rPr>
              <a:t>OBRA</a:t>
            </a:r>
            <a:r>
              <a:rPr lang="es-MX" sz="1600" dirty="0">
                <a:solidFill>
                  <a:srgbClr val="002060"/>
                </a:solidFill>
                <a:latin typeface="Arial"/>
                <a:cs typeface="Arial"/>
              </a:rPr>
              <a:t> </a:t>
            </a:r>
            <a:r>
              <a:rPr lang="es-ES" sz="1600" dirty="0">
                <a:solidFill>
                  <a:srgbClr val="002060"/>
                </a:solidFill>
                <a:latin typeface="Arial"/>
                <a:cs typeface="Arial"/>
              </a:rPr>
              <a:t>con el fin de culminar las actividades pendientes por ejecutar en el</a:t>
            </a:r>
            <a:r>
              <a:rPr lang="es-MX" sz="1600" dirty="0">
                <a:solidFill>
                  <a:srgbClr val="002060"/>
                </a:solidFill>
                <a:latin typeface="Arial"/>
                <a:cs typeface="Arial"/>
              </a:rPr>
              <a:t> ERON de CUCUTA con el proyecto:</a:t>
            </a:r>
          </a:p>
          <a:p>
            <a:pPr algn="just"/>
            <a:endParaRPr lang="es-MX" sz="1600" dirty="0">
              <a:solidFill>
                <a:srgbClr val="002060"/>
              </a:solidFill>
              <a:latin typeface="Arial"/>
              <a:cs typeface="Arial"/>
            </a:endParaRPr>
          </a:p>
          <a:p>
            <a:pPr algn="just"/>
            <a:r>
              <a:rPr lang="es-MX" sz="1600" dirty="0">
                <a:solidFill>
                  <a:srgbClr val="002060"/>
                </a:solidFill>
                <a:latin typeface="Arial"/>
                <a:cs typeface="Arial"/>
              </a:rPr>
              <a:t> </a:t>
            </a:r>
            <a:r>
              <a:rPr lang="es-MX" sz="1600" b="1" i="1" dirty="0">
                <a:solidFill>
                  <a:srgbClr val="002060"/>
                </a:solidFill>
                <a:latin typeface="Arial"/>
                <a:cs typeface="Arial"/>
              </a:rPr>
              <a:t>TERMINACIÓN</a:t>
            </a:r>
            <a:r>
              <a:rPr lang="es-MX" sz="1600" b="1" i="1" dirty="0">
                <a:solidFill>
                  <a:srgbClr val="002060"/>
                </a:solidFill>
                <a:latin typeface="Arial"/>
                <a:ea typeface="+mn-lt"/>
                <a:cs typeface="+mn-lt"/>
              </a:rPr>
              <a:t> DE OBRAS PARA EL MEJORAMIENTO Y MANTENIMIENTO DE LA INFRAESTRUCTURA FÍSICA DEL COMPLEJO CARCELARIO Y PENITENCIARIO COCUC CÚCUTA - NORTE DE SANTANDER, A CARGO DEL INSTITUTO NACIONAL PENITENCIARIO Y CARCELARIO – INPEC, EN EL MARCO DEL CONTRATO INTERADMINISTRATIVO No. 216144</a:t>
            </a:r>
            <a:r>
              <a:rPr lang="es-MX" sz="1600" dirty="0">
                <a:solidFill>
                  <a:srgbClr val="002060"/>
                </a:solidFill>
                <a:latin typeface="Arial"/>
                <a:ea typeface="+mn-lt"/>
                <a:cs typeface="+mn-lt"/>
              </a:rPr>
              <a:t> </a:t>
            </a:r>
          </a:p>
          <a:p>
            <a:pPr algn="just"/>
            <a:endParaRPr lang="es-MX" sz="1600" dirty="0">
              <a:solidFill>
                <a:srgbClr val="002060"/>
              </a:solidFill>
              <a:latin typeface="Arial"/>
              <a:ea typeface="+mn-lt"/>
              <a:cs typeface="+mn-lt"/>
            </a:endParaRPr>
          </a:p>
          <a:p>
            <a:pPr algn="just"/>
            <a:r>
              <a:rPr lang="es-MX" sz="1600" dirty="0">
                <a:solidFill>
                  <a:srgbClr val="002060"/>
                </a:solidFill>
                <a:latin typeface="Arial"/>
                <a:ea typeface="+mn-lt"/>
                <a:cs typeface="+mn-lt"/>
              </a:rPr>
              <a:t>Por un valor estimado de </a:t>
            </a:r>
            <a:r>
              <a:rPr lang="es-MX" b="1" dirty="0">
                <a:solidFill>
                  <a:srgbClr val="002060"/>
                </a:solidFill>
                <a:latin typeface="Arial"/>
                <a:ea typeface="+mn-lt"/>
                <a:cs typeface="+mn-lt"/>
              </a:rPr>
              <a:t>$2.405.517.208,98 </a:t>
            </a:r>
            <a:r>
              <a:rPr lang="es-MX" sz="1600" dirty="0">
                <a:solidFill>
                  <a:srgbClr val="002060"/>
                </a:solidFill>
                <a:latin typeface="Arial"/>
                <a:ea typeface="+mn-lt"/>
                <a:cs typeface="+mn-lt"/>
              </a:rPr>
              <a:t>de acuerdo al estudio de precios de mercado emitido por el Grupo de Planeación Contractual. </a:t>
            </a:r>
            <a:endParaRPr lang="es-ES" sz="1600" dirty="0">
              <a:solidFill>
                <a:srgbClr val="002060"/>
              </a:solidFill>
              <a:latin typeface="Arial"/>
              <a:cs typeface="Arial"/>
            </a:endParaRPr>
          </a:p>
        </p:txBody>
      </p:sp>
      <p:sp>
        <p:nvSpPr>
          <p:cNvPr id="9" name="Título 2">
            <a:extLst>
              <a:ext uri="{FF2B5EF4-FFF2-40B4-BE49-F238E27FC236}">
                <a16:creationId xmlns:a16="http://schemas.microsoft.com/office/drawing/2014/main" id="{33F31773-995E-AF66-015C-0B9DF1562B6B}"/>
              </a:ext>
            </a:extLst>
          </p:cNvPr>
          <p:cNvSpPr txBox="1">
            <a:spLocks/>
          </p:cNvSpPr>
          <p:nvPr/>
        </p:nvSpPr>
        <p:spPr>
          <a:xfrm>
            <a:off x="361816" y="322850"/>
            <a:ext cx="10254521" cy="351550"/>
          </a:xfrm>
          <a:prstGeom prst="rect">
            <a:avLst/>
          </a:prstGeom>
        </p:spPr>
        <p:txBody>
          <a:bodyPr/>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endParaRPr lang="es-419"/>
          </a:p>
        </p:txBody>
      </p:sp>
      <p:sp>
        <p:nvSpPr>
          <p:cNvPr id="5" name="TextBox 4">
            <a:extLst>
              <a:ext uri="{FF2B5EF4-FFF2-40B4-BE49-F238E27FC236}">
                <a16:creationId xmlns:a16="http://schemas.microsoft.com/office/drawing/2014/main" id="{0956E401-EBBC-0C74-8900-29232BAF9604}"/>
              </a:ext>
            </a:extLst>
          </p:cNvPr>
          <p:cNvSpPr txBox="1"/>
          <p:nvPr/>
        </p:nvSpPr>
        <p:spPr>
          <a:xfrm>
            <a:off x="361816" y="2234069"/>
            <a:ext cx="6096000" cy="646331"/>
          </a:xfrm>
          <a:prstGeom prst="rect">
            <a:avLst/>
          </a:prstGeom>
          <a:noFill/>
        </p:spPr>
        <p:txBody>
          <a:bodyPr wrap="square">
            <a:spAutoFit/>
          </a:bodyPr>
          <a:lstStyle/>
          <a:p>
            <a:endParaRPr lang="es-CO" b="1" dirty="0">
              <a:solidFill>
                <a:srgbClr val="193C69"/>
              </a:solidFill>
              <a:effectLst>
                <a:outerShdw blurRad="38100" dist="38100" dir="2700000" algn="tl">
                  <a:srgbClr val="000000">
                    <a:alpha val="43137"/>
                  </a:srgbClr>
                </a:outerShdw>
              </a:effectLst>
              <a:latin typeface="Aptos" panose="020B0004020202020204" pitchFamily="34" charset="0"/>
              <a:cs typeface="Arial" charset="0"/>
            </a:endParaRPr>
          </a:p>
          <a:p>
            <a:endParaRPr lang="es-CO" b="1" dirty="0">
              <a:solidFill>
                <a:srgbClr val="193C69"/>
              </a:solidFill>
              <a:latin typeface="Aptos" panose="020B0004020202020204" pitchFamily="34" charset="0"/>
            </a:endParaRPr>
          </a:p>
        </p:txBody>
      </p:sp>
      <p:pic>
        <p:nvPicPr>
          <p:cNvPr id="3" name="Gráfico 2">
            <a:extLst>
              <a:ext uri="{FF2B5EF4-FFF2-40B4-BE49-F238E27FC236}">
                <a16:creationId xmlns:a16="http://schemas.microsoft.com/office/drawing/2014/main" id="{030F7B37-C56A-8375-6948-7E1FD3FB098F}"/>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584536" y="718115"/>
            <a:ext cx="7799443" cy="45719"/>
          </a:xfrm>
          <a:prstGeom prst="rect">
            <a:avLst/>
          </a:prstGeom>
        </p:spPr>
      </p:pic>
      <p:sp>
        <p:nvSpPr>
          <p:cNvPr id="6" name="Título 2">
            <a:extLst>
              <a:ext uri="{FF2B5EF4-FFF2-40B4-BE49-F238E27FC236}">
                <a16:creationId xmlns:a16="http://schemas.microsoft.com/office/drawing/2014/main" id="{4F8D6722-13A1-13E6-C400-88FD414471C4}"/>
              </a:ext>
            </a:extLst>
          </p:cNvPr>
          <p:cNvSpPr txBox="1">
            <a:spLocks/>
          </p:cNvSpPr>
          <p:nvPr/>
        </p:nvSpPr>
        <p:spPr>
          <a:xfrm>
            <a:off x="582686" y="367024"/>
            <a:ext cx="10254521" cy="351550"/>
          </a:xfrm>
          <a:prstGeom prst="rect">
            <a:avLst/>
          </a:prstGeom>
        </p:spPr>
        <p:txBody>
          <a:bodyPr lIns="91440" tIns="45720" rIns="91440" bIns="45720" anchor="t"/>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r>
              <a:rPr lang="es-419" sz="1400">
                <a:latin typeface="Arial"/>
                <a:cs typeface="Arial"/>
              </a:rPr>
              <a:t>SOLICITUD AL COMITÉ DE CONTRATACIÓN</a:t>
            </a:r>
          </a:p>
        </p:txBody>
      </p:sp>
    </p:spTree>
    <p:extLst>
      <p:ext uri="{BB962C8B-B14F-4D97-AF65-F5344CB8AC3E}">
        <p14:creationId xmlns:p14="http://schemas.microsoft.com/office/powerpoint/2010/main" val="2645548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C5001-63DB-E5D7-D02D-71D000EAA730}"/>
            </a:ext>
          </a:extLst>
        </p:cNvPr>
        <p:cNvGrpSpPr/>
        <p:nvPr/>
      </p:nvGrpSpPr>
      <p:grpSpPr>
        <a:xfrm>
          <a:off x="0" y="0"/>
          <a:ext cx="0" cy="0"/>
          <a:chOff x="0" y="0"/>
          <a:chExt cx="0" cy="0"/>
        </a:xfrm>
      </p:grpSpPr>
    </p:spTree>
    <p:extLst>
      <p:ext uri="{BB962C8B-B14F-4D97-AF65-F5344CB8AC3E}">
        <p14:creationId xmlns:p14="http://schemas.microsoft.com/office/powerpoint/2010/main" val="3605500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B60C214-9700-B4F0-DAC0-857C35129E93}"/>
              </a:ext>
            </a:extLst>
          </p:cNvPr>
          <p:cNvSpPr txBox="1"/>
          <p:nvPr/>
        </p:nvSpPr>
        <p:spPr>
          <a:xfrm>
            <a:off x="676801" y="951458"/>
            <a:ext cx="10831199" cy="5082277"/>
          </a:xfrm>
          <a:prstGeom prst="rect">
            <a:avLst/>
          </a:prstGeom>
          <a:noFill/>
        </p:spPr>
        <p:txBody>
          <a:bodyPr wrap="square" lIns="0" tIns="0" rIns="0" bIns="0" rtlCol="0" anchor="ctr">
            <a:normAutofit/>
          </a:bodyPr>
          <a:lstStyle/>
          <a:p>
            <a:pPr algn="ctr"/>
            <a:endParaRPr lang="es-CO" sz="3200" b="1" dirty="0">
              <a:solidFill>
                <a:schemeClr val="bg1"/>
              </a:solidFill>
              <a:latin typeface="Arial"/>
              <a:cs typeface="Arial"/>
            </a:endParaRPr>
          </a:p>
          <a:p>
            <a:pPr algn="ctr"/>
            <a:r>
              <a:rPr lang="es-CO" sz="3200" b="1" dirty="0">
                <a:solidFill>
                  <a:schemeClr val="bg1"/>
                </a:solidFill>
                <a:latin typeface="Arial"/>
                <a:cs typeface="Arial"/>
              </a:rPr>
              <a:t>CONTRATO INTERADMINISTRATIVO N</a:t>
            </a:r>
            <a:r>
              <a:rPr lang="es-CO" sz="3200" b="1" baseline="30000" dirty="0">
                <a:solidFill>
                  <a:schemeClr val="bg1"/>
                </a:solidFill>
                <a:latin typeface="Arial"/>
                <a:cs typeface="Arial"/>
              </a:rPr>
              <a:t>o</a:t>
            </a:r>
            <a:r>
              <a:rPr lang="es-CO" sz="3200" b="1" dirty="0">
                <a:solidFill>
                  <a:schemeClr val="bg1"/>
                </a:solidFill>
                <a:latin typeface="Arial"/>
                <a:cs typeface="Arial"/>
              </a:rPr>
              <a:t>. 216144 </a:t>
            </a:r>
          </a:p>
          <a:p>
            <a:pPr algn="ctr"/>
            <a:r>
              <a:rPr lang="es-ES" sz="3200" b="1" dirty="0">
                <a:solidFill>
                  <a:schemeClr val="bg1"/>
                </a:solidFill>
                <a:latin typeface="Arial"/>
                <a:cs typeface="Arial"/>
              </a:rPr>
              <a:t>suscrito con la </a:t>
            </a:r>
            <a:r>
              <a:rPr lang="es-MX" sz="3200" b="1" dirty="0">
                <a:solidFill>
                  <a:schemeClr val="bg1"/>
                </a:solidFill>
                <a:latin typeface="Arial"/>
                <a:cs typeface="Arial"/>
              </a:rPr>
              <a:t>Unidad de Servicios Penitenciarios y Carcelarios (USPEC)</a:t>
            </a:r>
          </a:p>
          <a:p>
            <a:pPr algn="ctr"/>
            <a:endParaRPr lang="es-CO" sz="3200" dirty="0">
              <a:solidFill>
                <a:schemeClr val="bg1"/>
              </a:solidFill>
              <a:latin typeface="Arial"/>
              <a:cs typeface="Arial"/>
            </a:endParaRPr>
          </a:p>
          <a:p>
            <a:pPr algn="just"/>
            <a:r>
              <a:rPr lang="es-MX" sz="1600" i="1" dirty="0">
                <a:solidFill>
                  <a:schemeClr val="bg1"/>
                </a:solidFill>
                <a:latin typeface="Arial"/>
                <a:cs typeface="Arial"/>
              </a:rPr>
              <a:t>"</a:t>
            </a:r>
            <a:r>
              <a:rPr lang="es-CO" sz="1600" i="1" dirty="0">
                <a:solidFill>
                  <a:schemeClr val="bg1"/>
                </a:solidFill>
                <a:latin typeface="Arial"/>
                <a:cs typeface="Arial"/>
              </a:rPr>
              <a:t>ENTERRITORIO, se compromete con la UNIDAD DE SERVICIOS PENITENCIARIOS Y CARCELARIOS USPEC, de acuerdo con los parámetros de la línea de negocios de Gerencia de Proyectos, a realizar la Gerencia para la construcción e interventoría, ampliación de cupos, y mantenimiento de la infraestructura carcelaria y penitenciaria de orden nivel nacional requerida por la USPEC, lo que supone adelantar estudios, diseños, demolición, mantenimiento, suministro, mejoramiento, conservación y ampliación, así como la elaboración del Plan Maestro de infraestructura en materia penitenciaria y carcelaria, de acuerdo con la información de los diseños que presenta la USPEC </a:t>
            </a:r>
            <a:r>
              <a:rPr lang="es-MX" sz="1600" i="1" dirty="0">
                <a:solidFill>
                  <a:schemeClr val="bg1"/>
                </a:solidFill>
                <a:latin typeface="Arial"/>
                <a:cs typeface="Arial"/>
              </a:rPr>
              <a:t>”.</a:t>
            </a:r>
            <a:endParaRPr lang="es-CO" sz="1600" dirty="0">
              <a:solidFill>
                <a:schemeClr val="bg1"/>
              </a:solidFill>
              <a:latin typeface="Arial"/>
              <a:cs typeface="Arial"/>
            </a:endParaRPr>
          </a:p>
          <a:p>
            <a:pPr algn="ctr"/>
            <a:endParaRPr lang="es-CO" sz="1600" dirty="0">
              <a:solidFill>
                <a:schemeClr val="bg1"/>
              </a:solidFill>
              <a:latin typeface="Arial"/>
              <a:cs typeface="Arial"/>
            </a:endParaRPr>
          </a:p>
          <a:p>
            <a:pPr algn="ctr"/>
            <a:r>
              <a:rPr lang="es-CO" sz="1600" b="1" dirty="0">
                <a:solidFill>
                  <a:schemeClr val="bg1"/>
                </a:solidFill>
                <a:latin typeface="Arial"/>
                <a:cs typeface="Arial"/>
              </a:rPr>
              <a:t>25 de septiembre de 2025</a:t>
            </a:r>
          </a:p>
        </p:txBody>
      </p:sp>
      <p:sp>
        <p:nvSpPr>
          <p:cNvPr id="4" name="Título 1">
            <a:extLst>
              <a:ext uri="{FF2B5EF4-FFF2-40B4-BE49-F238E27FC236}">
                <a16:creationId xmlns:a16="http://schemas.microsoft.com/office/drawing/2014/main" id="{0ACC6849-35A5-421D-9A05-BFFE3020DDDA}"/>
              </a:ext>
            </a:extLst>
          </p:cNvPr>
          <p:cNvSpPr txBox="1">
            <a:spLocks/>
          </p:cNvSpPr>
          <p:nvPr/>
        </p:nvSpPr>
        <p:spPr>
          <a:xfrm>
            <a:off x="834600" y="951458"/>
            <a:ext cx="10515600" cy="33787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000">
                <a:solidFill>
                  <a:schemeClr val="bg1"/>
                </a:solidFill>
                <a:latin typeface="Arial"/>
                <a:cs typeface="Arial"/>
              </a:rPr>
              <a:t>GRUPO DE DESARROLLO DE PROYECTOS 1</a:t>
            </a:r>
            <a:br>
              <a:rPr lang="es-MX" sz="2000">
                <a:solidFill>
                  <a:schemeClr val="bg1"/>
                </a:solidFill>
                <a:latin typeface="Arial"/>
                <a:cs typeface="Arial"/>
              </a:rPr>
            </a:br>
            <a:endParaRPr lang="es-CO" sz="2000">
              <a:solidFill>
                <a:schemeClr val="bg1"/>
              </a:solidFill>
              <a:latin typeface="Arial"/>
              <a:cs typeface="Arial"/>
            </a:endParaRPr>
          </a:p>
        </p:txBody>
      </p:sp>
    </p:spTree>
    <p:extLst>
      <p:ext uri="{BB962C8B-B14F-4D97-AF65-F5344CB8AC3E}">
        <p14:creationId xmlns:p14="http://schemas.microsoft.com/office/powerpoint/2010/main" val="3897215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7153" y="1307153"/>
            <a:ext cx="7695416" cy="936154"/>
          </a:xfrm>
          <a:prstGeom prst="rect">
            <a:avLst/>
          </a:prstGeom>
        </p:spPr>
        <p:txBody>
          <a:bodyPr vert="horz" wrap="square" lIns="0" tIns="12700" rIns="0" bIns="0" rtlCol="0">
            <a:spAutoFit/>
          </a:bodyPr>
          <a:lstStyle/>
          <a:p>
            <a:pPr lvl="0" algn="just" fontAlgn="ctr">
              <a:defRPr/>
            </a:pPr>
            <a:r>
              <a:rPr lang="es-MX" sz="1200" b="0" i="0" u="none" strike="noStrike">
                <a:solidFill>
                  <a:srgbClr val="163A6B"/>
                </a:solidFill>
                <a:effectLst/>
                <a:latin typeface="Arial"/>
                <a:cs typeface="Arial"/>
              </a:rPr>
              <a:t>Realizar la gerencia para la construcción e interventoría, ampliación de cupos, y mantenimiento de la infraestructura carcelaria y penitenciaria de orden nivel nacional requerida por la USPEC, lo que supone adelantar estudios, diseños, demolición, mantenimiento, suministro, mejoramiento, conservación y ampliación, así como la elaboración del plan maestro de infraestructura en materia penitenciaria y carcelaria, de acuerdo con la información de los diseños que presenta la USPEC.</a:t>
            </a:r>
            <a:r>
              <a:rPr lang="es-MX" sz="1200" b="0" i="0">
                <a:solidFill>
                  <a:srgbClr val="000000"/>
                </a:solidFill>
                <a:effectLst/>
                <a:latin typeface="Arial"/>
                <a:cs typeface="Arial"/>
              </a:rPr>
              <a:t>​</a:t>
            </a:r>
            <a:endParaRPr lang="es-CO" sz="1200" spc="-10">
              <a:solidFill>
                <a:srgbClr val="183B69"/>
              </a:solidFill>
              <a:latin typeface="Arial"/>
              <a:cs typeface="Arial"/>
            </a:endParaRPr>
          </a:p>
        </p:txBody>
      </p:sp>
      <p:pic>
        <p:nvPicPr>
          <p:cNvPr id="4" name="object 4"/>
          <p:cNvPicPr/>
          <p:nvPr/>
        </p:nvPicPr>
        <p:blipFill>
          <a:blip r:embed="rId3" cstate="print"/>
          <a:stretch>
            <a:fillRect/>
          </a:stretch>
        </p:blipFill>
        <p:spPr>
          <a:xfrm>
            <a:off x="1253794" y="5831061"/>
            <a:ext cx="426880" cy="357734"/>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3686420418"/>
              </p:ext>
            </p:extLst>
          </p:nvPr>
        </p:nvGraphicFramePr>
        <p:xfrm>
          <a:off x="575338" y="2284432"/>
          <a:ext cx="7747231" cy="3988114"/>
        </p:xfrm>
        <a:graphic>
          <a:graphicData uri="http://schemas.openxmlformats.org/drawingml/2006/table">
            <a:tbl>
              <a:tblPr firstRow="1" bandRow="1">
                <a:tableStyleId>{2D5ABB26-0587-4C30-8999-92F81FD0307C}</a:tableStyleId>
              </a:tblPr>
              <a:tblGrid>
                <a:gridCol w="1158106">
                  <a:extLst>
                    <a:ext uri="{9D8B030D-6E8A-4147-A177-3AD203B41FA5}">
                      <a16:colId xmlns:a16="http://schemas.microsoft.com/office/drawing/2014/main" val="20000"/>
                    </a:ext>
                  </a:extLst>
                </a:gridCol>
                <a:gridCol w="868796">
                  <a:extLst>
                    <a:ext uri="{9D8B030D-6E8A-4147-A177-3AD203B41FA5}">
                      <a16:colId xmlns:a16="http://schemas.microsoft.com/office/drawing/2014/main" val="20001"/>
                    </a:ext>
                  </a:extLst>
                </a:gridCol>
                <a:gridCol w="2134053">
                  <a:extLst>
                    <a:ext uri="{9D8B030D-6E8A-4147-A177-3AD203B41FA5}">
                      <a16:colId xmlns:a16="http://schemas.microsoft.com/office/drawing/2014/main" val="20002"/>
                    </a:ext>
                  </a:extLst>
                </a:gridCol>
                <a:gridCol w="2404554">
                  <a:extLst>
                    <a:ext uri="{9D8B030D-6E8A-4147-A177-3AD203B41FA5}">
                      <a16:colId xmlns:a16="http://schemas.microsoft.com/office/drawing/2014/main" val="20003"/>
                    </a:ext>
                  </a:extLst>
                </a:gridCol>
                <a:gridCol w="1181722">
                  <a:extLst>
                    <a:ext uri="{9D8B030D-6E8A-4147-A177-3AD203B41FA5}">
                      <a16:colId xmlns:a16="http://schemas.microsoft.com/office/drawing/2014/main" val="20004"/>
                    </a:ext>
                  </a:extLst>
                </a:gridCol>
              </a:tblGrid>
              <a:tr h="299552">
                <a:tc gridSpan="2">
                  <a:txBody>
                    <a:bodyPr/>
                    <a:lstStyle/>
                    <a:p>
                      <a:pPr marL="91440">
                        <a:lnSpc>
                          <a:spcPct val="100000"/>
                        </a:lnSpc>
                        <a:spcBef>
                          <a:spcPts val="290"/>
                        </a:spcBef>
                      </a:pPr>
                      <a:r>
                        <a:rPr sz="1200">
                          <a:solidFill>
                            <a:srgbClr val="183B69"/>
                          </a:solidFill>
                          <a:latin typeface="Calibri Light"/>
                          <a:cs typeface="Calibri Light"/>
                        </a:rPr>
                        <a:t>Fecha</a:t>
                      </a:r>
                      <a:r>
                        <a:rPr sz="1200" spc="-25">
                          <a:solidFill>
                            <a:srgbClr val="183B69"/>
                          </a:solidFill>
                          <a:latin typeface="Calibri Light"/>
                          <a:cs typeface="Calibri Light"/>
                        </a:rPr>
                        <a:t> </a:t>
                      </a:r>
                      <a:r>
                        <a:rPr sz="1200">
                          <a:solidFill>
                            <a:srgbClr val="183B69"/>
                          </a:solidFill>
                          <a:latin typeface="Calibri Light"/>
                          <a:cs typeface="Calibri Light"/>
                        </a:rPr>
                        <a:t>de</a:t>
                      </a:r>
                      <a:r>
                        <a:rPr sz="1200" spc="-25">
                          <a:solidFill>
                            <a:srgbClr val="183B69"/>
                          </a:solidFill>
                          <a:latin typeface="Calibri Light"/>
                          <a:cs typeface="Calibri Light"/>
                        </a:rPr>
                        <a:t> </a:t>
                      </a:r>
                      <a:r>
                        <a:rPr lang="es-MX" sz="1200" spc="-10">
                          <a:solidFill>
                            <a:srgbClr val="183B69"/>
                          </a:solidFill>
                          <a:latin typeface="Calibri Light"/>
                          <a:cs typeface="Calibri Light"/>
                        </a:rPr>
                        <a:t>suscripción</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91440">
                        <a:lnSpc>
                          <a:spcPct val="100000"/>
                        </a:lnSpc>
                        <a:spcBef>
                          <a:spcPts val="290"/>
                        </a:spcBef>
                      </a:pPr>
                      <a:r>
                        <a:rPr lang="es-419" sz="1200">
                          <a:solidFill>
                            <a:srgbClr val="183B69"/>
                          </a:solidFill>
                          <a:latin typeface="Calibri Light"/>
                          <a:cs typeface="Calibri Light"/>
                        </a:rPr>
                        <a:t>29</a:t>
                      </a:r>
                      <a:r>
                        <a:rPr sz="1200">
                          <a:solidFill>
                            <a:srgbClr val="183B69"/>
                          </a:solidFill>
                          <a:latin typeface="Calibri Light"/>
                          <a:cs typeface="Calibri Light"/>
                        </a:rPr>
                        <a:t> de</a:t>
                      </a:r>
                      <a:r>
                        <a:rPr sz="1200" spc="-5">
                          <a:solidFill>
                            <a:srgbClr val="183B69"/>
                          </a:solidFill>
                          <a:latin typeface="Calibri Light"/>
                          <a:cs typeface="Calibri Light"/>
                        </a:rPr>
                        <a:t> </a:t>
                      </a:r>
                      <a:r>
                        <a:rPr lang="es-419" sz="1200" spc="-5">
                          <a:solidFill>
                            <a:srgbClr val="183B69"/>
                          </a:solidFill>
                          <a:latin typeface="Calibri Light"/>
                          <a:cs typeface="Calibri Light"/>
                        </a:rPr>
                        <a:t>noviembre</a:t>
                      </a:r>
                      <a:r>
                        <a:rPr sz="1200" spc="-10">
                          <a:solidFill>
                            <a:srgbClr val="183B69"/>
                          </a:solidFill>
                          <a:latin typeface="Calibri Light"/>
                          <a:cs typeface="Calibri Light"/>
                        </a:rPr>
                        <a:t> </a:t>
                      </a:r>
                      <a:r>
                        <a:rPr sz="1200">
                          <a:solidFill>
                            <a:srgbClr val="183B69"/>
                          </a:solidFill>
                          <a:latin typeface="Calibri Light"/>
                          <a:cs typeface="Calibri Light"/>
                        </a:rPr>
                        <a:t>de</a:t>
                      </a:r>
                      <a:r>
                        <a:rPr sz="1200" spc="-5">
                          <a:solidFill>
                            <a:srgbClr val="183B69"/>
                          </a:solidFill>
                          <a:latin typeface="Calibri Light"/>
                          <a:cs typeface="Calibri Light"/>
                        </a:rPr>
                        <a:t> </a:t>
                      </a:r>
                      <a:r>
                        <a:rPr sz="1200" spc="-20">
                          <a:solidFill>
                            <a:srgbClr val="183B69"/>
                          </a:solidFill>
                          <a:latin typeface="Calibri Light"/>
                          <a:cs typeface="Calibri Light"/>
                        </a:rPr>
                        <a:t>20</a:t>
                      </a:r>
                      <a:r>
                        <a:rPr lang="es-MX" sz="1200" spc="-20">
                          <a:solidFill>
                            <a:srgbClr val="183B69"/>
                          </a:solidFill>
                          <a:latin typeface="Calibri Light"/>
                          <a:cs typeface="Calibri Light"/>
                        </a:rPr>
                        <a:t>16</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00247">
                <a:tc gridSpan="2">
                  <a:txBody>
                    <a:bodyPr/>
                    <a:lstStyle/>
                    <a:p>
                      <a:pPr marL="91440">
                        <a:lnSpc>
                          <a:spcPct val="100000"/>
                        </a:lnSpc>
                        <a:spcBef>
                          <a:spcPts val="290"/>
                        </a:spcBef>
                      </a:pPr>
                      <a:r>
                        <a:rPr sz="1200">
                          <a:solidFill>
                            <a:srgbClr val="183B69"/>
                          </a:solidFill>
                          <a:latin typeface="Calibri Light"/>
                          <a:cs typeface="Calibri Light"/>
                        </a:rPr>
                        <a:t>Fecha</a:t>
                      </a:r>
                      <a:r>
                        <a:rPr sz="1200" spc="-40">
                          <a:solidFill>
                            <a:srgbClr val="183B69"/>
                          </a:solidFill>
                          <a:latin typeface="Calibri Light"/>
                          <a:cs typeface="Calibri Light"/>
                        </a:rPr>
                        <a:t> </a:t>
                      </a:r>
                      <a:r>
                        <a:rPr sz="1200" spc="-10">
                          <a:solidFill>
                            <a:srgbClr val="183B69"/>
                          </a:solidFill>
                          <a:latin typeface="Calibri Light"/>
                          <a:cs typeface="Calibri Light"/>
                        </a:rPr>
                        <a:t>final</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91440">
                        <a:lnSpc>
                          <a:spcPct val="100000"/>
                        </a:lnSpc>
                        <a:spcBef>
                          <a:spcPts val="290"/>
                        </a:spcBef>
                      </a:pPr>
                      <a:r>
                        <a:rPr lang="es-419" sz="1200" dirty="0">
                          <a:solidFill>
                            <a:srgbClr val="183B69"/>
                          </a:solidFill>
                          <a:latin typeface="Calibri Light"/>
                          <a:cs typeface="Calibri Light"/>
                        </a:rPr>
                        <a:t>28 </a:t>
                      </a:r>
                      <a:r>
                        <a:rPr sz="1200" dirty="0">
                          <a:solidFill>
                            <a:srgbClr val="183B69"/>
                          </a:solidFill>
                          <a:latin typeface="Calibri Light"/>
                          <a:cs typeface="Calibri Light"/>
                        </a:rPr>
                        <a:t>de</a:t>
                      </a:r>
                      <a:r>
                        <a:rPr sz="1200" spc="-15" dirty="0">
                          <a:solidFill>
                            <a:srgbClr val="183B69"/>
                          </a:solidFill>
                          <a:latin typeface="Calibri Light"/>
                          <a:cs typeface="Calibri Light"/>
                        </a:rPr>
                        <a:t> </a:t>
                      </a:r>
                      <a:r>
                        <a:rPr lang="es-MX" sz="1200" spc="-15" dirty="0">
                          <a:solidFill>
                            <a:srgbClr val="183B69"/>
                          </a:solidFill>
                          <a:latin typeface="Calibri Light"/>
                          <a:cs typeface="Calibri Light"/>
                        </a:rPr>
                        <a:t>noviembre</a:t>
                      </a:r>
                      <a:r>
                        <a:rPr sz="1200" spc="-15" dirty="0">
                          <a:solidFill>
                            <a:srgbClr val="183B69"/>
                          </a:solidFill>
                          <a:latin typeface="Calibri Light"/>
                          <a:cs typeface="Calibri Light"/>
                        </a:rPr>
                        <a:t> </a:t>
                      </a:r>
                      <a:r>
                        <a:rPr sz="1200" dirty="0">
                          <a:solidFill>
                            <a:srgbClr val="183B69"/>
                          </a:solidFill>
                          <a:latin typeface="Calibri Light"/>
                          <a:cs typeface="Calibri Light"/>
                        </a:rPr>
                        <a:t>de</a:t>
                      </a:r>
                      <a:r>
                        <a:rPr sz="1200" spc="-15" dirty="0">
                          <a:solidFill>
                            <a:srgbClr val="183B69"/>
                          </a:solidFill>
                          <a:latin typeface="Calibri Light"/>
                          <a:cs typeface="Calibri Light"/>
                        </a:rPr>
                        <a:t> </a:t>
                      </a:r>
                      <a:r>
                        <a:rPr sz="1200" spc="-20" dirty="0">
                          <a:solidFill>
                            <a:srgbClr val="183B69"/>
                          </a:solidFill>
                          <a:latin typeface="Calibri Light"/>
                          <a:cs typeface="Calibri Light"/>
                        </a:rPr>
                        <a:t>2025</a:t>
                      </a:r>
                      <a:endParaRPr sz="1200" dirty="0">
                        <a:latin typeface="Calibri Light"/>
                        <a:cs typeface="Calibri Light"/>
                      </a:endParaRPr>
                    </a:p>
                  </a:txBody>
                  <a:tcPr marL="0" marR="0" marT="36830" marB="0">
                    <a:lnT w="19050">
                      <a:solidFill>
                        <a:srgbClr val="E7E6E6"/>
                      </a:solidFill>
                      <a:prstDash val="soli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299552">
                <a:tc gridSpan="2">
                  <a:txBody>
                    <a:bodyPr/>
                    <a:lstStyle/>
                    <a:p>
                      <a:pPr marL="91440">
                        <a:lnSpc>
                          <a:spcPct val="100000"/>
                        </a:lnSpc>
                        <a:spcBef>
                          <a:spcPts val="290"/>
                        </a:spcBef>
                      </a:pPr>
                      <a:r>
                        <a:rPr sz="1200">
                          <a:solidFill>
                            <a:srgbClr val="183B69"/>
                          </a:solidFill>
                          <a:latin typeface="Calibri Light"/>
                          <a:cs typeface="Calibri Light"/>
                        </a:rPr>
                        <a:t>Línea</a:t>
                      </a:r>
                      <a:r>
                        <a:rPr sz="1200" spc="-25">
                          <a:solidFill>
                            <a:srgbClr val="183B69"/>
                          </a:solidFill>
                          <a:latin typeface="Calibri Light"/>
                          <a:cs typeface="Calibri Light"/>
                        </a:rPr>
                        <a:t> </a:t>
                      </a:r>
                      <a:r>
                        <a:rPr sz="1200">
                          <a:solidFill>
                            <a:srgbClr val="183B69"/>
                          </a:solidFill>
                          <a:latin typeface="Calibri Light"/>
                          <a:cs typeface="Calibri Light"/>
                        </a:rPr>
                        <a:t>de</a:t>
                      </a:r>
                      <a:r>
                        <a:rPr sz="1200" spc="-15">
                          <a:solidFill>
                            <a:srgbClr val="183B69"/>
                          </a:solidFill>
                          <a:latin typeface="Calibri Light"/>
                          <a:cs typeface="Calibri Light"/>
                        </a:rPr>
                        <a:t> </a:t>
                      </a:r>
                      <a:r>
                        <a:rPr sz="1200" spc="-10">
                          <a:solidFill>
                            <a:srgbClr val="183B69"/>
                          </a:solidFill>
                          <a:latin typeface="Calibri Light"/>
                          <a:cs typeface="Calibri Light"/>
                        </a:rPr>
                        <a:t>negocio</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91440">
                        <a:lnSpc>
                          <a:spcPct val="100000"/>
                        </a:lnSpc>
                        <a:spcBef>
                          <a:spcPts val="290"/>
                        </a:spcBef>
                      </a:pPr>
                      <a:r>
                        <a:rPr sz="1200">
                          <a:solidFill>
                            <a:srgbClr val="183B69"/>
                          </a:solidFill>
                          <a:latin typeface="Calibri Light"/>
                          <a:cs typeface="Calibri Light"/>
                        </a:rPr>
                        <a:t>Gerencia</a:t>
                      </a:r>
                      <a:r>
                        <a:rPr sz="1200" spc="-40">
                          <a:solidFill>
                            <a:srgbClr val="183B69"/>
                          </a:solidFill>
                          <a:latin typeface="Calibri Light"/>
                          <a:cs typeface="Calibri Light"/>
                        </a:rPr>
                        <a:t> </a:t>
                      </a:r>
                      <a:r>
                        <a:rPr sz="1200">
                          <a:solidFill>
                            <a:srgbClr val="183B69"/>
                          </a:solidFill>
                          <a:latin typeface="Calibri Light"/>
                          <a:cs typeface="Calibri Light"/>
                        </a:rPr>
                        <a:t>de</a:t>
                      </a:r>
                      <a:r>
                        <a:rPr sz="1200" spc="-30">
                          <a:solidFill>
                            <a:srgbClr val="183B69"/>
                          </a:solidFill>
                          <a:latin typeface="Calibri Light"/>
                          <a:cs typeface="Calibri Light"/>
                        </a:rPr>
                        <a:t> </a:t>
                      </a:r>
                      <a:r>
                        <a:rPr sz="1200" spc="-10">
                          <a:solidFill>
                            <a:srgbClr val="183B69"/>
                          </a:solidFill>
                          <a:latin typeface="Calibri Light"/>
                          <a:cs typeface="Calibri Light"/>
                        </a:rPr>
                        <a:t>Proyectos</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300247">
                <a:tc gridSpan="2">
                  <a:txBody>
                    <a:bodyPr/>
                    <a:lstStyle/>
                    <a:p>
                      <a:pPr marL="91440">
                        <a:lnSpc>
                          <a:spcPct val="100000"/>
                        </a:lnSpc>
                        <a:spcBef>
                          <a:spcPts val="290"/>
                        </a:spcBef>
                      </a:pPr>
                      <a:r>
                        <a:rPr sz="1200" spc="-10">
                          <a:solidFill>
                            <a:srgbClr val="183B69"/>
                          </a:solidFill>
                          <a:latin typeface="Calibri Light"/>
                          <a:cs typeface="Calibri Light"/>
                        </a:rPr>
                        <a:t>Estado</a:t>
                      </a:r>
                      <a:endParaRPr sz="1200">
                        <a:latin typeface="Calibri Light"/>
                        <a:cs typeface="Calibri Light"/>
                      </a:endParaRPr>
                    </a:p>
                  </a:txBody>
                  <a:tcPr marL="0" marR="0" marT="36830" marB="0">
                    <a:lnT w="19050">
                      <a:solidFill>
                        <a:srgbClr val="E7E6E6"/>
                      </a:solidFill>
                      <a:prstDash val="solid"/>
                    </a:lnT>
                    <a:lnB w="19050" cap="flat" cmpd="sng" algn="ctr">
                      <a:solidFill>
                        <a:srgbClr val="E7E6E6"/>
                      </a:solidFill>
                      <a:prstDash val="solid"/>
                      <a:round/>
                      <a:headEnd type="none" w="med" len="med"/>
                      <a:tailEnd type="none" w="med" len="med"/>
                    </a:lnB>
                    <a:solidFill>
                      <a:srgbClr val="BEBEBE">
                        <a:alpha val="10195"/>
                      </a:srgbClr>
                    </a:solidFill>
                  </a:tcPr>
                </a:tc>
                <a:tc hMerge="1">
                  <a:txBody>
                    <a:bodyPr/>
                    <a:lstStyle/>
                    <a:p>
                      <a:endParaRPr/>
                    </a:p>
                  </a:txBody>
                  <a:tcPr marL="0" marR="0" marT="0" marB="0"/>
                </a:tc>
                <a:tc gridSpan="3">
                  <a:txBody>
                    <a:bodyPr/>
                    <a:lstStyle/>
                    <a:p>
                      <a:pPr marL="91440">
                        <a:lnSpc>
                          <a:spcPct val="100000"/>
                        </a:lnSpc>
                        <a:spcBef>
                          <a:spcPts val="290"/>
                        </a:spcBef>
                      </a:pPr>
                      <a:r>
                        <a:rPr sz="1200">
                          <a:solidFill>
                            <a:srgbClr val="183B69"/>
                          </a:solidFill>
                          <a:latin typeface="Calibri Light"/>
                          <a:cs typeface="Calibri Light"/>
                        </a:rPr>
                        <a:t>En</a:t>
                      </a:r>
                      <a:r>
                        <a:rPr sz="1200" spc="-10">
                          <a:solidFill>
                            <a:srgbClr val="183B69"/>
                          </a:solidFill>
                          <a:latin typeface="Calibri Light"/>
                          <a:cs typeface="Calibri Light"/>
                        </a:rPr>
                        <a:t> ejecución</a:t>
                      </a:r>
                      <a:endParaRPr sz="1200">
                        <a:latin typeface="Calibri Light"/>
                        <a:cs typeface="Calibri Light"/>
                      </a:endParaRPr>
                    </a:p>
                  </a:txBody>
                  <a:tcPr marL="0" marR="0" marT="36830" marB="0">
                    <a:lnT w="19050">
                      <a:solidFill>
                        <a:srgbClr val="E7E6E6"/>
                      </a:solidFill>
                      <a:prstDash val="solid"/>
                    </a:lnT>
                    <a:lnB w="19050" cap="flat" cmpd="sng" algn="ctr">
                      <a:solidFill>
                        <a:srgbClr val="E7E6E6"/>
                      </a:solidFill>
                      <a:prstDash val="solid"/>
                      <a:round/>
                      <a:headEnd type="none" w="med" len="med"/>
                      <a:tailEnd type="none" w="med" len="me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300247">
                <a:tc gridSpan="2">
                  <a:txBody>
                    <a:bodyPr/>
                    <a:lstStyle/>
                    <a:p>
                      <a:pPr marL="91440" algn="l" defTabSz="914400" rtl="0" eaLnBrk="1" latinLnBrk="0" hangingPunct="1">
                        <a:lnSpc>
                          <a:spcPct val="100000"/>
                        </a:lnSpc>
                        <a:spcBef>
                          <a:spcPts val="290"/>
                        </a:spcBef>
                      </a:pPr>
                      <a:r>
                        <a:rPr lang="es-419" sz="1200" kern="1200" spc="-10">
                          <a:solidFill>
                            <a:srgbClr val="183B69"/>
                          </a:solidFill>
                          <a:latin typeface="Calibri Light"/>
                          <a:ea typeface="+mn-ea"/>
                          <a:cs typeface="Calibri Light"/>
                        </a:rPr>
                        <a:t>Valor del Contrato</a:t>
                      </a:r>
                      <a:endParaRPr sz="1200" kern="1200" spc="-10">
                        <a:solidFill>
                          <a:srgbClr val="183B69"/>
                        </a:solidFill>
                        <a:latin typeface="Calibri Light"/>
                        <a:ea typeface="+mn-ea"/>
                        <a:cs typeface="Calibri Light"/>
                      </a:endParaRPr>
                    </a:p>
                  </a:txBody>
                  <a:tcPr marL="0" marR="0" marT="36830" marB="0">
                    <a:lnT w="19050">
                      <a:solidFill>
                        <a:srgbClr val="E7E6E6"/>
                      </a:solidFill>
                      <a:prstDash val="solid"/>
                    </a:lnT>
                    <a:lnB w="19050" cap="flat" cmpd="sng" algn="ctr">
                      <a:solidFill>
                        <a:srgbClr val="E7E6E6"/>
                      </a:solidFill>
                      <a:prstDash val="solid"/>
                      <a:round/>
                      <a:headEnd type="none" w="med" len="med"/>
                      <a:tailEnd type="none" w="med" len="med"/>
                    </a:lnB>
                    <a:solidFill>
                      <a:srgbClr val="BEBEBE">
                        <a:alpha val="10195"/>
                      </a:srgbClr>
                    </a:solidFill>
                  </a:tcPr>
                </a:tc>
                <a:tc hMerge="1">
                  <a:txBody>
                    <a:bodyPr/>
                    <a:lstStyle/>
                    <a:p>
                      <a:endParaRPr lang="es-ES_tradnl"/>
                    </a:p>
                  </a:txBody>
                  <a:tcPr/>
                </a:tc>
                <a:tc gridSpan="3">
                  <a:txBody>
                    <a:bodyPr/>
                    <a:lstStyle/>
                    <a:p>
                      <a:pPr marL="91440" marR="0" lvl="0" indent="0" algn="l" defTabSz="914400" rtl="0" eaLnBrk="1" fontAlgn="auto" latinLnBrk="0" hangingPunct="1">
                        <a:lnSpc>
                          <a:spcPct val="100000"/>
                        </a:lnSpc>
                        <a:spcBef>
                          <a:spcPts val="290"/>
                        </a:spcBef>
                        <a:spcAft>
                          <a:spcPts val="0"/>
                        </a:spcAft>
                        <a:buClrTx/>
                        <a:buSzTx/>
                        <a:buFontTx/>
                        <a:buNone/>
                        <a:tabLst/>
                        <a:defRPr/>
                      </a:pPr>
                      <a:r>
                        <a:rPr lang="es-MX" sz="1200" kern="1200" spc="-10">
                          <a:solidFill>
                            <a:srgbClr val="183B69"/>
                          </a:solidFill>
                          <a:latin typeface="Calibri Light"/>
                          <a:ea typeface="+mn-ea"/>
                          <a:cs typeface="Calibri Light"/>
                        </a:rPr>
                        <a:t>$384.039.894.636</a:t>
                      </a:r>
                    </a:p>
                  </a:txBody>
                  <a:tcPr marL="0" marR="0" marT="36830" marB="0">
                    <a:lnT w="19050">
                      <a:solidFill>
                        <a:srgbClr val="E7E6E6"/>
                      </a:solidFill>
                      <a:prstDash val="solid"/>
                    </a:lnT>
                    <a:lnB w="19050" cap="flat" cmpd="sng" algn="ctr">
                      <a:solidFill>
                        <a:srgbClr val="E7E6E6"/>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2848883859"/>
                  </a:ext>
                </a:extLst>
              </a:tr>
              <a:tr h="300247">
                <a:tc gridSpan="2">
                  <a:txBody>
                    <a:bodyPr/>
                    <a:lstStyle/>
                    <a:p>
                      <a:pPr marL="91440" algn="l" defTabSz="914400" rtl="0" eaLnBrk="1" latinLnBrk="0" hangingPunct="1">
                        <a:lnSpc>
                          <a:spcPct val="100000"/>
                        </a:lnSpc>
                        <a:spcBef>
                          <a:spcPts val="290"/>
                        </a:spcBef>
                      </a:pPr>
                      <a:r>
                        <a:rPr lang="es-419" sz="1200" kern="1200" spc="-10">
                          <a:solidFill>
                            <a:srgbClr val="183B69"/>
                          </a:solidFill>
                          <a:latin typeface="Calibri Light"/>
                          <a:ea typeface="+mn-ea"/>
                          <a:cs typeface="Calibri Light"/>
                        </a:rPr>
                        <a:t>Valor de la Cuota</a:t>
                      </a:r>
                      <a:endParaRPr sz="1200" kern="1200" spc="-10">
                        <a:solidFill>
                          <a:srgbClr val="183B69"/>
                        </a:solidFill>
                        <a:latin typeface="Calibri Light"/>
                        <a:ea typeface="+mn-ea"/>
                        <a:cs typeface="Calibri Light"/>
                      </a:endParaRPr>
                    </a:p>
                  </a:txBody>
                  <a:tcPr marL="0" marR="0" marT="36830" marB="0">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solidFill>
                      <a:srgbClr val="BEBEBE">
                        <a:alpha val="10195"/>
                      </a:srgbClr>
                    </a:solidFill>
                  </a:tcPr>
                </a:tc>
                <a:tc hMerge="1">
                  <a:txBody>
                    <a:bodyPr/>
                    <a:lstStyle/>
                    <a:p>
                      <a:endParaRPr lang="es-ES_tradnl"/>
                    </a:p>
                  </a:txBody>
                  <a:tcPr/>
                </a:tc>
                <a:tc gridSpan="3">
                  <a:txBody>
                    <a:bodyPr/>
                    <a:lstStyle/>
                    <a:p>
                      <a:pPr marL="91440" marR="0" lvl="0" indent="0" algn="l" defTabSz="914400" rtl="0" eaLnBrk="1" fontAlgn="auto" latinLnBrk="0" hangingPunct="1">
                        <a:lnSpc>
                          <a:spcPct val="100000"/>
                        </a:lnSpc>
                        <a:spcBef>
                          <a:spcPts val="290"/>
                        </a:spcBef>
                        <a:spcAft>
                          <a:spcPts val="0"/>
                        </a:spcAft>
                        <a:buClrTx/>
                        <a:buSzTx/>
                        <a:buFontTx/>
                        <a:buNone/>
                        <a:tabLst/>
                        <a:defRPr/>
                      </a:pPr>
                      <a:r>
                        <a:rPr lang="es-CO" sz="1200" kern="1200" spc="-10">
                          <a:solidFill>
                            <a:srgbClr val="183B69"/>
                          </a:solidFill>
                          <a:latin typeface="Calibri Light"/>
                          <a:ea typeface="+mn-ea"/>
                          <a:cs typeface="Calibri Light"/>
                        </a:rPr>
                        <a:t>$ 29. 525</a:t>
                      </a:r>
                      <a:r>
                        <a:rPr lang="es-MX" sz="1200" kern="1200" spc="-10">
                          <a:solidFill>
                            <a:srgbClr val="183B69"/>
                          </a:solidFill>
                          <a:latin typeface="Calibri Light"/>
                          <a:ea typeface="+mn-ea"/>
                          <a:cs typeface="Calibri Light"/>
                        </a:rPr>
                        <a:t>.677.429</a:t>
                      </a:r>
                      <a:endParaRPr lang="es-CO" sz="1200" kern="1200" spc="-10">
                        <a:solidFill>
                          <a:srgbClr val="183B69"/>
                        </a:solidFill>
                        <a:latin typeface="Calibri Light"/>
                        <a:ea typeface="+mn-ea"/>
                        <a:cs typeface="Calibri Light"/>
                      </a:endParaRPr>
                    </a:p>
                  </a:txBody>
                  <a:tcPr marL="0" marR="0" marT="36830" marB="0">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204187484"/>
                  </a:ext>
                </a:extLst>
              </a:tr>
              <a:tr h="150340">
                <a:tc gridSpan="2">
                  <a:txBody>
                    <a:bodyPr/>
                    <a:lstStyle/>
                    <a:p>
                      <a:pPr marL="91440">
                        <a:lnSpc>
                          <a:spcPct val="100000"/>
                        </a:lnSpc>
                        <a:spcBef>
                          <a:spcPts val="290"/>
                        </a:spcBef>
                      </a:pPr>
                      <a:r>
                        <a:rPr sz="1200" spc="-10">
                          <a:solidFill>
                            <a:srgbClr val="183B69"/>
                          </a:solidFill>
                          <a:latin typeface="Calibri Light"/>
                          <a:cs typeface="Calibri Light"/>
                        </a:rPr>
                        <a:t>Beneficiarios</a:t>
                      </a:r>
                      <a:endParaRPr sz="1200">
                        <a:latin typeface="Calibri Light"/>
                        <a:cs typeface="Calibri Light"/>
                      </a:endParaRPr>
                    </a:p>
                  </a:txBody>
                  <a:tcPr marL="0" marR="0" marT="36830" marB="0">
                    <a:lnT w="19050">
                      <a:solidFill>
                        <a:srgbClr val="E7E6E6"/>
                      </a:solidFill>
                      <a:prstDash val="soli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91440">
                        <a:lnSpc>
                          <a:spcPct val="100000"/>
                        </a:lnSpc>
                        <a:spcBef>
                          <a:spcPts val="290"/>
                        </a:spcBef>
                      </a:pPr>
                      <a:r>
                        <a:rPr lang="es-MX" sz="1200" kern="1200" spc="-10">
                          <a:solidFill>
                            <a:srgbClr val="183B69"/>
                          </a:solidFill>
                          <a:latin typeface="Calibri Light"/>
                          <a:ea typeface="+mn-ea"/>
                          <a:cs typeface="Calibri Light"/>
                        </a:rPr>
                        <a:t>149.389 Personas privadas de la libertad y Cuerpo de custodia y vigilancia del INPEC</a:t>
                      </a:r>
                      <a:endParaRPr sz="1200" kern="1200" spc="-10">
                        <a:solidFill>
                          <a:srgbClr val="183B69"/>
                        </a:solidFill>
                        <a:latin typeface="Calibri Light"/>
                        <a:ea typeface="+mn-ea"/>
                        <a:cs typeface="Calibri Light"/>
                      </a:endParaRPr>
                    </a:p>
                  </a:txBody>
                  <a:tcPr marL="0" marR="0" marT="36830" marB="0">
                    <a:lnT w="19050">
                      <a:solidFill>
                        <a:srgbClr val="E7E6E6"/>
                      </a:solidFill>
                      <a:prstDash val="soli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r h="500436">
                <a:tc gridSpan="2">
                  <a:txBody>
                    <a:bodyPr/>
                    <a:lstStyle/>
                    <a:p>
                      <a:pPr marL="91440">
                        <a:lnSpc>
                          <a:spcPct val="100000"/>
                        </a:lnSpc>
                        <a:spcBef>
                          <a:spcPts val="1015"/>
                        </a:spcBef>
                      </a:pPr>
                      <a:r>
                        <a:rPr sz="1200" spc="-10">
                          <a:solidFill>
                            <a:srgbClr val="183B69"/>
                          </a:solidFill>
                          <a:latin typeface="Calibri Light"/>
                          <a:cs typeface="Calibri Light"/>
                        </a:rPr>
                        <a:t>Ubicación</a:t>
                      </a:r>
                      <a:endParaRPr sz="1200">
                        <a:latin typeface="Calibri Light"/>
                        <a:cs typeface="Calibri Light"/>
                      </a:endParaRPr>
                    </a:p>
                    <a:p>
                      <a:pPr marL="91440">
                        <a:lnSpc>
                          <a:spcPct val="100000"/>
                        </a:lnSpc>
                      </a:pPr>
                      <a:r>
                        <a:rPr sz="1200" spc="-10">
                          <a:solidFill>
                            <a:srgbClr val="183B69"/>
                          </a:solidFill>
                          <a:latin typeface="Calibri Light"/>
                          <a:cs typeface="Calibri Light"/>
                        </a:rPr>
                        <a:t>Proyectos</a:t>
                      </a:r>
                      <a:endParaRPr sz="1200">
                        <a:latin typeface="Calibri Light"/>
                        <a:cs typeface="Calibri Light"/>
                      </a:endParaRPr>
                    </a:p>
                  </a:txBody>
                  <a:tcPr marL="0" marR="0" marT="128905" marB="0">
                    <a:lnT w="19050" cap="flat" cmpd="sng" algn="ctr">
                      <a:solidFill>
                        <a:srgbClr val="E7E6E6"/>
                      </a:solidFill>
                      <a:prstDash val="solid"/>
                      <a:round/>
                      <a:headEnd type="none" w="med" len="med"/>
                      <a:tailEnd type="none" w="med" len="me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88900" lvl="1" indent="0" algn="l" rtl="0" fontAlgn="base" latinLnBrk="0">
                        <a:spcBef>
                          <a:spcPts val="0"/>
                        </a:spcBef>
                        <a:spcAft>
                          <a:spcPts val="0"/>
                        </a:spcAft>
                        <a:tabLst/>
                      </a:pPr>
                      <a:r>
                        <a:rPr lang="es-MX" sz="1200" b="1" i="0" u="none" strike="noStrike" kern="1200" cap="none" noProof="0">
                          <a:solidFill>
                            <a:srgbClr val="002060"/>
                          </a:solidFill>
                          <a:latin typeface="Calibri Light" panose="020F0302020204030204" pitchFamily="34" charset="0"/>
                          <a:ea typeface="+mn-ea"/>
                          <a:cs typeface="Calibri Light" panose="020F0302020204030204" pitchFamily="34" charset="0"/>
                          <a:sym typeface="Arial"/>
                        </a:rPr>
                        <a:t>Territorio Nacional</a:t>
                      </a:r>
                      <a:endParaRPr lang="es-MX" sz="1200" b="0" i="0" u="none" strike="noStrike" kern="1200" cap="none" noProof="0">
                        <a:solidFill>
                          <a:srgbClr val="002060"/>
                        </a:solidFill>
                        <a:latin typeface="Calibri Light" panose="020F0302020204030204" pitchFamily="34" charset="0"/>
                        <a:ea typeface="+mn-ea"/>
                        <a:cs typeface="Calibri Light" panose="020F0302020204030204" pitchFamily="34" charset="0"/>
                        <a:sym typeface="Arial"/>
                      </a:endParaRPr>
                    </a:p>
                  </a:txBody>
                  <a:tcPr marL="0" marR="0" marT="37465" marB="0">
                    <a:lnT w="19050" cap="flat" cmpd="sng" algn="ctr">
                      <a:solidFill>
                        <a:srgbClr val="E7E6E6"/>
                      </a:solidFill>
                      <a:prstDash val="solid"/>
                      <a:round/>
                      <a:headEnd type="none" w="med" len="med"/>
                      <a:tailEnd type="none" w="med" len="me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724903">
                <a:tc gridSpan="2">
                  <a:txBody>
                    <a:bodyPr/>
                    <a:lstStyle/>
                    <a:p>
                      <a:pPr>
                        <a:lnSpc>
                          <a:spcPct val="100000"/>
                        </a:lnSpc>
                        <a:spcBef>
                          <a:spcPts val="355"/>
                        </a:spcBef>
                      </a:pPr>
                      <a:endParaRPr sz="1200">
                        <a:latin typeface="Times New Roman"/>
                        <a:cs typeface="Times New Roman"/>
                      </a:endParaRPr>
                    </a:p>
                    <a:p>
                      <a:pPr marL="91440" marR="582295">
                        <a:lnSpc>
                          <a:spcPct val="100000"/>
                        </a:lnSpc>
                      </a:pPr>
                      <a:r>
                        <a:rPr lang="es-MX" sz="1200" spc="-10">
                          <a:solidFill>
                            <a:srgbClr val="183B69"/>
                          </a:solidFill>
                          <a:latin typeface="Calibri Light"/>
                          <a:cs typeface="Calibri Light"/>
                        </a:rPr>
                        <a:t>Alcance</a:t>
                      </a:r>
                      <a:endParaRPr sz="1200">
                        <a:latin typeface="Calibri Light"/>
                        <a:cs typeface="Calibri Light"/>
                      </a:endParaRPr>
                    </a:p>
                  </a:txBody>
                  <a:tcPr marL="0" marR="0" marT="45085" marB="0">
                    <a:lnT w="19050">
                      <a:solidFill>
                        <a:srgbClr val="E7E6E6"/>
                      </a:solidFill>
                      <a:prstDash val="solid"/>
                    </a:lnT>
                    <a:lnB w="19050">
                      <a:solidFill>
                        <a:srgbClr val="E7E6E6"/>
                      </a:solidFill>
                      <a:prstDash val="solid"/>
                    </a:lnB>
                    <a:solidFill>
                      <a:srgbClr val="BEBEBE">
                        <a:alpha val="10195"/>
                      </a:srgbClr>
                    </a:solidFill>
                  </a:tcPr>
                </a:tc>
                <a:tc hMerge="1">
                  <a:txBody>
                    <a:bodyPr/>
                    <a:lstStyle/>
                    <a:p>
                      <a:endParaRPr/>
                    </a:p>
                  </a:txBody>
                  <a:tcPr marL="0" marR="0" marT="0" marB="0"/>
                </a:tc>
                <a:tc gridSpan="3">
                  <a:txBody>
                    <a:bodyPr/>
                    <a:lstStyle/>
                    <a:p>
                      <a:pPr marL="91440" marR="114935" lvl="0" indent="0" algn="l" defTabSz="914400" rtl="0" eaLnBrk="1" fontAlgn="auto" latinLnBrk="0" hangingPunct="1">
                        <a:lnSpc>
                          <a:spcPct val="100000"/>
                        </a:lnSpc>
                        <a:spcBef>
                          <a:spcPts val="295"/>
                        </a:spcBef>
                        <a:spcAft>
                          <a:spcPts val="0"/>
                        </a:spcAft>
                        <a:buClrTx/>
                        <a:buSzTx/>
                        <a:buFontTx/>
                        <a:buNone/>
                        <a:tabLst/>
                        <a:defRPr/>
                      </a:pPr>
                      <a:r>
                        <a:rPr lang="es-MX" sz="1200" kern="1200">
                          <a:solidFill>
                            <a:srgbClr val="183B69"/>
                          </a:solidFill>
                          <a:latin typeface="Calibri Light"/>
                          <a:ea typeface="+mn-ea"/>
                          <a:cs typeface="Calibri Light"/>
                        </a:rPr>
                        <a:t>Mantenimiento, mejoramiento y conservación, Construcción e interventoría, Ampliación de cupos y Consultoría Plan maestro de infraestructura penitenciaria y carcelaria de orden nacional.</a:t>
                      </a:r>
                      <a:endParaRPr sz="1200" kern="1200">
                        <a:solidFill>
                          <a:srgbClr val="183B69"/>
                        </a:solidFill>
                        <a:latin typeface="Calibri Light"/>
                        <a:ea typeface="+mn-ea"/>
                        <a:cs typeface="Calibri Light"/>
                      </a:endParaRPr>
                    </a:p>
                  </a:txBody>
                  <a:tcPr marL="0" marR="0" marT="37465" marB="0">
                    <a:lnT w="19050">
                      <a:solidFill>
                        <a:srgbClr val="E7E6E6"/>
                      </a:solidFill>
                      <a:prstDash val="solid"/>
                    </a:lnT>
                    <a:lnB w="19050">
                      <a:solidFill>
                        <a:srgbClr val="E7E6E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229356">
                <a:tc rowSpan="2">
                  <a:txBody>
                    <a:bodyPr/>
                    <a:lstStyle/>
                    <a:p>
                      <a:pPr>
                        <a:lnSpc>
                          <a:spcPct val="100000"/>
                        </a:lnSpc>
                      </a:pPr>
                      <a:endParaRPr sz="1200">
                        <a:latin typeface="Times New Roman"/>
                        <a:cs typeface="Times New Roman"/>
                      </a:endParaRPr>
                    </a:p>
                  </a:txBody>
                  <a:tcPr marL="0" marR="0" marT="0" marB="0">
                    <a:lnT w="19050" cap="flat" cmpd="sng" algn="ctr">
                      <a:solidFill>
                        <a:srgbClr val="E7E6E6"/>
                      </a:solidFill>
                      <a:prstDash val="solid"/>
                      <a:round/>
                      <a:headEnd type="none" w="med" len="med"/>
                      <a:tailEnd type="none" w="med" len="med"/>
                    </a:lnT>
                  </a:tcPr>
                </a:tc>
                <a:tc gridSpan="2">
                  <a:txBody>
                    <a:bodyPr/>
                    <a:lstStyle/>
                    <a:p>
                      <a:pPr marR="85090">
                        <a:lnSpc>
                          <a:spcPct val="100000"/>
                        </a:lnSpc>
                      </a:pPr>
                      <a:endParaRPr sz="1200">
                        <a:latin typeface="Times New Roman"/>
                        <a:cs typeface="Times New Roman"/>
                      </a:endParaRPr>
                    </a:p>
                  </a:txBody>
                  <a:tcPr marL="0" marR="0" marT="0" marB="0">
                    <a:lnR w="28575" cap="flat" cmpd="sng" algn="ctr">
                      <a:solidFill>
                        <a:srgbClr val="FFFFFF"/>
                      </a:solidFill>
                      <a:prstDash val="sysDash"/>
                      <a:round/>
                      <a:headEnd type="none" w="med" len="med"/>
                      <a:tailEnd type="none" w="med" len="med"/>
                    </a:lnR>
                    <a:lnT w="19050">
                      <a:solidFill>
                        <a:srgbClr val="E7E6E6"/>
                      </a:solidFill>
                      <a:prstDash val="solid"/>
                    </a:lnT>
                    <a:lnB w="28575">
                      <a:solidFill>
                        <a:srgbClr val="FFB71B"/>
                      </a:solidFill>
                      <a:prstDash val="sysDash"/>
                    </a:lnB>
                  </a:tcPr>
                </a:tc>
                <a:tc hMerge="1">
                  <a:txBody>
                    <a:bodyPr/>
                    <a:lstStyle/>
                    <a:p>
                      <a:endParaRPr/>
                    </a:p>
                  </a:txBody>
                  <a:tcPr marL="0" marR="0" marT="0" marB="0"/>
                </a:tc>
                <a:tc>
                  <a:txBody>
                    <a:bodyPr/>
                    <a:lstStyle/>
                    <a:p>
                      <a:pPr>
                        <a:lnSpc>
                          <a:spcPct val="100000"/>
                        </a:lnSpc>
                      </a:pPr>
                      <a:endParaRPr sz="1200">
                        <a:latin typeface="Times New Roman"/>
                        <a:cs typeface="Times New Roman"/>
                      </a:endParaRPr>
                    </a:p>
                  </a:txBody>
                  <a:tcPr marL="0" marR="0" marT="0" marB="0">
                    <a:lnL w="28575" cap="flat" cmpd="sng" algn="ctr">
                      <a:solidFill>
                        <a:srgbClr val="FFFFFF"/>
                      </a:solidFill>
                      <a:prstDash val="sysDash"/>
                      <a:round/>
                      <a:headEnd type="none" w="med" len="med"/>
                      <a:tailEnd type="none" w="med" len="med"/>
                    </a:lnL>
                    <a:lnT w="19050">
                      <a:solidFill>
                        <a:srgbClr val="E7E6E6"/>
                      </a:solidFill>
                      <a:prstDash val="solid"/>
                    </a:lnT>
                    <a:lnB w="28575">
                      <a:solidFill>
                        <a:srgbClr val="FFB71B"/>
                      </a:solidFill>
                      <a:prstDash val="sysDash"/>
                    </a:lnB>
                  </a:tcPr>
                </a:tc>
                <a:tc rowSpan="2">
                  <a:txBody>
                    <a:bodyPr/>
                    <a:lstStyle/>
                    <a:p>
                      <a:pPr>
                        <a:lnSpc>
                          <a:spcPct val="100000"/>
                        </a:lnSpc>
                      </a:pPr>
                      <a:endParaRPr sz="1200">
                        <a:latin typeface="Times New Roman"/>
                        <a:cs typeface="Times New Roman"/>
                      </a:endParaRPr>
                    </a:p>
                  </a:txBody>
                  <a:tcPr marL="0" marR="0" marT="0" marB="0">
                    <a:lnT w="19050">
                      <a:solidFill>
                        <a:srgbClr val="E7E6E6"/>
                      </a:solidFill>
                      <a:prstDash val="solid"/>
                    </a:lnT>
                  </a:tcPr>
                </a:tc>
                <a:extLst>
                  <a:ext uri="{0D108BD9-81ED-4DB2-BD59-A6C34878D82A}">
                    <a16:rowId xmlns:a16="http://schemas.microsoft.com/office/drawing/2014/main" val="10009"/>
                  </a:ext>
                </a:extLst>
              </a:tr>
              <a:tr h="513617">
                <a:tc vMerge="1">
                  <a:txBody>
                    <a:bodyPr/>
                    <a:lstStyle/>
                    <a:p>
                      <a:endParaRPr/>
                    </a:p>
                  </a:txBody>
                  <a:tcPr marL="0" marR="0" marT="0" marB="0">
                    <a:lnT w="19050">
                      <a:solidFill>
                        <a:srgbClr val="E7E6E6"/>
                      </a:solidFill>
                      <a:prstDash val="solid"/>
                    </a:lnT>
                  </a:tcPr>
                </a:tc>
                <a:tc gridSpan="2">
                  <a:txBody>
                    <a:bodyPr/>
                    <a:lstStyle/>
                    <a:p>
                      <a:pPr marL="1042035" marR="29845">
                        <a:lnSpc>
                          <a:spcPct val="100000"/>
                        </a:lnSpc>
                        <a:spcBef>
                          <a:spcPts val="905"/>
                        </a:spcBef>
                      </a:pPr>
                      <a:r>
                        <a:rPr sz="1600" b="1" i="0" u="none" strike="noStrike" kern="1200" cap="none">
                          <a:solidFill>
                            <a:srgbClr val="002060"/>
                          </a:solidFill>
                          <a:latin typeface="Calibri Light"/>
                          <a:ea typeface="+mn-ea"/>
                          <a:cs typeface="Calibri Light"/>
                        </a:rPr>
                        <a:t>% </a:t>
                      </a:r>
                      <a:r>
                        <a:rPr lang="es-419" sz="1600" b="1" i="0" u="none" strike="noStrike" kern="1200" cap="none">
                          <a:solidFill>
                            <a:srgbClr val="002060"/>
                          </a:solidFill>
                          <a:latin typeface="Calibri Light"/>
                          <a:ea typeface="+mn-ea"/>
                          <a:cs typeface="Calibri Light"/>
                        </a:rPr>
                        <a:t>Ejecución</a:t>
                      </a:r>
                      <a:r>
                        <a:rPr sz="1600" b="1" i="0" u="none" strike="noStrike" kern="1200" cap="none">
                          <a:solidFill>
                            <a:srgbClr val="002060"/>
                          </a:solidFill>
                          <a:latin typeface="Calibri Light"/>
                          <a:ea typeface="+mn-ea"/>
                          <a:cs typeface="Calibri Light"/>
                        </a:rPr>
                        <a:t>:</a:t>
                      </a:r>
                    </a:p>
                  </a:txBody>
                  <a:tcPr marL="0" marR="0" marT="114935" marB="0">
                    <a:lnR w="28575">
                      <a:solidFill>
                        <a:srgbClr val="FFFFFF"/>
                      </a:solidFill>
                      <a:prstDash val="sysDash"/>
                    </a:lnR>
                    <a:lnT w="28575">
                      <a:solidFill>
                        <a:srgbClr val="FFB71B"/>
                      </a:solidFill>
                      <a:prstDash val="sysDash"/>
                    </a:lnT>
                    <a:lnB w="28575">
                      <a:solidFill>
                        <a:srgbClr val="FFB71B"/>
                      </a:solidFill>
                      <a:prstDash val="sysDash"/>
                    </a:lnB>
                  </a:tcPr>
                </a:tc>
                <a:tc hMerge="1">
                  <a:txBody>
                    <a:bodyPr/>
                    <a:lstStyle/>
                    <a:p>
                      <a:endParaRPr/>
                    </a:p>
                  </a:txBody>
                  <a:tcPr marL="0" marR="0" marT="0" marB="0"/>
                </a:tc>
                <a:tc>
                  <a:txBody>
                    <a:bodyPr/>
                    <a:lstStyle/>
                    <a:p>
                      <a:pPr marL="53340">
                        <a:lnSpc>
                          <a:spcPct val="100000"/>
                        </a:lnSpc>
                        <a:spcBef>
                          <a:spcPts val="905"/>
                        </a:spcBef>
                      </a:pPr>
                      <a:r>
                        <a:rPr lang="es-419" sz="1600" b="1" i="0" u="none" strike="noStrike" kern="1200" cap="none" dirty="0">
                          <a:solidFill>
                            <a:srgbClr val="002060"/>
                          </a:solidFill>
                          <a:latin typeface="Calibri Light" panose="020F0302020204030204" pitchFamily="34" charset="0"/>
                          <a:ea typeface="+mn-ea"/>
                          <a:cs typeface="Calibri Light" panose="020F0302020204030204" pitchFamily="34" charset="0"/>
                        </a:rPr>
                        <a:t>99%</a:t>
                      </a:r>
                      <a:endParaRPr sz="1600" b="1" i="0" u="none" strike="noStrike" kern="1200" cap="none" dirty="0">
                        <a:solidFill>
                          <a:srgbClr val="002060"/>
                        </a:solidFill>
                        <a:latin typeface="Calibri Light" panose="020F0302020204030204" pitchFamily="34" charset="0"/>
                        <a:ea typeface="+mn-ea"/>
                        <a:cs typeface="Calibri Light" panose="020F0302020204030204" pitchFamily="34" charset="0"/>
                      </a:endParaRPr>
                    </a:p>
                  </a:txBody>
                  <a:tcPr marL="0" marR="0" marT="114935" marB="0">
                    <a:lnL w="28575">
                      <a:solidFill>
                        <a:srgbClr val="FFFFFF"/>
                      </a:solidFill>
                      <a:prstDash val="sysDash"/>
                    </a:lnL>
                    <a:lnT w="28575">
                      <a:solidFill>
                        <a:srgbClr val="FFB71B"/>
                      </a:solidFill>
                      <a:prstDash val="sysDash"/>
                    </a:lnT>
                    <a:lnB w="28575">
                      <a:solidFill>
                        <a:srgbClr val="FFB71B"/>
                      </a:solidFill>
                      <a:prstDash val="sysDash"/>
                    </a:lnB>
                  </a:tcPr>
                </a:tc>
                <a:tc vMerge="1">
                  <a:txBody>
                    <a:bodyPr/>
                    <a:lstStyle/>
                    <a:p>
                      <a:endParaRPr/>
                    </a:p>
                  </a:txBody>
                  <a:tcPr marL="0" marR="0" marT="0" marB="0">
                    <a:lnT w="19050">
                      <a:solidFill>
                        <a:srgbClr val="E7E6E6"/>
                      </a:solidFill>
                      <a:prstDash val="solid"/>
                    </a:lnT>
                  </a:tcPr>
                </a:tc>
                <a:extLst>
                  <a:ext uri="{0D108BD9-81ED-4DB2-BD59-A6C34878D82A}">
                    <a16:rowId xmlns:a16="http://schemas.microsoft.com/office/drawing/2014/main" val="10010"/>
                  </a:ext>
                </a:extLst>
              </a:tr>
            </a:tbl>
          </a:graphicData>
        </a:graphic>
      </p:graphicFrame>
      <p:sp>
        <p:nvSpPr>
          <p:cNvPr id="6" name="object 6"/>
          <p:cNvSpPr txBox="1"/>
          <p:nvPr/>
        </p:nvSpPr>
        <p:spPr>
          <a:xfrm>
            <a:off x="575338" y="1052321"/>
            <a:ext cx="1076794" cy="243656"/>
          </a:xfrm>
          <a:prstGeom prst="rect">
            <a:avLst/>
          </a:prstGeom>
        </p:spPr>
        <p:txBody>
          <a:bodyPr vert="horz" wrap="square" lIns="0" tIns="12700" rIns="0" bIns="0" rtlCol="0">
            <a:spAutoFit/>
          </a:bodyPr>
          <a:lstStyle/>
          <a:p>
            <a:pPr marL="12700">
              <a:lnSpc>
                <a:spcPct val="100000"/>
              </a:lnSpc>
              <a:spcBef>
                <a:spcPts val="100"/>
              </a:spcBef>
            </a:pPr>
            <a:r>
              <a:rPr sz="1500" b="1" spc="-10">
                <a:solidFill>
                  <a:srgbClr val="001F5F"/>
                </a:solidFill>
                <a:latin typeface="Arial"/>
                <a:cs typeface="Arial"/>
              </a:rPr>
              <a:t>Objeto:</a:t>
            </a:r>
            <a:endParaRPr sz="1500" b="1">
              <a:latin typeface="Arial"/>
              <a:cs typeface="Arial"/>
            </a:endParaRPr>
          </a:p>
        </p:txBody>
      </p:sp>
      <p:sp>
        <p:nvSpPr>
          <p:cNvPr id="7" name="object 7"/>
          <p:cNvSpPr/>
          <p:nvPr/>
        </p:nvSpPr>
        <p:spPr>
          <a:xfrm>
            <a:off x="653680" y="937884"/>
            <a:ext cx="10801350" cy="0"/>
          </a:xfrm>
          <a:custGeom>
            <a:avLst/>
            <a:gdLst/>
            <a:ahLst/>
            <a:cxnLst/>
            <a:rect l="l" t="t" r="r" b="b"/>
            <a:pathLst>
              <a:path w="10801350">
                <a:moveTo>
                  <a:pt x="0" y="0"/>
                </a:moveTo>
                <a:lnTo>
                  <a:pt x="10801350" y="0"/>
                </a:lnTo>
              </a:path>
            </a:pathLst>
          </a:custGeom>
          <a:ln w="12192">
            <a:solidFill>
              <a:srgbClr val="39B5E4"/>
            </a:solidFill>
            <a:prstDash val="dot"/>
          </a:ln>
        </p:spPr>
        <p:txBody>
          <a:bodyPr wrap="square" lIns="0" tIns="0" rIns="0" bIns="0" rtlCol="0"/>
          <a:lstStyle/>
          <a:p>
            <a:endParaRPr>
              <a:latin typeface="Arial"/>
              <a:cs typeface="Arial"/>
            </a:endParaRPr>
          </a:p>
        </p:txBody>
      </p:sp>
      <p:sp>
        <p:nvSpPr>
          <p:cNvPr id="12" name="object 12"/>
          <p:cNvSpPr txBox="1">
            <a:spLocks noGrp="1"/>
          </p:cNvSpPr>
          <p:nvPr>
            <p:ph type="title" idx="4294967295"/>
          </p:nvPr>
        </p:nvSpPr>
        <p:spPr>
          <a:xfrm>
            <a:off x="1467234" y="168936"/>
            <a:ext cx="6855335" cy="262123"/>
          </a:xfrm>
          <a:prstGeom prst="rect">
            <a:avLst/>
          </a:prstGeom>
        </p:spPr>
        <p:txBody>
          <a:bodyPr vert="horz" wrap="square" lIns="0" tIns="12700" rIns="0" bIns="0" rtlCol="0">
            <a:spAutoFit/>
          </a:bodyPr>
          <a:lstStyle/>
          <a:p>
            <a:pPr algn="ctr"/>
            <a:r>
              <a:rPr lang="es-MX" sz="1800" b="1">
                <a:solidFill>
                  <a:srgbClr val="193C69"/>
                </a:solidFill>
                <a:latin typeface="Arial"/>
                <a:cs typeface="Arial"/>
              </a:rPr>
              <a:t>Unidad de Servicios Penitenciarios y Carcelarios (USPEC)</a:t>
            </a:r>
          </a:p>
        </p:txBody>
      </p:sp>
      <p:sp>
        <p:nvSpPr>
          <p:cNvPr id="13" name="object 13"/>
          <p:cNvSpPr txBox="1"/>
          <p:nvPr/>
        </p:nvSpPr>
        <p:spPr>
          <a:xfrm>
            <a:off x="575338" y="536088"/>
            <a:ext cx="4572635" cy="258404"/>
          </a:xfrm>
          <a:prstGeom prst="rect">
            <a:avLst/>
          </a:prstGeom>
        </p:spPr>
        <p:txBody>
          <a:bodyPr vert="horz" wrap="square" lIns="0" tIns="12065" rIns="0" bIns="0" rtlCol="0">
            <a:spAutoFit/>
          </a:bodyPr>
          <a:lstStyle/>
          <a:p>
            <a:pPr marL="12700">
              <a:lnSpc>
                <a:spcPct val="100000"/>
              </a:lnSpc>
              <a:spcBef>
                <a:spcPts val="95"/>
              </a:spcBef>
            </a:pPr>
            <a:r>
              <a:rPr sz="1600" b="1" spc="-20">
                <a:solidFill>
                  <a:srgbClr val="001F5F"/>
                </a:solidFill>
                <a:latin typeface="Arial"/>
                <a:cs typeface="Arial"/>
              </a:rPr>
              <a:t>CONTRATO</a:t>
            </a:r>
            <a:r>
              <a:rPr sz="1600" b="1" spc="-10">
                <a:solidFill>
                  <a:srgbClr val="001F5F"/>
                </a:solidFill>
                <a:latin typeface="Arial"/>
                <a:cs typeface="Arial"/>
              </a:rPr>
              <a:t> INTERADMINISTRATIVO</a:t>
            </a:r>
            <a:r>
              <a:rPr sz="1600" b="1" spc="15">
                <a:solidFill>
                  <a:srgbClr val="001F5F"/>
                </a:solidFill>
                <a:latin typeface="Arial"/>
                <a:cs typeface="Arial"/>
              </a:rPr>
              <a:t> </a:t>
            </a:r>
            <a:r>
              <a:rPr sz="1600" b="1">
                <a:solidFill>
                  <a:srgbClr val="001F5F"/>
                </a:solidFill>
                <a:latin typeface="Arial"/>
                <a:cs typeface="Arial"/>
              </a:rPr>
              <a:t>N°</a:t>
            </a:r>
            <a:r>
              <a:rPr sz="1600" b="1" spc="-55">
                <a:solidFill>
                  <a:srgbClr val="001F5F"/>
                </a:solidFill>
                <a:latin typeface="Arial"/>
                <a:cs typeface="Arial"/>
              </a:rPr>
              <a:t> </a:t>
            </a:r>
            <a:r>
              <a:rPr sz="1600" b="1" spc="-10">
                <a:solidFill>
                  <a:srgbClr val="001F5F"/>
                </a:solidFill>
                <a:latin typeface="Arial"/>
                <a:cs typeface="Arial"/>
              </a:rPr>
              <a:t>2</a:t>
            </a:r>
            <a:r>
              <a:rPr lang="es-MX" sz="1600" b="1" spc="-10">
                <a:solidFill>
                  <a:srgbClr val="001F5F"/>
                </a:solidFill>
                <a:latin typeface="Arial"/>
                <a:cs typeface="Arial"/>
              </a:rPr>
              <a:t>16144</a:t>
            </a:r>
            <a:endParaRPr sz="1600">
              <a:latin typeface="Arial"/>
              <a:cs typeface="Arial"/>
            </a:endParaRPr>
          </a:p>
        </p:txBody>
      </p:sp>
      <p:sp>
        <p:nvSpPr>
          <p:cNvPr id="15" name="object 15"/>
          <p:cNvSpPr txBox="1"/>
          <p:nvPr/>
        </p:nvSpPr>
        <p:spPr>
          <a:xfrm>
            <a:off x="9136916" y="984112"/>
            <a:ext cx="1656131" cy="228268"/>
          </a:xfrm>
          <a:prstGeom prst="rect">
            <a:avLst/>
          </a:prstGeom>
        </p:spPr>
        <p:txBody>
          <a:bodyPr vert="horz" wrap="square" lIns="0" tIns="12700" rIns="0" bIns="0" rtlCol="0">
            <a:spAutoFit/>
          </a:bodyPr>
          <a:lstStyle/>
          <a:p>
            <a:pPr marL="12700" algn="ctr">
              <a:lnSpc>
                <a:spcPct val="100000"/>
              </a:lnSpc>
              <a:spcBef>
                <a:spcPts val="100"/>
              </a:spcBef>
            </a:pPr>
            <a:r>
              <a:rPr lang="es-419" sz="1400" b="1" spc="-20">
                <a:solidFill>
                  <a:srgbClr val="183B69"/>
                </a:solidFill>
                <a:latin typeface="Calibri Light"/>
                <a:cs typeface="Calibri Light"/>
              </a:rPr>
              <a:t>Ubicación</a:t>
            </a:r>
            <a:endParaRPr sz="1400" b="1">
              <a:latin typeface="Calibri Light"/>
              <a:cs typeface="Calibri Light"/>
            </a:endParaRPr>
          </a:p>
        </p:txBody>
      </p:sp>
      <p:sp>
        <p:nvSpPr>
          <p:cNvPr id="96" name="object 19">
            <a:extLst>
              <a:ext uri="{FF2B5EF4-FFF2-40B4-BE49-F238E27FC236}">
                <a16:creationId xmlns:a16="http://schemas.microsoft.com/office/drawing/2014/main" id="{6E3789DC-33D8-48C6-B03C-4E42D6D21740}"/>
              </a:ext>
            </a:extLst>
          </p:cNvPr>
          <p:cNvSpPr txBox="1"/>
          <p:nvPr/>
        </p:nvSpPr>
        <p:spPr>
          <a:xfrm>
            <a:off x="9366757" y="2936324"/>
            <a:ext cx="1212615" cy="197490"/>
          </a:xfrm>
          <a:prstGeom prst="rect">
            <a:avLst/>
          </a:prstGeom>
        </p:spPr>
        <p:txBody>
          <a:bodyPr vert="horz" wrap="square" lIns="0" tIns="12700" rIns="0" bIns="0" rtlCol="0">
            <a:spAutoFit/>
          </a:bodyPr>
          <a:lstStyle/>
          <a:p>
            <a:pPr marL="12700">
              <a:lnSpc>
                <a:spcPct val="100000"/>
              </a:lnSpc>
              <a:spcBef>
                <a:spcPts val="100"/>
              </a:spcBef>
            </a:pPr>
            <a:r>
              <a:rPr sz="1200" b="1">
                <a:solidFill>
                  <a:srgbClr val="FFFFFF"/>
                </a:solidFill>
                <a:latin typeface="Arial"/>
                <a:cs typeface="Arial"/>
              </a:rPr>
              <a:t>I.</a:t>
            </a:r>
            <a:r>
              <a:rPr sz="1200" b="1" spc="-10">
                <a:solidFill>
                  <a:srgbClr val="FFFFFF"/>
                </a:solidFill>
                <a:latin typeface="Arial"/>
                <a:cs typeface="Arial"/>
              </a:rPr>
              <a:t> CasaBlanca</a:t>
            </a:r>
            <a:endParaRPr sz="1200">
              <a:latin typeface="Arial"/>
              <a:cs typeface="Arial"/>
            </a:endParaRPr>
          </a:p>
        </p:txBody>
      </p:sp>
      <p:pic>
        <p:nvPicPr>
          <p:cNvPr id="3" name="Imagen 1" descr="Un tren en una montaña&#10;&#10;El contenido generado por IA puede ser incorrecto.">
            <a:extLst>
              <a:ext uri="{FF2B5EF4-FFF2-40B4-BE49-F238E27FC236}">
                <a16:creationId xmlns:a16="http://schemas.microsoft.com/office/drawing/2014/main" id="{C7C74206-3176-8C20-525C-53AFD6D03A08}"/>
              </a:ext>
            </a:extLst>
          </p:cNvPr>
          <p:cNvPicPr>
            <a:picLocks noChangeAspect="1"/>
          </p:cNvPicPr>
          <p:nvPr/>
        </p:nvPicPr>
        <p:blipFill>
          <a:blip r:embed="rId4">
            <a:extLst>
              <a:ext uri="{28A0092B-C50C-407E-A947-70E740481C1C}">
                <a14:useLocalDpi xmlns:a14="http://schemas.microsoft.com/office/drawing/2010/main" val="0"/>
              </a:ext>
            </a:extLst>
          </a:blip>
          <a:srcRect t="13559" r="37609" b="30857"/>
          <a:stretch>
            <a:fillRect/>
          </a:stretch>
        </p:blipFill>
        <p:spPr>
          <a:xfrm>
            <a:off x="8594661" y="1308414"/>
            <a:ext cx="3543141" cy="1773166"/>
          </a:xfrm>
          <a:prstGeom prst="rect">
            <a:avLst/>
          </a:prstGeom>
          <a:ln>
            <a:solidFill>
              <a:schemeClr val="accent1"/>
            </a:solidFill>
          </a:ln>
        </p:spPr>
      </p:pic>
      <p:pic>
        <p:nvPicPr>
          <p:cNvPr id="9" name="Gráfico 10">
            <a:extLst>
              <a:ext uri="{FF2B5EF4-FFF2-40B4-BE49-F238E27FC236}">
                <a16:creationId xmlns:a16="http://schemas.microsoft.com/office/drawing/2014/main" id="{424AB626-5B48-BE24-7C80-68E041BC98CB}"/>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75644" y="795160"/>
            <a:ext cx="9995795" cy="45719"/>
          </a:xfrm>
          <a:prstGeom prst="rect">
            <a:avLst/>
          </a:prstGeom>
        </p:spPr>
      </p:pic>
      <p:pic>
        <p:nvPicPr>
          <p:cNvPr id="8" name="Imagen 23" descr="Vista de un edificio&#10;&#10;El contenido generado por IA puede ser incorrecto.">
            <a:extLst>
              <a:ext uri="{FF2B5EF4-FFF2-40B4-BE49-F238E27FC236}">
                <a16:creationId xmlns:a16="http://schemas.microsoft.com/office/drawing/2014/main" id="{7F1D27C0-7A1E-686A-FEC6-F645D9F29F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94661" y="2980793"/>
            <a:ext cx="2159686" cy="1619764"/>
          </a:xfrm>
          <a:prstGeom prst="rect">
            <a:avLst/>
          </a:prstGeom>
          <a:ln>
            <a:solidFill>
              <a:schemeClr val="accent1"/>
            </a:solidFill>
          </a:ln>
        </p:spPr>
      </p:pic>
      <p:pic>
        <p:nvPicPr>
          <p:cNvPr id="10" name="Imagen 11" descr="Un tren azul pasando por un puente&#10;&#10;El contenido generado por IA puede ser incorrecto.">
            <a:extLst>
              <a:ext uri="{FF2B5EF4-FFF2-40B4-BE49-F238E27FC236}">
                <a16:creationId xmlns:a16="http://schemas.microsoft.com/office/drawing/2014/main" id="{9C3F3BCA-8375-241F-BBBD-411D5E7909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15389" y="4547281"/>
            <a:ext cx="2138958" cy="1641514"/>
          </a:xfrm>
          <a:prstGeom prst="rect">
            <a:avLst/>
          </a:prstGeom>
          <a:ln>
            <a:solidFill>
              <a:schemeClr val="accent1"/>
            </a:solidFill>
          </a:ln>
        </p:spPr>
      </p:pic>
      <p:pic>
        <p:nvPicPr>
          <p:cNvPr id="11" name="Imagen 17" descr="Edificio en frente de campo&#10;&#10;El contenido generado por IA puede ser incorrecto.">
            <a:extLst>
              <a:ext uri="{FF2B5EF4-FFF2-40B4-BE49-F238E27FC236}">
                <a16:creationId xmlns:a16="http://schemas.microsoft.com/office/drawing/2014/main" id="{C72BA422-D9BD-DF3A-438B-3D13F47713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72257" y="2980793"/>
            <a:ext cx="1365545" cy="1566488"/>
          </a:xfrm>
          <a:prstGeom prst="rect">
            <a:avLst/>
          </a:prstGeom>
          <a:ln>
            <a:solidFill>
              <a:schemeClr val="accent1"/>
            </a:solidFill>
          </a:ln>
        </p:spPr>
      </p:pic>
      <p:pic>
        <p:nvPicPr>
          <p:cNvPr id="14" name="Imagen 19" descr="Un grupo de personas en un camino de tierra&#10;&#10;El contenido generado por IA puede ser incorrecto.">
            <a:extLst>
              <a:ext uri="{FF2B5EF4-FFF2-40B4-BE49-F238E27FC236}">
                <a16:creationId xmlns:a16="http://schemas.microsoft.com/office/drawing/2014/main" id="{6F048271-A021-1DD0-17EF-9CAE15E89C2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47841" y="4570657"/>
            <a:ext cx="1389961" cy="1641514"/>
          </a:xfrm>
          <a:prstGeom prst="rect">
            <a:avLst/>
          </a:prstGeom>
          <a:ln>
            <a:solidFill>
              <a:schemeClr val="accent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Diagrama&#10;&#10;El contenido generado por IA puede ser incorrecto.">
            <a:extLst>
              <a:ext uri="{FF2B5EF4-FFF2-40B4-BE49-F238E27FC236}">
                <a16:creationId xmlns:a16="http://schemas.microsoft.com/office/drawing/2014/main" id="{7CAFD226-80C8-D24B-95CB-A313F580D8E5}"/>
              </a:ext>
            </a:extLst>
          </p:cNvPr>
          <p:cNvPicPr>
            <a:picLocks noChangeAspect="1"/>
          </p:cNvPicPr>
          <p:nvPr/>
        </p:nvPicPr>
        <p:blipFill>
          <a:blip r:embed="rId2">
            <a:extLst>
              <a:ext uri="{28A0092B-C50C-407E-A947-70E740481C1C}">
                <a14:useLocalDpi xmlns:a14="http://schemas.microsoft.com/office/drawing/2010/main" val="0"/>
              </a:ext>
            </a:extLst>
          </a:blip>
          <a:srcRect t="2846" r="-111" b="25070"/>
          <a:stretch>
            <a:fillRect/>
          </a:stretch>
        </p:blipFill>
        <p:spPr>
          <a:xfrm>
            <a:off x="583508" y="794547"/>
            <a:ext cx="9977234" cy="5659394"/>
          </a:xfrm>
          <a:prstGeom prst="rect">
            <a:avLst/>
          </a:prstGeom>
        </p:spPr>
      </p:pic>
      <p:sp>
        <p:nvSpPr>
          <p:cNvPr id="3" name="TextBox 2">
            <a:extLst>
              <a:ext uri="{FF2B5EF4-FFF2-40B4-BE49-F238E27FC236}">
                <a16:creationId xmlns:a16="http://schemas.microsoft.com/office/drawing/2014/main" id="{BB341E17-9A4F-BA71-C336-615D0B1792C1}"/>
              </a:ext>
            </a:extLst>
          </p:cNvPr>
          <p:cNvSpPr txBox="1"/>
          <p:nvPr/>
        </p:nvSpPr>
        <p:spPr>
          <a:xfrm>
            <a:off x="324465" y="404059"/>
            <a:ext cx="9104742" cy="369332"/>
          </a:xfrm>
          <a:prstGeom prst="rect">
            <a:avLst/>
          </a:prstGeom>
          <a:noFill/>
        </p:spPr>
        <p:txBody>
          <a:bodyPr wrap="square">
            <a:spAutoFit/>
          </a:bodyPr>
          <a:lstStyle/>
          <a:p>
            <a:r>
              <a:rPr lang="es-CO" b="1">
                <a:solidFill>
                  <a:srgbClr val="193C69"/>
                </a:solidFill>
                <a:effectLst>
                  <a:outerShdw blurRad="38100" dist="38100" dir="2700000" algn="tl">
                    <a:srgbClr val="000000">
                      <a:alpha val="43137"/>
                    </a:srgbClr>
                  </a:outerShdw>
                </a:effectLst>
                <a:latin typeface="Arial"/>
                <a:ea typeface="Arial" charset="0"/>
                <a:cs typeface="Arial"/>
              </a:rPr>
              <a:t>INFORMACIÓN GENERAL DEL CONTRATO INTERADMINISTRATIVO No 216144 </a:t>
            </a:r>
            <a:endParaRPr lang="es-CO" b="1">
              <a:solidFill>
                <a:srgbClr val="193C69"/>
              </a:solidFill>
              <a:latin typeface="Arial"/>
              <a:cs typeface="Arial"/>
            </a:endParaRPr>
          </a:p>
        </p:txBody>
      </p:sp>
      <p:pic>
        <p:nvPicPr>
          <p:cNvPr id="6" name="Gráfico 10">
            <a:extLst>
              <a:ext uri="{FF2B5EF4-FFF2-40B4-BE49-F238E27FC236}">
                <a16:creationId xmlns:a16="http://schemas.microsoft.com/office/drawing/2014/main" id="{E1EA161F-5763-1DC6-E399-0855DF402831}"/>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329115" y="896013"/>
            <a:ext cx="9995795" cy="45719"/>
          </a:xfrm>
          <a:prstGeom prst="rect">
            <a:avLst/>
          </a:prstGeom>
        </p:spPr>
      </p:pic>
    </p:spTree>
    <p:extLst>
      <p:ext uri="{BB962C8B-B14F-4D97-AF65-F5344CB8AC3E}">
        <p14:creationId xmlns:p14="http://schemas.microsoft.com/office/powerpoint/2010/main" val="105820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DE2D2-C38B-AE7C-F1E0-062309E0BF8B}"/>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37ACECE2-4902-4FAB-882F-70114F2F5BC7}"/>
              </a:ext>
            </a:extLst>
          </p:cNvPr>
          <p:cNvSpPr txBox="1"/>
          <p:nvPr/>
        </p:nvSpPr>
        <p:spPr>
          <a:xfrm>
            <a:off x="589336" y="386917"/>
            <a:ext cx="10836000" cy="226800"/>
          </a:xfrm>
          <a:prstGeom prst="rect">
            <a:avLst/>
          </a:prstGeom>
          <a:noFill/>
        </p:spPr>
        <p:txBody>
          <a:bodyPr wrap="square" lIns="0" tIns="0" rIns="0" bIns="0" rtlCol="0" anchor="ctr">
            <a:normAutofit fontScale="92500" lnSpcReduction="10000"/>
          </a:bodyPr>
          <a:lstStyle/>
          <a:p>
            <a:r>
              <a:rPr lang="es-CO" sz="1600" b="1">
                <a:solidFill>
                  <a:srgbClr val="193C69"/>
                </a:solidFill>
                <a:effectLst>
                  <a:outerShdw blurRad="38100" dist="38100" dir="2700000" algn="tl">
                    <a:srgbClr val="000000">
                      <a:alpha val="43137"/>
                    </a:srgbClr>
                  </a:outerShdw>
                </a:effectLst>
                <a:latin typeface="Arial"/>
                <a:ea typeface="Arial" charset="0"/>
                <a:cs typeface="Arial"/>
              </a:rPr>
              <a:t>INFORMACIÓN GENERAL DEL CONTRATO DERIVADO OBRA E INTERVENTORIA</a:t>
            </a:r>
            <a:endParaRPr lang="es-CO" sz="1600" b="1">
              <a:solidFill>
                <a:srgbClr val="193C69"/>
              </a:solidFill>
              <a:latin typeface="Arial"/>
              <a:cs typeface="Arial"/>
            </a:endParaRPr>
          </a:p>
        </p:txBody>
      </p:sp>
      <p:pic>
        <p:nvPicPr>
          <p:cNvPr id="5" name="Gráfico 4" descr="Play con relleno sólido">
            <a:extLst>
              <a:ext uri="{FF2B5EF4-FFF2-40B4-BE49-F238E27FC236}">
                <a16:creationId xmlns:a16="http://schemas.microsoft.com/office/drawing/2014/main" id="{5F030B7F-EE5B-0034-298D-41169758FC5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7795" y="385476"/>
            <a:ext cx="230400" cy="230400"/>
          </a:xfrm>
          <a:prstGeom prst="rect">
            <a:avLst/>
          </a:prstGeom>
        </p:spPr>
      </p:pic>
      <p:pic>
        <p:nvPicPr>
          <p:cNvPr id="11" name="Gráfico 10">
            <a:extLst>
              <a:ext uri="{FF2B5EF4-FFF2-40B4-BE49-F238E27FC236}">
                <a16:creationId xmlns:a16="http://schemas.microsoft.com/office/drawing/2014/main" id="{5A419D8B-31E3-1229-2FDB-229FD398530F}"/>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84536" y="718115"/>
            <a:ext cx="7799443" cy="45719"/>
          </a:xfrm>
          <a:prstGeom prst="rect">
            <a:avLst/>
          </a:prstGeom>
        </p:spPr>
      </p:pic>
      <p:sp>
        <p:nvSpPr>
          <p:cNvPr id="7" name="Título 2">
            <a:extLst>
              <a:ext uri="{FF2B5EF4-FFF2-40B4-BE49-F238E27FC236}">
                <a16:creationId xmlns:a16="http://schemas.microsoft.com/office/drawing/2014/main" id="{85908864-3E2F-4FD2-84B2-92B4BA8639C8}"/>
              </a:ext>
            </a:extLst>
          </p:cNvPr>
          <p:cNvSpPr txBox="1">
            <a:spLocks/>
          </p:cNvSpPr>
          <p:nvPr/>
        </p:nvSpPr>
        <p:spPr>
          <a:xfrm>
            <a:off x="544871" y="995405"/>
            <a:ext cx="10254521" cy="351550"/>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s-419" sz="1400" b="1" dirty="0">
                <a:solidFill>
                  <a:srgbClr val="193C69"/>
                </a:solidFill>
                <a:latin typeface="Arial"/>
                <a:cs typeface="Arial"/>
              </a:rPr>
              <a:t>ANTECEDENTES QUE GENERAN LA NECESIDAD DE LA PRESENTE SOLICITUD:  </a:t>
            </a:r>
            <a:endParaRPr lang="es-ES" dirty="0"/>
          </a:p>
        </p:txBody>
      </p:sp>
      <p:sp>
        <p:nvSpPr>
          <p:cNvPr id="8" name="CuadroTexto 7">
            <a:extLst>
              <a:ext uri="{FF2B5EF4-FFF2-40B4-BE49-F238E27FC236}">
                <a16:creationId xmlns:a16="http://schemas.microsoft.com/office/drawing/2014/main" id="{3D88A107-2EAE-48D0-ACE5-A135CA72787F}"/>
              </a:ext>
            </a:extLst>
          </p:cNvPr>
          <p:cNvSpPr txBox="1"/>
          <p:nvPr/>
        </p:nvSpPr>
        <p:spPr>
          <a:xfrm>
            <a:off x="6255979" y="1578526"/>
            <a:ext cx="5391150" cy="4616648"/>
          </a:xfrm>
          <a:prstGeom prst="rect">
            <a:avLst/>
          </a:prstGeom>
          <a:noFill/>
          <a:ln>
            <a:noFill/>
          </a:ln>
        </p:spPr>
        <p:txBody>
          <a:bodyPr wrap="square" lIns="91440" tIns="45720" rIns="91440" bIns="45720" rtlCol="0" anchor="t">
            <a:spAutoFit/>
          </a:bodyPr>
          <a:lstStyle/>
          <a:p>
            <a:pPr algn="just"/>
            <a:r>
              <a:rPr lang="es-MX" sz="1400" b="1" dirty="0">
                <a:solidFill>
                  <a:schemeClr val="accent2">
                    <a:lumMod val="75000"/>
                  </a:schemeClr>
                </a:solidFill>
                <a:latin typeface="Arial"/>
                <a:cs typeface="Arial"/>
              </a:rPr>
              <a:t>CONTRATO DE INTERVENTORIA No. 2240069: </a:t>
            </a:r>
          </a:p>
          <a:p>
            <a:pPr algn="just"/>
            <a:endParaRPr lang="es-MX" sz="1400" b="1" dirty="0">
              <a:solidFill>
                <a:schemeClr val="accent2">
                  <a:lumMod val="75000"/>
                </a:schemeClr>
              </a:solidFill>
              <a:latin typeface="Arial"/>
              <a:cs typeface="Arial"/>
            </a:endParaRPr>
          </a:p>
          <a:p>
            <a:r>
              <a:rPr lang="es-CO" sz="1400" b="1" dirty="0">
                <a:solidFill>
                  <a:srgbClr val="193C69"/>
                </a:solidFill>
                <a:latin typeface="Arial"/>
                <a:cs typeface="Arial"/>
              </a:rPr>
              <a:t>1. Novedades Contractuales </a:t>
            </a:r>
          </a:p>
          <a:p>
            <a:pPr marL="171450" indent="-171450" algn="just">
              <a:buFont typeface="Arial"/>
              <a:buChar char="•"/>
            </a:pPr>
            <a:r>
              <a:rPr lang="es-ES" sz="1400" dirty="0">
                <a:solidFill>
                  <a:srgbClr val="193C69"/>
                </a:solidFill>
                <a:latin typeface="Arial"/>
                <a:cs typeface="Arial"/>
              </a:rPr>
              <a:t>16/04/2024: Se suscribe el contrato de interventoría entre ENTerritorio S.A y CONSORCIO INTER COCUC por un plazo inicial de 6 meses, para ejercer control integral (técnico, jurídico, financiero, ambiental y social) del proyecto de mejoramiento del Complejo Carcelario COCUC.</a:t>
            </a:r>
          </a:p>
          <a:p>
            <a:pPr marL="171450" indent="-171450" algn="just">
              <a:buFont typeface="Arial"/>
              <a:buChar char="•"/>
            </a:pPr>
            <a:r>
              <a:rPr lang="es-ES" sz="1400" dirty="0">
                <a:solidFill>
                  <a:srgbClr val="193C69"/>
                </a:solidFill>
                <a:latin typeface="Arial"/>
                <a:cs typeface="Arial"/>
              </a:rPr>
              <a:t>17/06/2024: Se suscribe el acta de inicio.</a:t>
            </a:r>
          </a:p>
          <a:p>
            <a:pPr marL="171450" indent="-171450" algn="just">
              <a:buFont typeface="Arial"/>
              <a:buChar char="•"/>
            </a:pPr>
            <a:r>
              <a:rPr lang="es-ES" sz="1400" dirty="0">
                <a:solidFill>
                  <a:srgbClr val="193C69"/>
                </a:solidFill>
                <a:latin typeface="Arial"/>
                <a:cs typeface="Arial"/>
              </a:rPr>
              <a:t>19/05/2025: Finaliza el contrato con 11 meses de ejecución total tras dos prórrogas.</a:t>
            </a:r>
          </a:p>
          <a:p>
            <a:pPr algn="just"/>
            <a:endParaRPr lang="es-ES" sz="1400" dirty="0">
              <a:solidFill>
                <a:srgbClr val="193C69"/>
              </a:solidFill>
              <a:latin typeface="Arial"/>
              <a:cs typeface="Arial"/>
            </a:endParaRPr>
          </a:p>
          <a:p>
            <a:pPr algn="just"/>
            <a:r>
              <a:rPr lang="es-ES" sz="1400" b="1" dirty="0">
                <a:solidFill>
                  <a:srgbClr val="193C69"/>
                </a:solidFill>
                <a:latin typeface="Arial"/>
                <a:cs typeface="Arial"/>
              </a:rPr>
              <a:t>2.</a:t>
            </a:r>
            <a:r>
              <a:rPr lang="es-ES" sz="1400" dirty="0">
                <a:solidFill>
                  <a:srgbClr val="193C69"/>
                </a:solidFill>
                <a:latin typeface="Arial"/>
                <a:cs typeface="Arial"/>
              </a:rPr>
              <a:t> </a:t>
            </a:r>
            <a:r>
              <a:rPr lang="es-ES" sz="1400" b="1" dirty="0">
                <a:solidFill>
                  <a:srgbClr val="193C69"/>
                </a:solidFill>
                <a:latin typeface="Arial"/>
                <a:cs typeface="Arial"/>
              </a:rPr>
              <a:t>Acciones Contractuales :</a:t>
            </a:r>
          </a:p>
          <a:p>
            <a:pPr lvl="0" algn="just"/>
            <a:r>
              <a:rPr lang="es-CO" sz="1400" dirty="0">
                <a:solidFill>
                  <a:srgbClr val="193C69"/>
                </a:solidFill>
                <a:latin typeface="Arial"/>
                <a:cs typeface="Arial"/>
              </a:rPr>
              <a:t>El 20 de mayo de 2025, el área técnica solicitó al Grupo de Operaciones la Aplicabilidad a la Cláusula Penal Pecuniaria: </a:t>
            </a:r>
          </a:p>
          <a:p>
            <a:pPr marL="171450" lvl="0" indent="-171450" algn="just">
              <a:buFont typeface="Arial"/>
              <a:buChar char="•"/>
            </a:pPr>
            <a:r>
              <a:rPr lang="es-CO" sz="1400" b="1" dirty="0">
                <a:solidFill>
                  <a:srgbClr val="193C69"/>
                </a:solidFill>
                <a:latin typeface="Arial"/>
                <a:cs typeface="Arial"/>
              </a:rPr>
              <a:t>Afectación del Amparo de cumplimiento con la tasación $128.307.988,11 </a:t>
            </a:r>
          </a:p>
          <a:p>
            <a:pPr lvl="0" algn="just"/>
            <a:endParaRPr lang="es-CO" sz="1400" dirty="0">
              <a:solidFill>
                <a:srgbClr val="193C69"/>
              </a:solidFill>
              <a:latin typeface="Arial"/>
              <a:cs typeface="Arial"/>
            </a:endParaRPr>
          </a:p>
          <a:p>
            <a:pPr lvl="0" algn="just"/>
            <a:r>
              <a:rPr lang="es-CO" sz="1400" dirty="0">
                <a:solidFill>
                  <a:srgbClr val="193C69"/>
                </a:solidFill>
                <a:latin typeface="Arial"/>
                <a:cs typeface="Arial"/>
              </a:rPr>
              <a:t>Mediante Radicado No. 202540010003871 del 07 de julio de 2025, se realiza la RECLAMACIÓN del Presunto incumplimiento de las obligaciones ante SEGUROS DEL ESTADO S.A.</a:t>
            </a:r>
          </a:p>
        </p:txBody>
      </p:sp>
      <p:sp>
        <p:nvSpPr>
          <p:cNvPr id="9" name="CuadroTexto 8">
            <a:extLst>
              <a:ext uri="{FF2B5EF4-FFF2-40B4-BE49-F238E27FC236}">
                <a16:creationId xmlns:a16="http://schemas.microsoft.com/office/drawing/2014/main" id="{2C70154A-2987-4D05-B0D2-323145406430}"/>
              </a:ext>
            </a:extLst>
          </p:cNvPr>
          <p:cNvSpPr txBox="1"/>
          <p:nvPr/>
        </p:nvSpPr>
        <p:spPr>
          <a:xfrm>
            <a:off x="544871" y="1520783"/>
            <a:ext cx="5391150" cy="4832092"/>
          </a:xfrm>
          <a:prstGeom prst="rect">
            <a:avLst/>
          </a:prstGeom>
          <a:noFill/>
          <a:ln>
            <a:noFill/>
          </a:ln>
        </p:spPr>
        <p:txBody>
          <a:bodyPr wrap="square" lIns="91440" tIns="45720" rIns="91440" bIns="45720" rtlCol="0" anchor="t">
            <a:spAutoFit/>
          </a:bodyPr>
          <a:lstStyle/>
          <a:p>
            <a:pPr algn="just"/>
            <a:r>
              <a:rPr lang="es-CO" sz="1400" b="1" dirty="0">
                <a:solidFill>
                  <a:schemeClr val="accent2">
                    <a:lumMod val="75000"/>
                  </a:schemeClr>
                </a:solidFill>
                <a:latin typeface="Arial"/>
                <a:cs typeface="Arial"/>
              </a:rPr>
              <a:t>CONTRATO DE OBRA No. 2240066: </a:t>
            </a:r>
          </a:p>
          <a:p>
            <a:endParaRPr lang="es-CO" sz="1400" b="1" dirty="0">
              <a:solidFill>
                <a:srgbClr val="193C69"/>
              </a:solidFill>
              <a:latin typeface="Arial"/>
              <a:cs typeface="Arial"/>
            </a:endParaRPr>
          </a:p>
          <a:p>
            <a:pPr algn="just"/>
            <a:r>
              <a:rPr lang="es-CO" sz="1400" b="1" dirty="0">
                <a:solidFill>
                  <a:srgbClr val="193C69"/>
                </a:solidFill>
                <a:latin typeface="Arial"/>
                <a:cs typeface="Arial"/>
              </a:rPr>
              <a:t>1. Novedades Contractuales:</a:t>
            </a:r>
          </a:p>
          <a:p>
            <a:pPr marL="285750" indent="-285750" algn="just">
              <a:buFont typeface="Arial"/>
              <a:buChar char="•"/>
            </a:pPr>
            <a:r>
              <a:rPr lang="es-CO" sz="1400" dirty="0">
                <a:solidFill>
                  <a:srgbClr val="193C69"/>
                </a:solidFill>
                <a:latin typeface="Arial"/>
                <a:cs typeface="Arial"/>
              </a:rPr>
              <a:t>23/04/2024: Firma del contrato con la Unión Temporal Complejos Carcelarios Cúcuta. Objeto: Mejora infraestructura COCUC. Plazo: 6 meses.</a:t>
            </a:r>
            <a:endParaRPr lang="es-CO" sz="1400" dirty="0">
              <a:solidFill>
                <a:srgbClr val="000000"/>
              </a:solidFill>
              <a:latin typeface="Arial"/>
              <a:cs typeface="Arial"/>
            </a:endParaRPr>
          </a:p>
          <a:p>
            <a:pPr marL="285750" indent="-285750" algn="just">
              <a:buFont typeface="Arial"/>
              <a:buChar char="•"/>
            </a:pPr>
            <a:r>
              <a:rPr lang="es-CO" sz="1400" dirty="0">
                <a:solidFill>
                  <a:srgbClr val="193C69"/>
                </a:solidFill>
                <a:latin typeface="Arial"/>
                <a:cs typeface="Arial"/>
              </a:rPr>
              <a:t>17/06/2024: Suscripción de acta de inicio avalada por interventoría (Consorcio Inter COCUC).</a:t>
            </a:r>
            <a:endParaRPr lang="es-CO" sz="1400" dirty="0">
              <a:solidFill>
                <a:srgbClr val="000000"/>
              </a:solidFill>
              <a:latin typeface="Arial"/>
              <a:cs typeface="Arial"/>
            </a:endParaRPr>
          </a:p>
          <a:p>
            <a:pPr marL="285750" indent="-285750" algn="just">
              <a:buFont typeface="Arial"/>
              <a:buChar char="•"/>
            </a:pPr>
            <a:r>
              <a:rPr lang="es-CO" sz="1400" dirty="0">
                <a:solidFill>
                  <a:srgbClr val="193C69"/>
                </a:solidFill>
                <a:latin typeface="Arial"/>
                <a:cs typeface="Arial"/>
              </a:rPr>
              <a:t>19/05/2025: Finaliza con avance del 39.08%.</a:t>
            </a:r>
            <a:endParaRPr lang="es-CO" sz="1400" dirty="0">
              <a:solidFill>
                <a:srgbClr val="000000"/>
              </a:solidFill>
              <a:latin typeface="Arial"/>
              <a:cs typeface="Arial"/>
            </a:endParaRPr>
          </a:p>
          <a:p>
            <a:pPr algn="just"/>
            <a:endParaRPr lang="es-CO" sz="1400" b="1" dirty="0">
              <a:solidFill>
                <a:srgbClr val="193C69"/>
              </a:solidFill>
              <a:latin typeface="Arial"/>
              <a:cs typeface="Arial"/>
            </a:endParaRPr>
          </a:p>
          <a:p>
            <a:pPr algn="just"/>
            <a:r>
              <a:rPr lang="es-CO" sz="1400" b="1" dirty="0">
                <a:solidFill>
                  <a:srgbClr val="193C69"/>
                </a:solidFill>
                <a:latin typeface="Arial"/>
                <a:cs typeface="Arial"/>
              </a:rPr>
              <a:t>2. Acciones Contractuales:</a:t>
            </a:r>
          </a:p>
          <a:p>
            <a:pPr algn="just"/>
            <a:r>
              <a:rPr lang="es-CO" sz="1400" dirty="0">
                <a:solidFill>
                  <a:srgbClr val="193C69"/>
                </a:solidFill>
                <a:latin typeface="Arial"/>
                <a:cs typeface="Arial"/>
              </a:rPr>
              <a:t>El 20 de mayo de 2025, el área técnica solicitó al Grupo de Operaciones la Aplicabilidad a la Cláusula Penal Pecuniaria: </a:t>
            </a:r>
          </a:p>
          <a:p>
            <a:pPr marL="285750" indent="-285750" algn="just">
              <a:buFont typeface="Arial"/>
              <a:buChar char="•"/>
            </a:pPr>
            <a:r>
              <a:rPr lang="es-CO" sz="1400" b="1" dirty="0">
                <a:solidFill>
                  <a:srgbClr val="193C69"/>
                </a:solidFill>
                <a:latin typeface="Arial"/>
                <a:cs typeface="Arial"/>
              </a:rPr>
              <a:t>Afectación del Amparo de cumplimiento 30% del contrato: Tasación: $1.170.160.497,36 </a:t>
            </a:r>
          </a:p>
          <a:p>
            <a:pPr marL="285750" indent="-285750" algn="just">
              <a:buFont typeface="Arial"/>
              <a:buChar char="•"/>
            </a:pPr>
            <a:r>
              <a:rPr lang="es-CO" sz="1400" b="1" dirty="0">
                <a:solidFill>
                  <a:srgbClr val="193C69"/>
                </a:solidFill>
                <a:latin typeface="Arial"/>
                <a:cs typeface="Arial"/>
              </a:rPr>
              <a:t>Buen manejo del amparo del anticipo. Tasación: $500.398.617,35</a:t>
            </a:r>
          </a:p>
          <a:p>
            <a:pPr algn="just"/>
            <a:endParaRPr lang="es-CO" sz="1400" b="1" dirty="0">
              <a:solidFill>
                <a:srgbClr val="193C69"/>
              </a:solidFill>
              <a:latin typeface="Arial"/>
              <a:cs typeface="Arial"/>
            </a:endParaRPr>
          </a:p>
          <a:p>
            <a:pPr algn="just"/>
            <a:r>
              <a:rPr lang="es-CO" sz="1400" dirty="0">
                <a:solidFill>
                  <a:srgbClr val="193C69"/>
                </a:solidFill>
                <a:latin typeface="Arial"/>
                <a:cs typeface="Arial"/>
              </a:rPr>
              <a:t>Mediante Radicado No. 202540010003851 del 07 de julio de 2025, se realiza la RECLAMACIÓN del Presunto incumplimiento de las obligaciones ante la COMPAÑÍA MUNDIAL DE SEGUROS S.A. </a:t>
            </a:r>
          </a:p>
        </p:txBody>
      </p:sp>
    </p:spTree>
    <p:extLst>
      <p:ext uri="{BB962C8B-B14F-4D97-AF65-F5344CB8AC3E}">
        <p14:creationId xmlns:p14="http://schemas.microsoft.com/office/powerpoint/2010/main" val="390221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D1214-9958-E01B-98C1-27B426D94F6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8AEA089-F085-EDE2-158A-C53E54799E97}"/>
              </a:ext>
            </a:extLst>
          </p:cNvPr>
          <p:cNvSpPr txBox="1"/>
          <p:nvPr/>
        </p:nvSpPr>
        <p:spPr>
          <a:xfrm>
            <a:off x="578194" y="407966"/>
            <a:ext cx="8687283" cy="307777"/>
          </a:xfrm>
          <a:prstGeom prst="rect">
            <a:avLst/>
          </a:prstGeom>
          <a:noFill/>
        </p:spPr>
        <p:txBody>
          <a:bodyPr wrap="square" lIns="91440" tIns="45720" rIns="91440" bIns="45720" anchor="t">
            <a:spAutoFit/>
          </a:bodyPr>
          <a:lstStyle/>
          <a:p>
            <a:r>
              <a:rPr lang="es-419" sz="1400" b="1">
                <a:solidFill>
                  <a:srgbClr val="193C69"/>
                </a:solidFill>
                <a:latin typeface="Arial"/>
                <a:cs typeface="Arial"/>
              </a:rPr>
              <a:t>ANTECEDENTES QUE GENERAN LA NECESIDAD DE LA PRESENTE SOLICITUD</a:t>
            </a:r>
            <a:endParaRPr lang="es-419" sz="1400" b="1">
              <a:solidFill>
                <a:srgbClr val="193C69"/>
              </a:solidFill>
              <a:latin typeface="Arial"/>
              <a:ea typeface="+mj-ea"/>
              <a:cs typeface="Arial"/>
            </a:endParaRPr>
          </a:p>
        </p:txBody>
      </p:sp>
      <p:sp>
        <p:nvSpPr>
          <p:cNvPr id="5" name="TextBox 4">
            <a:extLst>
              <a:ext uri="{FF2B5EF4-FFF2-40B4-BE49-F238E27FC236}">
                <a16:creationId xmlns:a16="http://schemas.microsoft.com/office/drawing/2014/main" id="{6060B7C4-84C3-5546-6FF1-69244011F42F}"/>
              </a:ext>
            </a:extLst>
          </p:cNvPr>
          <p:cNvSpPr txBox="1"/>
          <p:nvPr/>
        </p:nvSpPr>
        <p:spPr>
          <a:xfrm>
            <a:off x="477414" y="957511"/>
            <a:ext cx="6096000" cy="307777"/>
          </a:xfrm>
          <a:prstGeom prst="rect">
            <a:avLst/>
          </a:prstGeom>
          <a:noFill/>
        </p:spPr>
        <p:txBody>
          <a:bodyPr wrap="square" lIns="91440" tIns="45720" rIns="91440" bIns="45720" anchor="t">
            <a:spAutoFit/>
          </a:bodyPr>
          <a:lstStyle/>
          <a:p>
            <a:r>
              <a:rPr lang="es-CO" sz="1400" b="1">
                <a:solidFill>
                  <a:srgbClr val="002E89"/>
                </a:solidFill>
                <a:latin typeface="Arial"/>
                <a:cs typeface="Arial"/>
              </a:rPr>
              <a:t>Estado COCUC Cúcuta</a:t>
            </a:r>
          </a:p>
        </p:txBody>
      </p:sp>
      <p:graphicFrame>
        <p:nvGraphicFramePr>
          <p:cNvPr id="16" name="Tabla 2">
            <a:extLst>
              <a:ext uri="{FF2B5EF4-FFF2-40B4-BE49-F238E27FC236}">
                <a16:creationId xmlns:a16="http://schemas.microsoft.com/office/drawing/2014/main" id="{2A62F01C-3955-23F8-EBE6-3F8504C21333}"/>
              </a:ext>
            </a:extLst>
          </p:cNvPr>
          <p:cNvGraphicFramePr>
            <a:graphicFrameLocks noGrp="1"/>
          </p:cNvGraphicFramePr>
          <p:nvPr>
            <p:extLst>
              <p:ext uri="{D42A27DB-BD31-4B8C-83A1-F6EECF244321}">
                <p14:modId xmlns:p14="http://schemas.microsoft.com/office/powerpoint/2010/main" val="1908609325"/>
              </p:ext>
            </p:extLst>
          </p:nvPr>
        </p:nvGraphicFramePr>
        <p:xfrm>
          <a:off x="477415" y="1322566"/>
          <a:ext cx="11046613" cy="5127467"/>
        </p:xfrm>
        <a:graphic>
          <a:graphicData uri="http://schemas.openxmlformats.org/drawingml/2006/table">
            <a:tbl>
              <a:tblPr firstRow="1" bandRow="1">
                <a:tableStyleId>{5C22544A-7EE6-4342-B048-85BDC9FD1C3A}</a:tableStyleId>
              </a:tblPr>
              <a:tblGrid>
                <a:gridCol w="3994001">
                  <a:extLst>
                    <a:ext uri="{9D8B030D-6E8A-4147-A177-3AD203B41FA5}">
                      <a16:colId xmlns:a16="http://schemas.microsoft.com/office/drawing/2014/main" val="2221156893"/>
                    </a:ext>
                  </a:extLst>
                </a:gridCol>
                <a:gridCol w="3107544">
                  <a:extLst>
                    <a:ext uri="{9D8B030D-6E8A-4147-A177-3AD203B41FA5}">
                      <a16:colId xmlns:a16="http://schemas.microsoft.com/office/drawing/2014/main" val="753003471"/>
                    </a:ext>
                  </a:extLst>
                </a:gridCol>
                <a:gridCol w="3945068">
                  <a:extLst>
                    <a:ext uri="{9D8B030D-6E8A-4147-A177-3AD203B41FA5}">
                      <a16:colId xmlns:a16="http://schemas.microsoft.com/office/drawing/2014/main" val="2763068831"/>
                    </a:ext>
                  </a:extLst>
                </a:gridCol>
              </a:tblGrid>
              <a:tr h="2921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1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AVANCE FISICO</a:t>
                      </a:r>
                    </a:p>
                  </a:txBody>
                  <a:tcPr>
                    <a:solidFill>
                      <a:srgbClr val="B28D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1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ESTADO FINANCIERO</a:t>
                      </a:r>
                    </a:p>
                  </a:txBody>
                  <a:tcPr>
                    <a:solidFill>
                      <a:srgbClr val="B28D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1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RUTA CRITICA</a:t>
                      </a:r>
                    </a:p>
                  </a:txBody>
                  <a:tcPr>
                    <a:solidFill>
                      <a:srgbClr val="B28D42"/>
                    </a:solidFill>
                  </a:tcPr>
                </a:tc>
                <a:extLst>
                  <a:ext uri="{0D108BD9-81ED-4DB2-BD59-A6C34878D82A}">
                    <a16:rowId xmlns:a16="http://schemas.microsoft.com/office/drawing/2014/main" val="2487536986"/>
                  </a:ext>
                </a:extLst>
              </a:tr>
              <a:tr h="4835304">
                <a:tc>
                  <a:txBody>
                    <a:bodyPr/>
                    <a:lstStyle/>
                    <a:p>
                      <a:pPr marL="0" indent="0" algn="just" rtl="0" eaLnBrk="1" latinLnBrk="0" hangingPunct="1">
                        <a:buFont typeface="+mj-lt"/>
                        <a:buNone/>
                      </a:pPr>
                      <a:r>
                        <a:rPr lang="es-ES" sz="1100" b="1" i="0" kern="1200" dirty="0">
                          <a:solidFill>
                            <a:srgbClr val="2B3D67"/>
                          </a:solidFill>
                          <a:latin typeface="Arial" panose="020B0604020202020204" pitchFamily="34" charset="0"/>
                          <a:ea typeface="+mn-ea"/>
                          <a:cs typeface="Arial" panose="020B0604020202020204" pitchFamily="34" charset="0"/>
                        </a:rPr>
                        <a:t>Fecha finalización 19 mayo 2025</a:t>
                      </a:r>
                      <a:endParaRPr lang="es-ES" sz="1100" dirty="0">
                        <a:latin typeface="Arial" panose="020B0604020202020204" pitchFamily="34" charset="0"/>
                        <a:cs typeface="Arial" panose="020B0604020202020204" pitchFamily="34" charset="0"/>
                      </a:endParaRPr>
                    </a:p>
                    <a:p>
                      <a:pPr marL="0" indent="0" algn="just" defTabSz="914400" rtl="0" eaLnBrk="1" latinLnBrk="0" hangingPunct="1">
                        <a:buFont typeface="+mj-lt"/>
                        <a:buNone/>
                      </a:pPr>
                      <a:r>
                        <a:rPr lang="es-ES" sz="1100" b="1" i="0" kern="1200" dirty="0">
                          <a:solidFill>
                            <a:srgbClr val="2B3D67"/>
                          </a:solidFill>
                          <a:latin typeface="Arial" panose="020B0604020202020204" pitchFamily="34" charset="0"/>
                          <a:ea typeface="+mn-ea"/>
                          <a:cs typeface="Arial" panose="020B0604020202020204" pitchFamily="34" charset="0"/>
                        </a:rPr>
                        <a:t>Ejecutado: 39,08%</a:t>
                      </a:r>
                    </a:p>
                    <a:p>
                      <a:pPr marL="0" indent="0" algn="just" defTabSz="914400" rtl="0" eaLnBrk="1" latinLnBrk="0" hangingPunct="1">
                        <a:buFont typeface="+mj-lt"/>
                        <a:buNone/>
                      </a:pPr>
                      <a:endParaRPr lang="es-ES" sz="1100" b="1" i="0" kern="1200" dirty="0">
                        <a:solidFill>
                          <a:schemeClr val="accent3">
                            <a:lumMod val="75000"/>
                          </a:schemeClr>
                        </a:solidFill>
                        <a:latin typeface="Arial" panose="020B0604020202020204" pitchFamily="34" charset="0"/>
                        <a:ea typeface="+mn-ea"/>
                        <a:cs typeface="Arial" panose="020B0604020202020204" pitchFamily="34" charset="0"/>
                      </a:endParaRPr>
                    </a:p>
                  </a:txBody>
                  <a:tcPr>
                    <a:solidFill>
                      <a:schemeClr val="bg1">
                        <a:lumMod val="85000"/>
                      </a:schemeClr>
                    </a:solidFill>
                  </a:tcPr>
                </a:tc>
                <a:tc>
                  <a:txBody>
                    <a:bodyPr/>
                    <a:lstStyle/>
                    <a:p>
                      <a:pPr marL="0" indent="0" algn="just">
                        <a:buFont typeface="+mj-lt"/>
                        <a:buNone/>
                      </a:pPr>
                      <a:r>
                        <a:rPr lang="es-CO" sz="1100" b="1" i="0" u="none" strike="noStrike" kern="1200" dirty="0">
                          <a:solidFill>
                            <a:srgbClr val="193C69"/>
                          </a:solidFill>
                          <a:latin typeface="Arial" panose="020B0604020202020204" pitchFamily="34" charset="0"/>
                          <a:ea typeface="+mn-ea"/>
                          <a:cs typeface="Arial" panose="020B0604020202020204" pitchFamily="34" charset="0"/>
                        </a:rPr>
                        <a:t>CONTRATO DE OBRA No. 2240066</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Valor total:</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$3.900.534.991,20</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Valor pagado:</a:t>
                      </a:r>
                    </a:p>
                    <a:p>
                      <a:pPr marL="0" indent="0" algn="just" defTabSz="914400" rtl="0" eaLnBrk="1" latinLnBrk="0" hangingPunct="1">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$764.900.565,33</a:t>
                      </a:r>
                    </a:p>
                    <a:p>
                      <a:pPr marL="0" indent="0" algn="just" defTabSz="914400" rtl="0" eaLnBrk="1" latinLnBrk="0" hangingPunct="1">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Avance financiero: 19%</a:t>
                      </a:r>
                    </a:p>
                    <a:p>
                      <a:pPr marL="0" indent="0" algn="just">
                        <a:buFont typeface="+mj-lt"/>
                        <a:buNone/>
                      </a:pPr>
                      <a:endParaRPr lang="es-CO" sz="1100" b="0" i="0" u="none" strike="noStrike" kern="1200" dirty="0">
                        <a:solidFill>
                          <a:srgbClr val="193C69"/>
                        </a:solidFill>
                        <a:latin typeface="Arial" panose="020B0604020202020204" pitchFamily="34" charset="0"/>
                        <a:ea typeface="+mn-ea"/>
                        <a:cs typeface="Arial" panose="020B0604020202020204" pitchFamily="34" charset="0"/>
                      </a:endParaRPr>
                    </a:p>
                    <a:p>
                      <a:pPr marL="0" indent="0" algn="just">
                        <a:buFont typeface="+mj-lt"/>
                        <a:buNone/>
                      </a:pPr>
                      <a:r>
                        <a:rPr lang="es-CO" sz="1100" b="1" i="0" u="none" strike="noStrike" kern="1200" dirty="0">
                          <a:solidFill>
                            <a:srgbClr val="193C69"/>
                          </a:solidFill>
                          <a:latin typeface="Arial" panose="020B0604020202020204" pitchFamily="34" charset="0"/>
                          <a:ea typeface="+mn-ea"/>
                          <a:cs typeface="Arial" panose="020B0604020202020204" pitchFamily="34" charset="0"/>
                        </a:rPr>
                        <a:t>Vr Anticipo:</a:t>
                      </a:r>
                    </a:p>
                    <a:p>
                      <a:pPr marL="0" indent="0" algn="just">
                        <a:buFont typeface="+mj-lt"/>
                        <a:buNone/>
                      </a:pPr>
                      <a:r>
                        <a:rPr lang="es-CO" sz="1100" b="1" i="0" u="none" strike="noStrike" kern="1200" dirty="0">
                          <a:solidFill>
                            <a:srgbClr val="193C69"/>
                          </a:solidFill>
                          <a:latin typeface="Arial" panose="020B0604020202020204" pitchFamily="34" charset="0"/>
                          <a:ea typeface="+mn-ea"/>
                          <a:cs typeface="Arial" panose="020B0604020202020204" pitchFamily="34" charset="0"/>
                        </a:rPr>
                        <a:t>$645.512.778,52</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Vr Amortización:</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$145.114.161,17</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 Amortizado: 22,48%</a:t>
                      </a:r>
                    </a:p>
                    <a:p>
                      <a:pPr marL="0" lv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Vr Pendiente por amortizar</a:t>
                      </a:r>
                    </a:p>
                    <a:p>
                      <a:pPr marL="0" lv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$500.398.617,35</a:t>
                      </a:r>
                    </a:p>
                    <a:p>
                      <a:pPr marL="0" indent="0" algn="just">
                        <a:buFont typeface="+mj-lt"/>
                        <a:buNone/>
                      </a:pPr>
                      <a:endParaRPr lang="es-CO" sz="1100" b="0" i="0" u="none" strike="noStrike" kern="1200" dirty="0">
                        <a:solidFill>
                          <a:srgbClr val="193C69"/>
                        </a:solidFill>
                        <a:latin typeface="Arial" panose="020B0604020202020204" pitchFamily="34" charset="0"/>
                        <a:ea typeface="+mn-ea"/>
                        <a:cs typeface="Arial" panose="020B0604020202020204" pitchFamily="34" charset="0"/>
                      </a:endParaRPr>
                    </a:p>
                    <a:p>
                      <a:pPr marL="0" indent="0" algn="just">
                        <a:buFont typeface="+mj-lt"/>
                        <a:buNone/>
                      </a:pPr>
                      <a:endParaRPr lang="es-CO" sz="1100" b="0" i="0" u="none" strike="noStrike" kern="1200" dirty="0">
                        <a:solidFill>
                          <a:srgbClr val="193C69"/>
                        </a:solidFill>
                        <a:latin typeface="Arial" panose="020B0604020202020204" pitchFamily="34" charset="0"/>
                        <a:ea typeface="+mn-ea"/>
                        <a:cs typeface="Arial" panose="020B0604020202020204" pitchFamily="34" charset="0"/>
                      </a:endParaRPr>
                    </a:p>
                    <a:p>
                      <a:pPr marL="0" indent="0" algn="just">
                        <a:buFont typeface="+mj-lt"/>
                        <a:buNone/>
                      </a:pPr>
                      <a:r>
                        <a:rPr lang="es-CO" sz="1100" b="1" i="0" u="none" strike="noStrike" kern="1200" dirty="0">
                          <a:solidFill>
                            <a:srgbClr val="193C69"/>
                          </a:solidFill>
                          <a:latin typeface="Arial" panose="020B0604020202020204" pitchFamily="34" charset="0"/>
                          <a:ea typeface="+mn-ea"/>
                          <a:cs typeface="Arial" panose="020B0604020202020204" pitchFamily="34" charset="0"/>
                        </a:rPr>
                        <a:t>CONTRATO DE INTERVENTORIA No. 2240069</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Valor total: </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$427.693.293,70</a:t>
                      </a:r>
                    </a:p>
                    <a:p>
                      <a:pPr marL="0" indent="0" algn="just">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Valor pagado:</a:t>
                      </a:r>
                    </a:p>
                    <a:p>
                      <a:pPr marL="0" indent="0" algn="just" defTabSz="914400" rtl="0" eaLnBrk="1" latinLnBrk="0" hangingPunct="1">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$60.153.439,82</a:t>
                      </a:r>
                    </a:p>
                    <a:p>
                      <a:pPr marL="0" indent="0" algn="just" defTabSz="914400" rtl="0" eaLnBrk="1" latinLnBrk="0" hangingPunct="1">
                        <a:buFont typeface="+mj-lt"/>
                        <a:buNone/>
                      </a:pPr>
                      <a:r>
                        <a:rPr lang="es-CO" sz="1100" b="0" i="0" u="none" strike="noStrike" kern="1200" dirty="0">
                          <a:solidFill>
                            <a:srgbClr val="193C69"/>
                          </a:solidFill>
                          <a:latin typeface="Arial" panose="020B0604020202020204" pitchFamily="34" charset="0"/>
                          <a:ea typeface="+mn-ea"/>
                          <a:cs typeface="Arial" panose="020B0604020202020204" pitchFamily="34" charset="0"/>
                        </a:rPr>
                        <a:t>Avance financiero: 14,06%</a:t>
                      </a:r>
                      <a:endParaRPr lang="es-ES" sz="1100" b="0" i="0" u="none" strike="noStrike" kern="1200" dirty="0">
                        <a:solidFill>
                          <a:srgbClr val="193C69"/>
                        </a:solidFill>
                        <a:latin typeface="Arial" panose="020B0604020202020204" pitchFamily="34" charset="0"/>
                        <a:ea typeface="+mn-ea"/>
                        <a:cs typeface="Arial" panose="020B0604020202020204" pitchFamily="34" charset="0"/>
                      </a:endParaRPr>
                    </a:p>
                  </a:txBody>
                  <a:tcPr>
                    <a:solidFill>
                      <a:schemeClr val="bg1">
                        <a:lumMod val="85000"/>
                      </a:schemeClr>
                    </a:solidFill>
                  </a:tcPr>
                </a:tc>
                <a:tc>
                  <a:txBody>
                    <a:bodyPr/>
                    <a:lstStyle/>
                    <a:p>
                      <a:pPr marL="0" marR="0" lvl="0" indent="0" algn="l">
                        <a:lnSpc>
                          <a:spcPct val="100000"/>
                        </a:lnSpc>
                        <a:spcBef>
                          <a:spcPts val="0"/>
                        </a:spcBef>
                        <a:spcAft>
                          <a:spcPts val="0"/>
                        </a:spcAft>
                        <a:buNone/>
                      </a:pPr>
                      <a:r>
                        <a:rPr lang="es-CO" sz="1100" b="1" i="0" u="none" strike="noStrike" kern="1200" noProof="0" dirty="0">
                          <a:solidFill>
                            <a:srgbClr val="193C69"/>
                          </a:solidFill>
                          <a:latin typeface="Arial" panose="020B0604020202020204" pitchFamily="34" charset="0"/>
                          <a:ea typeface="+mn-ea"/>
                          <a:cs typeface="Arial" panose="020B0604020202020204" pitchFamily="34" charset="0"/>
                        </a:rPr>
                        <a:t>ACTIVIDADES ENTREGADAS A USPEC:</a:t>
                      </a:r>
                      <a:endParaRPr lang="en-US" sz="1100" b="1"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Iluminación perimetral: </a:t>
                      </a: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Se realizó la instalación de 325 luminarias perimetrales y 48 reflectores, actividad que fue entregada y recibida a satisfacción por parte de INPEC. </a:t>
                      </a:r>
                      <a:endParaRPr lang="en-US" sz="1100" b="0"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Reforzamiento de muro perimetral: </a:t>
                      </a: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Se realizó el reforzamiento con contrapesas a 100 metros lineales del muro perimetral zona norte, que presentaba una inclinación. </a:t>
                      </a:r>
                      <a:endParaRPr lang="en-US" sz="1100" b="0"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endParaRPr lang="es-CO" sz="1100" b="1"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0" u="none" strike="noStrike" kern="1200" noProof="0" dirty="0">
                          <a:solidFill>
                            <a:srgbClr val="193C69"/>
                          </a:solidFill>
                          <a:latin typeface="Arial" panose="020B0604020202020204" pitchFamily="34" charset="0"/>
                          <a:ea typeface="+mn-ea"/>
                          <a:cs typeface="Arial" panose="020B0604020202020204" pitchFamily="34" charset="0"/>
                        </a:rPr>
                        <a:t>ACTIVIDADES EJECUTADAS – PENDIENTES POR ENTREGAR A USPEC: </a:t>
                      </a: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Malla eslabonada y concertinas:</a:t>
                      </a: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 Instalación de 615 metros lineales de concertina en diferentes zonas del ERON</a:t>
                      </a:r>
                      <a:endParaRPr lang="en-US" sz="1100" b="0"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Se realizó la instalación de 221 m2 de malla eslabonada.</a:t>
                      </a:r>
                    </a:p>
                    <a:p>
                      <a:pPr marL="0" marR="0" lvl="0" indent="0" algn="just">
                        <a:lnSpc>
                          <a:spcPct val="100000"/>
                        </a:lnSpc>
                        <a:spcBef>
                          <a:spcPts val="0"/>
                        </a:spcBef>
                        <a:spcAft>
                          <a:spcPts val="0"/>
                        </a:spcAft>
                        <a:buNone/>
                      </a:pPr>
                      <a:endParaRPr lang="es-CO" sz="1100" b="0"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l">
                        <a:lnSpc>
                          <a:spcPct val="100000"/>
                        </a:lnSpc>
                        <a:spcBef>
                          <a:spcPts val="0"/>
                        </a:spcBef>
                        <a:spcAft>
                          <a:spcPts val="0"/>
                        </a:spcAft>
                        <a:buNone/>
                      </a:pPr>
                      <a:r>
                        <a:rPr lang="es-CO" sz="1100" b="1" i="0" u="none" strike="noStrike" kern="1200" noProof="0" dirty="0">
                          <a:solidFill>
                            <a:srgbClr val="193C69"/>
                          </a:solidFill>
                          <a:latin typeface="Arial" panose="020B0604020202020204" pitchFamily="34" charset="0"/>
                          <a:ea typeface="+mn-ea"/>
                          <a:cs typeface="Arial" panose="020B0604020202020204" pitchFamily="34" charset="0"/>
                        </a:rPr>
                        <a:t>ACTIVIDADES PENDIENTES POR EJECUTAR</a:t>
                      </a:r>
                      <a:endParaRPr lang="en-US" sz="1100" b="1"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Rampa pabellón 24:</a:t>
                      </a:r>
                      <a:r>
                        <a:rPr lang="es-CO" sz="1100" b="0" i="1" u="none" strike="noStrike" kern="1200" noProof="0" dirty="0">
                          <a:solidFill>
                            <a:srgbClr val="193C69"/>
                          </a:solidFill>
                          <a:latin typeface="Arial" panose="020B0604020202020204" pitchFamily="34" charset="0"/>
                          <a:ea typeface="+mn-ea"/>
                          <a:cs typeface="Arial" panose="020B0604020202020204" pitchFamily="34" charset="0"/>
                        </a:rPr>
                        <a:t> </a:t>
                      </a: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Fundición de veinte (20) columnas, vigas y placa elevada, Baranda, Escaleras, Atención a caja de aguas negras y Acabados. </a:t>
                      </a:r>
                      <a:endParaRPr lang="en-US" sz="1100" b="0" i="0"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Garitas 3 y 9: </a:t>
                      </a:r>
                      <a:r>
                        <a:rPr lang="es-CO" sz="1100" b="0" i="0" u="none" strike="noStrike" kern="1200" noProof="0" dirty="0">
                          <a:solidFill>
                            <a:srgbClr val="193C69"/>
                          </a:solidFill>
                          <a:latin typeface="Arial" panose="020B0604020202020204" pitchFamily="34" charset="0"/>
                          <a:ea typeface="+mn-ea"/>
                          <a:cs typeface="Arial" panose="020B0604020202020204" pitchFamily="34" charset="0"/>
                        </a:rPr>
                        <a:t>Placa de contrapiso, Estructura del segundo, tercer, cuarto y quinto nivel, Escalera y placas de entrepiso, Botafuegos, Redes eléctricas e hidrosanitarias, Acabados y aparatos eléctricos e hidrosanitarios, Instalación de vidrios blindados, Cubierta, Demolición de garita existente sobre muro perimetral. </a:t>
                      </a:r>
                      <a:endParaRPr lang="en-US" sz="1100" b="0" i="1" u="none" strike="noStrike" kern="1200" noProof="0" dirty="0">
                        <a:solidFill>
                          <a:srgbClr val="193C69"/>
                        </a:solidFill>
                        <a:latin typeface="Arial" panose="020B0604020202020204" pitchFamily="34" charset="0"/>
                        <a:ea typeface="+mn-ea"/>
                        <a:cs typeface="Arial" panose="020B0604020202020204" pitchFamily="34" charset="0"/>
                      </a:endParaRPr>
                    </a:p>
                    <a:p>
                      <a:pPr marL="0" marR="0" lvl="0" indent="0" algn="just">
                        <a:lnSpc>
                          <a:spcPct val="100000"/>
                        </a:lnSpc>
                        <a:spcBef>
                          <a:spcPts val="0"/>
                        </a:spcBef>
                        <a:spcAft>
                          <a:spcPts val="0"/>
                        </a:spcAft>
                        <a:buNone/>
                      </a:pPr>
                      <a:r>
                        <a:rPr lang="es-CO" sz="1100" b="1" i="1" u="none" strike="noStrike" kern="1200" noProof="0" dirty="0">
                          <a:solidFill>
                            <a:srgbClr val="193C69"/>
                          </a:solidFill>
                          <a:latin typeface="Arial" panose="020B0604020202020204" pitchFamily="34" charset="0"/>
                          <a:ea typeface="+mn-ea"/>
                          <a:cs typeface="Arial" panose="020B0604020202020204" pitchFamily="34" charset="0"/>
                        </a:rPr>
                        <a:t>Suministro transformador 630KVA y mantenimiento acometidas eléctricas.</a:t>
                      </a:r>
                      <a:r>
                        <a:rPr lang="es-CO" sz="1100" b="0" i="1" u="none" strike="noStrike" kern="1200" noProof="0" dirty="0">
                          <a:solidFill>
                            <a:srgbClr val="193C69"/>
                          </a:solidFill>
                          <a:latin typeface="Arial" panose="020B0604020202020204" pitchFamily="34" charset="0"/>
                          <a:ea typeface="+mn-ea"/>
                          <a:cs typeface="Arial" panose="020B0604020202020204" pitchFamily="34" charset="0"/>
                        </a:rPr>
                        <a:t> </a:t>
                      </a:r>
                    </a:p>
                    <a:p>
                      <a:pPr marL="0" marR="0" lvl="0" indent="0" algn="just">
                        <a:lnSpc>
                          <a:spcPct val="100000"/>
                        </a:lnSpc>
                        <a:spcBef>
                          <a:spcPts val="0"/>
                        </a:spcBef>
                        <a:spcAft>
                          <a:spcPts val="0"/>
                        </a:spcAft>
                        <a:buNone/>
                      </a:pPr>
                      <a:endParaRPr lang="es-CO" sz="1100" b="0" i="0" u="none" strike="noStrike" kern="1200" noProof="0" dirty="0">
                        <a:solidFill>
                          <a:srgbClr val="193C69"/>
                        </a:solidFill>
                        <a:latin typeface="Arial" panose="020B0604020202020204" pitchFamily="34" charset="0"/>
                        <a:ea typeface="+mn-ea"/>
                        <a:cs typeface="Arial" panose="020B0604020202020204" pitchFamily="34" charset="0"/>
                      </a:endParaRPr>
                    </a:p>
                  </a:txBody>
                  <a:tcPr>
                    <a:solidFill>
                      <a:schemeClr val="bg1">
                        <a:lumMod val="85000"/>
                      </a:schemeClr>
                    </a:solidFill>
                  </a:tcPr>
                </a:tc>
                <a:extLst>
                  <a:ext uri="{0D108BD9-81ED-4DB2-BD59-A6C34878D82A}">
                    <a16:rowId xmlns:a16="http://schemas.microsoft.com/office/drawing/2014/main" val="1215002421"/>
                  </a:ext>
                </a:extLst>
              </a:tr>
            </a:tbl>
          </a:graphicData>
        </a:graphic>
      </p:graphicFrame>
      <p:pic>
        <p:nvPicPr>
          <p:cNvPr id="17" name="Imagen 6">
            <a:extLst>
              <a:ext uri="{FF2B5EF4-FFF2-40B4-BE49-F238E27FC236}">
                <a16:creationId xmlns:a16="http://schemas.microsoft.com/office/drawing/2014/main" id="{4136286C-C278-C079-6747-F89A3C7CC208}"/>
              </a:ext>
            </a:extLst>
          </p:cNvPr>
          <p:cNvPicPr>
            <a:picLocks noChangeAspect="1"/>
          </p:cNvPicPr>
          <p:nvPr/>
        </p:nvPicPr>
        <p:blipFill>
          <a:blip r:embed="rId2"/>
          <a:stretch>
            <a:fillRect/>
          </a:stretch>
        </p:blipFill>
        <p:spPr>
          <a:xfrm>
            <a:off x="664441" y="2267176"/>
            <a:ext cx="1970571" cy="1469645"/>
          </a:xfrm>
          <a:prstGeom prst="rect">
            <a:avLst/>
          </a:prstGeom>
        </p:spPr>
      </p:pic>
      <p:pic>
        <p:nvPicPr>
          <p:cNvPr id="18" name="Imagen 8" descr="Imagen que contiene edificio, exterior, calle, viejo&#10;&#10;El contenido generado por IA puede ser incorrecto.">
            <a:extLst>
              <a:ext uri="{FF2B5EF4-FFF2-40B4-BE49-F238E27FC236}">
                <a16:creationId xmlns:a16="http://schemas.microsoft.com/office/drawing/2014/main" id="{F602B037-74C2-8BFC-704F-FE27FF6E8808}"/>
              </a:ext>
            </a:extLst>
          </p:cNvPr>
          <p:cNvPicPr>
            <a:picLocks noChangeAspect="1"/>
          </p:cNvPicPr>
          <p:nvPr/>
        </p:nvPicPr>
        <p:blipFill>
          <a:blip r:embed="rId3"/>
          <a:stretch>
            <a:fillRect/>
          </a:stretch>
        </p:blipFill>
        <p:spPr>
          <a:xfrm>
            <a:off x="2678474" y="2270832"/>
            <a:ext cx="1683213" cy="1469645"/>
          </a:xfrm>
          <a:prstGeom prst="rect">
            <a:avLst/>
          </a:prstGeom>
        </p:spPr>
      </p:pic>
      <p:pic>
        <p:nvPicPr>
          <p:cNvPr id="19" name="Imagen 10" descr="Imagen que contiene edificio, exterior, hombre, joven&#10;&#10;El contenido generado por IA puede ser incorrecto.">
            <a:extLst>
              <a:ext uri="{FF2B5EF4-FFF2-40B4-BE49-F238E27FC236}">
                <a16:creationId xmlns:a16="http://schemas.microsoft.com/office/drawing/2014/main" id="{1F0C0553-1CC2-FFB8-C0F3-653BED396F7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972" y="3803364"/>
            <a:ext cx="1970572" cy="1066506"/>
          </a:xfrm>
          <a:prstGeom prst="rect">
            <a:avLst/>
          </a:prstGeom>
          <a:noFill/>
          <a:ln>
            <a:noFill/>
          </a:ln>
        </p:spPr>
      </p:pic>
      <p:pic>
        <p:nvPicPr>
          <p:cNvPr id="20" name="Imagen 12">
            <a:extLst>
              <a:ext uri="{FF2B5EF4-FFF2-40B4-BE49-F238E27FC236}">
                <a16:creationId xmlns:a16="http://schemas.microsoft.com/office/drawing/2014/main" id="{D861AA0D-3D92-9300-E509-571303155D1C}"/>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78475" y="3803364"/>
            <a:ext cx="1683212" cy="1066506"/>
          </a:xfrm>
          <a:prstGeom prst="rect">
            <a:avLst/>
          </a:prstGeom>
          <a:noFill/>
          <a:ln>
            <a:noFill/>
          </a:ln>
        </p:spPr>
      </p:pic>
      <p:pic>
        <p:nvPicPr>
          <p:cNvPr id="21" name="Imagen 14" descr="Un grupo de personas en una rampa&#10;&#10;El contenido generado por IA puede ser incorrecto.">
            <a:extLst>
              <a:ext uri="{FF2B5EF4-FFF2-40B4-BE49-F238E27FC236}">
                <a16:creationId xmlns:a16="http://schemas.microsoft.com/office/drawing/2014/main" id="{B9BDAD4F-E424-B309-6FAF-696CD9B14B17}"/>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4440" y="4972457"/>
            <a:ext cx="1970571" cy="1347179"/>
          </a:xfrm>
          <a:prstGeom prst="rect">
            <a:avLst/>
          </a:prstGeom>
          <a:noFill/>
          <a:ln>
            <a:noFill/>
          </a:ln>
        </p:spPr>
      </p:pic>
      <p:pic>
        <p:nvPicPr>
          <p:cNvPr id="22" name="Imagen 16">
            <a:extLst>
              <a:ext uri="{FF2B5EF4-FFF2-40B4-BE49-F238E27FC236}">
                <a16:creationId xmlns:a16="http://schemas.microsoft.com/office/drawing/2014/main" id="{FD821184-ADBB-840C-A0C3-25115F0BC924}"/>
              </a:ext>
            </a:extLst>
          </p:cNvPr>
          <p:cNvPicPr>
            <a:picLocks noChangeAspect="1"/>
          </p:cNvPicPr>
          <p:nvPr/>
        </p:nvPicPr>
        <p:blipFill rotWithShape="1">
          <a:blip r:embed="rId7"/>
          <a:srcRect l="26754" r="24390"/>
          <a:stretch/>
        </p:blipFill>
        <p:spPr>
          <a:xfrm>
            <a:off x="2678474" y="4972457"/>
            <a:ext cx="1600918" cy="1347179"/>
          </a:xfrm>
          <a:prstGeom prst="rect">
            <a:avLst/>
          </a:prstGeom>
        </p:spPr>
      </p:pic>
      <p:pic>
        <p:nvPicPr>
          <p:cNvPr id="12" name="Gráfico 11">
            <a:extLst>
              <a:ext uri="{FF2B5EF4-FFF2-40B4-BE49-F238E27FC236}">
                <a16:creationId xmlns:a16="http://schemas.microsoft.com/office/drawing/2014/main" id="{C0F88DD1-2CBD-915D-42C9-FD5A77FEA18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584536" y="718115"/>
            <a:ext cx="7799443" cy="45719"/>
          </a:xfrm>
          <a:prstGeom prst="rect">
            <a:avLst/>
          </a:prstGeom>
        </p:spPr>
      </p:pic>
    </p:spTree>
    <p:extLst>
      <p:ext uri="{BB962C8B-B14F-4D97-AF65-F5344CB8AC3E}">
        <p14:creationId xmlns:p14="http://schemas.microsoft.com/office/powerpoint/2010/main" val="2674126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9B2C7-4B98-A808-3E7C-F6C384FD1F0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875F003-16D8-1A22-A813-91A2EBE4F1F2}"/>
              </a:ext>
            </a:extLst>
          </p:cNvPr>
          <p:cNvSpPr txBox="1"/>
          <p:nvPr/>
        </p:nvSpPr>
        <p:spPr>
          <a:xfrm>
            <a:off x="573110" y="837587"/>
            <a:ext cx="7942239" cy="276999"/>
          </a:xfrm>
          <a:prstGeom prst="rect">
            <a:avLst/>
          </a:prstGeom>
          <a:noFill/>
        </p:spPr>
        <p:txBody>
          <a:bodyPr wrap="square" lIns="91440" tIns="45720" rIns="91440" bIns="45720" anchor="t">
            <a:spAutoFit/>
          </a:bodyPr>
          <a:lstStyle>
            <a:defPPr>
              <a:defRPr lang="es-CO"/>
            </a:defPPr>
            <a:lvl1pPr>
              <a:defRPr sz="1200" b="1">
                <a:solidFill>
                  <a:srgbClr val="002E89"/>
                </a:solidFill>
                <a:latin typeface="Arial"/>
                <a:cs typeface="Arial"/>
              </a:defRPr>
            </a:lvl1pPr>
          </a:lstStyle>
          <a:p>
            <a:r>
              <a:rPr lang="es-CO" dirty="0"/>
              <a:t>LINEA DE TIEMPO PROCESOS DE CONTRATACIÓN INVITACION ABIERTA</a:t>
            </a:r>
          </a:p>
        </p:txBody>
      </p:sp>
      <p:sp>
        <p:nvSpPr>
          <p:cNvPr id="7" name="Rectángulo 6">
            <a:extLst>
              <a:ext uri="{FF2B5EF4-FFF2-40B4-BE49-F238E27FC236}">
                <a16:creationId xmlns:a16="http://schemas.microsoft.com/office/drawing/2014/main" id="{18538F93-49DC-4413-8B9F-DE6025AB3DA1}"/>
              </a:ext>
            </a:extLst>
          </p:cNvPr>
          <p:cNvSpPr/>
          <p:nvPr/>
        </p:nvSpPr>
        <p:spPr>
          <a:xfrm>
            <a:off x="584536" y="1132340"/>
            <a:ext cx="2095165" cy="5360970"/>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dirty="0">
              <a:latin typeface="Arial"/>
              <a:cs typeface="Arial"/>
            </a:endParaRPr>
          </a:p>
        </p:txBody>
      </p:sp>
      <p:sp>
        <p:nvSpPr>
          <p:cNvPr id="8" name="Rectángulo 7">
            <a:extLst>
              <a:ext uri="{FF2B5EF4-FFF2-40B4-BE49-F238E27FC236}">
                <a16:creationId xmlns:a16="http://schemas.microsoft.com/office/drawing/2014/main" id="{D6D3F6F6-6C00-4735-87A4-C9F3BD3C73FA}"/>
              </a:ext>
            </a:extLst>
          </p:cNvPr>
          <p:cNvSpPr/>
          <p:nvPr/>
        </p:nvSpPr>
        <p:spPr>
          <a:xfrm>
            <a:off x="3033638" y="1132341"/>
            <a:ext cx="2095165" cy="5360969"/>
          </a:xfrm>
          <a:prstGeom prst="rect">
            <a:avLst/>
          </a:prstGeom>
          <a:solidFill>
            <a:srgbClr val="FF98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9" name="Rectángulo 8">
            <a:extLst>
              <a:ext uri="{FF2B5EF4-FFF2-40B4-BE49-F238E27FC236}">
                <a16:creationId xmlns:a16="http://schemas.microsoft.com/office/drawing/2014/main" id="{75BFA25B-D2BF-4A3B-9128-54819388AA93}"/>
              </a:ext>
            </a:extLst>
          </p:cNvPr>
          <p:cNvSpPr/>
          <p:nvPr/>
        </p:nvSpPr>
        <p:spPr>
          <a:xfrm>
            <a:off x="5172806" y="1132341"/>
            <a:ext cx="2095165" cy="5360969"/>
          </a:xfrm>
          <a:prstGeom prst="rect">
            <a:avLst/>
          </a:prstGeom>
          <a:solidFill>
            <a:srgbClr val="3CB4E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10" name="Rectángulo 9">
            <a:extLst>
              <a:ext uri="{FF2B5EF4-FFF2-40B4-BE49-F238E27FC236}">
                <a16:creationId xmlns:a16="http://schemas.microsoft.com/office/drawing/2014/main" id="{93334E0B-2556-4E48-A1EA-B204A3593395}"/>
              </a:ext>
            </a:extLst>
          </p:cNvPr>
          <p:cNvSpPr/>
          <p:nvPr/>
        </p:nvSpPr>
        <p:spPr>
          <a:xfrm>
            <a:off x="7311974" y="1132340"/>
            <a:ext cx="2095165" cy="5360969"/>
          </a:xfrm>
          <a:prstGeom prst="rect">
            <a:avLst/>
          </a:prstGeom>
          <a:solidFill>
            <a:srgbClr val="B28D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sp>
        <p:nvSpPr>
          <p:cNvPr id="11" name="Rectángulo 10">
            <a:extLst>
              <a:ext uri="{FF2B5EF4-FFF2-40B4-BE49-F238E27FC236}">
                <a16:creationId xmlns:a16="http://schemas.microsoft.com/office/drawing/2014/main" id="{ABA20B07-F0E1-4474-B893-E7CFB054FDF5}"/>
              </a:ext>
            </a:extLst>
          </p:cNvPr>
          <p:cNvSpPr/>
          <p:nvPr/>
        </p:nvSpPr>
        <p:spPr>
          <a:xfrm>
            <a:off x="9472857" y="1132340"/>
            <a:ext cx="2095165" cy="5360970"/>
          </a:xfrm>
          <a:prstGeom prst="rect">
            <a:avLst/>
          </a:prstGeom>
          <a:solidFill>
            <a:srgbClr val="193C6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600">
              <a:latin typeface="Arial"/>
              <a:cs typeface="Arial"/>
            </a:endParaRPr>
          </a:p>
        </p:txBody>
      </p:sp>
      <p:cxnSp>
        <p:nvCxnSpPr>
          <p:cNvPr id="12" name="Conector recto 11">
            <a:extLst>
              <a:ext uri="{FF2B5EF4-FFF2-40B4-BE49-F238E27FC236}">
                <a16:creationId xmlns:a16="http://schemas.microsoft.com/office/drawing/2014/main" id="{B3BBA785-81F6-4DB9-8B66-E9CE5568CC82}"/>
              </a:ext>
            </a:extLst>
          </p:cNvPr>
          <p:cNvCxnSpPr>
            <a:cxnSpLocks/>
          </p:cNvCxnSpPr>
          <p:nvPr/>
        </p:nvCxnSpPr>
        <p:spPr>
          <a:xfrm>
            <a:off x="1588489" y="3815926"/>
            <a:ext cx="9830560" cy="1"/>
          </a:xfrm>
          <a:prstGeom prst="line">
            <a:avLst/>
          </a:prstGeom>
          <a:ln w="28575">
            <a:solidFill>
              <a:schemeClr val="bg1"/>
            </a:solidFill>
            <a:headEnd type="none" w="med" len="med"/>
            <a:tailEnd type="arrow" w="med" len="med"/>
          </a:ln>
        </p:spPr>
        <p:style>
          <a:lnRef idx="1">
            <a:schemeClr val="accent2"/>
          </a:lnRef>
          <a:fillRef idx="0">
            <a:schemeClr val="accent2"/>
          </a:fillRef>
          <a:effectRef idx="0">
            <a:schemeClr val="accent2"/>
          </a:effectRef>
          <a:fontRef idx="minor">
            <a:schemeClr val="tx1"/>
          </a:fontRef>
        </p:style>
      </p:cxnSp>
      <p:cxnSp>
        <p:nvCxnSpPr>
          <p:cNvPr id="19" name="Conector recto 18">
            <a:extLst>
              <a:ext uri="{FF2B5EF4-FFF2-40B4-BE49-F238E27FC236}">
                <a16:creationId xmlns:a16="http://schemas.microsoft.com/office/drawing/2014/main" id="{53A24A60-64A7-4561-95D3-A14BAB353480}"/>
              </a:ext>
            </a:extLst>
          </p:cNvPr>
          <p:cNvCxnSpPr>
            <a:cxnSpLocks/>
          </p:cNvCxnSpPr>
          <p:nvPr/>
        </p:nvCxnSpPr>
        <p:spPr>
          <a:xfrm flipV="1">
            <a:off x="4069167" y="3515764"/>
            <a:ext cx="4188" cy="579199"/>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20" name="Conector recto 19">
            <a:extLst>
              <a:ext uri="{FF2B5EF4-FFF2-40B4-BE49-F238E27FC236}">
                <a16:creationId xmlns:a16="http://schemas.microsoft.com/office/drawing/2014/main" id="{622E883C-4D48-4E8B-B143-64D0193236CF}"/>
              </a:ext>
            </a:extLst>
          </p:cNvPr>
          <p:cNvCxnSpPr>
            <a:cxnSpLocks/>
          </p:cNvCxnSpPr>
          <p:nvPr/>
        </p:nvCxnSpPr>
        <p:spPr>
          <a:xfrm flipV="1">
            <a:off x="6178380" y="3489764"/>
            <a:ext cx="0" cy="605199"/>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21" name="Conector recto 20">
            <a:extLst>
              <a:ext uri="{FF2B5EF4-FFF2-40B4-BE49-F238E27FC236}">
                <a16:creationId xmlns:a16="http://schemas.microsoft.com/office/drawing/2014/main" id="{A75889B3-1C23-41E8-96BF-827B37D3B733}"/>
              </a:ext>
            </a:extLst>
          </p:cNvPr>
          <p:cNvCxnSpPr>
            <a:cxnSpLocks/>
          </p:cNvCxnSpPr>
          <p:nvPr/>
        </p:nvCxnSpPr>
        <p:spPr>
          <a:xfrm flipV="1">
            <a:off x="8369130" y="3489764"/>
            <a:ext cx="0" cy="629498"/>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cxnSp>
        <p:nvCxnSpPr>
          <p:cNvPr id="22" name="Conector recto 21">
            <a:extLst>
              <a:ext uri="{FF2B5EF4-FFF2-40B4-BE49-F238E27FC236}">
                <a16:creationId xmlns:a16="http://schemas.microsoft.com/office/drawing/2014/main" id="{D4264198-DA6D-4C60-88CE-62520F0D5AAF}"/>
              </a:ext>
            </a:extLst>
          </p:cNvPr>
          <p:cNvCxnSpPr>
            <a:cxnSpLocks/>
          </p:cNvCxnSpPr>
          <p:nvPr/>
        </p:nvCxnSpPr>
        <p:spPr>
          <a:xfrm flipV="1">
            <a:off x="10557487" y="3513674"/>
            <a:ext cx="0" cy="605588"/>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sp>
        <p:nvSpPr>
          <p:cNvPr id="34" name="CuadroTexto 33">
            <a:extLst>
              <a:ext uri="{FF2B5EF4-FFF2-40B4-BE49-F238E27FC236}">
                <a16:creationId xmlns:a16="http://schemas.microsoft.com/office/drawing/2014/main" id="{6F4713C5-5A1C-4924-B00F-FA9DA20C48D8}"/>
              </a:ext>
            </a:extLst>
          </p:cNvPr>
          <p:cNvSpPr txBox="1"/>
          <p:nvPr/>
        </p:nvSpPr>
        <p:spPr>
          <a:xfrm>
            <a:off x="732404" y="4170029"/>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23/07/2025</a:t>
            </a:r>
            <a:endParaRPr lang="es-CO" sz="1400" b="1" dirty="0">
              <a:solidFill>
                <a:schemeClr val="bg1"/>
              </a:solidFill>
              <a:latin typeface="Arial"/>
              <a:cs typeface="Arial"/>
            </a:endParaRPr>
          </a:p>
        </p:txBody>
      </p:sp>
      <p:sp>
        <p:nvSpPr>
          <p:cNvPr id="4" name="TextBox 2">
            <a:extLst>
              <a:ext uri="{FF2B5EF4-FFF2-40B4-BE49-F238E27FC236}">
                <a16:creationId xmlns:a16="http://schemas.microsoft.com/office/drawing/2014/main" id="{34ADEAC2-107B-0861-2D5A-51A8CD929C90}"/>
              </a:ext>
            </a:extLst>
          </p:cNvPr>
          <p:cNvSpPr txBox="1"/>
          <p:nvPr/>
        </p:nvSpPr>
        <p:spPr>
          <a:xfrm>
            <a:off x="567151" y="407966"/>
            <a:ext cx="8687283" cy="307777"/>
          </a:xfrm>
          <a:prstGeom prst="rect">
            <a:avLst/>
          </a:prstGeom>
          <a:noFill/>
        </p:spPr>
        <p:txBody>
          <a:bodyPr wrap="square" lIns="91440" tIns="45720" rIns="91440" bIns="45720" anchor="t">
            <a:spAutoFit/>
          </a:bodyPr>
          <a:lstStyle/>
          <a:p>
            <a:r>
              <a:rPr lang="es-419" sz="1400" b="1">
                <a:solidFill>
                  <a:srgbClr val="193C69"/>
                </a:solidFill>
                <a:latin typeface="Arial"/>
                <a:cs typeface="Arial"/>
              </a:rPr>
              <a:t>ANTECEDENTES QUE GENERAN LA NECESIDAD DE LA PRESENTE SOLICITUD</a:t>
            </a:r>
            <a:endParaRPr lang="es-419" sz="1400" b="1">
              <a:solidFill>
                <a:srgbClr val="193C69"/>
              </a:solidFill>
              <a:latin typeface="Arial"/>
              <a:ea typeface="+mj-ea"/>
              <a:cs typeface="Arial"/>
            </a:endParaRPr>
          </a:p>
        </p:txBody>
      </p:sp>
      <p:pic>
        <p:nvPicPr>
          <p:cNvPr id="43" name="Gráfico 42">
            <a:extLst>
              <a:ext uri="{FF2B5EF4-FFF2-40B4-BE49-F238E27FC236}">
                <a16:creationId xmlns:a16="http://schemas.microsoft.com/office/drawing/2014/main" id="{F08BF00A-75DB-F539-45EF-6620593D6DA6}"/>
              </a:ext>
            </a:extLst>
          </p:cNvPr>
          <p:cNvPicPr>
            <a:picLocks/>
          </p:cNvPicPr>
          <p:nvPr/>
        </p:nvPicPr>
        <p:blipFill>
          <a:blip r:embed="rId2">
            <a:extLst>
              <a:ext uri="{96DAC541-7B7A-43D3-8B79-37D633B846F1}">
                <asvg:svgBlip xmlns:asvg="http://schemas.microsoft.com/office/drawing/2016/SVG/main" r:embed="rId3"/>
              </a:ext>
            </a:extLst>
          </a:blip>
          <a:stretch>
            <a:fillRect/>
          </a:stretch>
        </p:blipFill>
        <p:spPr>
          <a:xfrm>
            <a:off x="584536" y="718115"/>
            <a:ext cx="7799443" cy="45719"/>
          </a:xfrm>
          <a:prstGeom prst="rect">
            <a:avLst/>
          </a:prstGeom>
        </p:spPr>
      </p:pic>
      <p:sp>
        <p:nvSpPr>
          <p:cNvPr id="46" name="CuadroTexto 45">
            <a:extLst>
              <a:ext uri="{FF2B5EF4-FFF2-40B4-BE49-F238E27FC236}">
                <a16:creationId xmlns:a16="http://schemas.microsoft.com/office/drawing/2014/main" id="{D1232C53-3C5F-482B-AA81-659868D9CE3C}"/>
              </a:ext>
            </a:extLst>
          </p:cNvPr>
          <p:cNvSpPr txBox="1"/>
          <p:nvPr/>
        </p:nvSpPr>
        <p:spPr>
          <a:xfrm>
            <a:off x="587146" y="4512514"/>
            <a:ext cx="2077214" cy="1384995"/>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Solicitud inicio del proceso de contratación de obra e interventoría mediante Memorandos No. 202530010005133 y 202530010005123 al Grupo de Planeación Contractual</a:t>
            </a:r>
            <a:endParaRPr lang="es-CO" sz="1200" dirty="0">
              <a:solidFill>
                <a:schemeClr val="accent1">
                  <a:lumMod val="50000"/>
                </a:schemeClr>
              </a:solidFill>
              <a:latin typeface="Arial"/>
              <a:cs typeface="Arial"/>
            </a:endParaRPr>
          </a:p>
        </p:txBody>
      </p:sp>
      <p:sp>
        <p:nvSpPr>
          <p:cNvPr id="47" name="CuadroTexto 46">
            <a:extLst>
              <a:ext uri="{FF2B5EF4-FFF2-40B4-BE49-F238E27FC236}">
                <a16:creationId xmlns:a16="http://schemas.microsoft.com/office/drawing/2014/main" id="{63BBA435-82C7-4722-A9EA-AE04FF5C7D13}"/>
              </a:ext>
            </a:extLst>
          </p:cNvPr>
          <p:cNvSpPr txBox="1"/>
          <p:nvPr/>
        </p:nvSpPr>
        <p:spPr>
          <a:xfrm>
            <a:off x="9724500" y="3130426"/>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11/09/2025</a:t>
            </a:r>
            <a:endParaRPr lang="es-CO" sz="1400" b="1" dirty="0">
              <a:solidFill>
                <a:schemeClr val="bg1"/>
              </a:solidFill>
              <a:latin typeface="Arial"/>
              <a:cs typeface="Arial"/>
            </a:endParaRPr>
          </a:p>
        </p:txBody>
      </p:sp>
      <p:sp>
        <p:nvSpPr>
          <p:cNvPr id="48" name="CuadroTexto 47">
            <a:extLst>
              <a:ext uri="{FF2B5EF4-FFF2-40B4-BE49-F238E27FC236}">
                <a16:creationId xmlns:a16="http://schemas.microsoft.com/office/drawing/2014/main" id="{3B16547D-8345-4E7B-B394-5CC3EA03C44D}"/>
              </a:ext>
            </a:extLst>
          </p:cNvPr>
          <p:cNvSpPr txBox="1"/>
          <p:nvPr/>
        </p:nvSpPr>
        <p:spPr>
          <a:xfrm>
            <a:off x="9725552" y="4177686"/>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29/08/2025</a:t>
            </a:r>
            <a:endParaRPr lang="es-CO" sz="1400" b="1" dirty="0">
              <a:solidFill>
                <a:schemeClr val="bg1"/>
              </a:solidFill>
              <a:latin typeface="Arial"/>
              <a:cs typeface="Arial"/>
            </a:endParaRPr>
          </a:p>
        </p:txBody>
      </p:sp>
      <p:sp>
        <p:nvSpPr>
          <p:cNvPr id="50" name="CuadroTexto 49">
            <a:extLst>
              <a:ext uri="{FF2B5EF4-FFF2-40B4-BE49-F238E27FC236}">
                <a16:creationId xmlns:a16="http://schemas.microsoft.com/office/drawing/2014/main" id="{A00BA1E9-73FF-4452-B0F7-318D40A0A576}"/>
              </a:ext>
            </a:extLst>
          </p:cNvPr>
          <p:cNvSpPr txBox="1"/>
          <p:nvPr/>
        </p:nvSpPr>
        <p:spPr>
          <a:xfrm>
            <a:off x="9472857" y="1397587"/>
            <a:ext cx="2079710" cy="1754326"/>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El 10/09/2025 el Comité Evaluador, publicó el Informe Final y de Recomendación.</a:t>
            </a:r>
          </a:p>
          <a:p>
            <a:pPr algn="ctr"/>
            <a:endParaRPr lang="es-MX" sz="1200" dirty="0">
              <a:solidFill>
                <a:schemeClr val="accent1">
                  <a:lumMod val="50000"/>
                </a:schemeClr>
              </a:solidFill>
              <a:latin typeface="Arial"/>
              <a:cs typeface="Arial"/>
            </a:endParaRPr>
          </a:p>
          <a:p>
            <a:pPr algn="ctr"/>
            <a:r>
              <a:rPr lang="es-MX" sz="1200" dirty="0">
                <a:solidFill>
                  <a:schemeClr val="accent1">
                    <a:lumMod val="50000"/>
                  </a:schemeClr>
                </a:solidFill>
                <a:latin typeface="Arial"/>
                <a:cs typeface="Arial"/>
              </a:rPr>
              <a:t>Se acoge la recomendación de </a:t>
            </a:r>
            <a:r>
              <a:rPr lang="es-MX" sz="1200" b="1" dirty="0">
                <a:solidFill>
                  <a:schemeClr val="accent1">
                    <a:lumMod val="50000"/>
                  </a:schemeClr>
                </a:solidFill>
                <a:latin typeface="Arial"/>
                <a:cs typeface="Arial"/>
              </a:rPr>
              <a:t>Declaración de FALLIDO el proceso </a:t>
            </a:r>
          </a:p>
          <a:p>
            <a:pPr algn="ctr"/>
            <a:r>
              <a:rPr lang="es-MX" sz="1200" b="1" dirty="0">
                <a:solidFill>
                  <a:schemeClr val="accent1">
                    <a:lumMod val="50000"/>
                  </a:schemeClr>
                </a:solidFill>
                <a:latin typeface="Arial"/>
                <a:cs typeface="Arial"/>
              </a:rPr>
              <a:t>INA-055-2025</a:t>
            </a:r>
            <a:endParaRPr lang="es-CO" sz="1200" b="1" dirty="0">
              <a:solidFill>
                <a:schemeClr val="accent1">
                  <a:lumMod val="50000"/>
                </a:schemeClr>
              </a:solidFill>
              <a:latin typeface="Arial"/>
              <a:cs typeface="Arial"/>
            </a:endParaRPr>
          </a:p>
        </p:txBody>
      </p:sp>
      <p:sp>
        <p:nvSpPr>
          <p:cNvPr id="49" name="CuadroTexto 48">
            <a:extLst>
              <a:ext uri="{FF2B5EF4-FFF2-40B4-BE49-F238E27FC236}">
                <a16:creationId xmlns:a16="http://schemas.microsoft.com/office/drawing/2014/main" id="{D30F2236-2045-4B67-8EDA-8B05565BC03C}"/>
              </a:ext>
            </a:extLst>
          </p:cNvPr>
          <p:cNvSpPr txBox="1"/>
          <p:nvPr/>
        </p:nvSpPr>
        <p:spPr>
          <a:xfrm>
            <a:off x="3172564" y="3134235"/>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04/08/2025</a:t>
            </a:r>
            <a:endParaRPr lang="es-CO" sz="1400" b="1" dirty="0">
              <a:solidFill>
                <a:schemeClr val="bg1"/>
              </a:solidFill>
              <a:latin typeface="Arial"/>
              <a:cs typeface="Arial"/>
            </a:endParaRPr>
          </a:p>
        </p:txBody>
      </p:sp>
      <p:sp>
        <p:nvSpPr>
          <p:cNvPr id="52" name="CuadroTexto 51">
            <a:extLst>
              <a:ext uri="{FF2B5EF4-FFF2-40B4-BE49-F238E27FC236}">
                <a16:creationId xmlns:a16="http://schemas.microsoft.com/office/drawing/2014/main" id="{CA585454-7681-4235-BED9-29EE82F7DB09}"/>
              </a:ext>
            </a:extLst>
          </p:cNvPr>
          <p:cNvSpPr txBox="1"/>
          <p:nvPr/>
        </p:nvSpPr>
        <p:spPr>
          <a:xfrm>
            <a:off x="3027211" y="2058036"/>
            <a:ext cx="2090837" cy="1015663"/>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Publicación de documentos preliminares del proceso de selección </a:t>
            </a:r>
            <a:r>
              <a:rPr lang="es-MX" sz="1200" b="1" dirty="0">
                <a:solidFill>
                  <a:schemeClr val="accent1">
                    <a:lumMod val="50000"/>
                  </a:schemeClr>
                </a:solidFill>
                <a:latin typeface="Arial"/>
                <a:cs typeface="Arial"/>
              </a:rPr>
              <a:t>INA-055-2025</a:t>
            </a:r>
            <a:r>
              <a:rPr lang="es-MX" sz="1200" dirty="0">
                <a:solidFill>
                  <a:schemeClr val="accent1">
                    <a:lumMod val="50000"/>
                  </a:schemeClr>
                </a:solidFill>
                <a:latin typeface="Arial"/>
                <a:cs typeface="Arial"/>
              </a:rPr>
              <a:t> en la página web de ENTerritorio S.A.</a:t>
            </a:r>
            <a:endParaRPr lang="es-CO" sz="1200" dirty="0">
              <a:solidFill>
                <a:schemeClr val="accent1">
                  <a:lumMod val="50000"/>
                </a:schemeClr>
              </a:solidFill>
              <a:latin typeface="Arial"/>
              <a:cs typeface="Arial"/>
            </a:endParaRPr>
          </a:p>
        </p:txBody>
      </p:sp>
      <p:sp>
        <p:nvSpPr>
          <p:cNvPr id="55" name="CuadroTexto 54">
            <a:extLst>
              <a:ext uri="{FF2B5EF4-FFF2-40B4-BE49-F238E27FC236}">
                <a16:creationId xmlns:a16="http://schemas.microsoft.com/office/drawing/2014/main" id="{1EF85B48-9D8C-477A-A2C3-731F2AA0DD94}"/>
              </a:ext>
            </a:extLst>
          </p:cNvPr>
          <p:cNvSpPr txBox="1"/>
          <p:nvPr/>
        </p:nvSpPr>
        <p:spPr>
          <a:xfrm>
            <a:off x="5376050" y="3145488"/>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13/08/2025</a:t>
            </a:r>
            <a:endParaRPr lang="es-CO" sz="1400" b="1" dirty="0">
              <a:solidFill>
                <a:schemeClr val="bg1"/>
              </a:solidFill>
              <a:latin typeface="Arial"/>
              <a:cs typeface="Arial"/>
            </a:endParaRPr>
          </a:p>
        </p:txBody>
      </p:sp>
      <p:sp>
        <p:nvSpPr>
          <p:cNvPr id="56" name="CuadroTexto 55">
            <a:extLst>
              <a:ext uri="{FF2B5EF4-FFF2-40B4-BE49-F238E27FC236}">
                <a16:creationId xmlns:a16="http://schemas.microsoft.com/office/drawing/2014/main" id="{17683DE6-1C0B-4293-B8DB-C2C8502EF097}"/>
              </a:ext>
            </a:extLst>
          </p:cNvPr>
          <p:cNvSpPr txBox="1"/>
          <p:nvPr/>
        </p:nvSpPr>
        <p:spPr>
          <a:xfrm>
            <a:off x="5189558" y="2208230"/>
            <a:ext cx="2073450" cy="830997"/>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Publicación de documentos del proceso de selección INA-055-2025 en la plataforma de SECOP II.</a:t>
            </a:r>
            <a:endParaRPr lang="es-CO" sz="1200" dirty="0">
              <a:solidFill>
                <a:schemeClr val="accent1">
                  <a:lumMod val="50000"/>
                </a:schemeClr>
              </a:solidFill>
              <a:latin typeface="Arial"/>
              <a:cs typeface="Arial"/>
            </a:endParaRPr>
          </a:p>
        </p:txBody>
      </p:sp>
      <p:sp>
        <p:nvSpPr>
          <p:cNvPr id="57" name="CuadroTexto 56">
            <a:extLst>
              <a:ext uri="{FF2B5EF4-FFF2-40B4-BE49-F238E27FC236}">
                <a16:creationId xmlns:a16="http://schemas.microsoft.com/office/drawing/2014/main" id="{FC859F0B-E3A9-416E-89A1-DB8AD72A09C6}"/>
              </a:ext>
            </a:extLst>
          </p:cNvPr>
          <p:cNvSpPr txBox="1"/>
          <p:nvPr/>
        </p:nvSpPr>
        <p:spPr>
          <a:xfrm>
            <a:off x="7533954" y="3126503"/>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26/08/2025</a:t>
            </a:r>
            <a:endParaRPr lang="es-CO" sz="1400" b="1" dirty="0">
              <a:solidFill>
                <a:schemeClr val="bg1"/>
              </a:solidFill>
              <a:latin typeface="Arial"/>
              <a:cs typeface="Arial"/>
            </a:endParaRPr>
          </a:p>
        </p:txBody>
      </p:sp>
      <p:sp>
        <p:nvSpPr>
          <p:cNvPr id="58" name="CuadroTexto 57">
            <a:extLst>
              <a:ext uri="{FF2B5EF4-FFF2-40B4-BE49-F238E27FC236}">
                <a16:creationId xmlns:a16="http://schemas.microsoft.com/office/drawing/2014/main" id="{1E318316-C1CA-483F-8747-9BE1C0BF479C}"/>
              </a:ext>
            </a:extLst>
          </p:cNvPr>
          <p:cNvSpPr txBox="1"/>
          <p:nvPr/>
        </p:nvSpPr>
        <p:spPr>
          <a:xfrm>
            <a:off x="7350843" y="2420503"/>
            <a:ext cx="2074881" cy="646331"/>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Presentación de ofertas; Se radicaron tres (3) ofertas económicas</a:t>
            </a:r>
            <a:endParaRPr lang="es-CO" sz="1200" dirty="0">
              <a:solidFill>
                <a:schemeClr val="accent1">
                  <a:lumMod val="50000"/>
                </a:schemeClr>
              </a:solidFill>
              <a:latin typeface="Arial"/>
              <a:cs typeface="Arial"/>
            </a:endParaRPr>
          </a:p>
        </p:txBody>
      </p:sp>
      <p:sp>
        <p:nvSpPr>
          <p:cNvPr id="3" name="CuadroTexto 2">
            <a:extLst>
              <a:ext uri="{FF2B5EF4-FFF2-40B4-BE49-F238E27FC236}">
                <a16:creationId xmlns:a16="http://schemas.microsoft.com/office/drawing/2014/main" id="{6B91E4AF-4778-4FDF-8858-9C05593CE75F}"/>
              </a:ext>
            </a:extLst>
          </p:cNvPr>
          <p:cNvSpPr txBox="1"/>
          <p:nvPr/>
        </p:nvSpPr>
        <p:spPr>
          <a:xfrm rot="16200000">
            <a:off x="2552100" y="2435712"/>
            <a:ext cx="720069" cy="369332"/>
          </a:xfrm>
          <a:prstGeom prst="rect">
            <a:avLst/>
          </a:prstGeom>
          <a:noFill/>
        </p:spPr>
        <p:txBody>
          <a:bodyPr wrap="square" lIns="91440" tIns="45720" rIns="91440" bIns="45720" anchor="t">
            <a:spAutoFit/>
          </a:bodyPr>
          <a:lstStyle>
            <a:defPPr>
              <a:defRPr lang="es-CO"/>
            </a:defPPr>
            <a:lvl1pPr>
              <a:defRPr sz="1200" b="1">
                <a:solidFill>
                  <a:srgbClr val="002E89"/>
                </a:solidFill>
                <a:latin typeface="Arial"/>
                <a:cs typeface="Arial"/>
              </a:defRPr>
            </a:lvl1pPr>
          </a:lstStyle>
          <a:p>
            <a:r>
              <a:rPr lang="es-CO" dirty="0"/>
              <a:t>OBRA</a:t>
            </a:r>
          </a:p>
        </p:txBody>
      </p:sp>
      <p:sp>
        <p:nvSpPr>
          <p:cNvPr id="36" name="CuadroTexto 35">
            <a:extLst>
              <a:ext uri="{FF2B5EF4-FFF2-40B4-BE49-F238E27FC236}">
                <a16:creationId xmlns:a16="http://schemas.microsoft.com/office/drawing/2014/main" id="{B72472BE-6365-428B-9DE4-8A1408AFE2B5}"/>
              </a:ext>
            </a:extLst>
          </p:cNvPr>
          <p:cNvSpPr txBox="1"/>
          <p:nvPr/>
        </p:nvSpPr>
        <p:spPr>
          <a:xfrm>
            <a:off x="9510607" y="4461196"/>
            <a:ext cx="2021926" cy="646331"/>
          </a:xfrm>
          <a:prstGeom prst="rect">
            <a:avLst/>
          </a:prstGeom>
          <a:noFill/>
          <a:ln>
            <a:noFill/>
            <a:prstDash val="dash"/>
          </a:ln>
        </p:spPr>
        <p:txBody>
          <a:bodyPr wrap="square" rtlCol="0">
            <a:spAutoFit/>
          </a:bodyPr>
          <a:lstStyle/>
          <a:p>
            <a:pPr algn="ctr"/>
            <a:r>
              <a:rPr lang="es-CO" sz="1200" dirty="0">
                <a:solidFill>
                  <a:schemeClr val="accent1">
                    <a:lumMod val="50000"/>
                  </a:schemeClr>
                </a:solidFill>
                <a:latin typeface="Arial"/>
                <a:cs typeface="Arial"/>
              </a:rPr>
              <a:t>Publicación del </a:t>
            </a:r>
            <a:r>
              <a:rPr lang="es-CO" sz="1200" b="1" dirty="0">
                <a:solidFill>
                  <a:schemeClr val="accent1">
                    <a:lumMod val="50000"/>
                  </a:schemeClr>
                </a:solidFill>
                <a:latin typeface="Arial"/>
                <a:cs typeface="Arial"/>
              </a:rPr>
              <a:t>Acta de suspensión del proceso CEG-021-2025</a:t>
            </a:r>
            <a:endParaRPr lang="es-CO" sz="1200" dirty="0">
              <a:solidFill>
                <a:schemeClr val="accent1">
                  <a:lumMod val="50000"/>
                </a:schemeClr>
              </a:solidFill>
              <a:latin typeface="Arial"/>
              <a:cs typeface="Arial"/>
            </a:endParaRPr>
          </a:p>
        </p:txBody>
      </p:sp>
      <p:sp>
        <p:nvSpPr>
          <p:cNvPr id="37" name="CuadroTexto 36">
            <a:extLst>
              <a:ext uri="{FF2B5EF4-FFF2-40B4-BE49-F238E27FC236}">
                <a16:creationId xmlns:a16="http://schemas.microsoft.com/office/drawing/2014/main" id="{12BDEF76-3C55-432B-B12E-38BE48E8B725}"/>
              </a:ext>
            </a:extLst>
          </p:cNvPr>
          <p:cNvSpPr txBox="1"/>
          <p:nvPr/>
        </p:nvSpPr>
        <p:spPr>
          <a:xfrm>
            <a:off x="738769" y="3177787"/>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19/06/2025</a:t>
            </a:r>
            <a:endParaRPr lang="es-CO" sz="1400" b="1" dirty="0">
              <a:solidFill>
                <a:schemeClr val="bg1"/>
              </a:solidFill>
              <a:latin typeface="Arial"/>
              <a:cs typeface="Arial"/>
            </a:endParaRPr>
          </a:p>
        </p:txBody>
      </p:sp>
      <p:sp>
        <p:nvSpPr>
          <p:cNvPr id="40" name="CuadroTexto 39">
            <a:extLst>
              <a:ext uri="{FF2B5EF4-FFF2-40B4-BE49-F238E27FC236}">
                <a16:creationId xmlns:a16="http://schemas.microsoft.com/office/drawing/2014/main" id="{B694CDCB-F804-4480-B8B4-B8FF64F2525B}"/>
              </a:ext>
            </a:extLst>
          </p:cNvPr>
          <p:cNvSpPr txBox="1"/>
          <p:nvPr/>
        </p:nvSpPr>
        <p:spPr>
          <a:xfrm>
            <a:off x="3236180" y="4177687"/>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11/08/2025</a:t>
            </a:r>
            <a:endParaRPr lang="es-CO" sz="1400" b="1" dirty="0">
              <a:solidFill>
                <a:schemeClr val="bg1"/>
              </a:solidFill>
              <a:latin typeface="Arial"/>
              <a:cs typeface="Arial"/>
            </a:endParaRPr>
          </a:p>
        </p:txBody>
      </p:sp>
      <p:sp>
        <p:nvSpPr>
          <p:cNvPr id="41" name="CuadroTexto 40">
            <a:extLst>
              <a:ext uri="{FF2B5EF4-FFF2-40B4-BE49-F238E27FC236}">
                <a16:creationId xmlns:a16="http://schemas.microsoft.com/office/drawing/2014/main" id="{292B15D3-7A28-4D3D-BFF6-45AB909B54BC}"/>
              </a:ext>
            </a:extLst>
          </p:cNvPr>
          <p:cNvSpPr txBox="1"/>
          <p:nvPr/>
        </p:nvSpPr>
        <p:spPr>
          <a:xfrm>
            <a:off x="3106877" y="4479940"/>
            <a:ext cx="2021926" cy="830997"/>
          </a:xfrm>
          <a:prstGeom prst="rect">
            <a:avLst/>
          </a:prstGeom>
          <a:noFill/>
          <a:ln>
            <a:noFill/>
            <a:prstDash val="dash"/>
          </a:ln>
        </p:spPr>
        <p:txBody>
          <a:bodyPr wrap="square" rtlCol="0">
            <a:spAutoFit/>
          </a:bodyPr>
          <a:lstStyle/>
          <a:p>
            <a:pPr algn="ctr"/>
            <a:r>
              <a:rPr lang="es-CO" sz="1200" dirty="0">
                <a:solidFill>
                  <a:schemeClr val="accent1">
                    <a:lumMod val="50000"/>
                  </a:schemeClr>
                </a:solidFill>
                <a:latin typeface="Arial"/>
                <a:cs typeface="Arial"/>
              </a:rPr>
              <a:t>Publicación del proceso de selección de interventoría </a:t>
            </a:r>
            <a:r>
              <a:rPr lang="es-CO" sz="1200" b="1" dirty="0">
                <a:solidFill>
                  <a:schemeClr val="accent1">
                    <a:lumMod val="50000"/>
                  </a:schemeClr>
                </a:solidFill>
                <a:latin typeface="Arial"/>
                <a:cs typeface="Arial"/>
              </a:rPr>
              <a:t>CEG-021-2025</a:t>
            </a:r>
            <a:r>
              <a:rPr lang="es-CO" sz="1200" dirty="0">
                <a:solidFill>
                  <a:schemeClr val="accent1">
                    <a:lumMod val="50000"/>
                  </a:schemeClr>
                </a:solidFill>
                <a:latin typeface="Arial"/>
                <a:cs typeface="Arial"/>
              </a:rPr>
              <a:t> en la Plataforma de SECOP II</a:t>
            </a:r>
          </a:p>
        </p:txBody>
      </p:sp>
      <p:sp>
        <p:nvSpPr>
          <p:cNvPr id="42" name="CuadroTexto 41">
            <a:extLst>
              <a:ext uri="{FF2B5EF4-FFF2-40B4-BE49-F238E27FC236}">
                <a16:creationId xmlns:a16="http://schemas.microsoft.com/office/drawing/2014/main" id="{D04356D2-C3F2-4950-B789-6658E31C86BC}"/>
              </a:ext>
            </a:extLst>
          </p:cNvPr>
          <p:cNvSpPr txBox="1"/>
          <p:nvPr/>
        </p:nvSpPr>
        <p:spPr>
          <a:xfrm>
            <a:off x="5393739" y="4170515"/>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19/08/2025</a:t>
            </a:r>
            <a:endParaRPr lang="es-CO" sz="1400" b="1" dirty="0">
              <a:solidFill>
                <a:schemeClr val="bg1"/>
              </a:solidFill>
              <a:latin typeface="Arial"/>
              <a:cs typeface="Arial"/>
            </a:endParaRPr>
          </a:p>
        </p:txBody>
      </p:sp>
      <p:sp>
        <p:nvSpPr>
          <p:cNvPr id="44" name="CuadroTexto 43">
            <a:extLst>
              <a:ext uri="{FF2B5EF4-FFF2-40B4-BE49-F238E27FC236}">
                <a16:creationId xmlns:a16="http://schemas.microsoft.com/office/drawing/2014/main" id="{093EEF2B-7C73-41DC-8152-CBFDBEFD2966}"/>
              </a:ext>
            </a:extLst>
          </p:cNvPr>
          <p:cNvSpPr txBox="1"/>
          <p:nvPr/>
        </p:nvSpPr>
        <p:spPr>
          <a:xfrm>
            <a:off x="5225244" y="4472256"/>
            <a:ext cx="2021926" cy="1015663"/>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Presentación de ofertas; Se presentaron tres (3) ofertas como se puede confirmar en la plataforma de SECOP II</a:t>
            </a:r>
            <a:endParaRPr lang="es-CO" sz="1200" dirty="0">
              <a:solidFill>
                <a:schemeClr val="accent1">
                  <a:lumMod val="50000"/>
                </a:schemeClr>
              </a:solidFill>
              <a:latin typeface="Arial"/>
              <a:cs typeface="Arial"/>
            </a:endParaRPr>
          </a:p>
        </p:txBody>
      </p:sp>
      <p:sp>
        <p:nvSpPr>
          <p:cNvPr id="45" name="CuadroTexto 44">
            <a:extLst>
              <a:ext uri="{FF2B5EF4-FFF2-40B4-BE49-F238E27FC236}">
                <a16:creationId xmlns:a16="http://schemas.microsoft.com/office/drawing/2014/main" id="{DE42AA01-9F8B-4D9C-90D5-BD022C92FB62}"/>
              </a:ext>
            </a:extLst>
          </p:cNvPr>
          <p:cNvSpPr txBox="1"/>
          <p:nvPr/>
        </p:nvSpPr>
        <p:spPr>
          <a:xfrm>
            <a:off x="7527004" y="4178778"/>
            <a:ext cx="1665974" cy="307777"/>
          </a:xfrm>
          <a:prstGeom prst="rect">
            <a:avLst/>
          </a:prstGeom>
          <a:noFill/>
          <a:ln>
            <a:noFill/>
            <a:prstDash val="dash"/>
          </a:ln>
        </p:spPr>
        <p:txBody>
          <a:bodyPr wrap="square" rtlCol="0">
            <a:spAutoFit/>
          </a:bodyPr>
          <a:lstStyle/>
          <a:p>
            <a:pPr algn="ctr"/>
            <a:r>
              <a:rPr lang="es-MX" sz="1400" b="1" dirty="0">
                <a:solidFill>
                  <a:schemeClr val="bg1"/>
                </a:solidFill>
                <a:latin typeface="Arial"/>
                <a:cs typeface="Arial"/>
              </a:rPr>
              <a:t>28/08/2025</a:t>
            </a:r>
            <a:endParaRPr lang="es-CO" sz="1400" b="1" dirty="0">
              <a:solidFill>
                <a:schemeClr val="bg1"/>
              </a:solidFill>
              <a:latin typeface="Arial"/>
              <a:cs typeface="Arial"/>
            </a:endParaRPr>
          </a:p>
        </p:txBody>
      </p:sp>
      <p:sp>
        <p:nvSpPr>
          <p:cNvPr id="53" name="CuadroTexto 52">
            <a:extLst>
              <a:ext uri="{FF2B5EF4-FFF2-40B4-BE49-F238E27FC236}">
                <a16:creationId xmlns:a16="http://schemas.microsoft.com/office/drawing/2014/main" id="{5644FF0E-5D9C-4644-A658-FED7467962A6}"/>
              </a:ext>
            </a:extLst>
          </p:cNvPr>
          <p:cNvSpPr txBox="1"/>
          <p:nvPr/>
        </p:nvSpPr>
        <p:spPr>
          <a:xfrm>
            <a:off x="7320409" y="4480519"/>
            <a:ext cx="2021926" cy="1384995"/>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El Comité Evaluador, publica el Informe Final y de Recomendación en SECOP II, recomendando aceptar la oferta del </a:t>
            </a:r>
            <a:r>
              <a:rPr lang="es-MX" sz="1200" b="1" dirty="0">
                <a:solidFill>
                  <a:schemeClr val="accent1">
                    <a:lumMod val="50000"/>
                  </a:schemeClr>
                </a:solidFill>
                <a:latin typeface="Arial"/>
                <a:cs typeface="Arial"/>
              </a:rPr>
              <a:t>CONSORCIO INTER PENITENCIARIO</a:t>
            </a:r>
            <a:endParaRPr lang="es-CO" sz="1200" b="1" dirty="0">
              <a:solidFill>
                <a:schemeClr val="accent1">
                  <a:lumMod val="50000"/>
                </a:schemeClr>
              </a:solidFill>
              <a:latin typeface="Arial"/>
              <a:cs typeface="Arial"/>
            </a:endParaRPr>
          </a:p>
        </p:txBody>
      </p:sp>
      <p:sp>
        <p:nvSpPr>
          <p:cNvPr id="54" name="CuadroTexto 53">
            <a:extLst>
              <a:ext uri="{FF2B5EF4-FFF2-40B4-BE49-F238E27FC236}">
                <a16:creationId xmlns:a16="http://schemas.microsoft.com/office/drawing/2014/main" id="{752596A8-F5A9-499D-82DA-C01FC68B54B2}"/>
              </a:ext>
            </a:extLst>
          </p:cNvPr>
          <p:cNvSpPr txBox="1"/>
          <p:nvPr/>
        </p:nvSpPr>
        <p:spPr>
          <a:xfrm rot="16200000">
            <a:off x="2077049" y="4786721"/>
            <a:ext cx="1704249" cy="369332"/>
          </a:xfrm>
          <a:prstGeom prst="rect">
            <a:avLst/>
          </a:prstGeom>
          <a:noFill/>
        </p:spPr>
        <p:txBody>
          <a:bodyPr wrap="square" lIns="91440" tIns="45720" rIns="91440" bIns="45720" anchor="t">
            <a:spAutoFit/>
          </a:bodyPr>
          <a:lstStyle>
            <a:defPPr>
              <a:defRPr lang="es-CO"/>
            </a:defPPr>
            <a:lvl1pPr>
              <a:defRPr sz="1200" b="1">
                <a:solidFill>
                  <a:srgbClr val="002E89"/>
                </a:solidFill>
                <a:latin typeface="Arial"/>
                <a:cs typeface="Arial"/>
              </a:defRPr>
            </a:lvl1pPr>
          </a:lstStyle>
          <a:p>
            <a:r>
              <a:rPr lang="es-CO" dirty="0"/>
              <a:t>INTERVENTORÍA</a:t>
            </a:r>
          </a:p>
        </p:txBody>
      </p:sp>
      <p:sp>
        <p:nvSpPr>
          <p:cNvPr id="59" name="CuadroTexto 58">
            <a:extLst>
              <a:ext uri="{FF2B5EF4-FFF2-40B4-BE49-F238E27FC236}">
                <a16:creationId xmlns:a16="http://schemas.microsoft.com/office/drawing/2014/main" id="{B63EA23E-A5E2-4B4A-BFA6-62F636B703E8}"/>
              </a:ext>
            </a:extLst>
          </p:cNvPr>
          <p:cNvSpPr txBox="1"/>
          <p:nvPr/>
        </p:nvSpPr>
        <p:spPr>
          <a:xfrm>
            <a:off x="547366" y="2238636"/>
            <a:ext cx="2077214" cy="1015663"/>
          </a:xfrm>
          <a:prstGeom prst="rect">
            <a:avLst/>
          </a:prstGeom>
          <a:noFill/>
          <a:ln>
            <a:noFill/>
            <a:prstDash val="dash"/>
          </a:ln>
        </p:spPr>
        <p:txBody>
          <a:bodyPr wrap="square" rtlCol="0">
            <a:spAutoFit/>
          </a:bodyPr>
          <a:lstStyle/>
          <a:p>
            <a:pPr algn="ctr"/>
            <a:r>
              <a:rPr lang="es-MX" sz="1200" dirty="0">
                <a:solidFill>
                  <a:schemeClr val="accent1">
                    <a:lumMod val="50000"/>
                  </a:schemeClr>
                </a:solidFill>
                <a:latin typeface="Arial"/>
                <a:cs typeface="Arial"/>
              </a:rPr>
              <a:t>Comité de contratación ordinario, </a:t>
            </a:r>
            <a:r>
              <a:rPr lang="es-MX" sz="1200" b="1" dirty="0">
                <a:solidFill>
                  <a:schemeClr val="accent1">
                    <a:lumMod val="50000"/>
                  </a:schemeClr>
                </a:solidFill>
                <a:latin typeface="Arial"/>
                <a:cs typeface="Arial"/>
              </a:rPr>
              <a:t>NO se aprobó la solicitud de contratación directa </a:t>
            </a:r>
            <a:r>
              <a:rPr lang="es-MX" sz="1200" dirty="0">
                <a:solidFill>
                  <a:schemeClr val="accent1">
                    <a:lumMod val="50000"/>
                  </a:schemeClr>
                </a:solidFill>
                <a:latin typeface="Arial"/>
                <a:cs typeface="Arial"/>
              </a:rPr>
              <a:t>para obra e interventoría</a:t>
            </a:r>
            <a:endParaRPr lang="es-CO" sz="1200" dirty="0">
              <a:solidFill>
                <a:schemeClr val="accent1">
                  <a:lumMod val="50000"/>
                </a:schemeClr>
              </a:solidFill>
              <a:latin typeface="Arial"/>
              <a:cs typeface="Arial"/>
            </a:endParaRPr>
          </a:p>
        </p:txBody>
      </p:sp>
      <p:cxnSp>
        <p:nvCxnSpPr>
          <p:cNvPr id="60" name="Conector recto 59">
            <a:extLst>
              <a:ext uri="{FF2B5EF4-FFF2-40B4-BE49-F238E27FC236}">
                <a16:creationId xmlns:a16="http://schemas.microsoft.com/office/drawing/2014/main" id="{EDD2A3C1-753E-4B81-9B51-1B8044DF5513}"/>
              </a:ext>
            </a:extLst>
          </p:cNvPr>
          <p:cNvCxnSpPr>
            <a:cxnSpLocks/>
          </p:cNvCxnSpPr>
          <p:nvPr/>
        </p:nvCxnSpPr>
        <p:spPr>
          <a:xfrm flipV="1">
            <a:off x="1601749" y="3527333"/>
            <a:ext cx="4188" cy="579199"/>
          </a:xfrm>
          <a:prstGeom prst="line">
            <a:avLst/>
          </a:prstGeom>
          <a:ln w="38100" cap="flat" cmpd="sng" algn="ctr">
            <a:solidFill>
              <a:schemeClr val="bg1"/>
            </a:solidFill>
            <a:prstDash val="sysDash"/>
            <a:round/>
            <a:headEnd type="diamond" w="med" len="med"/>
            <a:tailEnd type="diamond"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231151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78BEE-CC5E-8BC3-92D6-59148302D812}"/>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8A9684D5-027C-0B68-9F3C-49A71CFE47DF}"/>
              </a:ext>
            </a:extLst>
          </p:cNvPr>
          <p:cNvSpPr txBox="1"/>
          <p:nvPr/>
        </p:nvSpPr>
        <p:spPr>
          <a:xfrm>
            <a:off x="582684" y="844987"/>
            <a:ext cx="11009241" cy="2462213"/>
          </a:xfrm>
          <a:prstGeom prst="rect">
            <a:avLst/>
          </a:prstGeom>
          <a:noFill/>
        </p:spPr>
        <p:txBody>
          <a:bodyPr wrap="square" lIns="91440" tIns="45720" rIns="91440" bIns="45720" rtlCol="0" anchor="t">
            <a:spAutoFit/>
          </a:bodyPr>
          <a:lstStyle/>
          <a:p>
            <a:pPr algn="just">
              <a:spcAft>
                <a:spcPts val="800"/>
              </a:spcAft>
            </a:pPr>
            <a:r>
              <a:rPr lang="es-MX" sz="1400" b="1" dirty="0">
                <a:solidFill>
                  <a:schemeClr val="accent2">
                    <a:lumMod val="75000"/>
                  </a:schemeClr>
                </a:solidFill>
                <a:latin typeface="Arial"/>
                <a:cs typeface="Arial"/>
              </a:rPr>
              <a:t>COMPONENTE TÉCNICO</a:t>
            </a:r>
          </a:p>
          <a:p>
            <a:pPr marL="285750" indent="-285750" algn="just">
              <a:buFont typeface="Wingdings" panose="05000000000000000000" pitchFamily="2" charset="2"/>
              <a:buChar char="ü"/>
            </a:pPr>
            <a:r>
              <a:rPr lang="es-419" sz="1200" b="1" u="sng" dirty="0">
                <a:solidFill>
                  <a:srgbClr val="193C69"/>
                </a:solidFill>
                <a:latin typeface="Arial"/>
                <a:cs typeface="Arial"/>
              </a:rPr>
              <a:t>GARANTIZAR LA CULMINACION DE LA EJECUCIÓN DEL PROYECTO ERON CUCUTA</a:t>
            </a:r>
            <a:endParaRPr lang="es-ES" sz="1200" b="1" u="sng" dirty="0">
              <a:solidFill>
                <a:srgbClr val="193C69"/>
              </a:solidFill>
              <a:latin typeface="Arial"/>
              <a:cs typeface="Arial"/>
            </a:endParaRPr>
          </a:p>
          <a:p>
            <a:pPr algn="just">
              <a:spcAft>
                <a:spcPts val="800"/>
              </a:spcAft>
            </a:pPr>
            <a:endParaRPr lang="es-ES" sz="1200" dirty="0">
              <a:solidFill>
                <a:srgbClr val="193C69"/>
              </a:solidFill>
              <a:latin typeface="Arial"/>
              <a:cs typeface="Arial"/>
            </a:endParaRPr>
          </a:p>
          <a:p>
            <a:pPr algn="just">
              <a:spcAft>
                <a:spcPts val="800"/>
              </a:spcAft>
            </a:pPr>
            <a:r>
              <a:rPr lang="es-ES" sz="1200" dirty="0">
                <a:solidFill>
                  <a:srgbClr val="193C69"/>
                </a:solidFill>
                <a:latin typeface="Arial"/>
                <a:cs typeface="Arial"/>
              </a:rPr>
              <a:t>Con el fin de garantizar la culminación de las obras iniciadas y dar cumplimiento a los objetivos del proyecto, el 21 y 22 de mayo de 2025 se realizó visita al COCUC CÚCUTA por parte de Profesionales técnicos de ENTerritorio S.A para realizar revisión del estado de las obras ejecutadas en el marco del Contrato de Obra derivado 2240066 para el frente de Cúcuta, se adelantó un levantamiento de los frentes de trabajo pendientes, definiendo los nuevos alcances requeridos para la ejecución y cierre técnico de las actividades inconclusas. </a:t>
            </a:r>
          </a:p>
          <a:p>
            <a:pPr algn="just">
              <a:spcAft>
                <a:spcPts val="800"/>
              </a:spcAft>
            </a:pPr>
            <a:r>
              <a:rPr lang="es-ES" sz="1200" dirty="0">
                <a:solidFill>
                  <a:srgbClr val="193C69"/>
                </a:solidFill>
                <a:latin typeface="Arial"/>
                <a:cs typeface="Arial"/>
              </a:rPr>
              <a:t>Para la puesta en funcionamiento de las estructuras ejecutadas en el COCUC Cúcuta, se debe realizar un </a:t>
            </a:r>
            <a:r>
              <a:rPr lang="es-ES" sz="1200" b="1" dirty="0">
                <a:solidFill>
                  <a:srgbClr val="193C69"/>
                </a:solidFill>
                <a:latin typeface="Arial"/>
                <a:cs typeface="Arial"/>
              </a:rPr>
              <a:t>segundo proceso de contratación </a:t>
            </a:r>
            <a:r>
              <a:rPr lang="es-ES" sz="1200" dirty="0">
                <a:solidFill>
                  <a:srgbClr val="193C69"/>
                </a:solidFill>
                <a:latin typeface="Arial"/>
                <a:cs typeface="Arial"/>
              </a:rPr>
              <a:t>por parte de ENTerritorio S.A., debido a que el proceso adelantado mediante convocatoria INA-055-2025 se declaro fallido; en aras de cumplir con las obligaciones establecidas en el marco del Contrato Interadministrativo 216144 para dicho establecimiento, así como también el cumplimiento al Fallo de la Acción Popular emitido por </a:t>
            </a:r>
            <a:r>
              <a:rPr lang="es-CO" sz="1200" dirty="0">
                <a:solidFill>
                  <a:srgbClr val="193C69"/>
                </a:solidFill>
                <a:latin typeface="Arial"/>
                <a:cs typeface="Arial"/>
              </a:rPr>
              <a:t>TRIBUNAL ADMINISTRATIVO DE NORTE DE SANTANDER.</a:t>
            </a:r>
            <a:endParaRPr lang="es-ES" sz="1200" dirty="0">
              <a:solidFill>
                <a:srgbClr val="193C69"/>
              </a:solidFill>
              <a:latin typeface="Arial"/>
              <a:cs typeface="Arial"/>
            </a:endParaRPr>
          </a:p>
        </p:txBody>
      </p:sp>
      <p:pic>
        <p:nvPicPr>
          <p:cNvPr id="2" name="Imagen 1">
            <a:extLst>
              <a:ext uri="{FF2B5EF4-FFF2-40B4-BE49-F238E27FC236}">
                <a16:creationId xmlns:a16="http://schemas.microsoft.com/office/drawing/2014/main" id="{A0829323-6EA2-B69E-0F77-54242BE71F13}"/>
              </a:ext>
            </a:extLst>
          </p:cNvPr>
          <p:cNvPicPr>
            <a:picLocks noChangeAspect="1"/>
          </p:cNvPicPr>
          <p:nvPr/>
        </p:nvPicPr>
        <p:blipFill>
          <a:blip r:embed="rId3"/>
          <a:stretch>
            <a:fillRect/>
          </a:stretch>
        </p:blipFill>
        <p:spPr>
          <a:xfrm>
            <a:off x="4366385" y="3620191"/>
            <a:ext cx="1055318" cy="1840689"/>
          </a:xfrm>
          <a:prstGeom prst="rect">
            <a:avLst/>
          </a:prstGeom>
        </p:spPr>
      </p:pic>
      <p:pic>
        <p:nvPicPr>
          <p:cNvPr id="3" name="Imagen 2">
            <a:extLst>
              <a:ext uri="{FF2B5EF4-FFF2-40B4-BE49-F238E27FC236}">
                <a16:creationId xmlns:a16="http://schemas.microsoft.com/office/drawing/2014/main" id="{EE3A0154-0D95-1A4A-E3FA-90788D963A76}"/>
              </a:ext>
            </a:extLst>
          </p:cNvPr>
          <p:cNvPicPr>
            <a:picLocks noChangeAspect="1"/>
          </p:cNvPicPr>
          <p:nvPr/>
        </p:nvPicPr>
        <p:blipFill>
          <a:blip r:embed="rId4"/>
          <a:stretch>
            <a:fillRect/>
          </a:stretch>
        </p:blipFill>
        <p:spPr>
          <a:xfrm>
            <a:off x="6721090" y="3735467"/>
            <a:ext cx="4962525" cy="1857375"/>
          </a:xfrm>
          <a:prstGeom prst="rect">
            <a:avLst/>
          </a:prstGeom>
        </p:spPr>
      </p:pic>
      <p:pic>
        <p:nvPicPr>
          <p:cNvPr id="12" name="Gráfico 11">
            <a:extLst>
              <a:ext uri="{FF2B5EF4-FFF2-40B4-BE49-F238E27FC236}">
                <a16:creationId xmlns:a16="http://schemas.microsoft.com/office/drawing/2014/main" id="{0BF875D4-B840-C0D9-DA3A-F9E41C552134}"/>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84536" y="718115"/>
            <a:ext cx="7799443" cy="45719"/>
          </a:xfrm>
          <a:prstGeom prst="rect">
            <a:avLst/>
          </a:prstGeom>
        </p:spPr>
      </p:pic>
      <p:sp>
        <p:nvSpPr>
          <p:cNvPr id="14" name="Título 2">
            <a:extLst>
              <a:ext uri="{FF2B5EF4-FFF2-40B4-BE49-F238E27FC236}">
                <a16:creationId xmlns:a16="http://schemas.microsoft.com/office/drawing/2014/main" id="{632A4AF7-5875-1886-75D5-5694C07B4F3B}"/>
              </a:ext>
            </a:extLst>
          </p:cNvPr>
          <p:cNvSpPr txBox="1">
            <a:spLocks/>
          </p:cNvSpPr>
          <p:nvPr/>
        </p:nvSpPr>
        <p:spPr>
          <a:xfrm>
            <a:off x="582686" y="367024"/>
            <a:ext cx="10254521" cy="351550"/>
          </a:xfrm>
          <a:prstGeom prst="rect">
            <a:avLst/>
          </a:prstGeom>
        </p:spPr>
        <p:txBody>
          <a:bodyPr lIns="91440" tIns="45720" rIns="91440" bIns="45720" anchor="t"/>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r>
              <a:rPr lang="es-419" sz="1400">
                <a:latin typeface="Arial"/>
                <a:cs typeface="Arial"/>
              </a:rPr>
              <a:t>NECESIDAD DE CONTINUAR CON EL PROYECTO </a:t>
            </a:r>
          </a:p>
        </p:txBody>
      </p:sp>
      <p:sp>
        <p:nvSpPr>
          <p:cNvPr id="16" name="CuadroTexto 15">
            <a:extLst>
              <a:ext uri="{FF2B5EF4-FFF2-40B4-BE49-F238E27FC236}">
                <a16:creationId xmlns:a16="http://schemas.microsoft.com/office/drawing/2014/main" id="{1792D336-76E7-84D3-81C0-96B65712B737}"/>
              </a:ext>
            </a:extLst>
          </p:cNvPr>
          <p:cNvSpPr txBox="1"/>
          <p:nvPr/>
        </p:nvSpPr>
        <p:spPr>
          <a:xfrm>
            <a:off x="582684" y="3575305"/>
            <a:ext cx="3149800" cy="830997"/>
          </a:xfrm>
          <a:prstGeom prst="rect">
            <a:avLst/>
          </a:prstGeom>
          <a:noFill/>
        </p:spPr>
        <p:txBody>
          <a:bodyPr wrap="square" lIns="91440" tIns="45720" rIns="91440" bIns="45720" rtlCol="0" anchor="t">
            <a:spAutoFit/>
          </a:bodyPr>
          <a:lstStyle/>
          <a:p>
            <a:r>
              <a:rPr lang="es-ES" sz="1200" b="1" dirty="0">
                <a:solidFill>
                  <a:srgbClr val="193C69"/>
                </a:solidFill>
                <a:latin typeface="Arial"/>
                <a:cs typeface="Arial"/>
              </a:rPr>
              <a:t>ALCANCES CONTRACTUALES COCUC</a:t>
            </a:r>
          </a:p>
          <a:p>
            <a:r>
              <a:rPr lang="es-ES" sz="1200" dirty="0">
                <a:solidFill>
                  <a:srgbClr val="193C69"/>
                </a:solidFill>
                <a:latin typeface="Arial"/>
                <a:cs typeface="Arial"/>
              </a:rPr>
              <a:t>1. Terminación Rampa pabellón 24 </a:t>
            </a:r>
          </a:p>
          <a:p>
            <a:r>
              <a:rPr lang="es-ES" sz="1200" dirty="0">
                <a:solidFill>
                  <a:srgbClr val="193C69"/>
                </a:solidFill>
                <a:latin typeface="Arial"/>
                <a:cs typeface="Arial"/>
              </a:rPr>
              <a:t>2. Terminación Garitas 3 y 9 </a:t>
            </a:r>
          </a:p>
          <a:p>
            <a:r>
              <a:rPr lang="es-ES" sz="1200" dirty="0">
                <a:solidFill>
                  <a:srgbClr val="193C69"/>
                </a:solidFill>
                <a:latin typeface="Arial"/>
                <a:cs typeface="Arial"/>
              </a:rPr>
              <a:t>3. Componente Eléctrico </a:t>
            </a:r>
          </a:p>
        </p:txBody>
      </p:sp>
      <p:sp>
        <p:nvSpPr>
          <p:cNvPr id="17" name="CuadroTexto 16">
            <a:extLst>
              <a:ext uri="{FF2B5EF4-FFF2-40B4-BE49-F238E27FC236}">
                <a16:creationId xmlns:a16="http://schemas.microsoft.com/office/drawing/2014/main" id="{D7696C1A-85EB-82A5-3E3A-F9ABB3EA6064}"/>
              </a:ext>
            </a:extLst>
          </p:cNvPr>
          <p:cNvSpPr txBox="1"/>
          <p:nvPr/>
        </p:nvSpPr>
        <p:spPr>
          <a:xfrm>
            <a:off x="6721090" y="5592842"/>
            <a:ext cx="49625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 sz="1200" b="1" i="1" dirty="0">
                <a:solidFill>
                  <a:srgbClr val="193C69"/>
                </a:solidFill>
              </a:rPr>
              <a:t>Rampa Pabellón 24: </a:t>
            </a:r>
            <a:r>
              <a:rPr lang="es" sz="1200" i="1" dirty="0">
                <a:solidFill>
                  <a:srgbClr val="193C69"/>
                </a:solidFill>
              </a:rPr>
              <a:t>Estado actual de avance. </a:t>
            </a:r>
          </a:p>
          <a:p>
            <a:r>
              <a:rPr lang="es" sz="1200" i="1" dirty="0">
                <a:solidFill>
                  <a:srgbClr val="193C69"/>
                </a:solidFill>
              </a:rPr>
              <a:t>Resaltado en color rojo: Construido</a:t>
            </a:r>
          </a:p>
          <a:p>
            <a:r>
              <a:rPr lang="es" sz="1200" i="1" dirty="0">
                <a:solidFill>
                  <a:srgbClr val="193C69"/>
                </a:solidFill>
              </a:rPr>
              <a:t>Color gris: por construir. </a:t>
            </a:r>
            <a:endParaRPr lang="es-ES" sz="1200" i="1" dirty="0">
              <a:solidFill>
                <a:srgbClr val="193C69"/>
              </a:solidFill>
            </a:endParaRPr>
          </a:p>
        </p:txBody>
      </p:sp>
      <p:sp>
        <p:nvSpPr>
          <p:cNvPr id="18" name="CuadroTexto 17">
            <a:extLst>
              <a:ext uri="{FF2B5EF4-FFF2-40B4-BE49-F238E27FC236}">
                <a16:creationId xmlns:a16="http://schemas.microsoft.com/office/drawing/2014/main" id="{326B0D45-0578-7C66-4E82-F560E45CCEF9}"/>
              </a:ext>
            </a:extLst>
          </p:cNvPr>
          <p:cNvSpPr txBox="1"/>
          <p:nvPr/>
        </p:nvSpPr>
        <p:spPr>
          <a:xfrm>
            <a:off x="3831280" y="5598700"/>
            <a:ext cx="277068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 sz="1200" b="1" i="1" dirty="0">
                <a:solidFill>
                  <a:srgbClr val="193C69"/>
                </a:solidFill>
              </a:rPr>
              <a:t>Garita 3 y 9: </a:t>
            </a:r>
            <a:r>
              <a:rPr lang="es" sz="1200" i="1" dirty="0">
                <a:solidFill>
                  <a:srgbClr val="193C69"/>
                </a:solidFill>
              </a:rPr>
              <a:t>Estado actual de avance. Resaltado en color rojo: Construido Color gris: por construir. </a:t>
            </a:r>
            <a:endParaRPr lang="es-ES" sz="1200" i="1" dirty="0">
              <a:solidFill>
                <a:srgbClr val="193C69"/>
              </a:solidFill>
            </a:endParaRPr>
          </a:p>
        </p:txBody>
      </p:sp>
    </p:spTree>
    <p:extLst>
      <p:ext uri="{BB962C8B-B14F-4D97-AF65-F5344CB8AC3E}">
        <p14:creationId xmlns:p14="http://schemas.microsoft.com/office/powerpoint/2010/main" val="1756024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F3214-51CF-B715-13C0-84F7AB6B46FC}"/>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8D0307B6-DF78-4DB7-43B8-7A9402E98D66}"/>
              </a:ext>
            </a:extLst>
          </p:cNvPr>
          <p:cNvSpPr txBox="1"/>
          <p:nvPr/>
        </p:nvSpPr>
        <p:spPr>
          <a:xfrm>
            <a:off x="582685" y="1554014"/>
            <a:ext cx="10254521" cy="4585871"/>
          </a:xfrm>
          <a:prstGeom prst="rect">
            <a:avLst/>
          </a:prstGeom>
          <a:noFill/>
        </p:spPr>
        <p:txBody>
          <a:bodyPr wrap="square" lIns="91440" tIns="45720" rIns="91440" bIns="45720" rtlCol="0" anchor="t">
            <a:spAutoFit/>
          </a:bodyPr>
          <a:lstStyle/>
          <a:p>
            <a:pPr marL="285750" indent="-285750" algn="just">
              <a:spcAft>
                <a:spcPts val="800"/>
              </a:spcAft>
              <a:buFont typeface="Wingdings" panose="05000000000000000000" pitchFamily="2" charset="2"/>
              <a:buChar char="ü"/>
            </a:pPr>
            <a:r>
              <a:rPr lang="es-ES" sz="1200" b="1" u="sng" dirty="0">
                <a:solidFill>
                  <a:srgbClr val="193C69"/>
                </a:solidFill>
                <a:latin typeface="Arial"/>
                <a:cs typeface="Arial"/>
              </a:rPr>
              <a:t>Dar Cumplimiento a Acción Popular Rampa 24 A y 24B: </a:t>
            </a:r>
          </a:p>
          <a:p>
            <a:pPr algn="just">
              <a:spcAft>
                <a:spcPts val="800"/>
              </a:spcAft>
            </a:pPr>
            <a:r>
              <a:rPr lang="es-MX" sz="1200" dirty="0">
                <a:solidFill>
                  <a:srgbClr val="193C69"/>
                </a:solidFill>
                <a:latin typeface="Arial"/>
                <a:cs typeface="Arial"/>
              </a:rPr>
              <a:t>En el Complejo Carcelario y Penitenciario Metropolitano de Cúcuta, sector norte (patios 24A y 24B), se promovió una acción popular para garantizar la seguridad, el acceso digno y la prevención de desastres. El Tribunal Administrativo de Norte de Santander, mediante fallo del 18 de julio de 2023, ordenó a la USPEC y a ENTerritorio construir una rampa de acceso en un plazo de 12 meses, priorizando la atención a personas con discapacidad y adultos mayores.</a:t>
            </a:r>
          </a:p>
          <a:p>
            <a:pPr algn="just">
              <a:spcAft>
                <a:spcPts val="800"/>
              </a:spcAft>
            </a:pPr>
            <a:endParaRPr lang="es-MX" sz="1200" dirty="0">
              <a:solidFill>
                <a:srgbClr val="193C69"/>
              </a:solidFill>
              <a:latin typeface="Arial"/>
              <a:cs typeface="Arial"/>
            </a:endParaRPr>
          </a:p>
          <a:p>
            <a:pPr marL="285750" indent="-285750" algn="just">
              <a:spcAft>
                <a:spcPts val="800"/>
              </a:spcAft>
              <a:buFont typeface="Wingdings" panose="05000000000000000000" pitchFamily="2" charset="2"/>
              <a:buChar char="ü"/>
            </a:pPr>
            <a:r>
              <a:rPr lang="es-ES" sz="1200" b="1" u="sng" dirty="0">
                <a:solidFill>
                  <a:srgbClr val="193C69"/>
                </a:solidFill>
                <a:latin typeface="Arial"/>
                <a:cs typeface="Arial"/>
              </a:rPr>
              <a:t>Atender Seguimiento Hallazgo a USPEC de la CGR: </a:t>
            </a:r>
            <a:endParaRPr lang="es-ES" sz="1200" dirty="0"/>
          </a:p>
          <a:p>
            <a:pPr algn="just">
              <a:spcAft>
                <a:spcPts val="800"/>
              </a:spcAft>
            </a:pPr>
            <a:r>
              <a:rPr lang="es-ES" sz="1200" dirty="0">
                <a:solidFill>
                  <a:srgbClr val="193C69"/>
                </a:solidFill>
                <a:latin typeface="Arial"/>
                <a:cs typeface="Arial"/>
              </a:rPr>
              <a:t>Se tiene conocimiento de que a la fecha la Contraloría General de la República, tiene un especial seguimiento a las actividades del ERON CUCUTA según lo indicado por la USPEC, han observado la necesidad de reforzar la infraestructura del Establecimiento Penitenciario, con el fin de incrementar la seguridad del Complejo Carcelario.</a:t>
            </a:r>
          </a:p>
          <a:p>
            <a:pPr algn="just">
              <a:spcAft>
                <a:spcPts val="800"/>
              </a:spcAft>
            </a:pPr>
            <a:endParaRPr lang="es-ES" sz="1200" dirty="0">
              <a:solidFill>
                <a:srgbClr val="193C69"/>
              </a:solidFill>
              <a:latin typeface="Arial"/>
              <a:cs typeface="Arial"/>
            </a:endParaRPr>
          </a:p>
          <a:p>
            <a:pPr marL="171450" indent="-171450" algn="just">
              <a:buFont typeface="Wingdings" panose="05000000000000000000" pitchFamily="2" charset="2"/>
              <a:buChar char="ü"/>
            </a:pPr>
            <a:r>
              <a:rPr lang="es-ES" sz="1200" b="1" u="sng" dirty="0">
                <a:solidFill>
                  <a:srgbClr val="193C69"/>
                </a:solidFill>
                <a:latin typeface="Arial"/>
                <a:cs typeface="Arial"/>
              </a:rPr>
              <a:t>Evitar Presunto incumplimiento a las obligaciones contractuales de ENTerritorio S.A en el marco del C.I. 216144:</a:t>
            </a:r>
          </a:p>
          <a:p>
            <a:pPr algn="just"/>
            <a:endParaRPr lang="es-MX" sz="1200" dirty="0">
              <a:solidFill>
                <a:srgbClr val="193C69"/>
              </a:solidFill>
              <a:latin typeface="Arial"/>
              <a:cs typeface="Arial"/>
            </a:endParaRPr>
          </a:p>
          <a:p>
            <a:pPr algn="just"/>
            <a:r>
              <a:rPr lang="es-MX" sz="1200" dirty="0">
                <a:solidFill>
                  <a:srgbClr val="193C69"/>
                </a:solidFill>
                <a:latin typeface="Arial"/>
                <a:cs typeface="Arial"/>
              </a:rPr>
              <a:t>La USPEC ha señalado un presunto incumplimiento de ENTerritorio S.A. en el Contrato Interadministrativo No. 216144, debido al estado de mantenimiento de la infraestructura en el proyecto del ERON de Cúcuta. Dicho contrato contemplaba la gerencia integral de </a:t>
            </a:r>
            <a:r>
              <a:rPr lang="es-MX" sz="1200" b="1" dirty="0">
                <a:solidFill>
                  <a:srgbClr val="193C69"/>
                </a:solidFill>
                <a:latin typeface="Arial"/>
                <a:cs typeface="Arial"/>
              </a:rPr>
              <a:t>158 proyectos</a:t>
            </a:r>
            <a:r>
              <a:rPr lang="es-MX" sz="1200" dirty="0">
                <a:solidFill>
                  <a:srgbClr val="193C69"/>
                </a:solidFill>
                <a:latin typeface="Arial"/>
                <a:cs typeface="Arial"/>
              </a:rPr>
              <a:t>, de los cuales </a:t>
            </a:r>
            <a:r>
              <a:rPr lang="es-MX" sz="1200" b="1" dirty="0">
                <a:solidFill>
                  <a:srgbClr val="193C69"/>
                </a:solidFill>
                <a:latin typeface="Arial"/>
                <a:cs typeface="Arial"/>
              </a:rPr>
              <a:t>154 ya fueron cerrados y liquidados</a:t>
            </a:r>
            <a:r>
              <a:rPr lang="es-MX" sz="1200" dirty="0">
                <a:solidFill>
                  <a:srgbClr val="193C69"/>
                </a:solidFill>
                <a:latin typeface="Arial"/>
                <a:cs typeface="Arial"/>
              </a:rPr>
              <a:t>, 2 terminados en la vigencia actual, 1 se encuentra en ejecución - ERON Pereira y 1 en proceso de contratación para la culminación de obras ERON CUCUTA.</a:t>
            </a:r>
          </a:p>
          <a:p>
            <a:pPr algn="just"/>
            <a:endParaRPr lang="es-MX" sz="1200" dirty="0">
              <a:solidFill>
                <a:srgbClr val="193C69"/>
              </a:solidFill>
              <a:latin typeface="Arial"/>
              <a:cs typeface="Arial"/>
            </a:endParaRPr>
          </a:p>
          <a:p>
            <a:pPr algn="just"/>
            <a:r>
              <a:rPr lang="es-MX" sz="1200" b="1" u="sng" dirty="0">
                <a:solidFill>
                  <a:srgbClr val="193C69"/>
                </a:solidFill>
                <a:latin typeface="Arial"/>
                <a:cs typeface="Arial"/>
              </a:rPr>
              <a:t>El valor total del contrato es de $384.039 millones, y el proyecto específico de Cúcuta representa $2.588 millones, lo que equivale a un 0,67% del contrato total.</a:t>
            </a:r>
          </a:p>
          <a:p>
            <a:pPr algn="just">
              <a:spcAft>
                <a:spcPts val="800"/>
              </a:spcAft>
            </a:pPr>
            <a:endParaRPr lang="es-ES" sz="1200" dirty="0">
              <a:solidFill>
                <a:srgbClr val="193C69"/>
              </a:solidFill>
              <a:latin typeface="Arial"/>
              <a:cs typeface="Arial"/>
            </a:endParaRPr>
          </a:p>
        </p:txBody>
      </p:sp>
      <p:sp>
        <p:nvSpPr>
          <p:cNvPr id="9" name="Título 2">
            <a:extLst>
              <a:ext uri="{FF2B5EF4-FFF2-40B4-BE49-F238E27FC236}">
                <a16:creationId xmlns:a16="http://schemas.microsoft.com/office/drawing/2014/main" id="{70921865-28B4-BF06-1C52-CFC5568D3F97}"/>
              </a:ext>
            </a:extLst>
          </p:cNvPr>
          <p:cNvSpPr txBox="1">
            <a:spLocks/>
          </p:cNvSpPr>
          <p:nvPr/>
        </p:nvSpPr>
        <p:spPr>
          <a:xfrm>
            <a:off x="582686" y="367024"/>
            <a:ext cx="10254521" cy="351550"/>
          </a:xfrm>
          <a:prstGeom prst="rect">
            <a:avLst/>
          </a:prstGeom>
        </p:spPr>
        <p:txBody>
          <a:bodyPr lIns="91440" tIns="45720" rIns="91440" bIns="45720" anchor="t"/>
          <a:lstStyle>
            <a:defPPr>
              <a:defRPr lang="es-CO"/>
            </a:defPPr>
            <a:lvl1pPr marL="342900" indent="-342900" algn="just">
              <a:lnSpc>
                <a:spcPct val="90000"/>
              </a:lnSpc>
              <a:spcBef>
                <a:spcPct val="0"/>
              </a:spcBef>
              <a:buFontTx/>
              <a:buAutoNum type="arabicParenR"/>
              <a:defRPr b="1">
                <a:solidFill>
                  <a:srgbClr val="193C69"/>
                </a:solidFill>
                <a:latin typeface="+mj-lt"/>
                <a:ea typeface="+mj-ea"/>
                <a:cs typeface="+mj-cs"/>
              </a:defRPr>
            </a:lvl1pPr>
          </a:lstStyle>
          <a:p>
            <a:pPr marL="0" indent="0">
              <a:buNone/>
            </a:pPr>
            <a:r>
              <a:rPr lang="es-419" sz="1400">
                <a:latin typeface="Arial"/>
                <a:cs typeface="Arial"/>
              </a:rPr>
              <a:t>NECESIDAD DE CONTINUAR CON EL PROYECTO </a:t>
            </a:r>
          </a:p>
        </p:txBody>
      </p:sp>
      <p:pic>
        <p:nvPicPr>
          <p:cNvPr id="3" name="Gráfico 2">
            <a:extLst>
              <a:ext uri="{FF2B5EF4-FFF2-40B4-BE49-F238E27FC236}">
                <a16:creationId xmlns:a16="http://schemas.microsoft.com/office/drawing/2014/main" id="{800DFCE5-A6C2-3FA2-642B-C586799C9E50}"/>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584536" y="718115"/>
            <a:ext cx="7799443" cy="45719"/>
          </a:xfrm>
          <a:prstGeom prst="rect">
            <a:avLst/>
          </a:prstGeom>
        </p:spPr>
      </p:pic>
      <p:sp>
        <p:nvSpPr>
          <p:cNvPr id="5" name="CuadroTexto 4">
            <a:extLst>
              <a:ext uri="{FF2B5EF4-FFF2-40B4-BE49-F238E27FC236}">
                <a16:creationId xmlns:a16="http://schemas.microsoft.com/office/drawing/2014/main" id="{BE367257-D07C-08F1-417F-E485192B0E31}"/>
              </a:ext>
            </a:extLst>
          </p:cNvPr>
          <p:cNvSpPr txBox="1"/>
          <p:nvPr/>
        </p:nvSpPr>
        <p:spPr>
          <a:xfrm>
            <a:off x="582685" y="1069665"/>
            <a:ext cx="6094476" cy="307777"/>
          </a:xfrm>
          <a:prstGeom prst="rect">
            <a:avLst/>
          </a:prstGeom>
          <a:noFill/>
        </p:spPr>
        <p:txBody>
          <a:bodyPr wrap="square">
            <a:spAutoFit/>
          </a:bodyPr>
          <a:lstStyle/>
          <a:p>
            <a:pPr algn="just">
              <a:spcAft>
                <a:spcPts val="800"/>
              </a:spcAft>
            </a:pPr>
            <a:r>
              <a:rPr lang="es-MX" sz="1400" b="1" dirty="0">
                <a:solidFill>
                  <a:schemeClr val="accent2">
                    <a:lumMod val="75000"/>
                  </a:schemeClr>
                </a:solidFill>
                <a:latin typeface="Arial"/>
                <a:cs typeface="Arial"/>
              </a:rPr>
              <a:t>JUSTIFICACIÓN </a:t>
            </a:r>
          </a:p>
        </p:txBody>
      </p:sp>
    </p:spTree>
    <p:extLst>
      <p:ext uri="{BB962C8B-B14F-4D97-AF65-F5344CB8AC3E}">
        <p14:creationId xmlns:p14="http://schemas.microsoft.com/office/powerpoint/2010/main" val="244484931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0BEED84CFC7294399CC168CAC7AAA9D" ma:contentTypeVersion="15" ma:contentTypeDescription="Crear nuevo documento." ma:contentTypeScope="" ma:versionID="eac9d69460eaaa258b63e603afe49a4c">
  <xsd:schema xmlns:xsd="http://www.w3.org/2001/XMLSchema" xmlns:xs="http://www.w3.org/2001/XMLSchema" xmlns:p="http://schemas.microsoft.com/office/2006/metadata/properties" xmlns:ns2="4ff22a92-e0fd-4376-bb3e-5085afa27f1e" xmlns:ns3="9842f507-c269-4bf6-ab34-ef85de9ef743" targetNamespace="http://schemas.microsoft.com/office/2006/metadata/properties" ma:root="true" ma:fieldsID="e474e89f866bd9cd54174dfeeb2a8d58" ns2:_="" ns3:_="">
    <xsd:import namespace="4ff22a92-e0fd-4376-bb3e-5085afa27f1e"/>
    <xsd:import namespace="9842f507-c269-4bf6-ab34-ef85de9ef7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ObjectDetectorVersions" minOccurs="0"/>
                <xsd:element ref="ns3:MediaServiceGenerationTime" minOccurs="0"/>
                <xsd:element ref="ns3:MediaServiceEventHashCode" minOccurs="0"/>
                <xsd:element ref="ns3:MediaServiceOCR"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f22a92-e0fd-4376-bb3e-5085afa27f1e"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16" nillable="true" ma:displayName="Taxonomy Catch All Column" ma:hidden="true" ma:list="{e695b36d-9777-4b4a-b540-a9bd6084a734}" ma:internalName="TaxCatchAll" ma:showField="CatchAllData" ma:web="4ff22a92-e0fd-4376-bb3e-5085afa27f1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842f507-c269-4bf6-ab34-ef85de9ef7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Etiquetas de imagen" ma:readOnly="false" ma:fieldId="{5cf76f15-5ced-4ddc-b409-7134ff3c332f}" ma:taxonomyMulti="true" ma:sspId="846355df-9235-42bb-a076-d7bc8491462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ff22a92-e0fd-4376-bb3e-5085afa27f1e" xsi:nil="true"/>
    <lcf76f155ced4ddcb4097134ff3c332f xmlns="9842f507-c269-4bf6-ab34-ef85de9ef74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A5FB50-91A4-4966-A9B7-A0B2E5437E57}">
  <ds:schemaRefs>
    <ds:schemaRef ds:uri="4ff22a92-e0fd-4376-bb3e-5085afa27f1e"/>
    <ds:schemaRef ds:uri="9842f507-c269-4bf6-ab34-ef85de9ef7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D204AFF-8AF4-4992-A723-521928445ED5}">
  <ds:schemaRefs>
    <ds:schemaRef ds:uri="http://schemas.microsoft.com/sharepoint/v3/contenttype/forms"/>
  </ds:schemaRefs>
</ds:datastoreItem>
</file>

<file path=customXml/itemProps3.xml><?xml version="1.0" encoding="utf-8"?>
<ds:datastoreItem xmlns:ds="http://schemas.openxmlformats.org/officeDocument/2006/customXml" ds:itemID="{69E470E2-868E-43D8-A069-0B9C7712C1B4}">
  <ds:schemaRefs>
    <ds:schemaRef ds:uri="9842f507-c269-4bf6-ab34-ef85de9ef743"/>
    <ds:schemaRef ds:uri="http://schemas.microsoft.com/office/2006/documentManagement/types"/>
    <ds:schemaRef ds:uri="http://purl.org/dc/elements/1.1/"/>
    <ds:schemaRef ds:uri="http://schemas.microsoft.com/office/infopath/2007/PartnerControls"/>
    <ds:schemaRef ds:uri="http://purl.org/dc/dcmitype/"/>
    <ds:schemaRef ds:uri="http://purl.org/dc/terms/"/>
    <ds:schemaRef ds:uri="http://schemas.openxmlformats.org/package/2006/metadata/core-properties"/>
    <ds:schemaRef ds:uri="4ff22a92-e0fd-4376-bb3e-5085afa27f1e"/>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1754</TotalTime>
  <Words>2287</Words>
  <Application>Microsoft Office PowerPoint</Application>
  <PresentationFormat>Panorámica</PresentationFormat>
  <Paragraphs>220</Paragraphs>
  <Slides>13</Slides>
  <Notes>7</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13</vt:i4>
      </vt:variant>
    </vt:vector>
  </HeadingPairs>
  <TitlesOfParts>
    <vt:vector size="21" baseType="lpstr">
      <vt:lpstr>Aptos</vt:lpstr>
      <vt:lpstr>Aptos Display</vt:lpstr>
      <vt:lpstr>Arial</vt:lpstr>
      <vt:lpstr>Calibri</vt:lpstr>
      <vt:lpstr>Calibri Light</vt:lpstr>
      <vt:lpstr>Times New Roman</vt:lpstr>
      <vt:lpstr>Wingdings</vt:lpstr>
      <vt:lpstr>Tema de Office</vt:lpstr>
      <vt:lpstr>Presentación de PowerPoint</vt:lpstr>
      <vt:lpstr>Presentación de PowerPoint</vt:lpstr>
      <vt:lpstr>Unidad de Servicios Penitenciarios y Carcelarios (USPEC)</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Gustavo Parada</dc:creator>
  <cp:lastModifiedBy>Mildred Jhomara Carvajal Montañez</cp:lastModifiedBy>
  <cp:revision>38</cp:revision>
  <cp:lastPrinted>2025-06-18T20:53:54Z</cp:lastPrinted>
  <dcterms:created xsi:type="dcterms:W3CDTF">2024-09-04T18:07:51Z</dcterms:created>
  <dcterms:modified xsi:type="dcterms:W3CDTF">2025-09-25T19:57:12Z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0x010100B0BEED84CFC7294399CC168CAC7AAA9D</vt:lpwstr>
  </property>
  <property fmtid="{D5CDD505-2E9C-101B-9397-08002B2CF9AE}" pid="3" name="MediaServiceImageTags">
    <vt:lpwstr/>
  </property>
</Properties>
</file>