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</p:sldMasterIdLst>
  <p:notesMasterIdLst>
    <p:notesMasterId r:id="rId3"/>
  </p:notesMasterIdLst>
  <p:handoutMasterIdLst>
    <p:handoutMasterId r:id="rId4"/>
  </p:handoutMasterIdLst>
  <p:sldIdLst>
    <p:sldId id="2147374727" r:id="rId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BD61"/>
    <a:srgbClr val="FFFFE5"/>
    <a:srgbClr val="E1B03B"/>
    <a:srgbClr val="000000"/>
    <a:srgbClr val="C49E41"/>
    <a:srgbClr val="B13737"/>
    <a:srgbClr val="93BB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543" autoAdjust="0"/>
    <p:restoredTop sz="94660"/>
  </p:normalViewPr>
  <p:slideViewPr>
    <p:cSldViewPr snapToGrid="0">
      <p:cViewPr varScale="1">
        <p:scale>
          <a:sx n="70" d="100"/>
          <a:sy n="70" d="100"/>
        </p:scale>
        <p:origin x="192" y="1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handoutMaster" Target="handoutMasters/handoutMaster1.xml"/><Relationship Id="rId9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12/08/25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2C42BE-1CC3-4DFC-8C34-A2C0CDA595F1}" type="datetimeFigureOut">
              <a:rPr lang="es-CO" smtClean="0"/>
              <a:t>11/08/25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BD9396-252F-4EF5-82DA-EA0FAA50E4F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47259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C81AF-6639-F260-EA0A-FE829F77E0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433915C-9076-D3D2-82E7-48A8D4155E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0480267C-0DCB-F72D-8BB9-8422C9D778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/>
              <a:t>Incluir una columna con el estado del trámite(Resolución Expedida; Resolución Publicada a comentarios, Diagnóstico o el que corresponda ) - </a:t>
            </a:r>
            <a:r>
              <a:rPr lang="es-CO" b="1"/>
              <a:t>AJUSTADA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483C957-FDCE-B621-218F-4DA1698028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C5D09F-353D-4775-9B0E-024C22FEA356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706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11/08/25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123D99B-8F49-5E11-2FDB-1AE5A5788C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7286" y="179791"/>
            <a:ext cx="755199" cy="66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908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8C33511-A338-5376-6BDF-DAC98DF64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7286" y="179791"/>
            <a:ext cx="755199" cy="66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639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CABDF4-E154-1D40-1787-BB5649FBE4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7286" y="179791"/>
            <a:ext cx="755199" cy="66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935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e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Marcador de posición de imagen 34">
            <a:extLst>
              <a:ext uri="{FF2B5EF4-FFF2-40B4-BE49-F238E27FC236}">
                <a16:creationId xmlns:a16="http://schemas.microsoft.com/office/drawing/2014/main" id="{EA10837A-18D5-41DD-A066-A079A09D86A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1420935" y="466999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s-ES" noProof="0"/>
              <a:t>ICONO</a:t>
            </a:r>
          </a:p>
        </p:txBody>
      </p:sp>
      <p:sp>
        <p:nvSpPr>
          <p:cNvPr id="41" name="Marcador de texto 39">
            <a:extLst>
              <a:ext uri="{FF2B5EF4-FFF2-40B4-BE49-F238E27FC236}">
                <a16:creationId xmlns:a16="http://schemas.microsoft.com/office/drawing/2014/main" id="{FD8132DE-D62C-4410-983C-9F458DCEF6D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2408126" y="930257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42" name="Marcador de texto 46">
            <a:extLst>
              <a:ext uri="{FF2B5EF4-FFF2-40B4-BE49-F238E27FC236}">
                <a16:creationId xmlns:a16="http://schemas.microsoft.com/office/drawing/2014/main" id="{DF68D5C6-4D23-4113-9FFA-AFAAB5A6DA0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8126" y="527314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s-ES" noProof="0"/>
              <a:t>Haga clic para editar</a:t>
            </a:r>
          </a:p>
        </p:txBody>
      </p:sp>
      <p:sp>
        <p:nvSpPr>
          <p:cNvPr id="48" name="Marcador de posición de imagen 34">
            <a:extLst>
              <a:ext uri="{FF2B5EF4-FFF2-40B4-BE49-F238E27FC236}">
                <a16:creationId xmlns:a16="http://schemas.microsoft.com/office/drawing/2014/main" id="{2B75D755-4972-4E8B-ACD5-FAE778A8627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3458965" y="248445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s-ES" noProof="0"/>
              <a:t>ICONO</a:t>
            </a:r>
          </a:p>
        </p:txBody>
      </p:sp>
      <p:sp>
        <p:nvSpPr>
          <p:cNvPr id="49" name="Marcador de texto 39">
            <a:extLst>
              <a:ext uri="{FF2B5EF4-FFF2-40B4-BE49-F238E27FC236}">
                <a16:creationId xmlns:a16="http://schemas.microsoft.com/office/drawing/2014/main" id="{0EEE7EDE-175B-450F-B4D2-50D992E53C5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446156" y="2947712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50" name="Marcador de texto 46">
            <a:extLst>
              <a:ext uri="{FF2B5EF4-FFF2-40B4-BE49-F238E27FC236}">
                <a16:creationId xmlns:a16="http://schemas.microsoft.com/office/drawing/2014/main" id="{91051322-19B5-41CA-BEAB-A8F1B8CA54E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446156" y="2544769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s-ES" noProof="0"/>
              <a:t>Haga clic para editar</a:t>
            </a:r>
          </a:p>
        </p:txBody>
      </p:sp>
      <p:sp>
        <p:nvSpPr>
          <p:cNvPr id="51" name="Marcador de posición de imagen 34">
            <a:extLst>
              <a:ext uri="{FF2B5EF4-FFF2-40B4-BE49-F238E27FC236}">
                <a16:creationId xmlns:a16="http://schemas.microsoft.com/office/drawing/2014/main" id="{966FF594-D5D5-4FD4-A245-AAF0D053095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8030968" y="248445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s-ES" noProof="0"/>
              <a:t>ICONO</a:t>
            </a:r>
          </a:p>
        </p:txBody>
      </p:sp>
      <p:sp>
        <p:nvSpPr>
          <p:cNvPr id="55" name="Marcador de texto 39">
            <a:extLst>
              <a:ext uri="{FF2B5EF4-FFF2-40B4-BE49-F238E27FC236}">
                <a16:creationId xmlns:a16="http://schemas.microsoft.com/office/drawing/2014/main" id="{3A5DD9C2-78E8-4416-B2C1-F07A9E25832F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018159" y="2947712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56" name="Marcador de texto 46">
            <a:extLst>
              <a:ext uri="{FF2B5EF4-FFF2-40B4-BE49-F238E27FC236}">
                <a16:creationId xmlns:a16="http://schemas.microsoft.com/office/drawing/2014/main" id="{D8A4734F-8867-4923-806F-AE04360B226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018159" y="2544769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s-ES" noProof="0"/>
              <a:t>Haga clic para editar</a:t>
            </a:r>
          </a:p>
        </p:txBody>
      </p:sp>
      <p:sp>
        <p:nvSpPr>
          <p:cNvPr id="57" name="Marcador de posición de imagen 34">
            <a:extLst>
              <a:ext uri="{FF2B5EF4-FFF2-40B4-BE49-F238E27FC236}">
                <a16:creationId xmlns:a16="http://schemas.microsoft.com/office/drawing/2014/main" id="{B03F66BE-0084-45A8-85FC-1448DEA89D7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1586860" y="420178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s-ES" noProof="0"/>
              <a:t>ICONO</a:t>
            </a:r>
          </a:p>
        </p:txBody>
      </p:sp>
      <p:sp>
        <p:nvSpPr>
          <p:cNvPr id="58" name="Marcador de texto 39">
            <a:extLst>
              <a:ext uri="{FF2B5EF4-FFF2-40B4-BE49-F238E27FC236}">
                <a16:creationId xmlns:a16="http://schemas.microsoft.com/office/drawing/2014/main" id="{3F9DA6EE-3DE6-4493-AD6B-BEC7EE858CED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2574051" y="4665042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61" name="Marcador de texto 46">
            <a:extLst>
              <a:ext uri="{FF2B5EF4-FFF2-40B4-BE49-F238E27FC236}">
                <a16:creationId xmlns:a16="http://schemas.microsoft.com/office/drawing/2014/main" id="{DD5495C5-2CD2-4593-BC1F-CF0E7D3601E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574051" y="4262099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s-ES" noProof="0"/>
              <a:t>Haga clic para editar</a:t>
            </a:r>
          </a:p>
        </p:txBody>
      </p:sp>
      <p:sp>
        <p:nvSpPr>
          <p:cNvPr id="62" name="Marcador de posición de imagen 34">
            <a:extLst>
              <a:ext uri="{FF2B5EF4-FFF2-40B4-BE49-F238E27FC236}">
                <a16:creationId xmlns:a16="http://schemas.microsoft.com/office/drawing/2014/main" id="{D2B54852-DC63-410D-BE2A-4D723492843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5818607" y="4201784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s-ES" noProof="0"/>
              <a:t>ICONO</a:t>
            </a:r>
          </a:p>
        </p:txBody>
      </p:sp>
      <p:sp>
        <p:nvSpPr>
          <p:cNvPr id="63" name="Marcador de texto 39">
            <a:extLst>
              <a:ext uri="{FF2B5EF4-FFF2-40B4-BE49-F238E27FC236}">
                <a16:creationId xmlns:a16="http://schemas.microsoft.com/office/drawing/2014/main" id="{13567973-FE07-4747-9500-D565A3EF2869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6805798" y="4665042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64" name="Marcador de texto 46">
            <a:extLst>
              <a:ext uri="{FF2B5EF4-FFF2-40B4-BE49-F238E27FC236}">
                <a16:creationId xmlns:a16="http://schemas.microsoft.com/office/drawing/2014/main" id="{FCE91BB7-DB4C-4F95-ADC1-2757AA689645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805798" y="4262099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s-ES" noProof="0"/>
              <a:t>Haga clic para editar</a:t>
            </a:r>
          </a:p>
        </p:txBody>
      </p:sp>
      <p:sp>
        <p:nvSpPr>
          <p:cNvPr id="65" name="Marcador de posición de imagen 34">
            <a:extLst>
              <a:ext uri="{FF2B5EF4-FFF2-40B4-BE49-F238E27FC236}">
                <a16:creationId xmlns:a16="http://schemas.microsoft.com/office/drawing/2014/main" id="{7082A562-BADD-429E-BB11-8A40EE253FC4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8027987" y="5637179"/>
            <a:ext cx="887413" cy="889000"/>
          </a:xfrm>
        </p:spPr>
        <p:txBody>
          <a:bodyPr rtlCol="0">
            <a:normAutofit/>
          </a:bodyPr>
          <a:lstStyle>
            <a:lvl1pPr marL="0" indent="0">
              <a:buNone/>
              <a:defRPr sz="1000"/>
            </a:lvl1pPr>
          </a:lstStyle>
          <a:p>
            <a:pPr rtl="0"/>
            <a:r>
              <a:rPr lang="es-ES" noProof="0"/>
              <a:t>ICONO</a:t>
            </a:r>
          </a:p>
        </p:txBody>
      </p:sp>
      <p:sp>
        <p:nvSpPr>
          <p:cNvPr id="66" name="Marcador de texto 39">
            <a:extLst>
              <a:ext uri="{FF2B5EF4-FFF2-40B4-BE49-F238E27FC236}">
                <a16:creationId xmlns:a16="http://schemas.microsoft.com/office/drawing/2014/main" id="{C8F3380A-C45C-44C2-BE84-98D3DADAEDA3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9015178" y="6100437"/>
            <a:ext cx="2138339" cy="601662"/>
          </a:xfrm>
        </p:spPr>
        <p:txBody>
          <a:bodyPr rtlCol="0">
            <a:no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1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67" name="Marcador de texto 46">
            <a:extLst>
              <a:ext uri="{FF2B5EF4-FFF2-40B4-BE49-F238E27FC236}">
                <a16:creationId xmlns:a16="http://schemas.microsoft.com/office/drawing/2014/main" id="{67C61256-88BA-4ADF-A3CB-77D1B459CAE6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015178" y="5697494"/>
            <a:ext cx="2138339" cy="299767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 rtl="0"/>
            <a:r>
              <a:rPr lang="es-ES" noProof="0"/>
              <a:t>Haga clic para editar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91D5DA0-8F16-4F11-8B6E-A593133FA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3098" y="457200"/>
            <a:ext cx="6096001" cy="601662"/>
          </a:xfrm>
        </p:spPr>
        <p:txBody>
          <a:bodyPr rtlCol="0"/>
          <a:lstStyle>
            <a:lvl1pPr algn="r"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AEEB8208-B2E8-117D-7B74-6A97B69DF1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7286" y="179791"/>
            <a:ext cx="755199" cy="66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8480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0">
          <p15:clr>
            <a:srgbClr val="FBAE40"/>
          </p15:clr>
        </p15:guide>
        <p15:guide id="2" pos="3840">
          <p15:clr>
            <a:srgbClr val="FBAE40"/>
          </p15:clr>
        </p15:guide>
        <p15:guide id="3" pos="5760">
          <p15:clr>
            <a:srgbClr val="FBAE40"/>
          </p15:clr>
        </p15:guide>
        <p15:guide id="4" pos="3984">
          <p15:clr>
            <a:srgbClr val="5ACBF0"/>
          </p15:clr>
        </p15:guide>
        <p15:guide id="5" pos="3672">
          <p15:clr>
            <a:srgbClr val="5ACBF0"/>
          </p15:clr>
        </p15:guide>
        <p15:guide id="6" pos="2064">
          <p15:clr>
            <a:srgbClr val="5ACBF0"/>
          </p15:clr>
        </p15:guide>
        <p15:guide id="7" pos="1776">
          <p15:clr>
            <a:srgbClr val="5ACBF0"/>
          </p15:clr>
        </p15:guide>
        <p15:guide id="8" pos="5616">
          <p15:clr>
            <a:srgbClr val="5ACBF0"/>
          </p15:clr>
        </p15:guide>
        <p15:guide id="9" pos="5928">
          <p15:clr>
            <a:srgbClr val="5ACBF0"/>
          </p15:clr>
        </p15:guide>
        <p15:guide id="10" pos="144">
          <p15:clr>
            <a:srgbClr val="5ACBF0"/>
          </p15:clr>
        </p15:guide>
        <p15:guide id="11" orient="horz" pos="4200">
          <p15:clr>
            <a:srgbClr val="5ACBF0"/>
          </p15:clr>
        </p15:guide>
        <p15:guide id="12" pos="7536">
          <p15:clr>
            <a:srgbClr val="5ACBF0"/>
          </p15:clr>
        </p15:guide>
        <p15:guide id="13" orient="horz" pos="144">
          <p15:clr>
            <a:srgbClr val="5ACBF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760" b="0" i="0">
                <a:solidFill>
                  <a:srgbClr val="333333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3707526"/>
            <a:ext cx="5303520" cy="2659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687735" y="3409722"/>
            <a:ext cx="4910687" cy="2659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8/11/25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67CAB2D5-0DCC-EAD8-A484-2FAF55F706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7286" y="179791"/>
            <a:ext cx="755199" cy="66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4444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11/08/25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3806064-D094-DA86-6C22-C9CFC529A6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79684" y="2139929"/>
            <a:ext cx="2032630" cy="178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62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11/08/25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A165D209-61C5-5623-06A1-1F65E5777DC0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E1B0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37EB86CA-4FAF-6B12-15D8-50B358F55D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7286" y="179791"/>
            <a:ext cx="755199" cy="66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643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11/08/25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id="{89C524AB-00DA-3F35-878F-590E976321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7286" y="179791"/>
            <a:ext cx="755199" cy="66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31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240EBAA9-2EEC-4E88-8C73-4C56AEB3B9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7286" y="179791"/>
            <a:ext cx="755199" cy="66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826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8/11/25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/>
          </a:p>
        </p:txBody>
      </p:sp>
      <p:pic>
        <p:nvPicPr>
          <p:cNvPr id="10" name="Picture 6">
            <a:extLst>
              <a:ext uri="{FF2B5EF4-FFF2-40B4-BE49-F238E27FC236}">
                <a16:creationId xmlns:a16="http://schemas.microsoft.com/office/drawing/2014/main" id="{C2CC0D79-AF13-D34A-39FA-B0E8F3EA87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7286" y="179791"/>
            <a:ext cx="755199" cy="66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401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8/11/25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AE3F1680-529F-BA4B-F167-D31BD611C7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7286" y="179791"/>
            <a:ext cx="755199" cy="66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957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11/08/25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D64312D3-52EA-DD6A-A84C-5F8BE3A5AC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7286" y="179791"/>
            <a:ext cx="755199" cy="66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471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7E9409E6-7AF5-033B-25A6-D8CBDDDB78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7286" y="179791"/>
            <a:ext cx="755199" cy="66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961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C1454DF7-ECA4-BEE2-24F5-B4C3061DDE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7286" y="179791"/>
            <a:ext cx="755199" cy="66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21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8/11/25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‹Nº›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BC3794-2513-1C8E-8495-40F54DDE3719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5527286" y="179791"/>
            <a:ext cx="755199" cy="66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971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2" r:id="rId13"/>
    <p:sldLayoutId id="214748371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4043B-019A-52E3-CF13-2124D4F595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114">
            <a:extLst>
              <a:ext uri="{FF2B5EF4-FFF2-40B4-BE49-F238E27FC236}">
                <a16:creationId xmlns:a16="http://schemas.microsoft.com/office/drawing/2014/main" id="{1892EFBA-04A3-6CAB-6635-D0F5976DE034}"/>
              </a:ext>
            </a:extLst>
          </p:cNvPr>
          <p:cNvSpPr/>
          <p:nvPr/>
        </p:nvSpPr>
        <p:spPr>
          <a:xfrm>
            <a:off x="0" y="254557"/>
            <a:ext cx="6558107" cy="657344"/>
          </a:xfrm>
          <a:prstGeom prst="rect">
            <a:avLst/>
          </a:prstGeom>
          <a:solidFill>
            <a:srgbClr val="E3B2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s-CO" sz="2000" b="1" dirty="0">
                <a:solidFill>
                  <a:prstClr val="black"/>
                </a:solidFill>
                <a:latin typeface="Verdana"/>
                <a:ea typeface="Verdana"/>
              </a:rPr>
              <a:t>Distrito Minero del Piedemonte y Cordillera Nariñense, Abades. </a:t>
            </a:r>
            <a:endParaRPr lang="es-CO" sz="2000" b="1" dirty="0">
              <a:solidFill>
                <a:prstClr val="black"/>
              </a:solidFill>
              <a:latin typeface="Verdana"/>
              <a:ea typeface="Verdana"/>
              <a:cs typeface="Arial"/>
            </a:endParaRP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18011086-F86C-C45B-3EDF-2D060E8037F3}"/>
              </a:ext>
            </a:extLst>
          </p:cNvPr>
          <p:cNvSpPr/>
          <p:nvPr/>
        </p:nvSpPr>
        <p:spPr>
          <a:xfrm>
            <a:off x="4520772" y="2044107"/>
            <a:ext cx="2911289" cy="2777917"/>
          </a:xfrm>
          <a:prstGeom prst="ellips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ea typeface="Verdana" panose="020B0604030504040204" pitchFamily="34" charset="0"/>
              </a:rPr>
              <a:t>Extensión total de 292.006,74 hectáreas. </a:t>
            </a:r>
          </a:p>
          <a:p>
            <a:pPr algn="ctr"/>
            <a:endParaRPr lang="es-CO" sz="1600" b="1" dirty="0">
              <a:ea typeface="Verdana" panose="020B0604030504040204" pitchFamily="34" charset="0"/>
            </a:endParaRPr>
          </a:p>
          <a:p>
            <a:pPr algn="ctr"/>
            <a:r>
              <a:rPr lang="es-CO" sz="1600" b="1" dirty="0">
                <a:ea typeface="Verdana" panose="020B0604030504040204" pitchFamily="34" charset="0"/>
              </a:rPr>
              <a:t>Municipios de Los Andes, La Llanada, Santacruz, Samaniego y Mallama.</a:t>
            </a:r>
            <a:endParaRPr lang="es-ES_tradnl" sz="1600" b="1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236FADD-1CCE-4EAD-AAE8-A74A306778C4}"/>
              </a:ext>
            </a:extLst>
          </p:cNvPr>
          <p:cNvSpPr txBox="1"/>
          <p:nvPr/>
        </p:nvSpPr>
        <p:spPr>
          <a:xfrm>
            <a:off x="947058" y="1832983"/>
            <a:ext cx="37113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 algn="ctr">
              <a:buSzPct val="150000"/>
              <a:buBlip>
                <a:blip r:embed="rId3"/>
              </a:buBlip>
              <a:defRPr/>
            </a:pPr>
            <a:r>
              <a:rPr lang="es-ES" sz="1200" b="1" dirty="0">
                <a:ea typeface="Verdana" panose="020B0604030504040204" pitchFamily="34" charset="0"/>
              </a:rPr>
              <a:t>Población: </a:t>
            </a:r>
            <a:r>
              <a:rPr lang="es-ES" sz="1200" dirty="0">
                <a:ea typeface="Verdana" panose="020B0604030504040204" pitchFamily="34" charset="0"/>
              </a:rPr>
              <a:t>En su territorio se encuentran seis (6) resguardos indígenas, dos (2) cabildos indígenas y un (1) consejo comunitario.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19A077F-6E7A-14EC-416F-A1EE3812F594}"/>
              </a:ext>
            </a:extLst>
          </p:cNvPr>
          <p:cNvSpPr txBox="1"/>
          <p:nvPr/>
        </p:nvSpPr>
        <p:spPr>
          <a:xfrm>
            <a:off x="7903028" y="1745229"/>
            <a:ext cx="238013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 algn="ctr">
              <a:buSzPct val="150000"/>
              <a:buBlip>
                <a:blip r:embed="rId3"/>
              </a:buBlip>
              <a:defRPr/>
            </a:pPr>
            <a:r>
              <a:rPr lang="es-CO" sz="1200" b="1" dirty="0">
                <a:ea typeface="Verdana" panose="020B0604030504040204" pitchFamily="34" charset="0"/>
              </a:rPr>
              <a:t>Situación minera: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C0523D4-5A58-D299-A80B-A9F4AD1F42F5}"/>
              </a:ext>
            </a:extLst>
          </p:cNvPr>
          <p:cNvSpPr txBox="1"/>
          <p:nvPr/>
        </p:nvSpPr>
        <p:spPr>
          <a:xfrm>
            <a:off x="947058" y="4747869"/>
            <a:ext cx="371138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 algn="ctr">
              <a:buSzPct val="150000"/>
              <a:buBlip>
                <a:blip r:embed="rId3"/>
              </a:buBlip>
              <a:defRPr/>
            </a:pPr>
            <a:r>
              <a:rPr lang="es-CO" sz="1200" b="1" dirty="0">
                <a:ea typeface="Verdana" panose="020B0604030504040204" pitchFamily="34" charset="0"/>
              </a:rPr>
              <a:t>Mayor conflictividad: </a:t>
            </a:r>
            <a:r>
              <a:rPr lang="es-CO" sz="1200" dirty="0">
                <a:ea typeface="Verdana" panose="020B0604030504040204" pitchFamily="34" charset="0"/>
              </a:rPr>
              <a:t>Estos cinco municipios se caracterizan por una alta conflictividad entre mineros tradicionales no formalizados, comunidades étnicas que desarrollan actividades mineras, actores que se oponen a la explotación y titulares mineros, en disputa por los derechos de aprovechamiento de los recursos minerales no renovables del subsuelo.</a:t>
            </a:r>
            <a:endParaRPr lang="es-ES_tradnl" sz="1200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5FFFAC7-164E-6043-BA32-C1832397172D}"/>
              </a:ext>
            </a:extLst>
          </p:cNvPr>
          <p:cNvSpPr txBox="1"/>
          <p:nvPr/>
        </p:nvSpPr>
        <p:spPr>
          <a:xfrm>
            <a:off x="533400" y="3198093"/>
            <a:ext cx="35164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 algn="ctr">
              <a:buSzPct val="150000"/>
              <a:buBlip>
                <a:blip r:embed="rId3"/>
              </a:buBlip>
              <a:defRPr/>
            </a:pPr>
            <a:r>
              <a:rPr lang="es-ES" sz="1200" b="1" dirty="0">
                <a:ea typeface="Verdana" panose="020B0604030504040204" pitchFamily="34" charset="0"/>
              </a:rPr>
              <a:t>Programas de gobierno: </a:t>
            </a:r>
            <a:r>
              <a:rPr lang="es-ES" sz="1200" dirty="0">
                <a:ea typeface="Verdana" panose="020B0604030504040204" pitchFamily="34" charset="0"/>
              </a:rPr>
              <a:t>Un municipio PDET (Los Andes). Cuatro municipios ZOMAC (Los Andes, La Llanada, Samaniego y Mallama). Territorio delimitado como Maqueta de Paz de Abades</a:t>
            </a:r>
            <a:r>
              <a:rPr lang="es-ES" sz="1200" i="1" dirty="0">
                <a:ea typeface="Verdana" panose="020B0604030504040204" pitchFamily="34" charset="0"/>
              </a:rPr>
              <a:t>.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27B4B8B-0C24-DBE2-D783-ACC6F20AE9C2}"/>
              </a:ext>
            </a:extLst>
          </p:cNvPr>
          <p:cNvSpPr txBox="1"/>
          <p:nvPr/>
        </p:nvSpPr>
        <p:spPr>
          <a:xfrm>
            <a:off x="7794171" y="3105833"/>
            <a:ext cx="38644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 algn="ctr">
              <a:buSzPct val="150000"/>
              <a:buBlip>
                <a:blip r:embed="rId3"/>
              </a:buBlip>
              <a:defRPr/>
            </a:pPr>
            <a:r>
              <a:rPr lang="es-ES" sz="1200" b="1" dirty="0">
                <a:ea typeface="Verdana" panose="020B0604030504040204" pitchFamily="34" charset="0"/>
              </a:rPr>
              <a:t>Determinantes ambientales: </a:t>
            </a:r>
            <a:r>
              <a:rPr lang="es-ES" sz="1200" dirty="0">
                <a:ea typeface="Verdana" panose="020B0604030504040204" pitchFamily="34" charset="0"/>
              </a:rPr>
              <a:t>El 94,2% del área del distrito cuenta con determinantes ambientales que condicionan el uso del suelo y el recurso mineral.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EE495E9-B3AE-780F-AE1E-D2C0BC659887}"/>
              </a:ext>
            </a:extLst>
          </p:cNvPr>
          <p:cNvSpPr txBox="1"/>
          <p:nvPr/>
        </p:nvSpPr>
        <p:spPr>
          <a:xfrm>
            <a:off x="7782005" y="254557"/>
            <a:ext cx="250115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SzPct val="150000"/>
              <a:defRPr/>
            </a:pPr>
            <a:r>
              <a:rPr lang="en-US" sz="1100" b="1" dirty="0"/>
              <a:t>Minerales </a:t>
            </a:r>
            <a:r>
              <a:rPr lang="en-US" sz="1100" b="1" dirty="0" err="1"/>
              <a:t>estratégicos</a:t>
            </a:r>
            <a:r>
              <a:rPr lang="en-US" sz="1100" b="1" dirty="0"/>
              <a:t>: </a:t>
            </a:r>
            <a:r>
              <a:rPr lang="en-US" sz="1100" dirty="0"/>
              <a:t>Oro</a:t>
            </a:r>
            <a:endParaRPr lang="es-CO" sz="1100" dirty="0">
              <a:ea typeface="Verdana" panose="020B0604030504040204" pitchFamily="34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B90CAC93-C4A4-B43A-7A56-498FE31F1C71}"/>
              </a:ext>
            </a:extLst>
          </p:cNvPr>
          <p:cNvSpPr txBox="1"/>
          <p:nvPr/>
        </p:nvSpPr>
        <p:spPr>
          <a:xfrm>
            <a:off x="7903028" y="4835770"/>
            <a:ext cx="238013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 algn="ctr">
              <a:buSzPct val="150000"/>
              <a:buBlip>
                <a:blip r:embed="rId3"/>
              </a:buBlip>
              <a:defRPr/>
            </a:pPr>
            <a:r>
              <a:rPr lang="es-CO" sz="1200" b="1" dirty="0">
                <a:ea typeface="Verdana" panose="020B0604030504040204" pitchFamily="34" charset="0"/>
              </a:rPr>
              <a:t>Potencialidades:</a:t>
            </a:r>
          </a:p>
        </p:txBody>
      </p:sp>
      <p:pic>
        <p:nvPicPr>
          <p:cNvPr id="21" name="Gráfico 20" descr="Lights On con relleno sólido">
            <a:extLst>
              <a:ext uri="{FF2B5EF4-FFF2-40B4-BE49-F238E27FC236}">
                <a16:creationId xmlns:a16="http://schemas.microsoft.com/office/drawing/2014/main" id="{72214729-68CF-3737-CA7F-451C27E137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88628" y="77095"/>
            <a:ext cx="657344" cy="657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58116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2013 - Tema de 2022">
  <a:themeElements>
    <a:clrScheme name="Office 2013 - Tema de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Tema de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de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5051E910EA916B428BDA3E4C6DD88C74" ma:contentTypeVersion="18" ma:contentTypeDescription="Crear nuevo documento." ma:contentTypeScope="" ma:versionID="6129cede17c686155bb3b85c7f3d1aee">
  <xsd:schema xmlns:xsd="http://www.w3.org/2001/XMLSchema" xmlns:xs="http://www.w3.org/2001/XMLSchema" xmlns:p="http://schemas.microsoft.com/office/2006/metadata/properties" xmlns:ns2="ffbc0187-8fa9-4916-a7c7-5655d372b371" xmlns:ns3="cbb41903-3b7a-4ba4-9008-a2e3e4b7e0c5" targetNamespace="http://schemas.microsoft.com/office/2006/metadata/properties" ma:root="true" ma:fieldsID="2c410bdfc22fcae7e747c6a111569000" ns2:_="" ns3:_="">
    <xsd:import namespace="ffbc0187-8fa9-4916-a7c7-5655d372b371"/>
    <xsd:import namespace="cbb41903-3b7a-4ba4-9008-a2e3e4b7e0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bc0187-8fa9-4916-a7c7-5655d372b3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n" ma:readOnly="false" ma:fieldId="{5cf76f15-5ced-4ddc-b409-7134ff3c332f}" ma:taxonomyMulti="true" ma:sspId="c2231ce5-edc9-4cf3-bcdc-afedc95ebd1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b41903-3b7a-4ba4-9008-a2e3e4b7e0c5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6cc5590-4b66-489c-a658-0a0c1b2e5ab1}" ma:internalName="TaxCatchAll" ma:showField="CatchAllData" ma:web="cbb41903-3b7a-4ba4-9008-a2e3e4b7e0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fbc0187-8fa9-4916-a7c7-5655d372b371">
      <Terms xmlns="http://schemas.microsoft.com/office/infopath/2007/PartnerControls"/>
    </lcf76f155ced4ddcb4097134ff3c332f>
    <TaxCatchAll xmlns="cbb41903-3b7a-4ba4-9008-a2e3e4b7e0c5" xsi:nil="true"/>
  </documentManagement>
</p:properties>
</file>

<file path=customXml/itemProps1.xml><?xml version="1.0" encoding="utf-8"?>
<ds:datastoreItem xmlns:ds="http://schemas.openxmlformats.org/officeDocument/2006/customXml" ds:itemID="{7EEEB515-0B54-447D-831D-378D630EBE0E}"/>
</file>

<file path=customXml/itemProps2.xml><?xml version="1.0" encoding="utf-8"?>
<ds:datastoreItem xmlns:ds="http://schemas.openxmlformats.org/officeDocument/2006/customXml" ds:itemID="{7C0B9707-091F-4EAD-B78A-361018479521}"/>
</file>

<file path=customXml/itemProps3.xml><?xml version="1.0" encoding="utf-8"?>
<ds:datastoreItem xmlns:ds="http://schemas.openxmlformats.org/officeDocument/2006/customXml" ds:itemID="{3B9A50C2-EFC3-4C3D-B19C-F2C920E84EE0}"/>
</file>

<file path=docProps/app.xml><?xml version="1.0" encoding="utf-8"?>
<Properties xmlns="http://schemas.openxmlformats.org/officeDocument/2006/extended-properties" xmlns:vt="http://schemas.openxmlformats.org/officeDocument/2006/docPropsVTypes">
  <TotalTime>40790</TotalTime>
  <Words>204</Words>
  <Application>Microsoft Macintosh PowerPoint</Application>
  <PresentationFormat>Panorámica</PresentationFormat>
  <Paragraphs>13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Aptos</vt:lpstr>
      <vt:lpstr>Arial</vt:lpstr>
      <vt:lpstr>Arial Black</vt:lpstr>
      <vt:lpstr>Calibri</vt:lpstr>
      <vt:lpstr>Calibri Light</vt:lpstr>
      <vt:lpstr>Verdana</vt:lpstr>
      <vt:lpstr>1_Office 2013 - Tema de 2022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Paula Camila Cruz Fajardo</dc:creator>
  <cp:lastModifiedBy>GIRALDO MEJIA JULIAN ANDRES</cp:lastModifiedBy>
  <cp:revision>121</cp:revision>
  <dcterms:created xsi:type="dcterms:W3CDTF">2024-07-20T21:34:54Z</dcterms:created>
  <dcterms:modified xsi:type="dcterms:W3CDTF">2025-08-12T20:27:56Z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0x0101005051E910EA916B428BDA3E4C6DD88C74</vt:lpwstr>
  </property>
</Properties>
</file>