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6" r:id="rId4"/>
  </p:sldMasterIdLst>
  <p:notesMasterIdLst>
    <p:notesMasterId r:id="rId21"/>
  </p:notesMasterIdLst>
  <p:sldIdLst>
    <p:sldId id="538" r:id="rId5"/>
    <p:sldId id="555" r:id="rId6"/>
    <p:sldId id="558" r:id="rId7"/>
    <p:sldId id="573" r:id="rId8"/>
    <p:sldId id="574" r:id="rId9"/>
    <p:sldId id="575" r:id="rId10"/>
    <p:sldId id="535" r:id="rId11"/>
    <p:sldId id="549" r:id="rId12"/>
    <p:sldId id="567" r:id="rId13"/>
    <p:sldId id="568" r:id="rId14"/>
    <p:sldId id="569" r:id="rId15"/>
    <p:sldId id="570" r:id="rId16"/>
    <p:sldId id="572" r:id="rId17"/>
    <p:sldId id="566" r:id="rId18"/>
    <p:sldId id="576" r:id="rId19"/>
    <p:sldId id="531" r:id="rId2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6B24"/>
    <a:srgbClr val="39A900"/>
    <a:srgbClr val="FDC300"/>
    <a:srgbClr val="71277A"/>
    <a:srgbClr val="7711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82" autoAdjust="0"/>
    <p:restoredTop sz="94660"/>
  </p:normalViewPr>
  <p:slideViewPr>
    <p:cSldViewPr snapToGrid="0">
      <p:cViewPr varScale="1">
        <p:scale>
          <a:sx n="72" d="100"/>
          <a:sy n="72" d="100"/>
        </p:scale>
        <p:origin x="5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1082AE-D3E9-445E-9010-D99262EBFABF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2266106-03CD-4240-9943-EAFE94330E97}">
      <dgm:prSet phldrT="[Texto]" custT="1"/>
      <dgm:spPr>
        <a:xfrm>
          <a:off x="0" y="0"/>
          <a:ext cx="5387277" cy="9396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CONTRATACIÓN DE APOYOS ADMINISTRATIVOS </a:t>
          </a:r>
          <a:r>
            <a:rPr lang="es-ES" sz="1400" b="1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Y DE GESTIÓN (Adjudicado)</a:t>
          </a:r>
          <a:endParaRPr lang="es-CO" sz="1400" b="1" dirty="0">
            <a:solidFill>
              <a:srgbClr val="7030A0"/>
            </a:solidFill>
            <a:latin typeface="Aptos" panose="020B0004020202020204"/>
            <a:ea typeface="+mn-ea"/>
            <a:cs typeface="+mn-cs"/>
          </a:endParaRPr>
        </a:p>
      </dgm:t>
    </dgm:pt>
    <dgm:pt modelId="{D6A72957-20B8-413C-8DF9-368B8A2325CA}" type="parTrans" cxnId="{432FD958-88CB-467D-A7D2-1598608CA14C}">
      <dgm:prSet/>
      <dgm:spPr/>
      <dgm:t>
        <a:bodyPr/>
        <a:lstStyle/>
        <a:p>
          <a:endParaRPr lang="es-CO"/>
        </a:p>
      </dgm:t>
    </dgm:pt>
    <dgm:pt modelId="{C0C10B90-9DC5-413E-9447-A64A0074CC28}" type="sibTrans" cxnId="{432FD958-88CB-467D-A7D2-1598608CA14C}">
      <dgm:prSet/>
      <dgm:spPr/>
      <dgm:t>
        <a:bodyPr/>
        <a:lstStyle/>
        <a:p>
          <a:endParaRPr lang="es-CO"/>
        </a:p>
      </dgm:t>
    </dgm:pt>
    <dgm:pt modelId="{994D4F2C-B376-46A9-8045-DCE9D8870E43}">
      <dgm:prSet phldrT="[Texto]" custT="1"/>
      <dgm:spPr>
        <a:xfrm>
          <a:off x="0" y="0"/>
          <a:ext cx="5387277" cy="9396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 sz="1400" b="1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$156.750.000   $155.325.000     99,09% </a:t>
          </a:r>
          <a:endParaRPr lang="es-CO" sz="1400" b="1" dirty="0">
            <a:solidFill>
              <a:srgbClr val="7030A0"/>
            </a:solidFill>
            <a:latin typeface="Aptos" panose="020B0004020202020204"/>
            <a:ea typeface="+mn-ea"/>
            <a:cs typeface="+mn-cs"/>
          </a:endParaRPr>
        </a:p>
      </dgm:t>
    </dgm:pt>
    <dgm:pt modelId="{2DC8BA00-5411-4F8D-988C-CF1F9F77DB18}" type="parTrans" cxnId="{D9162D42-4F46-48A8-8D89-67DFE12FA316}">
      <dgm:prSet/>
      <dgm:spPr/>
      <dgm:t>
        <a:bodyPr/>
        <a:lstStyle/>
        <a:p>
          <a:endParaRPr lang="es-CO"/>
        </a:p>
      </dgm:t>
    </dgm:pt>
    <dgm:pt modelId="{C5EFF87D-1FDB-411C-B6AB-5E9AEAF031CB}" type="sibTrans" cxnId="{D9162D42-4F46-48A8-8D89-67DFE12FA316}">
      <dgm:prSet/>
      <dgm:spPr/>
      <dgm:t>
        <a:bodyPr/>
        <a:lstStyle/>
        <a:p>
          <a:endParaRPr lang="es-CO"/>
        </a:p>
      </dgm:t>
    </dgm:pt>
    <dgm:pt modelId="{1592E9D8-E87E-4EE2-8955-3A080BC6FCC0}">
      <dgm:prSet phldrT="[Texto]" custT="1"/>
      <dgm:spPr>
        <a:xfrm>
          <a:off x="0" y="1033602"/>
          <a:ext cx="5387277" cy="9396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MATERIALES PARA FORMACIÓN PROFESIONAL Insumos Tienda </a:t>
          </a:r>
          <a:r>
            <a:rPr lang="es-ES" sz="1400" b="1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(Adjudicado parcialmente)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gm:t>
    </dgm:pt>
    <dgm:pt modelId="{DDE7ADAE-94ED-4983-804B-A59C022B25E3}" type="parTrans" cxnId="{2F6CE4C7-7420-4D2A-9D33-3651A9925E49}">
      <dgm:prSet/>
      <dgm:spPr/>
      <dgm:t>
        <a:bodyPr/>
        <a:lstStyle/>
        <a:p>
          <a:endParaRPr lang="es-CO"/>
        </a:p>
      </dgm:t>
    </dgm:pt>
    <dgm:pt modelId="{90C44F4F-CED5-4158-824F-AB378DD4C182}" type="sibTrans" cxnId="{2F6CE4C7-7420-4D2A-9D33-3651A9925E49}">
      <dgm:prSet/>
      <dgm:spPr/>
      <dgm:t>
        <a:bodyPr/>
        <a:lstStyle/>
        <a:p>
          <a:endParaRPr lang="es-CO"/>
        </a:p>
      </dgm:t>
    </dgm:pt>
    <dgm:pt modelId="{186B8892-1072-447A-B628-2542D8ECA744}">
      <dgm:prSet phldrT="[Texto]" custT="1"/>
      <dgm:spPr>
        <a:xfrm>
          <a:off x="0" y="1033602"/>
          <a:ext cx="5387277" cy="9396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$150.000.000    $125</a:t>
          </a: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.000.000</a:t>
          </a:r>
          <a:r>
            <a:rPr lang="es-ES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     83%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gm:t>
    </dgm:pt>
    <dgm:pt modelId="{864D58CA-1780-44F0-B73D-73FE2FC6B17A}" type="parTrans" cxnId="{A4588800-E575-4405-B51D-B63F741B7F4D}">
      <dgm:prSet/>
      <dgm:spPr/>
      <dgm:t>
        <a:bodyPr/>
        <a:lstStyle/>
        <a:p>
          <a:endParaRPr lang="es-CO"/>
        </a:p>
      </dgm:t>
    </dgm:pt>
    <dgm:pt modelId="{B5665B6F-819F-4089-A793-D563AD2043D6}" type="sibTrans" cxnId="{A4588800-E575-4405-B51D-B63F741B7F4D}">
      <dgm:prSet/>
      <dgm:spPr/>
      <dgm:t>
        <a:bodyPr/>
        <a:lstStyle/>
        <a:p>
          <a:endParaRPr lang="es-CO"/>
        </a:p>
      </dgm:t>
    </dgm:pt>
    <dgm:pt modelId="{B49EF661-8A2C-4FF1-BD04-62F13B40B666}">
      <dgm:prSet phldrT="[Texto]" phldr="0" custT="1"/>
      <dgm:spPr>
        <a:xfrm>
          <a:off x="0" y="2035962"/>
          <a:ext cx="5387277" cy="9436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MAQUINARIA INDUSTRIAL, OTROS EQUIP </a:t>
          </a:r>
          <a:r>
            <a:rPr lang="es-ES" sz="1400" b="1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(Adjudicado)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     Porcentaje Ejecución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$80.000.000      $79.937.284          99,92%</a:t>
          </a:r>
        </a:p>
      </dgm:t>
    </dgm:pt>
    <dgm:pt modelId="{601A8A1E-875B-4A7F-8BCA-C5F2C19EEAD0}" type="parTrans" cxnId="{EC2A3CF4-54DB-4600-B026-3F0655D69242}">
      <dgm:prSet/>
      <dgm:spPr/>
      <dgm:t>
        <a:bodyPr/>
        <a:lstStyle/>
        <a:p>
          <a:endParaRPr lang="es-CO"/>
        </a:p>
      </dgm:t>
    </dgm:pt>
    <dgm:pt modelId="{3BEB2882-239A-42EC-B7C6-BED8263A288E}" type="sibTrans" cxnId="{EC2A3CF4-54DB-4600-B026-3F0655D69242}">
      <dgm:prSet/>
      <dgm:spPr/>
      <dgm:t>
        <a:bodyPr/>
        <a:lstStyle/>
        <a:p>
          <a:endParaRPr lang="es-CO"/>
        </a:p>
      </dgm:t>
    </dgm:pt>
    <dgm:pt modelId="{5302389E-7396-4DA8-A28E-66037C4748DA}">
      <dgm:prSet phldrT="[Texto]" custT="1"/>
      <dgm:spPr>
        <a:xfrm>
          <a:off x="0" y="3107428"/>
          <a:ext cx="5387277" cy="9396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KIT DOTACION Y ELEMENTOS PROTECCIÓN APRENDICES</a:t>
          </a:r>
        </a:p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     Porcentaje Ejecución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$20.000.000      $0                        0% Proceso                     			           Observaciones</a:t>
          </a:r>
        </a:p>
      </dgm:t>
    </dgm:pt>
    <dgm:pt modelId="{302AE361-2A6D-44E6-A40A-989C09A25625}" type="parTrans" cxnId="{EEDCED67-E7F3-4610-875E-3DEB595429B5}">
      <dgm:prSet/>
      <dgm:spPr/>
      <dgm:t>
        <a:bodyPr/>
        <a:lstStyle/>
        <a:p>
          <a:endParaRPr lang="es-CO"/>
        </a:p>
      </dgm:t>
    </dgm:pt>
    <dgm:pt modelId="{07BB9178-1BF4-49BF-AF9E-99A1DD4DF6CE}" type="sibTrans" cxnId="{EEDCED67-E7F3-4610-875E-3DEB595429B5}">
      <dgm:prSet/>
      <dgm:spPr/>
      <dgm:t>
        <a:bodyPr/>
        <a:lstStyle/>
        <a:p>
          <a:endParaRPr lang="es-CO"/>
        </a:p>
      </dgm:t>
    </dgm:pt>
    <dgm:pt modelId="{8B80852D-036B-4638-9981-397EF8ACFC04}">
      <dgm:prSet phldrT="[Texto]" custT="1"/>
      <dgm:spPr>
        <a:xfrm>
          <a:off x="0" y="1033602"/>
          <a:ext cx="5387277" cy="939638"/>
        </a:xfr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     Porcentaje Ejecución</a:t>
          </a:r>
        </a:p>
      </dgm:t>
    </dgm:pt>
    <dgm:pt modelId="{8C7A96D7-60DA-485B-8169-364F60C4F9F5}" type="parTrans" cxnId="{0B3C5484-5AEF-4FC9-B361-1704A0F2D92C}">
      <dgm:prSet/>
      <dgm:spPr/>
      <dgm:t>
        <a:bodyPr/>
        <a:lstStyle/>
        <a:p>
          <a:endParaRPr lang="es-CO"/>
        </a:p>
      </dgm:t>
    </dgm:pt>
    <dgm:pt modelId="{7949607E-B267-4763-9C0F-EEE71BB18A98}" type="sibTrans" cxnId="{0B3C5484-5AEF-4FC9-B361-1704A0F2D92C}">
      <dgm:prSet/>
      <dgm:spPr/>
      <dgm:t>
        <a:bodyPr/>
        <a:lstStyle/>
        <a:p>
          <a:endParaRPr lang="es-CO"/>
        </a:p>
      </dgm:t>
    </dgm:pt>
    <dgm:pt modelId="{8DBF436D-1F22-44A5-BA66-186A8720B572}">
      <dgm:prSet phldrT="[Texto]" custT="1"/>
      <dgm:spPr>
        <a:xfrm>
          <a:off x="0" y="0"/>
          <a:ext cx="5387277" cy="939638"/>
        </a:xfr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Aptos" panose="020B0004020202020204"/>
              <a:ea typeface="+mn-ea"/>
              <a:cs typeface="+mn-cs"/>
            </a:rPr>
            <a:t>Presupuesto     Ejecutado           Porcentaje Ejecución</a:t>
          </a:r>
        </a:p>
      </dgm:t>
    </dgm:pt>
    <dgm:pt modelId="{45091B4B-D214-4CFE-9C81-3CCD742432C8}" type="parTrans" cxnId="{0B5C9590-3415-4780-ABB9-7FE5031CFBBD}">
      <dgm:prSet/>
      <dgm:spPr/>
      <dgm:t>
        <a:bodyPr/>
        <a:lstStyle/>
        <a:p>
          <a:endParaRPr lang="es-CO"/>
        </a:p>
      </dgm:t>
    </dgm:pt>
    <dgm:pt modelId="{64536304-5E0A-4C91-B3F4-02FEAACBC800}" type="sibTrans" cxnId="{0B5C9590-3415-4780-ABB9-7FE5031CFBBD}">
      <dgm:prSet/>
      <dgm:spPr/>
      <dgm:t>
        <a:bodyPr/>
        <a:lstStyle/>
        <a:p>
          <a:endParaRPr lang="es-CO"/>
        </a:p>
      </dgm:t>
    </dgm:pt>
    <dgm:pt modelId="{0178D8CE-03A5-4EC5-B1E1-DFA0058AC34D}" type="pres">
      <dgm:prSet presAssocID="{031082AE-D3E9-445E-9010-D99262EBFABF}" presName="linear" presStyleCnt="0">
        <dgm:presLayoutVars>
          <dgm:dir/>
          <dgm:resizeHandles val="exact"/>
        </dgm:presLayoutVars>
      </dgm:prSet>
      <dgm:spPr/>
    </dgm:pt>
    <dgm:pt modelId="{AA6A48DF-2047-40F7-A202-442073140A6B}" type="pres">
      <dgm:prSet presAssocID="{22266106-03CD-4240-9943-EAFE94330E97}" presName="comp" presStyleCnt="0"/>
      <dgm:spPr/>
    </dgm:pt>
    <dgm:pt modelId="{C179AD7A-7285-471B-BAC2-5D7F7634B03C}" type="pres">
      <dgm:prSet presAssocID="{22266106-03CD-4240-9943-EAFE94330E97}" presName="box" presStyleLbl="node1" presStyleIdx="0" presStyleCnt="4" custLinFactNeighborX="0" custLinFactNeighborY="462"/>
      <dgm:spPr>
        <a:prstGeom prst="roundRect">
          <a:avLst>
            <a:gd name="adj" fmla="val 10000"/>
          </a:avLst>
        </a:prstGeom>
      </dgm:spPr>
    </dgm:pt>
    <dgm:pt modelId="{E158DB31-6F14-4CEF-9946-250D23259580}" type="pres">
      <dgm:prSet presAssocID="{22266106-03CD-4240-9943-EAFE94330E97}" presName="img" presStyleLbl="fgImgPlace1" presStyleIdx="0" presStyleCnt="4" custScaleX="81918" custScaleY="70123" custLinFactNeighborX="4276" custLinFactNeighborY="-1302"/>
      <dgm:spPr>
        <a:xfrm>
          <a:off x="93963" y="93963"/>
          <a:ext cx="1077455" cy="7517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Grupo de hombres"/>
        </a:ext>
      </dgm:extLst>
    </dgm:pt>
    <dgm:pt modelId="{2112DFA0-2511-49A6-8A18-4DBAC8D3B7B6}" type="pres">
      <dgm:prSet presAssocID="{22266106-03CD-4240-9943-EAFE94330E97}" presName="text" presStyleLbl="node1" presStyleIdx="0" presStyleCnt="4">
        <dgm:presLayoutVars>
          <dgm:bulletEnabled val="1"/>
        </dgm:presLayoutVars>
      </dgm:prSet>
      <dgm:spPr/>
    </dgm:pt>
    <dgm:pt modelId="{66FAFC0A-E00C-4D19-A5CB-05B0878F1F67}" type="pres">
      <dgm:prSet presAssocID="{C0C10B90-9DC5-413E-9447-A64A0074CC28}" presName="spacer" presStyleCnt="0"/>
      <dgm:spPr/>
    </dgm:pt>
    <dgm:pt modelId="{C94A57C5-C30D-4FE1-911C-5DE1D53DF4AD}" type="pres">
      <dgm:prSet presAssocID="{1592E9D8-E87E-4EE2-8955-3A080BC6FCC0}" presName="comp" presStyleCnt="0"/>
      <dgm:spPr/>
    </dgm:pt>
    <dgm:pt modelId="{589CF46E-125E-4D42-A2DC-7BF4C64A3A1A}" type="pres">
      <dgm:prSet presAssocID="{1592E9D8-E87E-4EE2-8955-3A080BC6FCC0}" presName="box" presStyleLbl="node1" presStyleIdx="1" presStyleCnt="4"/>
      <dgm:spPr>
        <a:prstGeom prst="roundRect">
          <a:avLst>
            <a:gd name="adj" fmla="val 10000"/>
          </a:avLst>
        </a:prstGeom>
      </dgm:spPr>
    </dgm:pt>
    <dgm:pt modelId="{62A95E90-853F-47EA-8DDE-8231D5523D4F}" type="pres">
      <dgm:prSet presAssocID="{1592E9D8-E87E-4EE2-8955-3A080BC6FCC0}" presName="img" presStyleLbl="fgImgPlace1" presStyleIdx="1" presStyleCnt="4"/>
      <dgm:spPr>
        <a:xfrm>
          <a:off x="93963" y="1127566"/>
          <a:ext cx="1077455" cy="7517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Herramientas de minería"/>
        </a:ext>
      </dgm:extLst>
    </dgm:pt>
    <dgm:pt modelId="{72A7AA4E-80BF-4B5C-8C80-E89F544A6F5A}" type="pres">
      <dgm:prSet presAssocID="{1592E9D8-E87E-4EE2-8955-3A080BC6FCC0}" presName="text" presStyleLbl="node1" presStyleIdx="1" presStyleCnt="4">
        <dgm:presLayoutVars>
          <dgm:bulletEnabled val="1"/>
        </dgm:presLayoutVars>
      </dgm:prSet>
      <dgm:spPr/>
    </dgm:pt>
    <dgm:pt modelId="{3CEC286A-31F6-4901-A29E-C5D33D3B0619}" type="pres">
      <dgm:prSet presAssocID="{90C44F4F-CED5-4158-824F-AB378DD4C182}" presName="spacer" presStyleCnt="0"/>
      <dgm:spPr/>
    </dgm:pt>
    <dgm:pt modelId="{CDECC3E0-65EE-4FCB-8034-6ABA74B61F4E}" type="pres">
      <dgm:prSet presAssocID="{B49EF661-8A2C-4FF1-BD04-62F13B40B666}" presName="comp" presStyleCnt="0"/>
      <dgm:spPr/>
    </dgm:pt>
    <dgm:pt modelId="{55C2D287-89AB-4381-9391-4DD3D4F55F74}" type="pres">
      <dgm:prSet presAssocID="{B49EF661-8A2C-4FF1-BD04-62F13B40B666}" presName="box" presStyleLbl="node1" presStyleIdx="2" presStyleCnt="4" custScaleY="100432" custLinFactNeighborX="-952" custLinFactNeighborY="-3325"/>
      <dgm:spPr/>
    </dgm:pt>
    <dgm:pt modelId="{4E03F214-E797-4472-AA83-98CC9D1B6571}" type="pres">
      <dgm:prSet presAssocID="{B49EF661-8A2C-4FF1-BD04-62F13B40B666}" presName="img" presStyleLbl="fgImgPlace1" presStyleIdx="2" presStyleCnt="4"/>
      <dgm:spPr>
        <a:xfrm>
          <a:off x="93963" y="2163198"/>
          <a:ext cx="1077455" cy="7517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Excavadora"/>
        </a:ext>
      </dgm:extLst>
    </dgm:pt>
    <dgm:pt modelId="{BA59308A-842E-4CAB-99D0-49B8B39461B0}" type="pres">
      <dgm:prSet presAssocID="{B49EF661-8A2C-4FF1-BD04-62F13B40B666}" presName="text" presStyleLbl="node1" presStyleIdx="2" presStyleCnt="4">
        <dgm:presLayoutVars>
          <dgm:bulletEnabled val="1"/>
        </dgm:presLayoutVars>
      </dgm:prSet>
      <dgm:spPr/>
    </dgm:pt>
    <dgm:pt modelId="{54004123-5D7B-4400-B0B7-D8A6F2C4F71B}" type="pres">
      <dgm:prSet presAssocID="{3BEB2882-239A-42EC-B7C6-BED8263A288E}" presName="spacer" presStyleCnt="0"/>
      <dgm:spPr/>
    </dgm:pt>
    <dgm:pt modelId="{8D8C3294-93A7-48F0-8925-5F3B87F3737C}" type="pres">
      <dgm:prSet presAssocID="{5302389E-7396-4DA8-A28E-66037C4748DA}" presName="comp" presStyleCnt="0"/>
      <dgm:spPr/>
    </dgm:pt>
    <dgm:pt modelId="{EB9EE8E4-FD62-478D-A654-71E3F5AD1A77}" type="pres">
      <dgm:prSet presAssocID="{5302389E-7396-4DA8-A28E-66037C4748DA}" presName="box" presStyleLbl="node1" presStyleIdx="3" presStyleCnt="4" custLinFactNeighborX="0" custLinFactNeighborY="-1172"/>
      <dgm:spPr/>
    </dgm:pt>
    <dgm:pt modelId="{6E34D3FE-A29B-44FA-A1E7-6E3F822CE1D5}" type="pres">
      <dgm:prSet presAssocID="{5302389E-7396-4DA8-A28E-66037C4748DA}" presName="img" presStyleLbl="fgImgPlace1" presStyleIdx="3" presStyleCnt="4"/>
      <dgm:spPr>
        <a:xfrm>
          <a:off x="93963" y="3198831"/>
          <a:ext cx="1077455" cy="7517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Tractor"/>
        </a:ext>
      </dgm:extLst>
    </dgm:pt>
    <dgm:pt modelId="{CCE7BF5A-8209-469C-B179-8407E2DE2162}" type="pres">
      <dgm:prSet presAssocID="{5302389E-7396-4DA8-A28E-66037C4748DA}" presName="text" presStyleLbl="node1" presStyleIdx="3" presStyleCnt="4">
        <dgm:presLayoutVars>
          <dgm:bulletEnabled val="1"/>
        </dgm:presLayoutVars>
      </dgm:prSet>
      <dgm:spPr/>
    </dgm:pt>
  </dgm:ptLst>
  <dgm:cxnLst>
    <dgm:cxn modelId="{A4588800-E575-4405-B51D-B63F741B7F4D}" srcId="{1592E9D8-E87E-4EE2-8955-3A080BC6FCC0}" destId="{186B8892-1072-447A-B628-2542D8ECA744}" srcOrd="1" destOrd="0" parTransId="{864D58CA-1780-44F0-B73D-73FE2FC6B17A}" sibTransId="{B5665B6F-819F-4089-A793-D563AD2043D6}"/>
    <dgm:cxn modelId="{B41EBB34-DD8C-44AE-B483-DB7A0F71C777}" type="presOf" srcId="{994D4F2C-B376-46A9-8045-DCE9D8870E43}" destId="{C179AD7A-7285-471B-BAC2-5D7F7634B03C}" srcOrd="0" destOrd="2" presId="urn:microsoft.com/office/officeart/2005/8/layout/vList4"/>
    <dgm:cxn modelId="{326D903B-2877-4C1E-BFF9-B6D78022F7ED}" type="presOf" srcId="{031082AE-D3E9-445E-9010-D99262EBFABF}" destId="{0178D8CE-03A5-4EC5-B1E1-DFA0058AC34D}" srcOrd="0" destOrd="0" presId="urn:microsoft.com/office/officeart/2005/8/layout/vList4"/>
    <dgm:cxn modelId="{14619940-07F3-4B31-9B05-31DB836CE005}" type="presOf" srcId="{994D4F2C-B376-46A9-8045-DCE9D8870E43}" destId="{2112DFA0-2511-49A6-8A18-4DBAC8D3B7B6}" srcOrd="1" destOrd="2" presId="urn:microsoft.com/office/officeart/2005/8/layout/vList4"/>
    <dgm:cxn modelId="{47E77061-8AAC-4EB1-B95F-08E1B2F03666}" type="presOf" srcId="{22266106-03CD-4240-9943-EAFE94330E97}" destId="{C179AD7A-7285-471B-BAC2-5D7F7634B03C}" srcOrd="0" destOrd="0" presId="urn:microsoft.com/office/officeart/2005/8/layout/vList4"/>
    <dgm:cxn modelId="{D9162D42-4F46-48A8-8D89-67DFE12FA316}" srcId="{22266106-03CD-4240-9943-EAFE94330E97}" destId="{994D4F2C-B376-46A9-8045-DCE9D8870E43}" srcOrd="1" destOrd="0" parTransId="{2DC8BA00-5411-4F8D-988C-CF1F9F77DB18}" sibTransId="{C5EFF87D-1FDB-411C-B6AB-5E9AEAF031CB}"/>
    <dgm:cxn modelId="{EEDCED67-E7F3-4610-875E-3DEB595429B5}" srcId="{031082AE-D3E9-445E-9010-D99262EBFABF}" destId="{5302389E-7396-4DA8-A28E-66037C4748DA}" srcOrd="3" destOrd="0" parTransId="{302AE361-2A6D-44E6-A40A-989C09A25625}" sibTransId="{07BB9178-1BF4-49BF-AF9E-99A1DD4DF6CE}"/>
    <dgm:cxn modelId="{B266334F-7A7D-4D8E-AB77-03387BAAF4A7}" type="presOf" srcId="{B49EF661-8A2C-4FF1-BD04-62F13B40B666}" destId="{BA59308A-842E-4CAB-99D0-49B8B39461B0}" srcOrd="1" destOrd="0" presId="urn:microsoft.com/office/officeart/2005/8/layout/vList4"/>
    <dgm:cxn modelId="{3DFBB857-9FF7-48F5-ACEE-40ED4C056FAB}" type="presOf" srcId="{8B80852D-036B-4638-9981-397EF8ACFC04}" destId="{72A7AA4E-80BF-4B5C-8C80-E89F544A6F5A}" srcOrd="1" destOrd="1" presId="urn:microsoft.com/office/officeart/2005/8/layout/vList4"/>
    <dgm:cxn modelId="{432FD958-88CB-467D-A7D2-1598608CA14C}" srcId="{031082AE-D3E9-445E-9010-D99262EBFABF}" destId="{22266106-03CD-4240-9943-EAFE94330E97}" srcOrd="0" destOrd="0" parTransId="{D6A72957-20B8-413C-8DF9-368B8A2325CA}" sibTransId="{C0C10B90-9DC5-413E-9447-A64A0074CC28}"/>
    <dgm:cxn modelId="{271D2159-BA10-41BA-8F81-0D7521F62B1D}" type="presOf" srcId="{B49EF661-8A2C-4FF1-BD04-62F13B40B666}" destId="{55C2D287-89AB-4381-9391-4DD3D4F55F74}" srcOrd="0" destOrd="0" presId="urn:microsoft.com/office/officeart/2005/8/layout/vList4"/>
    <dgm:cxn modelId="{0B3C5484-5AEF-4FC9-B361-1704A0F2D92C}" srcId="{1592E9D8-E87E-4EE2-8955-3A080BC6FCC0}" destId="{8B80852D-036B-4638-9981-397EF8ACFC04}" srcOrd="0" destOrd="0" parTransId="{8C7A96D7-60DA-485B-8169-364F60C4F9F5}" sibTransId="{7949607E-B267-4763-9C0F-EEE71BB18A98}"/>
    <dgm:cxn modelId="{0B5C9590-3415-4780-ABB9-7FE5031CFBBD}" srcId="{22266106-03CD-4240-9943-EAFE94330E97}" destId="{8DBF436D-1F22-44A5-BA66-186A8720B572}" srcOrd="0" destOrd="0" parTransId="{45091B4B-D214-4CFE-9C81-3CCD742432C8}" sibTransId="{64536304-5E0A-4C91-B3F4-02FEAACBC800}"/>
    <dgm:cxn modelId="{609ABE92-78C2-4021-BDE9-E3879562B8AB}" type="presOf" srcId="{22266106-03CD-4240-9943-EAFE94330E97}" destId="{2112DFA0-2511-49A6-8A18-4DBAC8D3B7B6}" srcOrd="1" destOrd="0" presId="urn:microsoft.com/office/officeart/2005/8/layout/vList4"/>
    <dgm:cxn modelId="{6ECC2895-11C4-4A95-9197-F4F21C03C1DB}" type="presOf" srcId="{8DBF436D-1F22-44A5-BA66-186A8720B572}" destId="{2112DFA0-2511-49A6-8A18-4DBAC8D3B7B6}" srcOrd="1" destOrd="1" presId="urn:microsoft.com/office/officeart/2005/8/layout/vList4"/>
    <dgm:cxn modelId="{E8D248B2-7B09-4BC4-9A95-509D806D60FB}" type="presOf" srcId="{1592E9D8-E87E-4EE2-8955-3A080BC6FCC0}" destId="{589CF46E-125E-4D42-A2DC-7BF4C64A3A1A}" srcOrd="0" destOrd="0" presId="urn:microsoft.com/office/officeart/2005/8/layout/vList4"/>
    <dgm:cxn modelId="{E194ABBD-9582-497D-B9D0-5F5BC6E09C0E}" type="presOf" srcId="{186B8892-1072-447A-B628-2542D8ECA744}" destId="{72A7AA4E-80BF-4B5C-8C80-E89F544A6F5A}" srcOrd="1" destOrd="2" presId="urn:microsoft.com/office/officeart/2005/8/layout/vList4"/>
    <dgm:cxn modelId="{598DCEC2-AD78-4B8B-96C7-6BD8487D156F}" type="presOf" srcId="{8DBF436D-1F22-44A5-BA66-186A8720B572}" destId="{C179AD7A-7285-471B-BAC2-5D7F7634B03C}" srcOrd="0" destOrd="1" presId="urn:microsoft.com/office/officeart/2005/8/layout/vList4"/>
    <dgm:cxn modelId="{2F6CE4C7-7420-4D2A-9D33-3651A9925E49}" srcId="{031082AE-D3E9-445E-9010-D99262EBFABF}" destId="{1592E9D8-E87E-4EE2-8955-3A080BC6FCC0}" srcOrd="1" destOrd="0" parTransId="{DDE7ADAE-94ED-4983-804B-A59C022B25E3}" sibTransId="{90C44F4F-CED5-4158-824F-AB378DD4C182}"/>
    <dgm:cxn modelId="{F145D3D4-BE34-45F6-BCC2-9C089031F550}" type="presOf" srcId="{5302389E-7396-4DA8-A28E-66037C4748DA}" destId="{EB9EE8E4-FD62-478D-A654-71E3F5AD1A77}" srcOrd="0" destOrd="0" presId="urn:microsoft.com/office/officeart/2005/8/layout/vList4"/>
    <dgm:cxn modelId="{553E89D6-85C6-49D7-91C3-6B0FCAB2988A}" type="presOf" srcId="{8B80852D-036B-4638-9981-397EF8ACFC04}" destId="{589CF46E-125E-4D42-A2DC-7BF4C64A3A1A}" srcOrd="0" destOrd="1" presId="urn:microsoft.com/office/officeart/2005/8/layout/vList4"/>
    <dgm:cxn modelId="{E549D6D9-E84F-4C8A-93EF-A83C18B997BC}" type="presOf" srcId="{1592E9D8-E87E-4EE2-8955-3A080BC6FCC0}" destId="{72A7AA4E-80BF-4B5C-8C80-E89F544A6F5A}" srcOrd="1" destOrd="0" presId="urn:microsoft.com/office/officeart/2005/8/layout/vList4"/>
    <dgm:cxn modelId="{998C1BE1-5818-4B71-886E-3A2BA475BE2D}" type="presOf" srcId="{5302389E-7396-4DA8-A28E-66037C4748DA}" destId="{CCE7BF5A-8209-469C-B179-8407E2DE2162}" srcOrd="1" destOrd="0" presId="urn:microsoft.com/office/officeart/2005/8/layout/vList4"/>
    <dgm:cxn modelId="{93DE2DF1-850C-4008-B667-33F571476623}" type="presOf" srcId="{186B8892-1072-447A-B628-2542D8ECA744}" destId="{589CF46E-125E-4D42-A2DC-7BF4C64A3A1A}" srcOrd="0" destOrd="2" presId="urn:microsoft.com/office/officeart/2005/8/layout/vList4"/>
    <dgm:cxn modelId="{EC2A3CF4-54DB-4600-B026-3F0655D69242}" srcId="{031082AE-D3E9-445E-9010-D99262EBFABF}" destId="{B49EF661-8A2C-4FF1-BD04-62F13B40B666}" srcOrd="2" destOrd="0" parTransId="{601A8A1E-875B-4A7F-8BCA-C5F2C19EEAD0}" sibTransId="{3BEB2882-239A-42EC-B7C6-BED8263A288E}"/>
    <dgm:cxn modelId="{C1DAFE56-04F2-47EA-AC74-FED312F90D48}" type="presParOf" srcId="{0178D8CE-03A5-4EC5-B1E1-DFA0058AC34D}" destId="{AA6A48DF-2047-40F7-A202-442073140A6B}" srcOrd="0" destOrd="0" presId="urn:microsoft.com/office/officeart/2005/8/layout/vList4"/>
    <dgm:cxn modelId="{45B4C14A-11B8-4007-B4B7-75282CCFBAC6}" type="presParOf" srcId="{AA6A48DF-2047-40F7-A202-442073140A6B}" destId="{C179AD7A-7285-471B-BAC2-5D7F7634B03C}" srcOrd="0" destOrd="0" presId="urn:microsoft.com/office/officeart/2005/8/layout/vList4"/>
    <dgm:cxn modelId="{4918520F-89C8-4CA1-BBB2-DCEA1FADA755}" type="presParOf" srcId="{AA6A48DF-2047-40F7-A202-442073140A6B}" destId="{E158DB31-6F14-4CEF-9946-250D23259580}" srcOrd="1" destOrd="0" presId="urn:microsoft.com/office/officeart/2005/8/layout/vList4"/>
    <dgm:cxn modelId="{AAA5477B-E27A-40C8-8726-FCFB5310AB02}" type="presParOf" srcId="{AA6A48DF-2047-40F7-A202-442073140A6B}" destId="{2112DFA0-2511-49A6-8A18-4DBAC8D3B7B6}" srcOrd="2" destOrd="0" presId="urn:microsoft.com/office/officeart/2005/8/layout/vList4"/>
    <dgm:cxn modelId="{779DE09C-FD47-484B-992D-82123D059358}" type="presParOf" srcId="{0178D8CE-03A5-4EC5-B1E1-DFA0058AC34D}" destId="{66FAFC0A-E00C-4D19-A5CB-05B0878F1F67}" srcOrd="1" destOrd="0" presId="urn:microsoft.com/office/officeart/2005/8/layout/vList4"/>
    <dgm:cxn modelId="{B3F30F28-B9A5-49AF-A601-0257E5A2DF7B}" type="presParOf" srcId="{0178D8CE-03A5-4EC5-B1E1-DFA0058AC34D}" destId="{C94A57C5-C30D-4FE1-911C-5DE1D53DF4AD}" srcOrd="2" destOrd="0" presId="urn:microsoft.com/office/officeart/2005/8/layout/vList4"/>
    <dgm:cxn modelId="{A83CF55F-A97E-4AB5-97FB-766CF1C5B939}" type="presParOf" srcId="{C94A57C5-C30D-4FE1-911C-5DE1D53DF4AD}" destId="{589CF46E-125E-4D42-A2DC-7BF4C64A3A1A}" srcOrd="0" destOrd="0" presId="urn:microsoft.com/office/officeart/2005/8/layout/vList4"/>
    <dgm:cxn modelId="{58A6EB44-09A8-44DE-BCC2-0B1ABF4D2549}" type="presParOf" srcId="{C94A57C5-C30D-4FE1-911C-5DE1D53DF4AD}" destId="{62A95E90-853F-47EA-8DDE-8231D5523D4F}" srcOrd="1" destOrd="0" presId="urn:microsoft.com/office/officeart/2005/8/layout/vList4"/>
    <dgm:cxn modelId="{D4055DDE-CD37-47BA-869B-8D699F9430CC}" type="presParOf" srcId="{C94A57C5-C30D-4FE1-911C-5DE1D53DF4AD}" destId="{72A7AA4E-80BF-4B5C-8C80-E89F544A6F5A}" srcOrd="2" destOrd="0" presId="urn:microsoft.com/office/officeart/2005/8/layout/vList4"/>
    <dgm:cxn modelId="{18A8B0B3-F7A4-46F1-9E43-A75D5D72AB7B}" type="presParOf" srcId="{0178D8CE-03A5-4EC5-B1E1-DFA0058AC34D}" destId="{3CEC286A-31F6-4901-A29E-C5D33D3B0619}" srcOrd="3" destOrd="0" presId="urn:microsoft.com/office/officeart/2005/8/layout/vList4"/>
    <dgm:cxn modelId="{32D3B264-AA65-4910-9246-121FAAE593A7}" type="presParOf" srcId="{0178D8CE-03A5-4EC5-B1E1-DFA0058AC34D}" destId="{CDECC3E0-65EE-4FCB-8034-6ABA74B61F4E}" srcOrd="4" destOrd="0" presId="urn:microsoft.com/office/officeart/2005/8/layout/vList4"/>
    <dgm:cxn modelId="{4DB0EB78-E362-4D52-983E-1D3D93269A2C}" type="presParOf" srcId="{CDECC3E0-65EE-4FCB-8034-6ABA74B61F4E}" destId="{55C2D287-89AB-4381-9391-4DD3D4F55F74}" srcOrd="0" destOrd="0" presId="urn:microsoft.com/office/officeart/2005/8/layout/vList4"/>
    <dgm:cxn modelId="{2482BE71-EC3F-4AAD-8DEE-7A072E8B769A}" type="presParOf" srcId="{CDECC3E0-65EE-4FCB-8034-6ABA74B61F4E}" destId="{4E03F214-E797-4472-AA83-98CC9D1B6571}" srcOrd="1" destOrd="0" presId="urn:microsoft.com/office/officeart/2005/8/layout/vList4"/>
    <dgm:cxn modelId="{495C0885-1BED-4B32-B933-925924004BC1}" type="presParOf" srcId="{CDECC3E0-65EE-4FCB-8034-6ABA74B61F4E}" destId="{BA59308A-842E-4CAB-99D0-49B8B39461B0}" srcOrd="2" destOrd="0" presId="urn:microsoft.com/office/officeart/2005/8/layout/vList4"/>
    <dgm:cxn modelId="{59729D52-502F-4CDD-A593-6E436E202D40}" type="presParOf" srcId="{0178D8CE-03A5-4EC5-B1E1-DFA0058AC34D}" destId="{54004123-5D7B-4400-B0B7-D8A6F2C4F71B}" srcOrd="5" destOrd="0" presId="urn:microsoft.com/office/officeart/2005/8/layout/vList4"/>
    <dgm:cxn modelId="{E3E28CA9-69CA-4323-906A-29C777463ABC}" type="presParOf" srcId="{0178D8CE-03A5-4EC5-B1E1-DFA0058AC34D}" destId="{8D8C3294-93A7-48F0-8925-5F3B87F3737C}" srcOrd="6" destOrd="0" presId="urn:microsoft.com/office/officeart/2005/8/layout/vList4"/>
    <dgm:cxn modelId="{9900C155-7AE0-481D-A332-1B72B1AE6B6D}" type="presParOf" srcId="{8D8C3294-93A7-48F0-8925-5F3B87F3737C}" destId="{EB9EE8E4-FD62-478D-A654-71E3F5AD1A77}" srcOrd="0" destOrd="0" presId="urn:microsoft.com/office/officeart/2005/8/layout/vList4"/>
    <dgm:cxn modelId="{16D36C09-EC66-4E94-B493-BDDB16348A01}" type="presParOf" srcId="{8D8C3294-93A7-48F0-8925-5F3B87F3737C}" destId="{6E34D3FE-A29B-44FA-A1E7-6E3F822CE1D5}" srcOrd="1" destOrd="0" presId="urn:microsoft.com/office/officeart/2005/8/layout/vList4"/>
    <dgm:cxn modelId="{3FDA65CF-C459-4D2E-AA8B-9EEA99D1A485}" type="presParOf" srcId="{8D8C3294-93A7-48F0-8925-5F3B87F3737C}" destId="{CCE7BF5A-8209-469C-B179-8407E2DE216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1082AE-D3E9-445E-9010-D99262EBFABF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2266106-03CD-4240-9943-EAFE94330E97}">
      <dgm:prSet phldrT="[Texto]" custT="1"/>
      <dgm:spPr>
        <a:xfrm>
          <a:off x="0" y="0"/>
          <a:ext cx="5000702" cy="9396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MATERIALES CERRAMIENTO TIENDA</a:t>
          </a:r>
        </a:p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$30.000.000        $0                  0% Proceso 					      Observaciones</a:t>
          </a:r>
        </a:p>
      </dgm:t>
    </dgm:pt>
    <dgm:pt modelId="{D6A72957-20B8-413C-8DF9-368B8A2325CA}" type="parTrans" cxnId="{432FD958-88CB-467D-A7D2-1598608CA14C}">
      <dgm:prSet/>
      <dgm:spPr/>
      <dgm:t>
        <a:bodyPr/>
        <a:lstStyle/>
        <a:p>
          <a:endParaRPr lang="es-CO"/>
        </a:p>
      </dgm:t>
    </dgm:pt>
    <dgm:pt modelId="{C0C10B90-9DC5-413E-9447-A64A0074CC28}" type="sibTrans" cxnId="{432FD958-88CB-467D-A7D2-1598608CA14C}">
      <dgm:prSet/>
      <dgm:spPr/>
      <dgm:t>
        <a:bodyPr/>
        <a:lstStyle/>
        <a:p>
          <a:endParaRPr lang="es-CO"/>
        </a:p>
      </dgm:t>
    </dgm:pt>
    <dgm:pt modelId="{1592E9D8-E87E-4EE2-8955-3A080BC6FCC0}">
      <dgm:prSet phldrT="[Texto]" custT="1"/>
      <dgm:spPr>
        <a:xfrm>
          <a:off x="0" y="1033580"/>
          <a:ext cx="5000702" cy="9396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MANTENIMIENTO DE BIENES MUEBLES,</a:t>
          </a:r>
        </a:p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$10.000.000       $0     	       0%  Proceso </a:t>
          </a:r>
          <a:r>
            <a:rPr lang="es-CO" sz="1400" b="1" dirty="0" err="1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Construc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gm:t>
    </dgm:pt>
    <dgm:pt modelId="{DDE7ADAE-94ED-4983-804B-A59C022B25E3}" type="parTrans" cxnId="{2F6CE4C7-7420-4D2A-9D33-3651A9925E49}">
      <dgm:prSet/>
      <dgm:spPr/>
      <dgm:t>
        <a:bodyPr/>
        <a:lstStyle/>
        <a:p>
          <a:endParaRPr lang="es-CO"/>
        </a:p>
      </dgm:t>
    </dgm:pt>
    <dgm:pt modelId="{90C44F4F-CED5-4158-824F-AB378DD4C182}" type="sibTrans" cxnId="{2F6CE4C7-7420-4D2A-9D33-3651A9925E49}">
      <dgm:prSet/>
      <dgm:spPr/>
      <dgm:t>
        <a:bodyPr/>
        <a:lstStyle/>
        <a:p>
          <a:endParaRPr lang="es-CO"/>
        </a:p>
      </dgm:t>
    </dgm:pt>
    <dgm:pt modelId="{B49EF661-8A2C-4FF1-BD04-62F13B40B666}">
      <dgm:prSet phldrT="[Texto]" phldr="0" custT="1"/>
      <dgm:spPr>
        <a:xfrm>
          <a:off x="0" y="2013396"/>
          <a:ext cx="5000702" cy="9396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EQUIPOS DE SISTEMAS </a:t>
          </a:r>
          <a:r>
            <a:rPr lang="es-ES" sz="1400" b="1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(Adjudicado)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$10.000.000      $8.180.000     81,8%  Tienda Virtual</a:t>
          </a:r>
        </a:p>
      </dgm:t>
    </dgm:pt>
    <dgm:pt modelId="{601A8A1E-875B-4A7F-8BCA-C5F2C19EEAD0}" type="parTrans" cxnId="{EC2A3CF4-54DB-4600-B026-3F0655D69242}">
      <dgm:prSet/>
      <dgm:spPr/>
      <dgm:t>
        <a:bodyPr/>
        <a:lstStyle/>
        <a:p>
          <a:endParaRPr lang="es-CO"/>
        </a:p>
      </dgm:t>
    </dgm:pt>
    <dgm:pt modelId="{3BEB2882-239A-42EC-B7C6-BED8263A288E}" type="sibTrans" cxnId="{EC2A3CF4-54DB-4600-B026-3F0655D69242}">
      <dgm:prSet/>
      <dgm:spPr/>
      <dgm:t>
        <a:bodyPr/>
        <a:lstStyle/>
        <a:p>
          <a:endParaRPr lang="es-CO"/>
        </a:p>
      </dgm:t>
    </dgm:pt>
    <dgm:pt modelId="{5302389E-7396-4DA8-A28E-66037C4748DA}">
      <dgm:prSet phldrT="[Texto]" custT="1"/>
      <dgm:spPr>
        <a:xfrm>
          <a:off x="0" y="3095142"/>
          <a:ext cx="5000702" cy="9396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ADECUACIONES Y CONSTRUCCIONES</a:t>
          </a:r>
        </a:p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 $20.000.000      $0                    0% Concepto </a:t>
          </a:r>
          <a:r>
            <a:rPr lang="es-CO" sz="1400" b="1" dirty="0" err="1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Aproba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gm:t>
    </dgm:pt>
    <dgm:pt modelId="{302AE361-2A6D-44E6-A40A-989C09A25625}" type="parTrans" cxnId="{EEDCED67-E7F3-4610-875E-3DEB595429B5}">
      <dgm:prSet/>
      <dgm:spPr/>
      <dgm:t>
        <a:bodyPr/>
        <a:lstStyle/>
        <a:p>
          <a:endParaRPr lang="es-CO"/>
        </a:p>
      </dgm:t>
    </dgm:pt>
    <dgm:pt modelId="{07BB9178-1BF4-49BF-AF9E-99A1DD4DF6CE}" type="sibTrans" cxnId="{EEDCED67-E7F3-4610-875E-3DEB595429B5}">
      <dgm:prSet/>
      <dgm:spPr/>
      <dgm:t>
        <a:bodyPr/>
        <a:lstStyle/>
        <a:p>
          <a:endParaRPr lang="es-CO"/>
        </a:p>
      </dgm:t>
    </dgm:pt>
    <dgm:pt modelId="{0178D8CE-03A5-4EC5-B1E1-DFA0058AC34D}" type="pres">
      <dgm:prSet presAssocID="{031082AE-D3E9-445E-9010-D99262EBFABF}" presName="linear" presStyleCnt="0">
        <dgm:presLayoutVars>
          <dgm:dir/>
          <dgm:resizeHandles val="exact"/>
        </dgm:presLayoutVars>
      </dgm:prSet>
      <dgm:spPr/>
    </dgm:pt>
    <dgm:pt modelId="{AA6A48DF-2047-40F7-A202-442073140A6B}" type="pres">
      <dgm:prSet presAssocID="{22266106-03CD-4240-9943-EAFE94330E97}" presName="comp" presStyleCnt="0"/>
      <dgm:spPr/>
    </dgm:pt>
    <dgm:pt modelId="{C179AD7A-7285-471B-BAC2-5D7F7634B03C}" type="pres">
      <dgm:prSet presAssocID="{22266106-03CD-4240-9943-EAFE94330E97}" presName="box" presStyleLbl="node1" presStyleIdx="0" presStyleCnt="4" custLinFactNeighborX="1286" custLinFactNeighborY="-848"/>
      <dgm:spPr/>
    </dgm:pt>
    <dgm:pt modelId="{E158DB31-6F14-4CEF-9946-250D23259580}" type="pres">
      <dgm:prSet presAssocID="{22266106-03CD-4240-9943-EAFE94330E97}" presName="img" presStyleLbl="fgImgPlace1" presStyleIdx="0" presStyleCnt="4"/>
      <dgm:spPr>
        <a:xfrm>
          <a:off x="93961" y="93961"/>
          <a:ext cx="1000140" cy="7516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Pintura"/>
        </a:ext>
      </dgm:extLst>
    </dgm:pt>
    <dgm:pt modelId="{2112DFA0-2511-49A6-8A18-4DBAC8D3B7B6}" type="pres">
      <dgm:prSet presAssocID="{22266106-03CD-4240-9943-EAFE94330E97}" presName="text" presStyleLbl="node1" presStyleIdx="0" presStyleCnt="4">
        <dgm:presLayoutVars>
          <dgm:bulletEnabled val="1"/>
        </dgm:presLayoutVars>
      </dgm:prSet>
      <dgm:spPr/>
    </dgm:pt>
    <dgm:pt modelId="{66FAFC0A-E00C-4D19-A5CB-05B0878F1F67}" type="pres">
      <dgm:prSet presAssocID="{C0C10B90-9DC5-413E-9447-A64A0074CC28}" presName="spacer" presStyleCnt="0"/>
      <dgm:spPr/>
    </dgm:pt>
    <dgm:pt modelId="{C94A57C5-C30D-4FE1-911C-5DE1D53DF4AD}" type="pres">
      <dgm:prSet presAssocID="{1592E9D8-E87E-4EE2-8955-3A080BC6FCC0}" presName="comp" presStyleCnt="0"/>
      <dgm:spPr/>
    </dgm:pt>
    <dgm:pt modelId="{589CF46E-125E-4D42-A2DC-7BF4C64A3A1A}" type="pres">
      <dgm:prSet presAssocID="{1592E9D8-E87E-4EE2-8955-3A080BC6FCC0}" presName="box" presStyleLbl="node1" presStyleIdx="1" presStyleCnt="4"/>
      <dgm:spPr/>
    </dgm:pt>
    <dgm:pt modelId="{62A95E90-853F-47EA-8DDE-8231D5523D4F}" type="pres">
      <dgm:prSet presAssocID="{1592E9D8-E87E-4EE2-8955-3A080BC6FCC0}" presName="img" presStyleLbl="fgImgPlace1" presStyleIdx="1" presStyleCnt="4"/>
      <dgm:spPr>
        <a:xfrm>
          <a:off x="93961" y="1127542"/>
          <a:ext cx="1000140" cy="7516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Herramientas"/>
        </a:ext>
      </dgm:extLst>
    </dgm:pt>
    <dgm:pt modelId="{72A7AA4E-80BF-4B5C-8C80-E89F544A6F5A}" type="pres">
      <dgm:prSet presAssocID="{1592E9D8-E87E-4EE2-8955-3A080BC6FCC0}" presName="text" presStyleLbl="node1" presStyleIdx="1" presStyleCnt="4">
        <dgm:presLayoutVars>
          <dgm:bulletEnabled val="1"/>
        </dgm:presLayoutVars>
      </dgm:prSet>
      <dgm:spPr/>
    </dgm:pt>
    <dgm:pt modelId="{3CEC286A-31F6-4901-A29E-C5D33D3B0619}" type="pres">
      <dgm:prSet presAssocID="{90C44F4F-CED5-4158-824F-AB378DD4C182}" presName="spacer" presStyleCnt="0"/>
      <dgm:spPr/>
    </dgm:pt>
    <dgm:pt modelId="{CDECC3E0-65EE-4FCB-8034-6ABA74B61F4E}" type="pres">
      <dgm:prSet presAssocID="{B49EF661-8A2C-4FF1-BD04-62F13B40B666}" presName="comp" presStyleCnt="0"/>
      <dgm:spPr/>
    </dgm:pt>
    <dgm:pt modelId="{55C2D287-89AB-4381-9391-4DD3D4F55F74}" type="pres">
      <dgm:prSet presAssocID="{B49EF661-8A2C-4FF1-BD04-62F13B40B666}" presName="box" presStyleLbl="node1" presStyleIdx="2" presStyleCnt="4" custLinFactNeighborX="1286" custLinFactNeighborY="-5722"/>
      <dgm:spPr/>
    </dgm:pt>
    <dgm:pt modelId="{4E03F214-E797-4472-AA83-98CC9D1B6571}" type="pres">
      <dgm:prSet presAssocID="{B49EF661-8A2C-4FF1-BD04-62F13B40B666}" presName="img" presStyleLbl="fgImgPlace1" presStyleIdx="2" presStyleCnt="4" custLinFactNeighborX="-9331" custLinFactNeighborY="-4062"/>
      <dgm:spPr>
        <a:xfrm>
          <a:off x="93961" y="2161123"/>
          <a:ext cx="1000140" cy="7516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Equipo"/>
        </a:ext>
      </dgm:extLst>
    </dgm:pt>
    <dgm:pt modelId="{BA59308A-842E-4CAB-99D0-49B8B39461B0}" type="pres">
      <dgm:prSet presAssocID="{B49EF661-8A2C-4FF1-BD04-62F13B40B666}" presName="text" presStyleLbl="node1" presStyleIdx="2" presStyleCnt="4">
        <dgm:presLayoutVars>
          <dgm:bulletEnabled val="1"/>
        </dgm:presLayoutVars>
      </dgm:prSet>
      <dgm:spPr/>
    </dgm:pt>
    <dgm:pt modelId="{54004123-5D7B-4400-B0B7-D8A6F2C4F71B}" type="pres">
      <dgm:prSet presAssocID="{3BEB2882-239A-42EC-B7C6-BED8263A288E}" presName="spacer" presStyleCnt="0"/>
      <dgm:spPr/>
    </dgm:pt>
    <dgm:pt modelId="{8D8C3294-93A7-48F0-8925-5F3B87F3737C}" type="pres">
      <dgm:prSet presAssocID="{5302389E-7396-4DA8-A28E-66037C4748DA}" presName="comp" presStyleCnt="0"/>
      <dgm:spPr/>
    </dgm:pt>
    <dgm:pt modelId="{EB9EE8E4-FD62-478D-A654-71E3F5AD1A77}" type="pres">
      <dgm:prSet presAssocID="{5302389E-7396-4DA8-A28E-66037C4748DA}" presName="box" presStyleLbl="node1" presStyleIdx="3" presStyleCnt="4" custLinFactNeighborX="1286" custLinFactNeighborY="-596"/>
      <dgm:spPr/>
    </dgm:pt>
    <dgm:pt modelId="{6E34D3FE-A29B-44FA-A1E7-6E3F822CE1D5}" type="pres">
      <dgm:prSet presAssocID="{5302389E-7396-4DA8-A28E-66037C4748DA}" presName="img" presStyleLbl="fgImgPlace1" presStyleIdx="3" presStyleCnt="4"/>
      <dgm:spPr>
        <a:xfrm>
          <a:off x="93961" y="3194704"/>
          <a:ext cx="1000140" cy="7516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Casa"/>
        </a:ext>
      </dgm:extLst>
    </dgm:pt>
    <dgm:pt modelId="{CCE7BF5A-8209-469C-B179-8407E2DE2162}" type="pres">
      <dgm:prSet presAssocID="{5302389E-7396-4DA8-A28E-66037C4748DA}" presName="text" presStyleLbl="node1" presStyleIdx="3" presStyleCnt="4">
        <dgm:presLayoutVars>
          <dgm:bulletEnabled val="1"/>
        </dgm:presLayoutVars>
      </dgm:prSet>
      <dgm:spPr/>
    </dgm:pt>
  </dgm:ptLst>
  <dgm:cxnLst>
    <dgm:cxn modelId="{88EA8301-3876-427B-A14F-98E5531FFE27}" type="presOf" srcId="{22266106-03CD-4240-9943-EAFE94330E97}" destId="{2112DFA0-2511-49A6-8A18-4DBAC8D3B7B6}" srcOrd="1" destOrd="0" presId="urn:microsoft.com/office/officeart/2005/8/layout/vList4"/>
    <dgm:cxn modelId="{51EA4B0B-C10D-4262-A467-1F187B80ACBA}" type="presOf" srcId="{22266106-03CD-4240-9943-EAFE94330E97}" destId="{C179AD7A-7285-471B-BAC2-5D7F7634B03C}" srcOrd="0" destOrd="0" presId="urn:microsoft.com/office/officeart/2005/8/layout/vList4"/>
    <dgm:cxn modelId="{90C38925-8DEC-4C60-9EFC-23AA9B96286D}" type="presOf" srcId="{B49EF661-8A2C-4FF1-BD04-62F13B40B666}" destId="{55C2D287-89AB-4381-9391-4DD3D4F55F74}" srcOrd="0" destOrd="0" presId="urn:microsoft.com/office/officeart/2005/8/layout/vList4"/>
    <dgm:cxn modelId="{7B39642B-2230-4262-8A3E-3E3CD0D812CF}" type="presOf" srcId="{1592E9D8-E87E-4EE2-8955-3A080BC6FCC0}" destId="{589CF46E-125E-4D42-A2DC-7BF4C64A3A1A}" srcOrd="0" destOrd="0" presId="urn:microsoft.com/office/officeart/2005/8/layout/vList4"/>
    <dgm:cxn modelId="{927C6E2F-86DA-4863-96BB-56E764ED511B}" type="presOf" srcId="{5302389E-7396-4DA8-A28E-66037C4748DA}" destId="{CCE7BF5A-8209-469C-B179-8407E2DE2162}" srcOrd="1" destOrd="0" presId="urn:microsoft.com/office/officeart/2005/8/layout/vList4"/>
    <dgm:cxn modelId="{326D903B-2877-4C1E-BFF9-B6D78022F7ED}" type="presOf" srcId="{031082AE-D3E9-445E-9010-D99262EBFABF}" destId="{0178D8CE-03A5-4EC5-B1E1-DFA0058AC34D}" srcOrd="0" destOrd="0" presId="urn:microsoft.com/office/officeart/2005/8/layout/vList4"/>
    <dgm:cxn modelId="{EEDCED67-E7F3-4610-875E-3DEB595429B5}" srcId="{031082AE-D3E9-445E-9010-D99262EBFABF}" destId="{5302389E-7396-4DA8-A28E-66037C4748DA}" srcOrd="3" destOrd="0" parTransId="{302AE361-2A6D-44E6-A40A-989C09A25625}" sibTransId="{07BB9178-1BF4-49BF-AF9E-99A1DD4DF6CE}"/>
    <dgm:cxn modelId="{5F898169-E625-4D95-8060-1F6804BE1B44}" type="presOf" srcId="{1592E9D8-E87E-4EE2-8955-3A080BC6FCC0}" destId="{72A7AA4E-80BF-4B5C-8C80-E89F544A6F5A}" srcOrd="1" destOrd="0" presId="urn:microsoft.com/office/officeart/2005/8/layout/vList4"/>
    <dgm:cxn modelId="{432FD958-88CB-467D-A7D2-1598608CA14C}" srcId="{031082AE-D3E9-445E-9010-D99262EBFABF}" destId="{22266106-03CD-4240-9943-EAFE94330E97}" srcOrd="0" destOrd="0" parTransId="{D6A72957-20B8-413C-8DF9-368B8A2325CA}" sibTransId="{C0C10B90-9DC5-413E-9447-A64A0074CC28}"/>
    <dgm:cxn modelId="{2EBC74A2-D37C-4DDE-B45D-94797ACAB6C5}" type="presOf" srcId="{5302389E-7396-4DA8-A28E-66037C4748DA}" destId="{EB9EE8E4-FD62-478D-A654-71E3F5AD1A77}" srcOrd="0" destOrd="0" presId="urn:microsoft.com/office/officeart/2005/8/layout/vList4"/>
    <dgm:cxn modelId="{2F6CE4C7-7420-4D2A-9D33-3651A9925E49}" srcId="{031082AE-D3E9-445E-9010-D99262EBFABF}" destId="{1592E9D8-E87E-4EE2-8955-3A080BC6FCC0}" srcOrd="1" destOrd="0" parTransId="{DDE7ADAE-94ED-4983-804B-A59C022B25E3}" sibTransId="{90C44F4F-CED5-4158-824F-AB378DD4C182}"/>
    <dgm:cxn modelId="{46F0C8DC-3899-4713-8B53-DA6A72513195}" type="presOf" srcId="{B49EF661-8A2C-4FF1-BD04-62F13B40B666}" destId="{BA59308A-842E-4CAB-99D0-49B8B39461B0}" srcOrd="1" destOrd="0" presId="urn:microsoft.com/office/officeart/2005/8/layout/vList4"/>
    <dgm:cxn modelId="{EC2A3CF4-54DB-4600-B026-3F0655D69242}" srcId="{031082AE-D3E9-445E-9010-D99262EBFABF}" destId="{B49EF661-8A2C-4FF1-BD04-62F13B40B666}" srcOrd="2" destOrd="0" parTransId="{601A8A1E-875B-4A7F-8BCA-C5F2C19EEAD0}" sibTransId="{3BEB2882-239A-42EC-B7C6-BED8263A288E}"/>
    <dgm:cxn modelId="{752EDA96-10DE-4670-9D1C-7B134FFBF3E7}" type="presParOf" srcId="{0178D8CE-03A5-4EC5-B1E1-DFA0058AC34D}" destId="{AA6A48DF-2047-40F7-A202-442073140A6B}" srcOrd="0" destOrd="0" presId="urn:microsoft.com/office/officeart/2005/8/layout/vList4"/>
    <dgm:cxn modelId="{D3E2ED62-D143-400C-B475-0D8EADE63AC1}" type="presParOf" srcId="{AA6A48DF-2047-40F7-A202-442073140A6B}" destId="{C179AD7A-7285-471B-BAC2-5D7F7634B03C}" srcOrd="0" destOrd="0" presId="urn:microsoft.com/office/officeart/2005/8/layout/vList4"/>
    <dgm:cxn modelId="{D9AD754F-A4E9-417A-8240-ADBC9885E969}" type="presParOf" srcId="{AA6A48DF-2047-40F7-A202-442073140A6B}" destId="{E158DB31-6F14-4CEF-9946-250D23259580}" srcOrd="1" destOrd="0" presId="urn:microsoft.com/office/officeart/2005/8/layout/vList4"/>
    <dgm:cxn modelId="{A436B0FE-EF60-4E68-96F1-0D348C0AE054}" type="presParOf" srcId="{AA6A48DF-2047-40F7-A202-442073140A6B}" destId="{2112DFA0-2511-49A6-8A18-4DBAC8D3B7B6}" srcOrd="2" destOrd="0" presId="urn:microsoft.com/office/officeart/2005/8/layout/vList4"/>
    <dgm:cxn modelId="{2AD6386B-E3C2-4D03-B5E3-5454CB3A3780}" type="presParOf" srcId="{0178D8CE-03A5-4EC5-B1E1-DFA0058AC34D}" destId="{66FAFC0A-E00C-4D19-A5CB-05B0878F1F67}" srcOrd="1" destOrd="0" presId="urn:microsoft.com/office/officeart/2005/8/layout/vList4"/>
    <dgm:cxn modelId="{F48B4DB0-1D70-4A3B-AA74-0E9113305D57}" type="presParOf" srcId="{0178D8CE-03A5-4EC5-B1E1-DFA0058AC34D}" destId="{C94A57C5-C30D-4FE1-911C-5DE1D53DF4AD}" srcOrd="2" destOrd="0" presId="urn:microsoft.com/office/officeart/2005/8/layout/vList4"/>
    <dgm:cxn modelId="{584BFC68-B5FC-417D-BDDB-A05CEF19A210}" type="presParOf" srcId="{C94A57C5-C30D-4FE1-911C-5DE1D53DF4AD}" destId="{589CF46E-125E-4D42-A2DC-7BF4C64A3A1A}" srcOrd="0" destOrd="0" presId="urn:microsoft.com/office/officeart/2005/8/layout/vList4"/>
    <dgm:cxn modelId="{F51053AC-EA9B-4070-AC6B-8A2C516D2EC8}" type="presParOf" srcId="{C94A57C5-C30D-4FE1-911C-5DE1D53DF4AD}" destId="{62A95E90-853F-47EA-8DDE-8231D5523D4F}" srcOrd="1" destOrd="0" presId="urn:microsoft.com/office/officeart/2005/8/layout/vList4"/>
    <dgm:cxn modelId="{669859F4-2AC5-458B-8BBE-65D3DAE6F64D}" type="presParOf" srcId="{C94A57C5-C30D-4FE1-911C-5DE1D53DF4AD}" destId="{72A7AA4E-80BF-4B5C-8C80-E89F544A6F5A}" srcOrd="2" destOrd="0" presId="urn:microsoft.com/office/officeart/2005/8/layout/vList4"/>
    <dgm:cxn modelId="{3A445761-8635-429D-85E5-403D059C2576}" type="presParOf" srcId="{0178D8CE-03A5-4EC5-B1E1-DFA0058AC34D}" destId="{3CEC286A-31F6-4901-A29E-C5D33D3B0619}" srcOrd="3" destOrd="0" presId="urn:microsoft.com/office/officeart/2005/8/layout/vList4"/>
    <dgm:cxn modelId="{1ACE0FDE-553F-4404-9D2C-99DBBCD1B82D}" type="presParOf" srcId="{0178D8CE-03A5-4EC5-B1E1-DFA0058AC34D}" destId="{CDECC3E0-65EE-4FCB-8034-6ABA74B61F4E}" srcOrd="4" destOrd="0" presId="urn:microsoft.com/office/officeart/2005/8/layout/vList4"/>
    <dgm:cxn modelId="{B6291577-2D33-4AD8-B704-2C58327855DA}" type="presParOf" srcId="{CDECC3E0-65EE-4FCB-8034-6ABA74B61F4E}" destId="{55C2D287-89AB-4381-9391-4DD3D4F55F74}" srcOrd="0" destOrd="0" presId="urn:microsoft.com/office/officeart/2005/8/layout/vList4"/>
    <dgm:cxn modelId="{87852EAA-A427-4D92-8CAC-D61897E0307F}" type="presParOf" srcId="{CDECC3E0-65EE-4FCB-8034-6ABA74B61F4E}" destId="{4E03F214-E797-4472-AA83-98CC9D1B6571}" srcOrd="1" destOrd="0" presId="urn:microsoft.com/office/officeart/2005/8/layout/vList4"/>
    <dgm:cxn modelId="{056B7C41-383C-4460-AAA3-D14CD7C878B4}" type="presParOf" srcId="{CDECC3E0-65EE-4FCB-8034-6ABA74B61F4E}" destId="{BA59308A-842E-4CAB-99D0-49B8B39461B0}" srcOrd="2" destOrd="0" presId="urn:microsoft.com/office/officeart/2005/8/layout/vList4"/>
    <dgm:cxn modelId="{33B88022-0BE3-470F-B147-0F834A91CA4F}" type="presParOf" srcId="{0178D8CE-03A5-4EC5-B1E1-DFA0058AC34D}" destId="{54004123-5D7B-4400-B0B7-D8A6F2C4F71B}" srcOrd="5" destOrd="0" presId="urn:microsoft.com/office/officeart/2005/8/layout/vList4"/>
    <dgm:cxn modelId="{825E71E1-5229-40D9-8082-7B9B73933FC6}" type="presParOf" srcId="{0178D8CE-03A5-4EC5-B1E1-DFA0058AC34D}" destId="{8D8C3294-93A7-48F0-8925-5F3B87F3737C}" srcOrd="6" destOrd="0" presId="urn:microsoft.com/office/officeart/2005/8/layout/vList4"/>
    <dgm:cxn modelId="{2D22840E-367E-4D89-BF78-30E9BDA2AA00}" type="presParOf" srcId="{8D8C3294-93A7-48F0-8925-5F3B87F3737C}" destId="{EB9EE8E4-FD62-478D-A654-71E3F5AD1A77}" srcOrd="0" destOrd="0" presId="urn:microsoft.com/office/officeart/2005/8/layout/vList4"/>
    <dgm:cxn modelId="{BB250334-8390-4973-B35F-F87D360DEE01}" type="presParOf" srcId="{8D8C3294-93A7-48F0-8925-5F3B87F3737C}" destId="{6E34D3FE-A29B-44FA-A1E7-6E3F822CE1D5}" srcOrd="1" destOrd="0" presId="urn:microsoft.com/office/officeart/2005/8/layout/vList4"/>
    <dgm:cxn modelId="{6E79CE02-C307-4728-81C0-F49CDCFE88F4}" type="presParOf" srcId="{8D8C3294-93A7-48F0-8925-5F3B87F3737C}" destId="{CCE7BF5A-8209-469C-B179-8407E2DE216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9AD7A-7285-471B-BAC2-5D7F7634B03C}">
      <dsp:nvSpPr>
        <dsp:cNvPr id="0" name=""/>
        <dsp:cNvSpPr/>
      </dsp:nvSpPr>
      <dsp:spPr>
        <a:xfrm>
          <a:off x="0" y="4617"/>
          <a:ext cx="5679464" cy="9994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CONTRATACIÓN DE APOYOS ADMINISTRATIVOS </a:t>
          </a:r>
          <a:r>
            <a:rPr lang="es-ES" sz="1400" b="1" kern="1200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Y DE GESTIÓN (Adjudicado)</a:t>
          </a:r>
          <a:endParaRPr lang="es-CO" sz="1400" b="1" kern="1200" dirty="0">
            <a:solidFill>
              <a:srgbClr val="7030A0"/>
            </a:solidFill>
            <a:latin typeface="Aptos" panose="020B000402020202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Aptos" panose="020B0004020202020204"/>
              <a:ea typeface="+mn-ea"/>
              <a:cs typeface="+mn-cs"/>
            </a:rPr>
            <a:t>Presupuesto     Ejecutado           Porcentaje Ejecución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400" b="1" kern="1200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$156.750.000   $155.325.000     99,09% </a:t>
          </a:r>
          <a:endParaRPr lang="es-CO" sz="1400" b="1" kern="1200" dirty="0">
            <a:solidFill>
              <a:srgbClr val="7030A0"/>
            </a:solidFill>
            <a:latin typeface="Aptos" panose="020B0004020202020204"/>
            <a:ea typeface="+mn-ea"/>
            <a:cs typeface="+mn-cs"/>
          </a:endParaRPr>
        </a:p>
      </dsp:txBody>
      <dsp:txXfrm>
        <a:off x="1265110" y="33890"/>
        <a:ext cx="4385081" cy="940896"/>
      </dsp:txXfrm>
    </dsp:sp>
    <dsp:sp modelId="{E158DB31-6F14-4CEF-9946-250D23259580}">
      <dsp:nvSpPr>
        <dsp:cNvPr id="0" name=""/>
        <dsp:cNvSpPr/>
      </dsp:nvSpPr>
      <dsp:spPr>
        <a:xfrm>
          <a:off x="251211" y="208975"/>
          <a:ext cx="930500" cy="56067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9CF46E-125E-4D42-A2DC-7BF4C64A3A1A}">
      <dsp:nvSpPr>
        <dsp:cNvPr id="0" name=""/>
        <dsp:cNvSpPr/>
      </dsp:nvSpPr>
      <dsp:spPr>
        <a:xfrm>
          <a:off x="0" y="1099386"/>
          <a:ext cx="5679464" cy="9994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MATERIALES PARA FORMACIÓN PROFESIONAL Insumos Tienda </a:t>
          </a:r>
          <a:r>
            <a:rPr lang="es-ES" sz="1400" b="1" kern="1200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(Adjudicado parcialmente)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     Porcentaje Ejecución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$150.000.000    $125</a:t>
          </a: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.000.000</a:t>
          </a:r>
          <a:r>
            <a:rPr lang="es-ES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     83%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sp:txBody>
      <dsp:txXfrm>
        <a:off x="1265110" y="1128659"/>
        <a:ext cx="4385081" cy="940896"/>
      </dsp:txXfrm>
    </dsp:sp>
    <dsp:sp modelId="{62A95E90-853F-47EA-8DDE-8231D5523D4F}">
      <dsp:nvSpPr>
        <dsp:cNvPr id="0" name=""/>
        <dsp:cNvSpPr/>
      </dsp:nvSpPr>
      <dsp:spPr>
        <a:xfrm>
          <a:off x="99944" y="1199330"/>
          <a:ext cx="1135893" cy="79955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2D287-89AB-4381-9391-4DD3D4F55F74}">
      <dsp:nvSpPr>
        <dsp:cNvPr id="0" name=""/>
        <dsp:cNvSpPr/>
      </dsp:nvSpPr>
      <dsp:spPr>
        <a:xfrm>
          <a:off x="0" y="2165541"/>
          <a:ext cx="5679464" cy="10037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MAQUINARIA INDUSTRIAL, OTROS EQUIP </a:t>
          </a:r>
          <a:r>
            <a:rPr lang="es-ES" sz="1400" b="1" kern="1200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(Adjudicado)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     Porcentaje Ejecución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$80.000.000      $79.937.284          99,92%</a:t>
          </a:r>
        </a:p>
      </dsp:txBody>
      <dsp:txXfrm>
        <a:off x="1265236" y="2194940"/>
        <a:ext cx="4384829" cy="944961"/>
      </dsp:txXfrm>
    </dsp:sp>
    <dsp:sp modelId="{4E03F214-E797-4472-AA83-98CC9D1B6571}">
      <dsp:nvSpPr>
        <dsp:cNvPr id="0" name=""/>
        <dsp:cNvSpPr/>
      </dsp:nvSpPr>
      <dsp:spPr>
        <a:xfrm>
          <a:off x="99944" y="2300875"/>
          <a:ext cx="1135893" cy="79955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9EE8E4-FD62-478D-A654-71E3F5AD1A77}">
      <dsp:nvSpPr>
        <dsp:cNvPr id="0" name=""/>
        <dsp:cNvSpPr/>
      </dsp:nvSpPr>
      <dsp:spPr>
        <a:xfrm>
          <a:off x="0" y="3290762"/>
          <a:ext cx="5679464" cy="9994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KIT DOTACION Y ELEMENTOS PROTECCIÓN APRENDICES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     Porcentaje Ejecución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$20.000.000      $0                        0% Proceso                     			           Observaciones</a:t>
          </a:r>
        </a:p>
      </dsp:txBody>
      <dsp:txXfrm>
        <a:off x="1265110" y="3320035"/>
        <a:ext cx="4385081" cy="940896"/>
      </dsp:txXfrm>
    </dsp:sp>
    <dsp:sp modelId="{6E34D3FE-A29B-44FA-A1E7-6E3F822CE1D5}">
      <dsp:nvSpPr>
        <dsp:cNvPr id="0" name=""/>
        <dsp:cNvSpPr/>
      </dsp:nvSpPr>
      <dsp:spPr>
        <a:xfrm>
          <a:off x="99944" y="3402420"/>
          <a:ext cx="1135893" cy="79955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9AD7A-7285-471B-BAC2-5D7F7634B03C}">
      <dsp:nvSpPr>
        <dsp:cNvPr id="0" name=""/>
        <dsp:cNvSpPr/>
      </dsp:nvSpPr>
      <dsp:spPr>
        <a:xfrm>
          <a:off x="0" y="0"/>
          <a:ext cx="5195489" cy="1000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MATERIALES CERRAMIENTO TIENDA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kern="1200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$30.000.000        $0                  0% Proceso 					      Observaciones</a:t>
          </a:r>
        </a:p>
      </dsp:txBody>
      <dsp:txXfrm>
        <a:off x="1168450" y="29303"/>
        <a:ext cx="3997735" cy="941886"/>
      </dsp:txXfrm>
    </dsp:sp>
    <dsp:sp modelId="{E158DB31-6F14-4CEF-9946-250D23259580}">
      <dsp:nvSpPr>
        <dsp:cNvPr id="0" name=""/>
        <dsp:cNvSpPr/>
      </dsp:nvSpPr>
      <dsp:spPr>
        <a:xfrm>
          <a:off x="100049" y="100049"/>
          <a:ext cx="1039097" cy="80039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9CF46E-125E-4D42-A2DC-7BF4C64A3A1A}">
      <dsp:nvSpPr>
        <dsp:cNvPr id="0" name=""/>
        <dsp:cNvSpPr/>
      </dsp:nvSpPr>
      <dsp:spPr>
        <a:xfrm>
          <a:off x="0" y="1100542"/>
          <a:ext cx="5195489" cy="1000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MANTENIMIENTO DE BIENES MUEBLES,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kern="1200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$10.000.000       $0     	       0%  Proceso </a:t>
          </a:r>
          <a:r>
            <a:rPr lang="es-CO" sz="1400" b="1" kern="1200" dirty="0" err="1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Construc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sp:txBody>
      <dsp:txXfrm>
        <a:off x="1168450" y="1129845"/>
        <a:ext cx="3997735" cy="941886"/>
      </dsp:txXfrm>
    </dsp:sp>
    <dsp:sp modelId="{62A95E90-853F-47EA-8DDE-8231D5523D4F}">
      <dsp:nvSpPr>
        <dsp:cNvPr id="0" name=""/>
        <dsp:cNvSpPr/>
      </dsp:nvSpPr>
      <dsp:spPr>
        <a:xfrm>
          <a:off x="100049" y="1200591"/>
          <a:ext cx="1039097" cy="80039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2D287-89AB-4381-9391-4DD3D4F55F74}">
      <dsp:nvSpPr>
        <dsp:cNvPr id="0" name=""/>
        <dsp:cNvSpPr/>
      </dsp:nvSpPr>
      <dsp:spPr>
        <a:xfrm>
          <a:off x="0" y="2143836"/>
          <a:ext cx="5195489" cy="1000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EQUIPOS DE SISTEMAS </a:t>
          </a:r>
          <a:r>
            <a:rPr lang="es-ES" sz="1400" b="1" kern="1200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(Adjudicado)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kern="1200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$10.000.000      $8.180.000     81,8%  Tienda Virtual</a:t>
          </a:r>
        </a:p>
      </dsp:txBody>
      <dsp:txXfrm>
        <a:off x="1168450" y="2173139"/>
        <a:ext cx="3997735" cy="941886"/>
      </dsp:txXfrm>
    </dsp:sp>
    <dsp:sp modelId="{4E03F214-E797-4472-AA83-98CC9D1B6571}">
      <dsp:nvSpPr>
        <dsp:cNvPr id="0" name=""/>
        <dsp:cNvSpPr/>
      </dsp:nvSpPr>
      <dsp:spPr>
        <a:xfrm>
          <a:off x="3091" y="2268621"/>
          <a:ext cx="1039097" cy="80039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9EE8E4-FD62-478D-A654-71E3F5AD1A77}">
      <dsp:nvSpPr>
        <dsp:cNvPr id="0" name=""/>
        <dsp:cNvSpPr/>
      </dsp:nvSpPr>
      <dsp:spPr>
        <a:xfrm>
          <a:off x="0" y="3295663"/>
          <a:ext cx="5195489" cy="1000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ADECUACIONES Y CONSTRUCCIONES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kern="1200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 $20.000.000      $0                    0% Concepto </a:t>
          </a:r>
          <a:r>
            <a:rPr lang="es-CO" sz="1400" b="1" kern="1200" dirty="0" err="1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Aproba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sp:txBody>
      <dsp:txXfrm>
        <a:off x="1168450" y="3324966"/>
        <a:ext cx="3997735" cy="941886"/>
      </dsp:txXfrm>
    </dsp:sp>
    <dsp:sp modelId="{6E34D3FE-A29B-44FA-A1E7-6E3F822CE1D5}">
      <dsp:nvSpPr>
        <dsp:cNvPr id="0" name=""/>
        <dsp:cNvSpPr/>
      </dsp:nvSpPr>
      <dsp:spPr>
        <a:xfrm>
          <a:off x="100049" y="3401676"/>
          <a:ext cx="1039097" cy="80039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9E4EC-4B95-45DD-9753-CB5AED334D90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3A38C7-0959-4BFD-A87B-107D0D85EE0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14975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3B4D1D-A6B1-4ABA-AC14-50B8C8C8E81A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2616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2635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86456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4623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02791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9960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23304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57600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684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90213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42655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856780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69002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59249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50699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99555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90462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86899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95387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12145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99117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92715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81710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19569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18087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48143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504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37886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7353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01925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02613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39625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14380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83106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47306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0666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7164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11/08/2026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73263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11/08/2026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941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2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DCDB98E-792E-1686-C764-6A36331C36B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454" y="899032"/>
            <a:ext cx="6667500" cy="14986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4DEE856B-9E26-EC6D-9A6D-570093C338AE}"/>
              </a:ext>
            </a:extLst>
          </p:cNvPr>
          <p:cNvSpPr txBox="1"/>
          <p:nvPr/>
        </p:nvSpPr>
        <p:spPr>
          <a:xfrm>
            <a:off x="1900577" y="2941652"/>
            <a:ext cx="32281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dirty="0">
                <a:latin typeface="Aptos" panose="020B0004020202020204" pitchFamily="34" charset="0"/>
              </a:rPr>
              <a:t>Informe de Seguimiento </a:t>
            </a:r>
            <a:r>
              <a:rPr lang="es-CO" sz="3200" dirty="0" err="1">
                <a:latin typeface="Aptos" panose="020B0004020202020204" pitchFamily="34" charset="0"/>
              </a:rPr>
              <a:t>Zajuna</a:t>
            </a:r>
            <a:r>
              <a:rPr lang="es-CO" sz="3200" dirty="0">
                <a:latin typeface="Aptos" panose="020B0004020202020204" pitchFamily="34" charset="0"/>
              </a:rPr>
              <a:t> Tolima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C37A035-52D3-46FA-9D1D-F56778F7AF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9204" y="2580912"/>
            <a:ext cx="4502219" cy="3378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96605DD-6A43-7FF2-2C8D-55DA24AB9E5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6781" y="5571278"/>
            <a:ext cx="1547067" cy="38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A2C612-792F-447C-154F-1FAA6965D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DD4438B-9CF0-E178-D1E3-D87DF0DF0766}"/>
              </a:ext>
            </a:extLst>
          </p:cNvPr>
          <p:cNvSpPr txBox="1"/>
          <p:nvPr/>
        </p:nvSpPr>
        <p:spPr>
          <a:xfrm>
            <a:off x="1189366" y="470026"/>
            <a:ext cx="952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7030A0"/>
                </a:solidFill>
              </a:rPr>
              <a:t>Proceso de dotación e instalación de Mobiliario Tienda </a:t>
            </a:r>
            <a:r>
              <a:rPr lang="es-ES" sz="2400" b="1" dirty="0" err="1">
                <a:solidFill>
                  <a:srgbClr val="7030A0"/>
                </a:solidFill>
              </a:rPr>
              <a:t>Zajuna</a:t>
            </a:r>
            <a:r>
              <a:rPr lang="es-ES" sz="2400" b="1" dirty="0">
                <a:solidFill>
                  <a:srgbClr val="7030A0"/>
                </a:solidFill>
              </a:rPr>
              <a:t> Tolima</a:t>
            </a:r>
            <a:endParaRPr lang="es-CO" sz="2400" b="1" dirty="0">
              <a:solidFill>
                <a:srgbClr val="7030A0"/>
              </a:solidFill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5C5DCB9-0AF5-43A0-8B69-EE9D2271EDAD}"/>
              </a:ext>
            </a:extLst>
          </p:cNvPr>
          <p:cNvSpPr txBox="1"/>
          <p:nvPr/>
        </p:nvSpPr>
        <p:spPr>
          <a:xfrm>
            <a:off x="3716880" y="931691"/>
            <a:ext cx="3352937" cy="369332"/>
          </a:xfrm>
          <a:prstGeom prst="rect">
            <a:avLst/>
          </a:prstGeom>
          <a:solidFill>
            <a:srgbClr val="92D050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Primer Nivel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B5CB282-C31D-4DC8-B651-BD6CCDF08A23}"/>
              </a:ext>
            </a:extLst>
          </p:cNvPr>
          <p:cNvSpPr txBox="1"/>
          <p:nvPr/>
        </p:nvSpPr>
        <p:spPr>
          <a:xfrm>
            <a:off x="4646028" y="1543431"/>
            <a:ext cx="3352937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Área de </a:t>
            </a:r>
            <a:r>
              <a:rPr lang="es-CO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Market</a:t>
            </a:r>
            <a:endParaRPr lang="es-CO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6D7965D-300F-4A52-B9AF-3861E72BD0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98" y="2610023"/>
            <a:ext cx="4736032" cy="3553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BD26F8B-A237-4B02-9246-132934039A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0300" y="2129338"/>
            <a:ext cx="4701602" cy="35276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6476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A2C612-792F-447C-154F-1FAA6965D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DD4438B-9CF0-E178-D1E3-D87DF0DF0766}"/>
              </a:ext>
            </a:extLst>
          </p:cNvPr>
          <p:cNvSpPr txBox="1"/>
          <p:nvPr/>
        </p:nvSpPr>
        <p:spPr>
          <a:xfrm>
            <a:off x="1189364" y="308430"/>
            <a:ext cx="952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7030A0"/>
                </a:solidFill>
              </a:rPr>
              <a:t>Proceso de dotación e instalación de Mobiliario Tienda </a:t>
            </a:r>
            <a:r>
              <a:rPr lang="es-ES" sz="2400" b="1" dirty="0" err="1">
                <a:solidFill>
                  <a:srgbClr val="7030A0"/>
                </a:solidFill>
              </a:rPr>
              <a:t>Zajuna</a:t>
            </a:r>
            <a:r>
              <a:rPr lang="es-ES" sz="2400" b="1" dirty="0">
                <a:solidFill>
                  <a:srgbClr val="7030A0"/>
                </a:solidFill>
              </a:rPr>
              <a:t> Tolima</a:t>
            </a:r>
            <a:endParaRPr lang="es-CO" sz="2400" b="1" dirty="0">
              <a:solidFill>
                <a:srgbClr val="7030A0"/>
              </a:solidFill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5C5DCB9-0AF5-43A0-8B69-EE9D2271EDAD}"/>
              </a:ext>
            </a:extLst>
          </p:cNvPr>
          <p:cNvSpPr txBox="1"/>
          <p:nvPr/>
        </p:nvSpPr>
        <p:spPr>
          <a:xfrm>
            <a:off x="2743063" y="783813"/>
            <a:ext cx="3352937" cy="369332"/>
          </a:xfrm>
          <a:prstGeom prst="rect">
            <a:avLst/>
          </a:prstGeom>
          <a:solidFill>
            <a:srgbClr val="92D050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Primer Nivel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B5CB282-C31D-4DC8-B651-BD6CCDF08A23}"/>
              </a:ext>
            </a:extLst>
          </p:cNvPr>
          <p:cNvSpPr txBox="1"/>
          <p:nvPr/>
        </p:nvSpPr>
        <p:spPr>
          <a:xfrm>
            <a:off x="3389576" y="1331507"/>
            <a:ext cx="3352937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Ambiente de Formación y Articulación Asociaciones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BB43F01-BDB5-4AA5-9535-74E677B627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648" y="2539251"/>
            <a:ext cx="4908714" cy="36830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FCD80F0-38D2-402B-ACEF-18095A3853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2513" y="1947240"/>
            <a:ext cx="4908714" cy="36830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7096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A2C612-792F-447C-154F-1FAA6965D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DD4438B-9CF0-E178-D1E3-D87DF0DF0766}"/>
              </a:ext>
            </a:extLst>
          </p:cNvPr>
          <p:cNvSpPr txBox="1"/>
          <p:nvPr/>
        </p:nvSpPr>
        <p:spPr>
          <a:xfrm>
            <a:off x="1189364" y="308430"/>
            <a:ext cx="952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7030A0"/>
                </a:solidFill>
              </a:rPr>
              <a:t>Proceso de dotación e instalación de Mobiliario Tienda </a:t>
            </a:r>
            <a:r>
              <a:rPr lang="es-ES" sz="2400" b="1" dirty="0" err="1">
                <a:solidFill>
                  <a:srgbClr val="7030A0"/>
                </a:solidFill>
              </a:rPr>
              <a:t>Zajuna</a:t>
            </a:r>
            <a:r>
              <a:rPr lang="es-ES" sz="2400" b="1" dirty="0">
                <a:solidFill>
                  <a:srgbClr val="7030A0"/>
                </a:solidFill>
              </a:rPr>
              <a:t> Tolima</a:t>
            </a:r>
            <a:endParaRPr lang="es-CO" sz="2400" b="1" dirty="0">
              <a:solidFill>
                <a:srgbClr val="7030A0"/>
              </a:solidFill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5C5DCB9-0AF5-43A0-8B69-EE9D2271EDAD}"/>
              </a:ext>
            </a:extLst>
          </p:cNvPr>
          <p:cNvSpPr txBox="1"/>
          <p:nvPr/>
        </p:nvSpPr>
        <p:spPr>
          <a:xfrm>
            <a:off x="3283937" y="750798"/>
            <a:ext cx="3352937" cy="369332"/>
          </a:xfrm>
          <a:prstGeom prst="rect">
            <a:avLst/>
          </a:prstGeom>
          <a:solidFill>
            <a:srgbClr val="92D050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Segundo Nivel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B5CB282-C31D-4DC8-B651-BD6CCDF08A23}"/>
              </a:ext>
            </a:extLst>
          </p:cNvPr>
          <p:cNvSpPr txBox="1"/>
          <p:nvPr/>
        </p:nvSpPr>
        <p:spPr>
          <a:xfrm>
            <a:off x="1586467" y="1658233"/>
            <a:ext cx="3352937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Terraza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24A525A-03A1-4125-B437-273D02D271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802" y="2377600"/>
            <a:ext cx="5234295" cy="3927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314D001-CE07-4777-85A1-3B0366B06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9446" y="1779978"/>
            <a:ext cx="5234295" cy="39273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3890A740-6411-49EC-ACD9-C9FD74314B14}"/>
              </a:ext>
            </a:extLst>
          </p:cNvPr>
          <p:cNvSpPr txBox="1"/>
          <p:nvPr/>
        </p:nvSpPr>
        <p:spPr>
          <a:xfrm>
            <a:off x="7210124" y="1150683"/>
            <a:ext cx="3352937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Terraza y Escaleras</a:t>
            </a:r>
          </a:p>
        </p:txBody>
      </p:sp>
    </p:spTree>
    <p:extLst>
      <p:ext uri="{BB962C8B-B14F-4D97-AF65-F5344CB8AC3E}">
        <p14:creationId xmlns:p14="http://schemas.microsoft.com/office/powerpoint/2010/main" val="3649706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A2C612-792F-447C-154F-1FAA6965D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DD4438B-9CF0-E178-D1E3-D87DF0DF0766}"/>
              </a:ext>
            </a:extLst>
          </p:cNvPr>
          <p:cNvSpPr txBox="1"/>
          <p:nvPr/>
        </p:nvSpPr>
        <p:spPr>
          <a:xfrm>
            <a:off x="1189364" y="308430"/>
            <a:ext cx="952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7030A0"/>
                </a:solidFill>
              </a:rPr>
              <a:t>Proceso de dotación e instalación de Mobiliario Tienda </a:t>
            </a:r>
            <a:r>
              <a:rPr lang="es-ES" sz="2400" b="1" dirty="0" err="1">
                <a:solidFill>
                  <a:srgbClr val="7030A0"/>
                </a:solidFill>
              </a:rPr>
              <a:t>Zajuna</a:t>
            </a:r>
            <a:r>
              <a:rPr lang="es-ES" sz="2400" b="1" dirty="0">
                <a:solidFill>
                  <a:srgbClr val="7030A0"/>
                </a:solidFill>
              </a:rPr>
              <a:t> Tolima</a:t>
            </a:r>
            <a:endParaRPr lang="es-CO" sz="2400" b="1" dirty="0">
              <a:solidFill>
                <a:srgbClr val="7030A0"/>
              </a:solidFill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5C5DCB9-0AF5-43A0-8B69-EE9D2271EDAD}"/>
              </a:ext>
            </a:extLst>
          </p:cNvPr>
          <p:cNvSpPr txBox="1"/>
          <p:nvPr/>
        </p:nvSpPr>
        <p:spPr>
          <a:xfrm>
            <a:off x="2959473" y="796408"/>
            <a:ext cx="3352937" cy="369332"/>
          </a:xfrm>
          <a:prstGeom prst="rect">
            <a:avLst/>
          </a:prstGeom>
          <a:solidFill>
            <a:srgbClr val="92D050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Segundo Nivel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B5CB282-C31D-4DC8-B651-BD6CCDF08A23}"/>
              </a:ext>
            </a:extLst>
          </p:cNvPr>
          <p:cNvSpPr txBox="1"/>
          <p:nvPr/>
        </p:nvSpPr>
        <p:spPr>
          <a:xfrm>
            <a:off x="1189364" y="1408392"/>
            <a:ext cx="3835072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Ambiente Formación y Articulación Asociaciones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890A740-6411-49EC-ACD9-C9FD74314B14}"/>
              </a:ext>
            </a:extLst>
          </p:cNvPr>
          <p:cNvSpPr txBox="1"/>
          <p:nvPr/>
        </p:nvSpPr>
        <p:spPr>
          <a:xfrm>
            <a:off x="6312410" y="1362226"/>
            <a:ext cx="4578776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Visita Gobernadora y Embajador de China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0E81DAF-C66A-430A-A300-E4687A721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410" y="1928044"/>
            <a:ext cx="4966987" cy="37267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3653647-2365-4EA1-B678-D14FC6FD3B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384" y="2268918"/>
            <a:ext cx="5149643" cy="38638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7645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A2C612-792F-447C-154F-1FAA6965D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">
            <a:extLst>
              <a:ext uri="{FF2B5EF4-FFF2-40B4-BE49-F238E27FC236}">
                <a16:creationId xmlns:a16="http://schemas.microsoft.com/office/drawing/2014/main" id="{8459691E-C42E-410C-8937-2D5140A4D60B}"/>
              </a:ext>
            </a:extLst>
          </p:cNvPr>
          <p:cNvSpPr txBox="1">
            <a:spLocks/>
          </p:cNvSpPr>
          <p:nvPr/>
        </p:nvSpPr>
        <p:spPr>
          <a:xfrm>
            <a:off x="0" y="185530"/>
            <a:ext cx="11463005" cy="60144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ptos Display" panose="020F0302020204030204"/>
                <a:ea typeface="+mj-ea"/>
                <a:cs typeface="+mj-cs"/>
              </a:rPr>
              <a:t>VÍDEO TIENDA ZAJUNA TOLIMA</a:t>
            </a:r>
          </a:p>
        </p:txBody>
      </p:sp>
      <p:pic>
        <p:nvPicPr>
          <p:cNvPr id="4" name="Video Tienda">
            <a:hlinkClick r:id="" action="ppaction://media"/>
            <a:extLst>
              <a:ext uri="{FF2B5EF4-FFF2-40B4-BE49-F238E27FC236}">
                <a16:creationId xmlns:a16="http://schemas.microsoft.com/office/drawing/2014/main" id="{D8FB3297-788C-4BBD-9632-6D79579C6E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76172" y="829642"/>
            <a:ext cx="3286591" cy="584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18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A2C612-792F-447C-154F-1FAA6965D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">
            <a:extLst>
              <a:ext uri="{FF2B5EF4-FFF2-40B4-BE49-F238E27FC236}">
                <a16:creationId xmlns:a16="http://schemas.microsoft.com/office/drawing/2014/main" id="{8459691E-C42E-410C-8937-2D5140A4D60B}"/>
              </a:ext>
            </a:extLst>
          </p:cNvPr>
          <p:cNvSpPr txBox="1">
            <a:spLocks/>
          </p:cNvSpPr>
          <p:nvPr/>
        </p:nvSpPr>
        <p:spPr>
          <a:xfrm>
            <a:off x="-172278" y="410817"/>
            <a:ext cx="11463005" cy="60144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ptos Display" panose="020F0302020204030204"/>
                <a:ea typeface="+mj-ea"/>
                <a:cs typeface="+mj-cs"/>
              </a:rPr>
              <a:t>FECHA DE INAUG</a:t>
            </a:r>
            <a:r>
              <a:rPr lang="es-ES" sz="2800" b="1" dirty="0">
                <a:solidFill>
                  <a:schemeClr val="accent6">
                    <a:lumMod val="75000"/>
                  </a:schemeClr>
                </a:solidFill>
                <a:latin typeface="Aptos Display" panose="020F0302020204030204"/>
              </a:rPr>
              <a:t>URACIÓN: 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ptos Display" panose="020F0302020204030204"/>
                <a:ea typeface="+mj-ea"/>
                <a:cs typeface="+mj-cs"/>
              </a:rPr>
              <a:t>31 JULIO DEL 2026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B8ED66A-A661-49F5-953F-F111C0C19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743" y="1365828"/>
            <a:ext cx="5499527" cy="41263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5CBCB7D-67A0-497D-98E1-F66269434A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0870" y="1197794"/>
            <a:ext cx="5499526" cy="412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10919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DF2E05-13B3-4878-8C79-F706AD6E3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0AE70F16-4404-0528-B5EF-D8E9E318AF0E}"/>
              </a:ext>
            </a:extLst>
          </p:cNvPr>
          <p:cNvSpPr txBox="1">
            <a:spLocks/>
          </p:cNvSpPr>
          <p:nvPr/>
        </p:nvSpPr>
        <p:spPr>
          <a:xfrm>
            <a:off x="2936032" y="-327205"/>
            <a:ext cx="9144000" cy="93044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rgbClr val="71277A"/>
                </a:solidFill>
                <a:effectLst/>
                <a:uLnTx/>
                <a:uFillTx/>
                <a:latin typeface="Aptos Display" panose="020F0302020204030204"/>
                <a:ea typeface="+mj-ea"/>
                <a:cs typeface="+mj-cs"/>
              </a:rPr>
              <a:t>Asociaciones y Emprendedores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4859C3AA-39DA-A664-195C-86EF3428FBD7}"/>
              </a:ext>
            </a:extLst>
          </p:cNvPr>
          <p:cNvSpPr txBox="1">
            <a:spLocks/>
          </p:cNvSpPr>
          <p:nvPr/>
        </p:nvSpPr>
        <p:spPr>
          <a:xfrm>
            <a:off x="398365" y="745773"/>
            <a:ext cx="4851400" cy="46437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71277A"/>
                </a:solidFill>
                <a:effectLst/>
                <a:uLnTx/>
                <a:uFillTx/>
                <a:latin typeface="Aptos Display" panose="020F0302020204030204"/>
                <a:ea typeface="+mj-ea"/>
                <a:cs typeface="+mj-cs"/>
              </a:rPr>
              <a:t>Aso. Raíces Anzoátegunas</a:t>
            </a: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3A64F117-230C-D837-C56E-3F7FD820FE19}"/>
              </a:ext>
            </a:extLst>
          </p:cNvPr>
          <p:cNvSpPr txBox="1">
            <a:spLocks/>
          </p:cNvSpPr>
          <p:nvPr/>
        </p:nvSpPr>
        <p:spPr>
          <a:xfrm>
            <a:off x="5150497" y="887487"/>
            <a:ext cx="6046237" cy="70648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71277A"/>
                </a:solidFill>
                <a:effectLst/>
                <a:uLnTx/>
                <a:uFillTx/>
                <a:latin typeface="Aptos Display" panose="020F0302020204030204"/>
                <a:ea typeface="+mj-ea"/>
                <a:cs typeface="+mj-cs"/>
              </a:rPr>
              <a:t>Aso. Productores Afrodescendientes del Tolima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00A6792-B83B-FDAB-7882-D4AC3D3350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50" y="1469771"/>
            <a:ext cx="4375086" cy="4489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A8306C8-E56B-1B4B-8067-29A2070D5B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865" y="1593969"/>
            <a:ext cx="3999569" cy="4200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84320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DF2E05-13B3-4878-8C79-F706AD6E3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83EFB2B0-45C0-0F26-4CC2-3BE315FCA985}"/>
              </a:ext>
            </a:extLst>
          </p:cNvPr>
          <p:cNvSpPr txBox="1">
            <a:spLocks/>
          </p:cNvSpPr>
          <p:nvPr/>
        </p:nvSpPr>
        <p:spPr>
          <a:xfrm>
            <a:off x="114183" y="624651"/>
            <a:ext cx="4851400" cy="46437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71277A"/>
                </a:solidFill>
                <a:effectLst/>
                <a:uLnTx/>
                <a:uFillTx/>
                <a:latin typeface="Aptos Display" panose="020F0302020204030204"/>
                <a:ea typeface="+mj-ea"/>
                <a:cs typeface="+mj-cs"/>
              </a:rPr>
              <a:t>ASOVIPURITOL</a:t>
            </a: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EE6BFF09-12A1-82FA-1558-8E69D421044B}"/>
              </a:ext>
            </a:extLst>
          </p:cNvPr>
          <p:cNvSpPr txBox="1">
            <a:spLocks/>
          </p:cNvSpPr>
          <p:nvPr/>
        </p:nvSpPr>
        <p:spPr>
          <a:xfrm>
            <a:off x="5486777" y="641733"/>
            <a:ext cx="6273799" cy="54451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71277A"/>
                </a:solidFill>
                <a:effectLst/>
                <a:uLnTx/>
                <a:uFillTx/>
                <a:latin typeface="Aptos Display" panose="020F0302020204030204"/>
                <a:ea typeface="+mj-ea"/>
                <a:cs typeface="+mj-cs"/>
              </a:rPr>
              <a:t>Aso. Familugo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61B24BD-2F39-5DFD-5615-FD5B1F31A1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3" y="1366934"/>
            <a:ext cx="5489692" cy="4156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EEC9411-23A2-09EE-35E1-1070B2F34F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992" y="1366934"/>
            <a:ext cx="3629608" cy="449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1480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253F06-98F6-BDAF-F284-C81F42B554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B8665F3E-AD8D-32AB-3BC2-1E9DC6EC12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8" r="-2" b="7091"/>
          <a:stretch>
            <a:fillRect/>
          </a:stretch>
        </p:blipFill>
        <p:spPr>
          <a:xfrm>
            <a:off x="4166505" y="10"/>
            <a:ext cx="4444096" cy="306704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E4674CE-1C5F-C691-97E2-1915887E0C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4" r="2" b="23230"/>
          <a:stretch>
            <a:fillRect/>
          </a:stretch>
        </p:blipFill>
        <p:spPr>
          <a:xfrm>
            <a:off x="-1" y="3790950"/>
            <a:ext cx="8305800" cy="3067051"/>
          </a:xfrm>
          <a:prstGeom prst="rect">
            <a:avLst/>
          </a:prstGeom>
        </p:spPr>
      </p:pic>
      <p:sp>
        <p:nvSpPr>
          <p:cNvPr id="23" name="Freeform: Shape 25">
            <a:extLst>
              <a:ext uri="{FF2B5EF4-FFF2-40B4-BE49-F238E27FC236}">
                <a16:creationId xmlns:a16="http://schemas.microsoft.com/office/drawing/2014/main" id="{EA518CE4-E4D4-4D8A-980F-6D692AC969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155454" cy="4845530"/>
          </a:xfrm>
          <a:custGeom>
            <a:avLst/>
            <a:gdLst>
              <a:gd name="connsiteX0" fmla="*/ 0 w 5155454"/>
              <a:gd name="connsiteY0" fmla="*/ 0 h 4845530"/>
              <a:gd name="connsiteX1" fmla="*/ 4766270 w 5155454"/>
              <a:gd name="connsiteY1" fmla="*/ 0 h 4845530"/>
              <a:gd name="connsiteX2" fmla="*/ 4896671 w 5155454"/>
              <a:gd name="connsiteY2" fmla="*/ 270697 h 4845530"/>
              <a:gd name="connsiteX3" fmla="*/ 5155454 w 5155454"/>
              <a:gd name="connsiteY3" fmla="*/ 1552495 h 4845530"/>
              <a:gd name="connsiteX4" fmla="*/ 1862419 w 5155454"/>
              <a:gd name="connsiteY4" fmla="*/ 4845530 h 4845530"/>
              <a:gd name="connsiteX5" fmla="*/ 21252 w 5155454"/>
              <a:gd name="connsiteY5" fmla="*/ 4283132 h 4845530"/>
              <a:gd name="connsiteX6" fmla="*/ 0 w 5155454"/>
              <a:gd name="connsiteY6" fmla="*/ 4267240 h 4845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55454" h="4845530">
                <a:moveTo>
                  <a:pt x="0" y="0"/>
                </a:moveTo>
                <a:lnTo>
                  <a:pt x="4766270" y="0"/>
                </a:lnTo>
                <a:lnTo>
                  <a:pt x="4896671" y="270697"/>
                </a:lnTo>
                <a:cubicBezTo>
                  <a:pt x="5063308" y="664671"/>
                  <a:pt x="5155454" y="1097822"/>
                  <a:pt x="5155454" y="1552495"/>
                </a:cubicBezTo>
                <a:cubicBezTo>
                  <a:pt x="5155454" y="3371188"/>
                  <a:pt x="3681112" y="4845530"/>
                  <a:pt x="1862419" y="4845530"/>
                </a:cubicBezTo>
                <a:cubicBezTo>
                  <a:pt x="1180409" y="4845530"/>
                  <a:pt x="546824" y="4638201"/>
                  <a:pt x="21252" y="4283132"/>
                </a:cubicBezTo>
                <a:lnTo>
                  <a:pt x="0" y="4267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4160F13B-1E65-2607-6039-F57BCB110E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23" r="2" b="7540"/>
          <a:stretch>
            <a:fillRect/>
          </a:stretch>
        </p:blipFill>
        <p:spPr>
          <a:xfrm>
            <a:off x="1" y="2"/>
            <a:ext cx="5017099" cy="4718647"/>
          </a:xfrm>
          <a:custGeom>
            <a:avLst/>
            <a:gdLst/>
            <a:ahLst/>
            <a:cxnLst/>
            <a:rect l="l" t="t" r="r" b="b"/>
            <a:pathLst>
              <a:path w="5017099" h="4718647">
                <a:moveTo>
                  <a:pt x="0" y="0"/>
                </a:moveTo>
                <a:lnTo>
                  <a:pt x="4599738" y="0"/>
                </a:lnTo>
                <a:lnTo>
                  <a:pt x="4636346" y="60259"/>
                </a:lnTo>
                <a:cubicBezTo>
                  <a:pt x="4879170" y="507256"/>
                  <a:pt x="5017099" y="1019504"/>
                  <a:pt x="5017099" y="1563967"/>
                </a:cubicBezTo>
                <a:cubicBezTo>
                  <a:pt x="5017099" y="3306249"/>
                  <a:pt x="3604701" y="4718647"/>
                  <a:pt x="1862419" y="4718647"/>
                </a:cubicBezTo>
                <a:cubicBezTo>
                  <a:pt x="1209063" y="4718647"/>
                  <a:pt x="602098" y="4520029"/>
                  <a:pt x="98607" y="4179877"/>
                </a:cubicBezTo>
                <a:lnTo>
                  <a:pt x="0" y="4106140"/>
                </a:lnTo>
                <a:close/>
              </a:path>
            </a:pathLst>
          </a:custGeom>
        </p:spPr>
      </p:pic>
      <p:sp>
        <p:nvSpPr>
          <p:cNvPr id="24" name="Freeform: Shape 27">
            <a:extLst>
              <a:ext uri="{FF2B5EF4-FFF2-40B4-BE49-F238E27FC236}">
                <a16:creationId xmlns:a16="http://schemas.microsoft.com/office/drawing/2014/main" id="{F82BF3E2-EB0E-40D6-8835-2367A5316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48480" y="1563968"/>
            <a:ext cx="6043520" cy="5294033"/>
          </a:xfrm>
          <a:custGeom>
            <a:avLst/>
            <a:gdLst>
              <a:gd name="connsiteX0" fmla="*/ 3600823 w 6043520"/>
              <a:gd name="connsiteY0" fmla="*/ 0 h 5294033"/>
              <a:gd name="connsiteX1" fmla="*/ 5891281 w 6043520"/>
              <a:gd name="connsiteY1" fmla="*/ 822253 h 5294033"/>
              <a:gd name="connsiteX2" fmla="*/ 6043520 w 6043520"/>
              <a:gd name="connsiteY2" fmla="*/ 960617 h 5294033"/>
              <a:gd name="connsiteX3" fmla="*/ 6043520 w 6043520"/>
              <a:gd name="connsiteY3" fmla="*/ 5294033 h 5294033"/>
              <a:gd name="connsiteX4" fmla="*/ 423445 w 6043520"/>
              <a:gd name="connsiteY4" fmla="*/ 5294033 h 5294033"/>
              <a:gd name="connsiteX5" fmla="*/ 282971 w 6043520"/>
              <a:gd name="connsiteY5" fmla="*/ 5002426 h 5294033"/>
              <a:gd name="connsiteX6" fmla="*/ 0 w 6043520"/>
              <a:gd name="connsiteY6" fmla="*/ 3600823 h 5294033"/>
              <a:gd name="connsiteX7" fmla="*/ 3600823 w 6043520"/>
              <a:gd name="connsiteY7" fmla="*/ 0 h 529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43520" h="5294033">
                <a:moveTo>
                  <a:pt x="3600823" y="0"/>
                </a:moveTo>
                <a:cubicBezTo>
                  <a:pt x="4470871" y="0"/>
                  <a:pt x="5268847" y="308574"/>
                  <a:pt x="5891281" y="822253"/>
                </a:cubicBezTo>
                <a:lnTo>
                  <a:pt x="6043520" y="960617"/>
                </a:lnTo>
                <a:lnTo>
                  <a:pt x="6043520" y="5294033"/>
                </a:lnTo>
                <a:lnTo>
                  <a:pt x="423445" y="5294033"/>
                </a:lnTo>
                <a:lnTo>
                  <a:pt x="282971" y="5002426"/>
                </a:lnTo>
                <a:cubicBezTo>
                  <a:pt x="100759" y="4571630"/>
                  <a:pt x="0" y="4097993"/>
                  <a:pt x="0" y="3600823"/>
                </a:cubicBezTo>
                <a:cubicBezTo>
                  <a:pt x="0" y="1612143"/>
                  <a:pt x="1612143" y="0"/>
                  <a:pt x="36008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DE7BB44-58E5-DF53-FB4E-5F7BD0633E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" r="3066" b="2"/>
          <a:stretch>
            <a:fillRect/>
          </a:stretch>
        </p:blipFill>
        <p:spPr>
          <a:xfrm>
            <a:off x="6283728" y="1699213"/>
            <a:ext cx="5908273" cy="5158786"/>
          </a:xfrm>
          <a:custGeom>
            <a:avLst/>
            <a:gdLst/>
            <a:ahLst/>
            <a:cxnLst/>
            <a:rect l="l" t="t" r="r" b="b"/>
            <a:pathLst>
              <a:path w="5908273" h="5158786">
                <a:moveTo>
                  <a:pt x="3465576" y="0"/>
                </a:moveTo>
                <a:cubicBezTo>
                  <a:pt x="4302945" y="0"/>
                  <a:pt x="5070948" y="296984"/>
                  <a:pt x="5670004" y="791369"/>
                </a:cubicBezTo>
                <a:lnTo>
                  <a:pt x="5908273" y="1007923"/>
                </a:lnTo>
                <a:lnTo>
                  <a:pt x="5908273" y="5158786"/>
                </a:lnTo>
                <a:lnTo>
                  <a:pt x="443374" y="5158786"/>
                </a:lnTo>
                <a:lnTo>
                  <a:pt x="418277" y="5117476"/>
                </a:lnTo>
                <a:cubicBezTo>
                  <a:pt x="151523" y="4626427"/>
                  <a:pt x="0" y="4063697"/>
                  <a:pt x="0" y="3465576"/>
                </a:cubicBezTo>
                <a:cubicBezTo>
                  <a:pt x="0" y="1551591"/>
                  <a:pt x="1551591" y="0"/>
                  <a:pt x="3465576" y="0"/>
                </a:cubicBezTo>
                <a:close/>
              </a:path>
            </a:pathLst>
          </a:custGeom>
        </p:spPr>
      </p:pic>
      <p:sp>
        <p:nvSpPr>
          <p:cNvPr id="25" name="Oval 29">
            <a:extLst>
              <a:ext uri="{FF2B5EF4-FFF2-40B4-BE49-F238E27FC236}">
                <a16:creationId xmlns:a16="http://schemas.microsoft.com/office/drawing/2014/main" id="{481E86DD-89E6-42B2-8675-84B7C56BFF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50534" y="1716727"/>
            <a:ext cx="4572000" cy="45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22C3343-BACC-0890-C57B-590B294AF1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r="-2" b="-2"/>
          <a:stretch>
            <a:fillRect/>
          </a:stretch>
        </p:blipFill>
        <p:spPr>
          <a:xfrm>
            <a:off x="3287694" y="1853886"/>
            <a:ext cx="4297680" cy="4297680"/>
          </a:xfrm>
          <a:custGeom>
            <a:avLst/>
            <a:gdLst/>
            <a:ahLst/>
            <a:cxnLst/>
            <a:rect l="l" t="t" r="r" b="b"/>
            <a:pathLst>
              <a:path w="4297680" h="4297680">
                <a:moveTo>
                  <a:pt x="2148840" y="0"/>
                </a:moveTo>
                <a:cubicBezTo>
                  <a:pt x="3335612" y="0"/>
                  <a:pt x="4297680" y="962068"/>
                  <a:pt x="4297680" y="2148840"/>
                </a:cubicBezTo>
                <a:cubicBezTo>
                  <a:pt x="4297680" y="3335612"/>
                  <a:pt x="3335612" y="4297680"/>
                  <a:pt x="2148840" y="4297680"/>
                </a:cubicBezTo>
                <a:cubicBezTo>
                  <a:pt x="962068" y="4297680"/>
                  <a:pt x="0" y="3335612"/>
                  <a:pt x="0" y="2148840"/>
                </a:cubicBezTo>
                <a:cubicBezTo>
                  <a:pt x="0" y="962068"/>
                  <a:pt x="962068" y="0"/>
                  <a:pt x="2148840" y="0"/>
                </a:cubicBezTo>
                <a:close/>
              </a:path>
            </a:pathLst>
          </a:custGeom>
        </p:spPr>
      </p:pic>
      <p:sp>
        <p:nvSpPr>
          <p:cNvPr id="27" name="Freeform: Shape 31">
            <a:extLst>
              <a:ext uri="{FF2B5EF4-FFF2-40B4-BE49-F238E27FC236}">
                <a16:creationId xmlns:a16="http://schemas.microsoft.com/office/drawing/2014/main" id="{5EFE9E4D-D93B-4B04-A3B5-234F5DBB9E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62313" y="-1"/>
            <a:ext cx="4444096" cy="3211788"/>
          </a:xfrm>
          <a:custGeom>
            <a:avLst/>
            <a:gdLst>
              <a:gd name="connsiteX0" fmla="*/ 5102 w 4444096"/>
              <a:gd name="connsiteY0" fmla="*/ 0 h 3211788"/>
              <a:gd name="connsiteX1" fmla="*/ 4444096 w 4444096"/>
              <a:gd name="connsiteY1" fmla="*/ 0 h 3211788"/>
              <a:gd name="connsiteX2" fmla="*/ 4444096 w 4444096"/>
              <a:gd name="connsiteY2" fmla="*/ 2908319 h 3211788"/>
              <a:gd name="connsiteX3" fmla="*/ 4321598 w 4444096"/>
              <a:gd name="connsiteY3" fmla="*/ 2967330 h 3211788"/>
              <a:gd name="connsiteX4" fmla="*/ 3110753 w 4444096"/>
              <a:gd name="connsiteY4" fmla="*/ 3211788 h 3211788"/>
              <a:gd name="connsiteX5" fmla="*/ 0 w 4444096"/>
              <a:gd name="connsiteY5" fmla="*/ 101035 h 321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44096" h="3211788">
                <a:moveTo>
                  <a:pt x="5102" y="0"/>
                </a:moveTo>
                <a:lnTo>
                  <a:pt x="4444096" y="0"/>
                </a:lnTo>
                <a:lnTo>
                  <a:pt x="4444096" y="2908319"/>
                </a:lnTo>
                <a:lnTo>
                  <a:pt x="4321598" y="2967330"/>
                </a:lnTo>
                <a:cubicBezTo>
                  <a:pt x="3949433" y="3124742"/>
                  <a:pt x="3540258" y="3211788"/>
                  <a:pt x="3110753" y="3211788"/>
                </a:cubicBezTo>
                <a:cubicBezTo>
                  <a:pt x="1392732" y="3211788"/>
                  <a:pt x="0" y="1819056"/>
                  <a:pt x="0" y="1010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20A8ACB-129F-6814-6C51-6D640405C77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5" b="20691"/>
          <a:stretch>
            <a:fillRect/>
          </a:stretch>
        </p:blipFill>
        <p:spPr>
          <a:xfrm>
            <a:off x="7928700" y="-1"/>
            <a:ext cx="4277711" cy="3045402"/>
          </a:xfrm>
          <a:custGeom>
            <a:avLst/>
            <a:gdLst/>
            <a:ahLst/>
            <a:cxnLst/>
            <a:rect l="l" t="t" r="r" b="b"/>
            <a:pathLst>
              <a:path w="4277711" h="3045402">
                <a:moveTo>
                  <a:pt x="5102" y="0"/>
                </a:moveTo>
                <a:lnTo>
                  <a:pt x="4277711" y="0"/>
                </a:lnTo>
                <a:lnTo>
                  <a:pt x="4277711" y="2723810"/>
                </a:lnTo>
                <a:lnTo>
                  <a:pt x="4090449" y="2814019"/>
                </a:lnTo>
                <a:cubicBezTo>
                  <a:pt x="3738190" y="2963012"/>
                  <a:pt x="3350901" y="3045402"/>
                  <a:pt x="2944368" y="3045402"/>
                </a:cubicBezTo>
                <a:cubicBezTo>
                  <a:pt x="1318238" y="3045402"/>
                  <a:pt x="0" y="1727164"/>
                  <a:pt x="0" y="10103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73508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D7C677-C391-6F90-A40E-A88360A97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E992C576-153F-A621-DF9F-0D0CBF5E859B}"/>
              </a:ext>
            </a:extLst>
          </p:cNvPr>
          <p:cNvSpPr txBox="1">
            <a:spLocks/>
          </p:cNvSpPr>
          <p:nvPr/>
        </p:nvSpPr>
        <p:spPr>
          <a:xfrm>
            <a:off x="2575529" y="632852"/>
            <a:ext cx="7229475" cy="46437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rgbClr val="71277A"/>
                </a:solidFill>
                <a:effectLst/>
                <a:uLnTx/>
                <a:uFillTx/>
                <a:latin typeface="Aptos Display" panose="020F0302020204030204"/>
                <a:ea typeface="+mj-ea"/>
                <a:cs typeface="+mj-cs"/>
              </a:rPr>
              <a:t>Visibilización Estrategia Zajuna Campo Granjeando Ando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AE92C4F-3395-7AA4-D49B-9C08715C33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08"/>
          <a:stretch/>
        </p:blipFill>
        <p:spPr>
          <a:xfrm>
            <a:off x="188534" y="1200736"/>
            <a:ext cx="3939899" cy="270202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5C138B4-9D9C-7297-247E-195D62EFD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988" y="1200736"/>
            <a:ext cx="4012558" cy="525260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4C4CFB36-66E3-A1A6-FF60-9D36F4D1A4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69"/>
          <a:stretch/>
        </p:blipFill>
        <p:spPr>
          <a:xfrm>
            <a:off x="8299560" y="2551750"/>
            <a:ext cx="3703906" cy="303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78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1D0DC5-97EA-BCD7-3401-6672E9D79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12">
            <a:extLst>
              <a:ext uri="{FF2B5EF4-FFF2-40B4-BE49-F238E27FC236}">
                <a16:creationId xmlns:a16="http://schemas.microsoft.com/office/drawing/2014/main" id="{1D50F262-343C-4101-AB3C-9DA1072F73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+mn-ea"/>
              <a:cs typeface="+mn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75674B-4F7D-E26C-9357-AA663A040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60"/>
          <a:stretch>
            <a:fillRect/>
          </a:stretch>
        </p:blipFill>
        <p:spPr>
          <a:xfrm>
            <a:off x="7816130" y="-2"/>
            <a:ext cx="4375870" cy="6858000"/>
          </a:xfrm>
          <a:custGeom>
            <a:avLst/>
            <a:gdLst/>
            <a:ahLst/>
            <a:cxnLst/>
            <a:rect l="l" t="t" r="r" b="b"/>
            <a:pathLst>
              <a:path w="4375870" h="6858000">
                <a:moveTo>
                  <a:pt x="4441" y="0"/>
                </a:moveTo>
                <a:lnTo>
                  <a:pt x="4375870" y="0"/>
                </a:lnTo>
                <a:lnTo>
                  <a:pt x="4375870" y="23"/>
                </a:lnTo>
                <a:lnTo>
                  <a:pt x="4375870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D86FEFC-9F5B-7AB0-4051-F1093FDA28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7"/>
          <a:stretch>
            <a:fillRect/>
          </a:stretch>
        </p:blipFill>
        <p:spPr>
          <a:xfrm>
            <a:off x="3624851" y="1"/>
            <a:ext cx="4942298" cy="6857999"/>
          </a:xfrm>
          <a:custGeom>
            <a:avLst/>
            <a:gdLst/>
            <a:ahLst/>
            <a:cxnLst/>
            <a:rect l="l" t="t" r="r" b="b"/>
            <a:pathLst>
              <a:path w="4942298" h="6857999">
                <a:moveTo>
                  <a:pt x="0" y="0"/>
                </a:moveTo>
                <a:lnTo>
                  <a:pt x="4164238" y="0"/>
                </a:lnTo>
                <a:lnTo>
                  <a:pt x="4271743" y="210478"/>
                </a:lnTo>
                <a:cubicBezTo>
                  <a:pt x="4695097" y="1127919"/>
                  <a:pt x="4942298" y="2233909"/>
                  <a:pt x="4942298" y="3424428"/>
                </a:cubicBezTo>
                <a:cubicBezTo>
                  <a:pt x="4942298" y="4614948"/>
                  <a:pt x="4695097" y="5720938"/>
                  <a:pt x="4271743" y="6638378"/>
                </a:cubicBezTo>
                <a:lnTo>
                  <a:pt x="4159568" y="6857999"/>
                </a:lnTo>
                <a:lnTo>
                  <a:pt x="49488" y="6857999"/>
                </a:lnTo>
                <a:lnTo>
                  <a:pt x="119616" y="6721637"/>
                </a:lnTo>
                <a:cubicBezTo>
                  <a:pt x="540124" y="5863919"/>
                  <a:pt x="796416" y="4724528"/>
                  <a:pt x="796416" y="3474162"/>
                </a:cubicBezTo>
                <a:cubicBezTo>
                  <a:pt x="796416" y="2140439"/>
                  <a:pt x="504812" y="932979"/>
                  <a:pt x="33352" y="58950"/>
                </a:cubicBezTo>
                <a:close/>
              </a:path>
            </a:pathLst>
          </a:custGeom>
        </p:spPr>
      </p:pic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6A0924B3-0260-445E-AFD7-9533C0D1B3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97136" cy="6858000"/>
          </a:xfrm>
          <a:custGeom>
            <a:avLst/>
            <a:gdLst>
              <a:gd name="connsiteX0" fmla="*/ 0 w 4397136"/>
              <a:gd name="connsiteY0" fmla="*/ 0 h 6858000"/>
              <a:gd name="connsiteX1" fmla="*/ 3599069 w 4397136"/>
              <a:gd name="connsiteY1" fmla="*/ 0 h 6858000"/>
              <a:gd name="connsiteX2" fmla="*/ 3634072 w 4397136"/>
              <a:gd name="connsiteY2" fmla="*/ 58977 h 6858000"/>
              <a:gd name="connsiteX3" fmla="*/ 4397136 w 4397136"/>
              <a:gd name="connsiteY3" fmla="*/ 3474189 h 6858000"/>
              <a:gd name="connsiteX4" fmla="*/ 3802221 w 4397136"/>
              <a:gd name="connsiteY4" fmla="*/ 6546415 h 6858000"/>
              <a:gd name="connsiteX5" fmla="*/ 3649466 w 4397136"/>
              <a:gd name="connsiteY5" fmla="*/ 6858000 h 6858000"/>
              <a:gd name="connsiteX6" fmla="*/ 0 w 439713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7136" h="6858000">
                <a:moveTo>
                  <a:pt x="0" y="0"/>
                </a:moveTo>
                <a:lnTo>
                  <a:pt x="3599069" y="0"/>
                </a:lnTo>
                <a:lnTo>
                  <a:pt x="3634072" y="58977"/>
                </a:lnTo>
                <a:cubicBezTo>
                  <a:pt x="4105532" y="933006"/>
                  <a:pt x="4397136" y="2140466"/>
                  <a:pt x="4397136" y="3474189"/>
                </a:cubicBezTo>
                <a:cubicBezTo>
                  <a:pt x="4397136" y="4641197"/>
                  <a:pt x="4173877" y="5711534"/>
                  <a:pt x="3802221" y="6546415"/>
                </a:cubicBezTo>
                <a:lnTo>
                  <a:pt x="364946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5" name="Freeform: Shape 16">
            <a:extLst>
              <a:ext uri="{FF2B5EF4-FFF2-40B4-BE49-F238E27FC236}">
                <a16:creationId xmlns:a16="http://schemas.microsoft.com/office/drawing/2014/main" id="{7C34E8CB-B972-4A94-8469-315C10C2A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86504" cy="6858000"/>
          </a:xfrm>
          <a:custGeom>
            <a:avLst/>
            <a:gdLst>
              <a:gd name="connsiteX0" fmla="*/ 0 w 4386504"/>
              <a:gd name="connsiteY0" fmla="*/ 0 h 6858000"/>
              <a:gd name="connsiteX1" fmla="*/ 3588437 w 4386504"/>
              <a:gd name="connsiteY1" fmla="*/ 0 h 6858000"/>
              <a:gd name="connsiteX2" fmla="*/ 3623440 w 4386504"/>
              <a:gd name="connsiteY2" fmla="*/ 58977 h 6858000"/>
              <a:gd name="connsiteX3" fmla="*/ 4386504 w 4386504"/>
              <a:gd name="connsiteY3" fmla="*/ 3474189 h 6858000"/>
              <a:gd name="connsiteX4" fmla="*/ 3791589 w 4386504"/>
              <a:gd name="connsiteY4" fmla="*/ 6546415 h 6858000"/>
              <a:gd name="connsiteX5" fmla="*/ 3638834 w 4386504"/>
              <a:gd name="connsiteY5" fmla="*/ 6858000 h 6858000"/>
              <a:gd name="connsiteX6" fmla="*/ 0 w 438650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6504" h="6858000">
                <a:moveTo>
                  <a:pt x="0" y="0"/>
                </a:moveTo>
                <a:lnTo>
                  <a:pt x="3588437" y="0"/>
                </a:lnTo>
                <a:lnTo>
                  <a:pt x="3623440" y="58977"/>
                </a:lnTo>
                <a:cubicBezTo>
                  <a:pt x="4094900" y="933006"/>
                  <a:pt x="4386504" y="2140466"/>
                  <a:pt x="4386504" y="3474189"/>
                </a:cubicBezTo>
                <a:cubicBezTo>
                  <a:pt x="4386504" y="4641197"/>
                  <a:pt x="4163245" y="5711534"/>
                  <a:pt x="3791589" y="6546415"/>
                </a:cubicBezTo>
                <a:lnTo>
                  <a:pt x="363883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1C397F90-13B6-A72F-F098-2E19C3E0C6A4}"/>
              </a:ext>
            </a:extLst>
          </p:cNvPr>
          <p:cNvSpPr txBox="1">
            <a:spLocks/>
          </p:cNvSpPr>
          <p:nvPr/>
        </p:nvSpPr>
        <p:spPr>
          <a:xfrm>
            <a:off x="0" y="1511589"/>
            <a:ext cx="4397136" cy="28964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1277A"/>
                </a:solidFill>
                <a:effectLst/>
                <a:uLnTx/>
                <a:uFillTx/>
                <a:latin typeface="Aptos Display" panose="020F0302020204030204"/>
                <a:ea typeface="+mj-ea"/>
                <a:cs typeface="+mj-cs"/>
              </a:rPr>
              <a:t>Visibilización Estrategia Zajuna Campo –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1277A"/>
                </a:solidFill>
                <a:effectLst/>
                <a:uLnTx/>
                <a:uFillTx/>
                <a:latin typeface="Aptos Display" panose="020F0302020204030204"/>
                <a:ea typeface="+mj-ea"/>
                <a:cs typeface="+mj-cs"/>
              </a:rPr>
              <a:t>Pendones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14A821F-8663-46BA-8CC0-D4C44F639F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7EF550F-47CE-4FB2-9DAC-12AD835C8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4544568"/>
            <a:ext cx="341496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1041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65D82669-2DB0-45C4-86A4-DA3F4AA5DE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3649107"/>
              </p:ext>
            </p:extLst>
          </p:nvPr>
        </p:nvGraphicFramePr>
        <p:xfrm>
          <a:off x="421713" y="1437566"/>
          <a:ext cx="5679465" cy="4304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D7A2EC94-0D76-44AC-AE0D-6B5594B5B5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5185443"/>
              </p:ext>
            </p:extLst>
          </p:nvPr>
        </p:nvGraphicFramePr>
        <p:xfrm>
          <a:off x="6320650" y="1437566"/>
          <a:ext cx="5195489" cy="4304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5AF44047-DCD3-496B-AB35-6AABEB246FFC}"/>
              </a:ext>
            </a:extLst>
          </p:cNvPr>
          <p:cNvSpPr/>
          <p:nvPr/>
        </p:nvSpPr>
        <p:spPr>
          <a:xfrm>
            <a:off x="820600" y="715682"/>
            <a:ext cx="1026960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CO" sz="2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ptos" panose="020B0004020202020204"/>
              </a:rPr>
              <a:t>PROCESOS CONTRACTUALES Y EJECUCIÓN PRESUPUESTAL TIENDA ZAJUNA TOLIMA </a:t>
            </a:r>
            <a:r>
              <a:rPr lang="es-CO" sz="2000" b="1" i="1" u="sng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ptos" panose="020B0004020202020204"/>
              </a:rPr>
              <a:t>JUNIO 2026</a:t>
            </a:r>
            <a:endParaRPr lang="es-CO" sz="2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71142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A2C612-792F-447C-154F-1FAA6965D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DD4438B-9CF0-E178-D1E3-D87DF0DF0766}"/>
              </a:ext>
            </a:extLst>
          </p:cNvPr>
          <p:cNvSpPr txBox="1"/>
          <p:nvPr/>
        </p:nvSpPr>
        <p:spPr>
          <a:xfrm>
            <a:off x="251793" y="340679"/>
            <a:ext cx="10471808" cy="52322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7030A0"/>
                </a:solidFill>
              </a:rPr>
              <a:t>Proceso de dotación e instalación de Mobiliario Tienda </a:t>
            </a:r>
            <a:r>
              <a:rPr lang="es-ES" sz="2800" b="1" dirty="0" err="1">
                <a:solidFill>
                  <a:srgbClr val="7030A0"/>
                </a:solidFill>
              </a:rPr>
              <a:t>Zajuna</a:t>
            </a:r>
            <a:r>
              <a:rPr lang="es-ES" sz="2800" b="1" dirty="0">
                <a:solidFill>
                  <a:srgbClr val="7030A0"/>
                </a:solidFill>
              </a:rPr>
              <a:t> Tolima</a:t>
            </a:r>
            <a:endParaRPr lang="es-CO" sz="2800" b="1" dirty="0">
              <a:solidFill>
                <a:srgbClr val="7030A0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594643C2-DA05-4F49-AA1B-FC0577808C8A}"/>
              </a:ext>
            </a:extLst>
          </p:cNvPr>
          <p:cNvSpPr txBox="1"/>
          <p:nvPr/>
        </p:nvSpPr>
        <p:spPr>
          <a:xfrm>
            <a:off x="4049366" y="1661255"/>
            <a:ext cx="3352937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Área Cocina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86CDA46-C9D0-4AC9-B692-5CDD5CAE11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807" y="2264594"/>
            <a:ext cx="4482128" cy="3362981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C000"/>
          </a:solidFill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95C5DCB9-0AF5-43A0-8B69-EE9D2271EDAD}"/>
              </a:ext>
            </a:extLst>
          </p:cNvPr>
          <p:cNvSpPr txBox="1"/>
          <p:nvPr/>
        </p:nvSpPr>
        <p:spPr>
          <a:xfrm>
            <a:off x="4049366" y="1057916"/>
            <a:ext cx="3352937" cy="369332"/>
          </a:xfrm>
          <a:prstGeom prst="rect">
            <a:avLst/>
          </a:prstGeom>
          <a:solidFill>
            <a:srgbClr val="92D050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Primer Nivel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008809ED-106F-487C-972C-78C34DA76B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897" y="2604431"/>
            <a:ext cx="4511431" cy="338967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C000"/>
          </a:solidFill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5579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A2C612-792F-447C-154F-1FAA6965D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DD4438B-9CF0-E178-D1E3-D87DF0DF0766}"/>
              </a:ext>
            </a:extLst>
          </p:cNvPr>
          <p:cNvSpPr txBox="1"/>
          <p:nvPr/>
        </p:nvSpPr>
        <p:spPr>
          <a:xfrm>
            <a:off x="1189366" y="470026"/>
            <a:ext cx="952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7030A0"/>
                </a:solidFill>
              </a:rPr>
              <a:t>Proceso de dotación e instalación de Mobiliario Tienda </a:t>
            </a:r>
            <a:r>
              <a:rPr lang="es-ES" sz="2400" b="1" dirty="0" err="1">
                <a:solidFill>
                  <a:srgbClr val="7030A0"/>
                </a:solidFill>
              </a:rPr>
              <a:t>Zajuna</a:t>
            </a:r>
            <a:r>
              <a:rPr lang="es-ES" sz="2400" b="1" dirty="0">
                <a:solidFill>
                  <a:srgbClr val="7030A0"/>
                </a:solidFill>
              </a:rPr>
              <a:t> Tolima</a:t>
            </a:r>
            <a:endParaRPr lang="es-CO" sz="2400" b="1" dirty="0">
              <a:solidFill>
                <a:srgbClr val="7030A0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594643C2-DA05-4F49-AA1B-FC0577808C8A}"/>
              </a:ext>
            </a:extLst>
          </p:cNvPr>
          <p:cNvSpPr txBox="1"/>
          <p:nvPr/>
        </p:nvSpPr>
        <p:spPr>
          <a:xfrm>
            <a:off x="7541766" y="1508081"/>
            <a:ext cx="3352937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Baños Mujeres y Hombres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5C5DCB9-0AF5-43A0-8B69-EE9D2271EDAD}"/>
              </a:ext>
            </a:extLst>
          </p:cNvPr>
          <p:cNvSpPr txBox="1"/>
          <p:nvPr/>
        </p:nvSpPr>
        <p:spPr>
          <a:xfrm>
            <a:off x="4188829" y="957525"/>
            <a:ext cx="3352937" cy="369332"/>
          </a:xfrm>
          <a:prstGeom prst="rect">
            <a:avLst/>
          </a:prstGeom>
          <a:solidFill>
            <a:srgbClr val="92D050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Primer Nivel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88AB92E-1A14-4DFE-AFDF-5617677496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9183" y="2195990"/>
            <a:ext cx="4567603" cy="34271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0463659-5C7A-485B-A45C-2EE999915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717" y="2372970"/>
            <a:ext cx="4718102" cy="35400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FB5CB282-C31D-4DC8-B651-BD6CCDF08A23}"/>
              </a:ext>
            </a:extLst>
          </p:cNvPr>
          <p:cNvSpPr txBox="1"/>
          <p:nvPr/>
        </p:nvSpPr>
        <p:spPr>
          <a:xfrm>
            <a:off x="1297299" y="1692747"/>
            <a:ext cx="3352937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Punto Información</a:t>
            </a:r>
          </a:p>
        </p:txBody>
      </p:sp>
    </p:spTree>
    <p:extLst>
      <p:ext uri="{BB962C8B-B14F-4D97-AF65-F5344CB8AC3E}">
        <p14:creationId xmlns:p14="http://schemas.microsoft.com/office/powerpoint/2010/main" val="13312816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2013 - Tema de 2022">
  <a:themeElements>
    <a:clrScheme name="Personalizado 1">
      <a:dk1>
        <a:srgbClr val="39A900"/>
      </a:dk1>
      <a:lt1>
        <a:sysClr val="window" lastClr="FFFFFF"/>
      </a:lt1>
      <a:dk2>
        <a:srgbClr val="00304D"/>
      </a:dk2>
      <a:lt2>
        <a:srgbClr val="F6F6F6"/>
      </a:lt2>
      <a:accent1>
        <a:srgbClr val="007832"/>
      </a:accent1>
      <a:accent2>
        <a:srgbClr val="71127A"/>
      </a:accent2>
      <a:accent3>
        <a:srgbClr val="50E5F9"/>
      </a:accent3>
      <a:accent4>
        <a:srgbClr val="FDC300"/>
      </a:accent4>
      <a:accent5>
        <a:srgbClr val="000000"/>
      </a:accent5>
      <a:accent6>
        <a:srgbClr val="70AD47"/>
      </a:accent6>
      <a:hlink>
        <a:srgbClr val="0563C1"/>
      </a:hlink>
      <a:folHlink>
        <a:srgbClr val="71127A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5023</TotalTime>
  <Words>316</Words>
  <Application>Microsoft Office PowerPoint</Application>
  <PresentationFormat>Panorámica</PresentationFormat>
  <Paragraphs>58</Paragraphs>
  <Slides>16</Slides>
  <Notes>1</Notes>
  <HiddenSlides>0</HiddenSlides>
  <MMClips>1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16</vt:i4>
      </vt:variant>
    </vt:vector>
  </HeadingPairs>
  <TitlesOfParts>
    <vt:vector size="26" baseType="lpstr">
      <vt:lpstr>Aptos</vt:lpstr>
      <vt:lpstr>Aptos Display</vt:lpstr>
      <vt:lpstr>Arial</vt:lpstr>
      <vt:lpstr>Avenir Next LT Pro</vt:lpstr>
      <vt:lpstr>Calibri</vt:lpstr>
      <vt:lpstr>Calibri Light</vt:lpstr>
      <vt:lpstr>Tema de Office</vt:lpstr>
      <vt:lpstr>Office 2013 - Tema de 2022</vt:lpstr>
      <vt:lpstr>1_Tema de Office</vt:lpstr>
      <vt:lpstr>2_Tema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HP</dc:creator>
  <cp:lastModifiedBy>USUARIO</cp:lastModifiedBy>
  <cp:revision>458</cp:revision>
  <dcterms:created xsi:type="dcterms:W3CDTF">2026-03-20T17:41:03Z</dcterms:created>
  <dcterms:modified xsi:type="dcterms:W3CDTF">2026-08-11T16:32:58Z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2026-03-20T17:41:13Z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9e3cc70c-2a1f-47bd-814e-0f77fec53455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10, 0, 1, 2</vt:lpwstr>
  </property>
</Properties>
</file>