
<file path=[Content_Types].xml><?xml version="1.0" encoding="utf-8"?>
<Types xmlns="http://schemas.openxmlformats.org/package/2006/content-types">
  <Default Extension="emf" ContentType="image/x-emf"/>
  <Default Extension="jpeg" ContentType="image/jpeg"/>
  <Default Extension="jpg" ContentType="image/jpg"/>
  <Default Extension="png" ContentType="image/png"/>
  <Default Extension="rels" ContentType="application/vnd.openxmlformats-package.relationships+xml"/>
  <Default Extension="svg" ContentType="image/svg+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3.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4.xml" ContentType="application/vnd.openxmlformats-officedocument.presentationml.notesSlid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notesSlides/notesSlide5.xml" ContentType="application/vnd.openxmlformats-officedocument.presentationml.notesSlid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notesSlides/notesSlide6.xml" ContentType="application/vnd.openxmlformats-officedocument.presentationml.notesSlid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notesSlides/notesSlide7.xml" ContentType="application/vnd.openxmlformats-officedocument.presentationml.notesSlid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notesSlides/notesSlide8.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 id="2147483666" r:id="rId2"/>
  </p:sldMasterIdLst>
  <p:notesMasterIdLst>
    <p:notesMasterId r:id="rId17"/>
  </p:notesMasterIdLst>
  <p:sldIdLst>
    <p:sldId id="257" r:id="rId3"/>
    <p:sldId id="2145706557" r:id="rId4"/>
    <p:sldId id="2145706544" r:id="rId5"/>
    <p:sldId id="2145706659" r:id="rId6"/>
    <p:sldId id="2145706660" r:id="rId7"/>
    <p:sldId id="265" r:id="rId8"/>
    <p:sldId id="278" r:id="rId9"/>
    <p:sldId id="273" r:id="rId10"/>
    <p:sldId id="274" r:id="rId11"/>
    <p:sldId id="276" r:id="rId12"/>
    <p:sldId id="279" r:id="rId13"/>
    <p:sldId id="2145706551" r:id="rId14"/>
    <p:sldId id="2145706553" r:id="rId15"/>
    <p:sldId id="2145706548" r:id="rId16"/>
  </p:sldIdLst>
  <p:sldSz cx="12192000" cy="6858000"/>
  <p:notesSz cx="6858000" cy="9144000"/>
  <p:defaultTextStyle>
    <a:defPPr>
      <a:defRPr lang="en-C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8A9CA"/>
    <a:srgbClr val="72CA8B"/>
    <a:srgbClr val="328AA4"/>
    <a:srgbClr val="50C0E3"/>
    <a:srgbClr val="285B6A"/>
    <a:srgbClr val="FB8A60"/>
    <a:srgbClr val="725EB1"/>
    <a:srgbClr val="FB8AD8"/>
    <a:srgbClr val="E3374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4B85FD2-C304-2949-F10C-30D1F01D2CA0}" v="40" dt="2025-08-01T14:11:22.966"/>
    <p1510:client id="{63D6739E-3D73-2782-8C05-7384B0F8FD25}" v="11" dt="2025-08-01T14:05:36.255"/>
    <p1510:client id="{A0A345BD-C368-49FD-BA1C-DD41B693800E}" v="73" dt="2025-08-01T14:40:14.484"/>
    <p1510:client id="{B5B8CFA1-DC1D-7D23-EA92-31A62C433AF2}" v="244" dt="2025-08-01T14:52:21.167"/>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slideViewPr>
    <p:cSldViewPr snapToGrid="0">
      <p:cViewPr>
        <p:scale>
          <a:sx n="1" d="2"/>
          <a:sy n="1" d="2"/>
        </p:scale>
        <p:origin x="0" y="0"/>
      </p:cViewPr>
      <p:guideLst/>
    </p:cSldViewPr>
  </p:slide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presProps" Target="presProps.xml"/><Relationship Id="rId3" Type="http://schemas.openxmlformats.org/officeDocument/2006/relationships/slide" Target="slides/slide1.xml"/><Relationship Id="rId21" Type="http://schemas.openxmlformats.org/officeDocument/2006/relationships/tableStyles" Target="tableStyle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slide" Target="slides/slide13.xml"/><Relationship Id="rId10" Type="http://schemas.openxmlformats.org/officeDocument/2006/relationships/slide" Target="slides/slide8.xml"/><Relationship Id="rId19"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microsoft.com/office/2015/10/relationships/revisionInfo" Target="revisionInfo.xml"/></Relationships>
</file>

<file path=ppt/charts/_rels/chart1.xml.rels><?xml version="1.0" encoding="UTF-8" standalone="yes"?>
<Relationships xmlns="http://schemas.openxmlformats.org/package/2006/relationships"><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oleObject" Target="https://saludcapitalgovco-my.sharepoint.com/personal/sisvandistrital_saludcapital_gov_co/Documents/6.%20INDICADORES/3.%20Consolidado%20indicadores%20GRAFICAS%20INDICADORES%2002072025.xlsx" TargetMode="External"/><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_116_C975D720.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_111_D14EBA80.xlsx"/><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_Worksheet_112_7EFF07AD.xlsx"/><Relationship Id="rId2" Type="http://schemas.microsoft.com/office/2011/relationships/chartColorStyle" Target="colors5.xml"/><Relationship Id="rId1" Type="http://schemas.microsoft.com/office/2011/relationships/chartStyle" Target="style5.xml"/></Relationships>
</file>

<file path=ppt/charts/_rels/chart6.xml.rels><?xml version="1.0" encoding="UTF-8" standalone="yes"?>
<Relationships xmlns="http://schemas.openxmlformats.org/package/2006/relationships"><Relationship Id="rId3" Type="http://schemas.openxmlformats.org/officeDocument/2006/relationships/package" Target="../embeddings/Microsoft_Excel_Worksheet_114_CDB5A2E7.xlsx"/><Relationship Id="rId2" Type="http://schemas.microsoft.com/office/2011/relationships/chartColorStyle" Target="colors6.xml"/><Relationship Id="rId1" Type="http://schemas.microsoft.com/office/2011/relationships/chartStyle" Target="style6.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marL="0" marR="0" lvl="0" indent="0" algn="ctr" defTabSz="914400" rtl="0" eaLnBrk="1" fontAlgn="auto" latinLnBrk="0" hangingPunct="1">
              <a:lnSpc>
                <a:spcPct val="100000"/>
              </a:lnSpc>
              <a:spcBef>
                <a:spcPts val="0"/>
              </a:spcBef>
              <a:spcAft>
                <a:spcPts val="0"/>
              </a:spcAft>
              <a:buClrTx/>
              <a:buSzTx/>
              <a:buFontTx/>
              <a:buNone/>
              <a:tabLst/>
              <a:defRPr sz="1400" b="1" i="0" u="none" strike="noStrike" kern="1200" spc="0" baseline="0">
                <a:solidFill>
                  <a:sysClr val="windowText" lastClr="000000">
                    <a:lumMod val="65000"/>
                    <a:lumOff val="35000"/>
                  </a:sysClr>
                </a:solidFill>
                <a:latin typeface="+mn-lt"/>
                <a:ea typeface="+mn-ea"/>
                <a:cs typeface="+mn-cs"/>
              </a:defRPr>
            </a:pPr>
            <a:r>
              <a:rPr lang="en-US" sz="1400" b="1">
                <a:latin typeface="+mn-lt"/>
              </a:rPr>
              <a:t>TENDENCIA DE BAJO PESO AL NACER. 2014 - 2025* MAY</a:t>
            </a:r>
          </a:p>
        </c:rich>
      </c:tx>
      <c:layout>
        <c:manualLayout>
          <c:xMode val="edge"/>
          <c:yMode val="edge"/>
          <c:x val="0.35492638309580876"/>
          <c:y val="3.3785882223420813E-2"/>
        </c:manualLayout>
      </c:layout>
      <c:overlay val="0"/>
      <c:spPr>
        <a:noFill/>
        <a:ln>
          <a:noFill/>
        </a:ln>
        <a:effectLst/>
      </c:spPr>
      <c:txPr>
        <a:bodyPr rot="0" spcFirstLastPara="1" vertOverflow="ellipsis" vert="horz" wrap="square" anchor="ctr" anchorCtr="1"/>
        <a:lstStyle/>
        <a:p>
          <a:pPr marL="0" marR="0" lvl="0" indent="0" algn="ctr" defTabSz="914400" rtl="0" eaLnBrk="1" fontAlgn="auto" latinLnBrk="0" hangingPunct="1">
            <a:lnSpc>
              <a:spcPct val="100000"/>
            </a:lnSpc>
            <a:spcBef>
              <a:spcPts val="0"/>
            </a:spcBef>
            <a:spcAft>
              <a:spcPts val="0"/>
            </a:spcAft>
            <a:buClrTx/>
            <a:buSzTx/>
            <a:buFontTx/>
            <a:buNone/>
            <a:tabLst/>
            <a:defRPr sz="1400" b="1" i="0" u="none" strike="noStrike" kern="1200" spc="0" baseline="0">
              <a:solidFill>
                <a:sysClr val="windowText" lastClr="000000">
                  <a:lumMod val="65000"/>
                  <a:lumOff val="35000"/>
                </a:sysClr>
              </a:solidFill>
              <a:latin typeface="+mn-lt"/>
              <a:ea typeface="+mn-ea"/>
              <a:cs typeface="+mn-cs"/>
            </a:defRPr>
          </a:pPr>
          <a:endParaRPr lang="en-US"/>
        </a:p>
      </c:txPr>
    </c:title>
    <c:autoTitleDeleted val="0"/>
    <c:plotArea>
      <c:layout/>
      <c:lineChart>
        <c:grouping val="standard"/>
        <c:varyColors val="0"/>
        <c:ser>
          <c:idx val="0"/>
          <c:order val="0"/>
          <c:tx>
            <c:strRef>
              <c:f>'[3. Consolidado indicadores GRAFICAS INDICADORES 30052025.xlsx]M5 2005 - 2020 UNIFICADA'!$A$75</c:f>
              <c:strCache>
                <c:ptCount val="1"/>
                <c:pt idx="0">
                  <c:v>Recién nacidos con bajo peso al nacer</c:v>
                </c:pt>
              </c:strCache>
            </c:strRef>
          </c:tx>
          <c:spPr>
            <a:ln w="28575" cap="rnd">
              <a:solidFill>
                <a:schemeClr val="accent1"/>
              </a:solidFill>
              <a:round/>
            </a:ln>
            <a:effectLst/>
          </c:spPr>
          <c:marker>
            <c:symbol val="circle"/>
            <c:size val="5"/>
            <c:spPr>
              <a:solidFill>
                <a:schemeClr val="accent1"/>
              </a:solidFill>
              <a:ln w="9525">
                <a:solidFill>
                  <a:schemeClr val="accent1"/>
                </a:solidFill>
              </a:ln>
              <a:effectLst/>
            </c:spPr>
          </c:marker>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CO"/>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trendline>
            <c:spPr>
              <a:ln w="19050" cap="rnd">
                <a:solidFill>
                  <a:schemeClr val="accent1"/>
                </a:solidFill>
                <a:prstDash val="sysDot"/>
              </a:ln>
              <a:effectLst/>
            </c:spPr>
            <c:trendlineType val="linear"/>
            <c:dispRSqr val="0"/>
            <c:dispEq val="0"/>
          </c:trendline>
          <c:cat>
            <c:numRef>
              <c:f>'[3. Consolidado indicadores GRAFICAS INDICADORES 30052025.xlsx]M5 2005 - 2020 UNIFICADA'!$I$59:$V$59</c:f>
              <c:numCache>
                <c:formatCode>General</c:formatCode>
                <c:ptCount val="14"/>
                <c:pt idx="0">
                  <c:v>2012</c:v>
                </c:pt>
                <c:pt idx="1">
                  <c:v>2013</c:v>
                </c:pt>
                <c:pt idx="2">
                  <c:v>2014</c:v>
                </c:pt>
                <c:pt idx="3">
                  <c:v>2015</c:v>
                </c:pt>
                <c:pt idx="4">
                  <c:v>2016</c:v>
                </c:pt>
                <c:pt idx="5">
                  <c:v>2017</c:v>
                </c:pt>
                <c:pt idx="6">
                  <c:v>2018</c:v>
                </c:pt>
                <c:pt idx="7">
                  <c:v>2019</c:v>
                </c:pt>
                <c:pt idx="8">
                  <c:v>2020</c:v>
                </c:pt>
                <c:pt idx="9">
                  <c:v>2021</c:v>
                </c:pt>
                <c:pt idx="10">
                  <c:v>2022</c:v>
                </c:pt>
                <c:pt idx="11">
                  <c:v>2023</c:v>
                </c:pt>
                <c:pt idx="12">
                  <c:v>2024</c:v>
                </c:pt>
                <c:pt idx="13">
                  <c:v>2025</c:v>
                </c:pt>
              </c:numCache>
            </c:numRef>
          </c:cat>
          <c:val>
            <c:numRef>
              <c:f>'[3. Consolidado indicadores GRAFICAS INDICADORES 30052025.xlsx]M5 2005 - 2020 UNIFICADA'!$I$75:$V$75</c:f>
              <c:numCache>
                <c:formatCode>0.0%</c:formatCode>
                <c:ptCount val="14"/>
                <c:pt idx="0">
                  <c:v>0.129</c:v>
                </c:pt>
                <c:pt idx="1">
                  <c:v>0.128</c:v>
                </c:pt>
                <c:pt idx="2">
                  <c:v>0.122</c:v>
                </c:pt>
                <c:pt idx="3">
                  <c:v>0.121</c:v>
                </c:pt>
                <c:pt idx="4">
                  <c:v>0.12588568011109647</c:v>
                </c:pt>
                <c:pt idx="5">
                  <c:v>0.13152062919590676</c:v>
                </c:pt>
                <c:pt idx="6">
                  <c:v>0.13475014623068896</c:v>
                </c:pt>
                <c:pt idx="7">
                  <c:v>0.13957196513358372</c:v>
                </c:pt>
                <c:pt idx="8">
                  <c:v>0.13559193284970944</c:v>
                </c:pt>
                <c:pt idx="9">
                  <c:v>0.14899999999999999</c:v>
                </c:pt>
                <c:pt idx="10">
                  <c:v>0.152</c:v>
                </c:pt>
                <c:pt idx="11">
                  <c:v>0.161</c:v>
                </c:pt>
                <c:pt idx="12">
                  <c:v>0.16500000000000001</c:v>
                </c:pt>
                <c:pt idx="13">
                  <c:v>0.16</c:v>
                </c:pt>
              </c:numCache>
            </c:numRef>
          </c:val>
          <c:smooth val="0"/>
          <c:extLst>
            <c:ext xmlns:c16="http://schemas.microsoft.com/office/drawing/2014/chart" uri="{C3380CC4-5D6E-409C-BE32-E72D297353CC}">
              <c16:uniqueId val="{00000001-2D6F-2D4D-B879-A1B8916318A0}"/>
            </c:ext>
          </c:extLst>
        </c:ser>
        <c:dLbls>
          <c:dLblPos val="t"/>
          <c:showLegendKey val="0"/>
          <c:showVal val="1"/>
          <c:showCatName val="0"/>
          <c:showSerName val="0"/>
          <c:showPercent val="0"/>
          <c:showBubbleSize val="0"/>
        </c:dLbls>
        <c:marker val="1"/>
        <c:smooth val="0"/>
        <c:axId val="-2007209984"/>
        <c:axId val="-1967466160"/>
      </c:lineChart>
      <c:catAx>
        <c:axId val="-200720998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CO"/>
          </a:p>
        </c:txPr>
        <c:crossAx val="-1967466160"/>
        <c:crosses val="autoZero"/>
        <c:auto val="1"/>
        <c:lblAlgn val="ctr"/>
        <c:lblOffset val="100"/>
        <c:noMultiLvlLbl val="0"/>
      </c:catAx>
      <c:valAx>
        <c:axId val="-1967466160"/>
        <c:scaling>
          <c:orientation val="minMax"/>
        </c:scaling>
        <c:delete val="0"/>
        <c:axPos val="l"/>
        <c:majorGridlines>
          <c:spPr>
            <a:ln w="9525" cap="flat" cmpd="sng" algn="ctr">
              <a:solidFill>
                <a:schemeClr val="tx1">
                  <a:lumMod val="15000"/>
                  <a:lumOff val="85000"/>
                </a:schemeClr>
              </a:solidFill>
              <a:round/>
            </a:ln>
            <a:effectLst/>
          </c:spPr>
        </c:majorGridlines>
        <c:numFmt formatCode="0.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CO"/>
          </a:p>
        </c:txPr>
        <c:crossAx val="-2007209984"/>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CO"/>
        </a:p>
      </c:txPr>
    </c:legend>
    <c:plotVisOnly val="1"/>
    <c:dispBlanksAs val="gap"/>
    <c:showDLblsOverMax val="0"/>
  </c:chart>
  <c:spPr>
    <a:noFill/>
    <a:ln>
      <a:noFill/>
    </a:ln>
    <a:effectLst/>
  </c:spPr>
  <c:txPr>
    <a:bodyPr/>
    <a:lstStyle/>
    <a:p>
      <a:pPr>
        <a:defRPr/>
      </a:pPr>
      <a:endParaRPr lang="es-CO"/>
    </a:p>
  </c:txPr>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marL="0" marR="0" lvl="0" indent="0" algn="ctr" defTabSz="914400" rtl="0" eaLnBrk="1" fontAlgn="auto" latinLnBrk="0" hangingPunct="1">
              <a:lnSpc>
                <a:spcPct val="100000"/>
              </a:lnSpc>
              <a:spcBef>
                <a:spcPts val="0"/>
              </a:spcBef>
              <a:spcAft>
                <a:spcPts val="0"/>
              </a:spcAft>
              <a:buClrTx/>
              <a:buSzTx/>
              <a:buFontTx/>
              <a:buNone/>
              <a:tabLst/>
              <a:defRPr sz="1400" b="1" i="0" u="none" strike="noStrike" kern="1200" spc="0" baseline="0">
                <a:solidFill>
                  <a:sysClr val="windowText" lastClr="000000">
                    <a:lumMod val="65000"/>
                    <a:lumOff val="35000"/>
                  </a:sysClr>
                </a:solidFill>
                <a:latin typeface="+mn-lt"/>
                <a:ea typeface="+mn-ea"/>
                <a:cs typeface="+mn-cs"/>
              </a:defRPr>
            </a:pPr>
            <a:r>
              <a:rPr lang="en-US" b="1"/>
              <a:t>Indicador Peso para la Talla/longitud</a:t>
            </a:r>
            <a:r>
              <a:rPr lang="en-US" b="1" baseline="0"/>
              <a:t>, </a:t>
            </a:r>
            <a:r>
              <a:rPr lang="en-US" b="1"/>
              <a:t>SISVAN DC. </a:t>
            </a:r>
            <a:r>
              <a:rPr lang="en-US" sz="1400" b="1" i="0" u="none" strike="noStrike" kern="1200" spc="0" baseline="0">
                <a:solidFill>
                  <a:sysClr val="windowText" lastClr="000000">
                    <a:lumMod val="65000"/>
                    <a:lumOff val="35000"/>
                  </a:sysClr>
                </a:solidFill>
              </a:rPr>
              <a:t>2014-2025*mayo</a:t>
            </a:r>
            <a:endParaRPr lang="en-US" sz="1400" b="1" i="0" u="none" strike="noStrike" kern="1200" spc="0" baseline="0">
              <a:solidFill>
                <a:sysClr val="windowText" lastClr="000000">
                  <a:lumMod val="65000"/>
                  <a:lumOff val="35000"/>
                </a:sysClr>
              </a:solidFill>
              <a:latin typeface="+mn-lt"/>
              <a:ea typeface="+mn-ea"/>
              <a:cs typeface="+mn-cs"/>
            </a:endParaRPr>
          </a:p>
        </c:rich>
      </c:tx>
      <c:overlay val="0"/>
      <c:spPr>
        <a:noFill/>
        <a:ln>
          <a:noFill/>
        </a:ln>
        <a:effectLst/>
      </c:spPr>
      <c:txPr>
        <a:bodyPr rot="0" spcFirstLastPara="1" vertOverflow="ellipsis" vert="horz" wrap="square" anchor="ctr" anchorCtr="1"/>
        <a:lstStyle/>
        <a:p>
          <a:pPr marL="0" marR="0" lvl="0" indent="0" algn="ctr" defTabSz="914400" rtl="0" eaLnBrk="1" fontAlgn="auto" latinLnBrk="0" hangingPunct="1">
            <a:lnSpc>
              <a:spcPct val="100000"/>
            </a:lnSpc>
            <a:spcBef>
              <a:spcPts val="0"/>
            </a:spcBef>
            <a:spcAft>
              <a:spcPts val="0"/>
            </a:spcAft>
            <a:buClrTx/>
            <a:buSzTx/>
            <a:buFontTx/>
            <a:buNone/>
            <a:tabLst/>
            <a:defRPr sz="1400" b="1" i="0" u="none" strike="noStrike" kern="1200" spc="0" baseline="0">
              <a:solidFill>
                <a:sysClr val="windowText" lastClr="000000">
                  <a:lumMod val="65000"/>
                  <a:lumOff val="35000"/>
                </a:sysClr>
              </a:solidFill>
              <a:latin typeface="+mn-lt"/>
              <a:ea typeface="+mn-ea"/>
              <a:cs typeface="+mn-cs"/>
            </a:defRPr>
          </a:pPr>
          <a:endParaRPr lang="en-US"/>
        </a:p>
      </c:txPr>
    </c:title>
    <c:autoTitleDeleted val="0"/>
    <c:plotArea>
      <c:layout>
        <c:manualLayout>
          <c:layoutTarget val="inner"/>
          <c:xMode val="edge"/>
          <c:yMode val="edge"/>
          <c:x val="4.0935368770127954E-2"/>
          <c:y val="9.3032336352098607E-2"/>
          <c:w val="0.93487776108185427"/>
          <c:h val="0.72163039395104067"/>
        </c:manualLayout>
      </c:layout>
      <c:lineChart>
        <c:grouping val="standard"/>
        <c:varyColors val="0"/>
        <c:ser>
          <c:idx val="0"/>
          <c:order val="0"/>
          <c:tx>
            <c:strRef>
              <c:f>'M5 2005 - 2020 UNIFICADA'!$B$29</c:f>
              <c:strCache>
                <c:ptCount val="1"/>
                <c:pt idx="0">
                  <c:v>0.DNT Aguda (Mod + Severa)</c:v>
                </c:pt>
              </c:strCache>
            </c:strRef>
          </c:tx>
          <c:spPr>
            <a:ln w="28575" cap="rnd">
              <a:solidFill>
                <a:schemeClr val="accent1"/>
              </a:solidFill>
              <a:round/>
            </a:ln>
            <a:effectLst/>
          </c:spPr>
          <c:marker>
            <c:symbol val="circle"/>
            <c:size val="5"/>
            <c:spPr>
              <a:solidFill>
                <a:schemeClr val="accent1"/>
              </a:solidFill>
              <a:ln w="9525">
                <a:solidFill>
                  <a:schemeClr val="accent1"/>
                </a:solidFill>
              </a:ln>
              <a:effectLst/>
            </c:spPr>
          </c:marker>
          <c:dLbls>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tx1">
                        <a:lumMod val="75000"/>
                        <a:lumOff val="25000"/>
                      </a:schemeClr>
                    </a:solidFill>
                    <a:latin typeface="+mn-lt"/>
                    <a:ea typeface="+mn-ea"/>
                    <a:cs typeface="+mn-cs"/>
                  </a:defRPr>
                </a:pPr>
                <a:endParaRPr lang="es-CO"/>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'M5 2005 - 2020 UNIFICADA'!$C$28:$W$28</c:f>
              <c:numCache>
                <c:formatCode>0</c:formatCode>
                <c:ptCount val="21"/>
                <c:pt idx="0">
                  <c:v>2005</c:v>
                </c:pt>
                <c:pt idx="1">
                  <c:v>2006</c:v>
                </c:pt>
                <c:pt idx="2" formatCode="General">
                  <c:v>2007</c:v>
                </c:pt>
                <c:pt idx="3" formatCode="General">
                  <c:v>2008</c:v>
                </c:pt>
                <c:pt idx="4" formatCode="General">
                  <c:v>2009</c:v>
                </c:pt>
                <c:pt idx="5" formatCode="General">
                  <c:v>2010</c:v>
                </c:pt>
                <c:pt idx="6" formatCode="General">
                  <c:v>2011</c:v>
                </c:pt>
                <c:pt idx="7" formatCode="General">
                  <c:v>2012</c:v>
                </c:pt>
                <c:pt idx="8">
                  <c:v>2013</c:v>
                </c:pt>
                <c:pt idx="9" formatCode="General">
                  <c:v>2014</c:v>
                </c:pt>
                <c:pt idx="10" formatCode="General">
                  <c:v>2015</c:v>
                </c:pt>
                <c:pt idx="11" formatCode="General">
                  <c:v>2016</c:v>
                </c:pt>
                <c:pt idx="12" formatCode="General">
                  <c:v>2017</c:v>
                </c:pt>
                <c:pt idx="13" formatCode="General">
                  <c:v>2018</c:v>
                </c:pt>
                <c:pt idx="14" formatCode="General">
                  <c:v>2019</c:v>
                </c:pt>
                <c:pt idx="15">
                  <c:v>2020</c:v>
                </c:pt>
                <c:pt idx="16">
                  <c:v>2021</c:v>
                </c:pt>
                <c:pt idx="17" formatCode="General">
                  <c:v>2022</c:v>
                </c:pt>
                <c:pt idx="18" formatCode="General">
                  <c:v>2023</c:v>
                </c:pt>
                <c:pt idx="19" formatCode="General">
                  <c:v>2024</c:v>
                </c:pt>
                <c:pt idx="20" formatCode="General">
                  <c:v>2025</c:v>
                </c:pt>
              </c:numCache>
            </c:numRef>
          </c:cat>
          <c:val>
            <c:numRef>
              <c:f>'M5 2005 - 2020 UNIFICADA'!$C$29:$W$29</c:f>
              <c:numCache>
                <c:formatCode>0.0%</c:formatCode>
                <c:ptCount val="21"/>
                <c:pt idx="0">
                  <c:v>7.0706543616656486E-2</c:v>
                </c:pt>
                <c:pt idx="1">
                  <c:v>7.2015105607517671E-2</c:v>
                </c:pt>
                <c:pt idx="2">
                  <c:v>6.5674972705670798E-2</c:v>
                </c:pt>
                <c:pt idx="3">
                  <c:v>5.8807222596838238E-2</c:v>
                </c:pt>
                <c:pt idx="4">
                  <c:v>5.6557581485711286E-2</c:v>
                </c:pt>
                <c:pt idx="5">
                  <c:v>4.7520661157024788E-2</c:v>
                </c:pt>
                <c:pt idx="6">
                  <c:v>4.5994001582404645E-2</c:v>
                </c:pt>
                <c:pt idx="7">
                  <c:v>4.4843307762252989E-2</c:v>
                </c:pt>
                <c:pt idx="8">
                  <c:v>4.4980990750723489E-2</c:v>
                </c:pt>
                <c:pt idx="9">
                  <c:v>4.3576223816521167E-2</c:v>
                </c:pt>
                <c:pt idx="10">
                  <c:v>3.9207650273224044E-2</c:v>
                </c:pt>
                <c:pt idx="11">
                  <c:v>4.1097743343878924E-2</c:v>
                </c:pt>
                <c:pt idx="12">
                  <c:v>3.9429754273504272E-2</c:v>
                </c:pt>
                <c:pt idx="13">
                  <c:v>3.2706396873765919E-2</c:v>
                </c:pt>
                <c:pt idx="14">
                  <c:v>3.384348249593698E-2</c:v>
                </c:pt>
                <c:pt idx="15">
                  <c:v>3.6874461361677678E-2</c:v>
                </c:pt>
                <c:pt idx="16">
                  <c:v>2.8299999999999999E-2</c:v>
                </c:pt>
                <c:pt idx="17" formatCode="0.00%">
                  <c:v>2.3736188729149781E-2</c:v>
                </c:pt>
                <c:pt idx="18" formatCode="0.00%">
                  <c:v>1.7860717451783824E-2</c:v>
                </c:pt>
                <c:pt idx="19" formatCode="0.00%">
                  <c:v>1.4511582093607771E-2</c:v>
                </c:pt>
                <c:pt idx="20" formatCode="0.00%">
                  <c:v>1.4283303092957509E-2</c:v>
                </c:pt>
              </c:numCache>
            </c:numRef>
          </c:val>
          <c:smooth val="0"/>
          <c:extLst xmlns:c15="http://schemas.microsoft.com/office/drawing/2012/chart">
            <c:ext xmlns:c16="http://schemas.microsoft.com/office/drawing/2014/chart" uri="{C3380CC4-5D6E-409C-BE32-E72D297353CC}">
              <c16:uniqueId val="{00000000-81F4-44CA-8F60-969BF6400787}"/>
            </c:ext>
          </c:extLst>
        </c:ser>
        <c:ser>
          <c:idx val="1"/>
          <c:order val="1"/>
          <c:tx>
            <c:strRef>
              <c:f>'M5 2005 - 2020 UNIFICADA'!$B$30</c:f>
              <c:strCache>
                <c:ptCount val="1"/>
                <c:pt idx="0">
                  <c:v>1. DNT Aguda Severa</c:v>
                </c:pt>
              </c:strCache>
            </c:strRef>
          </c:tx>
          <c:spPr>
            <a:ln w="28575" cap="rnd">
              <a:solidFill>
                <a:schemeClr val="accent2"/>
              </a:solidFill>
              <a:round/>
            </a:ln>
            <a:effectLst/>
          </c:spPr>
          <c:marker>
            <c:symbol val="circle"/>
            <c:size val="5"/>
            <c:spPr>
              <a:solidFill>
                <a:schemeClr val="accent2"/>
              </a:solidFill>
              <a:ln w="9525">
                <a:solidFill>
                  <a:schemeClr val="accent2"/>
                </a:solidFill>
              </a:ln>
              <a:effectLst/>
            </c:spPr>
          </c:marker>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CO"/>
              </a:p>
            </c:txPr>
            <c:dLblPos val="l"/>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'M5 2005 - 2020 UNIFICADA'!$C$28:$W$28</c:f>
              <c:numCache>
                <c:formatCode>0</c:formatCode>
                <c:ptCount val="21"/>
                <c:pt idx="0">
                  <c:v>2005</c:v>
                </c:pt>
                <c:pt idx="1">
                  <c:v>2006</c:v>
                </c:pt>
                <c:pt idx="2" formatCode="General">
                  <c:v>2007</c:v>
                </c:pt>
                <c:pt idx="3" formatCode="General">
                  <c:v>2008</c:v>
                </c:pt>
                <c:pt idx="4" formatCode="General">
                  <c:v>2009</c:v>
                </c:pt>
                <c:pt idx="5" formatCode="General">
                  <c:v>2010</c:v>
                </c:pt>
                <c:pt idx="6" formatCode="General">
                  <c:v>2011</c:v>
                </c:pt>
                <c:pt idx="7" formatCode="General">
                  <c:v>2012</c:v>
                </c:pt>
                <c:pt idx="8">
                  <c:v>2013</c:v>
                </c:pt>
                <c:pt idx="9" formatCode="General">
                  <c:v>2014</c:v>
                </c:pt>
                <c:pt idx="10" formatCode="General">
                  <c:v>2015</c:v>
                </c:pt>
                <c:pt idx="11" formatCode="General">
                  <c:v>2016</c:v>
                </c:pt>
                <c:pt idx="12" formatCode="General">
                  <c:v>2017</c:v>
                </c:pt>
                <c:pt idx="13" formatCode="General">
                  <c:v>2018</c:v>
                </c:pt>
                <c:pt idx="14" formatCode="General">
                  <c:v>2019</c:v>
                </c:pt>
                <c:pt idx="15">
                  <c:v>2020</c:v>
                </c:pt>
                <c:pt idx="16">
                  <c:v>2021</c:v>
                </c:pt>
                <c:pt idx="17" formatCode="General">
                  <c:v>2022</c:v>
                </c:pt>
                <c:pt idx="18" formatCode="General">
                  <c:v>2023</c:v>
                </c:pt>
                <c:pt idx="19" formatCode="General">
                  <c:v>2024</c:v>
                </c:pt>
                <c:pt idx="20" formatCode="General">
                  <c:v>2025</c:v>
                </c:pt>
              </c:numCache>
            </c:numRef>
          </c:cat>
          <c:val>
            <c:numRef>
              <c:f>'M5 2005 - 2020 UNIFICADA'!$C$30:$W$30</c:f>
              <c:numCache>
                <c:formatCode>0.0%</c:formatCode>
                <c:ptCount val="21"/>
                <c:pt idx="0">
                  <c:v>2.1685327926289268E-2</c:v>
                </c:pt>
                <c:pt idx="1">
                  <c:v>2.2992139814692839E-2</c:v>
                </c:pt>
                <c:pt idx="2">
                  <c:v>2.0783828912722367E-2</c:v>
                </c:pt>
                <c:pt idx="3">
                  <c:v>1.7996553532629054E-2</c:v>
                </c:pt>
                <c:pt idx="4">
                  <c:v>1.6874729256094199E-2</c:v>
                </c:pt>
                <c:pt idx="5">
                  <c:v>1.3457672548581639E-2</c:v>
                </c:pt>
                <c:pt idx="6">
                  <c:v>1.2413903080782371E-2</c:v>
                </c:pt>
                <c:pt idx="7">
                  <c:v>1.2358644007018173E-2</c:v>
                </c:pt>
                <c:pt idx="8">
                  <c:v>1.2245361175736253E-2</c:v>
                </c:pt>
                <c:pt idx="9">
                  <c:v>1.0793211744028582E-2</c:v>
                </c:pt>
                <c:pt idx="10">
                  <c:v>9.5566318926974658E-3</c:v>
                </c:pt>
                <c:pt idx="11">
                  <c:v>1.0422850615827404E-2</c:v>
                </c:pt>
                <c:pt idx="12">
                  <c:v>8.9393028846153841E-3</c:v>
                </c:pt>
                <c:pt idx="13">
                  <c:v>7.5208798722157712E-3</c:v>
                </c:pt>
                <c:pt idx="14">
                  <c:v>7.7289980359874855E-3</c:v>
                </c:pt>
                <c:pt idx="15">
                  <c:v>9.1812697500718177E-3</c:v>
                </c:pt>
                <c:pt idx="16" formatCode="0.00%">
                  <c:v>5.8620689655172415E-3</c:v>
                </c:pt>
                <c:pt idx="17" formatCode="0.00%">
                  <c:v>4.74382492214496E-3</c:v>
                </c:pt>
                <c:pt idx="18" formatCode="0.00%">
                  <c:v>3.2722860656173016E-3</c:v>
                </c:pt>
                <c:pt idx="19" formatCode="0.00%">
                  <c:v>2.721452346987297E-3</c:v>
                </c:pt>
                <c:pt idx="20" formatCode="0.00%">
                  <c:v>2.7427317608337905E-3</c:v>
                </c:pt>
              </c:numCache>
            </c:numRef>
          </c:val>
          <c:smooth val="0"/>
          <c:extLst xmlns:c15="http://schemas.microsoft.com/office/drawing/2012/chart">
            <c:ext xmlns:c16="http://schemas.microsoft.com/office/drawing/2014/chart" uri="{C3380CC4-5D6E-409C-BE32-E72D297353CC}">
              <c16:uniqueId val="{00000001-81F4-44CA-8F60-969BF6400787}"/>
            </c:ext>
          </c:extLst>
        </c:ser>
        <c:ser>
          <c:idx val="2"/>
          <c:order val="2"/>
          <c:tx>
            <c:strRef>
              <c:f>'M5 2005 - 2020 UNIFICADA'!$B$31</c:f>
              <c:strCache>
                <c:ptCount val="1"/>
                <c:pt idx="0">
                  <c:v>2. DNT Aguda Moderada</c:v>
                </c:pt>
              </c:strCache>
            </c:strRef>
          </c:tx>
          <c:spPr>
            <a:ln w="28575" cap="rnd">
              <a:solidFill>
                <a:schemeClr val="accent3"/>
              </a:solidFill>
              <a:round/>
            </a:ln>
            <a:effectLst/>
          </c:spPr>
          <c:marker>
            <c:symbol val="circle"/>
            <c:size val="5"/>
            <c:spPr>
              <a:solidFill>
                <a:schemeClr val="accent3"/>
              </a:solidFill>
              <a:ln w="9525">
                <a:solidFill>
                  <a:schemeClr val="accent3"/>
                </a:solidFill>
              </a:ln>
              <a:effectLst/>
            </c:spPr>
          </c:marker>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CO"/>
              </a:p>
            </c:txPr>
            <c:dLblPos val="l"/>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'M5 2005 - 2020 UNIFICADA'!$C$28:$W$28</c:f>
              <c:numCache>
                <c:formatCode>0</c:formatCode>
                <c:ptCount val="21"/>
                <c:pt idx="0">
                  <c:v>2005</c:v>
                </c:pt>
                <c:pt idx="1">
                  <c:v>2006</c:v>
                </c:pt>
                <c:pt idx="2" formatCode="General">
                  <c:v>2007</c:v>
                </c:pt>
                <c:pt idx="3" formatCode="General">
                  <c:v>2008</c:v>
                </c:pt>
                <c:pt idx="4" formatCode="General">
                  <c:v>2009</c:v>
                </c:pt>
                <c:pt idx="5" formatCode="General">
                  <c:v>2010</c:v>
                </c:pt>
                <c:pt idx="6" formatCode="General">
                  <c:v>2011</c:v>
                </c:pt>
                <c:pt idx="7" formatCode="General">
                  <c:v>2012</c:v>
                </c:pt>
                <c:pt idx="8">
                  <c:v>2013</c:v>
                </c:pt>
                <c:pt idx="9" formatCode="General">
                  <c:v>2014</c:v>
                </c:pt>
                <c:pt idx="10" formatCode="General">
                  <c:v>2015</c:v>
                </c:pt>
                <c:pt idx="11" formatCode="General">
                  <c:v>2016</c:v>
                </c:pt>
                <c:pt idx="12" formatCode="General">
                  <c:v>2017</c:v>
                </c:pt>
                <c:pt idx="13" formatCode="General">
                  <c:v>2018</c:v>
                </c:pt>
                <c:pt idx="14" formatCode="General">
                  <c:v>2019</c:v>
                </c:pt>
                <c:pt idx="15">
                  <c:v>2020</c:v>
                </c:pt>
                <c:pt idx="16">
                  <c:v>2021</c:v>
                </c:pt>
                <c:pt idx="17" formatCode="General">
                  <c:v>2022</c:v>
                </c:pt>
                <c:pt idx="18" formatCode="General">
                  <c:v>2023</c:v>
                </c:pt>
                <c:pt idx="19" formatCode="General">
                  <c:v>2024</c:v>
                </c:pt>
                <c:pt idx="20" formatCode="General">
                  <c:v>2025</c:v>
                </c:pt>
              </c:numCache>
            </c:numRef>
          </c:cat>
          <c:val>
            <c:numRef>
              <c:f>'M5 2005 - 2020 UNIFICADA'!$C$31:$W$31</c:f>
              <c:numCache>
                <c:formatCode>0.0%</c:formatCode>
                <c:ptCount val="21"/>
                <c:pt idx="0">
                  <c:v>4.9021215690367215E-2</c:v>
                </c:pt>
                <c:pt idx="1">
                  <c:v>4.9022965792824835E-2</c:v>
                </c:pt>
                <c:pt idx="2">
                  <c:v>4.4891143792948431E-2</c:v>
                </c:pt>
                <c:pt idx="3">
                  <c:v>4.0810669064209187E-2</c:v>
                </c:pt>
                <c:pt idx="4">
                  <c:v>3.9682852229617087E-2</c:v>
                </c:pt>
                <c:pt idx="5">
                  <c:v>3.4062988608443152E-2</c:v>
                </c:pt>
                <c:pt idx="6">
                  <c:v>3.3580098501622274E-2</c:v>
                </c:pt>
                <c:pt idx="7">
                  <c:v>3.2484663755234816E-2</c:v>
                </c:pt>
                <c:pt idx="8">
                  <c:v>3.2735629574987234E-2</c:v>
                </c:pt>
                <c:pt idx="9">
                  <c:v>3.2783012072492582E-2</c:v>
                </c:pt>
                <c:pt idx="10">
                  <c:v>2.9651018380526577E-2</c:v>
                </c:pt>
                <c:pt idx="11">
                  <c:v>3.0674892728051521E-2</c:v>
                </c:pt>
                <c:pt idx="12">
                  <c:v>3.0490451388888888E-2</c:v>
                </c:pt>
                <c:pt idx="13">
                  <c:v>2.518551700155015E-2</c:v>
                </c:pt>
                <c:pt idx="14">
                  <c:v>2.6114484459949495E-2</c:v>
                </c:pt>
                <c:pt idx="15">
                  <c:v>2.7693191611605859E-2</c:v>
                </c:pt>
                <c:pt idx="16" formatCode="0.00%">
                  <c:v>2.2324973876698014E-2</c:v>
                </c:pt>
                <c:pt idx="17" formatCode="0.00%">
                  <c:v>1.8992363807004822E-2</c:v>
                </c:pt>
                <c:pt idx="18" formatCode="0.00%">
                  <c:v>1.4588431386166523E-2</c:v>
                </c:pt>
                <c:pt idx="19" formatCode="0.00%">
                  <c:v>1.1790129746620474E-2</c:v>
                </c:pt>
                <c:pt idx="20" formatCode="0.00%">
                  <c:v>1.1540571332123719E-2</c:v>
                </c:pt>
              </c:numCache>
            </c:numRef>
          </c:val>
          <c:smooth val="0"/>
          <c:extLst xmlns:c15="http://schemas.microsoft.com/office/drawing/2012/chart">
            <c:ext xmlns:c16="http://schemas.microsoft.com/office/drawing/2014/chart" uri="{C3380CC4-5D6E-409C-BE32-E72D297353CC}">
              <c16:uniqueId val="{00000002-81F4-44CA-8F60-969BF6400787}"/>
            </c:ext>
          </c:extLst>
        </c:ser>
        <c:ser>
          <c:idx val="3"/>
          <c:order val="3"/>
          <c:tx>
            <c:strRef>
              <c:f>'M5 2005 - 2020 UNIFICADA'!$B$32</c:f>
              <c:strCache>
                <c:ptCount val="1"/>
                <c:pt idx="0">
                  <c:v>3. Riesgo de DNT aguda</c:v>
                </c:pt>
              </c:strCache>
            </c:strRef>
          </c:tx>
          <c:spPr>
            <a:ln w="28575" cap="rnd">
              <a:solidFill>
                <a:schemeClr val="accent4"/>
              </a:solidFill>
              <a:round/>
            </a:ln>
            <a:effectLst/>
          </c:spPr>
          <c:marker>
            <c:symbol val="circle"/>
            <c:size val="5"/>
            <c:spPr>
              <a:solidFill>
                <a:schemeClr val="accent4"/>
              </a:solidFill>
              <a:ln w="9525">
                <a:solidFill>
                  <a:schemeClr val="accent4"/>
                </a:solidFill>
              </a:ln>
              <a:effectLst/>
            </c:spPr>
          </c:marker>
          <c:dLbls>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tx1">
                        <a:lumMod val="75000"/>
                        <a:lumOff val="25000"/>
                      </a:schemeClr>
                    </a:solidFill>
                    <a:latin typeface="+mn-lt"/>
                    <a:ea typeface="+mn-ea"/>
                    <a:cs typeface="+mn-cs"/>
                  </a:defRPr>
                </a:pPr>
                <a:endParaRPr lang="es-CO"/>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'M5 2005 - 2020 UNIFICADA'!$C$28:$W$28</c:f>
              <c:numCache>
                <c:formatCode>0</c:formatCode>
                <c:ptCount val="21"/>
                <c:pt idx="0">
                  <c:v>2005</c:v>
                </c:pt>
                <c:pt idx="1">
                  <c:v>2006</c:v>
                </c:pt>
                <c:pt idx="2" formatCode="General">
                  <c:v>2007</c:v>
                </c:pt>
                <c:pt idx="3" formatCode="General">
                  <c:v>2008</c:v>
                </c:pt>
                <c:pt idx="4" formatCode="General">
                  <c:v>2009</c:v>
                </c:pt>
                <c:pt idx="5" formatCode="General">
                  <c:v>2010</c:v>
                </c:pt>
                <c:pt idx="6" formatCode="General">
                  <c:v>2011</c:v>
                </c:pt>
                <c:pt idx="7" formatCode="General">
                  <c:v>2012</c:v>
                </c:pt>
                <c:pt idx="8">
                  <c:v>2013</c:v>
                </c:pt>
                <c:pt idx="9" formatCode="General">
                  <c:v>2014</c:v>
                </c:pt>
                <c:pt idx="10" formatCode="General">
                  <c:v>2015</c:v>
                </c:pt>
                <c:pt idx="11" formatCode="General">
                  <c:v>2016</c:v>
                </c:pt>
                <c:pt idx="12" formatCode="General">
                  <c:v>2017</c:v>
                </c:pt>
                <c:pt idx="13" formatCode="General">
                  <c:v>2018</c:v>
                </c:pt>
                <c:pt idx="14" formatCode="General">
                  <c:v>2019</c:v>
                </c:pt>
                <c:pt idx="15">
                  <c:v>2020</c:v>
                </c:pt>
                <c:pt idx="16">
                  <c:v>2021</c:v>
                </c:pt>
                <c:pt idx="17" formatCode="General">
                  <c:v>2022</c:v>
                </c:pt>
                <c:pt idx="18" formatCode="General">
                  <c:v>2023</c:v>
                </c:pt>
                <c:pt idx="19" formatCode="General">
                  <c:v>2024</c:v>
                </c:pt>
                <c:pt idx="20" formatCode="General">
                  <c:v>2025</c:v>
                </c:pt>
              </c:numCache>
            </c:numRef>
          </c:cat>
          <c:val>
            <c:numRef>
              <c:f>'M5 2005 - 2020 UNIFICADA'!$C$32:$W$32</c:f>
              <c:numCache>
                <c:formatCode>0.0%</c:formatCode>
                <c:ptCount val="21"/>
                <c:pt idx="0">
                  <c:v>0.15196129590148047</c:v>
                </c:pt>
                <c:pt idx="1">
                  <c:v>0.14904492161770519</c:v>
                </c:pt>
                <c:pt idx="2">
                  <c:v>0.14348789416222466</c:v>
                </c:pt>
                <c:pt idx="3">
                  <c:v>0.13594815314302838</c:v>
                </c:pt>
                <c:pt idx="4">
                  <c:v>0.13273343047296499</c:v>
                </c:pt>
                <c:pt idx="5">
                  <c:v>0.12540019358201177</c:v>
                </c:pt>
                <c:pt idx="6">
                  <c:v>0.1250467668038493</c:v>
                </c:pt>
                <c:pt idx="7">
                  <c:v>0.12264513402405133</c:v>
                </c:pt>
                <c:pt idx="8">
                  <c:v>0.12460988480962379</c:v>
                </c:pt>
                <c:pt idx="9">
                  <c:v>0.12543867231394243</c:v>
                </c:pt>
                <c:pt idx="10">
                  <c:v>0.12586934923000498</c:v>
                </c:pt>
                <c:pt idx="11">
                  <c:v>0.12869627948569581</c:v>
                </c:pt>
                <c:pt idx="12">
                  <c:v>0.12681957799145299</c:v>
                </c:pt>
                <c:pt idx="13">
                  <c:v>0.11867783403374965</c:v>
                </c:pt>
                <c:pt idx="14">
                  <c:v>0.1226263770586398</c:v>
                </c:pt>
                <c:pt idx="15">
                  <c:v>0.12031600114909509</c:v>
                </c:pt>
                <c:pt idx="16" formatCode="0.00%">
                  <c:v>0.13541797283176593</c:v>
                </c:pt>
                <c:pt idx="17" formatCode="0.00%">
                  <c:v>0.13124013480653557</c:v>
                </c:pt>
                <c:pt idx="18" formatCode="0.00%">
                  <c:v>0.12708398867568418</c:v>
                </c:pt>
                <c:pt idx="19" formatCode="0.00%">
                  <c:v>0.12260970722097683</c:v>
                </c:pt>
                <c:pt idx="20" formatCode="0.00%">
                  <c:v>0.11870402407977833</c:v>
                </c:pt>
              </c:numCache>
            </c:numRef>
          </c:val>
          <c:smooth val="0"/>
          <c:extLst>
            <c:ext xmlns:c16="http://schemas.microsoft.com/office/drawing/2014/chart" uri="{C3380CC4-5D6E-409C-BE32-E72D297353CC}">
              <c16:uniqueId val="{00000003-81F4-44CA-8F60-969BF6400787}"/>
            </c:ext>
          </c:extLst>
        </c:ser>
        <c:dLbls>
          <c:dLblPos val="t"/>
          <c:showLegendKey val="0"/>
          <c:showVal val="1"/>
          <c:showCatName val="0"/>
          <c:showSerName val="0"/>
          <c:showPercent val="0"/>
          <c:showBubbleSize val="0"/>
        </c:dLbls>
        <c:marker val="1"/>
        <c:smooth val="0"/>
        <c:axId val="-2046313984"/>
        <c:axId val="-2009654496"/>
        <c:extLst/>
      </c:lineChart>
      <c:catAx>
        <c:axId val="-2046313984"/>
        <c:scaling>
          <c:orientation val="minMax"/>
        </c:scaling>
        <c:delete val="0"/>
        <c:axPos val="b"/>
        <c:numFmt formatCode="0"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CO"/>
          </a:p>
        </c:txPr>
        <c:crossAx val="-2009654496"/>
        <c:crosses val="autoZero"/>
        <c:auto val="1"/>
        <c:lblAlgn val="ctr"/>
        <c:lblOffset val="100"/>
        <c:noMultiLvlLbl val="0"/>
      </c:catAx>
      <c:valAx>
        <c:axId val="-2009654496"/>
        <c:scaling>
          <c:orientation val="minMax"/>
        </c:scaling>
        <c:delete val="0"/>
        <c:axPos val="l"/>
        <c:majorGridlines>
          <c:spPr>
            <a:ln w="9525" cap="flat" cmpd="sng" algn="ctr">
              <a:solidFill>
                <a:schemeClr val="tx1">
                  <a:lumMod val="15000"/>
                  <a:lumOff val="85000"/>
                </a:schemeClr>
              </a:solidFill>
              <a:round/>
            </a:ln>
            <a:effectLst/>
          </c:spPr>
        </c:majorGridlines>
        <c:numFmt formatCode="0.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CO"/>
          </a:p>
        </c:txPr>
        <c:crossAx val="-2046313984"/>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050" b="1" i="0" u="none" strike="noStrike" kern="1200" baseline="0">
              <a:solidFill>
                <a:schemeClr val="tx1">
                  <a:lumMod val="65000"/>
                  <a:lumOff val="35000"/>
                </a:schemeClr>
              </a:solidFill>
              <a:latin typeface="+mn-lt"/>
              <a:ea typeface="+mn-ea"/>
              <a:cs typeface="+mn-cs"/>
            </a:defRPr>
          </a:pPr>
          <a:endParaRPr lang="es-CO"/>
        </a:p>
      </c:txPr>
    </c:legend>
    <c:plotVisOnly val="1"/>
    <c:dispBlanksAs val="gap"/>
    <c:showDLblsOverMax val="0"/>
  </c:chart>
  <c:spPr>
    <a:noFill/>
    <a:ln>
      <a:noFill/>
    </a:ln>
    <a:effectLst/>
  </c:spPr>
  <c:txPr>
    <a:bodyPr/>
    <a:lstStyle/>
    <a:p>
      <a:pPr>
        <a:defRPr/>
      </a:pPr>
      <a:endParaRPr lang="es-CO"/>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1" i="0" u="none" strike="noStrike" kern="1200" spc="0" baseline="0">
                <a:solidFill>
                  <a:schemeClr val="tx1">
                    <a:lumMod val="65000"/>
                    <a:lumOff val="35000"/>
                  </a:schemeClr>
                </a:solidFill>
                <a:latin typeface="+mn-lt"/>
                <a:ea typeface="+mn-ea"/>
                <a:cs typeface="+mn-cs"/>
              </a:defRPr>
            </a:pPr>
            <a:r>
              <a:rPr lang="es-CO" b="1" baseline="0"/>
              <a:t>Estado Nutricional en POBLACION entre 5 y 17 años, IMC//E  </a:t>
            </a:r>
          </a:p>
          <a:p>
            <a:pPr>
              <a:defRPr b="1"/>
            </a:pPr>
            <a:r>
              <a:rPr lang="es-CO" b="1" baseline="0"/>
              <a:t>SISVAN DC. </a:t>
            </a:r>
            <a:r>
              <a:rPr lang="es-CO" sz="1400" b="1" i="0" u="none" strike="noStrike" baseline="0">
                <a:effectLst/>
              </a:rPr>
              <a:t>2020 - 2025*ABRIL</a:t>
            </a:r>
            <a:endParaRPr lang="es-CO" b="1"/>
          </a:p>
        </c:rich>
      </c:tx>
      <c:overlay val="0"/>
      <c:spPr>
        <a:noFill/>
        <a:ln>
          <a:noFill/>
        </a:ln>
        <a:effectLst/>
      </c:spPr>
      <c:txPr>
        <a:bodyPr rot="0" spcFirstLastPara="1" vertOverflow="ellipsis" vert="horz" wrap="square" anchor="ctr" anchorCtr="1"/>
        <a:lstStyle/>
        <a:p>
          <a:pPr>
            <a:defRPr sz="1400" b="1" i="0" u="none" strike="noStrike" kern="1200" spc="0" baseline="0">
              <a:solidFill>
                <a:schemeClr val="tx1">
                  <a:lumMod val="65000"/>
                  <a:lumOff val="35000"/>
                </a:schemeClr>
              </a:solidFill>
              <a:latin typeface="+mn-lt"/>
              <a:ea typeface="+mn-ea"/>
              <a:cs typeface="+mn-cs"/>
            </a:defRPr>
          </a:pPr>
          <a:endParaRPr lang="es-CO"/>
        </a:p>
      </c:txPr>
    </c:title>
    <c:autoTitleDeleted val="0"/>
    <c:plotArea>
      <c:layout>
        <c:manualLayout>
          <c:layoutTarget val="inner"/>
          <c:xMode val="edge"/>
          <c:yMode val="edge"/>
          <c:x val="3.7128186377729702E-2"/>
          <c:y val="0.15850311850311799"/>
          <c:w val="0.95309403652885205"/>
          <c:h val="0.71706167706167701"/>
        </c:manualLayout>
      </c:layout>
      <c:lineChart>
        <c:grouping val="standard"/>
        <c:varyColors val="0"/>
        <c:ser>
          <c:idx val="1"/>
          <c:order val="0"/>
          <c:tx>
            <c:strRef>
              <c:f>'518 años'!$B$22</c:f>
              <c:strCache>
                <c:ptCount val="1"/>
                <c:pt idx="0">
                  <c:v>2. Riesgo de delgadez</c:v>
                </c:pt>
              </c:strCache>
            </c:strRef>
          </c:tx>
          <c:spPr>
            <a:ln w="28575" cap="rnd">
              <a:solidFill>
                <a:schemeClr val="accent2"/>
              </a:solidFill>
              <a:round/>
            </a:ln>
            <a:effectLst/>
          </c:spPr>
          <c:marker>
            <c:symbol val="circle"/>
            <c:size val="5"/>
            <c:spPr>
              <a:solidFill>
                <a:schemeClr val="accent2"/>
              </a:solidFill>
              <a:ln w="9525">
                <a:solidFill>
                  <a:schemeClr val="accent2"/>
                </a:solidFill>
              </a:ln>
              <a:effectLst/>
            </c:spPr>
          </c:marker>
          <c:dLbls>
            <c:dLbl>
              <c:idx val="4"/>
              <c:layout>
                <c:manualLayout>
                  <c:x val="-8.1025273868310602E-3"/>
                  <c:y val="-2.5747460186008798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D54D-4D3F-AEC6-BF08B3A1663D}"/>
                </c:ext>
              </c:extLst>
            </c:dLbl>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tx1">
                        <a:lumMod val="75000"/>
                        <a:lumOff val="25000"/>
                      </a:schemeClr>
                    </a:solidFill>
                    <a:latin typeface="+mn-lt"/>
                    <a:ea typeface="+mn-ea"/>
                    <a:cs typeface="+mn-cs"/>
                  </a:defRPr>
                </a:pPr>
                <a:endParaRPr lang="es-CO"/>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'518 años'!$Q$20:$V$20</c:f>
              <c:numCache>
                <c:formatCode>General</c:formatCode>
                <c:ptCount val="6"/>
                <c:pt idx="0">
                  <c:v>2020</c:v>
                </c:pt>
                <c:pt idx="1">
                  <c:v>2021</c:v>
                </c:pt>
                <c:pt idx="2">
                  <c:v>2022</c:v>
                </c:pt>
                <c:pt idx="3">
                  <c:v>2023</c:v>
                </c:pt>
                <c:pt idx="4">
                  <c:v>2024</c:v>
                </c:pt>
                <c:pt idx="5">
                  <c:v>2025</c:v>
                </c:pt>
              </c:numCache>
              <c:extLst/>
            </c:numRef>
          </c:cat>
          <c:val>
            <c:numRef>
              <c:f>'518 años'!$Q$22:$V$22</c:f>
              <c:numCache>
                <c:formatCode>0.00%</c:formatCode>
                <c:ptCount val="6"/>
                <c:pt idx="0" formatCode="0.0%">
                  <c:v>9.5141265354031307E-2</c:v>
                </c:pt>
                <c:pt idx="1">
                  <c:v>0.10417418645875945</c:v>
                </c:pt>
                <c:pt idx="2">
                  <c:v>0.11382321806633733</c:v>
                </c:pt>
                <c:pt idx="3">
                  <c:v>0.12814312301134659</c:v>
                </c:pt>
                <c:pt idx="4">
                  <c:v>0.12377701774550756</c:v>
                </c:pt>
                <c:pt idx="5">
                  <c:v>0.11965125467994973</c:v>
                </c:pt>
              </c:numCache>
              <c:extLst/>
            </c:numRef>
          </c:val>
          <c:smooth val="0"/>
          <c:extLst>
            <c:ext xmlns:c16="http://schemas.microsoft.com/office/drawing/2014/chart" uri="{C3380CC4-5D6E-409C-BE32-E72D297353CC}">
              <c16:uniqueId val="{00000001-D54D-4D3F-AEC6-BF08B3A1663D}"/>
            </c:ext>
          </c:extLst>
        </c:ser>
        <c:ser>
          <c:idx val="0"/>
          <c:order val="1"/>
          <c:tx>
            <c:strRef>
              <c:f>'518 años'!$B$21</c:f>
              <c:strCache>
                <c:ptCount val="1"/>
                <c:pt idx="0">
                  <c:v>1. Delgadez</c:v>
                </c:pt>
              </c:strCache>
            </c:strRef>
          </c:tx>
          <c:spPr>
            <a:ln w="28575" cap="rnd">
              <a:solidFill>
                <a:schemeClr val="accent1"/>
              </a:solidFill>
              <a:round/>
            </a:ln>
            <a:effectLst/>
          </c:spPr>
          <c:marker>
            <c:symbol val="circle"/>
            <c:size val="5"/>
            <c:spPr>
              <a:solidFill>
                <a:schemeClr val="accent1"/>
              </a:solidFill>
              <a:ln w="9525">
                <a:solidFill>
                  <a:schemeClr val="accent1"/>
                </a:solidFill>
              </a:ln>
              <a:effectLst/>
            </c:spPr>
          </c:marker>
          <c:dLbls>
            <c:numFmt formatCode="0.0%" sourceLinked="0"/>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tx1">
                        <a:lumMod val="75000"/>
                        <a:lumOff val="25000"/>
                      </a:schemeClr>
                    </a:solidFill>
                    <a:latin typeface="+mn-lt"/>
                    <a:ea typeface="+mn-ea"/>
                    <a:cs typeface="+mn-cs"/>
                  </a:defRPr>
                </a:pPr>
                <a:endParaRPr lang="es-CO"/>
              </a:p>
            </c:txPr>
            <c:dLblPos val="b"/>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'518 años'!$Q$20:$V$20</c:f>
              <c:numCache>
                <c:formatCode>General</c:formatCode>
                <c:ptCount val="6"/>
                <c:pt idx="0">
                  <c:v>2020</c:v>
                </c:pt>
                <c:pt idx="1">
                  <c:v>2021</c:v>
                </c:pt>
                <c:pt idx="2">
                  <c:v>2022</c:v>
                </c:pt>
                <c:pt idx="3">
                  <c:v>2023</c:v>
                </c:pt>
                <c:pt idx="4">
                  <c:v>2024</c:v>
                </c:pt>
                <c:pt idx="5">
                  <c:v>2025</c:v>
                </c:pt>
              </c:numCache>
              <c:extLst/>
            </c:numRef>
          </c:cat>
          <c:val>
            <c:numRef>
              <c:f>'518 años'!$Q$21:$V$21</c:f>
              <c:numCache>
                <c:formatCode>0.00%</c:formatCode>
                <c:ptCount val="6"/>
                <c:pt idx="0" formatCode="0.0%">
                  <c:v>2.3723321595662022E-2</c:v>
                </c:pt>
                <c:pt idx="1">
                  <c:v>2.3995155248614352E-2</c:v>
                </c:pt>
                <c:pt idx="2">
                  <c:v>2.6846624323688544E-2</c:v>
                </c:pt>
                <c:pt idx="3">
                  <c:v>2.7870564927658041E-2</c:v>
                </c:pt>
                <c:pt idx="4">
                  <c:v>2.8115742947118574E-2</c:v>
                </c:pt>
                <c:pt idx="5">
                  <c:v>2.6833870960776947E-2</c:v>
                </c:pt>
              </c:numCache>
              <c:extLst/>
            </c:numRef>
          </c:val>
          <c:smooth val="0"/>
          <c:extLst>
            <c:ext xmlns:c16="http://schemas.microsoft.com/office/drawing/2014/chart" uri="{C3380CC4-5D6E-409C-BE32-E72D297353CC}">
              <c16:uniqueId val="{00000002-D54D-4D3F-AEC6-BF08B3A1663D}"/>
            </c:ext>
          </c:extLst>
        </c:ser>
        <c:ser>
          <c:idx val="3"/>
          <c:order val="3"/>
          <c:tx>
            <c:strRef>
              <c:f>'518 años'!$B$24</c:f>
              <c:strCache>
                <c:ptCount val="1"/>
                <c:pt idx="0">
                  <c:v>4. Sobrepeso</c:v>
                </c:pt>
              </c:strCache>
            </c:strRef>
          </c:tx>
          <c:spPr>
            <a:ln w="28575" cap="rnd">
              <a:solidFill>
                <a:schemeClr val="accent4"/>
              </a:solidFill>
              <a:round/>
            </a:ln>
            <a:effectLst/>
          </c:spPr>
          <c:marker>
            <c:symbol val="circle"/>
            <c:size val="5"/>
            <c:spPr>
              <a:solidFill>
                <a:schemeClr val="accent4"/>
              </a:solidFill>
              <a:ln w="9525">
                <a:solidFill>
                  <a:schemeClr val="accent4"/>
                </a:solidFill>
              </a:ln>
              <a:effectLst/>
            </c:spPr>
          </c:marker>
          <c:dLbls>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tx1">
                        <a:lumMod val="75000"/>
                        <a:lumOff val="25000"/>
                      </a:schemeClr>
                    </a:solidFill>
                    <a:latin typeface="+mn-lt"/>
                    <a:ea typeface="+mn-ea"/>
                    <a:cs typeface="+mn-cs"/>
                  </a:defRPr>
                </a:pPr>
                <a:endParaRPr lang="es-CO"/>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'518 años'!$Q$20:$V$20</c:f>
              <c:numCache>
                <c:formatCode>General</c:formatCode>
                <c:ptCount val="6"/>
                <c:pt idx="0">
                  <c:v>2020</c:v>
                </c:pt>
                <c:pt idx="1">
                  <c:v>2021</c:v>
                </c:pt>
                <c:pt idx="2">
                  <c:v>2022</c:v>
                </c:pt>
                <c:pt idx="3">
                  <c:v>2023</c:v>
                </c:pt>
                <c:pt idx="4">
                  <c:v>2024</c:v>
                </c:pt>
                <c:pt idx="5">
                  <c:v>2025</c:v>
                </c:pt>
              </c:numCache>
              <c:extLst/>
            </c:numRef>
          </c:cat>
          <c:val>
            <c:numRef>
              <c:f>'518 años'!$Q$24:$V$24</c:f>
              <c:numCache>
                <c:formatCode>0.00%</c:formatCode>
                <c:ptCount val="6"/>
                <c:pt idx="0" formatCode="0.0%">
                  <c:v>0.19990411479773182</c:v>
                </c:pt>
                <c:pt idx="1">
                  <c:v>0.20275765815626728</c:v>
                </c:pt>
                <c:pt idx="2">
                  <c:v>0.17740237591155023</c:v>
                </c:pt>
                <c:pt idx="3">
                  <c:v>0.16462268115506995</c:v>
                </c:pt>
                <c:pt idx="4">
                  <c:v>0.16853559847868951</c:v>
                </c:pt>
                <c:pt idx="5">
                  <c:v>0.17630293687087872</c:v>
                </c:pt>
              </c:numCache>
              <c:extLst/>
            </c:numRef>
          </c:val>
          <c:smooth val="0"/>
          <c:extLst>
            <c:ext xmlns:c16="http://schemas.microsoft.com/office/drawing/2014/chart" uri="{C3380CC4-5D6E-409C-BE32-E72D297353CC}">
              <c16:uniqueId val="{00000003-D54D-4D3F-AEC6-BF08B3A1663D}"/>
            </c:ext>
          </c:extLst>
        </c:ser>
        <c:ser>
          <c:idx val="4"/>
          <c:order val="4"/>
          <c:tx>
            <c:strRef>
              <c:f>'518 años'!$B$25</c:f>
              <c:strCache>
                <c:ptCount val="1"/>
                <c:pt idx="0">
                  <c:v>5. Obesidad</c:v>
                </c:pt>
              </c:strCache>
            </c:strRef>
          </c:tx>
          <c:spPr>
            <a:ln w="28575" cap="rnd">
              <a:solidFill>
                <a:schemeClr val="accent5"/>
              </a:solidFill>
              <a:round/>
            </a:ln>
            <a:effectLst/>
          </c:spPr>
          <c:marker>
            <c:symbol val="circle"/>
            <c:size val="5"/>
            <c:spPr>
              <a:solidFill>
                <a:schemeClr val="accent5"/>
              </a:solidFill>
              <a:ln w="9525">
                <a:solidFill>
                  <a:schemeClr val="accent5"/>
                </a:solidFill>
              </a:ln>
              <a:effectLst/>
            </c:spPr>
          </c:marker>
          <c:dLbls>
            <c:dLbl>
              <c:idx val="1"/>
              <c:layout>
                <c:manualLayout>
                  <c:x val="-2.1692277468327699E-2"/>
                  <c:y val="1.3915365884294401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D54D-4D3F-AEC6-BF08B3A1663D}"/>
                </c:ext>
              </c:extLst>
            </c:dLbl>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CO"/>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'518 años'!$Q$20:$V$20</c:f>
              <c:numCache>
                <c:formatCode>General</c:formatCode>
                <c:ptCount val="6"/>
                <c:pt idx="0">
                  <c:v>2020</c:v>
                </c:pt>
                <c:pt idx="1">
                  <c:v>2021</c:v>
                </c:pt>
                <c:pt idx="2">
                  <c:v>2022</c:v>
                </c:pt>
                <c:pt idx="3">
                  <c:v>2023</c:v>
                </c:pt>
                <c:pt idx="4">
                  <c:v>2024</c:v>
                </c:pt>
                <c:pt idx="5">
                  <c:v>2025</c:v>
                </c:pt>
              </c:numCache>
              <c:extLst/>
            </c:numRef>
          </c:cat>
          <c:val>
            <c:numRef>
              <c:f>'518 años'!$Q$25:$V$25</c:f>
              <c:numCache>
                <c:formatCode>0.00%</c:formatCode>
                <c:ptCount val="6"/>
                <c:pt idx="0" formatCode="0.0%">
                  <c:v>8.7602704623981217E-2</c:v>
                </c:pt>
                <c:pt idx="1">
                  <c:v>9.3907163654739279E-2</c:v>
                </c:pt>
                <c:pt idx="2">
                  <c:v>6.7248882615855099E-2</c:v>
                </c:pt>
                <c:pt idx="3">
                  <c:v>5.3332532869064059E-2</c:v>
                </c:pt>
                <c:pt idx="4">
                  <c:v>5.8876024408249468E-2</c:v>
                </c:pt>
                <c:pt idx="5">
                  <c:v>6.7451732283124538E-2</c:v>
                </c:pt>
              </c:numCache>
              <c:extLst/>
            </c:numRef>
          </c:val>
          <c:smooth val="0"/>
          <c:extLst>
            <c:ext xmlns:c16="http://schemas.microsoft.com/office/drawing/2014/chart" uri="{C3380CC4-5D6E-409C-BE32-E72D297353CC}">
              <c16:uniqueId val="{00000005-D54D-4D3F-AEC6-BF08B3A1663D}"/>
            </c:ext>
          </c:extLst>
        </c:ser>
        <c:ser>
          <c:idx val="5"/>
          <c:order val="5"/>
          <c:tx>
            <c:strRef>
              <c:f>'518 años'!$B$26</c:f>
              <c:strCache>
                <c:ptCount val="1"/>
                <c:pt idx="0">
                  <c:v>6. IMC inadecuado para la Edad</c:v>
                </c:pt>
              </c:strCache>
            </c:strRef>
          </c:tx>
          <c:spPr>
            <a:ln w="28575" cap="rnd">
              <a:solidFill>
                <a:schemeClr val="accent6"/>
              </a:solidFill>
              <a:round/>
            </a:ln>
            <a:effectLst/>
          </c:spPr>
          <c:marker>
            <c:symbol val="circle"/>
            <c:size val="5"/>
            <c:spPr>
              <a:solidFill>
                <a:schemeClr val="accent6"/>
              </a:solidFill>
              <a:ln w="9525">
                <a:solidFill>
                  <a:schemeClr val="accent6"/>
                </a:solidFill>
              </a:ln>
              <a:effectLst/>
            </c:spPr>
          </c:marker>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CO"/>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'518 años'!$Q$20:$V$20</c:f>
              <c:numCache>
                <c:formatCode>General</c:formatCode>
                <c:ptCount val="6"/>
                <c:pt idx="0">
                  <c:v>2020</c:v>
                </c:pt>
                <c:pt idx="1">
                  <c:v>2021</c:v>
                </c:pt>
                <c:pt idx="2">
                  <c:v>2022</c:v>
                </c:pt>
                <c:pt idx="3">
                  <c:v>2023</c:v>
                </c:pt>
                <c:pt idx="4">
                  <c:v>2024</c:v>
                </c:pt>
                <c:pt idx="5">
                  <c:v>2025</c:v>
                </c:pt>
              </c:numCache>
              <c:extLst/>
            </c:numRef>
          </c:cat>
          <c:val>
            <c:numRef>
              <c:f>'518 años'!$Q$26:$V$26</c:f>
              <c:numCache>
                <c:formatCode>0.0%</c:formatCode>
                <c:ptCount val="6"/>
                <c:pt idx="0">
                  <c:v>0.4063714063714064</c:v>
                </c:pt>
                <c:pt idx="1">
                  <c:v>0.42483416351838033</c:v>
                </c:pt>
                <c:pt idx="2">
                  <c:v>0.38532110091743116</c:v>
                </c:pt>
                <c:pt idx="3">
                  <c:v>0.37396890196313859</c:v>
                </c:pt>
                <c:pt idx="4">
                  <c:v>0.37930438357956509</c:v>
                </c:pt>
                <c:pt idx="5">
                  <c:v>0.39023979479472992</c:v>
                </c:pt>
              </c:numCache>
              <c:extLst/>
            </c:numRef>
          </c:val>
          <c:smooth val="0"/>
          <c:extLst>
            <c:ext xmlns:c16="http://schemas.microsoft.com/office/drawing/2014/chart" uri="{C3380CC4-5D6E-409C-BE32-E72D297353CC}">
              <c16:uniqueId val="{00000006-D54D-4D3F-AEC6-BF08B3A1663D}"/>
            </c:ext>
          </c:extLst>
        </c:ser>
        <c:dLbls>
          <c:dLblPos val="t"/>
          <c:showLegendKey val="0"/>
          <c:showVal val="1"/>
          <c:showCatName val="0"/>
          <c:showSerName val="0"/>
          <c:showPercent val="0"/>
          <c:showBubbleSize val="0"/>
        </c:dLbls>
        <c:marker val="1"/>
        <c:smooth val="0"/>
        <c:axId val="-1969753904"/>
        <c:axId val="-1969754656"/>
        <c:extLst>
          <c:ext xmlns:c15="http://schemas.microsoft.com/office/drawing/2012/chart" uri="{02D57815-91ED-43cb-92C2-25804820EDAC}">
            <c15:filteredLineSeries>
              <c15:ser>
                <c:idx val="2"/>
                <c:order val="2"/>
                <c:tx>
                  <c:strRef>
                    <c:extLst>
                      <c:ext uri="{02D57815-91ED-43cb-92C2-25804820EDAC}">
                        <c15:formulaRef>
                          <c15:sqref>'518 años'!$B$23</c15:sqref>
                        </c15:formulaRef>
                      </c:ext>
                    </c:extLst>
                    <c:strCache>
                      <c:ptCount val="1"/>
                      <c:pt idx="0">
                        <c:v>3. IMC Adecuado para la Edad</c:v>
                      </c:pt>
                    </c:strCache>
                  </c:strRef>
                </c:tx>
                <c:spPr>
                  <a:ln w="28575" cap="rnd">
                    <a:solidFill>
                      <a:schemeClr val="accent3"/>
                    </a:solidFill>
                    <a:round/>
                  </a:ln>
                  <a:effectLst/>
                </c:spPr>
                <c:marker>
                  <c:symbol val="circle"/>
                  <c:size val="5"/>
                  <c:spPr>
                    <a:solidFill>
                      <a:schemeClr val="accent3"/>
                    </a:solidFill>
                    <a:ln w="9525">
                      <a:solidFill>
                        <a:schemeClr val="accent3"/>
                      </a:solidFill>
                    </a:ln>
                    <a:effectLst/>
                  </c:spPr>
                </c:marker>
                <c:dLbls>
                  <c:numFmt formatCode="0.0%" sourceLinked="0"/>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tx1">
                              <a:lumMod val="75000"/>
                              <a:lumOff val="25000"/>
                            </a:schemeClr>
                          </a:solidFill>
                          <a:latin typeface="+mn-lt"/>
                          <a:ea typeface="+mn-ea"/>
                          <a:cs typeface="+mn-cs"/>
                        </a:defRPr>
                      </a:pPr>
                      <a:endParaRPr lang="es-CO"/>
                    </a:p>
                  </c:txPr>
                  <c:dLblPos val="b"/>
                  <c:showLegendKey val="0"/>
                  <c:showVal val="1"/>
                  <c:showCatName val="0"/>
                  <c:showSerName val="0"/>
                  <c:showPercent val="0"/>
                  <c:showBubbleSize val="0"/>
                  <c:showLeaderLines val="0"/>
                  <c:extLst>
                    <c:ext uri="{CE6537A1-D6FC-4f65-9D91-7224C49458BB}">
                      <c15:showLeaderLines val="1"/>
                      <c15:leaderLines>
                        <c:spPr>
                          <a:ln w="9525" cap="flat" cmpd="sng" algn="ctr">
                            <a:solidFill>
                              <a:schemeClr val="tx1">
                                <a:lumMod val="35000"/>
                                <a:lumOff val="65000"/>
                              </a:schemeClr>
                            </a:solidFill>
                            <a:round/>
                          </a:ln>
                          <a:effectLst/>
                        </c:spPr>
                      </c15:leaderLines>
                    </c:ext>
                  </c:extLst>
                </c:dLbls>
                <c:trendline>
                  <c:spPr>
                    <a:ln w="19050" cap="rnd">
                      <a:solidFill>
                        <a:schemeClr val="accent3"/>
                      </a:solidFill>
                      <a:prstDash val="sysDot"/>
                    </a:ln>
                    <a:effectLst/>
                  </c:spPr>
                  <c:trendlineType val="linear"/>
                  <c:dispRSqr val="0"/>
                  <c:dispEq val="0"/>
                </c:trendline>
                <c:cat>
                  <c:numRef>
                    <c:extLst>
                      <c:ext uri="{02D57815-91ED-43cb-92C2-25804820EDAC}">
                        <c15:formulaRef>
                          <c15:sqref>'518 años'!$Q$20:$V$20</c15:sqref>
                        </c15:formulaRef>
                      </c:ext>
                    </c:extLst>
                    <c:numCache>
                      <c:formatCode>General</c:formatCode>
                      <c:ptCount val="6"/>
                      <c:pt idx="0">
                        <c:v>2020</c:v>
                      </c:pt>
                      <c:pt idx="1">
                        <c:v>2021</c:v>
                      </c:pt>
                      <c:pt idx="2">
                        <c:v>2022</c:v>
                      </c:pt>
                      <c:pt idx="3">
                        <c:v>2023</c:v>
                      </c:pt>
                      <c:pt idx="4">
                        <c:v>2024</c:v>
                      </c:pt>
                      <c:pt idx="5">
                        <c:v>2025</c:v>
                      </c:pt>
                    </c:numCache>
                  </c:numRef>
                </c:cat>
                <c:val>
                  <c:numRef>
                    <c:extLst>
                      <c:ext uri="{02D57815-91ED-43cb-92C2-25804820EDAC}">
                        <c15:formulaRef>
                          <c15:sqref>'518 años'!$Q$23:$U$23</c15:sqref>
                        </c15:formulaRef>
                      </c:ext>
                    </c:extLst>
                    <c:numCache>
                      <c:formatCode>0.00%</c:formatCode>
                      <c:ptCount val="5"/>
                      <c:pt idx="0" formatCode="0.0%">
                        <c:v>0.59362859362859366</c:v>
                      </c:pt>
                      <c:pt idx="1">
                        <c:v>0.57516583648161967</c:v>
                      </c:pt>
                      <c:pt idx="2">
                        <c:v>0.61467889908256879</c:v>
                      </c:pt>
                      <c:pt idx="3">
                        <c:v>0.62603109803686141</c:v>
                      </c:pt>
                      <c:pt idx="4">
                        <c:v>0.62069561642043491</c:v>
                      </c:pt>
                    </c:numCache>
                  </c:numRef>
                </c:val>
                <c:smooth val="0"/>
                <c:extLst>
                  <c:ext xmlns:c16="http://schemas.microsoft.com/office/drawing/2014/chart" uri="{C3380CC4-5D6E-409C-BE32-E72D297353CC}">
                    <c16:uniqueId val="{00000008-D54D-4D3F-AEC6-BF08B3A1663D}"/>
                  </c:ext>
                </c:extLst>
              </c15:ser>
            </c15:filteredLineSeries>
          </c:ext>
        </c:extLst>
      </c:lineChart>
      <c:catAx>
        <c:axId val="-196975390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CO"/>
          </a:p>
        </c:txPr>
        <c:crossAx val="-1969754656"/>
        <c:crosses val="autoZero"/>
        <c:auto val="1"/>
        <c:lblAlgn val="ctr"/>
        <c:lblOffset val="100"/>
        <c:noMultiLvlLbl val="0"/>
      </c:catAx>
      <c:valAx>
        <c:axId val="-1969754656"/>
        <c:scaling>
          <c:orientation val="minMax"/>
        </c:scaling>
        <c:delete val="0"/>
        <c:axPos val="l"/>
        <c:majorGridlines>
          <c:spPr>
            <a:ln w="9525" cap="flat" cmpd="sng" algn="ctr">
              <a:solidFill>
                <a:schemeClr val="tx1">
                  <a:lumMod val="15000"/>
                  <a:lumOff val="85000"/>
                </a:schemeClr>
              </a:solidFill>
              <a:round/>
            </a:ln>
            <a:effectLst/>
          </c:spPr>
        </c:majorGridlines>
        <c:numFmt formatCode="0.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CO"/>
          </a:p>
        </c:txPr>
        <c:crossAx val="-1969753904"/>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200" b="1" i="0" u="none" strike="noStrike" kern="1200" baseline="0">
              <a:solidFill>
                <a:schemeClr val="tx1">
                  <a:lumMod val="65000"/>
                  <a:lumOff val="35000"/>
                </a:schemeClr>
              </a:solidFill>
              <a:latin typeface="+mn-lt"/>
              <a:ea typeface="+mn-ea"/>
              <a:cs typeface="+mn-cs"/>
            </a:defRPr>
          </a:pPr>
          <a:endParaRPr lang="es-CO"/>
        </a:p>
      </c:txPr>
    </c:legend>
    <c:plotVisOnly val="1"/>
    <c:dispBlanksAs val="gap"/>
    <c:showDLblsOverMax val="0"/>
  </c:chart>
  <c:spPr>
    <a:noFill/>
    <a:ln>
      <a:noFill/>
    </a:ln>
    <a:effectLst/>
  </c:spPr>
  <c:txPr>
    <a:bodyPr/>
    <a:lstStyle/>
    <a:p>
      <a:pPr>
        <a:defRPr/>
      </a:pPr>
      <a:endParaRPr lang="es-CO"/>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marL="0" marR="0" lvl="0" indent="0" algn="ctr" defTabSz="914400" rtl="0" eaLnBrk="1" fontAlgn="auto" latinLnBrk="0" hangingPunct="1">
              <a:lnSpc>
                <a:spcPct val="100000"/>
              </a:lnSpc>
              <a:spcBef>
                <a:spcPts val="0"/>
              </a:spcBef>
              <a:spcAft>
                <a:spcPts val="0"/>
              </a:spcAft>
              <a:buClrTx/>
              <a:buSzTx/>
              <a:buFontTx/>
              <a:buNone/>
              <a:tabLst/>
              <a:defRPr sz="1400" b="1" i="0" u="none" strike="noStrike" kern="1200" spc="0" baseline="0">
                <a:solidFill>
                  <a:sysClr val="windowText" lastClr="000000">
                    <a:lumMod val="65000"/>
                    <a:lumOff val="35000"/>
                  </a:sysClr>
                </a:solidFill>
                <a:latin typeface="+mn-lt"/>
                <a:ea typeface="+mn-ea"/>
                <a:cs typeface="+mn-cs"/>
              </a:defRPr>
            </a:pPr>
            <a:r>
              <a:rPr lang="en-US" sz="1400" b="1">
                <a:latin typeface="+mn-lt"/>
              </a:rPr>
              <a:t>CLASIFICACIÓN NUTRICIONAL DE MUJERES GESTANTES SEGÚN IMC/E. SISVAN DC. 2014-2025*mayo</a:t>
            </a:r>
          </a:p>
        </c:rich>
      </c:tx>
      <c:layout>
        <c:manualLayout>
          <c:xMode val="edge"/>
          <c:yMode val="edge"/>
          <c:x val="0.12730305136633499"/>
          <c:y val="0"/>
        </c:manualLayout>
      </c:layout>
      <c:overlay val="0"/>
      <c:spPr>
        <a:noFill/>
        <a:ln>
          <a:noFill/>
        </a:ln>
        <a:effectLst/>
      </c:spPr>
      <c:txPr>
        <a:bodyPr rot="0" spcFirstLastPara="1" vertOverflow="ellipsis" vert="horz" wrap="square" anchor="ctr" anchorCtr="1"/>
        <a:lstStyle/>
        <a:p>
          <a:pPr marL="0" marR="0" lvl="0" indent="0" algn="ctr" defTabSz="914400" rtl="0" eaLnBrk="1" fontAlgn="auto" latinLnBrk="0" hangingPunct="1">
            <a:lnSpc>
              <a:spcPct val="100000"/>
            </a:lnSpc>
            <a:spcBef>
              <a:spcPts val="0"/>
            </a:spcBef>
            <a:spcAft>
              <a:spcPts val="0"/>
            </a:spcAft>
            <a:buClrTx/>
            <a:buSzTx/>
            <a:buFontTx/>
            <a:buNone/>
            <a:tabLst/>
            <a:defRPr sz="1400" b="1" i="0" u="none" strike="noStrike" kern="1200" spc="0" baseline="0">
              <a:solidFill>
                <a:sysClr val="windowText" lastClr="000000">
                  <a:lumMod val="65000"/>
                  <a:lumOff val="35000"/>
                </a:sysClr>
              </a:solidFill>
              <a:latin typeface="+mn-lt"/>
              <a:ea typeface="+mn-ea"/>
              <a:cs typeface="+mn-cs"/>
            </a:defRPr>
          </a:pPr>
          <a:endParaRPr lang="es-CO"/>
        </a:p>
      </c:txPr>
    </c:title>
    <c:autoTitleDeleted val="0"/>
    <c:plotArea>
      <c:layout/>
      <c:lineChart>
        <c:grouping val="standard"/>
        <c:varyColors val="0"/>
        <c:ser>
          <c:idx val="0"/>
          <c:order val="0"/>
          <c:tx>
            <c:strRef>
              <c:f>'M5 2005 - 2020 UNIFICADA'!$A$73</c:f>
              <c:strCache>
                <c:ptCount val="1"/>
                <c:pt idx="0">
                  <c:v>Bajo peso para la edad gestacional</c:v>
                </c:pt>
              </c:strCache>
            </c:strRef>
          </c:tx>
          <c:spPr>
            <a:ln w="28575" cap="rnd">
              <a:solidFill>
                <a:schemeClr val="accent1"/>
              </a:solidFill>
              <a:round/>
            </a:ln>
            <a:effectLst/>
          </c:spPr>
          <c:marker>
            <c:symbol val="circle"/>
            <c:size val="5"/>
            <c:spPr>
              <a:solidFill>
                <a:schemeClr val="accent1"/>
              </a:solidFill>
              <a:ln w="9525">
                <a:solidFill>
                  <a:schemeClr val="accent1"/>
                </a:solidFill>
              </a:ln>
              <a:effectLst/>
            </c:spPr>
          </c:marker>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CO"/>
              </a:p>
            </c:txPr>
            <c:dLblPos val="b"/>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'M5 2005 - 2020 UNIFICADA'!$C$59:$V$59</c:f>
              <c:numCache>
                <c:formatCode>General</c:formatCode>
                <c:ptCount val="20"/>
                <c:pt idx="0">
                  <c:v>2006</c:v>
                </c:pt>
                <c:pt idx="1">
                  <c:v>2007</c:v>
                </c:pt>
                <c:pt idx="2">
                  <c:v>2008</c:v>
                </c:pt>
                <c:pt idx="3">
                  <c:v>2009</c:v>
                </c:pt>
                <c:pt idx="4">
                  <c:v>2010</c:v>
                </c:pt>
                <c:pt idx="5">
                  <c:v>2011</c:v>
                </c:pt>
                <c:pt idx="6">
                  <c:v>2012</c:v>
                </c:pt>
                <c:pt idx="7">
                  <c:v>2013</c:v>
                </c:pt>
                <c:pt idx="8">
                  <c:v>2014</c:v>
                </c:pt>
                <c:pt idx="9">
                  <c:v>2015</c:v>
                </c:pt>
                <c:pt idx="10">
                  <c:v>2016</c:v>
                </c:pt>
                <c:pt idx="11">
                  <c:v>2017</c:v>
                </c:pt>
                <c:pt idx="12">
                  <c:v>2018</c:v>
                </c:pt>
                <c:pt idx="13">
                  <c:v>2019</c:v>
                </c:pt>
                <c:pt idx="14">
                  <c:v>2020</c:v>
                </c:pt>
                <c:pt idx="15">
                  <c:v>2021</c:v>
                </c:pt>
                <c:pt idx="16">
                  <c:v>2022</c:v>
                </c:pt>
                <c:pt idx="17">
                  <c:v>2023</c:v>
                </c:pt>
                <c:pt idx="18">
                  <c:v>2024</c:v>
                </c:pt>
                <c:pt idx="19">
                  <c:v>2025</c:v>
                </c:pt>
              </c:numCache>
            </c:numRef>
          </c:cat>
          <c:val>
            <c:numRef>
              <c:f>'M5 2005 - 2020 UNIFICADA'!$C$73:$V$73</c:f>
              <c:numCache>
                <c:formatCode>0.0%</c:formatCode>
                <c:ptCount val="20"/>
                <c:pt idx="0">
                  <c:v>0.22619859122926608</c:v>
                </c:pt>
                <c:pt idx="1">
                  <c:v>0.2175450002031612</c:v>
                </c:pt>
                <c:pt idx="2">
                  <c:v>0.20662421177498907</c:v>
                </c:pt>
                <c:pt idx="3">
                  <c:v>0.20668393535366378</c:v>
                </c:pt>
                <c:pt idx="4">
                  <c:v>0.19500986971969997</c:v>
                </c:pt>
                <c:pt idx="5">
                  <c:v>0.1855344472419318</c:v>
                </c:pt>
                <c:pt idx="6">
                  <c:v>0.18602975092250923</c:v>
                </c:pt>
                <c:pt idx="7">
                  <c:v>0.17277094163321707</c:v>
                </c:pt>
                <c:pt idx="8">
                  <c:v>0.16391362986900262</c:v>
                </c:pt>
                <c:pt idx="9">
                  <c:v>0.15721311475409835</c:v>
                </c:pt>
                <c:pt idx="10">
                  <c:v>0.16144682016471371</c:v>
                </c:pt>
                <c:pt idx="11">
                  <c:v>0.14973939305372888</c:v>
                </c:pt>
                <c:pt idx="12">
                  <c:v>0.13931719137792892</c:v>
                </c:pt>
                <c:pt idx="13">
                  <c:v>0.12904024767801858</c:v>
                </c:pt>
                <c:pt idx="14">
                  <c:v>0.12344626608250897</c:v>
                </c:pt>
                <c:pt idx="15">
                  <c:v>0.11593479387876576</c:v>
                </c:pt>
                <c:pt idx="16">
                  <c:v>0.126</c:v>
                </c:pt>
                <c:pt idx="17">
                  <c:v>0.11310000000000001</c:v>
                </c:pt>
                <c:pt idx="18">
                  <c:v>0.1139</c:v>
                </c:pt>
                <c:pt idx="19">
                  <c:v>9.7699999999999995E-2</c:v>
                </c:pt>
              </c:numCache>
            </c:numRef>
          </c:val>
          <c:smooth val="0"/>
          <c:extLst>
            <c:ext xmlns:c16="http://schemas.microsoft.com/office/drawing/2014/chart" uri="{C3380CC4-5D6E-409C-BE32-E72D297353CC}">
              <c16:uniqueId val="{00000000-DDE2-4632-9429-F9E9D5BA610C}"/>
            </c:ext>
          </c:extLst>
        </c:ser>
        <c:ser>
          <c:idx val="1"/>
          <c:order val="1"/>
          <c:tx>
            <c:strRef>
              <c:f>'M5 2005 - 2020 UNIFICADA'!$A$74</c:f>
              <c:strCache>
                <c:ptCount val="1"/>
                <c:pt idx="0">
                  <c:v>Exceso en peso para la edad gestacional</c:v>
                </c:pt>
              </c:strCache>
            </c:strRef>
          </c:tx>
          <c:spPr>
            <a:ln w="28575" cap="rnd">
              <a:solidFill>
                <a:schemeClr val="accent2"/>
              </a:solidFill>
              <a:round/>
            </a:ln>
            <a:effectLst/>
          </c:spPr>
          <c:marker>
            <c:symbol val="circle"/>
            <c:size val="5"/>
            <c:spPr>
              <a:solidFill>
                <a:schemeClr val="accent2"/>
              </a:solidFill>
              <a:ln w="9525">
                <a:solidFill>
                  <a:schemeClr val="accent2"/>
                </a:solidFill>
              </a:ln>
              <a:effectLst/>
            </c:spPr>
          </c:marker>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CO"/>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'M5 2005 - 2020 UNIFICADA'!$C$59:$V$59</c:f>
              <c:numCache>
                <c:formatCode>General</c:formatCode>
                <c:ptCount val="20"/>
                <c:pt idx="0">
                  <c:v>2006</c:v>
                </c:pt>
                <c:pt idx="1">
                  <c:v>2007</c:v>
                </c:pt>
                <c:pt idx="2">
                  <c:v>2008</c:v>
                </c:pt>
                <c:pt idx="3">
                  <c:v>2009</c:v>
                </c:pt>
                <c:pt idx="4">
                  <c:v>2010</c:v>
                </c:pt>
                <c:pt idx="5">
                  <c:v>2011</c:v>
                </c:pt>
                <c:pt idx="6">
                  <c:v>2012</c:v>
                </c:pt>
                <c:pt idx="7">
                  <c:v>2013</c:v>
                </c:pt>
                <c:pt idx="8">
                  <c:v>2014</c:v>
                </c:pt>
                <c:pt idx="9">
                  <c:v>2015</c:v>
                </c:pt>
                <c:pt idx="10">
                  <c:v>2016</c:v>
                </c:pt>
                <c:pt idx="11">
                  <c:v>2017</c:v>
                </c:pt>
                <c:pt idx="12">
                  <c:v>2018</c:v>
                </c:pt>
                <c:pt idx="13">
                  <c:v>2019</c:v>
                </c:pt>
                <c:pt idx="14">
                  <c:v>2020</c:v>
                </c:pt>
                <c:pt idx="15">
                  <c:v>2021</c:v>
                </c:pt>
                <c:pt idx="16">
                  <c:v>2022</c:v>
                </c:pt>
                <c:pt idx="17">
                  <c:v>2023</c:v>
                </c:pt>
                <c:pt idx="18">
                  <c:v>2024</c:v>
                </c:pt>
                <c:pt idx="19">
                  <c:v>2025</c:v>
                </c:pt>
              </c:numCache>
            </c:numRef>
          </c:cat>
          <c:val>
            <c:numRef>
              <c:f>'M5 2005 - 2020 UNIFICADA'!$C$74:$V$74</c:f>
              <c:numCache>
                <c:formatCode>0.0%</c:formatCode>
                <c:ptCount val="20"/>
                <c:pt idx="0">
                  <c:v>0.22415360145421495</c:v>
                </c:pt>
                <c:pt idx="1">
                  <c:v>0.23895818942749178</c:v>
                </c:pt>
                <c:pt idx="2">
                  <c:v>0.25660235999250797</c:v>
                </c:pt>
                <c:pt idx="3">
                  <c:v>0.25710744195655283</c:v>
                </c:pt>
                <c:pt idx="4">
                  <c:v>0.27330438215554681</c:v>
                </c:pt>
                <c:pt idx="5">
                  <c:v>0.28950942244602124</c:v>
                </c:pt>
                <c:pt idx="6">
                  <c:v>0.29347324723247231</c:v>
                </c:pt>
                <c:pt idx="7">
                  <c:v>0.31341712180035536</c:v>
                </c:pt>
                <c:pt idx="8">
                  <c:v>0.32944302749475879</c:v>
                </c:pt>
                <c:pt idx="9">
                  <c:v>0.34899999999999998</c:v>
                </c:pt>
                <c:pt idx="10">
                  <c:v>0.35393884856902519</c:v>
                </c:pt>
                <c:pt idx="11">
                  <c:v>0.37902479419357982</c:v>
                </c:pt>
                <c:pt idx="12">
                  <c:v>0.39633776943972171</c:v>
                </c:pt>
                <c:pt idx="13">
                  <c:v>0.4159545923632611</c:v>
                </c:pt>
                <c:pt idx="14">
                  <c:v>0.44059631663461729</c:v>
                </c:pt>
                <c:pt idx="15">
                  <c:v>0.47341640905512566</c:v>
                </c:pt>
                <c:pt idx="16">
                  <c:v>0.47099999999999997</c:v>
                </c:pt>
                <c:pt idx="17">
                  <c:v>0.49309999999999998</c:v>
                </c:pt>
                <c:pt idx="18">
                  <c:v>0.51180000000000003</c:v>
                </c:pt>
                <c:pt idx="19">
                  <c:v>0.52890000000000004</c:v>
                </c:pt>
              </c:numCache>
            </c:numRef>
          </c:val>
          <c:smooth val="0"/>
          <c:extLst>
            <c:ext xmlns:c16="http://schemas.microsoft.com/office/drawing/2014/chart" uri="{C3380CC4-5D6E-409C-BE32-E72D297353CC}">
              <c16:uniqueId val="{00000001-DDE2-4632-9429-F9E9D5BA610C}"/>
            </c:ext>
          </c:extLst>
        </c:ser>
        <c:dLbls>
          <c:showLegendKey val="0"/>
          <c:showVal val="0"/>
          <c:showCatName val="0"/>
          <c:showSerName val="0"/>
          <c:showPercent val="0"/>
          <c:showBubbleSize val="0"/>
        </c:dLbls>
        <c:marker val="1"/>
        <c:smooth val="0"/>
        <c:axId val="-2009835584"/>
        <c:axId val="-2009838464"/>
      </c:lineChart>
      <c:catAx>
        <c:axId val="-200983558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CO"/>
          </a:p>
        </c:txPr>
        <c:crossAx val="-2009838464"/>
        <c:crosses val="autoZero"/>
        <c:auto val="1"/>
        <c:lblAlgn val="ctr"/>
        <c:lblOffset val="100"/>
        <c:noMultiLvlLbl val="0"/>
      </c:catAx>
      <c:valAx>
        <c:axId val="-2009838464"/>
        <c:scaling>
          <c:orientation val="minMax"/>
        </c:scaling>
        <c:delete val="0"/>
        <c:axPos val="l"/>
        <c:majorGridlines>
          <c:spPr>
            <a:ln w="9525" cap="flat" cmpd="sng" algn="ctr">
              <a:solidFill>
                <a:schemeClr val="tx1">
                  <a:lumMod val="15000"/>
                  <a:lumOff val="85000"/>
                </a:schemeClr>
              </a:solidFill>
              <a:round/>
            </a:ln>
            <a:effectLst/>
          </c:spPr>
        </c:majorGridlines>
        <c:numFmt formatCode="0.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CO"/>
          </a:p>
        </c:txPr>
        <c:crossAx val="-2009835584"/>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CO"/>
        </a:p>
      </c:txPr>
    </c:legend>
    <c:plotVisOnly val="1"/>
    <c:dispBlanksAs val="gap"/>
    <c:showDLblsOverMax val="0"/>
  </c:chart>
  <c:spPr>
    <a:noFill/>
    <a:ln>
      <a:noFill/>
    </a:ln>
    <a:effectLst/>
  </c:spPr>
  <c:txPr>
    <a:bodyPr/>
    <a:lstStyle/>
    <a:p>
      <a:pPr>
        <a:defRPr/>
      </a:pPr>
      <a:endParaRPr lang="es-CO"/>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s-ES"/>
              <a:t>CLASIFICACIÓN NUTRICIONAL</a:t>
            </a:r>
            <a:r>
              <a:rPr lang="es-ES" baseline="0"/>
              <a:t> DE ADULTOS DE 18 A 64 AÑOS, SEGUN IMC, 2014 - 2025* mayo.</a:t>
            </a:r>
            <a:endParaRPr lang="es-CO"/>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s-CO"/>
        </a:p>
      </c:txPr>
    </c:title>
    <c:autoTitleDeleted val="0"/>
    <c:plotArea>
      <c:layout/>
      <c:lineChart>
        <c:grouping val="standard"/>
        <c:varyColors val="0"/>
        <c:ser>
          <c:idx val="0"/>
          <c:order val="0"/>
          <c:tx>
            <c:strRef>
              <c:f>adulto!$A$9</c:f>
              <c:strCache>
                <c:ptCount val="1"/>
                <c:pt idx="0">
                  <c:v>Prevalencia Delgadez</c:v>
                </c:pt>
              </c:strCache>
            </c:strRef>
          </c:tx>
          <c:spPr>
            <a:ln w="28575" cap="rnd">
              <a:solidFill>
                <a:schemeClr val="accent1"/>
              </a:solidFill>
              <a:round/>
            </a:ln>
            <a:effectLst/>
          </c:spPr>
          <c:marker>
            <c:symbol val="circle"/>
            <c:size val="5"/>
            <c:spPr>
              <a:solidFill>
                <a:schemeClr val="accent1"/>
              </a:solidFill>
              <a:ln w="9525">
                <a:solidFill>
                  <a:schemeClr val="accent1"/>
                </a:solidFill>
              </a:ln>
              <a:effectLst/>
            </c:spPr>
          </c:marker>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CO"/>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adulto!$F$8:$P$8</c:f>
              <c:numCache>
                <c:formatCode>General</c:formatCode>
                <c:ptCount val="11"/>
                <c:pt idx="0">
                  <c:v>2015</c:v>
                </c:pt>
                <c:pt idx="1">
                  <c:v>2016</c:v>
                </c:pt>
                <c:pt idx="2">
                  <c:v>2017</c:v>
                </c:pt>
                <c:pt idx="3">
                  <c:v>2018</c:v>
                </c:pt>
                <c:pt idx="4">
                  <c:v>2019</c:v>
                </c:pt>
                <c:pt idx="5">
                  <c:v>2020</c:v>
                </c:pt>
                <c:pt idx="6">
                  <c:v>2021</c:v>
                </c:pt>
                <c:pt idx="7">
                  <c:v>2022</c:v>
                </c:pt>
                <c:pt idx="8">
                  <c:v>2023</c:v>
                </c:pt>
                <c:pt idx="9">
                  <c:v>2024</c:v>
                </c:pt>
                <c:pt idx="10">
                  <c:v>2025</c:v>
                </c:pt>
              </c:numCache>
            </c:numRef>
          </c:cat>
          <c:val>
            <c:numRef>
              <c:f>adulto!$F$9:$P$9</c:f>
              <c:numCache>
                <c:formatCode>0.00%</c:formatCode>
                <c:ptCount val="11"/>
                <c:pt idx="0">
                  <c:v>8.0151656245842761E-3</c:v>
                </c:pt>
                <c:pt idx="1">
                  <c:v>9.6105996516546409E-3</c:v>
                </c:pt>
                <c:pt idx="2">
                  <c:v>1.0554514580161611E-2</c:v>
                </c:pt>
                <c:pt idx="3">
                  <c:v>9.9960015993602568E-3</c:v>
                </c:pt>
                <c:pt idx="4">
                  <c:v>1.0220622289587807E-2</c:v>
                </c:pt>
                <c:pt idx="5">
                  <c:v>9.8472711737690906E-3</c:v>
                </c:pt>
                <c:pt idx="6">
                  <c:v>1.09E-2</c:v>
                </c:pt>
                <c:pt idx="7">
                  <c:v>1.72E-2</c:v>
                </c:pt>
                <c:pt idx="8">
                  <c:v>1.89E-2</c:v>
                </c:pt>
                <c:pt idx="9">
                  <c:v>1.89E-2</c:v>
                </c:pt>
                <c:pt idx="10">
                  <c:v>1.66E-2</c:v>
                </c:pt>
              </c:numCache>
            </c:numRef>
          </c:val>
          <c:smooth val="0"/>
          <c:extLst>
            <c:ext xmlns:c16="http://schemas.microsoft.com/office/drawing/2014/chart" uri="{C3380CC4-5D6E-409C-BE32-E72D297353CC}">
              <c16:uniqueId val="{00000000-D771-4D69-92BB-915D15E62458}"/>
            </c:ext>
          </c:extLst>
        </c:ser>
        <c:ser>
          <c:idx val="1"/>
          <c:order val="1"/>
          <c:tx>
            <c:strRef>
              <c:f>adulto!$A$10</c:f>
              <c:strCache>
                <c:ptCount val="1"/>
                <c:pt idx="0">
                  <c:v>Prevalencia exceso en peso</c:v>
                </c:pt>
              </c:strCache>
            </c:strRef>
          </c:tx>
          <c:spPr>
            <a:ln w="28575" cap="rnd">
              <a:solidFill>
                <a:schemeClr val="accent2"/>
              </a:solidFill>
              <a:round/>
            </a:ln>
            <a:effectLst/>
          </c:spPr>
          <c:marker>
            <c:symbol val="circle"/>
            <c:size val="5"/>
            <c:spPr>
              <a:solidFill>
                <a:schemeClr val="accent2"/>
              </a:solidFill>
              <a:ln w="9525">
                <a:solidFill>
                  <a:schemeClr val="accent2"/>
                </a:solidFill>
              </a:ln>
              <a:effectLst/>
            </c:spPr>
          </c:marker>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CO"/>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adulto!$F$8:$P$8</c:f>
              <c:numCache>
                <c:formatCode>General</c:formatCode>
                <c:ptCount val="11"/>
                <c:pt idx="0">
                  <c:v>2015</c:v>
                </c:pt>
                <c:pt idx="1">
                  <c:v>2016</c:v>
                </c:pt>
                <c:pt idx="2">
                  <c:v>2017</c:v>
                </c:pt>
                <c:pt idx="3">
                  <c:v>2018</c:v>
                </c:pt>
                <c:pt idx="4">
                  <c:v>2019</c:v>
                </c:pt>
                <c:pt idx="5">
                  <c:v>2020</c:v>
                </c:pt>
                <c:pt idx="6">
                  <c:v>2021</c:v>
                </c:pt>
                <c:pt idx="7">
                  <c:v>2022</c:v>
                </c:pt>
                <c:pt idx="8">
                  <c:v>2023</c:v>
                </c:pt>
                <c:pt idx="9">
                  <c:v>2024</c:v>
                </c:pt>
                <c:pt idx="10">
                  <c:v>2025</c:v>
                </c:pt>
              </c:numCache>
            </c:numRef>
          </c:cat>
          <c:val>
            <c:numRef>
              <c:f>adulto!$F$10:$P$10</c:f>
              <c:numCache>
                <c:formatCode>0.0%</c:formatCode>
                <c:ptCount val="11"/>
                <c:pt idx="0">
                  <c:v>0.71783956365571366</c:v>
                </c:pt>
                <c:pt idx="1">
                  <c:v>0.69339387907439665</c:v>
                </c:pt>
                <c:pt idx="2">
                  <c:v>0.66390970839676777</c:v>
                </c:pt>
                <c:pt idx="3">
                  <c:v>0.66452393401613719</c:v>
                </c:pt>
                <c:pt idx="4">
                  <c:v>0.66777188328912462</c:v>
                </c:pt>
                <c:pt idx="5">
                  <c:v>0.68158709815230156</c:v>
                </c:pt>
                <c:pt idx="6">
                  <c:v>0.66200000000000003</c:v>
                </c:pt>
                <c:pt idx="7">
                  <c:v>0.58099999999999996</c:v>
                </c:pt>
                <c:pt idx="8">
                  <c:v>0.57799999999999996</c:v>
                </c:pt>
                <c:pt idx="9">
                  <c:v>0.58440000000000003</c:v>
                </c:pt>
                <c:pt idx="10">
                  <c:v>0.61619999999999997</c:v>
                </c:pt>
              </c:numCache>
            </c:numRef>
          </c:val>
          <c:smooth val="0"/>
          <c:extLst>
            <c:ext xmlns:c16="http://schemas.microsoft.com/office/drawing/2014/chart" uri="{C3380CC4-5D6E-409C-BE32-E72D297353CC}">
              <c16:uniqueId val="{00000001-D771-4D69-92BB-915D15E62458}"/>
            </c:ext>
          </c:extLst>
        </c:ser>
        <c:dLbls>
          <c:dLblPos val="t"/>
          <c:showLegendKey val="0"/>
          <c:showVal val="1"/>
          <c:showCatName val="0"/>
          <c:showSerName val="0"/>
          <c:showPercent val="0"/>
          <c:showBubbleSize val="0"/>
        </c:dLbls>
        <c:marker val="1"/>
        <c:smooth val="0"/>
        <c:axId val="1101207728"/>
        <c:axId val="1101208208"/>
      </c:lineChart>
      <c:catAx>
        <c:axId val="110120772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CO"/>
          </a:p>
        </c:txPr>
        <c:crossAx val="1101208208"/>
        <c:crosses val="autoZero"/>
        <c:auto val="1"/>
        <c:lblAlgn val="ctr"/>
        <c:lblOffset val="100"/>
        <c:noMultiLvlLbl val="0"/>
      </c:catAx>
      <c:valAx>
        <c:axId val="1101208208"/>
        <c:scaling>
          <c:orientation val="minMax"/>
        </c:scaling>
        <c:delete val="0"/>
        <c:axPos val="l"/>
        <c:majorGridlines>
          <c:spPr>
            <a:ln w="9525" cap="flat" cmpd="sng" algn="ctr">
              <a:solidFill>
                <a:schemeClr val="tx1">
                  <a:lumMod val="15000"/>
                  <a:lumOff val="85000"/>
                </a:schemeClr>
              </a:solidFill>
              <a:round/>
            </a:ln>
            <a:effectLst/>
          </c:spPr>
        </c:majorGridlines>
        <c:numFmt formatCode="0.0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CO"/>
          </a:p>
        </c:txPr>
        <c:crossAx val="1101207728"/>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CO"/>
        </a:p>
      </c:txPr>
    </c:legend>
    <c:plotVisOnly val="1"/>
    <c:dispBlanksAs val="gap"/>
    <c:showDLblsOverMax val="0"/>
  </c:chart>
  <c:spPr>
    <a:noFill/>
    <a:ln>
      <a:noFill/>
    </a:ln>
    <a:effectLst/>
  </c:spPr>
  <c:txPr>
    <a:bodyPr/>
    <a:lstStyle/>
    <a:p>
      <a:pPr>
        <a:defRPr/>
      </a:pPr>
      <a:endParaRPr lang="es-CO"/>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US" sz="1100" b="1" i="0" u="none" strike="noStrike" kern="1200" spc="0" baseline="0">
                <a:solidFill>
                  <a:sysClr val="windowText" lastClr="000000">
                    <a:lumMod val="65000"/>
                    <a:lumOff val="35000"/>
                  </a:sysClr>
                </a:solidFill>
              </a:rPr>
              <a:t>CLASIFICACIÓN NUTRICIONAL DE ADULTOS MAYORES DE 65 AÑOS SEGÚN IMC. SISVAN DC. 2014-2025, Mayo</a:t>
            </a:r>
            <a:endParaRPr lang="es-CO"/>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s-CO"/>
        </a:p>
      </c:txPr>
    </c:title>
    <c:autoTitleDeleted val="0"/>
    <c:plotArea>
      <c:layout/>
      <c:lineChart>
        <c:grouping val="standard"/>
        <c:varyColors val="0"/>
        <c:ser>
          <c:idx val="0"/>
          <c:order val="0"/>
          <c:tx>
            <c:strRef>
              <c:f>'&lt;65'!$A$5</c:f>
              <c:strCache>
                <c:ptCount val="1"/>
                <c:pt idx="0">
                  <c:v>Prevalencia exceso en peso</c:v>
                </c:pt>
              </c:strCache>
            </c:strRef>
          </c:tx>
          <c:spPr>
            <a:ln w="28575" cap="rnd">
              <a:solidFill>
                <a:schemeClr val="accent1"/>
              </a:solidFill>
              <a:round/>
            </a:ln>
            <a:effectLst/>
          </c:spPr>
          <c:marker>
            <c:symbol val="circle"/>
            <c:size val="5"/>
            <c:spPr>
              <a:solidFill>
                <a:schemeClr val="accent1"/>
              </a:solidFill>
              <a:ln w="9525">
                <a:solidFill>
                  <a:schemeClr val="accent1"/>
                </a:solidFill>
              </a:ln>
              <a:effectLst/>
            </c:spPr>
          </c:marker>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CO"/>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'&lt;65'!$F$4:$P$4</c:f>
              <c:numCache>
                <c:formatCode>General</c:formatCode>
                <c:ptCount val="11"/>
                <c:pt idx="0">
                  <c:v>2015</c:v>
                </c:pt>
                <c:pt idx="1">
                  <c:v>2016</c:v>
                </c:pt>
                <c:pt idx="2">
                  <c:v>2017</c:v>
                </c:pt>
                <c:pt idx="3">
                  <c:v>2018</c:v>
                </c:pt>
                <c:pt idx="4">
                  <c:v>2019</c:v>
                </c:pt>
                <c:pt idx="5">
                  <c:v>2020</c:v>
                </c:pt>
                <c:pt idx="6">
                  <c:v>2021</c:v>
                </c:pt>
                <c:pt idx="7">
                  <c:v>2022</c:v>
                </c:pt>
                <c:pt idx="8">
                  <c:v>2023</c:v>
                </c:pt>
                <c:pt idx="9">
                  <c:v>2024</c:v>
                </c:pt>
                <c:pt idx="10">
                  <c:v>2025</c:v>
                </c:pt>
              </c:numCache>
            </c:numRef>
          </c:cat>
          <c:val>
            <c:numRef>
              <c:f>'&lt;65'!$F$5:$P$5</c:f>
              <c:numCache>
                <c:formatCode>0.0%</c:formatCode>
                <c:ptCount val="11"/>
                <c:pt idx="0">
                  <c:v>0.45685807795299016</c:v>
                </c:pt>
                <c:pt idx="1">
                  <c:v>0.45959424434712665</c:v>
                </c:pt>
                <c:pt idx="2">
                  <c:v>0.43011785473236075</c:v>
                </c:pt>
                <c:pt idx="3">
                  <c:v>0.42387900478337176</c:v>
                </c:pt>
                <c:pt idx="4">
                  <c:v>0.43362698651624865</c:v>
                </c:pt>
                <c:pt idx="5">
                  <c:v>0.44469999999999998</c:v>
                </c:pt>
                <c:pt idx="6">
                  <c:v>0.45800000000000002</c:v>
                </c:pt>
                <c:pt idx="7">
                  <c:v>0.436</c:v>
                </c:pt>
                <c:pt idx="8">
                  <c:v>0.42499999999999999</c:v>
                </c:pt>
                <c:pt idx="9">
                  <c:v>0.42499999999999999</c:v>
                </c:pt>
                <c:pt idx="10">
                  <c:v>0.43359999999999999</c:v>
                </c:pt>
              </c:numCache>
            </c:numRef>
          </c:val>
          <c:smooth val="0"/>
          <c:extLst>
            <c:ext xmlns:c16="http://schemas.microsoft.com/office/drawing/2014/chart" uri="{C3380CC4-5D6E-409C-BE32-E72D297353CC}">
              <c16:uniqueId val="{00000000-5095-4B10-8E68-A1CA792746FC}"/>
            </c:ext>
          </c:extLst>
        </c:ser>
        <c:ser>
          <c:idx val="1"/>
          <c:order val="1"/>
          <c:tx>
            <c:strRef>
              <c:f>'&lt;65'!$A$6</c:f>
              <c:strCache>
                <c:ptCount val="1"/>
                <c:pt idx="0">
                  <c:v>Prevalencia Desnutrición</c:v>
                </c:pt>
              </c:strCache>
            </c:strRef>
          </c:tx>
          <c:spPr>
            <a:ln w="28575" cap="rnd">
              <a:solidFill>
                <a:schemeClr val="accent2"/>
              </a:solidFill>
              <a:round/>
            </a:ln>
            <a:effectLst/>
          </c:spPr>
          <c:marker>
            <c:symbol val="circle"/>
            <c:size val="5"/>
            <c:spPr>
              <a:solidFill>
                <a:schemeClr val="accent2"/>
              </a:solidFill>
              <a:ln w="9525">
                <a:solidFill>
                  <a:schemeClr val="accent2"/>
                </a:solidFill>
              </a:ln>
              <a:effectLst/>
            </c:spPr>
          </c:marker>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CO"/>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'&lt;65'!$F$4:$P$4</c:f>
              <c:numCache>
                <c:formatCode>General</c:formatCode>
                <c:ptCount val="11"/>
                <c:pt idx="0">
                  <c:v>2015</c:v>
                </c:pt>
                <c:pt idx="1">
                  <c:v>2016</c:v>
                </c:pt>
                <c:pt idx="2">
                  <c:v>2017</c:v>
                </c:pt>
                <c:pt idx="3">
                  <c:v>2018</c:v>
                </c:pt>
                <c:pt idx="4">
                  <c:v>2019</c:v>
                </c:pt>
                <c:pt idx="5">
                  <c:v>2020</c:v>
                </c:pt>
                <c:pt idx="6">
                  <c:v>2021</c:v>
                </c:pt>
                <c:pt idx="7">
                  <c:v>2022</c:v>
                </c:pt>
                <c:pt idx="8">
                  <c:v>2023</c:v>
                </c:pt>
                <c:pt idx="9">
                  <c:v>2024</c:v>
                </c:pt>
                <c:pt idx="10">
                  <c:v>2025</c:v>
                </c:pt>
              </c:numCache>
            </c:numRef>
          </c:cat>
          <c:val>
            <c:numRef>
              <c:f>'&lt;65'!$F$6:$P$6</c:f>
              <c:numCache>
                <c:formatCode>0.0%</c:formatCode>
                <c:ptCount val="11"/>
                <c:pt idx="0">
                  <c:v>0.11754314192204701</c:v>
                </c:pt>
                <c:pt idx="1">
                  <c:v>0.11852712485476807</c:v>
                </c:pt>
                <c:pt idx="2">
                  <c:v>0.13524739110118894</c:v>
                </c:pt>
                <c:pt idx="3">
                  <c:v>0.12823049657593172</c:v>
                </c:pt>
                <c:pt idx="4">
                  <c:v>0.12785796903965901</c:v>
                </c:pt>
                <c:pt idx="5">
                  <c:v>0.1122907990885519</c:v>
                </c:pt>
                <c:pt idx="6">
                  <c:v>0.1069</c:v>
                </c:pt>
                <c:pt idx="7">
                  <c:v>0.12</c:v>
                </c:pt>
                <c:pt idx="8">
                  <c:v>0.1273</c:v>
                </c:pt>
                <c:pt idx="9">
                  <c:v>0.12790000000000001</c:v>
                </c:pt>
                <c:pt idx="10">
                  <c:v>0.1249</c:v>
                </c:pt>
              </c:numCache>
            </c:numRef>
          </c:val>
          <c:smooth val="0"/>
          <c:extLst>
            <c:ext xmlns:c16="http://schemas.microsoft.com/office/drawing/2014/chart" uri="{C3380CC4-5D6E-409C-BE32-E72D297353CC}">
              <c16:uniqueId val="{00000001-5095-4B10-8E68-A1CA792746FC}"/>
            </c:ext>
          </c:extLst>
        </c:ser>
        <c:dLbls>
          <c:showLegendKey val="0"/>
          <c:showVal val="0"/>
          <c:showCatName val="0"/>
          <c:showSerName val="0"/>
          <c:showPercent val="0"/>
          <c:showBubbleSize val="0"/>
        </c:dLbls>
        <c:marker val="1"/>
        <c:smooth val="0"/>
        <c:axId val="444466848"/>
        <c:axId val="444466368"/>
      </c:lineChart>
      <c:catAx>
        <c:axId val="44446684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CO"/>
          </a:p>
        </c:txPr>
        <c:crossAx val="444466368"/>
        <c:crosses val="autoZero"/>
        <c:auto val="1"/>
        <c:lblAlgn val="ctr"/>
        <c:lblOffset val="100"/>
        <c:noMultiLvlLbl val="0"/>
      </c:catAx>
      <c:valAx>
        <c:axId val="444466368"/>
        <c:scaling>
          <c:orientation val="minMax"/>
        </c:scaling>
        <c:delete val="0"/>
        <c:axPos val="l"/>
        <c:majorGridlines>
          <c:spPr>
            <a:ln w="9525" cap="flat" cmpd="sng" algn="ctr">
              <a:solidFill>
                <a:schemeClr val="tx1">
                  <a:lumMod val="15000"/>
                  <a:lumOff val="85000"/>
                </a:schemeClr>
              </a:solidFill>
              <a:round/>
            </a:ln>
            <a:effectLst/>
          </c:spPr>
        </c:majorGridlines>
        <c:numFmt formatCode="0.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CO"/>
          </a:p>
        </c:txPr>
        <c:crossAx val="444466848"/>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CO"/>
        </a:p>
      </c:txPr>
    </c:legend>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s-CO"/>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CO"/>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2E8E904-1C21-DB4E-A263-78898B7AB3EC}" type="datetimeFigureOut">
              <a:rPr lang="en-CO" smtClean="0"/>
              <a:t>08/17/2025</a:t>
            </a:fld>
            <a:endParaRPr lang="en-CO"/>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CO"/>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O"/>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CO"/>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901B790-843C-0548-8062-239BD2CF5E87}" type="slidenum">
              <a:rPr lang="en-CO" smtClean="0"/>
              <a:t>‹Nº›</a:t>
            </a:fld>
            <a:endParaRPr lang="en-CO"/>
          </a:p>
        </p:txBody>
      </p:sp>
    </p:spTree>
    <p:extLst>
      <p:ext uri="{BB962C8B-B14F-4D97-AF65-F5344CB8AC3E}">
        <p14:creationId xmlns:p14="http://schemas.microsoft.com/office/powerpoint/2010/main" val="191929661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n-US">
              <a:ea typeface="Calibri"/>
              <a:cs typeface="Calibri"/>
            </a:endParaRPr>
          </a:p>
        </p:txBody>
      </p:sp>
      <p:sp>
        <p:nvSpPr>
          <p:cNvPr id="4" name="Marcador de número de diapositiva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C051F46-7B53-445A-A7B5-60CC939EEEF2}" type="slidenum">
              <a:rPr kumimoji="0" sz="1200" b="0" i="0" u="none" strike="noStrike" kern="1200" cap="none" spc="0" normalizeH="0" baseline="0" noProof="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es-E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31577085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2F9FBAB-3293-8875-00E2-108EEF9B0EA6}"/>
            </a:ext>
          </a:extLst>
        </p:cNvPr>
        <p:cNvGrpSpPr/>
        <p:nvPr/>
      </p:nvGrpSpPr>
      <p:grpSpPr>
        <a:xfrm>
          <a:off x="0" y="0"/>
          <a:ext cx="0" cy="0"/>
          <a:chOff x="0" y="0"/>
          <a:chExt cx="0" cy="0"/>
        </a:xfrm>
      </p:grpSpPr>
      <p:sp>
        <p:nvSpPr>
          <p:cNvPr id="2" name="Marcador de imagen de diapositiva 1">
            <a:extLst>
              <a:ext uri="{FF2B5EF4-FFF2-40B4-BE49-F238E27FC236}">
                <a16:creationId xmlns:a16="http://schemas.microsoft.com/office/drawing/2014/main" id="{8C635241-7A69-9C79-0404-2DCFE09D37CD}"/>
              </a:ext>
            </a:extLst>
          </p:cNvPr>
          <p:cNvSpPr>
            <a:spLocks noGrp="1" noRot="1" noChangeAspect="1"/>
          </p:cNvSpPr>
          <p:nvPr>
            <p:ph type="sldImg"/>
          </p:nvPr>
        </p:nvSpPr>
        <p:spPr/>
      </p:sp>
      <p:sp>
        <p:nvSpPr>
          <p:cNvPr id="3" name="Marcador de notas 2">
            <a:extLst>
              <a:ext uri="{FF2B5EF4-FFF2-40B4-BE49-F238E27FC236}">
                <a16:creationId xmlns:a16="http://schemas.microsoft.com/office/drawing/2014/main" id="{0182570F-ABFE-E9C7-E63C-0F68FD7C4A42}"/>
              </a:ext>
            </a:extLst>
          </p:cNvPr>
          <p:cNvSpPr>
            <a:spLocks noGrp="1"/>
          </p:cNvSpPr>
          <p:nvPr>
            <p:ph type="body" idx="1"/>
          </p:nvPr>
        </p:nvSpPr>
        <p:spPr/>
        <p:txBody>
          <a:bodyPr/>
          <a:lstStyle/>
          <a:p>
            <a:endParaRPr lang="es-ES" noProof="0"/>
          </a:p>
        </p:txBody>
      </p:sp>
      <p:sp>
        <p:nvSpPr>
          <p:cNvPr id="4" name="Marcador de número de diapositiva 3">
            <a:extLst>
              <a:ext uri="{FF2B5EF4-FFF2-40B4-BE49-F238E27FC236}">
                <a16:creationId xmlns:a16="http://schemas.microsoft.com/office/drawing/2014/main" id="{C530C771-03FE-B37C-1885-4D4AB1131519}"/>
              </a:ext>
            </a:extLst>
          </p:cNvPr>
          <p:cNvSpPr>
            <a:spLocks noGrp="1"/>
          </p:cNvSpPr>
          <p:nvPr>
            <p:ph type="sldNum" sz="quarter" idx="5"/>
          </p:nvPr>
        </p:nvSpPr>
        <p:spPr/>
        <p:txBody>
          <a:bodyPr/>
          <a:lstStyle/>
          <a:p>
            <a:pPr rtl="0"/>
            <a:fld id="{F97DC217-DF71-1A49-B3EA-559F1F43B0FF}" type="slidenum">
              <a:rPr lang="es-ES" smtClean="0"/>
              <a:t>4</a:t>
            </a:fld>
            <a:endParaRPr lang="es-ES"/>
          </a:p>
        </p:txBody>
      </p:sp>
    </p:spTree>
    <p:extLst>
      <p:ext uri="{BB962C8B-B14F-4D97-AF65-F5344CB8AC3E}">
        <p14:creationId xmlns:p14="http://schemas.microsoft.com/office/powerpoint/2010/main" val="99149970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a:xfrm>
            <a:off x="381000" y="685800"/>
            <a:ext cx="6096000" cy="3429000"/>
          </a:xfrm>
        </p:spPr>
      </p:sp>
      <p:sp>
        <p:nvSpPr>
          <p:cNvPr id="3" name="Marcador de notas 2"/>
          <p:cNvSpPr>
            <a:spLocks noGrp="1"/>
          </p:cNvSpPr>
          <p:nvPr>
            <p:ph type="body" idx="1"/>
          </p:nvPr>
        </p:nvSpPr>
        <p:spPr/>
        <p:txBody>
          <a:bodyPr/>
          <a:lstStyle/>
          <a:p>
            <a:pPr marL="158750" indent="0">
              <a:buNone/>
            </a:pPr>
            <a:r>
              <a:rPr lang="es-ES" b="0" i="0">
                <a:solidFill>
                  <a:srgbClr val="000000"/>
                </a:solidFill>
                <a:effectLst/>
                <a:latin typeface="WordVisi_MSFontService"/>
              </a:rPr>
              <a:t>Peso para la talla, en donde la clasificación de desnutrición aguda corresponde a aquellos niños que ubican la relación peso/talla en un puntaje z </a:t>
            </a:r>
            <a:r>
              <a:rPr lang="es-ES">
                <a:latin typeface="WordVisi_MSFontService"/>
              </a:rPr>
              <a:t>-score </a:t>
            </a:r>
            <a:r>
              <a:rPr lang="es-ES" b="0" i="0">
                <a:solidFill>
                  <a:srgbClr val="000000"/>
                </a:solidFill>
                <a:effectLst/>
                <a:latin typeface="WordVisi_MSFontService"/>
              </a:rPr>
              <a:t>menor a -2 </a:t>
            </a:r>
            <a:r>
              <a:rPr lang="es-ES">
                <a:latin typeface="WordVisi_MSFontService"/>
              </a:rPr>
              <a:t>Desviaciones </a:t>
            </a:r>
            <a:r>
              <a:rPr lang="es-ES" err="1">
                <a:latin typeface="WordVisi_MSFontService"/>
              </a:rPr>
              <a:t>estandar</a:t>
            </a:r>
            <a:r>
              <a:rPr lang="es-ES">
                <a:latin typeface="WordVisi_MSFontService"/>
              </a:rPr>
              <a:t>, en los últimos 4 años se ha evidenciado un descenso en la desnutrición aguda, sin embargo el foco de trabajo es prevenir lograr que los niños en riesgo mejoren su condición y no caigan en DNT aguda, esto se logra si se mejoran las condiciones de inseguridad alimentaria estructurales de los hogares.</a:t>
            </a:r>
          </a:p>
          <a:p>
            <a:pPr marL="158750" indent="0">
              <a:buNone/>
            </a:pPr>
            <a:r>
              <a:rPr lang="es"/>
              <a:t>La medición del peso bajo para la talla o desnutrición aguda, tiene como propósito valorar la calidad de vida y salud de los niños menores de cinco años, toda vez que esta clasificación del estado nutricional, se encuentra asociada a una pérdida de peso reciente y/o acelerada u otro tipo de incapacidad para ganar peso, dada en la mayoría de los casos por un bajo consumo de alimentos o la presencia de enfermedades infecciosas. El bajo peso para la talla, se constituye como factor de riesgo para la presencia de enfermedades infecciosas poniendo en riesgo la vida de los niños a corto y mediano plazo </a:t>
            </a:r>
            <a:endParaRPr lang="es-ES"/>
          </a:p>
        </p:txBody>
      </p:sp>
    </p:spTree>
    <p:extLst>
      <p:ext uri="{BB962C8B-B14F-4D97-AF65-F5344CB8AC3E}">
        <p14:creationId xmlns:p14="http://schemas.microsoft.com/office/powerpoint/2010/main" val="83028878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a:xfrm>
            <a:off x="381000" y="685800"/>
            <a:ext cx="6096000" cy="3429000"/>
          </a:xfrm>
        </p:spPr>
      </p:sp>
      <p:sp>
        <p:nvSpPr>
          <p:cNvPr id="3" name="Marcador de notas 2"/>
          <p:cNvSpPr>
            <a:spLocks noGrp="1"/>
          </p:cNvSpPr>
          <p:nvPr>
            <p:ph type="body" idx="1"/>
          </p:nvPr>
        </p:nvSpPr>
        <p:spPr/>
        <p:txBody>
          <a:bodyPr/>
          <a:lstStyle/>
          <a:p>
            <a:pPr algn="just" rtl="0" fontAlgn="base">
              <a:lnSpc>
                <a:spcPts val="1200"/>
              </a:lnSpc>
              <a:buNone/>
            </a:pPr>
            <a:r>
              <a:rPr lang="es-MX" sz="1800" b="0" i="0">
                <a:solidFill>
                  <a:srgbClr val="000000"/>
                </a:solidFill>
                <a:effectLst/>
              </a:rPr>
              <a:t>El Índice de Masa Corporal se constituye como uno de los principales indicadores de la calidad de vida y salud, toda vez que la ganancia de peso, de acuerdo con la talla y edad de cada individuo, es el resultado de la relación entre la ingesta de energía y nutrientes y el gasto causado por los requerimientos nutricionales según la edad, sexo, estado fisiológico y actividad física.  </a:t>
            </a:r>
            <a:endParaRPr lang="es-MX" b="0" i="0">
              <a:solidFill>
                <a:srgbClr val="000000"/>
              </a:solidFill>
              <a:effectLst/>
            </a:endParaRPr>
          </a:p>
          <a:p>
            <a:pPr algn="just" rtl="0" fontAlgn="base">
              <a:lnSpc>
                <a:spcPts val="1200"/>
              </a:lnSpc>
            </a:pPr>
            <a:r>
              <a:rPr lang="es-MX" sz="1800" b="0" i="0">
                <a:solidFill>
                  <a:srgbClr val="000000"/>
                </a:solidFill>
                <a:effectLst/>
              </a:rPr>
              <a:t>En el grupo de edad de 5 a 17 años el déficit nutricional se clasifica como delgadez y se identifica cuando el Índice de Masa Corporal para la Edad se ubica por debajo de -2 DS, al igual que el retraso en talla mediante el indicador talla para la edad. </a:t>
            </a:r>
          </a:p>
          <a:p>
            <a:pPr algn="just" rtl="0" fontAlgn="base">
              <a:lnSpc>
                <a:spcPts val="1200"/>
              </a:lnSpc>
            </a:pPr>
            <a:r>
              <a:rPr lang="es-MX" sz="1800" b="0" i="0">
                <a:solidFill>
                  <a:srgbClr val="000000"/>
                </a:solidFill>
                <a:effectLst/>
              </a:rPr>
              <a:t>Mediante el Índice de Masa Corporal también se mide el indicador de exceso en peso, que recoge el sobrepeso y la obesidad al reunir todos los casos con DS mayor a +1 DS. </a:t>
            </a:r>
            <a:endParaRPr lang="es-MX" b="0" i="0">
              <a:solidFill>
                <a:srgbClr val="000000"/>
              </a:solidFill>
              <a:effectLst/>
            </a:endParaRPr>
          </a:p>
          <a:p>
            <a:pPr algn="just" fontAlgn="base">
              <a:lnSpc>
                <a:spcPts val="1200"/>
              </a:lnSpc>
            </a:pPr>
            <a:endParaRPr lang="es-MX"/>
          </a:p>
        </p:txBody>
      </p:sp>
    </p:spTree>
    <p:extLst>
      <p:ext uri="{BB962C8B-B14F-4D97-AF65-F5344CB8AC3E}">
        <p14:creationId xmlns:p14="http://schemas.microsoft.com/office/powerpoint/2010/main" val="2173563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a:xfrm>
            <a:off x="381000" y="685800"/>
            <a:ext cx="6096000" cy="3429000"/>
          </a:xfrm>
        </p:spPr>
      </p:sp>
      <p:sp>
        <p:nvSpPr>
          <p:cNvPr id="3" name="Marcador de notas 2"/>
          <p:cNvSpPr>
            <a:spLocks noGrp="1"/>
          </p:cNvSpPr>
          <p:nvPr>
            <p:ph type="body" idx="1"/>
          </p:nvPr>
        </p:nvSpPr>
        <p:spPr/>
        <p:txBody>
          <a:bodyPr/>
          <a:lstStyle/>
          <a:p>
            <a:pPr marL="158750" indent="0">
              <a:buNone/>
            </a:pPr>
            <a:r>
              <a:rPr lang="es-MX"/>
              <a:t>Este índice resulta de la relación entre el IMC y la edad gestacional, para lo cual se utiliza la escala de </a:t>
            </a:r>
            <a:r>
              <a:rPr lang="es-MX" err="1"/>
              <a:t>Atalah</a:t>
            </a:r>
            <a:r>
              <a:rPr lang="es-MX"/>
              <a:t>. </a:t>
            </a:r>
            <a:r>
              <a:rPr lang="es"/>
              <a:t>La situación nutricional durante la gestación esta directamente relacionada con el estado nutricional previo a la concepción. Las mujeres que presentan deficiencias previas de peso o ganancia insuficiente durante el embarazo afectaran el crecimiento fetal y aumentaran, además, el riesgo de bajo peso al nacer, de mortalidad e inclusive, de enfermedades crónicas en la vida adulta. El bajo peso gestacional se relaciona con un mayor riesgo de complicaciones en el embarazo, necesidad de asistencia en el parto, riesgo más alto de tener hijos con bajo peso al nacer o retraso de crecimiento intrauterino con las implicaciones posteriores de mortalidad infantil y enfermedades en el transcurso de su vida</a:t>
            </a:r>
            <a:endParaRPr lang="es-CO"/>
          </a:p>
          <a:p>
            <a:endParaRPr lang="es-MX"/>
          </a:p>
        </p:txBody>
      </p:sp>
    </p:spTree>
    <p:extLst>
      <p:ext uri="{BB962C8B-B14F-4D97-AF65-F5344CB8AC3E}">
        <p14:creationId xmlns:p14="http://schemas.microsoft.com/office/powerpoint/2010/main" val="272294333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a:xfrm>
            <a:off x="381000" y="685800"/>
            <a:ext cx="6096000" cy="3429000"/>
          </a:xfrm>
        </p:spPr>
      </p:sp>
      <p:sp>
        <p:nvSpPr>
          <p:cNvPr id="3" name="Marcador de notas 2"/>
          <p:cNvSpPr>
            <a:spLocks noGrp="1"/>
          </p:cNvSpPr>
          <p:nvPr>
            <p:ph type="body" idx="1"/>
          </p:nvPr>
        </p:nvSpPr>
        <p:spPr/>
        <p:txBody>
          <a:bodyPr/>
          <a:lstStyle/>
          <a:p>
            <a:pPr marL="158750" indent="0">
              <a:buNone/>
            </a:pPr>
            <a:r>
              <a:rPr lang="es-MX" sz="1800" b="0" i="0">
                <a:solidFill>
                  <a:srgbClr val="000000"/>
                </a:solidFill>
                <a:effectLst/>
              </a:rPr>
              <a:t>En población adulta, la delgadez se reconoce a través del Índice de Masa Corporal que relaciona el peso con la talla del individuo y se clasifica en dicho estado nutricional cuando el IMC es menor a 18,5. Por otro lado, el exceso en peso se identifica en población con IMC mayor a 25.</a:t>
            </a:r>
            <a:r>
              <a:rPr lang="es-MX" sz="1800"/>
              <a:t> </a:t>
            </a:r>
            <a:endParaRPr lang="es-CO"/>
          </a:p>
          <a:p>
            <a:pPr algn="just">
              <a:buNone/>
            </a:pPr>
            <a:r>
              <a:rPr lang="es"/>
              <a:t>El estado nutricional en este grupo de edad, a partir de la clasificación antropométrica del indicador Índice de Masa Corporal - IMC, se constituye como uno de los principales indicadores de la calidad de vida y salud, es el resultado de la relación entre la ingesta de energía y nutrientes y el gasto causado por los requerimientos nutricionales según la edad, sexo, estado fisiológico y actividad física, viéndose afectada a corto plazo por el consumo de alimentos o la presencia de enfermedades infecciosas, en la mayoría de los casos. La delgadez puede constituirse como factor de riesgo para la presencia de enfermedades infecciosas poniendo en riesgo la vida a corto y mediano plazo.</a:t>
            </a:r>
            <a:endParaRPr lang="es-MX"/>
          </a:p>
          <a:p>
            <a:pPr marL="158750" indent="0">
              <a:buNone/>
            </a:pPr>
            <a:endParaRPr lang="es-MX" sz="1800"/>
          </a:p>
        </p:txBody>
      </p:sp>
    </p:spTree>
    <p:extLst>
      <p:ext uri="{BB962C8B-B14F-4D97-AF65-F5344CB8AC3E}">
        <p14:creationId xmlns:p14="http://schemas.microsoft.com/office/powerpoint/2010/main" val="207326351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a:xfrm>
            <a:off x="381000" y="685800"/>
            <a:ext cx="6096000" cy="3429000"/>
          </a:xfrm>
        </p:spPr>
      </p:sp>
      <p:sp>
        <p:nvSpPr>
          <p:cNvPr id="3" name="Marcador de notas 2"/>
          <p:cNvSpPr>
            <a:spLocks noGrp="1"/>
          </p:cNvSpPr>
          <p:nvPr>
            <p:ph type="body" idx="1"/>
          </p:nvPr>
        </p:nvSpPr>
        <p:spPr/>
        <p:txBody>
          <a:bodyPr/>
          <a:lstStyle/>
          <a:p>
            <a:pPr marL="158750" indent="0">
              <a:buNone/>
            </a:pPr>
            <a:r>
              <a:rPr lang="es-MX"/>
              <a:t>Teniendo en cuenta que la resolución 2465 de 2016 no establece puntos de corte para la clasificación de estado nutricional por IMC en población mayor de 64 años, en consenso con la SDIS se adoptó la clasificación sugerida por la Sociedad Española de Nutricional Enteral y Parenteral – SENPE. </a:t>
            </a:r>
            <a:r>
              <a:rPr lang="es"/>
              <a:t>El estado nutricional en este grupo de edad, a partir de la clasificación antropométrica del indicador Índice de Masa Corporal - IMC, se constituye como uno de los principales indicadores de la calidad de vida y salud, es el resultado de la relación entre la ingesta de energía y nutrientes y el gasto causado por los requerimientos nutricionales según la edad, sexo, estado fisiológico y actividad física, viéndose afectada a corto plazo por el consumo de alimentos o la presencia de enfermedades infecciosas, en la mayoría de los casos. La desnutrición puede constituirse como factor de riesgo para la presencia de enfermedades infecciosas poniendo en riesgo la vida a corto y mediano plazo</a:t>
            </a:r>
            <a:endParaRPr lang="es-CO"/>
          </a:p>
        </p:txBody>
      </p:sp>
    </p:spTree>
    <p:extLst>
      <p:ext uri="{BB962C8B-B14F-4D97-AF65-F5344CB8AC3E}">
        <p14:creationId xmlns:p14="http://schemas.microsoft.com/office/powerpoint/2010/main" val="148713448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a:xfrm>
            <a:off x="381000" y="685800"/>
            <a:ext cx="6096000" cy="3429000"/>
          </a:xfrm>
        </p:spPr>
      </p:sp>
      <p:sp>
        <p:nvSpPr>
          <p:cNvPr id="3" name="Marcador de notas 2"/>
          <p:cNvSpPr>
            <a:spLocks noGrp="1"/>
          </p:cNvSpPr>
          <p:nvPr>
            <p:ph type="body" idx="1"/>
          </p:nvPr>
        </p:nvSpPr>
        <p:spPr/>
        <p:txBody>
          <a:bodyPr/>
          <a:lstStyle/>
          <a:p>
            <a:r>
              <a:rPr lang="es-CO"/>
              <a:t>COHORTES DE RIESGO: (gestantes </a:t>
            </a:r>
            <a:r>
              <a:rPr lang="es-CO">
                <a:solidFill>
                  <a:srgbClr val="FF0000"/>
                </a:solidFill>
              </a:rPr>
              <a:t>migrantes irregulares</a:t>
            </a:r>
            <a:r>
              <a:rPr lang="es-CO"/>
              <a:t> en condición de riesgo, gestantes con riesgo nutricional, gestantes con riesgo en salud bucal, casos priorizados de BPN, Morbilidad Materna Extrema, </a:t>
            </a:r>
            <a:r>
              <a:rPr lang="es-CO" err="1"/>
              <a:t>sifilis</a:t>
            </a:r>
            <a:r>
              <a:rPr lang="es-CO"/>
              <a:t> gestacional).</a:t>
            </a:r>
          </a:p>
        </p:txBody>
      </p:sp>
    </p:spTree>
    <p:extLst>
      <p:ext uri="{BB962C8B-B14F-4D97-AF65-F5344CB8AC3E}">
        <p14:creationId xmlns:p14="http://schemas.microsoft.com/office/powerpoint/2010/main" val="2947126488"/>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B7F755-0E87-B438-07A8-B38109939897}"/>
              </a:ext>
            </a:extLst>
          </p:cNvPr>
          <p:cNvSpPr>
            <a:spLocks noGrp="1"/>
          </p:cNvSpPr>
          <p:nvPr>
            <p:ph type="ctrTitle" hasCustomPrompt="1"/>
          </p:nvPr>
        </p:nvSpPr>
        <p:spPr>
          <a:xfrm>
            <a:off x="1231783" y="1907526"/>
            <a:ext cx="7723531" cy="1514230"/>
          </a:xfrm>
          <a:noFill/>
          <a:ln>
            <a:noFill/>
          </a:ln>
        </p:spPr>
        <p:txBody>
          <a:bodyPr spcFirstLastPara="1" wrap="square" lIns="91425" tIns="91425" rIns="91425" bIns="91425" anchor="t" anchorCtr="0">
            <a:spAutoFit/>
          </a:bodyPr>
          <a:lstStyle>
            <a:lvl1pPr>
              <a:defRPr lang="en-CO" sz="4800" b="1">
                <a:solidFill>
                  <a:schemeClr val="lt1"/>
                </a:solidFill>
                <a:latin typeface="Aptos" panose="020B0004020202020204" pitchFamily="34" charset="0"/>
                <a:ea typeface="+mn-lt"/>
                <a:cs typeface="+mn-lt"/>
              </a:defRPr>
            </a:lvl1pPr>
          </a:lstStyle>
          <a:p>
            <a:pPr marL="0" lvl="0"/>
            <a:r>
              <a:rPr lang="en-US" err="1"/>
              <a:t>Título</a:t>
            </a:r>
            <a:br>
              <a:rPr lang="en-US"/>
            </a:br>
            <a:r>
              <a:rPr lang="en-US" err="1"/>
              <a:t>presentación</a:t>
            </a:r>
            <a:endParaRPr lang="en-CO"/>
          </a:p>
        </p:txBody>
      </p:sp>
      <p:sp>
        <p:nvSpPr>
          <p:cNvPr id="3" name="Subtitle 2">
            <a:extLst>
              <a:ext uri="{FF2B5EF4-FFF2-40B4-BE49-F238E27FC236}">
                <a16:creationId xmlns:a16="http://schemas.microsoft.com/office/drawing/2014/main" id="{D7369207-9C78-A75D-FC96-8754A3A3E931}"/>
              </a:ext>
            </a:extLst>
          </p:cNvPr>
          <p:cNvSpPr>
            <a:spLocks noGrp="1"/>
          </p:cNvSpPr>
          <p:nvPr>
            <p:ph type="subTitle" idx="1" hasCustomPrompt="1"/>
          </p:nvPr>
        </p:nvSpPr>
        <p:spPr>
          <a:xfrm>
            <a:off x="1231783" y="3502152"/>
            <a:ext cx="7723531" cy="677354"/>
          </a:xfrm>
          <a:noFill/>
          <a:ln>
            <a:noFill/>
          </a:ln>
        </p:spPr>
        <p:txBody>
          <a:bodyPr spcFirstLastPara="1" wrap="square" lIns="91425" tIns="91425" rIns="91425" bIns="91425" anchor="t" anchorCtr="0">
            <a:noAutofit/>
          </a:bodyPr>
          <a:lstStyle>
            <a:lvl1pPr marL="0" indent="0">
              <a:buNone/>
              <a:defRPr lang="en-CO" sz="2000" spc="300">
                <a:solidFill>
                  <a:schemeClr val="bg1"/>
                </a:solidFill>
                <a:ea typeface="+mn-lt"/>
                <a:cs typeface="+mn-lt"/>
              </a:defRPr>
            </a:lvl1pPr>
          </a:lstStyle>
          <a:p>
            <a:pPr marL="0" lvl="0"/>
            <a:r>
              <a:rPr lang="en-US" err="1"/>
              <a:t>Subtítulo</a:t>
            </a:r>
            <a:r>
              <a:rPr lang="en-US"/>
              <a:t> / </a:t>
            </a:r>
            <a:r>
              <a:rPr lang="en-US" err="1"/>
              <a:t>fecha</a:t>
            </a:r>
            <a:endParaRPr lang="en-CO"/>
          </a:p>
        </p:txBody>
      </p:sp>
      <p:sp>
        <p:nvSpPr>
          <p:cNvPr id="4" name="Date Placeholder 3">
            <a:extLst>
              <a:ext uri="{FF2B5EF4-FFF2-40B4-BE49-F238E27FC236}">
                <a16:creationId xmlns:a16="http://schemas.microsoft.com/office/drawing/2014/main" id="{21CB97D5-42F3-98C8-5AD5-54C166D32DB3}"/>
              </a:ext>
            </a:extLst>
          </p:cNvPr>
          <p:cNvSpPr>
            <a:spLocks noGrp="1"/>
          </p:cNvSpPr>
          <p:nvPr>
            <p:ph type="dt" sz="half" idx="10"/>
          </p:nvPr>
        </p:nvSpPr>
        <p:spPr/>
        <p:txBody>
          <a:bodyPr/>
          <a:lstStyle/>
          <a:p>
            <a:fld id="{3EDCF50D-4CD3-C241-B327-EBF77B0176DC}" type="datetimeFigureOut">
              <a:rPr lang="en-CO" smtClean="0"/>
              <a:t>08/17/2025</a:t>
            </a:fld>
            <a:endParaRPr lang="en-CO"/>
          </a:p>
        </p:txBody>
      </p:sp>
      <p:sp>
        <p:nvSpPr>
          <p:cNvPr id="5" name="Footer Placeholder 4">
            <a:extLst>
              <a:ext uri="{FF2B5EF4-FFF2-40B4-BE49-F238E27FC236}">
                <a16:creationId xmlns:a16="http://schemas.microsoft.com/office/drawing/2014/main" id="{63B063EE-25C8-349F-4DE7-7E17650D374D}"/>
              </a:ext>
            </a:extLst>
          </p:cNvPr>
          <p:cNvSpPr>
            <a:spLocks noGrp="1"/>
          </p:cNvSpPr>
          <p:nvPr>
            <p:ph type="ftr" sz="quarter" idx="11"/>
          </p:nvPr>
        </p:nvSpPr>
        <p:spPr/>
        <p:txBody>
          <a:bodyPr/>
          <a:lstStyle/>
          <a:p>
            <a:endParaRPr lang="en-CO"/>
          </a:p>
        </p:txBody>
      </p:sp>
      <p:sp>
        <p:nvSpPr>
          <p:cNvPr id="6" name="Slide Number Placeholder 5">
            <a:extLst>
              <a:ext uri="{FF2B5EF4-FFF2-40B4-BE49-F238E27FC236}">
                <a16:creationId xmlns:a16="http://schemas.microsoft.com/office/drawing/2014/main" id="{BDD45033-1EB2-1BA1-ABEE-14F18AA83899}"/>
              </a:ext>
            </a:extLst>
          </p:cNvPr>
          <p:cNvSpPr>
            <a:spLocks noGrp="1"/>
          </p:cNvSpPr>
          <p:nvPr>
            <p:ph type="sldNum" sz="quarter" idx="12"/>
          </p:nvPr>
        </p:nvSpPr>
        <p:spPr/>
        <p:txBody>
          <a:bodyPr/>
          <a:lstStyle/>
          <a:p>
            <a:fld id="{60081C85-8CFE-5842-BD33-E1BC10B9E80D}" type="slidenum">
              <a:rPr lang="en-CO" smtClean="0"/>
              <a:t>‹Nº›</a:t>
            </a:fld>
            <a:endParaRPr lang="en-CO"/>
          </a:p>
        </p:txBody>
      </p:sp>
      <p:pic>
        <p:nvPicPr>
          <p:cNvPr id="10" name="Imagen 3">
            <a:extLst>
              <a:ext uri="{FF2B5EF4-FFF2-40B4-BE49-F238E27FC236}">
                <a16:creationId xmlns:a16="http://schemas.microsoft.com/office/drawing/2014/main" id="{8F6FED09-A391-632E-E1AF-D39413FDB215}"/>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8736575" y="5744658"/>
            <a:ext cx="2755777" cy="635000"/>
          </a:xfrm>
          <a:prstGeom prst="rect">
            <a:avLst/>
          </a:prstGeom>
        </p:spPr>
      </p:pic>
    </p:spTree>
    <p:extLst>
      <p:ext uri="{BB962C8B-B14F-4D97-AF65-F5344CB8AC3E}">
        <p14:creationId xmlns:p14="http://schemas.microsoft.com/office/powerpoint/2010/main" val="90249149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1_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21CB97D5-42F3-98C8-5AD5-54C166D32DB3}"/>
              </a:ext>
            </a:extLst>
          </p:cNvPr>
          <p:cNvSpPr>
            <a:spLocks noGrp="1"/>
          </p:cNvSpPr>
          <p:nvPr>
            <p:ph type="dt" sz="half" idx="10"/>
          </p:nvPr>
        </p:nvSpPr>
        <p:spPr/>
        <p:txBody>
          <a:bodyPr/>
          <a:lstStyle/>
          <a:p>
            <a:fld id="{3EDCF50D-4CD3-C241-B327-EBF77B0176DC}" type="datetimeFigureOut">
              <a:rPr lang="en-CO" smtClean="0"/>
              <a:t>08/17/2025</a:t>
            </a:fld>
            <a:endParaRPr lang="en-CO"/>
          </a:p>
        </p:txBody>
      </p:sp>
      <p:sp>
        <p:nvSpPr>
          <p:cNvPr id="5" name="Footer Placeholder 4">
            <a:extLst>
              <a:ext uri="{FF2B5EF4-FFF2-40B4-BE49-F238E27FC236}">
                <a16:creationId xmlns:a16="http://schemas.microsoft.com/office/drawing/2014/main" id="{63B063EE-25C8-349F-4DE7-7E17650D374D}"/>
              </a:ext>
            </a:extLst>
          </p:cNvPr>
          <p:cNvSpPr>
            <a:spLocks noGrp="1"/>
          </p:cNvSpPr>
          <p:nvPr>
            <p:ph type="ftr" sz="quarter" idx="11"/>
          </p:nvPr>
        </p:nvSpPr>
        <p:spPr/>
        <p:txBody>
          <a:bodyPr/>
          <a:lstStyle/>
          <a:p>
            <a:endParaRPr lang="en-CO"/>
          </a:p>
        </p:txBody>
      </p:sp>
      <p:sp>
        <p:nvSpPr>
          <p:cNvPr id="6" name="Slide Number Placeholder 5">
            <a:extLst>
              <a:ext uri="{FF2B5EF4-FFF2-40B4-BE49-F238E27FC236}">
                <a16:creationId xmlns:a16="http://schemas.microsoft.com/office/drawing/2014/main" id="{BDD45033-1EB2-1BA1-ABEE-14F18AA83899}"/>
              </a:ext>
            </a:extLst>
          </p:cNvPr>
          <p:cNvSpPr>
            <a:spLocks noGrp="1"/>
          </p:cNvSpPr>
          <p:nvPr>
            <p:ph type="sldNum" sz="quarter" idx="12"/>
          </p:nvPr>
        </p:nvSpPr>
        <p:spPr/>
        <p:txBody>
          <a:bodyPr/>
          <a:lstStyle/>
          <a:p>
            <a:fld id="{60081C85-8CFE-5842-BD33-E1BC10B9E80D}" type="slidenum">
              <a:rPr lang="en-CO" smtClean="0"/>
              <a:t>‹Nº›</a:t>
            </a:fld>
            <a:endParaRPr lang="en-CO"/>
          </a:p>
        </p:txBody>
      </p:sp>
      <p:pic>
        <p:nvPicPr>
          <p:cNvPr id="10" name="Imagen 3">
            <a:extLst>
              <a:ext uri="{FF2B5EF4-FFF2-40B4-BE49-F238E27FC236}">
                <a16:creationId xmlns:a16="http://schemas.microsoft.com/office/drawing/2014/main" id="{8F6FED09-A391-632E-E1AF-D39413FDB215}"/>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8736575" y="5744658"/>
            <a:ext cx="2755777" cy="635000"/>
          </a:xfrm>
          <a:prstGeom prst="rect">
            <a:avLst/>
          </a:prstGeom>
        </p:spPr>
      </p:pic>
      <p:sp>
        <p:nvSpPr>
          <p:cNvPr id="7" name="Google Shape;88;p13">
            <a:extLst>
              <a:ext uri="{FF2B5EF4-FFF2-40B4-BE49-F238E27FC236}">
                <a16:creationId xmlns:a16="http://schemas.microsoft.com/office/drawing/2014/main" id="{52A3E154-587D-9517-4F28-3205BFD42D8D}"/>
              </a:ext>
            </a:extLst>
          </p:cNvPr>
          <p:cNvSpPr txBox="1"/>
          <p:nvPr userDrawn="1"/>
        </p:nvSpPr>
        <p:spPr>
          <a:xfrm>
            <a:off x="1134479" y="2789289"/>
            <a:ext cx="7476122" cy="1200298"/>
          </a:xfrm>
          <a:prstGeom prst="rect">
            <a:avLst/>
          </a:prstGeom>
          <a:noFill/>
          <a:ln>
            <a:noFill/>
          </a:ln>
        </p:spPr>
        <p:txBody>
          <a:bodyPr spcFirstLastPara="1" wrap="square" lIns="91425" tIns="91425" rIns="91425" bIns="91425" anchor="t" anchorCtr="0">
            <a:spAutoFit/>
          </a:bodyPr>
          <a:lstStyle/>
          <a:p>
            <a:r>
              <a:rPr lang="es-MX" sz="6600" b="1">
                <a:solidFill>
                  <a:schemeClr val="lt1"/>
                </a:solidFill>
                <a:latin typeface="Aptos" panose="020B0004020202020204" pitchFamily="34" charset="0"/>
                <a:ea typeface="+mn-lt"/>
                <a:cs typeface="+mn-lt"/>
                <a:sym typeface="Oswald"/>
              </a:rPr>
              <a:t>Gracias</a:t>
            </a:r>
            <a:endParaRPr lang="es-CO" sz="6600" b="1">
              <a:solidFill>
                <a:schemeClr val="lt1"/>
              </a:solidFill>
              <a:latin typeface="Aptos" panose="020B0004020202020204" pitchFamily="34" charset="0"/>
              <a:ea typeface="+mn-lt"/>
              <a:cs typeface="+mn-lt"/>
              <a:sym typeface="Oswald"/>
            </a:endParaRPr>
          </a:p>
        </p:txBody>
      </p:sp>
    </p:spTree>
    <p:extLst>
      <p:ext uri="{BB962C8B-B14F-4D97-AF65-F5344CB8AC3E}">
        <p14:creationId xmlns:p14="http://schemas.microsoft.com/office/powerpoint/2010/main" val="172803168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DAFF91-C18E-55DD-37EB-5CE21940A899}"/>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CO"/>
          </a:p>
        </p:txBody>
      </p:sp>
      <p:sp>
        <p:nvSpPr>
          <p:cNvPr id="3" name="Picture Placeholder 2">
            <a:extLst>
              <a:ext uri="{FF2B5EF4-FFF2-40B4-BE49-F238E27FC236}">
                <a16:creationId xmlns:a16="http://schemas.microsoft.com/office/drawing/2014/main" id="{2ED393D3-12C2-5937-F227-F0A4E0F97AA4}"/>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CO"/>
          </a:p>
        </p:txBody>
      </p:sp>
      <p:sp>
        <p:nvSpPr>
          <p:cNvPr id="4" name="Text Placeholder 3">
            <a:extLst>
              <a:ext uri="{FF2B5EF4-FFF2-40B4-BE49-F238E27FC236}">
                <a16:creationId xmlns:a16="http://schemas.microsoft.com/office/drawing/2014/main" id="{B1F89BED-9FF5-1AA3-84E1-B8B2FAF2421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6414AC27-6A34-D907-6834-AC4E9A5D71D6}"/>
              </a:ext>
            </a:extLst>
          </p:cNvPr>
          <p:cNvSpPr>
            <a:spLocks noGrp="1"/>
          </p:cNvSpPr>
          <p:nvPr>
            <p:ph type="dt" sz="half" idx="10"/>
          </p:nvPr>
        </p:nvSpPr>
        <p:spPr/>
        <p:txBody>
          <a:bodyPr/>
          <a:lstStyle/>
          <a:p>
            <a:fld id="{3EDCF50D-4CD3-C241-B327-EBF77B0176DC}" type="datetimeFigureOut">
              <a:rPr lang="en-CO" smtClean="0"/>
              <a:t>08/17/2025</a:t>
            </a:fld>
            <a:endParaRPr lang="en-CO"/>
          </a:p>
        </p:txBody>
      </p:sp>
      <p:sp>
        <p:nvSpPr>
          <p:cNvPr id="6" name="Footer Placeholder 5">
            <a:extLst>
              <a:ext uri="{FF2B5EF4-FFF2-40B4-BE49-F238E27FC236}">
                <a16:creationId xmlns:a16="http://schemas.microsoft.com/office/drawing/2014/main" id="{48C61FA6-E3E9-9A3B-4C96-B64EDC539B2F}"/>
              </a:ext>
            </a:extLst>
          </p:cNvPr>
          <p:cNvSpPr>
            <a:spLocks noGrp="1"/>
          </p:cNvSpPr>
          <p:nvPr>
            <p:ph type="ftr" sz="quarter" idx="11"/>
          </p:nvPr>
        </p:nvSpPr>
        <p:spPr/>
        <p:txBody>
          <a:bodyPr/>
          <a:lstStyle/>
          <a:p>
            <a:endParaRPr lang="en-CO"/>
          </a:p>
        </p:txBody>
      </p:sp>
      <p:sp>
        <p:nvSpPr>
          <p:cNvPr id="7" name="Slide Number Placeholder 6">
            <a:extLst>
              <a:ext uri="{FF2B5EF4-FFF2-40B4-BE49-F238E27FC236}">
                <a16:creationId xmlns:a16="http://schemas.microsoft.com/office/drawing/2014/main" id="{0ED65CFA-5251-C603-637A-E1EA79AC61A1}"/>
              </a:ext>
            </a:extLst>
          </p:cNvPr>
          <p:cNvSpPr>
            <a:spLocks noGrp="1"/>
          </p:cNvSpPr>
          <p:nvPr>
            <p:ph type="sldNum" sz="quarter" idx="12"/>
          </p:nvPr>
        </p:nvSpPr>
        <p:spPr/>
        <p:txBody>
          <a:bodyPr/>
          <a:lstStyle/>
          <a:p>
            <a:fld id="{60081C85-8CFE-5842-BD33-E1BC10B9E80D}" type="slidenum">
              <a:rPr lang="en-CO" smtClean="0"/>
              <a:t>‹Nº›</a:t>
            </a:fld>
            <a:endParaRPr lang="en-CO"/>
          </a:p>
        </p:txBody>
      </p:sp>
    </p:spTree>
    <p:extLst>
      <p:ext uri="{BB962C8B-B14F-4D97-AF65-F5344CB8AC3E}">
        <p14:creationId xmlns:p14="http://schemas.microsoft.com/office/powerpoint/2010/main" val="418383878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E8CF98-2B5F-A410-5408-F2D0671752EA}"/>
              </a:ext>
            </a:extLst>
          </p:cNvPr>
          <p:cNvSpPr>
            <a:spLocks noGrp="1"/>
          </p:cNvSpPr>
          <p:nvPr>
            <p:ph type="title"/>
          </p:nvPr>
        </p:nvSpPr>
        <p:spPr/>
        <p:txBody>
          <a:bodyPr/>
          <a:lstStyle/>
          <a:p>
            <a:r>
              <a:rPr lang="en-US"/>
              <a:t>Click to edit Master title style</a:t>
            </a:r>
            <a:endParaRPr lang="en-CO"/>
          </a:p>
        </p:txBody>
      </p:sp>
      <p:sp>
        <p:nvSpPr>
          <p:cNvPr id="3" name="Vertical Text Placeholder 2">
            <a:extLst>
              <a:ext uri="{FF2B5EF4-FFF2-40B4-BE49-F238E27FC236}">
                <a16:creationId xmlns:a16="http://schemas.microsoft.com/office/drawing/2014/main" id="{26B497F3-60AC-F5AB-C4D3-E6A2D32F5459}"/>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O"/>
          </a:p>
        </p:txBody>
      </p:sp>
      <p:sp>
        <p:nvSpPr>
          <p:cNvPr id="4" name="Date Placeholder 3">
            <a:extLst>
              <a:ext uri="{FF2B5EF4-FFF2-40B4-BE49-F238E27FC236}">
                <a16:creationId xmlns:a16="http://schemas.microsoft.com/office/drawing/2014/main" id="{20D559B8-98AE-AAD1-2A04-CE7B28199DB7}"/>
              </a:ext>
            </a:extLst>
          </p:cNvPr>
          <p:cNvSpPr>
            <a:spLocks noGrp="1"/>
          </p:cNvSpPr>
          <p:nvPr>
            <p:ph type="dt" sz="half" idx="10"/>
          </p:nvPr>
        </p:nvSpPr>
        <p:spPr/>
        <p:txBody>
          <a:bodyPr/>
          <a:lstStyle/>
          <a:p>
            <a:fld id="{3EDCF50D-4CD3-C241-B327-EBF77B0176DC}" type="datetimeFigureOut">
              <a:rPr lang="en-CO" smtClean="0"/>
              <a:t>08/17/2025</a:t>
            </a:fld>
            <a:endParaRPr lang="en-CO"/>
          </a:p>
        </p:txBody>
      </p:sp>
      <p:sp>
        <p:nvSpPr>
          <p:cNvPr id="5" name="Footer Placeholder 4">
            <a:extLst>
              <a:ext uri="{FF2B5EF4-FFF2-40B4-BE49-F238E27FC236}">
                <a16:creationId xmlns:a16="http://schemas.microsoft.com/office/drawing/2014/main" id="{A4C68990-F10A-81DD-50DF-14898C3DD73B}"/>
              </a:ext>
            </a:extLst>
          </p:cNvPr>
          <p:cNvSpPr>
            <a:spLocks noGrp="1"/>
          </p:cNvSpPr>
          <p:nvPr>
            <p:ph type="ftr" sz="quarter" idx="11"/>
          </p:nvPr>
        </p:nvSpPr>
        <p:spPr/>
        <p:txBody>
          <a:bodyPr/>
          <a:lstStyle/>
          <a:p>
            <a:endParaRPr lang="en-CO"/>
          </a:p>
        </p:txBody>
      </p:sp>
      <p:sp>
        <p:nvSpPr>
          <p:cNvPr id="6" name="Slide Number Placeholder 5">
            <a:extLst>
              <a:ext uri="{FF2B5EF4-FFF2-40B4-BE49-F238E27FC236}">
                <a16:creationId xmlns:a16="http://schemas.microsoft.com/office/drawing/2014/main" id="{6762B26C-3925-E18D-2DC0-D53C59FACA7D}"/>
              </a:ext>
            </a:extLst>
          </p:cNvPr>
          <p:cNvSpPr>
            <a:spLocks noGrp="1"/>
          </p:cNvSpPr>
          <p:nvPr>
            <p:ph type="sldNum" sz="quarter" idx="12"/>
          </p:nvPr>
        </p:nvSpPr>
        <p:spPr/>
        <p:txBody>
          <a:bodyPr/>
          <a:lstStyle/>
          <a:p>
            <a:fld id="{60081C85-8CFE-5842-BD33-E1BC10B9E80D}" type="slidenum">
              <a:rPr lang="en-CO" smtClean="0"/>
              <a:t>‹Nº›</a:t>
            </a:fld>
            <a:endParaRPr lang="en-CO"/>
          </a:p>
        </p:txBody>
      </p:sp>
    </p:spTree>
    <p:extLst>
      <p:ext uri="{BB962C8B-B14F-4D97-AF65-F5344CB8AC3E}">
        <p14:creationId xmlns:p14="http://schemas.microsoft.com/office/powerpoint/2010/main" val="287021362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Slide" type="title">
  <p:cSld name="2_Title Slide">
    <p:spTree>
      <p:nvGrpSpPr>
        <p:cNvPr id="1" name="Shape 11"/>
        <p:cNvGrpSpPr/>
        <p:nvPr/>
      </p:nvGrpSpPr>
      <p:grpSpPr>
        <a:xfrm>
          <a:off x="0" y="0"/>
          <a:ext cx="0" cy="0"/>
          <a:chOff x="0" y="0"/>
          <a:chExt cx="0" cy="0"/>
        </a:xfrm>
      </p:grpSpPr>
      <p:sp>
        <p:nvSpPr>
          <p:cNvPr id="12" name="Google Shape;12;p2"/>
          <p:cNvSpPr txBox="1">
            <a:spLocks noGrp="1"/>
          </p:cNvSpPr>
          <p:nvPr>
            <p:ph type="ctrTitle"/>
          </p:nvPr>
        </p:nvSpPr>
        <p:spPr>
          <a:xfrm>
            <a:off x="1524000" y="1122363"/>
            <a:ext cx="9144000" cy="2387600"/>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6000"/>
              <a:buFont typeface="Calibri"/>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3" name="Google Shape;13;p2"/>
          <p:cNvSpPr txBox="1">
            <a:spLocks noGrp="1"/>
          </p:cNvSpPr>
          <p:nvPr>
            <p:ph type="subTitle" idx="1"/>
          </p:nvPr>
        </p:nvSpPr>
        <p:spPr>
          <a:xfrm>
            <a:off x="1524000" y="3602038"/>
            <a:ext cx="9144000" cy="1655762"/>
          </a:xfrm>
          <a:prstGeom prst="rect">
            <a:avLst/>
          </a:prstGeom>
          <a:noFill/>
          <a:ln>
            <a:noFill/>
          </a:ln>
        </p:spPr>
        <p:txBody>
          <a:bodyPr spcFirstLastPara="1" wrap="square" lIns="91425" tIns="45700" rIns="91425" bIns="45700" anchor="t" anchorCtr="0">
            <a:normAutofit/>
          </a:bodyPr>
          <a:lstStyle>
            <a:lvl1pPr lvl="0" algn="ctr">
              <a:lnSpc>
                <a:spcPct val="90000"/>
              </a:lnSpc>
              <a:spcBef>
                <a:spcPts val="1000"/>
              </a:spcBef>
              <a:spcAft>
                <a:spcPts val="0"/>
              </a:spcAft>
              <a:buClr>
                <a:schemeClr val="dk1"/>
              </a:buClr>
              <a:buSzPts val="2400"/>
              <a:buNone/>
              <a:defRPr sz="2400"/>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
        <p:nvSpPr>
          <p:cNvPr id="14" name="Google Shape;14;p2"/>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5" name="Google Shape;15;p2"/>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6" name="Google Shape;16;p2"/>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CO"/>
              <a:t>‹Nº›</a:t>
            </a:fld>
            <a:endParaRPr/>
          </a:p>
        </p:txBody>
      </p:sp>
    </p:spTree>
    <p:extLst>
      <p:ext uri="{BB962C8B-B14F-4D97-AF65-F5344CB8AC3E}">
        <p14:creationId xmlns:p14="http://schemas.microsoft.com/office/powerpoint/2010/main" val="421151699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Slide">
    <p:spTree>
      <p:nvGrpSpPr>
        <p:cNvPr id="1" name=""/>
        <p:cNvGrpSpPr/>
        <p:nvPr/>
      </p:nvGrpSpPr>
      <p:grpSpPr>
        <a:xfrm>
          <a:off x="0" y="0"/>
          <a:ext cx="0" cy="0"/>
          <a:chOff x="0" y="0"/>
          <a:chExt cx="0" cy="0"/>
        </a:xfrm>
      </p:grpSpPr>
      <p:sp>
        <p:nvSpPr>
          <p:cNvPr id="2" name="Holder 2"/>
          <p:cNvSpPr>
            <a:spLocks noGrp="1"/>
          </p:cNvSpPr>
          <p:nvPr>
            <p:ph type="ctrTitle"/>
          </p:nvPr>
        </p:nvSpPr>
        <p:spPr>
          <a:xfrm>
            <a:off x="914400" y="2125980"/>
            <a:ext cx="10363200" cy="1440180"/>
          </a:xfrm>
          <a:prstGeom prst="rect">
            <a:avLst/>
          </a:prstGeom>
        </p:spPr>
        <p:txBody>
          <a:bodyPr wrap="square" lIns="0" tIns="0" rIns="0" bIns="0">
            <a:spAutoFit/>
          </a:bodyPr>
          <a:lstStyle>
            <a:lvl1pPr>
              <a:defRPr/>
            </a:lvl1pPr>
          </a:lstStyle>
          <a:p>
            <a:endParaRPr/>
          </a:p>
        </p:txBody>
      </p:sp>
      <p:sp>
        <p:nvSpPr>
          <p:cNvPr id="3" name="Holder 3"/>
          <p:cNvSpPr>
            <a:spLocks noGrp="1"/>
          </p:cNvSpPr>
          <p:nvPr>
            <p:ph type="subTitle" idx="4"/>
          </p:nvPr>
        </p:nvSpPr>
        <p:spPr>
          <a:xfrm>
            <a:off x="1828800" y="3840480"/>
            <a:ext cx="8534400" cy="1714500"/>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8/17/2025</a:t>
            </a:fld>
            <a:endParaRPr lang="en-US"/>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‹Nº›</a:t>
            </a:fld>
            <a:endParaRPr/>
          </a:p>
        </p:txBody>
      </p:sp>
    </p:spTree>
    <p:extLst>
      <p:ext uri="{BB962C8B-B14F-4D97-AF65-F5344CB8AC3E}">
        <p14:creationId xmlns:p14="http://schemas.microsoft.com/office/powerpoint/2010/main" val="180764412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6000" b="1" i="0">
                <a:solidFill>
                  <a:schemeClr val="bg1"/>
                </a:solidFill>
                <a:latin typeface="Calibri"/>
                <a:cs typeface="Calibri"/>
              </a:defRPr>
            </a:lvl1pPr>
          </a:lstStyle>
          <a:p>
            <a:endParaRPr/>
          </a:p>
        </p:txBody>
      </p:sp>
      <p:sp>
        <p:nvSpPr>
          <p:cNvPr id="3" name="Holder 3"/>
          <p:cNvSpPr>
            <a:spLocks noGrp="1"/>
          </p:cNvSpPr>
          <p:nvPr>
            <p:ph type="body" idx="1"/>
          </p:nvPr>
        </p:nvSpPr>
        <p:spPr/>
        <p:txBody>
          <a:bodyPr lIns="0" tIns="0" rIns="0" bIns="0"/>
          <a:lstStyle>
            <a:lvl1pPr>
              <a:defRPr b="0" i="0">
                <a:solidFill>
                  <a:schemeClr val="tx1"/>
                </a:solidFill>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8/17/2025</a:t>
            </a:fld>
            <a:endParaRPr lang="en-US"/>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‹Nº›</a:t>
            </a:fld>
            <a:endParaRPr/>
          </a:p>
        </p:txBody>
      </p:sp>
    </p:spTree>
    <p:extLst>
      <p:ext uri="{BB962C8B-B14F-4D97-AF65-F5344CB8AC3E}">
        <p14:creationId xmlns:p14="http://schemas.microsoft.com/office/powerpoint/2010/main" val="23723111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obj" preserve="1">
  <p:cSld name="Two Content">
    <p:bg>
      <p:bgPr>
        <a:solidFill>
          <a:schemeClr val="bg1"/>
        </a:solidFill>
        <a:effectLst/>
      </p:bgPr>
    </p:bg>
    <p:spTree>
      <p:nvGrpSpPr>
        <p:cNvPr id="1" name=""/>
        <p:cNvGrpSpPr/>
        <p:nvPr/>
      </p:nvGrpSpPr>
      <p:grpSpPr>
        <a:xfrm>
          <a:off x="0" y="0"/>
          <a:ext cx="0" cy="0"/>
          <a:chOff x="0" y="0"/>
          <a:chExt cx="0" cy="0"/>
        </a:xfrm>
      </p:grpSpPr>
      <p:pic>
        <p:nvPicPr>
          <p:cNvPr id="16" name="bg object 16"/>
          <p:cNvPicPr/>
          <p:nvPr/>
        </p:nvPicPr>
        <p:blipFill>
          <a:blip r:embed="rId2" cstate="print"/>
          <a:stretch>
            <a:fillRect/>
          </a:stretch>
        </p:blipFill>
        <p:spPr>
          <a:xfrm>
            <a:off x="0" y="0"/>
            <a:ext cx="2193463" cy="3121151"/>
          </a:xfrm>
          <a:prstGeom prst="rect">
            <a:avLst/>
          </a:prstGeom>
        </p:spPr>
      </p:pic>
      <p:sp>
        <p:nvSpPr>
          <p:cNvPr id="2" name="Holder 2"/>
          <p:cNvSpPr>
            <a:spLocks noGrp="1"/>
          </p:cNvSpPr>
          <p:nvPr>
            <p:ph type="title"/>
          </p:nvPr>
        </p:nvSpPr>
        <p:spPr/>
        <p:txBody>
          <a:bodyPr lIns="0" tIns="0" rIns="0" bIns="0"/>
          <a:lstStyle>
            <a:lvl1pPr>
              <a:defRPr sz="6000" b="1" i="0">
                <a:solidFill>
                  <a:schemeClr val="bg1"/>
                </a:solidFill>
                <a:latin typeface="Calibri"/>
                <a:cs typeface="Calibri"/>
              </a:defRPr>
            </a:lvl1pPr>
          </a:lstStyle>
          <a:p>
            <a:endParaRPr/>
          </a:p>
        </p:txBody>
      </p:sp>
      <p:sp>
        <p:nvSpPr>
          <p:cNvPr id="3" name="Holder 3"/>
          <p:cNvSpPr>
            <a:spLocks noGrp="1"/>
          </p:cNvSpPr>
          <p:nvPr>
            <p:ph sz="half" idx="2"/>
          </p:nvPr>
        </p:nvSpPr>
        <p:spPr>
          <a:xfrm>
            <a:off x="609600" y="1577340"/>
            <a:ext cx="5303520" cy="4526280"/>
          </a:xfrm>
          <a:prstGeom prst="rect">
            <a:avLst/>
          </a:prstGeom>
        </p:spPr>
        <p:txBody>
          <a:bodyPr wrap="square" lIns="0" tIns="0" rIns="0" bIns="0">
            <a:spAutoFit/>
          </a:bodyPr>
          <a:lstStyle>
            <a:lvl1pPr>
              <a:defRPr/>
            </a:lvl1pPr>
          </a:lstStyle>
          <a:p>
            <a:endParaRPr/>
          </a:p>
        </p:txBody>
      </p:sp>
      <p:sp>
        <p:nvSpPr>
          <p:cNvPr id="4" name="Holder 4"/>
          <p:cNvSpPr>
            <a:spLocks noGrp="1"/>
          </p:cNvSpPr>
          <p:nvPr>
            <p:ph sz="half" idx="3"/>
          </p:nvPr>
        </p:nvSpPr>
        <p:spPr>
          <a:xfrm>
            <a:off x="6278880" y="1577340"/>
            <a:ext cx="5303520" cy="4526280"/>
          </a:xfrm>
          <a:prstGeom prst="rect">
            <a:avLst/>
          </a:prstGeom>
        </p:spPr>
        <p:txBody>
          <a:bodyPr wrap="square" lIns="0" tIns="0" rIns="0" bIns="0">
            <a:spAutoFit/>
          </a:bodyPr>
          <a:lstStyle>
            <a:lvl1pPr>
              <a:defRPr/>
            </a:lvl1pPr>
          </a:lstStyle>
          <a:p>
            <a:endParaRPr/>
          </a:p>
        </p:txBody>
      </p:sp>
      <p:sp>
        <p:nvSpPr>
          <p:cNvPr id="5" name="Holder 5"/>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6" name="Holder 6"/>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8/17/2025</a:t>
            </a:fld>
            <a:endParaRPr lang="en-US"/>
          </a:p>
        </p:txBody>
      </p:sp>
      <p:sp>
        <p:nvSpPr>
          <p:cNvPr id="7" name="Holder 7"/>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‹Nº›</a:t>
            </a:fld>
            <a:endParaRPr/>
          </a:p>
        </p:txBody>
      </p:sp>
    </p:spTree>
    <p:extLst>
      <p:ext uri="{BB962C8B-B14F-4D97-AF65-F5344CB8AC3E}">
        <p14:creationId xmlns:p14="http://schemas.microsoft.com/office/powerpoint/2010/main" val="75184895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obj" preserve="1">
  <p:cSld name="Title Only">
    <p:bg>
      <p:bgPr>
        <a:solidFill>
          <a:schemeClr val="bg1"/>
        </a:solidFill>
        <a:effectLst/>
      </p:bgPr>
    </p:bg>
    <p:spTree>
      <p:nvGrpSpPr>
        <p:cNvPr id="1" name=""/>
        <p:cNvGrpSpPr/>
        <p:nvPr/>
      </p:nvGrpSpPr>
      <p:grpSpPr>
        <a:xfrm>
          <a:off x="0" y="0"/>
          <a:ext cx="0" cy="0"/>
          <a:chOff x="0" y="0"/>
          <a:chExt cx="0" cy="0"/>
        </a:xfrm>
      </p:grpSpPr>
      <p:pic>
        <p:nvPicPr>
          <p:cNvPr id="16" name="bg object 16"/>
          <p:cNvPicPr/>
          <p:nvPr/>
        </p:nvPicPr>
        <p:blipFill>
          <a:blip r:embed="rId2" cstate="print"/>
          <a:stretch>
            <a:fillRect/>
          </a:stretch>
        </p:blipFill>
        <p:spPr>
          <a:xfrm>
            <a:off x="0" y="0"/>
            <a:ext cx="12191999" cy="6857998"/>
          </a:xfrm>
          <a:prstGeom prst="rect">
            <a:avLst/>
          </a:prstGeom>
        </p:spPr>
      </p:pic>
      <p:sp>
        <p:nvSpPr>
          <p:cNvPr id="2" name="Holder 2"/>
          <p:cNvSpPr>
            <a:spLocks noGrp="1"/>
          </p:cNvSpPr>
          <p:nvPr>
            <p:ph type="title"/>
          </p:nvPr>
        </p:nvSpPr>
        <p:spPr/>
        <p:txBody>
          <a:bodyPr lIns="0" tIns="0" rIns="0" bIns="0"/>
          <a:lstStyle>
            <a:lvl1pPr>
              <a:defRPr sz="6000" b="1" i="0">
                <a:solidFill>
                  <a:schemeClr val="bg1"/>
                </a:solidFill>
                <a:latin typeface="Calibri"/>
                <a:cs typeface="Calibri"/>
              </a:defRPr>
            </a:lvl1pPr>
          </a:lstStyle>
          <a:p>
            <a:endParaRPr/>
          </a:p>
        </p:txBody>
      </p:sp>
      <p:sp>
        <p:nvSpPr>
          <p:cNvPr id="3" name="Holder 3"/>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4" name="Holder 4"/>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8/17/2025</a:t>
            </a:fld>
            <a:endParaRPr lang="en-US"/>
          </a:p>
        </p:txBody>
      </p:sp>
      <p:sp>
        <p:nvSpPr>
          <p:cNvPr id="5" name="Holder 5"/>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‹Nº›</a:t>
            </a:fld>
            <a:endParaRPr/>
          </a:p>
        </p:txBody>
      </p:sp>
    </p:spTree>
    <p:extLst>
      <p:ext uri="{BB962C8B-B14F-4D97-AF65-F5344CB8AC3E}">
        <p14:creationId xmlns:p14="http://schemas.microsoft.com/office/powerpoint/2010/main" val="298388774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 preserve="1">
  <p:cSld name="Blank">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8/17/2025</a:t>
            </a:fld>
            <a:endParaRPr lang="en-US"/>
          </a:p>
        </p:txBody>
      </p:sp>
      <p:sp>
        <p:nvSpPr>
          <p:cNvPr id="4" name="Holder 4"/>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‹Nº›</a:t>
            </a:fld>
            <a:endParaRPr/>
          </a:p>
        </p:txBody>
      </p:sp>
    </p:spTree>
    <p:extLst>
      <p:ext uri="{BB962C8B-B14F-4D97-AF65-F5344CB8AC3E}">
        <p14:creationId xmlns:p14="http://schemas.microsoft.com/office/powerpoint/2010/main" val="363110527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
  <p:cSld name="1_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4F27388-C702-D608-C4B2-140A4E4C1B5C}"/>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CO"/>
          </a:p>
        </p:txBody>
      </p:sp>
      <p:sp>
        <p:nvSpPr>
          <p:cNvPr id="3" name="Subtitle 2">
            <a:extLst>
              <a:ext uri="{FF2B5EF4-FFF2-40B4-BE49-F238E27FC236}">
                <a16:creationId xmlns:a16="http://schemas.microsoft.com/office/drawing/2014/main" id="{679FB683-ADD5-A6FB-B3AF-E983BFD46C32}"/>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CO"/>
          </a:p>
        </p:txBody>
      </p:sp>
      <p:sp>
        <p:nvSpPr>
          <p:cNvPr id="4" name="Date Placeholder 3">
            <a:extLst>
              <a:ext uri="{FF2B5EF4-FFF2-40B4-BE49-F238E27FC236}">
                <a16:creationId xmlns:a16="http://schemas.microsoft.com/office/drawing/2014/main" id="{A2AD2977-220F-48D2-AF67-77FAE5C0E3B9}"/>
              </a:ext>
            </a:extLst>
          </p:cNvPr>
          <p:cNvSpPr>
            <a:spLocks noGrp="1"/>
          </p:cNvSpPr>
          <p:nvPr>
            <p:ph type="dt" sz="half" idx="10"/>
          </p:nvPr>
        </p:nvSpPr>
        <p:spPr/>
        <p:txBody>
          <a:bodyPr/>
          <a:lstStyle/>
          <a:p>
            <a:fld id="{D170E713-B5E5-CD43-B41C-28D0E053AF13}" type="datetimeFigureOut">
              <a:rPr lang="es-ES_tradnl" smtClean="0"/>
              <a:t>17/08/2025</a:t>
            </a:fld>
            <a:endParaRPr lang="es-ES_tradnl"/>
          </a:p>
        </p:txBody>
      </p:sp>
      <p:sp>
        <p:nvSpPr>
          <p:cNvPr id="5" name="Footer Placeholder 4">
            <a:extLst>
              <a:ext uri="{FF2B5EF4-FFF2-40B4-BE49-F238E27FC236}">
                <a16:creationId xmlns:a16="http://schemas.microsoft.com/office/drawing/2014/main" id="{8F3D2E75-1EB8-6837-6758-92BC66FB29B5}"/>
              </a:ext>
            </a:extLst>
          </p:cNvPr>
          <p:cNvSpPr>
            <a:spLocks noGrp="1"/>
          </p:cNvSpPr>
          <p:nvPr>
            <p:ph type="ftr" sz="quarter" idx="11"/>
          </p:nvPr>
        </p:nvSpPr>
        <p:spPr/>
        <p:txBody>
          <a:bodyPr/>
          <a:lstStyle/>
          <a:p>
            <a:endParaRPr lang="es-ES_tradnl"/>
          </a:p>
        </p:txBody>
      </p:sp>
      <p:sp>
        <p:nvSpPr>
          <p:cNvPr id="6" name="Slide Number Placeholder 5">
            <a:extLst>
              <a:ext uri="{FF2B5EF4-FFF2-40B4-BE49-F238E27FC236}">
                <a16:creationId xmlns:a16="http://schemas.microsoft.com/office/drawing/2014/main" id="{590C1151-E017-A771-9EF4-576AC82E2CC0}"/>
              </a:ext>
            </a:extLst>
          </p:cNvPr>
          <p:cNvSpPr>
            <a:spLocks noGrp="1"/>
          </p:cNvSpPr>
          <p:nvPr>
            <p:ph type="sldNum" sz="quarter" idx="12"/>
          </p:nvPr>
        </p:nvSpPr>
        <p:spPr/>
        <p:txBody>
          <a:bodyPr/>
          <a:lstStyle/>
          <a:p>
            <a:fld id="{CDA94C7C-6D8D-F244-8401-2FB60EAE35E7}" type="slidenum">
              <a:rPr lang="es-ES_tradnl" smtClean="0"/>
              <a:t>‹Nº›</a:t>
            </a:fld>
            <a:endParaRPr lang="es-ES_tradnl"/>
          </a:p>
        </p:txBody>
      </p:sp>
    </p:spTree>
    <p:extLst>
      <p:ext uri="{BB962C8B-B14F-4D97-AF65-F5344CB8AC3E}">
        <p14:creationId xmlns:p14="http://schemas.microsoft.com/office/powerpoint/2010/main" val="22283191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106DCC-5D52-1424-B90F-F9B8BA151AF7}"/>
              </a:ext>
            </a:extLst>
          </p:cNvPr>
          <p:cNvSpPr>
            <a:spLocks noGrp="1"/>
          </p:cNvSpPr>
          <p:nvPr>
            <p:ph type="title" hasCustomPrompt="1"/>
          </p:nvPr>
        </p:nvSpPr>
        <p:spPr>
          <a:xfrm>
            <a:off x="838200" y="636519"/>
            <a:ext cx="10515600" cy="510524"/>
          </a:xfrm>
          <a:noFill/>
        </p:spPr>
        <p:txBody>
          <a:bodyPr wrap="square" lIns="91440" tIns="45720" rIns="91440" bIns="45720" anchor="t">
            <a:spAutoFit/>
          </a:bodyPr>
          <a:lstStyle>
            <a:lvl1pPr>
              <a:defRPr lang="en-CO" sz="3000" b="1">
                <a:solidFill>
                  <a:srgbClr val="38A9CA"/>
                </a:solidFill>
                <a:latin typeface="Aptos" panose="020B0004020202020204" pitchFamily="34" charset="0"/>
                <a:ea typeface="+mn-ea"/>
                <a:cs typeface="Arial"/>
              </a:defRPr>
            </a:lvl1pPr>
          </a:lstStyle>
          <a:p>
            <a:pPr marL="0" lvl="0"/>
            <a:r>
              <a:rPr lang="en-US" err="1"/>
              <a:t>Título</a:t>
            </a:r>
            <a:r>
              <a:rPr lang="en-US"/>
              <a:t> </a:t>
            </a:r>
            <a:r>
              <a:rPr lang="en-US" err="1"/>
              <a:t>diapositiva</a:t>
            </a:r>
            <a:endParaRPr lang="en-CO"/>
          </a:p>
        </p:txBody>
      </p:sp>
      <p:sp>
        <p:nvSpPr>
          <p:cNvPr id="3" name="Content Placeholder 2">
            <a:extLst>
              <a:ext uri="{FF2B5EF4-FFF2-40B4-BE49-F238E27FC236}">
                <a16:creationId xmlns:a16="http://schemas.microsoft.com/office/drawing/2014/main" id="{A1F353A5-BE49-E9A0-D897-67ACC968D367}"/>
              </a:ext>
            </a:extLst>
          </p:cNvPr>
          <p:cNvSpPr>
            <a:spLocks noGrp="1"/>
          </p:cNvSpPr>
          <p:nvPr>
            <p:ph idx="1" hasCustomPrompt="1"/>
          </p:nvPr>
        </p:nvSpPr>
        <p:spPr>
          <a:xfrm>
            <a:off x="838199" y="1825625"/>
            <a:ext cx="10515599" cy="3813736"/>
          </a:xfrm>
          <a:noFill/>
        </p:spPr>
        <p:txBody>
          <a:bodyPr wrap="square" rtlCol="0">
            <a:spAutoFit/>
          </a:bodyPr>
          <a:lstStyle>
            <a:lvl1pPr marL="0" indent="0">
              <a:buNone/>
              <a:defRPr lang="en-US" sz="1600">
                <a:solidFill>
                  <a:schemeClr val="tx1">
                    <a:lumMod val="85000"/>
                    <a:lumOff val="15000"/>
                  </a:schemeClr>
                </a:solidFill>
                <a:latin typeface="Aptos" panose="020B0004020202020204" pitchFamily="34" charset="0"/>
              </a:defRPr>
            </a:lvl1pPr>
            <a:lvl2pPr>
              <a:defRPr lang="en-US" sz="1800">
                <a:solidFill>
                  <a:schemeClr val="tx1">
                    <a:lumMod val="85000"/>
                    <a:lumOff val="15000"/>
                  </a:schemeClr>
                </a:solidFill>
              </a:defRPr>
            </a:lvl2pPr>
            <a:lvl3pPr>
              <a:defRPr lang="en-US" sz="1800">
                <a:solidFill>
                  <a:schemeClr val="tx1">
                    <a:lumMod val="85000"/>
                    <a:lumOff val="15000"/>
                  </a:schemeClr>
                </a:solidFill>
              </a:defRPr>
            </a:lvl3pPr>
            <a:lvl4pPr>
              <a:defRPr lang="en-US">
                <a:solidFill>
                  <a:schemeClr val="tx1">
                    <a:lumMod val="85000"/>
                    <a:lumOff val="15000"/>
                  </a:schemeClr>
                </a:solidFill>
              </a:defRPr>
            </a:lvl4pPr>
            <a:lvl5pPr>
              <a:defRPr lang="en-CO">
                <a:solidFill>
                  <a:schemeClr val="tx1">
                    <a:lumMod val="85000"/>
                    <a:lumOff val="15000"/>
                  </a:schemeClr>
                </a:solidFill>
              </a:defRPr>
            </a:lvl5pPr>
          </a:lstStyle>
          <a:p>
            <a:pPr marL="0" lvl="0"/>
            <a:r>
              <a:rPr lang="en-US" err="1"/>
              <a:t>Texto</a:t>
            </a:r>
            <a:r>
              <a:rPr lang="en-US"/>
              <a:t> de </a:t>
            </a:r>
            <a:r>
              <a:rPr lang="en-US" err="1"/>
              <a:t>contenido</a:t>
            </a:r>
            <a:endParaRPr lang="en-US"/>
          </a:p>
          <a:p>
            <a:pPr marL="0" lvl="0"/>
            <a:endParaRPr lang="en-US"/>
          </a:p>
          <a:p>
            <a:pPr marL="0" lvl="0"/>
            <a:endParaRPr lang="en-US"/>
          </a:p>
          <a:p>
            <a:pPr marL="0" lvl="0"/>
            <a:endParaRPr lang="en-US"/>
          </a:p>
          <a:p>
            <a:pPr marL="0" lvl="0"/>
            <a:endParaRPr lang="en-US"/>
          </a:p>
          <a:p>
            <a:pPr marL="0" lvl="0"/>
            <a:endParaRPr lang="en-US"/>
          </a:p>
          <a:p>
            <a:pPr marL="0" lvl="0"/>
            <a:endParaRPr lang="en-US"/>
          </a:p>
          <a:p>
            <a:pPr marL="0" lvl="0"/>
            <a:endParaRPr lang="en-US"/>
          </a:p>
          <a:p>
            <a:pPr marL="0" lvl="0"/>
            <a:endParaRPr lang="en-US"/>
          </a:p>
          <a:p>
            <a:pPr marL="0" lvl="0"/>
            <a:endParaRPr lang="en-US"/>
          </a:p>
          <a:p>
            <a:pPr marL="0" lvl="0"/>
            <a:endParaRPr lang="en-US"/>
          </a:p>
        </p:txBody>
      </p:sp>
      <p:sp>
        <p:nvSpPr>
          <p:cNvPr id="4" name="Date Placeholder 3">
            <a:extLst>
              <a:ext uri="{FF2B5EF4-FFF2-40B4-BE49-F238E27FC236}">
                <a16:creationId xmlns:a16="http://schemas.microsoft.com/office/drawing/2014/main" id="{12E33204-B4C3-4E68-4581-F8C61CD3163F}"/>
              </a:ext>
            </a:extLst>
          </p:cNvPr>
          <p:cNvSpPr>
            <a:spLocks noGrp="1"/>
          </p:cNvSpPr>
          <p:nvPr>
            <p:ph type="dt" sz="half" idx="10"/>
          </p:nvPr>
        </p:nvSpPr>
        <p:spPr/>
        <p:txBody>
          <a:bodyPr/>
          <a:lstStyle/>
          <a:p>
            <a:fld id="{3EDCF50D-4CD3-C241-B327-EBF77B0176DC}" type="datetimeFigureOut">
              <a:rPr lang="en-CO" smtClean="0"/>
              <a:t>08/17/2025</a:t>
            </a:fld>
            <a:endParaRPr lang="en-CO"/>
          </a:p>
        </p:txBody>
      </p:sp>
      <p:sp>
        <p:nvSpPr>
          <p:cNvPr id="5" name="Footer Placeholder 4">
            <a:extLst>
              <a:ext uri="{FF2B5EF4-FFF2-40B4-BE49-F238E27FC236}">
                <a16:creationId xmlns:a16="http://schemas.microsoft.com/office/drawing/2014/main" id="{FF3DADCE-2D8D-8821-022A-612ADE2242C0}"/>
              </a:ext>
            </a:extLst>
          </p:cNvPr>
          <p:cNvSpPr>
            <a:spLocks noGrp="1"/>
          </p:cNvSpPr>
          <p:nvPr>
            <p:ph type="ftr" sz="quarter" idx="11"/>
          </p:nvPr>
        </p:nvSpPr>
        <p:spPr/>
        <p:txBody>
          <a:bodyPr/>
          <a:lstStyle/>
          <a:p>
            <a:endParaRPr lang="en-CO"/>
          </a:p>
        </p:txBody>
      </p:sp>
      <p:sp>
        <p:nvSpPr>
          <p:cNvPr id="6" name="Slide Number Placeholder 5">
            <a:extLst>
              <a:ext uri="{FF2B5EF4-FFF2-40B4-BE49-F238E27FC236}">
                <a16:creationId xmlns:a16="http://schemas.microsoft.com/office/drawing/2014/main" id="{A86758DD-353E-BEE6-CE70-90DA833D1066}"/>
              </a:ext>
            </a:extLst>
          </p:cNvPr>
          <p:cNvSpPr>
            <a:spLocks noGrp="1"/>
          </p:cNvSpPr>
          <p:nvPr>
            <p:ph type="sldNum" sz="quarter" idx="12"/>
          </p:nvPr>
        </p:nvSpPr>
        <p:spPr/>
        <p:txBody>
          <a:bodyPr/>
          <a:lstStyle/>
          <a:p>
            <a:fld id="{60081C85-8CFE-5842-BD33-E1BC10B9E80D}" type="slidenum">
              <a:rPr lang="en-CO" smtClean="0"/>
              <a:t>‹Nº›</a:t>
            </a:fld>
            <a:endParaRPr lang="en-CO"/>
          </a:p>
        </p:txBody>
      </p:sp>
    </p:spTree>
    <p:extLst>
      <p:ext uri="{BB962C8B-B14F-4D97-AF65-F5344CB8AC3E}">
        <p14:creationId xmlns:p14="http://schemas.microsoft.com/office/powerpoint/2010/main" val="368302356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2A322406-88E3-C9AB-9AA7-F7FE3C44E2A0}"/>
              </a:ext>
            </a:extLst>
          </p:cNvPr>
          <p:cNvSpPr>
            <a:spLocks noGrp="1"/>
          </p:cNvSpPr>
          <p:nvPr>
            <p:ph type="body" idx="1" hasCustomPrompt="1"/>
          </p:nvPr>
        </p:nvSpPr>
        <p:spPr>
          <a:xfrm>
            <a:off x="2597922" y="1865656"/>
            <a:ext cx="1668463" cy="2646878"/>
          </a:xfrm>
          <a:noFill/>
        </p:spPr>
        <p:txBody>
          <a:bodyPr wrap="square" anchor="b">
            <a:spAutoFit/>
          </a:bodyPr>
          <a:lstStyle>
            <a:lvl1pPr marL="0" indent="0" algn="r">
              <a:buNone/>
              <a:defRPr kumimoji="0" lang="en-US" sz="16600" b="0" i="0" u="none" strike="noStrike" cap="none" spc="0" normalizeH="0" baseline="0">
                <a:ln>
                  <a:noFill/>
                </a:ln>
                <a:solidFill>
                  <a:srgbClr val="285B6A"/>
                </a:solidFill>
                <a:effectLst/>
                <a:uLnTx/>
                <a:uFillTx/>
                <a:latin typeface="Aptos" panose="020B0004020202020204" pitchFamily="34" charset="0"/>
                <a:ea typeface="Calibri" panose="020F0502020204030204" pitchFamily="34" charset="0"/>
                <a:cs typeface="Times New Roman"/>
              </a:defRPr>
            </a:lvl1pPr>
          </a:lstStyle>
          <a:p>
            <a:pPr marL="228600" marR="0" lvl="0" indent="-228600" fontAlgn="auto">
              <a:lnSpc>
                <a:spcPct val="100000"/>
              </a:lnSpc>
              <a:spcBef>
                <a:spcPts val="0"/>
              </a:spcBef>
              <a:spcAft>
                <a:spcPts val="0"/>
              </a:spcAft>
              <a:buClrTx/>
              <a:buSzTx/>
              <a:tabLst/>
            </a:pPr>
            <a:r>
              <a:rPr lang="en-US"/>
              <a:t>1</a:t>
            </a:r>
          </a:p>
        </p:txBody>
      </p:sp>
      <p:sp>
        <p:nvSpPr>
          <p:cNvPr id="2" name="Title 1">
            <a:extLst>
              <a:ext uri="{FF2B5EF4-FFF2-40B4-BE49-F238E27FC236}">
                <a16:creationId xmlns:a16="http://schemas.microsoft.com/office/drawing/2014/main" id="{A5668003-3C4F-3C8E-892D-E772602F909A}"/>
              </a:ext>
            </a:extLst>
          </p:cNvPr>
          <p:cNvSpPr>
            <a:spLocks noGrp="1"/>
          </p:cNvSpPr>
          <p:nvPr>
            <p:ph type="title" hasCustomPrompt="1"/>
          </p:nvPr>
        </p:nvSpPr>
        <p:spPr>
          <a:xfrm>
            <a:off x="4624385" y="2511798"/>
            <a:ext cx="6623050" cy="1325563"/>
          </a:xfrm>
        </p:spPr>
        <p:txBody>
          <a:bodyPr vert="horz" lIns="91440" tIns="45720" rIns="91440" bIns="45720" rtlCol="0" anchor="ctr">
            <a:noAutofit/>
          </a:bodyPr>
          <a:lstStyle>
            <a:lvl1pPr>
              <a:defRPr kumimoji="0" lang="en-CO" sz="3600" i="0" u="none" strike="noStrike" cap="none" spc="0" normalizeH="0" baseline="0">
                <a:ln>
                  <a:noFill/>
                </a:ln>
                <a:solidFill>
                  <a:prstClr val="white"/>
                </a:solidFill>
                <a:effectLst/>
                <a:uLnTx/>
                <a:uFillTx/>
                <a:latin typeface="Arial" panose="020B0604020202020204" pitchFamily="34" charset="0"/>
                <a:ea typeface="Calibri" panose="020F0502020204030204" pitchFamily="34" charset="0"/>
                <a:cs typeface="Arial" panose="020B0604020202020204" pitchFamily="34" charset="0"/>
              </a:defRPr>
            </a:lvl1pPr>
          </a:lstStyle>
          <a:p>
            <a:pPr marL="0" marR="0" lvl="0" indent="0" fontAlgn="auto">
              <a:lnSpc>
                <a:spcPct val="100000"/>
              </a:lnSpc>
              <a:spcAft>
                <a:spcPts val="0"/>
              </a:spcAft>
              <a:buClrTx/>
              <a:buSzTx/>
              <a:buFontTx/>
              <a:tabLst/>
            </a:pPr>
            <a:r>
              <a:rPr lang="en-US" err="1"/>
              <a:t>Capítulo</a:t>
            </a:r>
            <a:endParaRPr lang="en-CO"/>
          </a:p>
        </p:txBody>
      </p:sp>
      <p:sp>
        <p:nvSpPr>
          <p:cNvPr id="4" name="Date Placeholder 3">
            <a:extLst>
              <a:ext uri="{FF2B5EF4-FFF2-40B4-BE49-F238E27FC236}">
                <a16:creationId xmlns:a16="http://schemas.microsoft.com/office/drawing/2014/main" id="{1E85C2E3-C1EE-0446-0B81-7CE2E0F58BF2}"/>
              </a:ext>
            </a:extLst>
          </p:cNvPr>
          <p:cNvSpPr>
            <a:spLocks noGrp="1"/>
          </p:cNvSpPr>
          <p:nvPr>
            <p:ph type="dt" sz="half" idx="10"/>
          </p:nvPr>
        </p:nvSpPr>
        <p:spPr/>
        <p:txBody>
          <a:bodyPr/>
          <a:lstStyle/>
          <a:p>
            <a:fld id="{3EDCF50D-4CD3-C241-B327-EBF77B0176DC}" type="datetimeFigureOut">
              <a:rPr lang="en-CO" smtClean="0"/>
              <a:t>08/17/2025</a:t>
            </a:fld>
            <a:endParaRPr lang="en-CO"/>
          </a:p>
        </p:txBody>
      </p:sp>
      <p:sp>
        <p:nvSpPr>
          <p:cNvPr id="5" name="Footer Placeholder 4">
            <a:extLst>
              <a:ext uri="{FF2B5EF4-FFF2-40B4-BE49-F238E27FC236}">
                <a16:creationId xmlns:a16="http://schemas.microsoft.com/office/drawing/2014/main" id="{EE5949FA-9B0B-468E-E84E-3B3154D64223}"/>
              </a:ext>
            </a:extLst>
          </p:cNvPr>
          <p:cNvSpPr>
            <a:spLocks noGrp="1"/>
          </p:cNvSpPr>
          <p:nvPr>
            <p:ph type="ftr" sz="quarter" idx="11"/>
          </p:nvPr>
        </p:nvSpPr>
        <p:spPr/>
        <p:txBody>
          <a:bodyPr/>
          <a:lstStyle/>
          <a:p>
            <a:endParaRPr lang="en-CO"/>
          </a:p>
        </p:txBody>
      </p:sp>
      <p:sp>
        <p:nvSpPr>
          <p:cNvPr id="6" name="Slide Number Placeholder 5">
            <a:extLst>
              <a:ext uri="{FF2B5EF4-FFF2-40B4-BE49-F238E27FC236}">
                <a16:creationId xmlns:a16="http://schemas.microsoft.com/office/drawing/2014/main" id="{15499B25-4809-3138-E1A1-88685F505031}"/>
              </a:ext>
            </a:extLst>
          </p:cNvPr>
          <p:cNvSpPr>
            <a:spLocks noGrp="1"/>
          </p:cNvSpPr>
          <p:nvPr>
            <p:ph type="sldNum" sz="quarter" idx="12"/>
          </p:nvPr>
        </p:nvSpPr>
        <p:spPr/>
        <p:txBody>
          <a:bodyPr/>
          <a:lstStyle/>
          <a:p>
            <a:fld id="{60081C85-8CFE-5842-BD33-E1BC10B9E80D}" type="slidenum">
              <a:rPr lang="en-CO" smtClean="0"/>
              <a:t>‹Nº›</a:t>
            </a:fld>
            <a:endParaRPr lang="en-CO"/>
          </a:p>
        </p:txBody>
      </p:sp>
      <p:cxnSp>
        <p:nvCxnSpPr>
          <p:cNvPr id="7" name="Straight Connector 6">
            <a:extLst>
              <a:ext uri="{FF2B5EF4-FFF2-40B4-BE49-F238E27FC236}">
                <a16:creationId xmlns:a16="http://schemas.microsoft.com/office/drawing/2014/main" id="{CC839CA3-0EDE-1974-CD92-F099DD6BFF95}"/>
              </a:ext>
            </a:extLst>
          </p:cNvPr>
          <p:cNvCxnSpPr>
            <a:cxnSpLocks/>
          </p:cNvCxnSpPr>
          <p:nvPr userDrawn="1"/>
        </p:nvCxnSpPr>
        <p:spPr>
          <a:xfrm>
            <a:off x="4294961" y="2411682"/>
            <a:ext cx="9584" cy="1554827"/>
          </a:xfrm>
          <a:prstGeom prst="line">
            <a:avLst/>
          </a:prstGeom>
          <a:ln>
            <a:solidFill>
              <a:srgbClr val="285B6A"/>
            </a:solidFill>
            <a:prstDash val="solid"/>
          </a:ln>
        </p:spPr>
        <p:style>
          <a:lnRef idx="2">
            <a:schemeClr val="accent1"/>
          </a:lnRef>
          <a:fillRef idx="0">
            <a:schemeClr val="accent1"/>
          </a:fillRef>
          <a:effectRef idx="1">
            <a:schemeClr val="accent1"/>
          </a:effectRef>
          <a:fontRef idx="minor">
            <a:schemeClr val="tx1"/>
          </a:fontRef>
        </p:style>
      </p:cxnSp>
      <p:pic>
        <p:nvPicPr>
          <p:cNvPr id="10" name="Imagen 3">
            <a:extLst>
              <a:ext uri="{FF2B5EF4-FFF2-40B4-BE49-F238E27FC236}">
                <a16:creationId xmlns:a16="http://schemas.microsoft.com/office/drawing/2014/main" id="{D7892C39-A9C5-F747-FA95-4934D789DD69}"/>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9493812" y="5887208"/>
            <a:ext cx="2160000" cy="497718"/>
          </a:xfrm>
          <a:prstGeom prst="rect">
            <a:avLst/>
          </a:prstGeom>
        </p:spPr>
      </p:pic>
    </p:spTree>
    <p:extLst>
      <p:ext uri="{BB962C8B-B14F-4D97-AF65-F5344CB8AC3E}">
        <p14:creationId xmlns:p14="http://schemas.microsoft.com/office/powerpoint/2010/main" val="333229267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bg>
      <p:bgPr>
        <a:blipFill dpi="0" rotWithShape="1">
          <a:blip r:embed="rId2" cstate="hqprint">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39602F-A87B-A54C-0190-F328E3DB7F5F}"/>
              </a:ext>
            </a:extLst>
          </p:cNvPr>
          <p:cNvSpPr>
            <a:spLocks noGrp="1"/>
          </p:cNvSpPr>
          <p:nvPr>
            <p:ph type="title" hasCustomPrompt="1"/>
          </p:nvPr>
        </p:nvSpPr>
        <p:spPr/>
        <p:txBody>
          <a:bodyPr/>
          <a:lstStyle/>
          <a:p>
            <a:r>
              <a:rPr lang="en-US" err="1"/>
              <a:t>Título</a:t>
            </a:r>
            <a:r>
              <a:rPr lang="en-US"/>
              <a:t> </a:t>
            </a:r>
            <a:r>
              <a:rPr lang="en-US" err="1"/>
              <a:t>diapositiva</a:t>
            </a:r>
            <a:endParaRPr lang="en-CO"/>
          </a:p>
        </p:txBody>
      </p:sp>
      <p:sp>
        <p:nvSpPr>
          <p:cNvPr id="3" name="Content Placeholder 2">
            <a:extLst>
              <a:ext uri="{FF2B5EF4-FFF2-40B4-BE49-F238E27FC236}">
                <a16:creationId xmlns:a16="http://schemas.microsoft.com/office/drawing/2014/main" id="{66068CF7-AF95-C31B-50AF-78C418D9FE83}"/>
              </a:ext>
            </a:extLst>
          </p:cNvPr>
          <p:cNvSpPr>
            <a:spLocks noGrp="1"/>
          </p:cNvSpPr>
          <p:nvPr>
            <p:ph sz="half" idx="1"/>
          </p:nvPr>
        </p:nvSpPr>
        <p:spPr>
          <a:xfrm>
            <a:off x="838200" y="1825625"/>
            <a:ext cx="5181600" cy="3960813"/>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O"/>
          </a:p>
        </p:txBody>
      </p:sp>
      <p:sp>
        <p:nvSpPr>
          <p:cNvPr id="4" name="Content Placeholder 3">
            <a:extLst>
              <a:ext uri="{FF2B5EF4-FFF2-40B4-BE49-F238E27FC236}">
                <a16:creationId xmlns:a16="http://schemas.microsoft.com/office/drawing/2014/main" id="{E4BC424D-D45B-84E0-F4AD-8C58B5B7C3F6}"/>
              </a:ext>
            </a:extLst>
          </p:cNvPr>
          <p:cNvSpPr>
            <a:spLocks noGrp="1"/>
          </p:cNvSpPr>
          <p:nvPr>
            <p:ph sz="half" idx="2"/>
          </p:nvPr>
        </p:nvSpPr>
        <p:spPr>
          <a:xfrm>
            <a:off x="6172200" y="1825625"/>
            <a:ext cx="5181600" cy="3960813"/>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O"/>
          </a:p>
        </p:txBody>
      </p:sp>
      <p:sp>
        <p:nvSpPr>
          <p:cNvPr id="5" name="Date Placeholder 4">
            <a:extLst>
              <a:ext uri="{FF2B5EF4-FFF2-40B4-BE49-F238E27FC236}">
                <a16:creationId xmlns:a16="http://schemas.microsoft.com/office/drawing/2014/main" id="{D868D7BB-91FE-7A82-2FF3-7D28A596AFFE}"/>
              </a:ext>
            </a:extLst>
          </p:cNvPr>
          <p:cNvSpPr>
            <a:spLocks noGrp="1"/>
          </p:cNvSpPr>
          <p:nvPr>
            <p:ph type="dt" sz="half" idx="10"/>
          </p:nvPr>
        </p:nvSpPr>
        <p:spPr/>
        <p:txBody>
          <a:bodyPr/>
          <a:lstStyle/>
          <a:p>
            <a:fld id="{3EDCF50D-4CD3-C241-B327-EBF77B0176DC}" type="datetimeFigureOut">
              <a:rPr lang="en-CO" smtClean="0"/>
              <a:t>08/17/2025</a:t>
            </a:fld>
            <a:endParaRPr lang="en-CO"/>
          </a:p>
        </p:txBody>
      </p:sp>
      <p:sp>
        <p:nvSpPr>
          <p:cNvPr id="6" name="Footer Placeholder 5">
            <a:extLst>
              <a:ext uri="{FF2B5EF4-FFF2-40B4-BE49-F238E27FC236}">
                <a16:creationId xmlns:a16="http://schemas.microsoft.com/office/drawing/2014/main" id="{B131AB3A-342C-3853-4969-6DE0DC7C69C3}"/>
              </a:ext>
            </a:extLst>
          </p:cNvPr>
          <p:cNvSpPr>
            <a:spLocks noGrp="1"/>
          </p:cNvSpPr>
          <p:nvPr>
            <p:ph type="ftr" sz="quarter" idx="11"/>
          </p:nvPr>
        </p:nvSpPr>
        <p:spPr/>
        <p:txBody>
          <a:bodyPr/>
          <a:lstStyle/>
          <a:p>
            <a:endParaRPr lang="en-CO"/>
          </a:p>
        </p:txBody>
      </p:sp>
      <p:sp>
        <p:nvSpPr>
          <p:cNvPr id="7" name="Slide Number Placeholder 6">
            <a:extLst>
              <a:ext uri="{FF2B5EF4-FFF2-40B4-BE49-F238E27FC236}">
                <a16:creationId xmlns:a16="http://schemas.microsoft.com/office/drawing/2014/main" id="{C35FCD62-59C6-F018-2580-07300CB85F8B}"/>
              </a:ext>
            </a:extLst>
          </p:cNvPr>
          <p:cNvSpPr>
            <a:spLocks noGrp="1"/>
          </p:cNvSpPr>
          <p:nvPr>
            <p:ph type="sldNum" sz="quarter" idx="12"/>
          </p:nvPr>
        </p:nvSpPr>
        <p:spPr/>
        <p:txBody>
          <a:bodyPr/>
          <a:lstStyle/>
          <a:p>
            <a:fld id="{60081C85-8CFE-5842-BD33-E1BC10B9E80D}" type="slidenum">
              <a:rPr lang="en-CO" smtClean="0"/>
              <a:t>‹Nº›</a:t>
            </a:fld>
            <a:endParaRPr lang="en-CO"/>
          </a:p>
        </p:txBody>
      </p:sp>
    </p:spTree>
    <p:extLst>
      <p:ext uri="{BB962C8B-B14F-4D97-AF65-F5344CB8AC3E}">
        <p14:creationId xmlns:p14="http://schemas.microsoft.com/office/powerpoint/2010/main" val="298415180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AADEC00-4542-E6E4-67ED-FF02BD07492B}"/>
              </a:ext>
            </a:extLst>
          </p:cNvPr>
          <p:cNvSpPr>
            <a:spLocks noGrp="1"/>
          </p:cNvSpPr>
          <p:nvPr>
            <p:ph type="title" hasCustomPrompt="1"/>
          </p:nvPr>
        </p:nvSpPr>
        <p:spPr>
          <a:xfrm>
            <a:off x="839788" y="668337"/>
            <a:ext cx="10515600" cy="510524"/>
          </a:xfrm>
        </p:spPr>
        <p:txBody>
          <a:bodyPr anchor="ctr"/>
          <a:lstStyle/>
          <a:p>
            <a:r>
              <a:rPr lang="en-US" err="1"/>
              <a:t>Título</a:t>
            </a:r>
            <a:r>
              <a:rPr lang="en-US"/>
              <a:t> </a:t>
            </a:r>
            <a:r>
              <a:rPr lang="en-US" err="1"/>
              <a:t>diapositiva</a:t>
            </a:r>
            <a:endParaRPr lang="en-CO"/>
          </a:p>
        </p:txBody>
      </p:sp>
      <p:sp>
        <p:nvSpPr>
          <p:cNvPr id="3" name="Text Placeholder 2">
            <a:extLst>
              <a:ext uri="{FF2B5EF4-FFF2-40B4-BE49-F238E27FC236}">
                <a16:creationId xmlns:a16="http://schemas.microsoft.com/office/drawing/2014/main" id="{218A26A2-0DF2-9403-584C-D9ACA5BBB277}"/>
              </a:ext>
            </a:extLst>
          </p:cNvPr>
          <p:cNvSpPr>
            <a:spLocks noGrp="1"/>
          </p:cNvSpPr>
          <p:nvPr>
            <p:ph type="body" idx="1" hasCustomPrompt="1"/>
          </p:nvPr>
        </p:nvSpPr>
        <p:spPr>
          <a:xfrm>
            <a:off x="839788" y="1681163"/>
            <a:ext cx="5157787" cy="823912"/>
          </a:xfrm>
        </p:spPr>
        <p:txBody>
          <a:bodyPr anchor="b"/>
          <a:lstStyle>
            <a:lvl1pPr marL="0" indent="0">
              <a:buNone/>
              <a:defRPr sz="2600" b="1">
                <a:solidFill>
                  <a:srgbClr val="328AA4"/>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err="1"/>
              <a:t>Subítulo</a:t>
            </a:r>
            <a:endParaRPr lang="en-US"/>
          </a:p>
        </p:txBody>
      </p:sp>
      <p:sp>
        <p:nvSpPr>
          <p:cNvPr id="4" name="Content Placeholder 3">
            <a:extLst>
              <a:ext uri="{FF2B5EF4-FFF2-40B4-BE49-F238E27FC236}">
                <a16:creationId xmlns:a16="http://schemas.microsoft.com/office/drawing/2014/main" id="{424D7366-F8DD-5C72-0CBC-60C3A4464EC8}"/>
              </a:ext>
            </a:extLst>
          </p:cNvPr>
          <p:cNvSpPr>
            <a:spLocks noGrp="1"/>
          </p:cNvSpPr>
          <p:nvPr>
            <p:ph sz="half" idx="2"/>
          </p:nvPr>
        </p:nvSpPr>
        <p:spPr>
          <a:xfrm>
            <a:off x="839788" y="2519363"/>
            <a:ext cx="5157787" cy="3267075"/>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O"/>
          </a:p>
        </p:txBody>
      </p:sp>
      <p:sp>
        <p:nvSpPr>
          <p:cNvPr id="5" name="Text Placeholder 4">
            <a:extLst>
              <a:ext uri="{FF2B5EF4-FFF2-40B4-BE49-F238E27FC236}">
                <a16:creationId xmlns:a16="http://schemas.microsoft.com/office/drawing/2014/main" id="{FAAAE30C-D2A0-1738-7241-C8F877878C03}"/>
              </a:ext>
            </a:extLst>
          </p:cNvPr>
          <p:cNvSpPr>
            <a:spLocks noGrp="1"/>
          </p:cNvSpPr>
          <p:nvPr>
            <p:ph type="body" sz="quarter" idx="3" hasCustomPrompt="1"/>
          </p:nvPr>
        </p:nvSpPr>
        <p:spPr>
          <a:xfrm>
            <a:off x="6172200" y="1681163"/>
            <a:ext cx="5183188" cy="823912"/>
          </a:xfrm>
        </p:spPr>
        <p:txBody>
          <a:bodyPr anchor="b">
            <a:normAutofit/>
          </a:bodyPr>
          <a:lstStyle>
            <a:lvl1pPr marL="0" indent="0">
              <a:buNone/>
              <a:defRPr sz="2600" b="1">
                <a:solidFill>
                  <a:srgbClr val="328AA4"/>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err="1"/>
              <a:t>Subtítulo</a:t>
            </a:r>
            <a:endParaRPr lang="en-US"/>
          </a:p>
        </p:txBody>
      </p:sp>
      <p:sp>
        <p:nvSpPr>
          <p:cNvPr id="6" name="Content Placeholder 5">
            <a:extLst>
              <a:ext uri="{FF2B5EF4-FFF2-40B4-BE49-F238E27FC236}">
                <a16:creationId xmlns:a16="http://schemas.microsoft.com/office/drawing/2014/main" id="{C2AD89B6-1B48-3897-F106-A05C561C3450}"/>
              </a:ext>
            </a:extLst>
          </p:cNvPr>
          <p:cNvSpPr>
            <a:spLocks noGrp="1"/>
          </p:cNvSpPr>
          <p:nvPr>
            <p:ph sz="quarter" idx="4"/>
          </p:nvPr>
        </p:nvSpPr>
        <p:spPr>
          <a:xfrm>
            <a:off x="6172200" y="2519363"/>
            <a:ext cx="5183188" cy="3267075"/>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O"/>
          </a:p>
        </p:txBody>
      </p:sp>
      <p:sp>
        <p:nvSpPr>
          <p:cNvPr id="7" name="Date Placeholder 6">
            <a:extLst>
              <a:ext uri="{FF2B5EF4-FFF2-40B4-BE49-F238E27FC236}">
                <a16:creationId xmlns:a16="http://schemas.microsoft.com/office/drawing/2014/main" id="{DBA5FE28-0172-18B7-57B7-7C7476CD53DA}"/>
              </a:ext>
            </a:extLst>
          </p:cNvPr>
          <p:cNvSpPr>
            <a:spLocks noGrp="1"/>
          </p:cNvSpPr>
          <p:nvPr>
            <p:ph type="dt" sz="half" idx="10"/>
          </p:nvPr>
        </p:nvSpPr>
        <p:spPr/>
        <p:txBody>
          <a:bodyPr/>
          <a:lstStyle/>
          <a:p>
            <a:fld id="{3EDCF50D-4CD3-C241-B327-EBF77B0176DC}" type="datetimeFigureOut">
              <a:rPr lang="en-CO" smtClean="0"/>
              <a:t>08/17/2025</a:t>
            </a:fld>
            <a:endParaRPr lang="en-CO"/>
          </a:p>
        </p:txBody>
      </p:sp>
      <p:sp>
        <p:nvSpPr>
          <p:cNvPr id="8" name="Footer Placeholder 7">
            <a:extLst>
              <a:ext uri="{FF2B5EF4-FFF2-40B4-BE49-F238E27FC236}">
                <a16:creationId xmlns:a16="http://schemas.microsoft.com/office/drawing/2014/main" id="{170899A4-C0C7-4E64-C945-157D98B622D6}"/>
              </a:ext>
            </a:extLst>
          </p:cNvPr>
          <p:cNvSpPr>
            <a:spLocks noGrp="1"/>
          </p:cNvSpPr>
          <p:nvPr>
            <p:ph type="ftr" sz="quarter" idx="11"/>
          </p:nvPr>
        </p:nvSpPr>
        <p:spPr/>
        <p:txBody>
          <a:bodyPr/>
          <a:lstStyle/>
          <a:p>
            <a:endParaRPr lang="en-CO"/>
          </a:p>
        </p:txBody>
      </p:sp>
      <p:sp>
        <p:nvSpPr>
          <p:cNvPr id="9" name="Slide Number Placeholder 8">
            <a:extLst>
              <a:ext uri="{FF2B5EF4-FFF2-40B4-BE49-F238E27FC236}">
                <a16:creationId xmlns:a16="http://schemas.microsoft.com/office/drawing/2014/main" id="{E4D1B72D-D000-45E9-F55E-FB547D7F1FF1}"/>
              </a:ext>
            </a:extLst>
          </p:cNvPr>
          <p:cNvSpPr>
            <a:spLocks noGrp="1"/>
          </p:cNvSpPr>
          <p:nvPr>
            <p:ph type="sldNum" sz="quarter" idx="12"/>
          </p:nvPr>
        </p:nvSpPr>
        <p:spPr/>
        <p:txBody>
          <a:bodyPr/>
          <a:lstStyle/>
          <a:p>
            <a:fld id="{60081C85-8CFE-5842-BD33-E1BC10B9E80D}" type="slidenum">
              <a:rPr lang="en-CO" smtClean="0"/>
              <a:t>‹Nº›</a:t>
            </a:fld>
            <a:endParaRPr lang="en-CO"/>
          </a:p>
        </p:txBody>
      </p:sp>
    </p:spTree>
    <p:extLst>
      <p:ext uri="{BB962C8B-B14F-4D97-AF65-F5344CB8AC3E}">
        <p14:creationId xmlns:p14="http://schemas.microsoft.com/office/powerpoint/2010/main" val="160170693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bg>
      <p:bgPr>
        <a:blipFill dpi="0" rotWithShape="1">
          <a:blip r:embed="rId2" cstate="hqprint">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9B52D0-8972-03AE-37CD-73F26C68C6B3}"/>
              </a:ext>
            </a:extLst>
          </p:cNvPr>
          <p:cNvSpPr>
            <a:spLocks noGrp="1"/>
          </p:cNvSpPr>
          <p:nvPr>
            <p:ph type="title" hasCustomPrompt="1"/>
          </p:nvPr>
        </p:nvSpPr>
        <p:spPr/>
        <p:txBody>
          <a:bodyPr/>
          <a:lstStyle/>
          <a:p>
            <a:r>
              <a:rPr lang="en-US" err="1"/>
              <a:t>Título</a:t>
            </a:r>
            <a:r>
              <a:rPr lang="en-US"/>
              <a:t> </a:t>
            </a:r>
            <a:r>
              <a:rPr lang="en-US" err="1"/>
              <a:t>diapositiva</a:t>
            </a:r>
            <a:endParaRPr lang="en-CO"/>
          </a:p>
        </p:txBody>
      </p:sp>
      <p:sp>
        <p:nvSpPr>
          <p:cNvPr id="3" name="Date Placeholder 2">
            <a:extLst>
              <a:ext uri="{FF2B5EF4-FFF2-40B4-BE49-F238E27FC236}">
                <a16:creationId xmlns:a16="http://schemas.microsoft.com/office/drawing/2014/main" id="{04D3363A-F4AE-5DF5-C8A2-D4B0350821B8}"/>
              </a:ext>
            </a:extLst>
          </p:cNvPr>
          <p:cNvSpPr>
            <a:spLocks noGrp="1"/>
          </p:cNvSpPr>
          <p:nvPr>
            <p:ph type="dt" sz="half" idx="10"/>
          </p:nvPr>
        </p:nvSpPr>
        <p:spPr/>
        <p:txBody>
          <a:bodyPr/>
          <a:lstStyle/>
          <a:p>
            <a:fld id="{3EDCF50D-4CD3-C241-B327-EBF77B0176DC}" type="datetimeFigureOut">
              <a:rPr lang="en-CO" smtClean="0"/>
              <a:t>08/17/2025</a:t>
            </a:fld>
            <a:endParaRPr lang="en-CO"/>
          </a:p>
        </p:txBody>
      </p:sp>
      <p:sp>
        <p:nvSpPr>
          <p:cNvPr id="4" name="Footer Placeholder 3">
            <a:extLst>
              <a:ext uri="{FF2B5EF4-FFF2-40B4-BE49-F238E27FC236}">
                <a16:creationId xmlns:a16="http://schemas.microsoft.com/office/drawing/2014/main" id="{1F74FE41-74BF-9B22-FFB8-D212CF992D77}"/>
              </a:ext>
            </a:extLst>
          </p:cNvPr>
          <p:cNvSpPr>
            <a:spLocks noGrp="1"/>
          </p:cNvSpPr>
          <p:nvPr>
            <p:ph type="ftr" sz="quarter" idx="11"/>
          </p:nvPr>
        </p:nvSpPr>
        <p:spPr/>
        <p:txBody>
          <a:bodyPr/>
          <a:lstStyle/>
          <a:p>
            <a:endParaRPr lang="en-CO"/>
          </a:p>
        </p:txBody>
      </p:sp>
      <p:sp>
        <p:nvSpPr>
          <p:cNvPr id="5" name="Slide Number Placeholder 4">
            <a:extLst>
              <a:ext uri="{FF2B5EF4-FFF2-40B4-BE49-F238E27FC236}">
                <a16:creationId xmlns:a16="http://schemas.microsoft.com/office/drawing/2014/main" id="{45E549BF-0EC7-0E44-350A-621AEC7BF2F9}"/>
              </a:ext>
            </a:extLst>
          </p:cNvPr>
          <p:cNvSpPr>
            <a:spLocks noGrp="1"/>
          </p:cNvSpPr>
          <p:nvPr>
            <p:ph type="sldNum" sz="quarter" idx="12"/>
          </p:nvPr>
        </p:nvSpPr>
        <p:spPr/>
        <p:txBody>
          <a:bodyPr/>
          <a:lstStyle/>
          <a:p>
            <a:fld id="{60081C85-8CFE-5842-BD33-E1BC10B9E80D}" type="slidenum">
              <a:rPr lang="en-CO" smtClean="0"/>
              <a:t>‹Nº›</a:t>
            </a:fld>
            <a:endParaRPr lang="en-CO"/>
          </a:p>
        </p:txBody>
      </p:sp>
    </p:spTree>
    <p:extLst>
      <p:ext uri="{BB962C8B-B14F-4D97-AF65-F5344CB8AC3E}">
        <p14:creationId xmlns:p14="http://schemas.microsoft.com/office/powerpoint/2010/main" val="181016349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1ED205B0-8E1F-56F0-03F9-4ECA1ACC7163}"/>
              </a:ext>
            </a:extLst>
          </p:cNvPr>
          <p:cNvSpPr>
            <a:spLocks noGrp="1"/>
          </p:cNvSpPr>
          <p:nvPr>
            <p:ph type="dt" sz="half" idx="10"/>
          </p:nvPr>
        </p:nvSpPr>
        <p:spPr/>
        <p:txBody>
          <a:bodyPr/>
          <a:lstStyle/>
          <a:p>
            <a:fld id="{3EDCF50D-4CD3-C241-B327-EBF77B0176DC}" type="datetimeFigureOut">
              <a:rPr lang="en-CO" smtClean="0"/>
              <a:t>08/17/2025</a:t>
            </a:fld>
            <a:endParaRPr lang="en-CO"/>
          </a:p>
        </p:txBody>
      </p:sp>
      <p:sp>
        <p:nvSpPr>
          <p:cNvPr id="3" name="Footer Placeholder 2">
            <a:extLst>
              <a:ext uri="{FF2B5EF4-FFF2-40B4-BE49-F238E27FC236}">
                <a16:creationId xmlns:a16="http://schemas.microsoft.com/office/drawing/2014/main" id="{EBE942CD-2CAC-0F4F-F1D9-0931EDED1629}"/>
              </a:ext>
            </a:extLst>
          </p:cNvPr>
          <p:cNvSpPr>
            <a:spLocks noGrp="1"/>
          </p:cNvSpPr>
          <p:nvPr>
            <p:ph type="ftr" sz="quarter" idx="11"/>
          </p:nvPr>
        </p:nvSpPr>
        <p:spPr/>
        <p:txBody>
          <a:bodyPr/>
          <a:lstStyle/>
          <a:p>
            <a:endParaRPr lang="en-CO"/>
          </a:p>
        </p:txBody>
      </p:sp>
      <p:sp>
        <p:nvSpPr>
          <p:cNvPr id="4" name="Slide Number Placeholder 3">
            <a:extLst>
              <a:ext uri="{FF2B5EF4-FFF2-40B4-BE49-F238E27FC236}">
                <a16:creationId xmlns:a16="http://schemas.microsoft.com/office/drawing/2014/main" id="{84A7A6D4-B81F-6A50-FABE-DFAAD3410523}"/>
              </a:ext>
            </a:extLst>
          </p:cNvPr>
          <p:cNvSpPr>
            <a:spLocks noGrp="1"/>
          </p:cNvSpPr>
          <p:nvPr>
            <p:ph type="sldNum" sz="quarter" idx="12"/>
          </p:nvPr>
        </p:nvSpPr>
        <p:spPr/>
        <p:txBody>
          <a:bodyPr/>
          <a:lstStyle/>
          <a:p>
            <a:fld id="{60081C85-8CFE-5842-BD33-E1BC10B9E80D}" type="slidenum">
              <a:rPr lang="en-CO" smtClean="0"/>
              <a:t>‹Nº›</a:t>
            </a:fld>
            <a:endParaRPr lang="en-CO"/>
          </a:p>
        </p:txBody>
      </p:sp>
    </p:spTree>
    <p:extLst>
      <p:ext uri="{BB962C8B-B14F-4D97-AF65-F5344CB8AC3E}">
        <p14:creationId xmlns:p14="http://schemas.microsoft.com/office/powerpoint/2010/main" val="2395861917"/>
      </p:ext>
    </p:extLst>
  </p:cSld>
  <p:clrMapOvr>
    <a:masterClrMapping/>
  </p:clrMapOvr>
  <p:extLst>
    <p:ext uri="{DCECCB84-F9BA-43D5-87BE-67443E8EF086}">
      <p15:sldGuideLst xmlns:p15="http://schemas.microsoft.com/office/powerpoint/2012/main"/>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blank" preserve="1">
  <p:cSld name="1_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1ED205B0-8E1F-56F0-03F9-4ECA1ACC7163}"/>
              </a:ext>
            </a:extLst>
          </p:cNvPr>
          <p:cNvSpPr>
            <a:spLocks noGrp="1"/>
          </p:cNvSpPr>
          <p:nvPr>
            <p:ph type="dt" sz="half" idx="10"/>
          </p:nvPr>
        </p:nvSpPr>
        <p:spPr/>
        <p:txBody>
          <a:bodyPr/>
          <a:lstStyle/>
          <a:p>
            <a:fld id="{3EDCF50D-4CD3-C241-B327-EBF77B0176DC}" type="datetimeFigureOut">
              <a:rPr lang="en-CO" smtClean="0"/>
              <a:t>08/17/2025</a:t>
            </a:fld>
            <a:endParaRPr lang="en-CO"/>
          </a:p>
        </p:txBody>
      </p:sp>
      <p:sp>
        <p:nvSpPr>
          <p:cNvPr id="3" name="Footer Placeholder 2">
            <a:extLst>
              <a:ext uri="{FF2B5EF4-FFF2-40B4-BE49-F238E27FC236}">
                <a16:creationId xmlns:a16="http://schemas.microsoft.com/office/drawing/2014/main" id="{EBE942CD-2CAC-0F4F-F1D9-0931EDED1629}"/>
              </a:ext>
            </a:extLst>
          </p:cNvPr>
          <p:cNvSpPr>
            <a:spLocks noGrp="1"/>
          </p:cNvSpPr>
          <p:nvPr>
            <p:ph type="ftr" sz="quarter" idx="11"/>
          </p:nvPr>
        </p:nvSpPr>
        <p:spPr/>
        <p:txBody>
          <a:bodyPr/>
          <a:lstStyle/>
          <a:p>
            <a:endParaRPr lang="en-CO"/>
          </a:p>
        </p:txBody>
      </p:sp>
      <p:sp>
        <p:nvSpPr>
          <p:cNvPr id="4" name="Slide Number Placeholder 3">
            <a:extLst>
              <a:ext uri="{FF2B5EF4-FFF2-40B4-BE49-F238E27FC236}">
                <a16:creationId xmlns:a16="http://schemas.microsoft.com/office/drawing/2014/main" id="{84A7A6D4-B81F-6A50-FABE-DFAAD3410523}"/>
              </a:ext>
            </a:extLst>
          </p:cNvPr>
          <p:cNvSpPr>
            <a:spLocks noGrp="1"/>
          </p:cNvSpPr>
          <p:nvPr>
            <p:ph type="sldNum" sz="quarter" idx="12"/>
          </p:nvPr>
        </p:nvSpPr>
        <p:spPr/>
        <p:txBody>
          <a:bodyPr/>
          <a:lstStyle/>
          <a:p>
            <a:fld id="{60081C85-8CFE-5842-BD33-E1BC10B9E80D}" type="slidenum">
              <a:rPr lang="en-CO" smtClean="0"/>
              <a:t>‹Nº›</a:t>
            </a:fld>
            <a:endParaRPr lang="en-CO"/>
          </a:p>
        </p:txBody>
      </p:sp>
    </p:spTree>
    <p:extLst>
      <p:ext uri="{BB962C8B-B14F-4D97-AF65-F5344CB8AC3E}">
        <p14:creationId xmlns:p14="http://schemas.microsoft.com/office/powerpoint/2010/main" val="2739111538"/>
      </p:ext>
    </p:extLst>
  </p:cSld>
  <p:clrMapOvr>
    <a:masterClrMapping/>
  </p:clrMapOvr>
  <p:extLst>
    <p:ext uri="{DCECCB84-F9BA-43D5-87BE-67443E8EF086}">
      <p15:sldGuideLst xmlns:p15="http://schemas.microsoft.com/office/powerpoint/2012/main"/>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11" name="Round Single Corner Rectangle 10">
            <a:extLst>
              <a:ext uri="{FF2B5EF4-FFF2-40B4-BE49-F238E27FC236}">
                <a16:creationId xmlns:a16="http://schemas.microsoft.com/office/drawing/2014/main" id="{331CD72A-EC0F-4368-5813-9F7A2EC2C359}"/>
              </a:ext>
            </a:extLst>
          </p:cNvPr>
          <p:cNvSpPr/>
          <p:nvPr userDrawn="1"/>
        </p:nvSpPr>
        <p:spPr>
          <a:xfrm rot="10800000">
            <a:off x="6377384" y="0"/>
            <a:ext cx="5848350" cy="6356350"/>
          </a:xfrm>
          <a:prstGeom prst="round1Rect">
            <a:avLst>
              <a:gd name="adj" fmla="val 19984"/>
            </a:avLst>
          </a:prstGeom>
          <a:solidFill>
            <a:srgbClr val="328AA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lvl="0" algn="ctr"/>
            <a:endParaRPr lang="en-CO"/>
          </a:p>
        </p:txBody>
      </p:sp>
      <p:sp>
        <p:nvSpPr>
          <p:cNvPr id="2" name="Title 1">
            <a:extLst>
              <a:ext uri="{FF2B5EF4-FFF2-40B4-BE49-F238E27FC236}">
                <a16:creationId xmlns:a16="http://schemas.microsoft.com/office/drawing/2014/main" id="{546D414D-617A-F96E-2162-F65798893864}"/>
              </a:ext>
            </a:extLst>
          </p:cNvPr>
          <p:cNvSpPr>
            <a:spLocks noGrp="1"/>
          </p:cNvSpPr>
          <p:nvPr>
            <p:ph type="title" hasCustomPrompt="1"/>
          </p:nvPr>
        </p:nvSpPr>
        <p:spPr>
          <a:xfrm>
            <a:off x="839788" y="590296"/>
            <a:ext cx="4989512" cy="538417"/>
          </a:xfrm>
        </p:spPr>
        <p:txBody>
          <a:bodyPr anchor="b"/>
          <a:lstStyle>
            <a:lvl1pPr>
              <a:defRPr sz="3200"/>
            </a:lvl1pPr>
          </a:lstStyle>
          <a:p>
            <a:r>
              <a:rPr lang="en-US" err="1"/>
              <a:t>Título</a:t>
            </a:r>
            <a:r>
              <a:rPr lang="en-US"/>
              <a:t> </a:t>
            </a:r>
            <a:r>
              <a:rPr lang="en-US" err="1"/>
              <a:t>diapositiva</a:t>
            </a:r>
            <a:endParaRPr lang="en-CO"/>
          </a:p>
        </p:txBody>
      </p:sp>
      <p:sp>
        <p:nvSpPr>
          <p:cNvPr id="4" name="Text Placeholder 3">
            <a:extLst>
              <a:ext uri="{FF2B5EF4-FFF2-40B4-BE49-F238E27FC236}">
                <a16:creationId xmlns:a16="http://schemas.microsoft.com/office/drawing/2014/main" id="{8B4D597A-3D60-9E8A-09F5-05E8816481F4}"/>
              </a:ext>
            </a:extLst>
          </p:cNvPr>
          <p:cNvSpPr>
            <a:spLocks noGrp="1"/>
          </p:cNvSpPr>
          <p:nvPr>
            <p:ph type="body" sz="half" idx="2" hasCustomPrompt="1"/>
          </p:nvPr>
        </p:nvSpPr>
        <p:spPr>
          <a:xfrm>
            <a:off x="839788" y="1843088"/>
            <a:ext cx="4989512" cy="3900487"/>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err="1"/>
              <a:t>Contenido</a:t>
            </a:r>
            <a:endParaRPr lang="en-US"/>
          </a:p>
        </p:txBody>
      </p:sp>
      <p:sp>
        <p:nvSpPr>
          <p:cNvPr id="5" name="Date Placeholder 4">
            <a:extLst>
              <a:ext uri="{FF2B5EF4-FFF2-40B4-BE49-F238E27FC236}">
                <a16:creationId xmlns:a16="http://schemas.microsoft.com/office/drawing/2014/main" id="{74467128-D74A-8D3F-9664-C9C69710A9AE}"/>
              </a:ext>
            </a:extLst>
          </p:cNvPr>
          <p:cNvSpPr>
            <a:spLocks noGrp="1"/>
          </p:cNvSpPr>
          <p:nvPr>
            <p:ph type="dt" sz="half" idx="10"/>
          </p:nvPr>
        </p:nvSpPr>
        <p:spPr/>
        <p:txBody>
          <a:bodyPr/>
          <a:lstStyle/>
          <a:p>
            <a:fld id="{3EDCF50D-4CD3-C241-B327-EBF77B0176DC}" type="datetimeFigureOut">
              <a:rPr lang="en-CO" smtClean="0"/>
              <a:t>08/17/2025</a:t>
            </a:fld>
            <a:endParaRPr lang="en-CO"/>
          </a:p>
        </p:txBody>
      </p:sp>
      <p:sp>
        <p:nvSpPr>
          <p:cNvPr id="6" name="Footer Placeholder 5">
            <a:extLst>
              <a:ext uri="{FF2B5EF4-FFF2-40B4-BE49-F238E27FC236}">
                <a16:creationId xmlns:a16="http://schemas.microsoft.com/office/drawing/2014/main" id="{D697787F-AE3F-B47D-EC5E-30E6C11F5DC1}"/>
              </a:ext>
            </a:extLst>
          </p:cNvPr>
          <p:cNvSpPr>
            <a:spLocks noGrp="1"/>
          </p:cNvSpPr>
          <p:nvPr>
            <p:ph type="ftr" sz="quarter" idx="11"/>
          </p:nvPr>
        </p:nvSpPr>
        <p:spPr/>
        <p:txBody>
          <a:bodyPr/>
          <a:lstStyle/>
          <a:p>
            <a:endParaRPr lang="en-CO"/>
          </a:p>
        </p:txBody>
      </p:sp>
      <p:sp>
        <p:nvSpPr>
          <p:cNvPr id="7" name="Slide Number Placeholder 6">
            <a:extLst>
              <a:ext uri="{FF2B5EF4-FFF2-40B4-BE49-F238E27FC236}">
                <a16:creationId xmlns:a16="http://schemas.microsoft.com/office/drawing/2014/main" id="{0F1332AF-AFF1-F943-FEF6-52E85F302054}"/>
              </a:ext>
            </a:extLst>
          </p:cNvPr>
          <p:cNvSpPr>
            <a:spLocks noGrp="1"/>
          </p:cNvSpPr>
          <p:nvPr>
            <p:ph type="sldNum" sz="quarter" idx="12"/>
          </p:nvPr>
        </p:nvSpPr>
        <p:spPr/>
        <p:txBody>
          <a:bodyPr/>
          <a:lstStyle/>
          <a:p>
            <a:fld id="{60081C85-8CFE-5842-BD33-E1BC10B9E80D}" type="slidenum">
              <a:rPr lang="en-CO" smtClean="0"/>
              <a:t>‹Nº›</a:t>
            </a:fld>
            <a:endParaRPr lang="en-CO"/>
          </a:p>
        </p:txBody>
      </p:sp>
      <p:sp>
        <p:nvSpPr>
          <p:cNvPr id="3" name="Content Placeholder 2">
            <a:extLst>
              <a:ext uri="{FF2B5EF4-FFF2-40B4-BE49-F238E27FC236}">
                <a16:creationId xmlns:a16="http://schemas.microsoft.com/office/drawing/2014/main" id="{D99E66B9-41BB-22CF-F3A2-C4FB47F2D262}"/>
              </a:ext>
            </a:extLst>
          </p:cNvPr>
          <p:cNvSpPr>
            <a:spLocks noGrp="1"/>
          </p:cNvSpPr>
          <p:nvPr>
            <p:ph idx="1"/>
          </p:nvPr>
        </p:nvSpPr>
        <p:spPr>
          <a:xfrm>
            <a:off x="7101319" y="785814"/>
            <a:ext cx="4500563" cy="4957761"/>
          </a:xfrm>
        </p:spPr>
        <p:txBody>
          <a:bodyPr>
            <a:normAutofit/>
          </a:bodyPr>
          <a:lstStyle>
            <a:lvl1pPr>
              <a:defRPr sz="2800">
                <a:solidFill>
                  <a:schemeClr val="bg1"/>
                </a:solidFill>
              </a:defRPr>
            </a:lvl1pPr>
            <a:lvl2pPr>
              <a:defRPr sz="2400">
                <a:solidFill>
                  <a:schemeClr val="bg1"/>
                </a:solidFill>
              </a:defRPr>
            </a:lvl2pPr>
            <a:lvl3pPr>
              <a:defRPr sz="2000">
                <a:solidFill>
                  <a:schemeClr val="bg1"/>
                </a:solidFill>
              </a:defRPr>
            </a:lvl3pPr>
            <a:lvl4pPr>
              <a:defRPr sz="1800">
                <a:solidFill>
                  <a:schemeClr val="bg1"/>
                </a:solidFill>
              </a:defRPr>
            </a:lvl4pPr>
            <a:lvl5pPr>
              <a:defRPr sz="1800">
                <a:solidFill>
                  <a:schemeClr val="bg1"/>
                </a:solidFill>
              </a:defRPr>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O"/>
          </a:p>
        </p:txBody>
      </p:sp>
      <p:pic>
        <p:nvPicPr>
          <p:cNvPr id="9" name="Picture 8" descr="A black and white sign&#10;&#10;Description automatically generated">
            <a:extLst>
              <a:ext uri="{FF2B5EF4-FFF2-40B4-BE49-F238E27FC236}">
                <a16:creationId xmlns:a16="http://schemas.microsoft.com/office/drawing/2014/main" id="{A786B5E7-174C-ABDA-D19A-B966DE243FF5}"/>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66712" y="6088267"/>
            <a:ext cx="2160000" cy="467619"/>
          </a:xfrm>
          <a:prstGeom prst="rect">
            <a:avLst/>
          </a:prstGeom>
        </p:spPr>
      </p:pic>
    </p:spTree>
    <p:extLst>
      <p:ext uri="{BB962C8B-B14F-4D97-AF65-F5344CB8AC3E}">
        <p14:creationId xmlns:p14="http://schemas.microsoft.com/office/powerpoint/2010/main" val="395792075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image" Target="../media/image7.jpg"/><Relationship Id="rId3" Type="http://schemas.openxmlformats.org/officeDocument/2006/relationships/slideLayout" Target="../slideLayouts/slideLayout16.xml"/><Relationship Id="rId7" Type="http://schemas.openxmlformats.org/officeDocument/2006/relationships/theme" Target="../theme/theme2.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slideLayout" Target="../slideLayouts/slideLayout19.xml"/><Relationship Id="rId5" Type="http://schemas.openxmlformats.org/officeDocument/2006/relationships/slideLayout" Target="../slideLayouts/slideLayout18.xml"/><Relationship Id="rId4" Type="http://schemas.openxmlformats.org/officeDocument/2006/relationships/slideLayout" Target="../slideLayouts/slideLayout17.xml"/><Relationship Id="rId9" Type="http://schemas.openxmlformats.org/officeDocument/2006/relationships/image" Target="../media/image8.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5"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AE9E6E2-2754-ECF9-5ECE-7BB832E0539D}"/>
              </a:ext>
            </a:extLst>
          </p:cNvPr>
          <p:cNvSpPr>
            <a:spLocks noGrp="1"/>
          </p:cNvSpPr>
          <p:nvPr>
            <p:ph type="title"/>
          </p:nvPr>
        </p:nvSpPr>
        <p:spPr>
          <a:xfrm>
            <a:off x="809624" y="640250"/>
            <a:ext cx="10515600" cy="510524"/>
          </a:xfrm>
          <a:prstGeom prst="rect">
            <a:avLst/>
          </a:prstGeom>
          <a:noFill/>
        </p:spPr>
        <p:txBody>
          <a:bodyPr wrap="square" lIns="91440" tIns="45720" rIns="91440" bIns="45720" anchor="t">
            <a:spAutoFit/>
          </a:bodyPr>
          <a:lstStyle/>
          <a:p>
            <a:pPr marL="0" lvl="0"/>
            <a:r>
              <a:rPr lang="en-US" err="1"/>
              <a:t>Título</a:t>
            </a:r>
            <a:r>
              <a:rPr lang="en-US"/>
              <a:t> </a:t>
            </a:r>
            <a:r>
              <a:rPr lang="en-US" err="1"/>
              <a:t>diapositiva</a:t>
            </a:r>
            <a:endParaRPr lang="en-CO"/>
          </a:p>
        </p:txBody>
      </p:sp>
      <p:sp>
        <p:nvSpPr>
          <p:cNvPr id="3" name="Text Placeholder 2">
            <a:extLst>
              <a:ext uri="{FF2B5EF4-FFF2-40B4-BE49-F238E27FC236}">
                <a16:creationId xmlns:a16="http://schemas.microsoft.com/office/drawing/2014/main" id="{977A9DF4-5C4C-243F-6B80-AE581295FA56}"/>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O"/>
          </a:p>
        </p:txBody>
      </p:sp>
      <p:sp>
        <p:nvSpPr>
          <p:cNvPr id="4" name="Date Placeholder 3">
            <a:extLst>
              <a:ext uri="{FF2B5EF4-FFF2-40B4-BE49-F238E27FC236}">
                <a16:creationId xmlns:a16="http://schemas.microsoft.com/office/drawing/2014/main" id="{80765645-EDED-9EC3-0818-8039C3279989}"/>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3EDCF50D-4CD3-C241-B327-EBF77B0176DC}" type="datetimeFigureOut">
              <a:rPr lang="en-CO" smtClean="0"/>
              <a:t>08/17/2025</a:t>
            </a:fld>
            <a:endParaRPr lang="en-CO"/>
          </a:p>
        </p:txBody>
      </p:sp>
      <p:sp>
        <p:nvSpPr>
          <p:cNvPr id="5" name="Footer Placeholder 4">
            <a:extLst>
              <a:ext uri="{FF2B5EF4-FFF2-40B4-BE49-F238E27FC236}">
                <a16:creationId xmlns:a16="http://schemas.microsoft.com/office/drawing/2014/main" id="{E62CF9C1-3582-B554-DC74-DCECD34D18D1}"/>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CO"/>
          </a:p>
        </p:txBody>
      </p:sp>
      <p:sp>
        <p:nvSpPr>
          <p:cNvPr id="6" name="Slide Number Placeholder 5">
            <a:extLst>
              <a:ext uri="{FF2B5EF4-FFF2-40B4-BE49-F238E27FC236}">
                <a16:creationId xmlns:a16="http://schemas.microsoft.com/office/drawing/2014/main" id="{55A17EE5-0F81-3F93-F398-3B4C25A9BBA2}"/>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60081C85-8CFE-5842-BD33-E1BC10B9E80D}" type="slidenum">
              <a:rPr lang="en-CO" smtClean="0"/>
              <a:t>‹Nº›</a:t>
            </a:fld>
            <a:endParaRPr lang="en-CO"/>
          </a:p>
        </p:txBody>
      </p:sp>
      <p:pic>
        <p:nvPicPr>
          <p:cNvPr id="7" name="Picture 6" descr="A black and white sign&#10;&#10;Description automatically generated">
            <a:extLst>
              <a:ext uri="{FF2B5EF4-FFF2-40B4-BE49-F238E27FC236}">
                <a16:creationId xmlns:a16="http://schemas.microsoft.com/office/drawing/2014/main" id="{A98939A1-3B2A-525D-5E97-9EE8B4EFCC94}"/>
              </a:ext>
            </a:extLst>
          </p:cNvPr>
          <p:cNvPicPr>
            <a:picLocks noChangeAspect="1"/>
          </p:cNvPicPr>
          <p:nvPr userDrawn="1"/>
        </p:nvPicPr>
        <p:blipFill>
          <a:blip r:embed="rId16" cstate="screen">
            <a:extLst>
              <a:ext uri="{28A0092B-C50C-407E-A947-70E740481C1C}">
                <a14:useLocalDpi xmlns:a14="http://schemas.microsoft.com/office/drawing/2010/main"/>
              </a:ext>
            </a:extLst>
          </a:blip>
          <a:stretch>
            <a:fillRect/>
          </a:stretch>
        </p:blipFill>
        <p:spPr>
          <a:xfrm>
            <a:off x="9577523" y="6088267"/>
            <a:ext cx="2160000" cy="467619"/>
          </a:xfrm>
          <a:prstGeom prst="rect">
            <a:avLst/>
          </a:prstGeom>
        </p:spPr>
      </p:pic>
    </p:spTree>
    <p:extLst>
      <p:ext uri="{BB962C8B-B14F-4D97-AF65-F5344CB8AC3E}">
        <p14:creationId xmlns:p14="http://schemas.microsoft.com/office/powerpoint/2010/main" val="275542800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63" r:id="rId8"/>
    <p:sldLayoutId id="2147483656" r:id="rId9"/>
    <p:sldLayoutId id="2147483664" r:id="rId10"/>
    <p:sldLayoutId id="2147483657" r:id="rId11"/>
    <p:sldLayoutId id="2147483658" r:id="rId12"/>
    <p:sldLayoutId id="2147483665" r:id="rId13"/>
  </p:sldLayoutIdLst>
  <p:txStyles>
    <p:titleStyle>
      <a:lvl1pPr algn="l" defTabSz="914400" rtl="0" eaLnBrk="1" latinLnBrk="0" hangingPunct="1">
        <a:lnSpc>
          <a:spcPct val="90000"/>
        </a:lnSpc>
        <a:spcBef>
          <a:spcPct val="0"/>
        </a:spcBef>
        <a:buNone/>
        <a:defRPr lang="en-CO" sz="3000" b="1" kern="1200">
          <a:solidFill>
            <a:srgbClr val="38A9CA"/>
          </a:solidFill>
          <a:latin typeface="Aptos" panose="020B0004020202020204" pitchFamily="34" charset="0"/>
          <a:ea typeface="+mn-ea"/>
          <a:cs typeface="Arial"/>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C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6" name="bg object 16"/>
          <p:cNvPicPr/>
          <p:nvPr/>
        </p:nvPicPr>
        <p:blipFill>
          <a:blip r:embed="rId8" cstate="print"/>
          <a:stretch>
            <a:fillRect/>
          </a:stretch>
        </p:blipFill>
        <p:spPr>
          <a:xfrm>
            <a:off x="0" y="0"/>
            <a:ext cx="2193463" cy="3121151"/>
          </a:xfrm>
          <a:prstGeom prst="rect">
            <a:avLst/>
          </a:prstGeom>
        </p:spPr>
      </p:pic>
      <p:pic>
        <p:nvPicPr>
          <p:cNvPr id="17" name="bg object 17"/>
          <p:cNvPicPr/>
          <p:nvPr/>
        </p:nvPicPr>
        <p:blipFill>
          <a:blip r:embed="rId9" cstate="print"/>
          <a:stretch>
            <a:fillRect/>
          </a:stretch>
        </p:blipFill>
        <p:spPr>
          <a:xfrm>
            <a:off x="9576816" y="6088379"/>
            <a:ext cx="2161031" cy="467868"/>
          </a:xfrm>
          <a:prstGeom prst="rect">
            <a:avLst/>
          </a:prstGeom>
        </p:spPr>
      </p:pic>
      <p:sp>
        <p:nvSpPr>
          <p:cNvPr id="2" name="Holder 2"/>
          <p:cNvSpPr>
            <a:spLocks noGrp="1"/>
          </p:cNvSpPr>
          <p:nvPr>
            <p:ph type="title"/>
          </p:nvPr>
        </p:nvSpPr>
        <p:spPr>
          <a:xfrm>
            <a:off x="1539366" y="2931414"/>
            <a:ext cx="9113266" cy="939800"/>
          </a:xfrm>
          <a:prstGeom prst="rect">
            <a:avLst/>
          </a:prstGeom>
        </p:spPr>
        <p:txBody>
          <a:bodyPr wrap="square" lIns="0" tIns="0" rIns="0" bIns="0">
            <a:spAutoFit/>
          </a:bodyPr>
          <a:lstStyle>
            <a:lvl1pPr>
              <a:defRPr sz="6000" b="1" i="0">
                <a:solidFill>
                  <a:schemeClr val="bg1"/>
                </a:solidFill>
                <a:latin typeface="Calibri"/>
                <a:cs typeface="Calibri"/>
              </a:defRPr>
            </a:lvl1pPr>
          </a:lstStyle>
          <a:p>
            <a:endParaRPr/>
          </a:p>
        </p:txBody>
      </p:sp>
      <p:sp>
        <p:nvSpPr>
          <p:cNvPr id="3" name="Holder 3"/>
          <p:cNvSpPr>
            <a:spLocks noGrp="1"/>
          </p:cNvSpPr>
          <p:nvPr>
            <p:ph type="body" idx="1"/>
          </p:nvPr>
        </p:nvSpPr>
        <p:spPr>
          <a:xfrm>
            <a:off x="1310766" y="2264105"/>
            <a:ext cx="9570466" cy="1727835"/>
          </a:xfrm>
          <a:prstGeom prst="rect">
            <a:avLst/>
          </a:prstGeom>
        </p:spPr>
        <p:txBody>
          <a:bodyPr wrap="square" lIns="0" tIns="0" rIns="0" bIns="0">
            <a:spAutoFit/>
          </a:bodyPr>
          <a:lstStyle>
            <a:lvl1pPr>
              <a:defRPr b="0" i="0">
                <a:solidFill>
                  <a:schemeClr val="tx1"/>
                </a:solidFill>
              </a:defRPr>
            </a:lvl1pPr>
          </a:lstStyle>
          <a:p>
            <a:endParaRPr/>
          </a:p>
        </p:txBody>
      </p:sp>
      <p:sp>
        <p:nvSpPr>
          <p:cNvPr id="4" name="Holder 4"/>
          <p:cNvSpPr>
            <a:spLocks noGrp="1"/>
          </p:cNvSpPr>
          <p:nvPr>
            <p:ph type="ftr" sz="quarter" idx="5"/>
          </p:nvPr>
        </p:nvSpPr>
        <p:spPr>
          <a:xfrm>
            <a:off x="4145280" y="6377940"/>
            <a:ext cx="3901440" cy="342900"/>
          </a:xfrm>
          <a:prstGeom prst="rect">
            <a:avLst/>
          </a:prstGeom>
        </p:spPr>
        <p:txBody>
          <a:bodyPr wrap="square" lIns="0" tIns="0" rIns="0" bIns="0">
            <a:spAutoFit/>
          </a:bodyPr>
          <a:lstStyle>
            <a:lvl1pPr algn="ctr">
              <a:defRPr>
                <a:solidFill>
                  <a:schemeClr val="tx1">
                    <a:tint val="75000"/>
                  </a:schemeClr>
                </a:solidFill>
              </a:defRPr>
            </a:lvl1pPr>
          </a:lstStyle>
          <a:p>
            <a:endParaRPr/>
          </a:p>
        </p:txBody>
      </p:sp>
      <p:sp>
        <p:nvSpPr>
          <p:cNvPr id="5" name="Holder 5"/>
          <p:cNvSpPr>
            <a:spLocks noGrp="1"/>
          </p:cNvSpPr>
          <p:nvPr>
            <p:ph type="dt" sz="half" idx="6"/>
          </p:nvPr>
        </p:nvSpPr>
        <p:spPr>
          <a:xfrm>
            <a:off x="609600" y="6377940"/>
            <a:ext cx="2804160" cy="342900"/>
          </a:xfrm>
          <a:prstGeom prst="rect">
            <a:avLst/>
          </a:prstGeom>
        </p:spPr>
        <p:txBody>
          <a:bodyPr wrap="square" lIns="0" tIns="0" rIns="0" bIns="0">
            <a:spAutoFit/>
          </a:bodyPr>
          <a:lstStyle>
            <a:lvl1pPr algn="l">
              <a:defRPr>
                <a:solidFill>
                  <a:schemeClr val="tx1">
                    <a:tint val="75000"/>
                  </a:schemeClr>
                </a:solidFill>
              </a:defRPr>
            </a:lvl1pPr>
          </a:lstStyle>
          <a:p>
            <a:fld id="{1D8BD707-D9CF-40AE-B4C6-C98DA3205C09}" type="datetimeFigureOut">
              <a:rPr lang="en-US"/>
              <a:t>8/17/2025</a:t>
            </a:fld>
            <a:endParaRPr lang="en-US"/>
          </a:p>
        </p:txBody>
      </p:sp>
      <p:sp>
        <p:nvSpPr>
          <p:cNvPr id="6" name="Holder 6"/>
          <p:cNvSpPr>
            <a:spLocks noGrp="1"/>
          </p:cNvSpPr>
          <p:nvPr>
            <p:ph type="sldNum" sz="quarter" idx="7"/>
          </p:nvPr>
        </p:nvSpPr>
        <p:spPr>
          <a:xfrm>
            <a:off x="8778240" y="6377940"/>
            <a:ext cx="2804160" cy="342900"/>
          </a:xfrm>
          <a:prstGeom prst="rect">
            <a:avLst/>
          </a:prstGeom>
        </p:spPr>
        <p:txBody>
          <a:bodyPr wrap="square" lIns="0" tIns="0" rIns="0" bIns="0">
            <a:spAutoFit/>
          </a:bodyPr>
          <a:lstStyle>
            <a:lvl1pPr algn="r">
              <a:defRPr>
                <a:solidFill>
                  <a:schemeClr val="tx1">
                    <a:tint val="75000"/>
                  </a:schemeClr>
                </a:solidFill>
              </a:defRPr>
            </a:lvl1pPr>
          </a:lstStyle>
          <a:p>
            <a:fld id="{B6F15528-21DE-4FAA-801E-634DDDAF4B2B}" type="slidenum">
              <a:t>‹Nº›</a:t>
            </a:fld>
            <a:endParaRPr/>
          </a:p>
        </p:txBody>
      </p:sp>
    </p:spTree>
    <p:extLst>
      <p:ext uri="{BB962C8B-B14F-4D97-AF65-F5344CB8AC3E}">
        <p14:creationId xmlns:p14="http://schemas.microsoft.com/office/powerpoint/2010/main" val="2752912768"/>
      </p:ext>
    </p:extLst>
  </p:cSld>
  <p:clrMap bg1="lt1" tx1="dk1" bg2="lt2" tx2="dk2" accent1="accent1" accent2="accent2" accent3="accent3" accent4="accent4" accent5="accent5" accent6="accent6" hlink="hlink" folHlink="folHlink"/>
  <p:sldLayoutIdLst>
    <p:sldLayoutId id="2147483667" r:id="rId1"/>
    <p:sldLayoutId id="2147483668" r:id="rId2"/>
    <p:sldLayoutId id="2147483669" r:id="rId3"/>
    <p:sldLayoutId id="2147483670" r:id="rId4"/>
    <p:sldLayoutId id="2147483671" r:id="rId5"/>
    <p:sldLayoutId id="2147483672" r:id="rId6"/>
  </p:sldLayoutIdLst>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xml"/><Relationship Id="rId1" Type="http://schemas.openxmlformats.org/officeDocument/2006/relationships/slideLayout" Target="../slideLayouts/slideLayout17.xml"/><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8" Type="http://schemas.openxmlformats.org/officeDocument/2006/relationships/image" Target="../media/image21.svg"/><Relationship Id="rId3" Type="http://schemas.openxmlformats.org/officeDocument/2006/relationships/image" Target="../media/image16.emf"/><Relationship Id="rId7" Type="http://schemas.openxmlformats.org/officeDocument/2006/relationships/image" Target="../media/image20.png"/><Relationship Id="rId2" Type="http://schemas.openxmlformats.org/officeDocument/2006/relationships/image" Target="../media/image15.emf"/><Relationship Id="rId1" Type="http://schemas.openxmlformats.org/officeDocument/2006/relationships/slideLayout" Target="../slideLayouts/slideLayout8.xml"/><Relationship Id="rId6" Type="http://schemas.openxmlformats.org/officeDocument/2006/relationships/image" Target="../media/image19.emf"/><Relationship Id="rId5" Type="http://schemas.openxmlformats.org/officeDocument/2006/relationships/image" Target="../media/image18.emf"/><Relationship Id="rId4" Type="http://schemas.openxmlformats.org/officeDocument/2006/relationships/image" Target="../media/image17.emf"/></Relationships>
</file>

<file path=ppt/slides/_rels/slide13.xml.rels><?xml version="1.0" encoding="UTF-8" standalone="yes"?>
<Relationships xmlns="http://schemas.openxmlformats.org/package/2006/relationships"><Relationship Id="rId3" Type="http://schemas.openxmlformats.org/officeDocument/2006/relationships/image" Target="../media/image23.svg"/><Relationship Id="rId7" Type="http://schemas.openxmlformats.org/officeDocument/2006/relationships/image" Target="../media/image27.svg"/><Relationship Id="rId2" Type="http://schemas.openxmlformats.org/officeDocument/2006/relationships/image" Target="../media/image22.png"/><Relationship Id="rId1" Type="http://schemas.openxmlformats.org/officeDocument/2006/relationships/slideLayout" Target="../slideLayouts/slideLayout2.xml"/><Relationship Id="rId6" Type="http://schemas.openxmlformats.org/officeDocument/2006/relationships/image" Target="../media/image26.png"/><Relationship Id="rId5" Type="http://schemas.openxmlformats.org/officeDocument/2006/relationships/image" Target="../media/image25.svg"/><Relationship Id="rId4" Type="http://schemas.openxmlformats.org/officeDocument/2006/relationships/image" Target="../media/image24.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object 5"/>
          <p:cNvSpPr txBox="1">
            <a:spLocks noGrp="1"/>
          </p:cNvSpPr>
          <p:nvPr>
            <p:ph type="title"/>
          </p:nvPr>
        </p:nvSpPr>
        <p:spPr>
          <a:xfrm>
            <a:off x="1039905" y="2988651"/>
            <a:ext cx="8848811" cy="870204"/>
          </a:xfrm>
          <a:prstGeom prst="rect">
            <a:avLst/>
          </a:prstGeom>
        </p:spPr>
        <p:txBody>
          <a:bodyPr vert="horz" wrap="square" lIns="0" tIns="13335" rIns="0" bIns="0" rtlCol="0">
            <a:noAutofit/>
          </a:bodyPr>
          <a:lstStyle/>
          <a:p>
            <a:r>
              <a:rPr lang="es-CO" sz="2400" noProof="0">
                <a:latin typeface="Aptos" panose="020B0004020202020204" pitchFamily="34" charset="0"/>
              </a:rPr>
              <a:t>“</a:t>
            </a:r>
            <a:r>
              <a:rPr lang="es-CO" sz="2400" b="1" noProof="0">
                <a:solidFill>
                  <a:schemeClr val="bg1"/>
                </a:solidFill>
                <a:latin typeface="Aptos" panose="020B0004020202020204" pitchFamily="34" charset="0"/>
                <a:cs typeface="Arial" panose="020B0604020202020204" pitchFamily="34" charset="0"/>
              </a:rPr>
              <a:t>Avances y retos en materia de seguridad alimentaria en Bogotá y de los mecanismos de transferencias monetarias, comedores comunitarios y bonos canjeables</a:t>
            </a:r>
            <a:r>
              <a:rPr lang="es-CO" sz="2400" noProof="0">
                <a:latin typeface="Aptos" panose="020B0004020202020204" pitchFamily="34" charset="0"/>
              </a:rPr>
              <a:t>”</a:t>
            </a:r>
          </a:p>
        </p:txBody>
      </p:sp>
      <p:pic>
        <p:nvPicPr>
          <p:cNvPr id="6" name="object 6"/>
          <p:cNvPicPr/>
          <p:nvPr/>
        </p:nvPicPr>
        <p:blipFill>
          <a:blip r:embed="rId3" cstate="print"/>
          <a:stretch>
            <a:fillRect/>
          </a:stretch>
        </p:blipFill>
        <p:spPr>
          <a:xfrm>
            <a:off x="8903207" y="609600"/>
            <a:ext cx="2705100" cy="2622804"/>
          </a:xfrm>
          <a:prstGeom prst="rect">
            <a:avLst/>
          </a:prstGeom>
        </p:spPr>
      </p:pic>
      <p:sp>
        <p:nvSpPr>
          <p:cNvPr id="10" name="Rectangle 9">
            <a:extLst>
              <a:ext uri="{FF2B5EF4-FFF2-40B4-BE49-F238E27FC236}">
                <a16:creationId xmlns:a16="http://schemas.microsoft.com/office/drawing/2014/main" id="{0CCDD786-798B-D622-FB0C-2B8025A42E23}"/>
              </a:ext>
            </a:extLst>
          </p:cNvPr>
          <p:cNvSpPr/>
          <p:nvPr/>
        </p:nvSpPr>
        <p:spPr>
          <a:xfrm>
            <a:off x="837134" y="2577759"/>
            <a:ext cx="7486734" cy="469612"/>
          </a:xfrm>
          <a:prstGeom prst="rect">
            <a:avLst/>
          </a:prstGeom>
          <a:solidFill>
            <a:srgbClr val="A1F0A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CO" sz="1800" b="0" i="0" u="none" strike="noStrike" kern="1200" cap="none" spc="0" normalizeH="0" baseline="0" noProof="0">
              <a:ln>
                <a:noFill/>
              </a:ln>
              <a:solidFill>
                <a:srgbClr val="FFFFFF"/>
              </a:solidFill>
              <a:effectLst/>
              <a:uLnTx/>
              <a:uFillTx/>
              <a:latin typeface="Aptos" panose="02110004020202020204"/>
              <a:ea typeface="+mn-ea"/>
              <a:cs typeface="+mn-cs"/>
            </a:endParaRPr>
          </a:p>
        </p:txBody>
      </p:sp>
      <p:sp>
        <p:nvSpPr>
          <p:cNvPr id="9" name="TextBox 8">
            <a:extLst>
              <a:ext uri="{FF2B5EF4-FFF2-40B4-BE49-F238E27FC236}">
                <a16:creationId xmlns:a16="http://schemas.microsoft.com/office/drawing/2014/main" id="{D62DCAC2-2F0E-B769-CB6D-9D0C7C1E93F8}"/>
              </a:ext>
            </a:extLst>
          </p:cNvPr>
          <p:cNvSpPr txBox="1"/>
          <p:nvPr/>
        </p:nvSpPr>
        <p:spPr>
          <a:xfrm>
            <a:off x="968001" y="2539906"/>
            <a:ext cx="6934382" cy="52322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419" sz="2800" b="1" i="0" u="none" strike="noStrike" kern="1200" cap="none" spc="-150" normalizeH="0" baseline="0" noProof="0">
                <a:ln>
                  <a:noFill/>
                </a:ln>
                <a:solidFill>
                  <a:srgbClr val="2688A2"/>
                </a:solidFill>
                <a:effectLst/>
                <a:uLnTx/>
                <a:uFillTx/>
                <a:latin typeface="Aptos" panose="020B0004020202020204" pitchFamily="34" charset="0"/>
                <a:ea typeface="+mn-ea"/>
                <a:cs typeface="+mn-cs"/>
              </a:rPr>
              <a:t>Proposición </a:t>
            </a:r>
            <a:r>
              <a:rPr kumimoji="0" lang="es-CO" altLang="es-CO" sz="2800" b="1" i="0" u="none" strike="noStrike" kern="1200" cap="none" spc="-150" normalizeH="0" baseline="0" noProof="0">
                <a:ln>
                  <a:noFill/>
                </a:ln>
                <a:solidFill>
                  <a:srgbClr val="2688A2"/>
                </a:solidFill>
                <a:effectLst/>
                <a:uLnTx/>
                <a:uFillTx/>
                <a:latin typeface="Aptos" panose="020B0004020202020204" pitchFamily="34" charset="0"/>
                <a:ea typeface="+mn-ea"/>
                <a:cs typeface="+mn-cs"/>
              </a:rPr>
              <a:t>No. 522 de 2025</a:t>
            </a:r>
          </a:p>
        </p:txBody>
      </p:sp>
      <p:sp>
        <p:nvSpPr>
          <p:cNvPr id="11" name="object 5">
            <a:extLst>
              <a:ext uri="{FF2B5EF4-FFF2-40B4-BE49-F238E27FC236}">
                <a16:creationId xmlns:a16="http://schemas.microsoft.com/office/drawing/2014/main" id="{BA3DB60F-FB7A-0A0E-4146-345BC80F619E}"/>
              </a:ext>
            </a:extLst>
          </p:cNvPr>
          <p:cNvSpPr txBox="1">
            <a:spLocks/>
          </p:cNvSpPr>
          <p:nvPr/>
        </p:nvSpPr>
        <p:spPr>
          <a:xfrm>
            <a:off x="1196787" y="2899300"/>
            <a:ext cx="6705600" cy="870204"/>
          </a:xfrm>
          <a:prstGeom prst="rect">
            <a:avLst/>
          </a:prstGeom>
        </p:spPr>
        <p:txBody>
          <a:bodyPr vert="horz" wrap="square" lIns="0" tIns="13335" rIns="0" bIns="0" rtlCol="0">
            <a:noAutofit/>
          </a:bodyPr>
          <a:lstStyle>
            <a:lvl1pPr>
              <a:defRPr sz="6000" b="1" i="0">
                <a:solidFill>
                  <a:schemeClr val="bg1"/>
                </a:solidFill>
                <a:latin typeface="Calibri"/>
                <a:ea typeface="+mj-ea"/>
                <a:cs typeface="Calibri"/>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419" sz="5400" b="1" i="0" u="none" strike="noStrike" kern="0" cap="none" spc="0" normalizeH="0" baseline="0" noProof="0">
              <a:ln>
                <a:noFill/>
              </a:ln>
              <a:solidFill>
                <a:srgbClr val="FFFFFF"/>
              </a:solidFill>
              <a:effectLst/>
              <a:uLnTx/>
              <a:uFillTx/>
              <a:latin typeface="Aptos" panose="020B0004020202020204" pitchFamily="34" charset="0"/>
              <a:ea typeface="+mj-ea"/>
              <a:cs typeface="Calibri"/>
            </a:endParaRPr>
          </a:p>
        </p:txBody>
      </p:sp>
      <p:sp>
        <p:nvSpPr>
          <p:cNvPr id="12" name="object 5">
            <a:extLst>
              <a:ext uri="{FF2B5EF4-FFF2-40B4-BE49-F238E27FC236}">
                <a16:creationId xmlns:a16="http://schemas.microsoft.com/office/drawing/2014/main" id="{14166A54-2D43-9180-5276-1C56048EECA5}"/>
              </a:ext>
            </a:extLst>
          </p:cNvPr>
          <p:cNvSpPr txBox="1">
            <a:spLocks/>
          </p:cNvSpPr>
          <p:nvPr/>
        </p:nvSpPr>
        <p:spPr>
          <a:xfrm>
            <a:off x="1196787" y="3507551"/>
            <a:ext cx="6705600" cy="870204"/>
          </a:xfrm>
          <a:prstGeom prst="rect">
            <a:avLst/>
          </a:prstGeom>
        </p:spPr>
        <p:txBody>
          <a:bodyPr vert="horz" wrap="square" lIns="0" tIns="13335" rIns="0" bIns="0" rtlCol="0">
            <a:noAutofit/>
          </a:bodyPr>
          <a:lstStyle>
            <a:lvl1pPr>
              <a:defRPr sz="6000" b="1" i="0">
                <a:solidFill>
                  <a:schemeClr val="bg1"/>
                </a:solidFill>
                <a:latin typeface="Calibri"/>
                <a:ea typeface="+mj-ea"/>
                <a:cs typeface="Calibri"/>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419" sz="5400" b="1" i="0" u="none" strike="noStrike" kern="0" cap="none" spc="0" normalizeH="0" baseline="0" noProof="0">
              <a:ln>
                <a:noFill/>
              </a:ln>
              <a:solidFill>
                <a:srgbClr val="FFFFFF"/>
              </a:solidFill>
              <a:effectLst/>
              <a:uLnTx/>
              <a:uFillTx/>
              <a:latin typeface="Aptos" panose="020B0004020202020204" pitchFamily="34" charset="0"/>
              <a:ea typeface="+mj-ea"/>
              <a:cs typeface="Calibri"/>
            </a:endParaRPr>
          </a:p>
        </p:txBody>
      </p:sp>
      <p:cxnSp>
        <p:nvCxnSpPr>
          <p:cNvPr id="14" name="Straight Connector 13">
            <a:extLst>
              <a:ext uri="{FF2B5EF4-FFF2-40B4-BE49-F238E27FC236}">
                <a16:creationId xmlns:a16="http://schemas.microsoft.com/office/drawing/2014/main" id="{E2FF2CBA-5638-B322-6EE1-0272472C4C1F}"/>
              </a:ext>
            </a:extLst>
          </p:cNvPr>
          <p:cNvCxnSpPr>
            <a:cxnSpLocks/>
          </p:cNvCxnSpPr>
          <p:nvPr/>
        </p:nvCxnSpPr>
        <p:spPr>
          <a:xfrm>
            <a:off x="1039905" y="1649755"/>
            <a:ext cx="0" cy="3303245"/>
          </a:xfrm>
          <a:prstGeom prst="line">
            <a:avLst/>
          </a:prstGeom>
          <a:ln w="12700">
            <a:solidFill>
              <a:srgbClr val="A1F0AB"/>
            </a:solidFill>
          </a:ln>
        </p:spPr>
        <p:style>
          <a:lnRef idx="1">
            <a:schemeClr val="accent1"/>
          </a:lnRef>
          <a:fillRef idx="0">
            <a:schemeClr val="accent1"/>
          </a:fillRef>
          <a:effectRef idx="0">
            <a:schemeClr val="accent1"/>
          </a:effectRef>
          <a:fontRef idx="minor">
            <a:schemeClr val="tx1"/>
          </a:fontRef>
        </p:style>
      </p:cxnSp>
      <p:pic>
        <p:nvPicPr>
          <p:cNvPr id="19" name="Imagen 3">
            <a:extLst>
              <a:ext uri="{FF2B5EF4-FFF2-40B4-BE49-F238E27FC236}">
                <a16:creationId xmlns:a16="http://schemas.microsoft.com/office/drawing/2014/main" id="{0A881A14-D2E2-9CB8-7D5B-F6C961E3C1A2}"/>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413706" y="5676679"/>
            <a:ext cx="3194601" cy="736116"/>
          </a:xfrm>
          <a:prstGeom prst="rect">
            <a:avLst/>
          </a:prstGeom>
        </p:spPr>
      </p:pic>
      <p:sp>
        <p:nvSpPr>
          <p:cNvPr id="3" name="Google Shape;90;p13">
            <a:extLst>
              <a:ext uri="{FF2B5EF4-FFF2-40B4-BE49-F238E27FC236}">
                <a16:creationId xmlns:a16="http://schemas.microsoft.com/office/drawing/2014/main" id="{68025E7C-A501-C4DD-E33A-D11CA5205809}"/>
              </a:ext>
            </a:extLst>
          </p:cNvPr>
          <p:cNvSpPr txBox="1"/>
          <p:nvPr/>
        </p:nvSpPr>
        <p:spPr>
          <a:xfrm>
            <a:off x="1196552" y="4431764"/>
            <a:ext cx="3680248" cy="369332"/>
          </a:xfrm>
          <a:prstGeom prst="rect">
            <a:avLst/>
          </a:prstGeom>
          <a:noFill/>
        </p:spPr>
        <p:txBody>
          <a:bodyPr wrap="square" lIns="91440" tIns="45720" rIns="91440" bIns="45720" anchor="t">
            <a:spAutoFit/>
          </a:bodyPr>
          <a:lstStyle>
            <a:defPPr>
              <a:defRPr lang="es-CO"/>
            </a:defPPr>
            <a:lvl1pPr>
              <a:defRPr b="1" spc="0">
                <a:solidFill>
                  <a:schemeClr val="bg1"/>
                </a:solidFill>
                <a:latin typeface="Aptos" panose="020B0004020202020204" pitchFamily="34" charset="0"/>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ES" b="0" spc="300">
                <a:solidFill>
                  <a:srgbClr val="A1F0AB"/>
                </a:solidFill>
                <a:latin typeface="Aptos"/>
                <a:sym typeface="Lexend Deca"/>
              </a:rPr>
              <a:t>Agosto</a:t>
            </a:r>
            <a:r>
              <a:rPr kumimoji="0" lang="es-ES" sz="1800" b="0" i="0" u="none" strike="noStrike" kern="1200" cap="none" spc="300" normalizeH="0" baseline="0" noProof="0">
                <a:ln>
                  <a:noFill/>
                </a:ln>
                <a:solidFill>
                  <a:srgbClr val="A1F0AB"/>
                </a:solidFill>
                <a:effectLst/>
                <a:uLnTx/>
                <a:uFillTx/>
                <a:latin typeface="Aptos"/>
                <a:sym typeface="Lexend Deca"/>
              </a:rPr>
              <a:t> de 2025</a:t>
            </a:r>
            <a:endParaRPr kumimoji="0" sz="1800" b="0" i="0" u="none" strike="noStrike" kern="1200" cap="none" spc="300" normalizeH="0" baseline="0" noProof="0">
              <a:ln>
                <a:noFill/>
              </a:ln>
              <a:solidFill>
                <a:srgbClr val="A1F0AB"/>
              </a:solidFill>
              <a:effectLst/>
              <a:uLnTx/>
              <a:uFillTx/>
              <a:latin typeface="Aptos"/>
              <a:sym typeface="Lexend Deca"/>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FC3DDBD-223E-B73F-3039-B4FD0E10A7C7}"/>
            </a:ext>
          </a:extLst>
        </p:cNvPr>
        <p:cNvGrpSpPr/>
        <p:nvPr/>
      </p:nvGrpSpPr>
      <p:grpSpPr>
        <a:xfrm>
          <a:off x="0" y="0"/>
          <a:ext cx="0" cy="0"/>
          <a:chOff x="0" y="0"/>
          <a:chExt cx="0" cy="0"/>
        </a:xfrm>
      </p:grpSpPr>
      <p:sp>
        <p:nvSpPr>
          <p:cNvPr id="2" name="Google Shape;110;p15">
            <a:extLst>
              <a:ext uri="{FF2B5EF4-FFF2-40B4-BE49-F238E27FC236}">
                <a16:creationId xmlns:a16="http://schemas.microsoft.com/office/drawing/2014/main" id="{0625E2CD-42E2-0440-2D93-92F71E842954}"/>
              </a:ext>
            </a:extLst>
          </p:cNvPr>
          <p:cNvSpPr txBox="1"/>
          <p:nvPr/>
        </p:nvSpPr>
        <p:spPr>
          <a:xfrm>
            <a:off x="683483" y="477334"/>
            <a:ext cx="9259007" cy="861744"/>
          </a:xfrm>
          <a:prstGeom prst="rect">
            <a:avLst/>
          </a:prstGeom>
          <a:noFill/>
          <a:ln>
            <a:noFill/>
          </a:ln>
        </p:spPr>
        <p:txBody>
          <a:bodyPr spcFirstLastPara="1" wrap="square" lIns="91425" tIns="91425" rIns="91425" bIns="91425" anchor="t" anchorCtr="0">
            <a:spAutoFit/>
          </a:bodyPr>
          <a:lstStyle/>
          <a:p>
            <a:r>
              <a:rPr lang="es-MX" sz="2200" b="1">
                <a:solidFill>
                  <a:srgbClr val="38A9CA"/>
                </a:solidFill>
                <a:latin typeface="Aptos"/>
              </a:rPr>
              <a:t>Tendencia del indicador Índice de Masa Corporal - IMC en adultos mayores de 64 años. </a:t>
            </a:r>
            <a:r>
              <a:rPr lang="es-MX" sz="2200" b="1">
                <a:solidFill>
                  <a:srgbClr val="328AA4"/>
                </a:solidFill>
                <a:latin typeface="Aptos"/>
              </a:rPr>
              <a:t>Bogotá 2016 – 2025*mayo</a:t>
            </a:r>
            <a:r>
              <a:rPr lang="es-ES" sz="2200">
                <a:solidFill>
                  <a:srgbClr val="328AA4"/>
                </a:solidFill>
                <a:latin typeface="Aptos"/>
              </a:rPr>
              <a:t> </a:t>
            </a:r>
            <a:endParaRPr lang="es-ES" sz="2200">
              <a:solidFill>
                <a:srgbClr val="328AA4"/>
              </a:solidFill>
            </a:endParaRPr>
          </a:p>
        </p:txBody>
      </p:sp>
      <p:sp>
        <p:nvSpPr>
          <p:cNvPr id="4" name="CuadroTexto 3">
            <a:extLst>
              <a:ext uri="{FF2B5EF4-FFF2-40B4-BE49-F238E27FC236}">
                <a16:creationId xmlns:a16="http://schemas.microsoft.com/office/drawing/2014/main" id="{89308AEA-EEAE-0A0B-9247-55B258430C94}"/>
              </a:ext>
            </a:extLst>
          </p:cNvPr>
          <p:cNvSpPr txBox="1"/>
          <p:nvPr/>
        </p:nvSpPr>
        <p:spPr>
          <a:xfrm>
            <a:off x="77274" y="6517729"/>
            <a:ext cx="10133731" cy="246221"/>
          </a:xfrm>
          <a:prstGeom prst="rect">
            <a:avLst/>
          </a:prstGeom>
          <a:noFill/>
        </p:spPr>
        <p:txBody>
          <a:bodyPr wrap="square" lIns="91440" tIns="45720" rIns="91440" bIns="45720" rtlCol="0" anchor="t">
            <a:spAutoFit/>
          </a:bodyPr>
          <a:lstStyle/>
          <a:p>
            <a:r>
              <a:rPr lang="es-MX" sz="1000"/>
              <a:t>Fuente: Secretaría Distrital de Salud. Sistema de Vigilancia Alimentario y Nutricional-SISVAN. 2016-2025</a:t>
            </a:r>
            <a:endParaRPr lang="es-CO" sz="1000"/>
          </a:p>
        </p:txBody>
      </p:sp>
      <p:sp>
        <p:nvSpPr>
          <p:cNvPr id="3" name="CuadroTexto 2">
            <a:extLst>
              <a:ext uri="{FF2B5EF4-FFF2-40B4-BE49-F238E27FC236}">
                <a16:creationId xmlns:a16="http://schemas.microsoft.com/office/drawing/2014/main" id="{668FA863-62BD-0624-50BE-56B3CE748F36}"/>
              </a:ext>
            </a:extLst>
          </p:cNvPr>
          <p:cNvSpPr txBox="1"/>
          <p:nvPr/>
        </p:nvSpPr>
        <p:spPr>
          <a:xfrm>
            <a:off x="9257328" y="2548078"/>
            <a:ext cx="2663490" cy="2893100"/>
          </a:xfrm>
          <a:prstGeom prst="rect">
            <a:avLst/>
          </a:prstGeom>
          <a:noFill/>
          <a:ln>
            <a:solidFill>
              <a:schemeClr val="tx2"/>
            </a:solidFill>
          </a:ln>
        </p:spPr>
        <p:txBody>
          <a:bodyPr wrap="square" lIns="91440" tIns="45720" rIns="91440" bIns="45720" rtlCol="0" anchor="t">
            <a:spAutoFit/>
          </a:bodyPr>
          <a:lstStyle/>
          <a:p>
            <a:pPr algn="just"/>
            <a:r>
              <a:rPr lang="es-MX" sz="1400"/>
              <a:t>En las personas adultas mayores, también se observa un aumento en el exceso de peso, el manejo de esta situación nutricional es una apuesta integral para la ciudadanía, a través de las acciones del ya mencionado protocolo de atención.</a:t>
            </a:r>
          </a:p>
          <a:p>
            <a:pPr algn="just"/>
            <a:r>
              <a:rPr lang="es-MX" sz="1400"/>
              <a:t>Por el contrario, el déficit de peso, no es una situación que afecta a la mayoría de la población en este curso de vida.</a:t>
            </a:r>
          </a:p>
        </p:txBody>
      </p:sp>
      <p:graphicFrame>
        <p:nvGraphicFramePr>
          <p:cNvPr id="5" name="Gráfico 4">
            <a:extLst>
              <a:ext uri="{FF2B5EF4-FFF2-40B4-BE49-F238E27FC236}">
                <a16:creationId xmlns:a16="http://schemas.microsoft.com/office/drawing/2014/main" id="{A9A1F68D-9553-4949-3E20-BA706EE88165}"/>
              </a:ext>
            </a:extLst>
          </p:cNvPr>
          <p:cNvGraphicFramePr>
            <a:graphicFrameLocks/>
          </p:cNvGraphicFramePr>
          <p:nvPr>
            <p:extLst>
              <p:ext uri="{D42A27DB-BD31-4B8C-83A1-F6EECF244321}">
                <p14:modId xmlns:p14="http://schemas.microsoft.com/office/powerpoint/2010/main" val="3341626677"/>
              </p:ext>
            </p:extLst>
          </p:nvPr>
        </p:nvGraphicFramePr>
        <p:xfrm>
          <a:off x="119956" y="1748790"/>
          <a:ext cx="8909744" cy="409956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45123299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CuadroTexto 19">
            <a:extLst>
              <a:ext uri="{FF2B5EF4-FFF2-40B4-BE49-F238E27FC236}">
                <a16:creationId xmlns:a16="http://schemas.microsoft.com/office/drawing/2014/main" id="{9C1FD1FD-CDB5-3A82-4F23-B4D2C3D73703}"/>
              </a:ext>
            </a:extLst>
          </p:cNvPr>
          <p:cNvSpPr txBox="1"/>
          <p:nvPr/>
        </p:nvSpPr>
        <p:spPr>
          <a:xfrm>
            <a:off x="1174576" y="780326"/>
            <a:ext cx="3063240" cy="523220"/>
          </a:xfrm>
          <a:prstGeom prst="rect">
            <a:avLst/>
          </a:prstGeom>
          <a:noFill/>
        </p:spPr>
        <p:txBody>
          <a:bodyPr wrap="square" rtlCol="0">
            <a:spAutoFit/>
          </a:bodyPr>
          <a:lstStyle/>
          <a:p>
            <a:r>
              <a:rPr lang="es-ES" sz="1400" b="1">
                <a:solidFill>
                  <a:schemeClr val="accent1">
                    <a:lumMod val="75000"/>
                  </a:schemeClr>
                </a:solidFill>
              </a:rPr>
              <a:t>Plan Distrital de Educación Alimentaria y Nutricional (2022)</a:t>
            </a:r>
            <a:endParaRPr lang="es-CO" sz="1400" b="1">
              <a:solidFill>
                <a:schemeClr val="accent1">
                  <a:lumMod val="75000"/>
                </a:schemeClr>
              </a:solidFill>
            </a:endParaRPr>
          </a:p>
        </p:txBody>
      </p:sp>
      <p:sp>
        <p:nvSpPr>
          <p:cNvPr id="21" name="CuadroTexto 20">
            <a:extLst>
              <a:ext uri="{FF2B5EF4-FFF2-40B4-BE49-F238E27FC236}">
                <a16:creationId xmlns:a16="http://schemas.microsoft.com/office/drawing/2014/main" id="{9655DD49-60F0-69DF-6A5F-0DEE251FD96E}"/>
              </a:ext>
            </a:extLst>
          </p:cNvPr>
          <p:cNvSpPr txBox="1"/>
          <p:nvPr/>
        </p:nvSpPr>
        <p:spPr>
          <a:xfrm>
            <a:off x="1161324" y="1356785"/>
            <a:ext cx="2960370" cy="1169551"/>
          </a:xfrm>
          <a:prstGeom prst="rect">
            <a:avLst/>
          </a:prstGeom>
          <a:noFill/>
        </p:spPr>
        <p:txBody>
          <a:bodyPr wrap="square" rtlCol="0">
            <a:spAutoFit/>
          </a:bodyPr>
          <a:lstStyle/>
          <a:p>
            <a:r>
              <a:rPr lang="es-ES" sz="1400"/>
              <a:t>Construcción durante 2022 y 2023, e implementación a partir del 2024 hasta 2031, con el fin de fomentar hábitos alimentarios saludables en los entornos cuidadores del PSPIC.</a:t>
            </a:r>
            <a:endParaRPr lang="es-CO" sz="1400"/>
          </a:p>
        </p:txBody>
      </p:sp>
      <p:sp>
        <p:nvSpPr>
          <p:cNvPr id="25" name="CuadroTexto 24">
            <a:extLst>
              <a:ext uri="{FF2B5EF4-FFF2-40B4-BE49-F238E27FC236}">
                <a16:creationId xmlns:a16="http://schemas.microsoft.com/office/drawing/2014/main" id="{008715E7-6DD6-B558-C4C1-42FCD24224AE}"/>
              </a:ext>
            </a:extLst>
          </p:cNvPr>
          <p:cNvSpPr txBox="1"/>
          <p:nvPr/>
        </p:nvSpPr>
        <p:spPr>
          <a:xfrm>
            <a:off x="4758508" y="730846"/>
            <a:ext cx="3063240" cy="738664"/>
          </a:xfrm>
          <a:prstGeom prst="rect">
            <a:avLst/>
          </a:prstGeom>
          <a:noFill/>
        </p:spPr>
        <p:txBody>
          <a:bodyPr wrap="square" rtlCol="0">
            <a:spAutoFit/>
          </a:bodyPr>
          <a:lstStyle/>
          <a:p>
            <a:r>
              <a:rPr lang="es-ES" sz="1400" b="1">
                <a:solidFill>
                  <a:schemeClr val="accent1">
                    <a:lumMod val="75000"/>
                  </a:schemeClr>
                </a:solidFill>
              </a:rPr>
              <a:t>Estrategia Integral para la Atención del Riesgo de Desnutrición Aguda Infantil (2023)</a:t>
            </a:r>
            <a:endParaRPr lang="es-CO" sz="1400" b="1">
              <a:solidFill>
                <a:schemeClr val="accent1">
                  <a:lumMod val="75000"/>
                </a:schemeClr>
              </a:solidFill>
            </a:endParaRPr>
          </a:p>
        </p:txBody>
      </p:sp>
      <p:sp>
        <p:nvSpPr>
          <p:cNvPr id="26" name="CuadroTexto 25">
            <a:extLst>
              <a:ext uri="{FF2B5EF4-FFF2-40B4-BE49-F238E27FC236}">
                <a16:creationId xmlns:a16="http://schemas.microsoft.com/office/drawing/2014/main" id="{AEBB016F-DA96-6A34-F709-025ADD550528}"/>
              </a:ext>
            </a:extLst>
          </p:cNvPr>
          <p:cNvSpPr txBox="1"/>
          <p:nvPr/>
        </p:nvSpPr>
        <p:spPr>
          <a:xfrm>
            <a:off x="4747220" y="1446117"/>
            <a:ext cx="3383702" cy="1169551"/>
          </a:xfrm>
          <a:prstGeom prst="rect">
            <a:avLst/>
          </a:prstGeom>
          <a:noFill/>
        </p:spPr>
        <p:txBody>
          <a:bodyPr wrap="square" lIns="91440" tIns="45720" rIns="91440" bIns="45720" rtlCol="0" anchor="t">
            <a:spAutoFit/>
          </a:bodyPr>
          <a:lstStyle/>
          <a:p>
            <a:pPr algn="just"/>
            <a:r>
              <a:rPr lang="es-CO" sz="1400"/>
              <a:t>Expedición de la Circular 014 del 2023. estableciendo una estrategia </a:t>
            </a:r>
            <a:r>
              <a:rPr lang="es-ES" sz="1400"/>
              <a:t>integral de atención basada en la identificación temprana del riesgo, el manejo adecuado y el seguimiento continuo de los casos.</a:t>
            </a:r>
            <a:endParaRPr lang="es-CO" sz="1400"/>
          </a:p>
        </p:txBody>
      </p:sp>
      <p:sp>
        <p:nvSpPr>
          <p:cNvPr id="30" name="CuadroTexto 29">
            <a:extLst>
              <a:ext uri="{FF2B5EF4-FFF2-40B4-BE49-F238E27FC236}">
                <a16:creationId xmlns:a16="http://schemas.microsoft.com/office/drawing/2014/main" id="{419B1F16-F0A1-3448-CED4-918ED0F8D0D3}"/>
              </a:ext>
            </a:extLst>
          </p:cNvPr>
          <p:cNvSpPr txBox="1"/>
          <p:nvPr/>
        </p:nvSpPr>
        <p:spPr>
          <a:xfrm>
            <a:off x="8699596" y="728004"/>
            <a:ext cx="3063240" cy="738664"/>
          </a:xfrm>
          <a:prstGeom prst="rect">
            <a:avLst/>
          </a:prstGeom>
          <a:noFill/>
        </p:spPr>
        <p:txBody>
          <a:bodyPr wrap="square" rtlCol="0">
            <a:spAutoFit/>
          </a:bodyPr>
          <a:lstStyle/>
          <a:p>
            <a:r>
              <a:rPr lang="es-ES" sz="1400" b="1">
                <a:solidFill>
                  <a:schemeClr val="accent1">
                    <a:lumMod val="75000"/>
                  </a:schemeClr>
                </a:solidFill>
              </a:rPr>
              <a:t>Articulación Intersectorial para la prevención de la desnutrición aguda infantil (2024)</a:t>
            </a:r>
            <a:endParaRPr lang="es-CO" sz="1400" b="1">
              <a:solidFill>
                <a:schemeClr val="accent1">
                  <a:lumMod val="75000"/>
                </a:schemeClr>
              </a:solidFill>
            </a:endParaRPr>
          </a:p>
        </p:txBody>
      </p:sp>
      <p:sp>
        <p:nvSpPr>
          <p:cNvPr id="31" name="CuadroTexto 30">
            <a:extLst>
              <a:ext uri="{FF2B5EF4-FFF2-40B4-BE49-F238E27FC236}">
                <a16:creationId xmlns:a16="http://schemas.microsoft.com/office/drawing/2014/main" id="{725EA42D-1EC0-1777-9241-D73240DC3360}"/>
              </a:ext>
            </a:extLst>
          </p:cNvPr>
          <p:cNvSpPr txBox="1"/>
          <p:nvPr/>
        </p:nvSpPr>
        <p:spPr>
          <a:xfrm>
            <a:off x="8742040" y="1402518"/>
            <a:ext cx="3084546" cy="1169551"/>
          </a:xfrm>
          <a:prstGeom prst="rect">
            <a:avLst/>
          </a:prstGeom>
          <a:noFill/>
        </p:spPr>
        <p:txBody>
          <a:bodyPr wrap="square" lIns="91440" tIns="45720" rIns="91440" bIns="45720" rtlCol="0" anchor="t">
            <a:spAutoFit/>
          </a:bodyPr>
          <a:lstStyle/>
          <a:p>
            <a:pPr algn="just"/>
            <a:r>
              <a:rPr lang="es-CO" sz="1400"/>
              <a:t>Construcción de la </a:t>
            </a:r>
            <a:r>
              <a:rPr lang="es-ES" sz="1400"/>
              <a:t>ruta intersectorial para la intervención oportuna del diagnóstico nutricional de riesgo de desnutrición aguda, con SDIS, SED, JBB y SDA.</a:t>
            </a:r>
            <a:endParaRPr lang="es-CO" sz="1400"/>
          </a:p>
        </p:txBody>
      </p:sp>
      <p:sp>
        <p:nvSpPr>
          <p:cNvPr id="34" name="Google Shape;143;p18">
            <a:extLst>
              <a:ext uri="{FF2B5EF4-FFF2-40B4-BE49-F238E27FC236}">
                <a16:creationId xmlns:a16="http://schemas.microsoft.com/office/drawing/2014/main" id="{56585037-F9ED-514D-BE19-CA447F8EC514}"/>
              </a:ext>
            </a:extLst>
          </p:cNvPr>
          <p:cNvSpPr txBox="1"/>
          <p:nvPr/>
        </p:nvSpPr>
        <p:spPr>
          <a:xfrm>
            <a:off x="2205717" y="71019"/>
            <a:ext cx="12737806" cy="523190"/>
          </a:xfrm>
          <a:prstGeom prst="rect">
            <a:avLst/>
          </a:prstGeom>
          <a:noFill/>
          <a:ln>
            <a:noFill/>
          </a:ln>
        </p:spPr>
        <p:txBody>
          <a:bodyPr spcFirstLastPara="1" wrap="square" lIns="91425" tIns="91425" rIns="91425" bIns="91425" anchor="t" anchorCtr="0">
            <a:spAutoFit/>
          </a:bodyPr>
          <a:lstStyle>
            <a:defPPr>
              <a:defRPr lang="en-CO"/>
            </a:defPPr>
            <a:lvl1pPr>
              <a:defRPr sz="2200" b="1">
                <a:solidFill>
                  <a:srgbClr val="38A9CA"/>
                </a:solidFill>
                <a:latin typeface="Aptos"/>
              </a:defRPr>
            </a:lvl1pPr>
          </a:lstStyle>
          <a:p>
            <a:r>
              <a:rPr lang="es-ES">
                <a:sym typeface="Oswald"/>
              </a:rPr>
              <a:t>Acciones clave en </a:t>
            </a:r>
            <a:r>
              <a:rPr lang="es-ES">
                <a:solidFill>
                  <a:srgbClr val="328AA4"/>
                </a:solidFill>
                <a:sym typeface="Oswald"/>
              </a:rPr>
              <a:t>seguridad alimentaria y nutricional</a:t>
            </a:r>
            <a:endParaRPr lang="es-CO">
              <a:solidFill>
                <a:srgbClr val="328AA4"/>
              </a:solidFill>
              <a:sym typeface="Oswald"/>
            </a:endParaRPr>
          </a:p>
        </p:txBody>
      </p:sp>
      <p:sp>
        <p:nvSpPr>
          <p:cNvPr id="5" name="TextBox 4">
            <a:extLst>
              <a:ext uri="{FF2B5EF4-FFF2-40B4-BE49-F238E27FC236}">
                <a16:creationId xmlns:a16="http://schemas.microsoft.com/office/drawing/2014/main" id="{052D657F-75DB-3A19-DE5A-A65DC0CAD1A0}"/>
              </a:ext>
            </a:extLst>
          </p:cNvPr>
          <p:cNvSpPr txBox="1"/>
          <p:nvPr/>
        </p:nvSpPr>
        <p:spPr>
          <a:xfrm>
            <a:off x="618925" y="588866"/>
            <a:ext cx="554960" cy="923330"/>
          </a:xfrm>
          <a:prstGeom prst="rect">
            <a:avLst/>
          </a:prstGeom>
          <a:noFill/>
        </p:spPr>
        <p:txBody>
          <a:bodyPr wrap="none" rtlCol="0">
            <a:spAutoFit/>
          </a:bodyPr>
          <a:lstStyle/>
          <a:p>
            <a:pPr algn="r"/>
            <a:r>
              <a:rPr lang="en-CO" sz="5400" b="1">
                <a:ln>
                  <a:solidFill>
                    <a:srgbClr val="72CA8B"/>
                  </a:solidFill>
                </a:ln>
                <a:noFill/>
                <a:latin typeface="Aptos" panose="020B0004020202020204" pitchFamily="34" charset="0"/>
              </a:rPr>
              <a:t>1</a:t>
            </a:r>
          </a:p>
        </p:txBody>
      </p:sp>
      <p:sp>
        <p:nvSpPr>
          <p:cNvPr id="8" name="TextBox 7">
            <a:extLst>
              <a:ext uri="{FF2B5EF4-FFF2-40B4-BE49-F238E27FC236}">
                <a16:creationId xmlns:a16="http://schemas.microsoft.com/office/drawing/2014/main" id="{20ED2261-4CAE-84D2-294A-6606BF89E861}"/>
              </a:ext>
            </a:extLst>
          </p:cNvPr>
          <p:cNvSpPr txBox="1"/>
          <p:nvPr/>
        </p:nvSpPr>
        <p:spPr>
          <a:xfrm>
            <a:off x="4203035" y="669208"/>
            <a:ext cx="554960" cy="923330"/>
          </a:xfrm>
          <a:prstGeom prst="rect">
            <a:avLst/>
          </a:prstGeom>
          <a:noFill/>
        </p:spPr>
        <p:txBody>
          <a:bodyPr wrap="none" rtlCol="0">
            <a:spAutoFit/>
          </a:bodyPr>
          <a:lstStyle/>
          <a:p>
            <a:pPr algn="r"/>
            <a:r>
              <a:rPr lang="en-CO" sz="5400" b="1">
                <a:ln>
                  <a:solidFill>
                    <a:srgbClr val="72CA8B"/>
                  </a:solidFill>
                </a:ln>
                <a:noFill/>
                <a:latin typeface="Aptos" panose="020B0004020202020204" pitchFamily="34" charset="0"/>
              </a:rPr>
              <a:t>2</a:t>
            </a:r>
          </a:p>
        </p:txBody>
      </p:sp>
      <p:cxnSp>
        <p:nvCxnSpPr>
          <p:cNvPr id="22" name="Conector recto 21">
            <a:extLst>
              <a:ext uri="{FF2B5EF4-FFF2-40B4-BE49-F238E27FC236}">
                <a16:creationId xmlns:a16="http://schemas.microsoft.com/office/drawing/2014/main" id="{49BC448D-FDD5-977F-58A5-5E644997DF1F}"/>
              </a:ext>
            </a:extLst>
          </p:cNvPr>
          <p:cNvCxnSpPr>
            <a:cxnSpLocks/>
          </p:cNvCxnSpPr>
          <p:nvPr/>
        </p:nvCxnSpPr>
        <p:spPr>
          <a:xfrm>
            <a:off x="768588" y="1385674"/>
            <a:ext cx="298688" cy="0"/>
          </a:xfrm>
          <a:prstGeom prst="line">
            <a:avLst/>
          </a:prstGeom>
          <a:ln w="50800">
            <a:solidFill>
              <a:srgbClr val="72CA8B"/>
            </a:solidFill>
          </a:ln>
        </p:spPr>
        <p:style>
          <a:lnRef idx="2">
            <a:schemeClr val="accent1"/>
          </a:lnRef>
          <a:fillRef idx="0">
            <a:schemeClr val="accent1"/>
          </a:fillRef>
          <a:effectRef idx="1">
            <a:schemeClr val="accent1"/>
          </a:effectRef>
          <a:fontRef idx="minor">
            <a:schemeClr val="tx1"/>
          </a:fontRef>
        </p:style>
      </p:cxnSp>
      <p:cxnSp>
        <p:nvCxnSpPr>
          <p:cNvPr id="37" name="Conector recto 21">
            <a:extLst>
              <a:ext uri="{FF2B5EF4-FFF2-40B4-BE49-F238E27FC236}">
                <a16:creationId xmlns:a16="http://schemas.microsoft.com/office/drawing/2014/main" id="{0DC8DAF1-0E95-1624-0452-E1105B05C642}"/>
              </a:ext>
            </a:extLst>
          </p:cNvPr>
          <p:cNvCxnSpPr>
            <a:cxnSpLocks/>
          </p:cNvCxnSpPr>
          <p:nvPr/>
        </p:nvCxnSpPr>
        <p:spPr>
          <a:xfrm>
            <a:off x="4331427" y="1415216"/>
            <a:ext cx="298688" cy="0"/>
          </a:xfrm>
          <a:prstGeom prst="line">
            <a:avLst/>
          </a:prstGeom>
          <a:ln w="50800">
            <a:solidFill>
              <a:srgbClr val="72CA8B"/>
            </a:solidFill>
          </a:ln>
        </p:spPr>
        <p:style>
          <a:lnRef idx="2">
            <a:schemeClr val="accent1"/>
          </a:lnRef>
          <a:fillRef idx="0">
            <a:schemeClr val="accent1"/>
          </a:fillRef>
          <a:effectRef idx="1">
            <a:schemeClr val="accent1"/>
          </a:effectRef>
          <a:fontRef idx="minor">
            <a:schemeClr val="tx1"/>
          </a:fontRef>
        </p:style>
      </p:cxnSp>
      <p:sp>
        <p:nvSpPr>
          <p:cNvPr id="38" name="TextBox 37">
            <a:extLst>
              <a:ext uri="{FF2B5EF4-FFF2-40B4-BE49-F238E27FC236}">
                <a16:creationId xmlns:a16="http://schemas.microsoft.com/office/drawing/2014/main" id="{10898AC4-F17A-24B2-ECB0-B4EFAED4E806}"/>
              </a:ext>
            </a:extLst>
          </p:cNvPr>
          <p:cNvSpPr txBox="1"/>
          <p:nvPr/>
        </p:nvSpPr>
        <p:spPr>
          <a:xfrm>
            <a:off x="8109898" y="588866"/>
            <a:ext cx="554960" cy="923330"/>
          </a:xfrm>
          <a:prstGeom prst="rect">
            <a:avLst/>
          </a:prstGeom>
          <a:noFill/>
        </p:spPr>
        <p:txBody>
          <a:bodyPr wrap="none" rtlCol="0">
            <a:spAutoFit/>
          </a:bodyPr>
          <a:lstStyle/>
          <a:p>
            <a:pPr algn="r"/>
            <a:r>
              <a:rPr lang="en-CO" sz="5400" b="1">
                <a:ln>
                  <a:solidFill>
                    <a:srgbClr val="72CA8B"/>
                  </a:solidFill>
                </a:ln>
                <a:noFill/>
                <a:latin typeface="Aptos" panose="020B0004020202020204" pitchFamily="34" charset="0"/>
              </a:rPr>
              <a:t>3</a:t>
            </a:r>
          </a:p>
        </p:txBody>
      </p:sp>
      <p:cxnSp>
        <p:nvCxnSpPr>
          <p:cNvPr id="39" name="Conector recto 21">
            <a:extLst>
              <a:ext uri="{FF2B5EF4-FFF2-40B4-BE49-F238E27FC236}">
                <a16:creationId xmlns:a16="http://schemas.microsoft.com/office/drawing/2014/main" id="{8AAD30F4-81DD-F076-B84D-1C661AABDA39}"/>
              </a:ext>
            </a:extLst>
          </p:cNvPr>
          <p:cNvCxnSpPr>
            <a:cxnSpLocks/>
          </p:cNvCxnSpPr>
          <p:nvPr/>
        </p:nvCxnSpPr>
        <p:spPr>
          <a:xfrm>
            <a:off x="8266514" y="1385674"/>
            <a:ext cx="298688" cy="0"/>
          </a:xfrm>
          <a:prstGeom prst="line">
            <a:avLst/>
          </a:prstGeom>
          <a:ln w="50800">
            <a:solidFill>
              <a:srgbClr val="72CA8B"/>
            </a:solidFill>
          </a:ln>
        </p:spPr>
        <p:style>
          <a:lnRef idx="2">
            <a:schemeClr val="accent1"/>
          </a:lnRef>
          <a:fillRef idx="0">
            <a:schemeClr val="accent1"/>
          </a:fillRef>
          <a:effectRef idx="1">
            <a:schemeClr val="accent1"/>
          </a:effectRef>
          <a:fontRef idx="minor">
            <a:schemeClr val="tx1"/>
          </a:fontRef>
        </p:style>
      </p:cxnSp>
      <p:sp>
        <p:nvSpPr>
          <p:cNvPr id="40" name="TextBox 39">
            <a:extLst>
              <a:ext uri="{FF2B5EF4-FFF2-40B4-BE49-F238E27FC236}">
                <a16:creationId xmlns:a16="http://schemas.microsoft.com/office/drawing/2014/main" id="{39485B86-09AB-4D14-0E70-C30D173AA385}"/>
              </a:ext>
            </a:extLst>
          </p:cNvPr>
          <p:cNvSpPr txBox="1"/>
          <p:nvPr/>
        </p:nvSpPr>
        <p:spPr>
          <a:xfrm>
            <a:off x="8108799" y="2578239"/>
            <a:ext cx="554960" cy="923330"/>
          </a:xfrm>
          <a:prstGeom prst="rect">
            <a:avLst/>
          </a:prstGeom>
          <a:noFill/>
        </p:spPr>
        <p:txBody>
          <a:bodyPr wrap="square" rtlCol="0">
            <a:spAutoFit/>
          </a:bodyPr>
          <a:lstStyle/>
          <a:p>
            <a:pPr algn="r"/>
            <a:r>
              <a:rPr lang="en-CO" sz="5400" b="1">
                <a:ln>
                  <a:solidFill>
                    <a:srgbClr val="72CA8B"/>
                  </a:solidFill>
                </a:ln>
                <a:noFill/>
                <a:latin typeface="Aptos" panose="020B0004020202020204" pitchFamily="34" charset="0"/>
              </a:rPr>
              <a:t>6</a:t>
            </a:r>
          </a:p>
        </p:txBody>
      </p:sp>
      <p:cxnSp>
        <p:nvCxnSpPr>
          <p:cNvPr id="41" name="Conector recto 21">
            <a:extLst>
              <a:ext uri="{FF2B5EF4-FFF2-40B4-BE49-F238E27FC236}">
                <a16:creationId xmlns:a16="http://schemas.microsoft.com/office/drawing/2014/main" id="{2D2F554A-B325-7E08-5579-C418EDEF10E1}"/>
              </a:ext>
            </a:extLst>
          </p:cNvPr>
          <p:cNvCxnSpPr>
            <a:cxnSpLocks/>
          </p:cNvCxnSpPr>
          <p:nvPr/>
        </p:nvCxnSpPr>
        <p:spPr>
          <a:xfrm>
            <a:off x="8271058" y="3348145"/>
            <a:ext cx="298688" cy="0"/>
          </a:xfrm>
          <a:prstGeom prst="line">
            <a:avLst/>
          </a:prstGeom>
          <a:ln w="50800">
            <a:solidFill>
              <a:srgbClr val="72CA8B"/>
            </a:solidFill>
          </a:ln>
        </p:spPr>
        <p:style>
          <a:lnRef idx="2">
            <a:schemeClr val="accent1"/>
          </a:lnRef>
          <a:fillRef idx="0">
            <a:schemeClr val="accent1"/>
          </a:fillRef>
          <a:effectRef idx="1">
            <a:schemeClr val="accent1"/>
          </a:effectRef>
          <a:fontRef idx="minor">
            <a:schemeClr val="tx1"/>
          </a:fontRef>
        </p:style>
      </p:cxnSp>
      <p:sp>
        <p:nvSpPr>
          <p:cNvPr id="42" name="TextBox 41">
            <a:extLst>
              <a:ext uri="{FF2B5EF4-FFF2-40B4-BE49-F238E27FC236}">
                <a16:creationId xmlns:a16="http://schemas.microsoft.com/office/drawing/2014/main" id="{76524E80-21FE-16F6-735A-971A2B789679}"/>
              </a:ext>
            </a:extLst>
          </p:cNvPr>
          <p:cNvSpPr txBox="1"/>
          <p:nvPr/>
        </p:nvSpPr>
        <p:spPr>
          <a:xfrm>
            <a:off x="4199181" y="2514537"/>
            <a:ext cx="543672" cy="923330"/>
          </a:xfrm>
          <a:prstGeom prst="rect">
            <a:avLst/>
          </a:prstGeom>
          <a:noFill/>
        </p:spPr>
        <p:txBody>
          <a:bodyPr wrap="square" rtlCol="0">
            <a:spAutoFit/>
          </a:bodyPr>
          <a:lstStyle/>
          <a:p>
            <a:pPr algn="r"/>
            <a:r>
              <a:rPr lang="en-CO" sz="5400" b="1">
                <a:ln>
                  <a:solidFill>
                    <a:srgbClr val="72CA8B"/>
                  </a:solidFill>
                </a:ln>
                <a:noFill/>
                <a:latin typeface="Aptos" panose="020B0004020202020204" pitchFamily="34" charset="0"/>
              </a:rPr>
              <a:t>5</a:t>
            </a:r>
          </a:p>
        </p:txBody>
      </p:sp>
      <p:cxnSp>
        <p:nvCxnSpPr>
          <p:cNvPr id="43" name="Conector recto 21">
            <a:extLst>
              <a:ext uri="{FF2B5EF4-FFF2-40B4-BE49-F238E27FC236}">
                <a16:creationId xmlns:a16="http://schemas.microsoft.com/office/drawing/2014/main" id="{CC921F46-83B0-2284-A671-4C3C40A1F960}"/>
              </a:ext>
            </a:extLst>
          </p:cNvPr>
          <p:cNvCxnSpPr>
            <a:cxnSpLocks/>
          </p:cNvCxnSpPr>
          <p:nvPr/>
        </p:nvCxnSpPr>
        <p:spPr>
          <a:xfrm>
            <a:off x="4321857" y="3221035"/>
            <a:ext cx="298688" cy="0"/>
          </a:xfrm>
          <a:prstGeom prst="line">
            <a:avLst/>
          </a:prstGeom>
          <a:ln w="50800">
            <a:solidFill>
              <a:srgbClr val="72CA8B"/>
            </a:solidFill>
          </a:ln>
        </p:spPr>
        <p:style>
          <a:lnRef idx="2">
            <a:schemeClr val="accent1"/>
          </a:lnRef>
          <a:fillRef idx="0">
            <a:schemeClr val="accent1"/>
          </a:fillRef>
          <a:effectRef idx="1">
            <a:schemeClr val="accent1"/>
          </a:effectRef>
          <a:fontRef idx="minor">
            <a:schemeClr val="tx1"/>
          </a:fontRef>
        </p:style>
      </p:cxnSp>
      <p:sp>
        <p:nvSpPr>
          <p:cNvPr id="44" name="TextBox 43">
            <a:extLst>
              <a:ext uri="{FF2B5EF4-FFF2-40B4-BE49-F238E27FC236}">
                <a16:creationId xmlns:a16="http://schemas.microsoft.com/office/drawing/2014/main" id="{15959BA8-ED21-F7DE-745C-FDB87231FB94}"/>
              </a:ext>
            </a:extLst>
          </p:cNvPr>
          <p:cNvSpPr txBox="1"/>
          <p:nvPr/>
        </p:nvSpPr>
        <p:spPr>
          <a:xfrm>
            <a:off x="619125" y="2422467"/>
            <a:ext cx="554960" cy="923330"/>
          </a:xfrm>
          <a:prstGeom prst="rect">
            <a:avLst/>
          </a:prstGeom>
          <a:noFill/>
        </p:spPr>
        <p:txBody>
          <a:bodyPr wrap="none" rtlCol="0">
            <a:spAutoFit/>
          </a:bodyPr>
          <a:lstStyle/>
          <a:p>
            <a:pPr algn="r"/>
            <a:r>
              <a:rPr lang="en-CO" sz="5400" b="1">
                <a:ln>
                  <a:solidFill>
                    <a:srgbClr val="72CA8B"/>
                  </a:solidFill>
                </a:ln>
                <a:noFill/>
                <a:latin typeface="Aptos" panose="020B0004020202020204" pitchFamily="34" charset="0"/>
              </a:rPr>
              <a:t>4</a:t>
            </a:r>
          </a:p>
        </p:txBody>
      </p:sp>
      <p:cxnSp>
        <p:nvCxnSpPr>
          <p:cNvPr id="45" name="Conector recto 21">
            <a:extLst>
              <a:ext uri="{FF2B5EF4-FFF2-40B4-BE49-F238E27FC236}">
                <a16:creationId xmlns:a16="http://schemas.microsoft.com/office/drawing/2014/main" id="{B217A6D9-35A0-00D2-FFEF-2D93D510933B}"/>
              </a:ext>
            </a:extLst>
          </p:cNvPr>
          <p:cNvCxnSpPr>
            <a:cxnSpLocks/>
          </p:cNvCxnSpPr>
          <p:nvPr/>
        </p:nvCxnSpPr>
        <p:spPr>
          <a:xfrm>
            <a:off x="741874" y="3224920"/>
            <a:ext cx="298688" cy="0"/>
          </a:xfrm>
          <a:prstGeom prst="line">
            <a:avLst/>
          </a:prstGeom>
          <a:ln w="50800">
            <a:solidFill>
              <a:srgbClr val="72CA8B"/>
            </a:solidFill>
          </a:ln>
        </p:spPr>
        <p:style>
          <a:lnRef idx="2">
            <a:schemeClr val="accent1"/>
          </a:lnRef>
          <a:fillRef idx="0">
            <a:schemeClr val="accent1"/>
          </a:fillRef>
          <a:effectRef idx="1">
            <a:schemeClr val="accent1"/>
          </a:effectRef>
          <a:fontRef idx="minor">
            <a:schemeClr val="tx1"/>
          </a:fontRef>
        </p:style>
      </p:cxnSp>
      <p:sp>
        <p:nvSpPr>
          <p:cNvPr id="2" name="CuadroTexto 2">
            <a:extLst>
              <a:ext uri="{FF2B5EF4-FFF2-40B4-BE49-F238E27FC236}">
                <a16:creationId xmlns:a16="http://schemas.microsoft.com/office/drawing/2014/main" id="{2D9C4F58-9208-9019-74D8-A9D3EDF38F4F}"/>
              </a:ext>
            </a:extLst>
          </p:cNvPr>
          <p:cNvSpPr txBox="1"/>
          <p:nvPr/>
        </p:nvSpPr>
        <p:spPr>
          <a:xfrm>
            <a:off x="1103373" y="2700011"/>
            <a:ext cx="3063240" cy="523220"/>
          </a:xfrm>
          <a:prstGeom prst="rect">
            <a:avLst/>
          </a:prstGeom>
          <a:noFill/>
        </p:spPr>
        <p:txBody>
          <a:bodyPr wrap="square" rtlCol="0">
            <a:spAutoFit/>
          </a:bodyPr>
          <a:lstStyle/>
          <a:p>
            <a:r>
              <a:rPr lang="es-ES" sz="1400" b="1">
                <a:solidFill>
                  <a:schemeClr val="accent1">
                    <a:lumMod val="75000"/>
                  </a:schemeClr>
                </a:solidFill>
              </a:rPr>
              <a:t>Seguimiento Telefónico a Casos de Desnutrición Aguda Infantil (2024)</a:t>
            </a:r>
            <a:endParaRPr lang="es-CO" sz="1400" b="1">
              <a:solidFill>
                <a:schemeClr val="accent1">
                  <a:lumMod val="75000"/>
                </a:schemeClr>
              </a:solidFill>
            </a:endParaRPr>
          </a:p>
        </p:txBody>
      </p:sp>
      <p:sp>
        <p:nvSpPr>
          <p:cNvPr id="6" name="CuadroTexto 3">
            <a:extLst>
              <a:ext uri="{FF2B5EF4-FFF2-40B4-BE49-F238E27FC236}">
                <a16:creationId xmlns:a16="http://schemas.microsoft.com/office/drawing/2014/main" id="{E43E20C5-AC74-85B8-34E0-500788FEE7B1}"/>
              </a:ext>
            </a:extLst>
          </p:cNvPr>
          <p:cNvSpPr txBox="1"/>
          <p:nvPr/>
        </p:nvSpPr>
        <p:spPr>
          <a:xfrm>
            <a:off x="1116312" y="3249667"/>
            <a:ext cx="3112770" cy="954107"/>
          </a:xfrm>
          <a:prstGeom prst="rect">
            <a:avLst/>
          </a:prstGeom>
          <a:noFill/>
        </p:spPr>
        <p:txBody>
          <a:bodyPr wrap="square" lIns="91440" tIns="45720" rIns="91440" bIns="45720" rtlCol="0" anchor="t">
            <a:spAutoFit/>
          </a:bodyPr>
          <a:lstStyle/>
          <a:p>
            <a:pPr algn="just"/>
            <a:r>
              <a:rPr lang="es-ES" sz="1400"/>
              <a:t>Estrategia de seguimiento telefónico para validar y aportar a la atención de 4527 niños y niñas diagnosticados con desnutrición aguda.</a:t>
            </a:r>
            <a:endParaRPr lang="es-CO" sz="1400"/>
          </a:p>
        </p:txBody>
      </p:sp>
      <p:sp>
        <p:nvSpPr>
          <p:cNvPr id="7" name="CuadroTexto 9">
            <a:extLst>
              <a:ext uri="{FF2B5EF4-FFF2-40B4-BE49-F238E27FC236}">
                <a16:creationId xmlns:a16="http://schemas.microsoft.com/office/drawing/2014/main" id="{DE971119-3B0C-8CB2-253C-210F9A752072}"/>
              </a:ext>
            </a:extLst>
          </p:cNvPr>
          <p:cNvSpPr txBox="1"/>
          <p:nvPr/>
        </p:nvSpPr>
        <p:spPr>
          <a:xfrm>
            <a:off x="4722015" y="2711375"/>
            <a:ext cx="3407552" cy="523220"/>
          </a:xfrm>
          <a:prstGeom prst="rect">
            <a:avLst/>
          </a:prstGeom>
          <a:noFill/>
        </p:spPr>
        <p:txBody>
          <a:bodyPr wrap="square" rtlCol="0">
            <a:spAutoFit/>
          </a:bodyPr>
          <a:lstStyle/>
          <a:p>
            <a:r>
              <a:rPr lang="es-ES" sz="1400" b="1">
                <a:solidFill>
                  <a:schemeClr val="accent1">
                    <a:lumMod val="75000"/>
                  </a:schemeClr>
                </a:solidFill>
              </a:rPr>
              <a:t>Atención en nutrición desde el Prestador Primario Resolutivo (2024)</a:t>
            </a:r>
            <a:endParaRPr lang="es-CO" sz="1400" b="1">
              <a:solidFill>
                <a:schemeClr val="accent1">
                  <a:lumMod val="75000"/>
                </a:schemeClr>
              </a:solidFill>
            </a:endParaRPr>
          </a:p>
        </p:txBody>
      </p:sp>
      <p:sp>
        <p:nvSpPr>
          <p:cNvPr id="9" name="CuadroTexto 10">
            <a:extLst>
              <a:ext uri="{FF2B5EF4-FFF2-40B4-BE49-F238E27FC236}">
                <a16:creationId xmlns:a16="http://schemas.microsoft.com/office/drawing/2014/main" id="{2783A072-3372-D6D8-1B90-774D1A219408}"/>
              </a:ext>
            </a:extLst>
          </p:cNvPr>
          <p:cNvSpPr txBox="1"/>
          <p:nvPr/>
        </p:nvSpPr>
        <p:spPr>
          <a:xfrm>
            <a:off x="4814003" y="3317609"/>
            <a:ext cx="2960370" cy="738664"/>
          </a:xfrm>
          <a:prstGeom prst="rect">
            <a:avLst/>
          </a:prstGeom>
          <a:noFill/>
        </p:spPr>
        <p:txBody>
          <a:bodyPr wrap="square" lIns="91440" tIns="45720" rIns="91440" bIns="45720" rtlCol="0" anchor="t">
            <a:spAutoFit/>
          </a:bodyPr>
          <a:lstStyle/>
          <a:p>
            <a:pPr algn="just"/>
            <a:r>
              <a:rPr lang="es-ES" sz="1400"/>
              <a:t>Estrategia para mejorar la detección y el manejo de alteraciones nutricionales.</a:t>
            </a:r>
            <a:endParaRPr lang="es-CO" sz="1400"/>
          </a:p>
        </p:txBody>
      </p:sp>
      <p:sp>
        <p:nvSpPr>
          <p:cNvPr id="12" name="CuadroTexto 14">
            <a:extLst>
              <a:ext uri="{FF2B5EF4-FFF2-40B4-BE49-F238E27FC236}">
                <a16:creationId xmlns:a16="http://schemas.microsoft.com/office/drawing/2014/main" id="{BCB0C02F-B240-AD91-CC10-98E1D0D1B5DC}"/>
              </a:ext>
            </a:extLst>
          </p:cNvPr>
          <p:cNvSpPr txBox="1"/>
          <p:nvPr/>
        </p:nvSpPr>
        <p:spPr>
          <a:xfrm>
            <a:off x="8724804" y="2702740"/>
            <a:ext cx="2960370" cy="738664"/>
          </a:xfrm>
          <a:prstGeom prst="rect">
            <a:avLst/>
          </a:prstGeom>
          <a:noFill/>
        </p:spPr>
        <p:txBody>
          <a:bodyPr wrap="square" rtlCol="0">
            <a:spAutoFit/>
          </a:bodyPr>
          <a:lstStyle/>
          <a:p>
            <a:r>
              <a:rPr lang="es-ES" sz="1400" b="1">
                <a:solidFill>
                  <a:schemeClr val="accent1">
                    <a:lumMod val="75000"/>
                  </a:schemeClr>
                </a:solidFill>
              </a:rPr>
              <a:t>Promoción de la Lactancia Materna y Alimentación Complementaria (2020-2025)</a:t>
            </a:r>
            <a:endParaRPr lang="es-CO" sz="1400" b="1">
              <a:solidFill>
                <a:schemeClr val="accent1">
                  <a:lumMod val="75000"/>
                </a:schemeClr>
              </a:solidFill>
            </a:endParaRPr>
          </a:p>
        </p:txBody>
      </p:sp>
      <p:sp>
        <p:nvSpPr>
          <p:cNvPr id="13" name="CuadroTexto 15">
            <a:extLst>
              <a:ext uri="{FF2B5EF4-FFF2-40B4-BE49-F238E27FC236}">
                <a16:creationId xmlns:a16="http://schemas.microsoft.com/office/drawing/2014/main" id="{A87CFD52-5D0F-BD07-6165-5C1D3BAB2954}"/>
              </a:ext>
            </a:extLst>
          </p:cNvPr>
          <p:cNvSpPr txBox="1"/>
          <p:nvPr/>
        </p:nvSpPr>
        <p:spPr>
          <a:xfrm>
            <a:off x="8724804" y="3497351"/>
            <a:ext cx="2960370" cy="954107"/>
          </a:xfrm>
          <a:prstGeom prst="rect">
            <a:avLst/>
          </a:prstGeom>
          <a:noFill/>
        </p:spPr>
        <p:txBody>
          <a:bodyPr wrap="square" lIns="91440" tIns="45720" rIns="91440" bIns="45720" rtlCol="0" anchor="t">
            <a:spAutoFit/>
          </a:bodyPr>
          <a:lstStyle/>
          <a:p>
            <a:pPr algn="just"/>
            <a:r>
              <a:rPr lang="es-ES" sz="1400"/>
              <a:t>Estrategia para la promoción de la lactancia materna que integra a diferentes actores del sector privado, público y comunidad. </a:t>
            </a:r>
            <a:endParaRPr lang="es-CO" sz="1400"/>
          </a:p>
        </p:txBody>
      </p:sp>
      <p:sp>
        <p:nvSpPr>
          <p:cNvPr id="3" name="TextBox 43">
            <a:extLst>
              <a:ext uri="{FF2B5EF4-FFF2-40B4-BE49-F238E27FC236}">
                <a16:creationId xmlns:a16="http://schemas.microsoft.com/office/drawing/2014/main" id="{AD1BBC6B-273B-E411-AD19-0513D93744A4}"/>
              </a:ext>
            </a:extLst>
          </p:cNvPr>
          <p:cNvSpPr txBox="1"/>
          <p:nvPr/>
        </p:nvSpPr>
        <p:spPr>
          <a:xfrm>
            <a:off x="664353" y="4151646"/>
            <a:ext cx="554960" cy="923330"/>
          </a:xfrm>
          <a:prstGeom prst="rect">
            <a:avLst/>
          </a:prstGeom>
          <a:noFill/>
        </p:spPr>
        <p:txBody>
          <a:bodyPr wrap="none" lIns="91440" tIns="45720" rIns="91440" bIns="45720" rtlCol="0" anchor="t">
            <a:spAutoFit/>
          </a:bodyPr>
          <a:lstStyle/>
          <a:p>
            <a:pPr algn="r"/>
            <a:r>
              <a:rPr lang="es-ES" sz="5400" b="1">
                <a:ln>
                  <a:solidFill>
                    <a:srgbClr val="72CA8B"/>
                  </a:solidFill>
                </a:ln>
                <a:noFill/>
                <a:latin typeface="Aptos" panose="020B0004020202020204" pitchFamily="34" charset="0"/>
              </a:rPr>
              <a:t>7</a:t>
            </a:r>
          </a:p>
        </p:txBody>
      </p:sp>
      <p:cxnSp>
        <p:nvCxnSpPr>
          <p:cNvPr id="4" name="Conector recto 21">
            <a:extLst>
              <a:ext uri="{FF2B5EF4-FFF2-40B4-BE49-F238E27FC236}">
                <a16:creationId xmlns:a16="http://schemas.microsoft.com/office/drawing/2014/main" id="{4FD0F264-C784-6404-7031-6342A0D70CD7}"/>
              </a:ext>
            </a:extLst>
          </p:cNvPr>
          <p:cNvCxnSpPr>
            <a:cxnSpLocks/>
          </p:cNvCxnSpPr>
          <p:nvPr/>
        </p:nvCxnSpPr>
        <p:spPr>
          <a:xfrm>
            <a:off x="744585" y="4951240"/>
            <a:ext cx="298688" cy="0"/>
          </a:xfrm>
          <a:prstGeom prst="line">
            <a:avLst/>
          </a:prstGeom>
          <a:ln w="50800">
            <a:solidFill>
              <a:srgbClr val="72CA8B"/>
            </a:solidFill>
          </a:ln>
        </p:spPr>
        <p:style>
          <a:lnRef idx="2">
            <a:schemeClr val="accent1"/>
          </a:lnRef>
          <a:fillRef idx="0">
            <a:schemeClr val="accent1"/>
          </a:fillRef>
          <a:effectRef idx="1">
            <a:schemeClr val="accent1"/>
          </a:effectRef>
          <a:fontRef idx="minor">
            <a:schemeClr val="tx1"/>
          </a:fontRef>
        </p:style>
      </p:cxnSp>
      <p:sp>
        <p:nvSpPr>
          <p:cNvPr id="10" name="CuadroTexto 9">
            <a:extLst>
              <a:ext uri="{FF2B5EF4-FFF2-40B4-BE49-F238E27FC236}">
                <a16:creationId xmlns:a16="http://schemas.microsoft.com/office/drawing/2014/main" id="{1EFA3DA0-544D-1A5A-3AB4-E7777313D6B7}"/>
              </a:ext>
            </a:extLst>
          </p:cNvPr>
          <p:cNvSpPr txBox="1"/>
          <p:nvPr/>
        </p:nvSpPr>
        <p:spPr>
          <a:xfrm>
            <a:off x="4983767" y="4311551"/>
            <a:ext cx="3063240" cy="523220"/>
          </a:xfrm>
          <a:prstGeom prst="rect">
            <a:avLst/>
          </a:prstGeom>
          <a:noFill/>
        </p:spPr>
        <p:txBody>
          <a:bodyPr wrap="square" lIns="91440" tIns="45720" rIns="91440" bIns="45720" rtlCol="0" anchor="t">
            <a:spAutoFit/>
          </a:bodyPr>
          <a:lstStyle/>
          <a:p>
            <a:r>
              <a:rPr lang="es-ES" sz="1400" b="1">
                <a:solidFill>
                  <a:srgbClr val="217E98"/>
                </a:solidFill>
                <a:latin typeface="Aptos"/>
              </a:rPr>
              <a:t>Plan de acción para la prevención y manejo del bajo peso al nacer BPN.</a:t>
            </a:r>
            <a:endParaRPr lang="es-ES"/>
          </a:p>
        </p:txBody>
      </p:sp>
      <p:sp>
        <p:nvSpPr>
          <p:cNvPr id="11" name="CuadroTexto 10">
            <a:extLst>
              <a:ext uri="{FF2B5EF4-FFF2-40B4-BE49-F238E27FC236}">
                <a16:creationId xmlns:a16="http://schemas.microsoft.com/office/drawing/2014/main" id="{9E97E117-C65A-7E9A-3F55-7E012D74A202}"/>
              </a:ext>
            </a:extLst>
          </p:cNvPr>
          <p:cNvSpPr txBox="1"/>
          <p:nvPr/>
        </p:nvSpPr>
        <p:spPr>
          <a:xfrm>
            <a:off x="4981026" y="4872564"/>
            <a:ext cx="4558410" cy="1384995"/>
          </a:xfrm>
          <a:prstGeom prst="rect">
            <a:avLst/>
          </a:prstGeom>
          <a:noFill/>
        </p:spPr>
        <p:txBody>
          <a:bodyPr wrap="square" lIns="91440" tIns="45720" rIns="91440" bIns="45720" rtlCol="0" anchor="t">
            <a:spAutoFit/>
          </a:bodyPr>
          <a:lstStyle/>
          <a:p>
            <a:pPr algn="just"/>
            <a:r>
              <a:rPr lang="es-ES" sz="1400"/>
              <a:t>Seguimiento y fortalecimiento a la garantía de atenciones del Programa Madre Canguro, adherencia de EAPB e IPS a la ruta materno perinatal (calidad control prenatal), seguimiento a cohortes de riesgo materno, acciones intersectoriales para la prevención del BPN (calidad de vida gestantes e inseguridad alimentaria).</a:t>
            </a:r>
            <a:endParaRPr lang="es-CO" sz="1400"/>
          </a:p>
        </p:txBody>
      </p:sp>
      <p:cxnSp>
        <p:nvCxnSpPr>
          <p:cNvPr id="14" name="Conector recto 21">
            <a:extLst>
              <a:ext uri="{FF2B5EF4-FFF2-40B4-BE49-F238E27FC236}">
                <a16:creationId xmlns:a16="http://schemas.microsoft.com/office/drawing/2014/main" id="{E0470C1A-7B1E-6A5A-B0B4-35FFBA1C9482}"/>
              </a:ext>
            </a:extLst>
          </p:cNvPr>
          <p:cNvCxnSpPr>
            <a:cxnSpLocks/>
          </p:cNvCxnSpPr>
          <p:nvPr/>
        </p:nvCxnSpPr>
        <p:spPr>
          <a:xfrm>
            <a:off x="4481207" y="4872218"/>
            <a:ext cx="298688" cy="0"/>
          </a:xfrm>
          <a:prstGeom prst="line">
            <a:avLst/>
          </a:prstGeom>
          <a:ln w="50800">
            <a:solidFill>
              <a:srgbClr val="72CA8B"/>
            </a:solidFill>
          </a:ln>
        </p:spPr>
        <p:style>
          <a:lnRef idx="2">
            <a:schemeClr val="accent1"/>
          </a:lnRef>
          <a:fillRef idx="0">
            <a:schemeClr val="accent1"/>
          </a:fillRef>
          <a:effectRef idx="1">
            <a:schemeClr val="accent1"/>
          </a:effectRef>
          <a:fontRef idx="minor">
            <a:schemeClr val="tx1"/>
          </a:fontRef>
        </p:style>
      </p:cxnSp>
      <p:sp>
        <p:nvSpPr>
          <p:cNvPr id="15" name="CuadroTexto 14">
            <a:extLst>
              <a:ext uri="{FF2B5EF4-FFF2-40B4-BE49-F238E27FC236}">
                <a16:creationId xmlns:a16="http://schemas.microsoft.com/office/drawing/2014/main" id="{BE097562-A89F-4FD3-1608-62697EB56A3F}"/>
              </a:ext>
            </a:extLst>
          </p:cNvPr>
          <p:cNvSpPr txBox="1"/>
          <p:nvPr/>
        </p:nvSpPr>
        <p:spPr>
          <a:xfrm>
            <a:off x="4344418" y="4109156"/>
            <a:ext cx="554959" cy="923330"/>
          </a:xfrm>
          <a:prstGeom prst="rect">
            <a:avLst/>
          </a:prstGeom>
          <a:noFill/>
        </p:spPr>
        <p:txBody>
          <a:bodyPr wrap="none" lIns="91440" tIns="45720" rIns="91440" bIns="45720" rtlCol="0" anchor="t">
            <a:spAutoFit/>
          </a:bodyPr>
          <a:lstStyle/>
          <a:p>
            <a:pPr algn="r"/>
            <a:r>
              <a:rPr lang="es-ES" sz="5400" b="1">
                <a:ln>
                  <a:solidFill>
                    <a:srgbClr val="72CA8B"/>
                  </a:solidFill>
                </a:ln>
                <a:noFill/>
                <a:latin typeface="Aptos" panose="020B0004020202020204" pitchFamily="34" charset="0"/>
              </a:rPr>
              <a:t>8</a:t>
            </a:r>
          </a:p>
        </p:txBody>
      </p:sp>
      <p:sp>
        <p:nvSpPr>
          <p:cNvPr id="16" name="CuadroTexto 15">
            <a:extLst>
              <a:ext uri="{FF2B5EF4-FFF2-40B4-BE49-F238E27FC236}">
                <a16:creationId xmlns:a16="http://schemas.microsoft.com/office/drawing/2014/main" id="{C6629A2D-BF31-AE99-485A-C1972B11D758}"/>
              </a:ext>
            </a:extLst>
          </p:cNvPr>
          <p:cNvSpPr txBox="1"/>
          <p:nvPr/>
        </p:nvSpPr>
        <p:spPr>
          <a:xfrm>
            <a:off x="1089909" y="4302460"/>
            <a:ext cx="3063240" cy="307777"/>
          </a:xfrm>
          <a:prstGeom prst="rect">
            <a:avLst/>
          </a:prstGeom>
          <a:noFill/>
        </p:spPr>
        <p:txBody>
          <a:bodyPr wrap="square" lIns="91440" tIns="45720" rIns="91440" bIns="45720" rtlCol="0" anchor="t">
            <a:spAutoFit/>
          </a:bodyPr>
          <a:lstStyle/>
          <a:p>
            <a:r>
              <a:rPr lang="es-ES" sz="1400" b="1">
                <a:solidFill>
                  <a:schemeClr val="accent1">
                    <a:lumMod val="75000"/>
                  </a:schemeClr>
                </a:solidFill>
              </a:rPr>
              <a:t>Acciones de SAN en la Ruralidad</a:t>
            </a:r>
          </a:p>
        </p:txBody>
      </p:sp>
      <p:sp>
        <p:nvSpPr>
          <p:cNvPr id="17" name="CuadroTexto 3">
            <a:extLst>
              <a:ext uri="{FF2B5EF4-FFF2-40B4-BE49-F238E27FC236}">
                <a16:creationId xmlns:a16="http://schemas.microsoft.com/office/drawing/2014/main" id="{DD402479-57B8-A96F-6F5E-E82E911D7A37}"/>
              </a:ext>
            </a:extLst>
          </p:cNvPr>
          <p:cNvSpPr txBox="1"/>
          <p:nvPr/>
        </p:nvSpPr>
        <p:spPr>
          <a:xfrm>
            <a:off x="1172756" y="4615622"/>
            <a:ext cx="3112770" cy="1169551"/>
          </a:xfrm>
          <a:prstGeom prst="rect">
            <a:avLst/>
          </a:prstGeom>
          <a:noFill/>
        </p:spPr>
        <p:txBody>
          <a:bodyPr wrap="square" lIns="91440" tIns="45720" rIns="91440" bIns="45720" rtlCol="0" anchor="t">
            <a:spAutoFit/>
          </a:bodyPr>
          <a:lstStyle/>
          <a:p>
            <a:pPr algn="just"/>
            <a:r>
              <a:rPr lang="es-ES" sz="1400"/>
              <a:t>Escuelas rurales de líderes en saberes alimentarios, memoria e identidad campesina. (Inicio Sumapaz)</a:t>
            </a:r>
          </a:p>
          <a:p>
            <a:pPr algn="just"/>
            <a:r>
              <a:rPr lang="es-ES" sz="1400"/>
              <a:t>100% de las IPS de la ruralidad, certificadas como IAMII</a:t>
            </a:r>
          </a:p>
        </p:txBody>
      </p:sp>
    </p:spTree>
    <p:extLst>
      <p:ext uri="{BB962C8B-B14F-4D97-AF65-F5344CB8AC3E}">
        <p14:creationId xmlns:p14="http://schemas.microsoft.com/office/powerpoint/2010/main" val="319541222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2F69420-5335-A2C5-8A63-0C60AAD41239}"/>
            </a:ext>
          </a:extLst>
        </p:cNvPr>
        <p:cNvGrpSpPr/>
        <p:nvPr/>
      </p:nvGrpSpPr>
      <p:grpSpPr>
        <a:xfrm>
          <a:off x="0" y="0"/>
          <a:ext cx="0" cy="0"/>
          <a:chOff x="0" y="0"/>
          <a:chExt cx="0" cy="0"/>
        </a:xfrm>
      </p:grpSpPr>
      <p:grpSp>
        <p:nvGrpSpPr>
          <p:cNvPr id="33" name="Grupo 27">
            <a:extLst>
              <a:ext uri="{FF2B5EF4-FFF2-40B4-BE49-F238E27FC236}">
                <a16:creationId xmlns:a16="http://schemas.microsoft.com/office/drawing/2014/main" id="{2006ECF1-8C7F-2DBE-DFA0-2E2B33DDF762}"/>
              </a:ext>
            </a:extLst>
          </p:cNvPr>
          <p:cNvGrpSpPr/>
          <p:nvPr/>
        </p:nvGrpSpPr>
        <p:grpSpPr>
          <a:xfrm>
            <a:off x="4012429" y="1014332"/>
            <a:ext cx="1910790" cy="1102029"/>
            <a:chOff x="2696776" y="1041233"/>
            <a:chExt cx="1910790" cy="1102029"/>
          </a:xfrm>
        </p:grpSpPr>
        <p:sp>
          <p:nvSpPr>
            <p:cNvPr id="34" name="Rectángulo redondeado 28">
              <a:extLst>
                <a:ext uri="{FF2B5EF4-FFF2-40B4-BE49-F238E27FC236}">
                  <a16:creationId xmlns:a16="http://schemas.microsoft.com/office/drawing/2014/main" id="{801F6FF4-D305-824D-AFAF-0492CE263AAF}"/>
                </a:ext>
              </a:extLst>
            </p:cNvPr>
            <p:cNvSpPr/>
            <p:nvPr/>
          </p:nvSpPr>
          <p:spPr>
            <a:xfrm>
              <a:off x="2745576" y="1850600"/>
              <a:ext cx="1813188" cy="255181"/>
            </a:xfrm>
            <a:prstGeom prst="roundRect">
              <a:avLst>
                <a:gd name="adj" fmla="val 50000"/>
              </a:avLst>
            </a:prstGeom>
            <a:solidFill>
              <a:srgbClr val="50C0E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a:p>
          </p:txBody>
        </p:sp>
        <p:grpSp>
          <p:nvGrpSpPr>
            <p:cNvPr id="35" name="Grupo 29">
              <a:extLst>
                <a:ext uri="{FF2B5EF4-FFF2-40B4-BE49-F238E27FC236}">
                  <a16:creationId xmlns:a16="http://schemas.microsoft.com/office/drawing/2014/main" id="{1C553899-978D-5F06-7FF7-3A372AD218DD}"/>
                </a:ext>
              </a:extLst>
            </p:cNvPr>
            <p:cNvGrpSpPr/>
            <p:nvPr/>
          </p:nvGrpSpPr>
          <p:grpSpPr>
            <a:xfrm>
              <a:off x="2696776" y="1041233"/>
              <a:ext cx="1910790" cy="1102029"/>
              <a:chOff x="2696776" y="1041233"/>
              <a:chExt cx="1910790" cy="1102029"/>
            </a:xfrm>
          </p:grpSpPr>
          <p:sp>
            <p:nvSpPr>
              <p:cNvPr id="37" name="Rectángulo 31">
                <a:extLst>
                  <a:ext uri="{FF2B5EF4-FFF2-40B4-BE49-F238E27FC236}">
                    <a16:creationId xmlns:a16="http://schemas.microsoft.com/office/drawing/2014/main" id="{19C19A8B-7D92-9B84-1A2A-24C30EB4573C}"/>
                  </a:ext>
                </a:extLst>
              </p:cNvPr>
              <p:cNvSpPr/>
              <p:nvPr/>
            </p:nvSpPr>
            <p:spPr>
              <a:xfrm>
                <a:off x="2696776" y="1813118"/>
                <a:ext cx="1910790" cy="330144"/>
              </a:xfrm>
              <a:prstGeom prst="rect">
                <a:avLst/>
              </a:prstGeom>
              <a:noFill/>
              <a:ln w="28575" cap="flat" cmpd="sng" algn="ctr">
                <a:noFill/>
                <a:prstDash val="solid"/>
                <a:miter lim="800000"/>
              </a:ln>
              <a:effectLst/>
            </p:spPr>
            <p:txBody>
              <a:bodyPr lIns="91440" tIns="45720" rIns="91440" bIns="45720" rtlCol="0" anchor="ctr"/>
              <a:lstStyle>
                <a:defPPr>
                  <a:defRPr lang="es-CO"/>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a:lstStyle>
              <a:p>
                <a:pPr marL="0" marR="0" lvl="0" indent="0" algn="ctr" defTabSz="914377" rtl="0" eaLnBrk="1" fontAlgn="auto" latinLnBrk="0" hangingPunct="1">
                  <a:lnSpc>
                    <a:spcPct val="100000"/>
                  </a:lnSpc>
                  <a:spcBef>
                    <a:spcPts val="0"/>
                  </a:spcBef>
                  <a:spcAft>
                    <a:spcPts val="0"/>
                  </a:spcAft>
                  <a:buClrTx/>
                  <a:buSzTx/>
                  <a:buFontTx/>
                  <a:buNone/>
                  <a:tabLst/>
                  <a:defRPr/>
                </a:pPr>
                <a:r>
                  <a:rPr lang="es-ES" sz="1500" b="1">
                    <a:solidFill>
                      <a:schemeClr val="bg1"/>
                    </a:solidFill>
                  </a:rPr>
                  <a:t>Entorno Educativo </a:t>
                </a:r>
              </a:p>
            </p:txBody>
          </p:sp>
          <p:sp>
            <p:nvSpPr>
              <p:cNvPr id="38" name="Elipse 32">
                <a:extLst>
                  <a:ext uri="{FF2B5EF4-FFF2-40B4-BE49-F238E27FC236}">
                    <a16:creationId xmlns:a16="http://schemas.microsoft.com/office/drawing/2014/main" id="{D2B08FE3-466E-E544-6691-5C249ABD50D0}"/>
                  </a:ext>
                </a:extLst>
              </p:cNvPr>
              <p:cNvSpPr/>
              <p:nvPr/>
            </p:nvSpPr>
            <p:spPr>
              <a:xfrm>
                <a:off x="3350762" y="1041233"/>
                <a:ext cx="602817" cy="602817"/>
              </a:xfrm>
              <a:prstGeom prst="ellipse">
                <a:avLst/>
              </a:prstGeom>
              <a:solidFill>
                <a:srgbClr val="50C0E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a:p>
            </p:txBody>
          </p:sp>
          <p:cxnSp>
            <p:nvCxnSpPr>
              <p:cNvPr id="39" name="Straight Connector 9">
                <a:extLst>
                  <a:ext uri="{FF2B5EF4-FFF2-40B4-BE49-F238E27FC236}">
                    <a16:creationId xmlns:a16="http://schemas.microsoft.com/office/drawing/2014/main" id="{858CCBB6-F868-A887-48AB-EE087FFBB887}"/>
                  </a:ext>
                </a:extLst>
              </p:cNvPr>
              <p:cNvCxnSpPr>
                <a:cxnSpLocks/>
              </p:cNvCxnSpPr>
              <p:nvPr/>
            </p:nvCxnSpPr>
            <p:spPr>
              <a:xfrm>
                <a:off x="3652170" y="1546279"/>
                <a:ext cx="0" cy="345559"/>
              </a:xfrm>
              <a:prstGeom prst="line">
                <a:avLst/>
              </a:prstGeom>
              <a:noFill/>
              <a:ln w="28575" cap="rnd" cmpd="sng" algn="ctr">
                <a:solidFill>
                  <a:srgbClr val="50C0E3"/>
                </a:solidFill>
                <a:prstDash val="sysDot"/>
                <a:round/>
              </a:ln>
              <a:effectLst/>
            </p:spPr>
          </p:cxnSp>
        </p:grpSp>
        <p:pic>
          <p:nvPicPr>
            <p:cNvPr id="36" name="Imagen 30">
              <a:extLst>
                <a:ext uri="{FF2B5EF4-FFF2-40B4-BE49-F238E27FC236}">
                  <a16:creationId xmlns:a16="http://schemas.microsoft.com/office/drawing/2014/main" id="{DF45C79A-3FC1-1A38-7F85-6830266EE89C}"/>
                </a:ext>
              </a:extLst>
            </p:cNvPr>
            <p:cNvPicPr>
              <a:picLocks noChangeAspect="1"/>
            </p:cNvPicPr>
            <p:nvPr/>
          </p:nvPicPr>
          <p:blipFill>
            <a:blip r:embed="rId2"/>
            <a:stretch>
              <a:fillRect/>
            </a:stretch>
          </p:blipFill>
          <p:spPr>
            <a:xfrm>
              <a:off x="3470939" y="1115110"/>
              <a:ext cx="324883" cy="452011"/>
            </a:xfrm>
            <a:prstGeom prst="rect">
              <a:avLst/>
            </a:prstGeom>
          </p:spPr>
        </p:pic>
      </p:grpSp>
      <p:sp>
        <p:nvSpPr>
          <p:cNvPr id="50" name="TextBox 49">
            <a:extLst>
              <a:ext uri="{FF2B5EF4-FFF2-40B4-BE49-F238E27FC236}">
                <a16:creationId xmlns:a16="http://schemas.microsoft.com/office/drawing/2014/main" id="{5AA2C48B-9F94-8870-1545-65136E95B974}"/>
              </a:ext>
            </a:extLst>
          </p:cNvPr>
          <p:cNvSpPr txBox="1"/>
          <p:nvPr/>
        </p:nvSpPr>
        <p:spPr>
          <a:xfrm>
            <a:off x="3797850" y="2287083"/>
            <a:ext cx="2449991" cy="1569660"/>
          </a:xfrm>
          <a:prstGeom prst="rect">
            <a:avLst/>
          </a:prstGeom>
          <a:noFill/>
        </p:spPr>
        <p:txBody>
          <a:bodyPr wrap="square">
            <a:spAutoFit/>
          </a:bodyPr>
          <a:lstStyle/>
          <a:p>
            <a:pPr marL="136525" lvl="0" indent="-136525">
              <a:buClrTx/>
              <a:buSzTx/>
              <a:buFont typeface="Arial" panose="020B0604020202020204" pitchFamily="34" charset="0"/>
              <a:buChar char="•"/>
            </a:pPr>
            <a:r>
              <a:rPr lang="es-ES" sz="1200" b="1">
                <a:solidFill>
                  <a:schemeClr val="bg2">
                    <a:lumMod val="25000"/>
                  </a:schemeClr>
                </a:solidFill>
                <a:latin typeface="Aptos" panose="020B0004020202020204" pitchFamily="34" charset="0"/>
                <a:cs typeface="Arial"/>
              </a:rPr>
              <a:t>49.000 personas impactadas</a:t>
            </a:r>
            <a:r>
              <a:rPr lang="es-ES" sz="1200">
                <a:solidFill>
                  <a:schemeClr val="bg2">
                    <a:lumMod val="25000"/>
                  </a:schemeClr>
                </a:solidFill>
                <a:latin typeface="Aptos" panose="020B0004020202020204" pitchFamily="34" charset="0"/>
                <a:cs typeface="Arial"/>
              </a:rPr>
              <a:t> en 161 colegios y 160 jardines</a:t>
            </a:r>
          </a:p>
          <a:p>
            <a:pPr marL="136525" lvl="0" indent="-136525">
              <a:buClrTx/>
              <a:buSzTx/>
              <a:buFont typeface="Arial" panose="020B0604020202020204" pitchFamily="34" charset="0"/>
              <a:buChar char="•"/>
            </a:pPr>
            <a:endParaRPr lang="es-CO" sz="1200">
              <a:solidFill>
                <a:schemeClr val="bg2">
                  <a:lumMod val="25000"/>
                </a:schemeClr>
              </a:solidFill>
              <a:latin typeface="Aptos" panose="020B0004020202020204" pitchFamily="34" charset="0"/>
              <a:cs typeface="Arial"/>
            </a:endParaRPr>
          </a:p>
          <a:p>
            <a:pPr marL="136525" lvl="0" indent="-136525">
              <a:buFont typeface="Arial" panose="020B0604020202020204" pitchFamily="34" charset="0"/>
              <a:buChar char="•"/>
            </a:pPr>
            <a:r>
              <a:rPr lang="es-ES" sz="1200" b="1">
                <a:solidFill>
                  <a:schemeClr val="bg2">
                    <a:lumMod val="25000"/>
                  </a:schemeClr>
                </a:solidFill>
                <a:latin typeface="Aptos" panose="020B0004020202020204" pitchFamily="34" charset="0"/>
                <a:cs typeface="Arial"/>
              </a:rPr>
              <a:t>452 tiendas escolares intervenidas</a:t>
            </a:r>
            <a:r>
              <a:rPr lang="es-ES" sz="1200">
                <a:solidFill>
                  <a:schemeClr val="bg2">
                    <a:lumMod val="25000"/>
                  </a:schemeClr>
                </a:solidFill>
                <a:latin typeface="Aptos" panose="020B0004020202020204" pitchFamily="34" charset="0"/>
                <a:cs typeface="Arial"/>
              </a:rPr>
              <a:t>; 300 ofrecen alimentos saludables (66,3%)</a:t>
            </a:r>
          </a:p>
          <a:p>
            <a:pPr marL="136525" lvl="0" indent="-136525">
              <a:buFont typeface="Arial" panose="020B0604020202020204" pitchFamily="34" charset="0"/>
              <a:buChar char="•"/>
            </a:pPr>
            <a:endParaRPr lang="es-ES" sz="1200">
              <a:solidFill>
                <a:schemeClr val="bg2">
                  <a:lumMod val="25000"/>
                </a:schemeClr>
              </a:solidFill>
              <a:latin typeface="Aptos" panose="020B0004020202020204" pitchFamily="34" charset="0"/>
              <a:cs typeface="Arial"/>
            </a:endParaRPr>
          </a:p>
          <a:p>
            <a:pPr marL="136525" lvl="0" indent="-136525">
              <a:buFont typeface="Arial" panose="020B0604020202020204" pitchFamily="34" charset="0"/>
              <a:buChar char="•"/>
            </a:pPr>
            <a:r>
              <a:rPr lang="es-CO" sz="1200" b="1">
                <a:solidFill>
                  <a:schemeClr val="bg2">
                    <a:lumMod val="25000"/>
                  </a:schemeClr>
                </a:solidFill>
                <a:latin typeface="Aptos" panose="020B0004020202020204" pitchFamily="34" charset="0"/>
                <a:cs typeface="Arial"/>
              </a:rPr>
              <a:t>240 huertas escolares </a:t>
            </a:r>
            <a:r>
              <a:rPr lang="es-CO" sz="1200">
                <a:solidFill>
                  <a:schemeClr val="bg2">
                    <a:lumMod val="25000"/>
                  </a:schemeClr>
                </a:solidFill>
                <a:latin typeface="Aptos" panose="020B0004020202020204" pitchFamily="34" charset="0"/>
                <a:cs typeface="Arial"/>
              </a:rPr>
              <a:t>creadas</a:t>
            </a:r>
          </a:p>
        </p:txBody>
      </p:sp>
      <p:sp>
        <p:nvSpPr>
          <p:cNvPr id="2" name="Google Shape;143;p18">
            <a:extLst>
              <a:ext uri="{FF2B5EF4-FFF2-40B4-BE49-F238E27FC236}">
                <a16:creationId xmlns:a16="http://schemas.microsoft.com/office/drawing/2014/main" id="{B1E09520-3BE6-ACAC-EBD9-52DD1812D13D}"/>
              </a:ext>
            </a:extLst>
          </p:cNvPr>
          <p:cNvSpPr txBox="1"/>
          <p:nvPr/>
        </p:nvSpPr>
        <p:spPr>
          <a:xfrm>
            <a:off x="787246" y="318108"/>
            <a:ext cx="10563922" cy="523190"/>
          </a:xfrm>
          <a:prstGeom prst="rect">
            <a:avLst/>
          </a:prstGeom>
          <a:noFill/>
          <a:ln>
            <a:noFill/>
          </a:ln>
        </p:spPr>
        <p:txBody>
          <a:bodyPr spcFirstLastPara="1" wrap="square" lIns="91425" tIns="91425" rIns="91425" bIns="91425" anchor="t" anchorCtr="0">
            <a:spAutoFit/>
          </a:bodyPr>
          <a:lstStyle>
            <a:defPPr>
              <a:defRPr lang="en-CO"/>
            </a:defPPr>
            <a:lvl1pPr>
              <a:defRPr sz="2200" b="1">
                <a:solidFill>
                  <a:srgbClr val="38A9CA"/>
                </a:solidFill>
                <a:latin typeface="Aptos"/>
              </a:defRPr>
            </a:lvl1pPr>
          </a:lstStyle>
          <a:p>
            <a:r>
              <a:rPr lang="es-ES">
                <a:sym typeface="Oswald"/>
              </a:rPr>
              <a:t>Acciones dispuestas desde el Plan de Salud Pública de Intervenciones Colectivas</a:t>
            </a:r>
            <a:endParaRPr lang="es-CO">
              <a:sym typeface="Oswald"/>
            </a:endParaRPr>
          </a:p>
        </p:txBody>
      </p:sp>
      <p:sp>
        <p:nvSpPr>
          <p:cNvPr id="8" name="Rectangle 1">
            <a:extLst>
              <a:ext uri="{FF2B5EF4-FFF2-40B4-BE49-F238E27FC236}">
                <a16:creationId xmlns:a16="http://schemas.microsoft.com/office/drawing/2014/main" id="{2E9F4CEB-670F-FED2-BC66-D0953604A66C}"/>
              </a:ext>
            </a:extLst>
          </p:cNvPr>
          <p:cNvSpPr>
            <a:spLocks noChangeArrowheads="1"/>
          </p:cNvSpPr>
          <p:nvPr/>
        </p:nvSpPr>
        <p:spPr bwMode="auto">
          <a:xfrm>
            <a:off x="-3397250" y="2957986"/>
            <a:ext cx="3554730" cy="276999"/>
          </a:xfrm>
          <a:prstGeom prst="rect">
            <a:avLst/>
          </a:prstGeom>
          <a:noFill/>
          <a:ln>
            <a:noFill/>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tabLst/>
            </a:pPr>
            <a:r>
              <a:rPr kumimoji="0" lang="es-CO" altLang="es-CO" sz="1200" b="0" i="0" u="none" strike="noStrike" cap="none" normalizeH="0" baseline="0">
                <a:ln>
                  <a:noFill/>
                </a:ln>
                <a:solidFill>
                  <a:schemeClr val="tx1"/>
                </a:solidFill>
                <a:effectLst/>
                <a:latin typeface="Arial" panose="020B0604020202020204" pitchFamily="34" charset="0"/>
              </a:rPr>
              <a:t>.</a:t>
            </a:r>
          </a:p>
        </p:txBody>
      </p:sp>
      <p:sp>
        <p:nvSpPr>
          <p:cNvPr id="13" name="CuadroTexto 12">
            <a:extLst>
              <a:ext uri="{FF2B5EF4-FFF2-40B4-BE49-F238E27FC236}">
                <a16:creationId xmlns:a16="http://schemas.microsoft.com/office/drawing/2014/main" id="{4A59E0C5-8D37-41B4-AB43-E2E723848F80}"/>
              </a:ext>
            </a:extLst>
          </p:cNvPr>
          <p:cNvSpPr txBox="1"/>
          <p:nvPr/>
        </p:nvSpPr>
        <p:spPr>
          <a:xfrm>
            <a:off x="83057" y="6498555"/>
            <a:ext cx="2903220" cy="261610"/>
          </a:xfrm>
          <a:prstGeom prst="rect">
            <a:avLst/>
          </a:prstGeom>
          <a:noFill/>
        </p:spPr>
        <p:txBody>
          <a:bodyPr wrap="square" rtlCol="0">
            <a:spAutoFit/>
          </a:bodyPr>
          <a:lstStyle/>
          <a:p>
            <a:r>
              <a:rPr lang="es-CO" sz="1100"/>
              <a:t>*Datos de 2021 a 2025</a:t>
            </a:r>
          </a:p>
        </p:txBody>
      </p:sp>
      <p:grpSp>
        <p:nvGrpSpPr>
          <p:cNvPr id="16" name="Grupo 7">
            <a:extLst>
              <a:ext uri="{FF2B5EF4-FFF2-40B4-BE49-F238E27FC236}">
                <a16:creationId xmlns:a16="http://schemas.microsoft.com/office/drawing/2014/main" id="{A0B3C70B-2120-EDEA-D4DB-BC5A8EC267A5}"/>
              </a:ext>
            </a:extLst>
          </p:cNvPr>
          <p:cNvGrpSpPr/>
          <p:nvPr/>
        </p:nvGrpSpPr>
        <p:grpSpPr>
          <a:xfrm>
            <a:off x="6695549" y="1014332"/>
            <a:ext cx="1885504" cy="1071194"/>
            <a:chOff x="9969413" y="1041233"/>
            <a:chExt cx="1885504" cy="1071194"/>
          </a:xfrm>
        </p:grpSpPr>
        <p:grpSp>
          <p:nvGrpSpPr>
            <p:cNvPr id="17" name="Grupo 8">
              <a:extLst>
                <a:ext uri="{FF2B5EF4-FFF2-40B4-BE49-F238E27FC236}">
                  <a16:creationId xmlns:a16="http://schemas.microsoft.com/office/drawing/2014/main" id="{41F5CFCA-96B0-7D06-CEDC-6D93FF0144C1}"/>
                </a:ext>
              </a:extLst>
            </p:cNvPr>
            <p:cNvGrpSpPr/>
            <p:nvPr/>
          </p:nvGrpSpPr>
          <p:grpSpPr>
            <a:xfrm>
              <a:off x="10048547" y="1041233"/>
              <a:ext cx="1695714" cy="1064548"/>
              <a:chOff x="10048547" y="1041233"/>
              <a:chExt cx="1695714" cy="1064548"/>
            </a:xfrm>
          </p:grpSpPr>
          <p:sp>
            <p:nvSpPr>
              <p:cNvPr id="19" name="Rectángulo redondeado 10">
                <a:extLst>
                  <a:ext uri="{FF2B5EF4-FFF2-40B4-BE49-F238E27FC236}">
                    <a16:creationId xmlns:a16="http://schemas.microsoft.com/office/drawing/2014/main" id="{0C9841FB-DFF2-E19B-DEBE-BBC102E463B1}"/>
                  </a:ext>
                </a:extLst>
              </p:cNvPr>
              <p:cNvSpPr/>
              <p:nvPr/>
            </p:nvSpPr>
            <p:spPr>
              <a:xfrm>
                <a:off x="10048547" y="1850600"/>
                <a:ext cx="1695714" cy="255181"/>
              </a:xfrm>
              <a:prstGeom prst="roundRect">
                <a:avLst>
                  <a:gd name="adj" fmla="val 50000"/>
                </a:avLst>
              </a:prstGeom>
              <a:solidFill>
                <a:srgbClr val="5AA17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20" name="Elipse 11">
                <a:extLst>
                  <a:ext uri="{FF2B5EF4-FFF2-40B4-BE49-F238E27FC236}">
                    <a16:creationId xmlns:a16="http://schemas.microsoft.com/office/drawing/2014/main" id="{3859A89D-6713-CAB2-2E87-F44C7551F660}"/>
                  </a:ext>
                </a:extLst>
              </p:cNvPr>
              <p:cNvSpPr/>
              <p:nvPr/>
            </p:nvSpPr>
            <p:spPr>
              <a:xfrm>
                <a:off x="10594996" y="1041233"/>
                <a:ext cx="602817" cy="602817"/>
              </a:xfrm>
              <a:prstGeom prst="ellipse">
                <a:avLst/>
              </a:prstGeom>
              <a:solidFill>
                <a:srgbClr val="5AA17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a:p>
            </p:txBody>
          </p:sp>
          <p:cxnSp>
            <p:nvCxnSpPr>
              <p:cNvPr id="21" name="Straight Connector 9">
                <a:extLst>
                  <a:ext uri="{FF2B5EF4-FFF2-40B4-BE49-F238E27FC236}">
                    <a16:creationId xmlns:a16="http://schemas.microsoft.com/office/drawing/2014/main" id="{6E80CE44-D606-2323-9D01-25ED94D209F8}"/>
                  </a:ext>
                </a:extLst>
              </p:cNvPr>
              <p:cNvCxnSpPr>
                <a:cxnSpLocks/>
              </p:cNvCxnSpPr>
              <p:nvPr/>
            </p:nvCxnSpPr>
            <p:spPr>
              <a:xfrm>
                <a:off x="10896404" y="1524000"/>
                <a:ext cx="0" cy="367838"/>
              </a:xfrm>
              <a:prstGeom prst="line">
                <a:avLst/>
              </a:prstGeom>
              <a:noFill/>
              <a:ln w="28575" cap="rnd" cmpd="sng" algn="ctr">
                <a:solidFill>
                  <a:srgbClr val="5AA170"/>
                </a:solidFill>
                <a:prstDash val="sysDot"/>
                <a:round/>
              </a:ln>
              <a:effectLst/>
            </p:spPr>
          </p:cxnSp>
          <p:pic>
            <p:nvPicPr>
              <p:cNvPr id="22" name="Imagen 13">
                <a:extLst>
                  <a:ext uri="{FF2B5EF4-FFF2-40B4-BE49-F238E27FC236}">
                    <a16:creationId xmlns:a16="http://schemas.microsoft.com/office/drawing/2014/main" id="{BE5ACDCA-9F7C-FE9D-3B0F-90EA9AF313FB}"/>
                  </a:ext>
                </a:extLst>
              </p:cNvPr>
              <p:cNvPicPr>
                <a:picLocks noChangeAspect="1"/>
              </p:cNvPicPr>
              <p:nvPr/>
            </p:nvPicPr>
            <p:blipFill>
              <a:blip r:embed="rId3"/>
              <a:stretch>
                <a:fillRect/>
              </a:stretch>
            </p:blipFill>
            <p:spPr>
              <a:xfrm>
                <a:off x="10712388" y="1162374"/>
                <a:ext cx="368032" cy="317715"/>
              </a:xfrm>
              <a:prstGeom prst="rect">
                <a:avLst/>
              </a:prstGeom>
            </p:spPr>
          </p:pic>
        </p:grpSp>
        <p:sp>
          <p:nvSpPr>
            <p:cNvPr id="18" name="Rectángulo 9">
              <a:extLst>
                <a:ext uri="{FF2B5EF4-FFF2-40B4-BE49-F238E27FC236}">
                  <a16:creationId xmlns:a16="http://schemas.microsoft.com/office/drawing/2014/main" id="{FF7DB290-E794-E11D-455E-8254DFFF6316}"/>
                </a:ext>
              </a:extLst>
            </p:cNvPr>
            <p:cNvSpPr/>
            <p:nvPr/>
          </p:nvSpPr>
          <p:spPr>
            <a:xfrm>
              <a:off x="9969413" y="1835944"/>
              <a:ext cx="1885504" cy="276483"/>
            </a:xfrm>
            <a:prstGeom prst="rect">
              <a:avLst/>
            </a:prstGeom>
            <a:noFill/>
            <a:ln w="28575" cap="flat" cmpd="sng" algn="ctr">
              <a:noFill/>
              <a:prstDash val="solid"/>
              <a:miter lim="800000"/>
            </a:ln>
            <a:effectLst/>
          </p:spPr>
          <p:txBody>
            <a:bodyPr lIns="91440" tIns="45720" rIns="91440" bIns="45720" rtlCol="0" anchor="ctr"/>
            <a:lstStyle>
              <a:defPPr>
                <a:defRPr lang="es-CO"/>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a:lstStyle>
            <a:p>
              <a:pPr algn="ctr"/>
              <a:r>
                <a:rPr lang="es-ES" sz="1500" b="1">
                  <a:solidFill>
                    <a:schemeClr val="bg1"/>
                  </a:solidFill>
                </a:rPr>
                <a:t>Entorno Laboral</a:t>
              </a:r>
            </a:p>
          </p:txBody>
        </p:sp>
      </p:grpSp>
      <p:cxnSp>
        <p:nvCxnSpPr>
          <p:cNvPr id="23" name="Straight Connector 9">
            <a:extLst>
              <a:ext uri="{FF2B5EF4-FFF2-40B4-BE49-F238E27FC236}">
                <a16:creationId xmlns:a16="http://schemas.microsoft.com/office/drawing/2014/main" id="{C7494AB9-6183-FB03-2DC7-EA7E2045AC78}"/>
              </a:ext>
            </a:extLst>
          </p:cNvPr>
          <p:cNvCxnSpPr>
            <a:cxnSpLocks/>
          </p:cNvCxnSpPr>
          <p:nvPr/>
        </p:nvCxnSpPr>
        <p:spPr>
          <a:xfrm>
            <a:off x="6273131" y="1014332"/>
            <a:ext cx="0" cy="2661697"/>
          </a:xfrm>
          <a:prstGeom prst="line">
            <a:avLst/>
          </a:prstGeom>
          <a:noFill/>
          <a:ln w="28575" cap="rnd" cmpd="sng" algn="ctr">
            <a:solidFill>
              <a:schemeClr val="bg1">
                <a:lumMod val="85000"/>
              </a:schemeClr>
            </a:solidFill>
            <a:prstDash val="sysDot"/>
            <a:round/>
          </a:ln>
          <a:effectLst/>
        </p:spPr>
      </p:cxnSp>
      <p:grpSp>
        <p:nvGrpSpPr>
          <p:cNvPr id="26" name="Grupo 20">
            <a:extLst>
              <a:ext uri="{FF2B5EF4-FFF2-40B4-BE49-F238E27FC236}">
                <a16:creationId xmlns:a16="http://schemas.microsoft.com/office/drawing/2014/main" id="{F4F2423A-065A-D54F-2C90-7E180D1622CA}"/>
              </a:ext>
            </a:extLst>
          </p:cNvPr>
          <p:cNvGrpSpPr/>
          <p:nvPr/>
        </p:nvGrpSpPr>
        <p:grpSpPr>
          <a:xfrm>
            <a:off x="2462027" y="4154878"/>
            <a:ext cx="2309661" cy="1267353"/>
            <a:chOff x="198982" y="1041233"/>
            <a:chExt cx="2309661" cy="1267353"/>
          </a:xfrm>
        </p:grpSpPr>
        <p:sp>
          <p:nvSpPr>
            <p:cNvPr id="27" name="Rectángulo redondeado 21">
              <a:extLst>
                <a:ext uri="{FF2B5EF4-FFF2-40B4-BE49-F238E27FC236}">
                  <a16:creationId xmlns:a16="http://schemas.microsoft.com/office/drawing/2014/main" id="{F3CCF666-E446-1E25-F17D-E5FC7D955C55}"/>
                </a:ext>
              </a:extLst>
            </p:cNvPr>
            <p:cNvSpPr/>
            <p:nvPr/>
          </p:nvSpPr>
          <p:spPr>
            <a:xfrm>
              <a:off x="524934" y="1857294"/>
              <a:ext cx="1651000" cy="255181"/>
            </a:xfrm>
            <a:prstGeom prst="roundRect">
              <a:avLst>
                <a:gd name="adj" fmla="val 50000"/>
              </a:avLst>
            </a:prstGeom>
            <a:solidFill>
              <a:srgbClr val="72CA8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28" name="Rectángulo 22">
              <a:extLst>
                <a:ext uri="{FF2B5EF4-FFF2-40B4-BE49-F238E27FC236}">
                  <a16:creationId xmlns:a16="http://schemas.microsoft.com/office/drawing/2014/main" id="{438439DA-A449-351E-47ED-B0EBDB0F875F}"/>
                </a:ext>
              </a:extLst>
            </p:cNvPr>
            <p:cNvSpPr/>
            <p:nvPr/>
          </p:nvSpPr>
          <p:spPr>
            <a:xfrm>
              <a:off x="198982" y="1656750"/>
              <a:ext cx="2309661" cy="651836"/>
            </a:xfrm>
            <a:prstGeom prst="rect">
              <a:avLst/>
            </a:prstGeom>
            <a:noFill/>
            <a:ln w="28575" cap="flat" cmpd="sng" algn="ctr">
              <a:noFill/>
              <a:prstDash val="solid"/>
              <a:miter lim="800000"/>
            </a:ln>
            <a:effectLst/>
          </p:spPr>
          <p:txBody>
            <a:bodyPr rtlCol="0" anchor="ctr"/>
            <a:lstStyle>
              <a:defPPr>
                <a:defRPr lang="es-CO"/>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a:lstStyle>
            <a:p>
              <a:pPr marL="0" marR="0" lvl="0" indent="0" algn="ctr" defTabSz="914377" rtl="0" eaLnBrk="1" fontAlgn="auto" latinLnBrk="0" hangingPunct="1">
                <a:lnSpc>
                  <a:spcPct val="100000"/>
                </a:lnSpc>
                <a:spcBef>
                  <a:spcPts val="0"/>
                </a:spcBef>
                <a:spcAft>
                  <a:spcPts val="0"/>
                </a:spcAft>
                <a:buClrTx/>
                <a:buSzTx/>
                <a:buFontTx/>
                <a:buNone/>
                <a:tabLst/>
                <a:defRPr/>
              </a:pPr>
              <a:r>
                <a:rPr lang="es-ES" sz="1500" b="1">
                  <a:solidFill>
                    <a:schemeClr val="bg1"/>
                  </a:solidFill>
                </a:rPr>
                <a:t> Entorno Hogar</a:t>
              </a:r>
              <a:endParaRPr lang="es-ES" sz="1500" b="1">
                <a:solidFill>
                  <a:srgbClr val="72CA8B"/>
                </a:solidFill>
              </a:endParaRPr>
            </a:p>
          </p:txBody>
        </p:sp>
        <p:grpSp>
          <p:nvGrpSpPr>
            <p:cNvPr id="29" name="Grupo 23">
              <a:extLst>
                <a:ext uri="{FF2B5EF4-FFF2-40B4-BE49-F238E27FC236}">
                  <a16:creationId xmlns:a16="http://schemas.microsoft.com/office/drawing/2014/main" id="{CEFBB8A2-C12A-791D-E691-5F2723FDBF5E}"/>
                </a:ext>
              </a:extLst>
            </p:cNvPr>
            <p:cNvGrpSpPr/>
            <p:nvPr/>
          </p:nvGrpSpPr>
          <p:grpSpPr>
            <a:xfrm>
              <a:off x="1056166" y="1041233"/>
              <a:ext cx="602817" cy="602817"/>
              <a:chOff x="1056166" y="1073888"/>
              <a:chExt cx="602817" cy="602817"/>
            </a:xfrm>
          </p:grpSpPr>
          <p:sp>
            <p:nvSpPr>
              <p:cNvPr id="31" name="Elipse 25">
                <a:extLst>
                  <a:ext uri="{FF2B5EF4-FFF2-40B4-BE49-F238E27FC236}">
                    <a16:creationId xmlns:a16="http://schemas.microsoft.com/office/drawing/2014/main" id="{10B0E562-A4CA-A06E-C83A-1C798E27D411}"/>
                  </a:ext>
                </a:extLst>
              </p:cNvPr>
              <p:cNvSpPr/>
              <p:nvPr/>
            </p:nvSpPr>
            <p:spPr>
              <a:xfrm>
                <a:off x="1056166" y="1073888"/>
                <a:ext cx="602817" cy="602817"/>
              </a:xfrm>
              <a:prstGeom prst="ellipse">
                <a:avLst/>
              </a:prstGeom>
              <a:solidFill>
                <a:srgbClr val="72CA8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a:p>
            </p:txBody>
          </p:sp>
          <p:pic>
            <p:nvPicPr>
              <p:cNvPr id="32" name="Imagen 26">
                <a:extLst>
                  <a:ext uri="{FF2B5EF4-FFF2-40B4-BE49-F238E27FC236}">
                    <a16:creationId xmlns:a16="http://schemas.microsoft.com/office/drawing/2014/main" id="{21E580A6-5E65-2694-1592-CA31E8CE1BC7}"/>
                  </a:ext>
                </a:extLst>
              </p:cNvPr>
              <p:cNvPicPr>
                <a:picLocks noChangeAspect="1"/>
              </p:cNvPicPr>
              <p:nvPr/>
            </p:nvPicPr>
            <p:blipFill>
              <a:blip r:embed="rId4"/>
              <a:stretch>
                <a:fillRect/>
              </a:stretch>
            </p:blipFill>
            <p:spPr>
              <a:xfrm>
                <a:off x="1151391" y="1180213"/>
                <a:ext cx="425808" cy="350959"/>
              </a:xfrm>
              <a:prstGeom prst="rect">
                <a:avLst/>
              </a:prstGeom>
            </p:spPr>
          </p:pic>
        </p:grpSp>
        <p:cxnSp>
          <p:nvCxnSpPr>
            <p:cNvPr id="30" name="Straight Connector 9">
              <a:extLst>
                <a:ext uri="{FF2B5EF4-FFF2-40B4-BE49-F238E27FC236}">
                  <a16:creationId xmlns:a16="http://schemas.microsoft.com/office/drawing/2014/main" id="{384053FD-E892-B422-77DF-1FF37240D9BE}"/>
                </a:ext>
              </a:extLst>
            </p:cNvPr>
            <p:cNvCxnSpPr>
              <a:cxnSpLocks/>
            </p:cNvCxnSpPr>
            <p:nvPr/>
          </p:nvCxnSpPr>
          <p:spPr>
            <a:xfrm>
              <a:off x="1357574" y="1546279"/>
              <a:ext cx="0" cy="345559"/>
            </a:xfrm>
            <a:prstGeom prst="line">
              <a:avLst/>
            </a:prstGeom>
            <a:noFill/>
            <a:ln w="28575" cap="rnd" cmpd="sng" algn="ctr">
              <a:solidFill>
                <a:srgbClr val="72CA8B"/>
              </a:solidFill>
              <a:prstDash val="sysDot"/>
              <a:round/>
            </a:ln>
            <a:effectLst/>
          </p:spPr>
        </p:cxnSp>
      </p:grpSp>
      <p:grpSp>
        <p:nvGrpSpPr>
          <p:cNvPr id="52" name="Group 51">
            <a:extLst>
              <a:ext uri="{FF2B5EF4-FFF2-40B4-BE49-F238E27FC236}">
                <a16:creationId xmlns:a16="http://schemas.microsoft.com/office/drawing/2014/main" id="{E34D6EE9-36AF-9C6E-B7AD-51050924281C}"/>
              </a:ext>
            </a:extLst>
          </p:cNvPr>
          <p:cNvGrpSpPr/>
          <p:nvPr/>
        </p:nvGrpSpPr>
        <p:grpSpPr>
          <a:xfrm>
            <a:off x="9077698" y="1014332"/>
            <a:ext cx="2138306" cy="1067454"/>
            <a:chOff x="9925727" y="1690633"/>
            <a:chExt cx="2138306" cy="1067454"/>
          </a:xfrm>
        </p:grpSpPr>
        <p:sp>
          <p:nvSpPr>
            <p:cNvPr id="4" name="Rectángulo redondeado 35">
              <a:extLst>
                <a:ext uri="{FF2B5EF4-FFF2-40B4-BE49-F238E27FC236}">
                  <a16:creationId xmlns:a16="http://schemas.microsoft.com/office/drawing/2014/main" id="{54127CD4-B17E-15CC-DB04-E9E3EFD86395}"/>
                </a:ext>
              </a:extLst>
            </p:cNvPr>
            <p:cNvSpPr/>
            <p:nvPr/>
          </p:nvSpPr>
          <p:spPr>
            <a:xfrm>
              <a:off x="9925727" y="2500000"/>
              <a:ext cx="2116530" cy="255181"/>
            </a:xfrm>
            <a:prstGeom prst="roundRect">
              <a:avLst>
                <a:gd name="adj" fmla="val 50000"/>
              </a:avLst>
            </a:prstGeom>
            <a:solidFill>
              <a:srgbClr val="328AA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a:p>
          </p:txBody>
        </p:sp>
        <p:grpSp>
          <p:nvGrpSpPr>
            <p:cNvPr id="7" name="Grupo 38">
              <a:extLst>
                <a:ext uri="{FF2B5EF4-FFF2-40B4-BE49-F238E27FC236}">
                  <a16:creationId xmlns:a16="http://schemas.microsoft.com/office/drawing/2014/main" id="{632258BC-411A-8FC9-8F27-C07F2C8E22B1}"/>
                </a:ext>
              </a:extLst>
            </p:cNvPr>
            <p:cNvGrpSpPr/>
            <p:nvPr/>
          </p:nvGrpSpPr>
          <p:grpSpPr>
            <a:xfrm>
              <a:off x="10682584" y="1690633"/>
              <a:ext cx="602817" cy="850605"/>
              <a:chOff x="5946796" y="1041233"/>
              <a:chExt cx="602817" cy="850605"/>
            </a:xfrm>
          </p:grpSpPr>
          <p:sp>
            <p:nvSpPr>
              <p:cNvPr id="11" name="Elipse 39">
                <a:extLst>
                  <a:ext uri="{FF2B5EF4-FFF2-40B4-BE49-F238E27FC236}">
                    <a16:creationId xmlns:a16="http://schemas.microsoft.com/office/drawing/2014/main" id="{2ACDCFA8-80B1-5468-48E6-44302A784390}"/>
                  </a:ext>
                </a:extLst>
              </p:cNvPr>
              <p:cNvSpPr/>
              <p:nvPr/>
            </p:nvSpPr>
            <p:spPr>
              <a:xfrm>
                <a:off x="5946796" y="1041233"/>
                <a:ext cx="602817" cy="602817"/>
              </a:xfrm>
              <a:prstGeom prst="ellipse">
                <a:avLst/>
              </a:prstGeom>
              <a:solidFill>
                <a:srgbClr val="328AA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a:p>
            </p:txBody>
          </p:sp>
          <p:cxnSp>
            <p:nvCxnSpPr>
              <p:cNvPr id="14" name="Straight Connector 9">
                <a:extLst>
                  <a:ext uri="{FF2B5EF4-FFF2-40B4-BE49-F238E27FC236}">
                    <a16:creationId xmlns:a16="http://schemas.microsoft.com/office/drawing/2014/main" id="{EB454895-90B8-05A2-13C6-BEF05516FD30}"/>
                  </a:ext>
                </a:extLst>
              </p:cNvPr>
              <p:cNvCxnSpPr>
                <a:cxnSpLocks/>
              </p:cNvCxnSpPr>
              <p:nvPr/>
            </p:nvCxnSpPr>
            <p:spPr>
              <a:xfrm>
                <a:off x="6248204" y="1546279"/>
                <a:ext cx="0" cy="345559"/>
              </a:xfrm>
              <a:prstGeom prst="line">
                <a:avLst/>
              </a:prstGeom>
              <a:noFill/>
              <a:ln w="28575" cap="rnd" cmpd="sng" algn="ctr">
                <a:solidFill>
                  <a:srgbClr val="328AA4"/>
                </a:solidFill>
                <a:prstDash val="sysDot"/>
                <a:round/>
              </a:ln>
              <a:effectLst/>
            </p:spPr>
          </p:cxnSp>
          <p:pic>
            <p:nvPicPr>
              <p:cNvPr id="15" name="Imagen 41">
                <a:extLst>
                  <a:ext uri="{FF2B5EF4-FFF2-40B4-BE49-F238E27FC236}">
                    <a16:creationId xmlns:a16="http://schemas.microsoft.com/office/drawing/2014/main" id="{139B2F7D-EEC3-BBEE-E3D0-3640BE6466D5}"/>
                  </a:ext>
                </a:extLst>
              </p:cNvPr>
              <p:cNvPicPr>
                <a:picLocks noChangeAspect="1"/>
              </p:cNvPicPr>
              <p:nvPr/>
            </p:nvPicPr>
            <p:blipFill>
              <a:blip r:embed="rId5"/>
              <a:stretch>
                <a:fillRect/>
              </a:stretch>
            </p:blipFill>
            <p:spPr>
              <a:xfrm>
                <a:off x="6014981" y="1123628"/>
                <a:ext cx="477560" cy="364209"/>
              </a:xfrm>
              <a:prstGeom prst="rect">
                <a:avLst/>
              </a:prstGeom>
            </p:spPr>
          </p:pic>
        </p:grpSp>
        <p:sp>
          <p:nvSpPr>
            <p:cNvPr id="48" name="Rectángulo 37">
              <a:extLst>
                <a:ext uri="{FF2B5EF4-FFF2-40B4-BE49-F238E27FC236}">
                  <a16:creationId xmlns:a16="http://schemas.microsoft.com/office/drawing/2014/main" id="{F0B2DFB1-850E-14F2-55D7-B0A4F80F5A5F}"/>
                </a:ext>
              </a:extLst>
            </p:cNvPr>
            <p:cNvSpPr/>
            <p:nvPr/>
          </p:nvSpPr>
          <p:spPr>
            <a:xfrm>
              <a:off x="9938221" y="2481604"/>
              <a:ext cx="2125812" cy="276483"/>
            </a:xfrm>
            <a:prstGeom prst="rect">
              <a:avLst/>
            </a:prstGeom>
            <a:noFill/>
            <a:ln w="28575" cap="flat" cmpd="sng" algn="ctr">
              <a:noFill/>
              <a:prstDash val="solid"/>
              <a:miter lim="800000"/>
            </a:ln>
            <a:effectLst/>
          </p:spPr>
          <p:txBody>
            <a:bodyPr lIns="91440" tIns="45720" rIns="91440" bIns="45720" rtlCol="0" anchor="ctr"/>
            <a:lstStyle>
              <a:defPPr>
                <a:defRPr lang="es-CO"/>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a:lstStyle>
            <a:p>
              <a:pPr algn="ctr"/>
              <a:r>
                <a:rPr lang="es-ES" sz="1500" b="1">
                  <a:solidFill>
                    <a:schemeClr val="bg1"/>
                  </a:solidFill>
                </a:rPr>
                <a:t>Entorno Comunitario </a:t>
              </a:r>
            </a:p>
          </p:txBody>
        </p:sp>
      </p:grpSp>
      <p:sp>
        <p:nvSpPr>
          <p:cNvPr id="51" name="TextBox 50">
            <a:extLst>
              <a:ext uri="{FF2B5EF4-FFF2-40B4-BE49-F238E27FC236}">
                <a16:creationId xmlns:a16="http://schemas.microsoft.com/office/drawing/2014/main" id="{2DE3CAE5-972E-566E-F849-30F9671DE1AA}"/>
              </a:ext>
            </a:extLst>
          </p:cNvPr>
          <p:cNvSpPr txBox="1"/>
          <p:nvPr/>
        </p:nvSpPr>
        <p:spPr>
          <a:xfrm>
            <a:off x="6288385" y="2285390"/>
            <a:ext cx="2608836" cy="1569660"/>
          </a:xfrm>
          <a:prstGeom prst="rect">
            <a:avLst/>
          </a:prstGeom>
          <a:noFill/>
        </p:spPr>
        <p:txBody>
          <a:bodyPr wrap="square" lIns="91440" tIns="45720" rIns="91440" bIns="45720" anchor="t">
            <a:spAutoFit/>
          </a:bodyPr>
          <a:lstStyle>
            <a:defPPr>
              <a:defRPr lang="en-CO"/>
            </a:defPPr>
            <a:lvl1pPr marL="136525" lvl="0" indent="-136525">
              <a:buClrTx/>
              <a:buSzTx/>
              <a:buFont typeface="Arial" panose="020B0604020202020204" pitchFamily="34" charset="0"/>
              <a:buChar char="•"/>
              <a:defRPr sz="1200" b="1">
                <a:solidFill>
                  <a:schemeClr val="bg2">
                    <a:lumMod val="25000"/>
                  </a:schemeClr>
                </a:solidFill>
                <a:latin typeface="Aptos" panose="020B0004020202020204" pitchFamily="34" charset="0"/>
                <a:cs typeface="Arial"/>
              </a:defRPr>
            </a:lvl1pPr>
          </a:lstStyle>
          <a:p>
            <a:pPr algn="just"/>
            <a:r>
              <a:rPr lang="es-CO" b="0">
                <a:latin typeface="Aptos"/>
              </a:rPr>
              <a:t>De las intervenciones de enfermería que se realizan con los niños, niñas y adolescentes,  se valoraron</a:t>
            </a:r>
            <a:r>
              <a:rPr lang="es-CO">
                <a:latin typeface="Aptos"/>
              </a:rPr>
              <a:t> 3.442 niños y niñas</a:t>
            </a:r>
            <a:r>
              <a:rPr lang="es-CO" b="0">
                <a:latin typeface="Aptos"/>
              </a:rPr>
              <a:t> para detectar riesgos nutricionales.</a:t>
            </a:r>
            <a:endParaRPr lang="es-ES"/>
          </a:p>
          <a:p>
            <a:endParaRPr lang="es-CO" b="0"/>
          </a:p>
          <a:p>
            <a:pPr algn="just"/>
            <a:r>
              <a:rPr lang="es-ES" b="0"/>
              <a:t>Intervención de </a:t>
            </a:r>
            <a:r>
              <a:rPr lang="es-ES"/>
              <a:t>569 Salas Amigas </a:t>
            </a:r>
            <a:r>
              <a:rPr lang="es-ES" b="0"/>
              <a:t>de la Familia Lactante.</a:t>
            </a:r>
          </a:p>
        </p:txBody>
      </p:sp>
      <p:sp>
        <p:nvSpPr>
          <p:cNvPr id="53" name="TextBox 52">
            <a:extLst>
              <a:ext uri="{FF2B5EF4-FFF2-40B4-BE49-F238E27FC236}">
                <a16:creationId xmlns:a16="http://schemas.microsoft.com/office/drawing/2014/main" id="{8E566521-0504-F539-3554-976A68A5AF1C}"/>
              </a:ext>
            </a:extLst>
          </p:cNvPr>
          <p:cNvSpPr txBox="1"/>
          <p:nvPr/>
        </p:nvSpPr>
        <p:spPr>
          <a:xfrm>
            <a:off x="9118864" y="2291034"/>
            <a:ext cx="2117772" cy="1384995"/>
          </a:xfrm>
          <a:prstGeom prst="rect">
            <a:avLst/>
          </a:prstGeom>
          <a:noFill/>
        </p:spPr>
        <p:txBody>
          <a:bodyPr wrap="square" lIns="91440" tIns="45720" rIns="91440" bIns="45720" anchor="t">
            <a:spAutoFit/>
          </a:bodyPr>
          <a:lstStyle>
            <a:defPPr>
              <a:defRPr lang="en-CO"/>
            </a:defPPr>
            <a:lvl1pPr marL="136525" lvl="0" indent="-136525">
              <a:buClrTx/>
              <a:buSzTx/>
              <a:buFont typeface="Arial" panose="020B0604020202020204" pitchFamily="34" charset="0"/>
              <a:buChar char="•"/>
              <a:defRPr sz="1200" b="1">
                <a:solidFill>
                  <a:schemeClr val="bg2">
                    <a:lumMod val="25000"/>
                  </a:schemeClr>
                </a:solidFill>
                <a:latin typeface="Aptos" panose="020B0004020202020204" pitchFamily="34" charset="0"/>
                <a:cs typeface="Arial"/>
              </a:defRPr>
            </a:lvl1pPr>
          </a:lstStyle>
          <a:p>
            <a:pPr algn="just"/>
            <a:r>
              <a:rPr lang="es-ES"/>
              <a:t>2.371 personas impactadas </a:t>
            </a:r>
            <a:r>
              <a:rPr lang="es-ES" b="0"/>
              <a:t>con estrategias de lactancia y alimentación saludable.</a:t>
            </a:r>
          </a:p>
          <a:p>
            <a:pPr algn="just"/>
            <a:endParaRPr lang="es-CO" b="0"/>
          </a:p>
          <a:p>
            <a:pPr algn="just"/>
            <a:r>
              <a:rPr lang="es-CO" b="0"/>
              <a:t>Fortalecimiento de </a:t>
            </a:r>
            <a:r>
              <a:rPr lang="es-CO"/>
              <a:t>huertas comunitarias.</a:t>
            </a:r>
          </a:p>
        </p:txBody>
      </p:sp>
      <p:cxnSp>
        <p:nvCxnSpPr>
          <p:cNvPr id="56" name="Straight Connector 9">
            <a:extLst>
              <a:ext uri="{FF2B5EF4-FFF2-40B4-BE49-F238E27FC236}">
                <a16:creationId xmlns:a16="http://schemas.microsoft.com/office/drawing/2014/main" id="{DFCE4498-7CEE-5BE3-757C-A14F93FF34D4}"/>
              </a:ext>
            </a:extLst>
          </p:cNvPr>
          <p:cNvCxnSpPr>
            <a:cxnSpLocks/>
          </p:cNvCxnSpPr>
          <p:nvPr/>
        </p:nvCxnSpPr>
        <p:spPr>
          <a:xfrm>
            <a:off x="8964403" y="1014332"/>
            <a:ext cx="0" cy="2661697"/>
          </a:xfrm>
          <a:prstGeom prst="line">
            <a:avLst/>
          </a:prstGeom>
          <a:noFill/>
          <a:ln w="28575" cap="rnd" cmpd="sng" algn="ctr">
            <a:solidFill>
              <a:schemeClr val="bg1">
                <a:lumMod val="85000"/>
              </a:schemeClr>
            </a:solidFill>
            <a:prstDash val="sysDot"/>
            <a:round/>
          </a:ln>
          <a:effectLst/>
        </p:spPr>
      </p:cxnSp>
      <p:grpSp>
        <p:nvGrpSpPr>
          <p:cNvPr id="40" name="Grupo 42">
            <a:extLst>
              <a:ext uri="{FF2B5EF4-FFF2-40B4-BE49-F238E27FC236}">
                <a16:creationId xmlns:a16="http://schemas.microsoft.com/office/drawing/2014/main" id="{DAA481DB-CD11-885F-B8F9-2CE6F902747C}"/>
              </a:ext>
            </a:extLst>
          </p:cNvPr>
          <p:cNvGrpSpPr/>
          <p:nvPr/>
        </p:nvGrpSpPr>
        <p:grpSpPr>
          <a:xfrm>
            <a:off x="5518027" y="4136013"/>
            <a:ext cx="2125812" cy="1090107"/>
            <a:chOff x="7558951" y="1041233"/>
            <a:chExt cx="2125812" cy="1090107"/>
          </a:xfrm>
        </p:grpSpPr>
        <p:sp>
          <p:nvSpPr>
            <p:cNvPr id="41" name="Elipse 43">
              <a:extLst>
                <a:ext uri="{FF2B5EF4-FFF2-40B4-BE49-F238E27FC236}">
                  <a16:creationId xmlns:a16="http://schemas.microsoft.com/office/drawing/2014/main" id="{CC33D14C-B658-3FAC-8FD4-1DA0131A6ACB}"/>
                </a:ext>
              </a:extLst>
            </p:cNvPr>
            <p:cNvSpPr/>
            <p:nvPr/>
          </p:nvSpPr>
          <p:spPr>
            <a:xfrm>
              <a:off x="8352536" y="1041233"/>
              <a:ext cx="602817" cy="602817"/>
            </a:xfrm>
            <a:prstGeom prst="ellipse">
              <a:avLst/>
            </a:prstGeom>
            <a:solidFill>
              <a:srgbClr val="725EB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a:p>
          </p:txBody>
        </p:sp>
        <p:grpSp>
          <p:nvGrpSpPr>
            <p:cNvPr id="42" name="Grupo 44">
              <a:extLst>
                <a:ext uri="{FF2B5EF4-FFF2-40B4-BE49-F238E27FC236}">
                  <a16:creationId xmlns:a16="http://schemas.microsoft.com/office/drawing/2014/main" id="{715A273D-915D-DC0A-2511-2CA9BEA65148}"/>
                </a:ext>
              </a:extLst>
            </p:cNvPr>
            <p:cNvGrpSpPr/>
            <p:nvPr/>
          </p:nvGrpSpPr>
          <p:grpSpPr>
            <a:xfrm>
              <a:off x="7558951" y="1146875"/>
              <a:ext cx="2125812" cy="984465"/>
              <a:chOff x="7576863" y="1146875"/>
              <a:chExt cx="2125812" cy="984465"/>
            </a:xfrm>
          </p:grpSpPr>
          <p:sp>
            <p:nvSpPr>
              <p:cNvPr id="43" name="Rectángulo redondeado 45">
                <a:extLst>
                  <a:ext uri="{FF2B5EF4-FFF2-40B4-BE49-F238E27FC236}">
                    <a16:creationId xmlns:a16="http://schemas.microsoft.com/office/drawing/2014/main" id="{9162BCED-E977-FFFA-C2C6-25F60E22BA60}"/>
                  </a:ext>
                </a:extLst>
              </p:cNvPr>
              <p:cNvSpPr/>
              <p:nvPr/>
            </p:nvSpPr>
            <p:spPr>
              <a:xfrm>
                <a:off x="7591038" y="1850600"/>
                <a:ext cx="2038732" cy="255181"/>
              </a:xfrm>
              <a:prstGeom prst="roundRect">
                <a:avLst>
                  <a:gd name="adj" fmla="val 50000"/>
                </a:avLst>
              </a:prstGeom>
              <a:solidFill>
                <a:srgbClr val="725EB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44" name="Rectángulo 46">
                <a:extLst>
                  <a:ext uri="{FF2B5EF4-FFF2-40B4-BE49-F238E27FC236}">
                    <a16:creationId xmlns:a16="http://schemas.microsoft.com/office/drawing/2014/main" id="{6A251D7F-F3EF-9BDD-F1B4-5420CE55EFEE}"/>
                  </a:ext>
                </a:extLst>
              </p:cNvPr>
              <p:cNvSpPr/>
              <p:nvPr/>
            </p:nvSpPr>
            <p:spPr>
              <a:xfrm>
                <a:off x="7576863" y="1812512"/>
                <a:ext cx="2125812" cy="318828"/>
              </a:xfrm>
              <a:prstGeom prst="rect">
                <a:avLst/>
              </a:prstGeom>
              <a:noFill/>
              <a:ln w="28575" cap="flat" cmpd="sng" algn="ctr">
                <a:noFill/>
                <a:prstDash val="solid"/>
                <a:miter lim="800000"/>
              </a:ln>
              <a:effectLst/>
            </p:spPr>
            <p:txBody>
              <a:bodyPr lIns="91440" tIns="45720" rIns="91440" bIns="45720" rtlCol="0" anchor="ctr"/>
              <a:lstStyle>
                <a:defPPr>
                  <a:defRPr lang="es-CO"/>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a:lstStyle>
              <a:p>
                <a:pPr marL="0" marR="0" lvl="0" indent="0" algn="ctr" defTabSz="914377" rtl="0" eaLnBrk="1" fontAlgn="auto" latinLnBrk="0" hangingPunct="1">
                  <a:lnSpc>
                    <a:spcPct val="100000"/>
                  </a:lnSpc>
                  <a:spcBef>
                    <a:spcPts val="0"/>
                  </a:spcBef>
                  <a:spcAft>
                    <a:spcPts val="0"/>
                  </a:spcAft>
                  <a:buClrTx/>
                  <a:buSzTx/>
                  <a:buFontTx/>
                  <a:buNone/>
                  <a:tabLst/>
                  <a:defRPr/>
                </a:pPr>
                <a:r>
                  <a:rPr lang="es-ES" sz="1500" b="1">
                    <a:solidFill>
                      <a:schemeClr val="bg1"/>
                    </a:solidFill>
                  </a:rPr>
                  <a:t>Entorno Institucional </a:t>
                </a:r>
              </a:p>
            </p:txBody>
          </p:sp>
          <p:cxnSp>
            <p:nvCxnSpPr>
              <p:cNvPr id="45" name="Straight Connector 9">
                <a:extLst>
                  <a:ext uri="{FF2B5EF4-FFF2-40B4-BE49-F238E27FC236}">
                    <a16:creationId xmlns:a16="http://schemas.microsoft.com/office/drawing/2014/main" id="{D75E932C-6527-161F-F3B4-CF1CCD26DECB}"/>
                  </a:ext>
                </a:extLst>
              </p:cNvPr>
              <p:cNvCxnSpPr>
                <a:cxnSpLocks/>
              </p:cNvCxnSpPr>
              <p:nvPr/>
            </p:nvCxnSpPr>
            <p:spPr>
              <a:xfrm>
                <a:off x="8653944" y="1524000"/>
                <a:ext cx="0" cy="367838"/>
              </a:xfrm>
              <a:prstGeom prst="line">
                <a:avLst/>
              </a:prstGeom>
              <a:noFill/>
              <a:ln w="28575" cap="rnd" cmpd="sng" algn="ctr">
                <a:solidFill>
                  <a:srgbClr val="725EB1"/>
                </a:solidFill>
                <a:prstDash val="sysDot"/>
                <a:round/>
              </a:ln>
              <a:effectLst/>
            </p:spPr>
          </p:cxnSp>
          <p:pic>
            <p:nvPicPr>
              <p:cNvPr id="46" name="Imagen 48">
                <a:extLst>
                  <a:ext uri="{FF2B5EF4-FFF2-40B4-BE49-F238E27FC236}">
                    <a16:creationId xmlns:a16="http://schemas.microsoft.com/office/drawing/2014/main" id="{4B56F5EC-2809-9EC4-889D-6B1B378A5BAA}"/>
                  </a:ext>
                </a:extLst>
              </p:cNvPr>
              <p:cNvPicPr>
                <a:picLocks noChangeAspect="1"/>
              </p:cNvPicPr>
              <p:nvPr/>
            </p:nvPicPr>
            <p:blipFill>
              <a:blip r:embed="rId6"/>
              <a:stretch>
                <a:fillRect/>
              </a:stretch>
            </p:blipFill>
            <p:spPr>
              <a:xfrm>
                <a:off x="8485860" y="1146875"/>
                <a:ext cx="370916" cy="352154"/>
              </a:xfrm>
              <a:prstGeom prst="rect">
                <a:avLst/>
              </a:prstGeom>
            </p:spPr>
          </p:pic>
        </p:grpSp>
      </p:grpSp>
      <p:sp>
        <p:nvSpPr>
          <p:cNvPr id="57" name="TextBox 56">
            <a:extLst>
              <a:ext uri="{FF2B5EF4-FFF2-40B4-BE49-F238E27FC236}">
                <a16:creationId xmlns:a16="http://schemas.microsoft.com/office/drawing/2014/main" id="{D93A0E68-9315-D384-71B9-5E9A96C42AD0}"/>
              </a:ext>
            </a:extLst>
          </p:cNvPr>
          <p:cNvSpPr txBox="1"/>
          <p:nvPr/>
        </p:nvSpPr>
        <p:spPr>
          <a:xfrm>
            <a:off x="2442589" y="5339563"/>
            <a:ext cx="2411798" cy="1200329"/>
          </a:xfrm>
          <a:prstGeom prst="rect">
            <a:avLst/>
          </a:prstGeom>
          <a:noFill/>
        </p:spPr>
        <p:txBody>
          <a:bodyPr wrap="square" lIns="91440" tIns="45720" rIns="91440" bIns="45720" anchor="t">
            <a:spAutoFit/>
          </a:bodyPr>
          <a:lstStyle>
            <a:defPPr>
              <a:defRPr lang="en-CO"/>
            </a:defPPr>
            <a:lvl1pPr marL="136525" lvl="0" indent="-136525">
              <a:buClrTx/>
              <a:buSzTx/>
              <a:buFont typeface="Arial" panose="020B0604020202020204" pitchFamily="34" charset="0"/>
              <a:buChar char="•"/>
              <a:defRPr sz="1200" b="1">
                <a:solidFill>
                  <a:schemeClr val="bg2">
                    <a:lumMod val="25000"/>
                  </a:schemeClr>
                </a:solidFill>
                <a:latin typeface="Aptos" panose="020B0004020202020204" pitchFamily="34" charset="0"/>
                <a:cs typeface="Arial"/>
              </a:defRPr>
            </a:lvl1pPr>
          </a:lstStyle>
          <a:p>
            <a:pPr algn="just"/>
            <a:r>
              <a:rPr lang="es-CO" b="0">
                <a:latin typeface="Aptos"/>
              </a:rPr>
              <a:t>867.843 familias caracterizadas (2021-2025).</a:t>
            </a:r>
          </a:p>
          <a:p>
            <a:pPr algn="just"/>
            <a:r>
              <a:rPr lang="es-ES" b="0">
                <a:latin typeface="Aptos"/>
              </a:rPr>
              <a:t>12.573 familias con riesgos nutricionales acompañadas con Plan de Cuidado Familiar.</a:t>
            </a:r>
          </a:p>
          <a:p>
            <a:pPr algn="just"/>
            <a:endParaRPr lang="es-ES" b="0"/>
          </a:p>
        </p:txBody>
      </p:sp>
      <p:sp>
        <p:nvSpPr>
          <p:cNvPr id="58" name="TextBox 57">
            <a:extLst>
              <a:ext uri="{FF2B5EF4-FFF2-40B4-BE49-F238E27FC236}">
                <a16:creationId xmlns:a16="http://schemas.microsoft.com/office/drawing/2014/main" id="{424A2337-0185-3B5E-BF3A-5B2D9DCBE8ED}"/>
              </a:ext>
            </a:extLst>
          </p:cNvPr>
          <p:cNvSpPr txBox="1"/>
          <p:nvPr/>
        </p:nvSpPr>
        <p:spPr>
          <a:xfrm>
            <a:off x="5153646" y="5348552"/>
            <a:ext cx="2755118" cy="646331"/>
          </a:xfrm>
          <a:prstGeom prst="rect">
            <a:avLst/>
          </a:prstGeom>
          <a:noFill/>
        </p:spPr>
        <p:txBody>
          <a:bodyPr wrap="square" lIns="91440" tIns="45720" rIns="91440" bIns="45720" anchor="t">
            <a:spAutoFit/>
          </a:bodyPr>
          <a:lstStyle>
            <a:defPPr>
              <a:defRPr lang="en-CO"/>
            </a:defPPr>
            <a:lvl1pPr marL="136525" lvl="0" indent="-136525">
              <a:buClrTx/>
              <a:buSzTx/>
              <a:buFont typeface="Arial" panose="020B0604020202020204" pitchFamily="34" charset="0"/>
              <a:buChar char="•"/>
              <a:defRPr sz="1200" b="0">
                <a:solidFill>
                  <a:schemeClr val="bg2">
                    <a:lumMod val="25000"/>
                  </a:schemeClr>
                </a:solidFill>
                <a:latin typeface="Aptos" panose="020B0004020202020204" pitchFamily="34" charset="0"/>
                <a:cs typeface="Arial"/>
              </a:defRPr>
            </a:lvl1pPr>
          </a:lstStyle>
          <a:p>
            <a:pPr algn="just"/>
            <a:r>
              <a:rPr lang="es-ES" b="1">
                <a:latin typeface="Aptos"/>
              </a:rPr>
              <a:t>33.734 niños valorados </a:t>
            </a:r>
            <a:r>
              <a:rPr lang="es-ES">
                <a:latin typeface="Aptos"/>
              </a:rPr>
              <a:t>en Hogares Comunitarios de Bienestar.</a:t>
            </a:r>
          </a:p>
          <a:p>
            <a:pPr algn="just"/>
            <a:endParaRPr lang="es-ES"/>
          </a:p>
        </p:txBody>
      </p:sp>
      <p:cxnSp>
        <p:nvCxnSpPr>
          <p:cNvPr id="59" name="Straight Connector 9">
            <a:extLst>
              <a:ext uri="{FF2B5EF4-FFF2-40B4-BE49-F238E27FC236}">
                <a16:creationId xmlns:a16="http://schemas.microsoft.com/office/drawing/2014/main" id="{947214E7-02CE-B340-D54A-608199B3694E}"/>
              </a:ext>
            </a:extLst>
          </p:cNvPr>
          <p:cNvCxnSpPr>
            <a:cxnSpLocks/>
          </p:cNvCxnSpPr>
          <p:nvPr/>
        </p:nvCxnSpPr>
        <p:spPr>
          <a:xfrm>
            <a:off x="4994235" y="4189774"/>
            <a:ext cx="0" cy="3031028"/>
          </a:xfrm>
          <a:prstGeom prst="line">
            <a:avLst/>
          </a:prstGeom>
          <a:noFill/>
          <a:ln w="28575" cap="rnd" cmpd="sng" algn="ctr">
            <a:solidFill>
              <a:schemeClr val="bg1">
                <a:lumMod val="85000"/>
              </a:schemeClr>
            </a:solidFill>
            <a:prstDash val="sysDot"/>
            <a:round/>
          </a:ln>
          <a:effectLst/>
        </p:spPr>
      </p:cxnSp>
      <p:cxnSp>
        <p:nvCxnSpPr>
          <p:cNvPr id="60" name="Straight Connector 9">
            <a:extLst>
              <a:ext uri="{FF2B5EF4-FFF2-40B4-BE49-F238E27FC236}">
                <a16:creationId xmlns:a16="http://schemas.microsoft.com/office/drawing/2014/main" id="{0E87A9F6-ADCE-B67A-5C8E-1DC3C11042DC}"/>
              </a:ext>
            </a:extLst>
          </p:cNvPr>
          <p:cNvCxnSpPr>
            <a:cxnSpLocks/>
          </p:cNvCxnSpPr>
          <p:nvPr/>
        </p:nvCxnSpPr>
        <p:spPr>
          <a:xfrm>
            <a:off x="11499887" y="1014332"/>
            <a:ext cx="0" cy="2661697"/>
          </a:xfrm>
          <a:prstGeom prst="line">
            <a:avLst/>
          </a:prstGeom>
          <a:noFill/>
          <a:ln w="28575" cap="rnd" cmpd="sng" algn="ctr">
            <a:solidFill>
              <a:schemeClr val="bg1">
                <a:lumMod val="85000"/>
              </a:schemeClr>
            </a:solidFill>
            <a:prstDash val="sysDot"/>
            <a:round/>
          </a:ln>
          <a:effectLst/>
        </p:spPr>
      </p:cxnSp>
      <p:cxnSp>
        <p:nvCxnSpPr>
          <p:cNvPr id="61" name="Straight Connector 9">
            <a:extLst>
              <a:ext uri="{FF2B5EF4-FFF2-40B4-BE49-F238E27FC236}">
                <a16:creationId xmlns:a16="http://schemas.microsoft.com/office/drawing/2014/main" id="{F8063261-AD25-E35B-07FE-D6BA21BBEA2A}"/>
              </a:ext>
            </a:extLst>
          </p:cNvPr>
          <p:cNvCxnSpPr>
            <a:cxnSpLocks/>
          </p:cNvCxnSpPr>
          <p:nvPr/>
        </p:nvCxnSpPr>
        <p:spPr>
          <a:xfrm>
            <a:off x="8033270" y="4189774"/>
            <a:ext cx="0" cy="3031028"/>
          </a:xfrm>
          <a:prstGeom prst="line">
            <a:avLst/>
          </a:prstGeom>
          <a:noFill/>
          <a:ln w="28575" cap="rnd" cmpd="sng" algn="ctr">
            <a:solidFill>
              <a:schemeClr val="bg1">
                <a:lumMod val="85000"/>
              </a:schemeClr>
            </a:solidFill>
            <a:prstDash val="sysDot"/>
            <a:round/>
          </a:ln>
          <a:effectLst/>
        </p:spPr>
      </p:cxnSp>
      <p:sp>
        <p:nvSpPr>
          <p:cNvPr id="69" name="TextBox 68">
            <a:extLst>
              <a:ext uri="{FF2B5EF4-FFF2-40B4-BE49-F238E27FC236}">
                <a16:creationId xmlns:a16="http://schemas.microsoft.com/office/drawing/2014/main" id="{57540C2B-6639-B963-A318-9BED6D75A9B3}"/>
              </a:ext>
            </a:extLst>
          </p:cNvPr>
          <p:cNvSpPr txBox="1"/>
          <p:nvPr/>
        </p:nvSpPr>
        <p:spPr>
          <a:xfrm>
            <a:off x="8238271" y="5345453"/>
            <a:ext cx="2891577" cy="1401928"/>
          </a:xfrm>
          <a:prstGeom prst="rect">
            <a:avLst/>
          </a:prstGeom>
          <a:noFill/>
        </p:spPr>
        <p:txBody>
          <a:bodyPr wrap="square" lIns="91440" tIns="45720" rIns="91440" bIns="45720" anchor="t">
            <a:spAutoFit/>
          </a:bodyPr>
          <a:lstStyle>
            <a:defPPr>
              <a:defRPr lang="en-CO"/>
            </a:defPPr>
            <a:lvl1pPr marL="136525" lvl="0" indent="-136525">
              <a:buClrTx/>
              <a:buSzTx/>
              <a:buFont typeface="Arial" panose="020B0604020202020204" pitchFamily="34" charset="0"/>
              <a:buChar char="•"/>
              <a:defRPr sz="1200" b="1">
                <a:solidFill>
                  <a:schemeClr val="bg2">
                    <a:lumMod val="25000"/>
                  </a:schemeClr>
                </a:solidFill>
                <a:latin typeface="Aptos" panose="020B0004020202020204" pitchFamily="34" charset="0"/>
                <a:cs typeface="Arial"/>
              </a:defRPr>
            </a:lvl1pPr>
          </a:lstStyle>
          <a:p>
            <a:pPr algn="just"/>
            <a:r>
              <a:rPr lang="es-CO"/>
              <a:t>Total: 11.455 activaciones</a:t>
            </a:r>
          </a:p>
          <a:p>
            <a:pPr algn="just"/>
            <a:r>
              <a:rPr lang="es-ES"/>
              <a:t>EAPB: </a:t>
            </a:r>
            <a:r>
              <a:rPr lang="es-ES" b="0"/>
              <a:t>11.268 activaciones – 88% efectividad</a:t>
            </a:r>
          </a:p>
          <a:p>
            <a:pPr algn="just"/>
            <a:r>
              <a:rPr lang="es-ES"/>
              <a:t>Entornos: </a:t>
            </a:r>
            <a:r>
              <a:rPr lang="es-ES" b="0"/>
              <a:t>811 canalizaciones – 80% efectividad</a:t>
            </a:r>
          </a:p>
          <a:p>
            <a:pPr algn="just"/>
            <a:r>
              <a:rPr lang="es-ES"/>
              <a:t>Extramural: </a:t>
            </a:r>
            <a:r>
              <a:rPr lang="es-ES" b="0"/>
              <a:t>19 canalizaciones – 84% efectividad</a:t>
            </a:r>
          </a:p>
        </p:txBody>
      </p:sp>
      <p:cxnSp>
        <p:nvCxnSpPr>
          <p:cNvPr id="74" name="Straight Connector 9">
            <a:extLst>
              <a:ext uri="{FF2B5EF4-FFF2-40B4-BE49-F238E27FC236}">
                <a16:creationId xmlns:a16="http://schemas.microsoft.com/office/drawing/2014/main" id="{0EB9CE45-6BD7-25C3-394D-C4003F04F170}"/>
              </a:ext>
            </a:extLst>
          </p:cNvPr>
          <p:cNvCxnSpPr>
            <a:cxnSpLocks/>
          </p:cNvCxnSpPr>
          <p:nvPr/>
        </p:nvCxnSpPr>
        <p:spPr>
          <a:xfrm>
            <a:off x="11196317" y="4189774"/>
            <a:ext cx="0" cy="3031028"/>
          </a:xfrm>
          <a:prstGeom prst="line">
            <a:avLst/>
          </a:prstGeom>
          <a:noFill/>
          <a:ln w="28575" cap="rnd" cmpd="sng" algn="ctr">
            <a:solidFill>
              <a:schemeClr val="bg1">
                <a:lumMod val="85000"/>
              </a:schemeClr>
            </a:solidFill>
            <a:prstDash val="sysDot"/>
            <a:round/>
          </a:ln>
          <a:effectLst/>
        </p:spPr>
      </p:cxnSp>
      <p:cxnSp>
        <p:nvCxnSpPr>
          <p:cNvPr id="75" name="Straight Connector 9">
            <a:extLst>
              <a:ext uri="{FF2B5EF4-FFF2-40B4-BE49-F238E27FC236}">
                <a16:creationId xmlns:a16="http://schemas.microsoft.com/office/drawing/2014/main" id="{94E39C69-A688-581C-1A31-2D5EDA700702}"/>
              </a:ext>
            </a:extLst>
          </p:cNvPr>
          <p:cNvCxnSpPr>
            <a:cxnSpLocks/>
          </p:cNvCxnSpPr>
          <p:nvPr/>
        </p:nvCxnSpPr>
        <p:spPr>
          <a:xfrm>
            <a:off x="3674032" y="1014332"/>
            <a:ext cx="0" cy="2661697"/>
          </a:xfrm>
          <a:prstGeom prst="line">
            <a:avLst/>
          </a:prstGeom>
          <a:noFill/>
          <a:ln w="28575" cap="rnd" cmpd="sng" algn="ctr">
            <a:solidFill>
              <a:schemeClr val="bg1">
                <a:lumMod val="85000"/>
              </a:schemeClr>
            </a:solidFill>
            <a:prstDash val="sysDot"/>
            <a:round/>
          </a:ln>
          <a:effectLst/>
        </p:spPr>
      </p:cxnSp>
      <p:cxnSp>
        <p:nvCxnSpPr>
          <p:cNvPr id="76" name="Straight Connector 9">
            <a:extLst>
              <a:ext uri="{FF2B5EF4-FFF2-40B4-BE49-F238E27FC236}">
                <a16:creationId xmlns:a16="http://schemas.microsoft.com/office/drawing/2014/main" id="{1FFC9EE0-7FB2-9240-2EB8-5266C50496EA}"/>
              </a:ext>
            </a:extLst>
          </p:cNvPr>
          <p:cNvCxnSpPr>
            <a:cxnSpLocks/>
          </p:cNvCxnSpPr>
          <p:nvPr/>
        </p:nvCxnSpPr>
        <p:spPr>
          <a:xfrm>
            <a:off x="2237588" y="4189774"/>
            <a:ext cx="0" cy="3031028"/>
          </a:xfrm>
          <a:prstGeom prst="line">
            <a:avLst/>
          </a:prstGeom>
          <a:noFill/>
          <a:ln w="28575" cap="rnd" cmpd="sng" algn="ctr">
            <a:solidFill>
              <a:schemeClr val="bg1">
                <a:lumMod val="85000"/>
              </a:schemeClr>
            </a:solidFill>
            <a:prstDash val="sysDot"/>
            <a:round/>
          </a:ln>
          <a:effectLst/>
        </p:spPr>
      </p:cxnSp>
      <p:grpSp>
        <p:nvGrpSpPr>
          <p:cNvPr id="79" name="Group 78">
            <a:extLst>
              <a:ext uri="{FF2B5EF4-FFF2-40B4-BE49-F238E27FC236}">
                <a16:creationId xmlns:a16="http://schemas.microsoft.com/office/drawing/2014/main" id="{36354E93-ACC7-8A3F-49B3-EFABE4E9EC67}"/>
              </a:ext>
            </a:extLst>
          </p:cNvPr>
          <p:cNvGrpSpPr/>
          <p:nvPr/>
        </p:nvGrpSpPr>
        <p:grpSpPr>
          <a:xfrm>
            <a:off x="8758326" y="4149433"/>
            <a:ext cx="1885504" cy="1057747"/>
            <a:chOff x="8351926" y="4149433"/>
            <a:chExt cx="1885504" cy="1057747"/>
          </a:xfrm>
        </p:grpSpPr>
        <p:sp>
          <p:nvSpPr>
            <p:cNvPr id="65" name="Rectángulo redondeado 10">
              <a:extLst>
                <a:ext uri="{FF2B5EF4-FFF2-40B4-BE49-F238E27FC236}">
                  <a16:creationId xmlns:a16="http://schemas.microsoft.com/office/drawing/2014/main" id="{34D600B0-7978-232F-60B2-1C713AC5E9EE}"/>
                </a:ext>
              </a:extLst>
            </p:cNvPr>
            <p:cNvSpPr/>
            <p:nvPr/>
          </p:nvSpPr>
          <p:spPr>
            <a:xfrm>
              <a:off x="8431060" y="4945353"/>
              <a:ext cx="1695714" cy="255181"/>
            </a:xfrm>
            <a:prstGeom prst="roundRect">
              <a:avLst>
                <a:gd name="adj" fmla="val 50000"/>
              </a:avLst>
            </a:prstGeom>
            <a:solidFill>
              <a:srgbClr val="FB8A6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66" name="Elipse 11">
              <a:extLst>
                <a:ext uri="{FF2B5EF4-FFF2-40B4-BE49-F238E27FC236}">
                  <a16:creationId xmlns:a16="http://schemas.microsoft.com/office/drawing/2014/main" id="{BF1F04BB-AE9E-8DD5-48EB-9A828EF84CDB}"/>
                </a:ext>
              </a:extLst>
            </p:cNvPr>
            <p:cNvSpPr/>
            <p:nvPr/>
          </p:nvSpPr>
          <p:spPr>
            <a:xfrm>
              <a:off x="8977509" y="4149433"/>
              <a:ext cx="602817" cy="602817"/>
            </a:xfrm>
            <a:prstGeom prst="ellipse">
              <a:avLst/>
            </a:prstGeom>
            <a:solidFill>
              <a:srgbClr val="FB8A6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a:p>
          </p:txBody>
        </p:sp>
        <p:cxnSp>
          <p:nvCxnSpPr>
            <p:cNvPr id="67" name="Straight Connector 9">
              <a:extLst>
                <a:ext uri="{FF2B5EF4-FFF2-40B4-BE49-F238E27FC236}">
                  <a16:creationId xmlns:a16="http://schemas.microsoft.com/office/drawing/2014/main" id="{32A28672-8743-2BD9-51FB-14C24F542454}"/>
                </a:ext>
              </a:extLst>
            </p:cNvPr>
            <p:cNvCxnSpPr>
              <a:cxnSpLocks/>
            </p:cNvCxnSpPr>
            <p:nvPr/>
          </p:nvCxnSpPr>
          <p:spPr>
            <a:xfrm>
              <a:off x="9265470" y="4618753"/>
              <a:ext cx="0" cy="367838"/>
            </a:xfrm>
            <a:prstGeom prst="line">
              <a:avLst/>
            </a:prstGeom>
            <a:noFill/>
            <a:ln w="28575" cap="rnd" cmpd="sng" algn="ctr">
              <a:solidFill>
                <a:srgbClr val="FB8A60"/>
              </a:solidFill>
              <a:prstDash val="sysDot"/>
              <a:round/>
            </a:ln>
            <a:effectLst/>
          </p:spPr>
        </p:cxnSp>
        <p:sp>
          <p:nvSpPr>
            <p:cNvPr id="73" name="Rectángulo 9">
              <a:extLst>
                <a:ext uri="{FF2B5EF4-FFF2-40B4-BE49-F238E27FC236}">
                  <a16:creationId xmlns:a16="http://schemas.microsoft.com/office/drawing/2014/main" id="{89D8B258-8859-58F0-E6D9-E161EDC76769}"/>
                </a:ext>
              </a:extLst>
            </p:cNvPr>
            <p:cNvSpPr/>
            <p:nvPr/>
          </p:nvSpPr>
          <p:spPr>
            <a:xfrm>
              <a:off x="8351926" y="4930697"/>
              <a:ext cx="1885504" cy="276483"/>
            </a:xfrm>
            <a:prstGeom prst="rect">
              <a:avLst/>
            </a:prstGeom>
            <a:noFill/>
            <a:ln w="28575" cap="flat" cmpd="sng" algn="ctr">
              <a:noFill/>
              <a:prstDash val="solid"/>
              <a:miter lim="800000"/>
            </a:ln>
            <a:effectLst/>
          </p:spPr>
          <p:txBody>
            <a:bodyPr lIns="91440" tIns="45720" rIns="91440" bIns="45720" rtlCol="0" anchor="ctr"/>
            <a:lstStyle>
              <a:defPPr>
                <a:defRPr lang="es-CO"/>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a:lstStyle>
            <a:p>
              <a:pPr algn="ctr"/>
              <a:r>
                <a:rPr lang="es-ES" sz="1500" b="1">
                  <a:solidFill>
                    <a:schemeClr val="bg1"/>
                  </a:solidFill>
                </a:rPr>
                <a:t>Canalizaciones</a:t>
              </a:r>
            </a:p>
          </p:txBody>
        </p:sp>
        <p:pic>
          <p:nvPicPr>
            <p:cNvPr id="78" name="Graphic 77">
              <a:extLst>
                <a:ext uri="{FF2B5EF4-FFF2-40B4-BE49-F238E27FC236}">
                  <a16:creationId xmlns:a16="http://schemas.microsoft.com/office/drawing/2014/main" id="{2B7D319D-6E8A-545A-AE21-3DCC91F0A18A}"/>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9103797" y="4270399"/>
              <a:ext cx="360000" cy="360000"/>
            </a:xfrm>
            <a:prstGeom prst="rect">
              <a:avLst/>
            </a:prstGeom>
          </p:spPr>
        </p:pic>
      </p:grpSp>
      <p:sp>
        <p:nvSpPr>
          <p:cNvPr id="6" name="CuadroTexto 5">
            <a:extLst>
              <a:ext uri="{FF2B5EF4-FFF2-40B4-BE49-F238E27FC236}">
                <a16:creationId xmlns:a16="http://schemas.microsoft.com/office/drawing/2014/main" id="{1E0E3487-1A37-156C-A718-F25665A0EB18}"/>
              </a:ext>
            </a:extLst>
          </p:cNvPr>
          <p:cNvSpPr txBox="1"/>
          <p:nvPr/>
        </p:nvSpPr>
        <p:spPr>
          <a:xfrm>
            <a:off x="804978" y="1849299"/>
            <a:ext cx="1760348" cy="2123658"/>
          </a:xfrm>
          <a:prstGeom prst="rect">
            <a:avLst/>
          </a:prstGeom>
          <a:noFill/>
        </p:spPr>
        <p:txBody>
          <a:bodyPr wrap="square" lIns="91440" tIns="45720" rIns="91440" bIns="45720" anchor="t">
            <a:spAutoFit/>
          </a:bodyPr>
          <a:lstStyle/>
          <a:p>
            <a:pPr algn="just"/>
            <a:r>
              <a:rPr lang="es-ES" sz="1200" b="0">
                <a:latin typeface="Aptos"/>
              </a:rPr>
              <a:t>En el Distrito se cuenta con 708 territorios  apropiados por EBEH y equipos interdisciplinarios con nutricionistas que apoyan la formulación de  planes de cuidado familiar e individual según necesidades identificadas.</a:t>
            </a:r>
          </a:p>
        </p:txBody>
      </p:sp>
      <p:cxnSp>
        <p:nvCxnSpPr>
          <p:cNvPr id="9" name="Straight Connector 9">
            <a:extLst>
              <a:ext uri="{FF2B5EF4-FFF2-40B4-BE49-F238E27FC236}">
                <a16:creationId xmlns:a16="http://schemas.microsoft.com/office/drawing/2014/main" id="{C72EB0E5-6DC7-1AA3-41A1-A6A2FC19D50C}"/>
              </a:ext>
            </a:extLst>
          </p:cNvPr>
          <p:cNvCxnSpPr>
            <a:cxnSpLocks/>
          </p:cNvCxnSpPr>
          <p:nvPr/>
        </p:nvCxnSpPr>
        <p:spPr>
          <a:xfrm>
            <a:off x="3520771" y="2795752"/>
            <a:ext cx="0" cy="1340261"/>
          </a:xfrm>
          <a:prstGeom prst="line">
            <a:avLst/>
          </a:prstGeom>
          <a:noFill/>
          <a:ln w="28575" cap="rnd" cmpd="sng" algn="ctr">
            <a:solidFill>
              <a:srgbClr val="72CA8B"/>
            </a:solidFill>
            <a:prstDash val="sysDot"/>
            <a:round/>
          </a:ln>
          <a:effectLst/>
        </p:spPr>
      </p:cxnSp>
      <p:cxnSp>
        <p:nvCxnSpPr>
          <p:cNvPr id="12" name="Straight Connector 9">
            <a:extLst>
              <a:ext uri="{FF2B5EF4-FFF2-40B4-BE49-F238E27FC236}">
                <a16:creationId xmlns:a16="http://schemas.microsoft.com/office/drawing/2014/main" id="{761F3B62-E84B-4696-CD0E-8205AECEB91D}"/>
              </a:ext>
            </a:extLst>
          </p:cNvPr>
          <p:cNvCxnSpPr>
            <a:cxnSpLocks/>
          </p:cNvCxnSpPr>
          <p:nvPr/>
        </p:nvCxnSpPr>
        <p:spPr>
          <a:xfrm>
            <a:off x="2500271" y="2795944"/>
            <a:ext cx="972012" cy="0"/>
          </a:xfrm>
          <a:prstGeom prst="line">
            <a:avLst/>
          </a:prstGeom>
          <a:noFill/>
          <a:ln w="28575" cap="rnd" cmpd="sng" algn="ctr">
            <a:solidFill>
              <a:srgbClr val="72CA8B"/>
            </a:solidFill>
            <a:prstDash val="sysDot"/>
            <a:round/>
            <a:headEnd type="triangle"/>
          </a:ln>
          <a:effectLst/>
        </p:spPr>
      </p:cxnSp>
    </p:spTree>
    <p:extLst>
      <p:ext uri="{BB962C8B-B14F-4D97-AF65-F5344CB8AC3E}">
        <p14:creationId xmlns:p14="http://schemas.microsoft.com/office/powerpoint/2010/main" val="1678708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A186F70-CD41-FCB2-0E63-FFF11B4F5666}"/>
            </a:ext>
          </a:extLst>
        </p:cNvPr>
        <p:cNvGrpSpPr/>
        <p:nvPr/>
      </p:nvGrpSpPr>
      <p:grpSpPr>
        <a:xfrm>
          <a:off x="0" y="0"/>
          <a:ext cx="0" cy="0"/>
          <a:chOff x="0" y="0"/>
          <a:chExt cx="0" cy="0"/>
        </a:xfrm>
      </p:grpSpPr>
      <p:sp>
        <p:nvSpPr>
          <p:cNvPr id="3" name="Rounded Rectangle 2">
            <a:extLst>
              <a:ext uri="{FF2B5EF4-FFF2-40B4-BE49-F238E27FC236}">
                <a16:creationId xmlns:a16="http://schemas.microsoft.com/office/drawing/2014/main" id="{9A188C12-8883-5D75-CE7B-94F08A2798BA}"/>
              </a:ext>
            </a:extLst>
          </p:cNvPr>
          <p:cNvSpPr/>
          <p:nvPr/>
        </p:nvSpPr>
        <p:spPr>
          <a:xfrm>
            <a:off x="1382868" y="3245476"/>
            <a:ext cx="2883795" cy="2756079"/>
          </a:xfrm>
          <a:prstGeom prst="roundRect">
            <a:avLst>
              <a:gd name="adj" fmla="val 7321"/>
            </a:avLst>
          </a:prstGeom>
          <a:solidFill>
            <a:schemeClr val="bg1"/>
          </a:solidFill>
          <a:ln>
            <a:noFill/>
          </a:ln>
          <a:effectLst>
            <a:outerShdw blurRad="76200" sx="101000" sy="101000" algn="ctr" rotWithShape="0">
              <a:prstClr val="black">
                <a:alpha val="9000"/>
              </a:prstClr>
            </a:outerShdw>
          </a:effectLst>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just"/>
            <a:endParaRPr lang="en-CO"/>
          </a:p>
        </p:txBody>
      </p:sp>
      <p:sp>
        <p:nvSpPr>
          <p:cNvPr id="23" name="Rounded Rectangle 22">
            <a:extLst>
              <a:ext uri="{FF2B5EF4-FFF2-40B4-BE49-F238E27FC236}">
                <a16:creationId xmlns:a16="http://schemas.microsoft.com/office/drawing/2014/main" id="{64261878-D04B-A00D-CC89-7E4574B832F7}"/>
              </a:ext>
            </a:extLst>
          </p:cNvPr>
          <p:cNvSpPr/>
          <p:nvPr/>
        </p:nvSpPr>
        <p:spPr>
          <a:xfrm>
            <a:off x="4654102" y="3245476"/>
            <a:ext cx="2883795" cy="2756079"/>
          </a:xfrm>
          <a:prstGeom prst="roundRect">
            <a:avLst>
              <a:gd name="adj" fmla="val 7321"/>
            </a:avLst>
          </a:prstGeom>
          <a:solidFill>
            <a:schemeClr val="bg1"/>
          </a:solidFill>
          <a:ln>
            <a:noFill/>
          </a:ln>
          <a:effectLst>
            <a:outerShdw blurRad="76200" sx="101000" sy="101000" algn="ctr" rotWithShape="0">
              <a:prstClr val="black">
                <a:alpha val="9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CO"/>
          </a:p>
        </p:txBody>
      </p:sp>
      <p:sp>
        <p:nvSpPr>
          <p:cNvPr id="27" name="Rounded Rectangle 26">
            <a:extLst>
              <a:ext uri="{FF2B5EF4-FFF2-40B4-BE49-F238E27FC236}">
                <a16:creationId xmlns:a16="http://schemas.microsoft.com/office/drawing/2014/main" id="{1E19735C-7EE7-4373-0349-BD28A4938959}"/>
              </a:ext>
            </a:extLst>
          </p:cNvPr>
          <p:cNvSpPr/>
          <p:nvPr/>
        </p:nvSpPr>
        <p:spPr>
          <a:xfrm>
            <a:off x="7925336" y="3245476"/>
            <a:ext cx="2883795" cy="2756079"/>
          </a:xfrm>
          <a:prstGeom prst="roundRect">
            <a:avLst>
              <a:gd name="adj" fmla="val 7321"/>
            </a:avLst>
          </a:prstGeom>
          <a:solidFill>
            <a:schemeClr val="bg1"/>
          </a:solidFill>
          <a:ln>
            <a:noFill/>
          </a:ln>
          <a:effectLst>
            <a:outerShdw blurRad="76200" sx="101000" sy="101000" algn="ctr" rotWithShape="0">
              <a:prstClr val="black">
                <a:alpha val="9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CO"/>
          </a:p>
        </p:txBody>
      </p:sp>
      <p:pic>
        <p:nvPicPr>
          <p:cNvPr id="31" name="Graphic 29">
            <a:extLst>
              <a:ext uri="{FF2B5EF4-FFF2-40B4-BE49-F238E27FC236}">
                <a16:creationId xmlns:a16="http://schemas.microsoft.com/office/drawing/2014/main" id="{9D1912C2-3047-3B25-D2B9-D826DD874975}"/>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392117" y="5174721"/>
            <a:ext cx="720000" cy="720000"/>
          </a:xfrm>
          <a:prstGeom prst="rect">
            <a:avLst/>
          </a:prstGeom>
        </p:spPr>
      </p:pic>
      <p:pic>
        <p:nvPicPr>
          <p:cNvPr id="32" name="Graphic 15">
            <a:extLst>
              <a:ext uri="{FF2B5EF4-FFF2-40B4-BE49-F238E27FC236}">
                <a16:creationId xmlns:a16="http://schemas.microsoft.com/office/drawing/2014/main" id="{3CBA53D0-3108-B1DE-211D-8C9FDF6E4A7B}"/>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726244" y="5178899"/>
            <a:ext cx="720000" cy="720000"/>
          </a:xfrm>
          <a:prstGeom prst="rect">
            <a:avLst/>
          </a:prstGeom>
        </p:spPr>
      </p:pic>
      <p:sp>
        <p:nvSpPr>
          <p:cNvPr id="2" name="Título 1">
            <a:extLst>
              <a:ext uri="{FF2B5EF4-FFF2-40B4-BE49-F238E27FC236}">
                <a16:creationId xmlns:a16="http://schemas.microsoft.com/office/drawing/2014/main" id="{B97D72D3-3EB6-2912-5CBC-175AB62946A6}"/>
              </a:ext>
            </a:extLst>
          </p:cNvPr>
          <p:cNvSpPr>
            <a:spLocks noGrp="1"/>
          </p:cNvSpPr>
          <p:nvPr>
            <p:ph type="title"/>
          </p:nvPr>
        </p:nvSpPr>
        <p:spPr>
          <a:xfrm>
            <a:off x="838199" y="177029"/>
            <a:ext cx="10007991" cy="769441"/>
          </a:xfrm>
        </p:spPr>
        <p:txBody>
          <a:bodyPr/>
          <a:lstStyle/>
          <a:p>
            <a:pPr>
              <a:lnSpc>
                <a:spcPct val="100000"/>
              </a:lnSpc>
            </a:pPr>
            <a:r>
              <a:rPr lang="es-ES" sz="2200"/>
              <a:t>Ruta Integral de Atención en Salud para la población con riesgo o presencia de alteraciones nutricionales </a:t>
            </a:r>
            <a:endParaRPr lang="es-CO" sz="2200"/>
          </a:p>
        </p:txBody>
      </p:sp>
      <p:sp>
        <p:nvSpPr>
          <p:cNvPr id="6" name="TextBox 5">
            <a:extLst>
              <a:ext uri="{FF2B5EF4-FFF2-40B4-BE49-F238E27FC236}">
                <a16:creationId xmlns:a16="http://schemas.microsoft.com/office/drawing/2014/main" id="{8E8FDFEC-94B6-4BC9-1201-6C9ED669911E}"/>
              </a:ext>
            </a:extLst>
          </p:cNvPr>
          <p:cNvSpPr txBox="1"/>
          <p:nvPr/>
        </p:nvSpPr>
        <p:spPr>
          <a:xfrm>
            <a:off x="1058207" y="999150"/>
            <a:ext cx="9596378" cy="369332"/>
          </a:xfrm>
          <a:prstGeom prst="rect">
            <a:avLst/>
          </a:prstGeom>
          <a:noFill/>
        </p:spPr>
        <p:txBody>
          <a:bodyPr wrap="square">
            <a:spAutoFit/>
          </a:bodyPr>
          <a:lstStyle/>
          <a:p>
            <a:r>
              <a:rPr lang="es-ES" sz="1800" b="1">
                <a:solidFill>
                  <a:srgbClr val="285B6A"/>
                </a:solidFill>
                <a:latin typeface="Aptos" panose="020B0004020202020204" pitchFamily="34" charset="0"/>
              </a:rPr>
              <a:t>Evento Desnutrición aguda en niños y niñas menores de 5 años</a:t>
            </a:r>
            <a:endParaRPr lang="en-CO" b="1">
              <a:solidFill>
                <a:srgbClr val="285B6A"/>
              </a:solidFill>
              <a:latin typeface="Aptos" panose="020B0004020202020204" pitchFamily="34" charset="0"/>
            </a:endParaRPr>
          </a:p>
        </p:txBody>
      </p:sp>
      <p:sp>
        <p:nvSpPr>
          <p:cNvPr id="4" name="Rounded Rectangle 3">
            <a:extLst>
              <a:ext uri="{FF2B5EF4-FFF2-40B4-BE49-F238E27FC236}">
                <a16:creationId xmlns:a16="http://schemas.microsoft.com/office/drawing/2014/main" id="{28005EF6-287D-2779-1EA4-D4CB4EFA76B1}"/>
              </a:ext>
            </a:extLst>
          </p:cNvPr>
          <p:cNvSpPr/>
          <p:nvPr/>
        </p:nvSpPr>
        <p:spPr>
          <a:xfrm>
            <a:off x="1382868" y="2497945"/>
            <a:ext cx="2883795" cy="605307"/>
          </a:xfrm>
          <a:prstGeom prst="roundRect">
            <a:avLst>
              <a:gd name="adj" fmla="val 20087"/>
            </a:avLst>
          </a:prstGeom>
          <a:solidFill>
            <a:srgbClr val="72CA8B"/>
          </a:solidFill>
          <a:ln>
            <a:noFill/>
          </a:ln>
          <a:effectLst>
            <a:outerShdw blurRad="76200" sx="101000" sy="101000" algn="ctr" rotWithShape="0">
              <a:prstClr val="black">
                <a:alpha val="9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CO"/>
          </a:p>
        </p:txBody>
      </p:sp>
      <p:sp>
        <p:nvSpPr>
          <p:cNvPr id="9" name="TextBox 8">
            <a:extLst>
              <a:ext uri="{FF2B5EF4-FFF2-40B4-BE49-F238E27FC236}">
                <a16:creationId xmlns:a16="http://schemas.microsoft.com/office/drawing/2014/main" id="{BE05716F-149C-686C-49C5-EFF9CBA65309}"/>
              </a:ext>
            </a:extLst>
          </p:cNvPr>
          <p:cNvSpPr txBox="1"/>
          <p:nvPr/>
        </p:nvSpPr>
        <p:spPr>
          <a:xfrm>
            <a:off x="1520244" y="3423186"/>
            <a:ext cx="2591873" cy="2169825"/>
          </a:xfrm>
          <a:prstGeom prst="rect">
            <a:avLst/>
          </a:prstGeom>
          <a:noFill/>
        </p:spPr>
        <p:txBody>
          <a:bodyPr wrap="square" lIns="91440" tIns="45720" rIns="91440" bIns="45720" anchor="t">
            <a:spAutoFit/>
          </a:bodyPr>
          <a:lstStyle/>
          <a:p>
            <a:pPr marL="179070" lvl="0" indent="-179070" algn="just">
              <a:buFont typeface="Arial" panose="020B0604020202020204" pitchFamily="34" charset="0"/>
              <a:buChar char="•"/>
            </a:pPr>
            <a:r>
              <a:rPr lang="es-MX" sz="1500" b="1">
                <a:solidFill>
                  <a:schemeClr val="bg2">
                    <a:lumMod val="25000"/>
                  </a:schemeClr>
                </a:solidFill>
                <a:latin typeface="Aptos" panose="020B0004020202020204" pitchFamily="34" charset="0"/>
              </a:rPr>
              <a:t>Lineamiento</a:t>
            </a:r>
            <a:r>
              <a:rPr lang="es-MX" sz="1500">
                <a:solidFill>
                  <a:schemeClr val="bg2">
                    <a:lumMod val="25000"/>
                  </a:schemeClr>
                </a:solidFill>
                <a:latin typeface="Aptos" panose="020B0004020202020204" pitchFamily="34" charset="0"/>
              </a:rPr>
              <a:t> para la adaptación de la ruta en el Distrito Capital</a:t>
            </a:r>
            <a:endParaRPr lang="es-ES"/>
          </a:p>
          <a:p>
            <a:pPr marL="179070" lvl="0" indent="-179070" algn="just">
              <a:buFont typeface="Arial" panose="020B0604020202020204" pitchFamily="34" charset="0"/>
              <a:buChar char="•"/>
            </a:pPr>
            <a:endParaRPr lang="es-ES" sz="1500">
              <a:solidFill>
                <a:schemeClr val="bg2">
                  <a:lumMod val="25000"/>
                </a:schemeClr>
              </a:solidFill>
              <a:latin typeface="Aptos" panose="020B0004020202020204" pitchFamily="34" charset="0"/>
            </a:endParaRPr>
          </a:p>
          <a:p>
            <a:pPr marL="179070" lvl="0" indent="-179070" algn="just">
              <a:buFont typeface="Arial" panose="020B0604020202020204" pitchFamily="34" charset="0"/>
              <a:buChar char="•"/>
            </a:pPr>
            <a:r>
              <a:rPr lang="es-ES" sz="1500" b="1">
                <a:solidFill>
                  <a:schemeClr val="bg2">
                    <a:lumMod val="25000"/>
                  </a:schemeClr>
                </a:solidFill>
                <a:latin typeface="Aptos" panose="020B0004020202020204" pitchFamily="34" charset="0"/>
              </a:rPr>
              <a:t>Lineamientos</a:t>
            </a:r>
            <a:r>
              <a:rPr lang="es-ES" sz="1500">
                <a:solidFill>
                  <a:schemeClr val="bg2">
                    <a:lumMod val="25000"/>
                  </a:schemeClr>
                </a:solidFill>
                <a:latin typeface="Aptos" panose="020B0004020202020204" pitchFamily="34" charset="0"/>
              </a:rPr>
              <a:t> para el manejo del riesgo de desnutrición aguda en niños y niñas menores de  5 años</a:t>
            </a:r>
          </a:p>
        </p:txBody>
      </p:sp>
      <p:sp>
        <p:nvSpPr>
          <p:cNvPr id="22" name="TextBox 21">
            <a:extLst>
              <a:ext uri="{FF2B5EF4-FFF2-40B4-BE49-F238E27FC236}">
                <a16:creationId xmlns:a16="http://schemas.microsoft.com/office/drawing/2014/main" id="{9F3BC6DC-8D13-6FC3-72B3-D748CA3B526C}"/>
              </a:ext>
            </a:extLst>
          </p:cNvPr>
          <p:cNvSpPr txBox="1"/>
          <p:nvPr/>
        </p:nvSpPr>
        <p:spPr>
          <a:xfrm>
            <a:off x="1528828" y="2612352"/>
            <a:ext cx="2591873" cy="369332"/>
          </a:xfrm>
          <a:prstGeom prst="rect">
            <a:avLst/>
          </a:prstGeom>
          <a:noFill/>
        </p:spPr>
        <p:txBody>
          <a:bodyPr wrap="square">
            <a:spAutoFit/>
          </a:bodyPr>
          <a:lstStyle/>
          <a:p>
            <a:pPr lvl="0" algn="ctr"/>
            <a:r>
              <a:rPr lang="es-ES" b="1">
                <a:solidFill>
                  <a:schemeClr val="bg1"/>
                </a:solidFill>
              </a:rPr>
              <a:t>Documentos</a:t>
            </a:r>
            <a:endParaRPr lang="en-US" b="1">
              <a:solidFill>
                <a:schemeClr val="bg1"/>
              </a:solidFill>
            </a:endParaRPr>
          </a:p>
        </p:txBody>
      </p:sp>
      <p:sp>
        <p:nvSpPr>
          <p:cNvPr id="24" name="Rounded Rectangle 23">
            <a:extLst>
              <a:ext uri="{FF2B5EF4-FFF2-40B4-BE49-F238E27FC236}">
                <a16:creationId xmlns:a16="http://schemas.microsoft.com/office/drawing/2014/main" id="{22F6D60E-B11B-79CD-63AA-9A4013C90B00}"/>
              </a:ext>
            </a:extLst>
          </p:cNvPr>
          <p:cNvSpPr/>
          <p:nvPr/>
        </p:nvSpPr>
        <p:spPr>
          <a:xfrm>
            <a:off x="4654102" y="2497945"/>
            <a:ext cx="2883795" cy="605307"/>
          </a:xfrm>
          <a:prstGeom prst="roundRect">
            <a:avLst>
              <a:gd name="adj" fmla="val 20087"/>
            </a:avLst>
          </a:prstGeom>
          <a:solidFill>
            <a:srgbClr val="72CA8B"/>
          </a:solidFill>
          <a:ln>
            <a:noFill/>
          </a:ln>
          <a:effectLst>
            <a:outerShdw blurRad="76200" sx="101000" sy="101000" algn="ctr" rotWithShape="0">
              <a:prstClr val="black">
                <a:alpha val="9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CO"/>
          </a:p>
        </p:txBody>
      </p:sp>
      <p:sp>
        <p:nvSpPr>
          <p:cNvPr id="25" name="TextBox 24">
            <a:extLst>
              <a:ext uri="{FF2B5EF4-FFF2-40B4-BE49-F238E27FC236}">
                <a16:creationId xmlns:a16="http://schemas.microsoft.com/office/drawing/2014/main" id="{ED2FB483-E320-8441-293E-1DC961D6AA67}"/>
              </a:ext>
            </a:extLst>
          </p:cNvPr>
          <p:cNvSpPr txBox="1"/>
          <p:nvPr/>
        </p:nvSpPr>
        <p:spPr>
          <a:xfrm>
            <a:off x="4791478" y="3423186"/>
            <a:ext cx="2591873" cy="1938992"/>
          </a:xfrm>
          <a:prstGeom prst="rect">
            <a:avLst/>
          </a:prstGeom>
          <a:noFill/>
        </p:spPr>
        <p:txBody>
          <a:bodyPr wrap="square" lIns="91440" tIns="45720" rIns="91440" bIns="45720" anchor="t">
            <a:spAutoFit/>
          </a:bodyPr>
          <a:lstStyle>
            <a:defPPr>
              <a:defRPr lang="en-CO"/>
            </a:defPPr>
            <a:lvl1pPr marL="179388" lvl="0" indent="-179388">
              <a:buFont typeface="Arial" panose="020B0604020202020204" pitchFamily="34" charset="0"/>
              <a:buChar char="•"/>
              <a:defRPr sz="1500">
                <a:solidFill>
                  <a:schemeClr val="bg2">
                    <a:lumMod val="25000"/>
                  </a:schemeClr>
                </a:solidFill>
                <a:latin typeface="Aptos" panose="020B0004020202020204" pitchFamily="34" charset="0"/>
              </a:defRPr>
            </a:lvl1pPr>
          </a:lstStyle>
          <a:p>
            <a:pPr marL="179070" indent="-179070" algn="just"/>
            <a:r>
              <a:rPr lang="es-CO" b="1"/>
              <a:t>282 asistencias técnicas,  </a:t>
            </a:r>
            <a:r>
              <a:rPr lang="es-CO"/>
              <a:t>dirigidas a 20 EAPB e IPS con  3.762 participantes</a:t>
            </a:r>
            <a:endParaRPr lang="es-ES"/>
          </a:p>
          <a:p>
            <a:pPr marL="179070" indent="-179070" algn="just"/>
            <a:endParaRPr lang="es-ES"/>
          </a:p>
          <a:p>
            <a:pPr marL="179070" indent="-179070" algn="just"/>
            <a:r>
              <a:rPr lang="es-CO" b="1"/>
              <a:t>253 mediciones de adherencia </a:t>
            </a:r>
            <a:r>
              <a:rPr lang="es-CO"/>
              <a:t>al lineamiento de manejo de la desnutrición aguda.</a:t>
            </a:r>
            <a:endParaRPr lang="es-ES"/>
          </a:p>
        </p:txBody>
      </p:sp>
      <p:sp>
        <p:nvSpPr>
          <p:cNvPr id="26" name="TextBox 25">
            <a:extLst>
              <a:ext uri="{FF2B5EF4-FFF2-40B4-BE49-F238E27FC236}">
                <a16:creationId xmlns:a16="http://schemas.microsoft.com/office/drawing/2014/main" id="{126B914B-7528-5F4D-BB81-0FBA4D28958C}"/>
              </a:ext>
            </a:extLst>
          </p:cNvPr>
          <p:cNvSpPr txBox="1"/>
          <p:nvPr/>
        </p:nvSpPr>
        <p:spPr>
          <a:xfrm>
            <a:off x="4854371" y="2600582"/>
            <a:ext cx="2591873" cy="369332"/>
          </a:xfrm>
          <a:prstGeom prst="rect">
            <a:avLst/>
          </a:prstGeom>
          <a:noFill/>
        </p:spPr>
        <p:txBody>
          <a:bodyPr wrap="square">
            <a:spAutoFit/>
          </a:bodyPr>
          <a:lstStyle/>
          <a:p>
            <a:pPr lvl="0" algn="ctr"/>
            <a:r>
              <a:rPr lang="es-ES" b="1">
                <a:solidFill>
                  <a:schemeClr val="bg1"/>
                </a:solidFill>
              </a:rPr>
              <a:t>Orientación Técnica</a:t>
            </a:r>
            <a:endParaRPr lang="en-US" b="1">
              <a:solidFill>
                <a:schemeClr val="bg1"/>
              </a:solidFill>
            </a:endParaRPr>
          </a:p>
        </p:txBody>
      </p:sp>
      <p:sp>
        <p:nvSpPr>
          <p:cNvPr id="28" name="Rounded Rectangle 27">
            <a:extLst>
              <a:ext uri="{FF2B5EF4-FFF2-40B4-BE49-F238E27FC236}">
                <a16:creationId xmlns:a16="http://schemas.microsoft.com/office/drawing/2014/main" id="{9F4DA377-9112-414B-ED32-DB0853156D94}"/>
              </a:ext>
            </a:extLst>
          </p:cNvPr>
          <p:cNvSpPr/>
          <p:nvPr/>
        </p:nvSpPr>
        <p:spPr>
          <a:xfrm>
            <a:off x="7925336" y="2497945"/>
            <a:ext cx="2883795" cy="605307"/>
          </a:xfrm>
          <a:prstGeom prst="roundRect">
            <a:avLst>
              <a:gd name="adj" fmla="val 20087"/>
            </a:avLst>
          </a:prstGeom>
          <a:solidFill>
            <a:srgbClr val="72CA8B"/>
          </a:solidFill>
          <a:ln>
            <a:noFill/>
          </a:ln>
          <a:effectLst>
            <a:outerShdw blurRad="76200" sx="101000" sy="101000" algn="ctr" rotWithShape="0">
              <a:prstClr val="black">
                <a:alpha val="9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CO"/>
          </a:p>
        </p:txBody>
      </p:sp>
      <p:sp>
        <p:nvSpPr>
          <p:cNvPr id="29" name="TextBox 28">
            <a:extLst>
              <a:ext uri="{FF2B5EF4-FFF2-40B4-BE49-F238E27FC236}">
                <a16:creationId xmlns:a16="http://schemas.microsoft.com/office/drawing/2014/main" id="{5BE068D4-FD73-EF35-23E8-4A36D2ABC1FD}"/>
              </a:ext>
            </a:extLst>
          </p:cNvPr>
          <p:cNvSpPr txBox="1"/>
          <p:nvPr/>
        </p:nvSpPr>
        <p:spPr>
          <a:xfrm>
            <a:off x="8062712" y="3423186"/>
            <a:ext cx="2591873" cy="2169825"/>
          </a:xfrm>
          <a:prstGeom prst="rect">
            <a:avLst/>
          </a:prstGeom>
          <a:noFill/>
        </p:spPr>
        <p:txBody>
          <a:bodyPr wrap="square" lIns="91440" tIns="45720" rIns="91440" bIns="45720" anchor="t">
            <a:spAutoFit/>
          </a:bodyPr>
          <a:lstStyle>
            <a:defPPr>
              <a:defRPr lang="en-CO"/>
            </a:defPPr>
            <a:lvl1pPr marL="179388" lvl="0" indent="-179388">
              <a:buFont typeface="Arial" panose="020B0604020202020204" pitchFamily="34" charset="0"/>
              <a:buChar char="•"/>
              <a:defRPr sz="1500">
                <a:solidFill>
                  <a:schemeClr val="bg2">
                    <a:lumMod val="25000"/>
                  </a:schemeClr>
                </a:solidFill>
                <a:latin typeface="Aptos" panose="020B0004020202020204" pitchFamily="34" charset="0"/>
              </a:defRPr>
            </a:lvl1pPr>
          </a:lstStyle>
          <a:p>
            <a:pPr marL="179070" indent="-179070" algn="just"/>
            <a:r>
              <a:rPr lang="es-CO"/>
              <a:t>Construcción de </a:t>
            </a:r>
            <a:r>
              <a:rPr lang="es-CO" b="1"/>
              <a:t>flujogramas, matriz de intervenciones, factores de ajuste  </a:t>
            </a:r>
            <a:r>
              <a:rPr lang="es-CO"/>
              <a:t>para la atención en salud de las personas con alteraciones nutricionales, en el marco del Modelo de Salud MAS Bienestar</a:t>
            </a:r>
            <a:endParaRPr lang="es-ES"/>
          </a:p>
        </p:txBody>
      </p:sp>
      <p:sp>
        <p:nvSpPr>
          <p:cNvPr id="30" name="TextBox 29">
            <a:extLst>
              <a:ext uri="{FF2B5EF4-FFF2-40B4-BE49-F238E27FC236}">
                <a16:creationId xmlns:a16="http://schemas.microsoft.com/office/drawing/2014/main" id="{CBE4D37D-28EB-AA1A-5579-686898F4E033}"/>
              </a:ext>
            </a:extLst>
          </p:cNvPr>
          <p:cNvSpPr txBox="1"/>
          <p:nvPr/>
        </p:nvSpPr>
        <p:spPr>
          <a:xfrm>
            <a:off x="8071299" y="2615672"/>
            <a:ext cx="2591873" cy="369332"/>
          </a:xfrm>
          <a:prstGeom prst="rect">
            <a:avLst/>
          </a:prstGeom>
          <a:noFill/>
        </p:spPr>
        <p:txBody>
          <a:bodyPr wrap="square">
            <a:spAutoFit/>
          </a:bodyPr>
          <a:lstStyle/>
          <a:p>
            <a:pPr lvl="0" algn="ctr"/>
            <a:r>
              <a:rPr lang="es-ES" b="1">
                <a:solidFill>
                  <a:schemeClr val="bg1"/>
                </a:solidFill>
              </a:rPr>
              <a:t>Componente Nutrición</a:t>
            </a:r>
            <a:endParaRPr lang="en-US" b="1">
              <a:solidFill>
                <a:schemeClr val="bg1"/>
              </a:solidFill>
            </a:endParaRPr>
          </a:p>
        </p:txBody>
      </p:sp>
      <p:pic>
        <p:nvPicPr>
          <p:cNvPr id="33" name="Graphic 19">
            <a:extLst>
              <a:ext uri="{FF2B5EF4-FFF2-40B4-BE49-F238E27FC236}">
                <a16:creationId xmlns:a16="http://schemas.microsoft.com/office/drawing/2014/main" id="{1D09EA97-3E0C-4971-C850-D5D5E64D2F85}"/>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9889221" y="5125827"/>
            <a:ext cx="720000" cy="720000"/>
          </a:xfrm>
          <a:prstGeom prst="rect">
            <a:avLst/>
          </a:prstGeom>
        </p:spPr>
      </p:pic>
      <p:sp>
        <p:nvSpPr>
          <p:cNvPr id="35" name="TextBox 34">
            <a:extLst>
              <a:ext uri="{FF2B5EF4-FFF2-40B4-BE49-F238E27FC236}">
                <a16:creationId xmlns:a16="http://schemas.microsoft.com/office/drawing/2014/main" id="{E20E7072-B1D7-F941-2B36-12E301401B3F}"/>
              </a:ext>
            </a:extLst>
          </p:cNvPr>
          <p:cNvSpPr txBox="1"/>
          <p:nvPr/>
        </p:nvSpPr>
        <p:spPr>
          <a:xfrm>
            <a:off x="1071485" y="1520285"/>
            <a:ext cx="10417937" cy="523220"/>
          </a:xfrm>
          <a:prstGeom prst="rect">
            <a:avLst/>
          </a:prstGeom>
          <a:noFill/>
        </p:spPr>
        <p:txBody>
          <a:bodyPr wrap="square">
            <a:spAutoFit/>
          </a:bodyPr>
          <a:lstStyle/>
          <a:p>
            <a:pPr algn="just" defTabSz="914377">
              <a:buClrTx/>
              <a:defRPr/>
            </a:pPr>
            <a:r>
              <a:rPr lang="es-ES" sz="1400">
                <a:solidFill>
                  <a:schemeClr val="bg2">
                    <a:lumMod val="25000"/>
                  </a:schemeClr>
                </a:solidFill>
                <a:latin typeface="Aptos" panose="020B0004020202020204" pitchFamily="34" charset="0"/>
              </a:rPr>
              <a:t>Incorpora actividades individuales y colectivas, dirigidas a la identificación oportuna de factores de riesgo y su intervención.</a:t>
            </a:r>
          </a:p>
        </p:txBody>
      </p:sp>
      <p:cxnSp>
        <p:nvCxnSpPr>
          <p:cNvPr id="36" name="Straight Connector 9">
            <a:extLst>
              <a:ext uri="{FF2B5EF4-FFF2-40B4-BE49-F238E27FC236}">
                <a16:creationId xmlns:a16="http://schemas.microsoft.com/office/drawing/2014/main" id="{C5AE7A5C-46A8-FD9D-19AF-81F85F64E214}"/>
              </a:ext>
            </a:extLst>
          </p:cNvPr>
          <p:cNvCxnSpPr>
            <a:cxnSpLocks/>
          </p:cNvCxnSpPr>
          <p:nvPr/>
        </p:nvCxnSpPr>
        <p:spPr>
          <a:xfrm>
            <a:off x="1058207" y="1677397"/>
            <a:ext cx="0" cy="462068"/>
          </a:xfrm>
          <a:prstGeom prst="line">
            <a:avLst/>
          </a:prstGeom>
          <a:noFill/>
          <a:ln w="28575" cap="rnd" cmpd="sng" algn="ctr">
            <a:solidFill>
              <a:srgbClr val="72CA8B"/>
            </a:solidFill>
            <a:prstDash val="sysDot"/>
            <a:round/>
          </a:ln>
          <a:effectLst/>
        </p:spPr>
      </p:cxnSp>
      <p:sp>
        <p:nvSpPr>
          <p:cNvPr id="39" name="TextBox 38">
            <a:extLst>
              <a:ext uri="{FF2B5EF4-FFF2-40B4-BE49-F238E27FC236}">
                <a16:creationId xmlns:a16="http://schemas.microsoft.com/office/drawing/2014/main" id="{DDB84250-1524-2816-75AE-750E039DDF21}"/>
              </a:ext>
            </a:extLst>
          </p:cNvPr>
          <p:cNvSpPr txBox="1"/>
          <p:nvPr/>
        </p:nvSpPr>
        <p:spPr>
          <a:xfrm rot="16200000">
            <a:off x="-105985" y="4323432"/>
            <a:ext cx="2354940" cy="369332"/>
          </a:xfrm>
          <a:prstGeom prst="rect">
            <a:avLst/>
          </a:prstGeom>
          <a:noFill/>
        </p:spPr>
        <p:txBody>
          <a:bodyPr wrap="none" rtlCol="0">
            <a:spAutoFit/>
          </a:bodyPr>
          <a:lstStyle/>
          <a:p>
            <a:r>
              <a:rPr lang="en-CO" b="1" spc="600">
                <a:solidFill>
                  <a:srgbClr val="72CA8B"/>
                </a:solidFill>
              </a:rPr>
              <a:t>RESULTADOS</a:t>
            </a:r>
          </a:p>
        </p:txBody>
      </p:sp>
    </p:spTree>
    <p:extLst>
      <p:ext uri="{BB962C8B-B14F-4D97-AF65-F5344CB8AC3E}">
        <p14:creationId xmlns:p14="http://schemas.microsoft.com/office/powerpoint/2010/main" val="319910127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58052798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ounded Rectangle 11">
            <a:extLst>
              <a:ext uri="{FF2B5EF4-FFF2-40B4-BE49-F238E27FC236}">
                <a16:creationId xmlns:a16="http://schemas.microsoft.com/office/drawing/2014/main" id="{35FEAFF6-FD3B-EDC9-CFC7-0A7A5334D56C}"/>
              </a:ext>
            </a:extLst>
          </p:cNvPr>
          <p:cNvSpPr/>
          <p:nvPr/>
        </p:nvSpPr>
        <p:spPr>
          <a:xfrm>
            <a:off x="6867820" y="5075444"/>
            <a:ext cx="4889072" cy="1017933"/>
          </a:xfrm>
          <a:prstGeom prst="roundRect">
            <a:avLst>
              <a:gd name="adj" fmla="val 43037"/>
            </a:avLst>
          </a:prstGeom>
          <a:solidFill>
            <a:schemeClr val="accent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CO"/>
          </a:p>
        </p:txBody>
      </p:sp>
      <p:sp>
        <p:nvSpPr>
          <p:cNvPr id="12" name="Rounded Rectangle 11">
            <a:extLst>
              <a:ext uri="{FF2B5EF4-FFF2-40B4-BE49-F238E27FC236}">
                <a16:creationId xmlns:a16="http://schemas.microsoft.com/office/drawing/2014/main" id="{461E57B2-22A3-3FCE-AC0A-76B9F875AF78}"/>
              </a:ext>
            </a:extLst>
          </p:cNvPr>
          <p:cNvSpPr/>
          <p:nvPr/>
        </p:nvSpPr>
        <p:spPr>
          <a:xfrm>
            <a:off x="491084" y="5636918"/>
            <a:ext cx="5597598" cy="991197"/>
          </a:xfrm>
          <a:prstGeom prst="roundRect">
            <a:avLst>
              <a:gd name="adj" fmla="val 43037"/>
            </a:avLst>
          </a:prstGeom>
          <a:solidFill>
            <a:srgbClr val="38A9CA">
              <a:alpha val="14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CO"/>
          </a:p>
        </p:txBody>
      </p:sp>
      <p:sp>
        <p:nvSpPr>
          <p:cNvPr id="4" name="Google Shape;143;p18">
            <a:extLst>
              <a:ext uri="{FF2B5EF4-FFF2-40B4-BE49-F238E27FC236}">
                <a16:creationId xmlns:a16="http://schemas.microsoft.com/office/drawing/2014/main" id="{CA6AD11A-28B6-B5E0-2BCB-828F8625B4CB}"/>
              </a:ext>
            </a:extLst>
          </p:cNvPr>
          <p:cNvSpPr txBox="1"/>
          <p:nvPr/>
        </p:nvSpPr>
        <p:spPr>
          <a:xfrm>
            <a:off x="838200" y="365125"/>
            <a:ext cx="10515600" cy="787010"/>
          </a:xfrm>
          <a:prstGeom prst="rect">
            <a:avLst/>
          </a:prstGeom>
          <a:noFill/>
        </p:spPr>
        <p:txBody>
          <a:bodyPr vert="horz" wrap="square" lIns="91440" tIns="45720" rIns="91440" bIns="45720" rtlCol="0" anchor="t">
            <a:spAutoFit/>
          </a:bodyPr>
          <a:lstStyle>
            <a:defPPr>
              <a:defRPr lang="en-CO"/>
            </a:defPPr>
            <a:lvl1pPr>
              <a:lnSpc>
                <a:spcPct val="90000"/>
              </a:lnSpc>
              <a:spcBef>
                <a:spcPct val="0"/>
              </a:spcBef>
              <a:buNone/>
              <a:defRPr sz="2500" b="1">
                <a:solidFill>
                  <a:srgbClr val="285B6A"/>
                </a:solidFill>
                <a:latin typeface="Aptos"/>
                <a:cs typeface="Arial"/>
              </a:defRPr>
            </a:lvl1pPr>
          </a:lstStyle>
          <a:p>
            <a:r>
              <a:rPr lang="en-US" err="1"/>
              <a:t>Determinantes</a:t>
            </a:r>
            <a:r>
              <a:rPr lang="en-US"/>
              <a:t> </a:t>
            </a:r>
            <a:r>
              <a:rPr lang="en-US" err="1"/>
              <a:t>sociales</a:t>
            </a:r>
            <a:r>
              <a:rPr lang="en-US"/>
              <a:t> y </a:t>
            </a:r>
            <a:r>
              <a:rPr lang="en-US" err="1"/>
              <a:t>ambientales</a:t>
            </a:r>
            <a:r>
              <a:rPr lang="en-US"/>
              <a:t> </a:t>
            </a:r>
          </a:p>
          <a:p>
            <a:r>
              <a:rPr lang="en-US">
                <a:solidFill>
                  <a:srgbClr val="38A9CA"/>
                </a:solidFill>
              </a:rPr>
              <a:t>de la </a:t>
            </a:r>
            <a:r>
              <a:rPr lang="en-US" err="1">
                <a:solidFill>
                  <a:srgbClr val="38A9CA"/>
                </a:solidFill>
              </a:rPr>
              <a:t>seguridad</a:t>
            </a:r>
            <a:r>
              <a:rPr lang="en-US">
                <a:solidFill>
                  <a:srgbClr val="38A9CA"/>
                </a:solidFill>
              </a:rPr>
              <a:t> alimentaria y </a:t>
            </a:r>
            <a:r>
              <a:rPr lang="en-US" err="1">
                <a:solidFill>
                  <a:srgbClr val="38A9CA"/>
                </a:solidFill>
              </a:rPr>
              <a:t>nutricional</a:t>
            </a:r>
            <a:r>
              <a:rPr lang="en-US">
                <a:solidFill>
                  <a:srgbClr val="38A9CA"/>
                </a:solidFill>
              </a:rPr>
              <a:t> </a:t>
            </a:r>
            <a:r>
              <a:rPr lang="en-US" err="1">
                <a:solidFill>
                  <a:srgbClr val="38A9CA"/>
                </a:solidFill>
              </a:rPr>
              <a:t>en</a:t>
            </a:r>
            <a:r>
              <a:rPr lang="en-US">
                <a:solidFill>
                  <a:srgbClr val="38A9CA"/>
                </a:solidFill>
              </a:rPr>
              <a:t> Bogotá D.C </a:t>
            </a:r>
          </a:p>
        </p:txBody>
      </p:sp>
      <p:pic>
        <p:nvPicPr>
          <p:cNvPr id="3" name="Imagen 2">
            <a:extLst>
              <a:ext uri="{FF2B5EF4-FFF2-40B4-BE49-F238E27FC236}">
                <a16:creationId xmlns:a16="http://schemas.microsoft.com/office/drawing/2014/main" id="{C398063D-035D-8B8A-3327-CC385740AEED}"/>
              </a:ext>
            </a:extLst>
          </p:cNvPr>
          <p:cNvPicPr>
            <a:picLocks noChangeAspect="1"/>
          </p:cNvPicPr>
          <p:nvPr/>
        </p:nvPicPr>
        <p:blipFill>
          <a:blip r:embed="rId2">
            <a:duotone>
              <a:schemeClr val="accent1">
                <a:shade val="45000"/>
                <a:satMod val="135000"/>
              </a:schemeClr>
              <a:prstClr val="white"/>
            </a:duotone>
          </a:blip>
          <a:stretch>
            <a:fillRect/>
          </a:stretch>
        </p:blipFill>
        <p:spPr>
          <a:xfrm>
            <a:off x="853190" y="1533836"/>
            <a:ext cx="4726184" cy="3089556"/>
          </a:xfrm>
          <a:prstGeom prst="rect">
            <a:avLst/>
          </a:prstGeom>
        </p:spPr>
      </p:pic>
      <p:sp>
        <p:nvSpPr>
          <p:cNvPr id="6" name="CuadroTexto 5">
            <a:extLst>
              <a:ext uri="{FF2B5EF4-FFF2-40B4-BE49-F238E27FC236}">
                <a16:creationId xmlns:a16="http://schemas.microsoft.com/office/drawing/2014/main" id="{3B6C259E-5FAB-2B90-EAFB-E7C3F080015E}"/>
              </a:ext>
            </a:extLst>
          </p:cNvPr>
          <p:cNvSpPr txBox="1"/>
          <p:nvPr/>
        </p:nvSpPr>
        <p:spPr>
          <a:xfrm>
            <a:off x="488396" y="4749647"/>
            <a:ext cx="5444101" cy="305596"/>
          </a:xfrm>
          <a:prstGeom prst="rect">
            <a:avLst/>
          </a:prstGeom>
          <a:noFill/>
        </p:spPr>
        <p:txBody>
          <a:bodyPr wrap="square">
            <a:spAutoFit/>
          </a:bodyPr>
          <a:lstStyle/>
          <a:p>
            <a:pPr marL="12700" marR="5080">
              <a:lnSpc>
                <a:spcPct val="99000"/>
              </a:lnSpc>
              <a:spcBef>
                <a:spcPts val="114"/>
              </a:spcBef>
            </a:pPr>
            <a:r>
              <a:rPr lang="es-CO" sz="700" spc="-5">
                <a:solidFill>
                  <a:srgbClr val="212121"/>
                </a:solidFill>
                <a:latin typeface="Arial MT"/>
                <a:cs typeface="Arial MT"/>
              </a:rPr>
              <a:t>Pérez, G., Rodríguez-Sanz, </a:t>
            </a:r>
            <a:r>
              <a:rPr lang="es-CO" sz="700">
                <a:solidFill>
                  <a:srgbClr val="212121"/>
                </a:solidFill>
                <a:latin typeface="Arial MT"/>
                <a:cs typeface="Arial MT"/>
              </a:rPr>
              <a:t>M., </a:t>
            </a:r>
            <a:r>
              <a:rPr lang="es-CO" sz="700" spc="-5">
                <a:solidFill>
                  <a:srgbClr val="212121"/>
                </a:solidFill>
                <a:latin typeface="Arial MT"/>
                <a:cs typeface="Arial MT"/>
              </a:rPr>
              <a:t>Domínguez-</a:t>
            </a:r>
            <a:r>
              <a:rPr lang="es-CO" sz="700" spc="-5" err="1">
                <a:solidFill>
                  <a:srgbClr val="212121"/>
                </a:solidFill>
                <a:latin typeface="Arial MT"/>
                <a:cs typeface="Arial MT"/>
              </a:rPr>
              <a:t>Berjón</a:t>
            </a:r>
            <a:r>
              <a:rPr lang="es-CO" sz="700" spc="-5">
                <a:solidFill>
                  <a:srgbClr val="212121"/>
                </a:solidFill>
                <a:latin typeface="Arial MT"/>
                <a:cs typeface="Arial MT"/>
              </a:rPr>
              <a:t>, </a:t>
            </a:r>
            <a:r>
              <a:rPr lang="es-CO" sz="700">
                <a:solidFill>
                  <a:srgbClr val="212121"/>
                </a:solidFill>
                <a:latin typeface="Arial MT"/>
                <a:cs typeface="Arial MT"/>
              </a:rPr>
              <a:t>F., </a:t>
            </a:r>
            <a:r>
              <a:rPr lang="es-CO" sz="700" spc="-5">
                <a:solidFill>
                  <a:srgbClr val="212121"/>
                </a:solidFill>
                <a:latin typeface="Arial MT"/>
                <a:cs typeface="Arial MT"/>
              </a:rPr>
              <a:t>Cabeza, E., </a:t>
            </a:r>
            <a:r>
              <a:rPr lang="es-CO" sz="700">
                <a:solidFill>
                  <a:srgbClr val="212121"/>
                </a:solidFill>
                <a:latin typeface="Arial MT"/>
                <a:cs typeface="Arial MT"/>
              </a:rPr>
              <a:t>&amp; </a:t>
            </a:r>
            <a:r>
              <a:rPr lang="es-CO" sz="700" spc="-5">
                <a:solidFill>
                  <a:srgbClr val="212121"/>
                </a:solidFill>
                <a:latin typeface="Arial MT"/>
                <a:cs typeface="Arial MT"/>
              </a:rPr>
              <a:t>Borrell, </a:t>
            </a:r>
            <a:r>
              <a:rPr lang="es-CO" sz="700">
                <a:solidFill>
                  <a:srgbClr val="212121"/>
                </a:solidFill>
                <a:latin typeface="Arial MT"/>
                <a:cs typeface="Arial MT"/>
              </a:rPr>
              <a:t>C. </a:t>
            </a:r>
            <a:r>
              <a:rPr lang="es-CO" sz="700" spc="5">
                <a:solidFill>
                  <a:srgbClr val="212121"/>
                </a:solidFill>
                <a:latin typeface="Arial MT"/>
                <a:cs typeface="Arial MT"/>
              </a:rPr>
              <a:t> </a:t>
            </a:r>
            <a:r>
              <a:rPr lang="es-CO" sz="700" spc="-5">
                <a:solidFill>
                  <a:srgbClr val="212121"/>
                </a:solidFill>
                <a:latin typeface="Arial MT"/>
                <a:cs typeface="Arial MT"/>
              </a:rPr>
              <a:t>(2014).</a:t>
            </a:r>
            <a:r>
              <a:rPr lang="es-CO" sz="700" spc="5">
                <a:solidFill>
                  <a:srgbClr val="212121"/>
                </a:solidFill>
                <a:latin typeface="Arial MT"/>
                <a:cs typeface="Arial MT"/>
              </a:rPr>
              <a:t> </a:t>
            </a:r>
            <a:r>
              <a:rPr lang="es-CO" sz="700" spc="-10">
                <a:solidFill>
                  <a:srgbClr val="212121"/>
                </a:solidFill>
                <a:latin typeface="Arial MT"/>
                <a:cs typeface="Arial MT"/>
              </a:rPr>
              <a:t>Indicadores</a:t>
            </a:r>
            <a:r>
              <a:rPr lang="es-CO" sz="700" spc="60">
                <a:solidFill>
                  <a:srgbClr val="212121"/>
                </a:solidFill>
                <a:latin typeface="Arial MT"/>
                <a:cs typeface="Arial MT"/>
              </a:rPr>
              <a:t> </a:t>
            </a:r>
            <a:r>
              <a:rPr lang="es-CO" sz="700">
                <a:solidFill>
                  <a:srgbClr val="212121"/>
                </a:solidFill>
                <a:latin typeface="Arial MT"/>
                <a:cs typeface="Arial MT"/>
              </a:rPr>
              <a:t>para </a:t>
            </a:r>
            <a:r>
              <a:rPr lang="es-CO" sz="700" spc="-5">
                <a:solidFill>
                  <a:srgbClr val="212121"/>
                </a:solidFill>
                <a:latin typeface="Arial MT"/>
                <a:cs typeface="Arial MT"/>
              </a:rPr>
              <a:t>monitorizar </a:t>
            </a:r>
            <a:r>
              <a:rPr lang="es-CO" sz="700">
                <a:solidFill>
                  <a:srgbClr val="212121"/>
                </a:solidFill>
                <a:latin typeface="Arial MT"/>
                <a:cs typeface="Arial MT"/>
              </a:rPr>
              <a:t>la</a:t>
            </a:r>
            <a:r>
              <a:rPr lang="es-CO" sz="700" spc="25">
                <a:solidFill>
                  <a:srgbClr val="212121"/>
                </a:solidFill>
                <a:latin typeface="Arial MT"/>
                <a:cs typeface="Arial MT"/>
              </a:rPr>
              <a:t> </a:t>
            </a:r>
            <a:r>
              <a:rPr lang="es-CO" sz="700" spc="-5">
                <a:solidFill>
                  <a:srgbClr val="212121"/>
                </a:solidFill>
                <a:latin typeface="Arial MT"/>
                <a:cs typeface="Arial MT"/>
              </a:rPr>
              <a:t>evolución</a:t>
            </a:r>
            <a:r>
              <a:rPr lang="es-CO" sz="700" spc="25">
                <a:solidFill>
                  <a:srgbClr val="212121"/>
                </a:solidFill>
                <a:latin typeface="Arial MT"/>
                <a:cs typeface="Arial MT"/>
              </a:rPr>
              <a:t> </a:t>
            </a:r>
            <a:r>
              <a:rPr lang="es-CO" sz="700" spc="-5">
                <a:solidFill>
                  <a:srgbClr val="212121"/>
                </a:solidFill>
                <a:latin typeface="Arial MT"/>
                <a:cs typeface="Arial MT"/>
              </a:rPr>
              <a:t>de </a:t>
            </a:r>
            <a:r>
              <a:rPr lang="es-CO" sz="700">
                <a:solidFill>
                  <a:srgbClr val="212121"/>
                </a:solidFill>
                <a:latin typeface="Arial MT"/>
                <a:cs typeface="Arial MT"/>
              </a:rPr>
              <a:t>la</a:t>
            </a:r>
            <a:r>
              <a:rPr lang="es-CO" sz="700" spc="25">
                <a:solidFill>
                  <a:srgbClr val="212121"/>
                </a:solidFill>
                <a:latin typeface="Arial MT"/>
                <a:cs typeface="Arial MT"/>
              </a:rPr>
              <a:t> </a:t>
            </a:r>
            <a:r>
              <a:rPr lang="es-CO" sz="700">
                <a:solidFill>
                  <a:srgbClr val="212121"/>
                </a:solidFill>
                <a:latin typeface="Arial MT"/>
                <a:cs typeface="Arial MT"/>
              </a:rPr>
              <a:t>crisis</a:t>
            </a:r>
            <a:r>
              <a:rPr lang="es-CO" sz="700" spc="-10">
                <a:solidFill>
                  <a:srgbClr val="212121"/>
                </a:solidFill>
                <a:latin typeface="Arial MT"/>
                <a:cs typeface="Arial MT"/>
              </a:rPr>
              <a:t> </a:t>
            </a:r>
            <a:r>
              <a:rPr lang="es-CO" sz="700" spc="-5">
                <a:solidFill>
                  <a:srgbClr val="212121"/>
                </a:solidFill>
                <a:latin typeface="Arial MT"/>
                <a:cs typeface="Arial MT"/>
              </a:rPr>
              <a:t>económica</a:t>
            </a:r>
            <a:r>
              <a:rPr lang="es-CO" sz="700">
                <a:solidFill>
                  <a:srgbClr val="212121"/>
                </a:solidFill>
                <a:latin typeface="Arial MT"/>
                <a:cs typeface="Arial MT"/>
              </a:rPr>
              <a:t> y</a:t>
            </a:r>
            <a:r>
              <a:rPr lang="es-CO" sz="700" spc="5">
                <a:solidFill>
                  <a:srgbClr val="212121"/>
                </a:solidFill>
                <a:latin typeface="Arial MT"/>
                <a:cs typeface="Arial MT"/>
              </a:rPr>
              <a:t> </a:t>
            </a:r>
            <a:r>
              <a:rPr lang="es-CO" sz="700" spc="-5">
                <a:solidFill>
                  <a:srgbClr val="212121"/>
                </a:solidFill>
                <a:latin typeface="Arial MT"/>
                <a:cs typeface="Arial MT"/>
              </a:rPr>
              <a:t>sus </a:t>
            </a:r>
            <a:r>
              <a:rPr lang="es-CO" sz="700">
                <a:solidFill>
                  <a:srgbClr val="212121"/>
                </a:solidFill>
                <a:latin typeface="Arial MT"/>
                <a:cs typeface="Arial MT"/>
              </a:rPr>
              <a:t> </a:t>
            </a:r>
            <a:r>
              <a:rPr lang="es-CO" sz="700" spc="-5">
                <a:solidFill>
                  <a:srgbClr val="212121"/>
                </a:solidFill>
                <a:latin typeface="Arial MT"/>
                <a:cs typeface="Arial MT"/>
              </a:rPr>
              <a:t>efectos en </a:t>
            </a:r>
            <a:r>
              <a:rPr lang="es-CO" sz="700">
                <a:solidFill>
                  <a:srgbClr val="212121"/>
                </a:solidFill>
                <a:latin typeface="Arial MT"/>
                <a:cs typeface="Arial MT"/>
              </a:rPr>
              <a:t>la </a:t>
            </a:r>
            <a:r>
              <a:rPr lang="es-CO" sz="700" spc="-5">
                <a:solidFill>
                  <a:srgbClr val="212121"/>
                </a:solidFill>
                <a:latin typeface="Arial MT"/>
                <a:cs typeface="Arial MT"/>
              </a:rPr>
              <a:t>salud </a:t>
            </a:r>
            <a:r>
              <a:rPr lang="es-CO" sz="700">
                <a:solidFill>
                  <a:srgbClr val="212121"/>
                </a:solidFill>
                <a:latin typeface="Arial MT"/>
                <a:cs typeface="Arial MT"/>
              </a:rPr>
              <a:t>y </a:t>
            </a:r>
            <a:r>
              <a:rPr lang="es-CO" sz="700" spc="-5">
                <a:solidFill>
                  <a:srgbClr val="212121"/>
                </a:solidFill>
                <a:latin typeface="Arial MT"/>
                <a:cs typeface="Arial MT"/>
              </a:rPr>
              <a:t>en las </a:t>
            </a:r>
            <a:r>
              <a:rPr lang="es-CO" sz="700" spc="-10">
                <a:solidFill>
                  <a:srgbClr val="212121"/>
                </a:solidFill>
                <a:latin typeface="Arial MT"/>
                <a:cs typeface="Arial MT"/>
              </a:rPr>
              <a:t>desigualdades </a:t>
            </a:r>
            <a:r>
              <a:rPr lang="es-CO" sz="700" spc="-5">
                <a:solidFill>
                  <a:srgbClr val="212121"/>
                </a:solidFill>
                <a:latin typeface="Arial MT"/>
                <a:cs typeface="Arial MT"/>
              </a:rPr>
              <a:t>en salud. </a:t>
            </a:r>
            <a:r>
              <a:rPr lang="es-CO" sz="700">
                <a:solidFill>
                  <a:srgbClr val="212121"/>
                </a:solidFill>
                <a:latin typeface="Arial MT"/>
                <a:cs typeface="Arial MT"/>
              </a:rPr>
              <a:t>Informe </a:t>
            </a:r>
            <a:r>
              <a:rPr lang="es-CO" sz="700" spc="-5">
                <a:solidFill>
                  <a:srgbClr val="212121"/>
                </a:solidFill>
                <a:latin typeface="Arial MT"/>
                <a:cs typeface="Arial MT"/>
              </a:rPr>
              <a:t>SESPAS </a:t>
            </a:r>
            <a:r>
              <a:rPr lang="es-CO" sz="700" spc="-10">
                <a:solidFill>
                  <a:srgbClr val="212121"/>
                </a:solidFill>
                <a:latin typeface="Arial MT"/>
                <a:cs typeface="Arial MT"/>
              </a:rPr>
              <a:t>2014.</a:t>
            </a:r>
            <a:r>
              <a:rPr lang="es-CO" sz="700" spc="-5">
                <a:solidFill>
                  <a:srgbClr val="212121"/>
                </a:solidFill>
                <a:latin typeface="Arial MT"/>
                <a:cs typeface="Arial MT"/>
              </a:rPr>
              <a:t> </a:t>
            </a:r>
            <a:r>
              <a:rPr lang="es-CO" sz="700" i="1" spc="-10">
                <a:solidFill>
                  <a:srgbClr val="212121"/>
                </a:solidFill>
                <a:latin typeface="Arial"/>
                <a:cs typeface="Arial"/>
              </a:rPr>
              <a:t>Gaceta </a:t>
            </a:r>
            <a:r>
              <a:rPr lang="es-CO" sz="700" i="1" spc="-280">
                <a:solidFill>
                  <a:srgbClr val="212121"/>
                </a:solidFill>
                <a:latin typeface="Arial"/>
                <a:cs typeface="Arial"/>
              </a:rPr>
              <a:t> </a:t>
            </a:r>
            <a:r>
              <a:rPr lang="es-CO" sz="700" i="1" spc="-5">
                <a:solidFill>
                  <a:srgbClr val="212121"/>
                </a:solidFill>
                <a:latin typeface="Arial"/>
                <a:cs typeface="Arial"/>
              </a:rPr>
              <a:t>Sanitaria</a:t>
            </a:r>
            <a:r>
              <a:rPr lang="es-CO" sz="700" spc="-5">
                <a:solidFill>
                  <a:srgbClr val="212121"/>
                </a:solidFill>
                <a:latin typeface="Arial MT"/>
                <a:cs typeface="Arial MT"/>
              </a:rPr>
              <a:t>,</a:t>
            </a:r>
            <a:r>
              <a:rPr lang="es-CO" sz="700" spc="-15">
                <a:solidFill>
                  <a:srgbClr val="212121"/>
                </a:solidFill>
                <a:latin typeface="Arial MT"/>
                <a:cs typeface="Arial MT"/>
              </a:rPr>
              <a:t> </a:t>
            </a:r>
            <a:r>
              <a:rPr lang="es-CO" sz="700" i="1" spc="-10">
                <a:solidFill>
                  <a:srgbClr val="212121"/>
                </a:solidFill>
                <a:latin typeface="Arial"/>
                <a:cs typeface="Arial"/>
              </a:rPr>
              <a:t>28</a:t>
            </a:r>
            <a:r>
              <a:rPr lang="es-CO" sz="700" spc="-10">
                <a:solidFill>
                  <a:srgbClr val="212121"/>
                </a:solidFill>
                <a:latin typeface="Arial MT"/>
                <a:cs typeface="Arial MT"/>
              </a:rPr>
              <a:t>,</a:t>
            </a:r>
            <a:r>
              <a:rPr lang="es-CO" sz="700" spc="10">
                <a:solidFill>
                  <a:srgbClr val="212121"/>
                </a:solidFill>
                <a:latin typeface="Arial MT"/>
                <a:cs typeface="Arial MT"/>
              </a:rPr>
              <a:t> </a:t>
            </a:r>
            <a:r>
              <a:rPr lang="es-CO" sz="700" spc="-10">
                <a:solidFill>
                  <a:srgbClr val="212121"/>
                </a:solidFill>
                <a:latin typeface="Arial MT"/>
                <a:cs typeface="Arial MT"/>
              </a:rPr>
              <a:t>124-131.</a:t>
            </a:r>
            <a:endParaRPr lang="es-CO" sz="700">
              <a:latin typeface="Arial MT"/>
              <a:cs typeface="Arial MT"/>
            </a:endParaRPr>
          </a:p>
        </p:txBody>
      </p:sp>
      <p:sp>
        <p:nvSpPr>
          <p:cNvPr id="11" name="CuadroTexto 10">
            <a:extLst>
              <a:ext uri="{FF2B5EF4-FFF2-40B4-BE49-F238E27FC236}">
                <a16:creationId xmlns:a16="http://schemas.microsoft.com/office/drawing/2014/main" id="{CE4EE90D-4E29-1FC0-2796-A15AA9C48764}"/>
              </a:ext>
            </a:extLst>
          </p:cNvPr>
          <p:cNvSpPr txBox="1"/>
          <p:nvPr/>
        </p:nvSpPr>
        <p:spPr>
          <a:xfrm>
            <a:off x="1087029" y="5754188"/>
            <a:ext cx="2872999" cy="738664"/>
          </a:xfrm>
          <a:prstGeom prst="rect">
            <a:avLst/>
          </a:prstGeom>
          <a:noFill/>
        </p:spPr>
        <p:txBody>
          <a:bodyPr wrap="square" lIns="91440" tIns="45720" rIns="91440" bIns="45720" anchor="t">
            <a:spAutoFit/>
          </a:bodyPr>
          <a:lstStyle/>
          <a:p>
            <a:pPr marL="136525" indent="-136525">
              <a:buFont typeface="Arial" panose="020B0604020202020204" pitchFamily="34" charset="0"/>
              <a:buChar char="•"/>
            </a:pPr>
            <a:r>
              <a:rPr lang="es-CO" sz="1400"/>
              <a:t>Ambiente</a:t>
            </a:r>
          </a:p>
          <a:p>
            <a:pPr marL="136525" indent="-136525">
              <a:buFont typeface="Arial" panose="020B0604020202020204" pitchFamily="34" charset="0"/>
              <a:buChar char="•"/>
            </a:pPr>
            <a:r>
              <a:rPr lang="es-CO" sz="1400"/>
              <a:t>Desarrollo Económico</a:t>
            </a:r>
          </a:p>
          <a:p>
            <a:pPr marL="136525" indent="-136525">
              <a:buFont typeface="Arial" panose="020B0604020202020204" pitchFamily="34" charset="0"/>
              <a:buChar char="•"/>
            </a:pPr>
            <a:r>
              <a:rPr lang="es-CO" sz="1400"/>
              <a:t>Planeación</a:t>
            </a:r>
          </a:p>
        </p:txBody>
      </p:sp>
      <p:sp>
        <p:nvSpPr>
          <p:cNvPr id="19" name="CuadroTexto 18">
            <a:extLst>
              <a:ext uri="{FF2B5EF4-FFF2-40B4-BE49-F238E27FC236}">
                <a16:creationId xmlns:a16="http://schemas.microsoft.com/office/drawing/2014/main" id="{203CD553-8979-CDC3-AB67-741EBF039811}"/>
              </a:ext>
            </a:extLst>
          </p:cNvPr>
          <p:cNvSpPr txBox="1"/>
          <p:nvPr/>
        </p:nvSpPr>
        <p:spPr>
          <a:xfrm>
            <a:off x="6460426" y="1660629"/>
            <a:ext cx="5271782" cy="3539430"/>
          </a:xfrm>
          <a:prstGeom prst="rect">
            <a:avLst/>
          </a:prstGeom>
          <a:noFill/>
        </p:spPr>
        <p:txBody>
          <a:bodyPr wrap="square" lIns="91440" tIns="45720" rIns="91440" bIns="45720" rtlCol="0" anchor="t">
            <a:spAutoFit/>
          </a:bodyPr>
          <a:lstStyle/>
          <a:p>
            <a:pPr algn="just"/>
            <a:r>
              <a:rPr lang="es-CO" sz="1600">
                <a:solidFill>
                  <a:srgbClr val="000000"/>
                </a:solidFill>
                <a:latin typeface="Aptos"/>
              </a:rPr>
              <a:t>Encuesta Multipropósito</a:t>
            </a:r>
            <a:r>
              <a:rPr lang="es-CO" sz="1600" b="0" i="0" u="none" strike="noStrike">
                <a:solidFill>
                  <a:srgbClr val="000000"/>
                </a:solidFill>
                <a:effectLst/>
                <a:latin typeface="Aptos"/>
              </a:rPr>
              <a:t> </a:t>
            </a:r>
            <a:r>
              <a:rPr lang="es-CO" sz="1600">
                <a:solidFill>
                  <a:srgbClr val="000000"/>
                </a:solidFill>
                <a:latin typeface="Aptos"/>
              </a:rPr>
              <a:t>de Bogotá (SDP 2021): </a:t>
            </a:r>
            <a:r>
              <a:rPr lang="es-CO" sz="1600">
                <a:solidFill>
                  <a:srgbClr val="000000"/>
                </a:solidFill>
                <a:latin typeface="Aptos"/>
                <a:cs typeface="Arial"/>
              </a:rPr>
              <a:t>Proporción de hogares con algún tipo de inseguridad alimentaria: 16.6 veces mayor, pasando de 19.5% (2017) a 36.2% (2021)</a:t>
            </a:r>
            <a:endParaRPr lang="es-CO" sz="1600" b="0" i="0" u="none" strike="noStrike">
              <a:solidFill>
                <a:srgbClr val="000000"/>
              </a:solidFill>
              <a:effectLst/>
              <a:latin typeface="Aptos"/>
            </a:endParaRPr>
          </a:p>
          <a:p>
            <a:endParaRPr lang="es-CO" sz="1600" b="0" i="0" u="none" strike="noStrike">
              <a:solidFill>
                <a:srgbClr val="000000"/>
              </a:solidFill>
              <a:effectLst/>
              <a:latin typeface="Aptos" panose="020B0004020202020204" pitchFamily="34" charset="0"/>
            </a:endParaRPr>
          </a:p>
          <a:p>
            <a:pPr algn="just"/>
            <a:endParaRPr lang="es-CO" sz="1600">
              <a:solidFill>
                <a:srgbClr val="000000"/>
              </a:solidFill>
            </a:endParaRPr>
          </a:p>
          <a:p>
            <a:pPr algn="just"/>
            <a:r>
              <a:rPr lang="es-CO" sz="1600">
                <a:solidFill>
                  <a:srgbClr val="000000"/>
                </a:solidFill>
              </a:rPr>
              <a:t>Plan Distrital de Educación Alimentaria y Nutricional (2024 –2031): Fomentar hábitos alimentarios saludables en la población de Bogotá.</a:t>
            </a:r>
            <a:endParaRPr lang="es-CO"/>
          </a:p>
          <a:p>
            <a:endParaRPr lang="es-CO" sz="1600">
              <a:solidFill>
                <a:srgbClr val="000000"/>
              </a:solidFill>
              <a:latin typeface="Aptos"/>
            </a:endParaRPr>
          </a:p>
          <a:p>
            <a:endParaRPr lang="es-CO" sz="1600">
              <a:solidFill>
                <a:srgbClr val="000000"/>
              </a:solidFill>
              <a:latin typeface="Aptos"/>
            </a:endParaRPr>
          </a:p>
          <a:p>
            <a:r>
              <a:rPr lang="es-CO" sz="1600">
                <a:solidFill>
                  <a:srgbClr val="000000"/>
                </a:solidFill>
                <a:latin typeface="Aptos"/>
              </a:rPr>
              <a:t>Estrategia para la  Promoción Protección y Apoyo a la Lactancia Materna</a:t>
            </a:r>
            <a:endParaRPr lang="es-CO" sz="1600">
              <a:solidFill>
                <a:srgbClr val="000000"/>
              </a:solidFill>
              <a:latin typeface="Aptos" panose="020B0004020202020204" pitchFamily="34" charset="0"/>
            </a:endParaRPr>
          </a:p>
          <a:p>
            <a:endParaRPr lang="es-CO" sz="1600">
              <a:solidFill>
                <a:srgbClr val="000000"/>
              </a:solidFill>
              <a:latin typeface="Aptos" panose="020B0004020202020204" pitchFamily="34" charset="0"/>
            </a:endParaRPr>
          </a:p>
        </p:txBody>
      </p:sp>
      <p:sp>
        <p:nvSpPr>
          <p:cNvPr id="2" name="Triangle 1">
            <a:extLst>
              <a:ext uri="{FF2B5EF4-FFF2-40B4-BE49-F238E27FC236}">
                <a16:creationId xmlns:a16="http://schemas.microsoft.com/office/drawing/2014/main" id="{3167C84C-1E10-1625-5782-24F38BF64DCC}"/>
              </a:ext>
            </a:extLst>
          </p:cNvPr>
          <p:cNvSpPr/>
          <p:nvPr/>
        </p:nvSpPr>
        <p:spPr>
          <a:xfrm rot="5400000">
            <a:off x="6252216" y="1808503"/>
            <a:ext cx="207758" cy="163200"/>
          </a:xfrm>
          <a:prstGeom prst="triangle">
            <a:avLst/>
          </a:prstGeom>
          <a:solidFill>
            <a:srgbClr val="38A9C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CO"/>
          </a:p>
        </p:txBody>
      </p:sp>
      <p:sp>
        <p:nvSpPr>
          <p:cNvPr id="5" name="Triangle 4">
            <a:extLst>
              <a:ext uri="{FF2B5EF4-FFF2-40B4-BE49-F238E27FC236}">
                <a16:creationId xmlns:a16="http://schemas.microsoft.com/office/drawing/2014/main" id="{04A414A0-25D3-DB0F-DEFE-25E1E63AB551}"/>
              </a:ext>
            </a:extLst>
          </p:cNvPr>
          <p:cNvSpPr/>
          <p:nvPr/>
        </p:nvSpPr>
        <p:spPr>
          <a:xfrm rot="5400000">
            <a:off x="6252216" y="3248560"/>
            <a:ext cx="207758" cy="163200"/>
          </a:xfrm>
          <a:prstGeom prst="triangle">
            <a:avLst/>
          </a:prstGeom>
          <a:solidFill>
            <a:srgbClr val="38A9C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CO"/>
          </a:p>
        </p:txBody>
      </p:sp>
      <p:sp>
        <p:nvSpPr>
          <p:cNvPr id="7" name="Triangle 6">
            <a:extLst>
              <a:ext uri="{FF2B5EF4-FFF2-40B4-BE49-F238E27FC236}">
                <a16:creationId xmlns:a16="http://schemas.microsoft.com/office/drawing/2014/main" id="{BFA4CBE4-276E-98AB-B11E-EE144DBC3874}"/>
              </a:ext>
            </a:extLst>
          </p:cNvPr>
          <p:cNvSpPr/>
          <p:nvPr/>
        </p:nvSpPr>
        <p:spPr>
          <a:xfrm rot="5400000">
            <a:off x="6252216" y="4482900"/>
            <a:ext cx="207758" cy="163200"/>
          </a:xfrm>
          <a:prstGeom prst="triangle">
            <a:avLst/>
          </a:prstGeom>
          <a:solidFill>
            <a:srgbClr val="38A9C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CO"/>
          </a:p>
        </p:txBody>
      </p:sp>
      <p:sp>
        <p:nvSpPr>
          <p:cNvPr id="8" name="CuadroTexto 10">
            <a:extLst>
              <a:ext uri="{FF2B5EF4-FFF2-40B4-BE49-F238E27FC236}">
                <a16:creationId xmlns:a16="http://schemas.microsoft.com/office/drawing/2014/main" id="{A680E273-2F01-7384-28DE-2E3BE09FA4B1}"/>
              </a:ext>
            </a:extLst>
          </p:cNvPr>
          <p:cNvSpPr txBox="1"/>
          <p:nvPr/>
        </p:nvSpPr>
        <p:spPr>
          <a:xfrm>
            <a:off x="3470722" y="5759667"/>
            <a:ext cx="3610004" cy="824603"/>
          </a:xfrm>
          <a:prstGeom prst="rect">
            <a:avLst/>
          </a:prstGeom>
          <a:noFill/>
        </p:spPr>
        <p:txBody>
          <a:bodyPr wrap="square" lIns="91440" tIns="45720" rIns="91440" bIns="45720" anchor="t">
            <a:spAutoFit/>
          </a:bodyPr>
          <a:lstStyle/>
          <a:p>
            <a:pPr marL="136525" indent="-136525">
              <a:buFont typeface="Arial" panose="020B0604020202020204" pitchFamily="34" charset="0"/>
              <a:buChar char="•"/>
            </a:pPr>
            <a:r>
              <a:rPr lang="es-CO" sz="1400"/>
              <a:t>Educación</a:t>
            </a:r>
            <a:endParaRPr lang="es-ES"/>
          </a:p>
          <a:p>
            <a:pPr marL="136525" indent="-136525">
              <a:buFont typeface="Arial" panose="020B0604020202020204" pitchFamily="34" charset="0"/>
              <a:buChar char="•"/>
            </a:pPr>
            <a:r>
              <a:rPr lang="es-CO" sz="1400"/>
              <a:t>Integración Social</a:t>
            </a:r>
          </a:p>
          <a:p>
            <a:pPr marL="136525" indent="-136525">
              <a:buFont typeface="Arial" panose="020B0604020202020204" pitchFamily="34" charset="0"/>
              <a:buChar char="•"/>
            </a:pPr>
            <a:endParaRPr lang="es-CO"/>
          </a:p>
        </p:txBody>
      </p:sp>
      <p:sp>
        <p:nvSpPr>
          <p:cNvPr id="10" name="TextBox 9">
            <a:extLst>
              <a:ext uri="{FF2B5EF4-FFF2-40B4-BE49-F238E27FC236}">
                <a16:creationId xmlns:a16="http://schemas.microsoft.com/office/drawing/2014/main" id="{751B3B8F-2491-BA7F-7FF9-46B1313EB705}"/>
              </a:ext>
            </a:extLst>
          </p:cNvPr>
          <p:cNvSpPr txBox="1"/>
          <p:nvPr/>
        </p:nvSpPr>
        <p:spPr>
          <a:xfrm>
            <a:off x="629329" y="5242471"/>
            <a:ext cx="3789462" cy="369332"/>
          </a:xfrm>
          <a:prstGeom prst="rect">
            <a:avLst/>
          </a:prstGeom>
          <a:noFill/>
        </p:spPr>
        <p:txBody>
          <a:bodyPr wrap="square" lIns="91440" tIns="45720" rIns="91440" bIns="45720" anchor="t">
            <a:spAutoFit/>
          </a:bodyPr>
          <a:lstStyle/>
          <a:p>
            <a:r>
              <a:rPr lang="es-CO" sz="1800" b="1">
                <a:solidFill>
                  <a:srgbClr val="328AA4"/>
                </a:solidFill>
              </a:rPr>
              <a:t>Sectores: </a:t>
            </a:r>
          </a:p>
        </p:txBody>
      </p:sp>
      <p:sp>
        <p:nvSpPr>
          <p:cNvPr id="9" name="CuadroTexto 8">
            <a:extLst>
              <a:ext uri="{FF2B5EF4-FFF2-40B4-BE49-F238E27FC236}">
                <a16:creationId xmlns:a16="http://schemas.microsoft.com/office/drawing/2014/main" id="{ED8116DD-89BC-5436-38E2-1E1D6FF23364}"/>
              </a:ext>
            </a:extLst>
          </p:cNvPr>
          <p:cNvSpPr txBox="1"/>
          <p:nvPr/>
        </p:nvSpPr>
        <p:spPr>
          <a:xfrm>
            <a:off x="6852235" y="5123853"/>
            <a:ext cx="4919934" cy="923330"/>
          </a:xfrm>
          <a:prstGeom prst="rect">
            <a:avLst/>
          </a:prstGeom>
          <a:noFill/>
        </p:spPr>
        <p:txBody>
          <a:bodyPr wrap="square" lIns="91440" tIns="45720" rIns="91440" bIns="45720" rtlCol="0" anchor="t">
            <a:spAutoFit/>
          </a:bodyPr>
          <a:lstStyle/>
          <a:p>
            <a:pPr algn="ctr"/>
            <a:r>
              <a:rPr lang="es-CO" b="1">
                <a:solidFill>
                  <a:srgbClr val="FFFFFF"/>
                </a:solidFill>
              </a:rPr>
              <a:t>Política Pública de Seguridad Alimentaria y Nutricional CONPES 09 de 2019 – 2031 Construyendo Ciudadanía Alimentaria </a:t>
            </a:r>
          </a:p>
        </p:txBody>
      </p:sp>
    </p:spTree>
    <p:extLst>
      <p:ext uri="{BB962C8B-B14F-4D97-AF65-F5344CB8AC3E}">
        <p14:creationId xmlns:p14="http://schemas.microsoft.com/office/powerpoint/2010/main" val="179042555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CuadroTexto 4">
            <a:extLst>
              <a:ext uri="{FF2B5EF4-FFF2-40B4-BE49-F238E27FC236}">
                <a16:creationId xmlns:a16="http://schemas.microsoft.com/office/drawing/2014/main" id="{E8F0F35F-4C70-BD81-012F-6D9B43A2FC8A}"/>
              </a:ext>
            </a:extLst>
          </p:cNvPr>
          <p:cNvSpPr txBox="1"/>
          <p:nvPr/>
        </p:nvSpPr>
        <p:spPr>
          <a:xfrm>
            <a:off x="7960360" y="671746"/>
            <a:ext cx="3993056" cy="1800493"/>
          </a:xfrm>
          <a:prstGeom prst="rect">
            <a:avLst/>
          </a:prstGeom>
          <a:noFill/>
        </p:spPr>
        <p:txBody>
          <a:bodyPr wrap="square" lIns="91440" tIns="45720" rIns="91440" bIns="45720" rtlCol="0" anchor="t">
            <a:spAutoFit/>
          </a:bodyPr>
          <a:lstStyle>
            <a:defPPr>
              <a:defRPr lang="en-C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r>
              <a:rPr lang="es-CO" sz="1100">
                <a:solidFill>
                  <a:schemeClr val="tx1">
                    <a:lumMod val="75000"/>
                    <a:lumOff val="25000"/>
                  </a:schemeClr>
                </a:solidFill>
                <a:cs typeface="Times New Roman"/>
              </a:rPr>
              <a:t>Sistemas de información interoperables para la toma de decisiones en malnutrición.</a:t>
            </a:r>
          </a:p>
          <a:p>
            <a:pPr algn="just"/>
            <a:endParaRPr lang="es-CO" sz="1100">
              <a:solidFill>
                <a:schemeClr val="tx1">
                  <a:lumMod val="75000"/>
                  <a:lumOff val="25000"/>
                </a:schemeClr>
              </a:solidFill>
              <a:cs typeface="Times New Roman" panose="02020603050405020304" pitchFamily="18" charset="0"/>
            </a:endParaRPr>
          </a:p>
          <a:p>
            <a:pPr algn="just"/>
            <a:r>
              <a:rPr lang="es-CO" sz="1100">
                <a:solidFill>
                  <a:srgbClr val="666666"/>
                </a:solidFill>
                <a:latin typeface="Aptos"/>
                <a:cs typeface="Times New Roman"/>
              </a:rPr>
              <a:t>Bogotá sin hambre 2.0: Aporte al análisis de los determinantes y desafíos de la seguridad alimentaria en la ciudad.</a:t>
            </a:r>
            <a:r>
              <a:rPr lang="es-CO" sz="1100">
                <a:solidFill>
                  <a:schemeClr val="tx1">
                    <a:lumMod val="75000"/>
                    <a:lumOff val="25000"/>
                  </a:schemeClr>
                </a:solidFill>
                <a:cs typeface="Times New Roman"/>
              </a:rPr>
              <a:t> </a:t>
            </a:r>
          </a:p>
          <a:p>
            <a:pPr algn="just"/>
            <a:endParaRPr lang="es-CO" sz="1100" b="1"/>
          </a:p>
          <a:p>
            <a:pPr algn="just"/>
            <a:r>
              <a:rPr lang="es-ES" sz="1100">
                <a:latin typeface="Aptos"/>
              </a:rPr>
              <a:t>Proyección análisis de factores de riesgo asociados a la desnutrición aguda en niños y niñas menores de 5 años, tanto intra como extramural.</a:t>
            </a:r>
          </a:p>
          <a:p>
            <a:pPr algn="just"/>
            <a:endParaRPr lang="es-CO" sz="1200">
              <a:solidFill>
                <a:schemeClr val="tx1">
                  <a:lumMod val="75000"/>
                  <a:lumOff val="25000"/>
                </a:schemeClr>
              </a:solidFill>
            </a:endParaRPr>
          </a:p>
        </p:txBody>
      </p:sp>
      <p:sp>
        <p:nvSpPr>
          <p:cNvPr id="21" name="CuadroTexto 5">
            <a:extLst>
              <a:ext uri="{FF2B5EF4-FFF2-40B4-BE49-F238E27FC236}">
                <a16:creationId xmlns:a16="http://schemas.microsoft.com/office/drawing/2014/main" id="{AEA05298-EB88-BC4B-8EA5-26B1DB3E5910}"/>
              </a:ext>
            </a:extLst>
          </p:cNvPr>
          <p:cNvSpPr txBox="1"/>
          <p:nvPr/>
        </p:nvSpPr>
        <p:spPr>
          <a:xfrm>
            <a:off x="8713324" y="2758359"/>
            <a:ext cx="3240092" cy="1785104"/>
          </a:xfrm>
          <a:prstGeom prst="rect">
            <a:avLst/>
          </a:prstGeom>
          <a:noFill/>
        </p:spPr>
        <p:txBody>
          <a:bodyPr wrap="square" lIns="91440" tIns="45720" rIns="91440" bIns="45720" rtlCol="0" anchor="t">
            <a:spAutoFit/>
          </a:bodyPr>
          <a:lstStyle>
            <a:defPPr>
              <a:defRPr lang="en-C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s-CO" sz="1100">
                <a:solidFill>
                  <a:srgbClr val="333333"/>
                </a:solidFill>
                <a:cs typeface="Times New Roman"/>
              </a:rPr>
              <a:t>Fortalecimiento de la Comisión Intersectorial para la Seguridad Alimentaria y Nutricional </a:t>
            </a:r>
          </a:p>
          <a:p>
            <a:endParaRPr lang="es-CO" sz="1100">
              <a:solidFill>
                <a:srgbClr val="333333"/>
              </a:solidFill>
              <a:cs typeface="Times New Roman" panose="02020603050405020304" pitchFamily="18" charset="0"/>
            </a:endParaRPr>
          </a:p>
          <a:p>
            <a:r>
              <a:rPr lang="es-CO" sz="1100">
                <a:solidFill>
                  <a:srgbClr val="333333"/>
                </a:solidFill>
                <a:cs typeface="Times New Roman"/>
              </a:rPr>
              <a:t>Estrategias de participación vinculante con niños, niñas y adolescentes para actividad física, alimentación saludable y disfrute de bienestar emocional. </a:t>
            </a:r>
          </a:p>
          <a:p>
            <a:endParaRPr lang="es-CO" sz="1100">
              <a:solidFill>
                <a:srgbClr val="333333"/>
              </a:solidFill>
              <a:cs typeface="Times New Roman" panose="02020603050405020304" pitchFamily="18" charset="0"/>
            </a:endParaRPr>
          </a:p>
          <a:p>
            <a:r>
              <a:rPr lang="es-CO" sz="1100">
                <a:solidFill>
                  <a:srgbClr val="333333"/>
                </a:solidFill>
                <a:cs typeface="Times New Roman"/>
              </a:rPr>
              <a:t>Comités locales SAN – Participación activa de la comunidad</a:t>
            </a:r>
          </a:p>
        </p:txBody>
      </p:sp>
      <p:sp>
        <p:nvSpPr>
          <p:cNvPr id="22" name="CuadroTexto 7">
            <a:extLst>
              <a:ext uri="{FF2B5EF4-FFF2-40B4-BE49-F238E27FC236}">
                <a16:creationId xmlns:a16="http://schemas.microsoft.com/office/drawing/2014/main" id="{37351A21-B47A-0297-F926-57159E0BDBA5}"/>
              </a:ext>
            </a:extLst>
          </p:cNvPr>
          <p:cNvSpPr txBox="1"/>
          <p:nvPr/>
        </p:nvSpPr>
        <p:spPr>
          <a:xfrm>
            <a:off x="558212" y="1273337"/>
            <a:ext cx="2770523" cy="2462213"/>
          </a:xfrm>
          <a:prstGeom prst="rect">
            <a:avLst/>
          </a:prstGeom>
          <a:noFill/>
        </p:spPr>
        <p:txBody>
          <a:bodyPr wrap="square" lIns="91440" tIns="45720" rIns="91440" bIns="45720" rtlCol="0" anchor="t">
            <a:spAutoFit/>
          </a:bodyPr>
          <a:lstStyle>
            <a:defPPr>
              <a:defRPr lang="en-C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s-CO" sz="1100" b="1">
                <a:cs typeface="Times New Roman"/>
              </a:rPr>
              <a:t>Educación para la  salud pública</a:t>
            </a:r>
            <a:r>
              <a:rPr lang="es-MX" sz="1100">
                <a:cs typeface="Times New Roman"/>
              </a:rPr>
              <a:t> Estrategia de educación en salud pública de ciudad centrada en</a:t>
            </a:r>
            <a:r>
              <a:rPr lang="es-MX" sz="1100">
                <a:solidFill>
                  <a:schemeClr val="tx1">
                    <a:lumMod val="75000"/>
                    <a:lumOff val="25000"/>
                  </a:schemeClr>
                </a:solidFill>
                <a:cs typeface="Times New Roman"/>
              </a:rPr>
              <a:t> </a:t>
            </a:r>
            <a:r>
              <a:rPr lang="es-MX" sz="1100" b="1">
                <a:solidFill>
                  <a:srgbClr val="38A9CA"/>
                </a:solidFill>
                <a:cs typeface="Times New Roman"/>
              </a:rPr>
              <a:t>“SALUD Nutricional es MAS BIENESTAR”</a:t>
            </a:r>
          </a:p>
          <a:p>
            <a:pPr algn="r"/>
            <a:endParaRPr lang="es-MX" sz="1100" b="1">
              <a:cs typeface="Times New Roman" panose="02020603050405020304" pitchFamily="18" charset="0"/>
            </a:endParaRPr>
          </a:p>
          <a:p>
            <a:pPr algn="r"/>
            <a:r>
              <a:rPr lang="es-MX" sz="1100">
                <a:cs typeface="Times New Roman"/>
              </a:rPr>
              <a:t>Conformación de la Comisión Intersectorial de Determinantes sociales de la Salud y el Bienestar</a:t>
            </a:r>
            <a:endParaRPr lang="es-CO" sz="1100" b="1">
              <a:cs typeface="Times New Roman"/>
            </a:endParaRPr>
          </a:p>
          <a:p>
            <a:pPr algn="r"/>
            <a:endParaRPr lang="es-CO" sz="1100" b="1">
              <a:cs typeface="Times New Roman" panose="02020603050405020304" pitchFamily="18" charset="0"/>
            </a:endParaRPr>
          </a:p>
          <a:p>
            <a:pPr algn="r"/>
            <a:r>
              <a:rPr lang="es-CO" sz="1100" b="1">
                <a:cs typeface="Times New Roman"/>
              </a:rPr>
              <a:t>Implementación de Ruta Intersectorial de atención al riesgo de desnutrición aguda en el Distrito </a:t>
            </a:r>
          </a:p>
          <a:p>
            <a:pPr algn="r"/>
            <a:endParaRPr lang="es-CO" sz="1100" b="1">
              <a:cs typeface="Times New Roman" panose="02020603050405020304" pitchFamily="18" charset="0"/>
            </a:endParaRPr>
          </a:p>
          <a:p>
            <a:pPr algn="r"/>
            <a:r>
              <a:rPr lang="es-CO" sz="1100">
                <a:cs typeface="Times New Roman"/>
              </a:rPr>
              <a:t>Comité Distrital de Lactancia Materna </a:t>
            </a:r>
          </a:p>
        </p:txBody>
      </p:sp>
      <p:pic>
        <p:nvPicPr>
          <p:cNvPr id="31" name="Imagen 30">
            <a:extLst>
              <a:ext uri="{FF2B5EF4-FFF2-40B4-BE49-F238E27FC236}">
                <a16:creationId xmlns:a16="http://schemas.microsoft.com/office/drawing/2014/main" id="{C82FAEA8-C925-EA15-EBDE-03CF3B63AC46}"/>
              </a:ext>
            </a:extLst>
          </p:cNvPr>
          <p:cNvPicPr>
            <a:picLocks noChangeAspect="1"/>
          </p:cNvPicPr>
          <p:nvPr/>
        </p:nvPicPr>
        <p:blipFill>
          <a:blip r:embed="rId2">
            <a:clrChange>
              <a:clrFrom>
                <a:srgbClr val="FFFFFF"/>
              </a:clrFrom>
              <a:clrTo>
                <a:srgbClr val="FFFFFF">
                  <a:alpha val="0"/>
                </a:srgbClr>
              </a:clrTo>
            </a:clrChange>
          </a:blip>
          <a:stretch>
            <a:fillRect/>
          </a:stretch>
        </p:blipFill>
        <p:spPr>
          <a:xfrm>
            <a:off x="5680094" y="5227247"/>
            <a:ext cx="794797" cy="1343025"/>
          </a:xfrm>
          <a:prstGeom prst="rect">
            <a:avLst/>
          </a:prstGeom>
        </p:spPr>
      </p:pic>
      <p:sp>
        <p:nvSpPr>
          <p:cNvPr id="33" name="CuadroTexto 13">
            <a:extLst>
              <a:ext uri="{FF2B5EF4-FFF2-40B4-BE49-F238E27FC236}">
                <a16:creationId xmlns:a16="http://schemas.microsoft.com/office/drawing/2014/main" id="{EF7E3E2E-8F59-53C4-539E-1F3257DE4B8A}"/>
              </a:ext>
            </a:extLst>
          </p:cNvPr>
          <p:cNvSpPr txBox="1"/>
          <p:nvPr/>
        </p:nvSpPr>
        <p:spPr>
          <a:xfrm>
            <a:off x="914494" y="4350280"/>
            <a:ext cx="3346930" cy="2954655"/>
          </a:xfrm>
          <a:prstGeom prst="rect">
            <a:avLst/>
          </a:prstGeom>
          <a:noFill/>
        </p:spPr>
        <p:txBody>
          <a:bodyPr wrap="square" lIns="91440" tIns="45720" rIns="91440" bIns="45720" rtlCol="0" anchor="t">
            <a:spAutoFit/>
          </a:bodyPr>
          <a:lstStyle>
            <a:defPPr>
              <a:defRPr lang="en-C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s-CO" sz="1100">
                <a:solidFill>
                  <a:srgbClr val="333333"/>
                </a:solidFill>
                <a:cs typeface="Times New Roman"/>
              </a:rPr>
              <a:t>Promoción de alimentación saludable, actividad física, bienestar emocional , desde los entornos cuidadores.</a:t>
            </a:r>
          </a:p>
          <a:p>
            <a:pPr algn="r"/>
            <a:endParaRPr lang="es-CO" sz="1100">
              <a:solidFill>
                <a:srgbClr val="333333"/>
              </a:solidFill>
              <a:cs typeface="Times New Roman" panose="02020603050405020304" pitchFamily="18" charset="0"/>
            </a:endParaRPr>
          </a:p>
          <a:p>
            <a:pPr algn="r"/>
            <a:r>
              <a:rPr lang="es-CO" sz="1100" b="1">
                <a:solidFill>
                  <a:srgbClr val="333333"/>
                </a:solidFill>
                <a:cs typeface="Times New Roman"/>
              </a:rPr>
              <a:t>Seguimiento a la implementación y adherencia a las rutas de atención integral (</a:t>
            </a:r>
            <a:r>
              <a:rPr lang="es-ES" sz="1100">
                <a:solidFill>
                  <a:srgbClr val="333333"/>
                </a:solidFill>
                <a:cs typeface="Times New Roman"/>
              </a:rPr>
              <a:t>lineamiento para </a:t>
            </a:r>
            <a:endParaRPr lang="es-CO" sz="1100">
              <a:solidFill>
                <a:srgbClr val="333333"/>
              </a:solidFill>
              <a:cs typeface="Times New Roman"/>
            </a:endParaRPr>
          </a:p>
          <a:p>
            <a:pPr algn="r"/>
            <a:r>
              <a:rPr lang="es-ES" sz="1100">
                <a:solidFill>
                  <a:srgbClr val="333333"/>
                </a:solidFill>
                <a:cs typeface="Times New Roman"/>
              </a:rPr>
              <a:t>el manejo integrado de la desnutrición aguda </a:t>
            </a:r>
            <a:endParaRPr lang="es-CO" sz="1100">
              <a:solidFill>
                <a:srgbClr val="333333"/>
              </a:solidFill>
              <a:cs typeface="Times New Roman"/>
            </a:endParaRPr>
          </a:p>
          <a:p>
            <a:pPr algn="r"/>
            <a:r>
              <a:rPr lang="es-ES" sz="1100">
                <a:solidFill>
                  <a:srgbClr val="333333"/>
                </a:solidFill>
                <a:cs typeface="Times New Roman"/>
              </a:rPr>
              <a:t>moderada y severa)</a:t>
            </a:r>
            <a:endParaRPr lang="es-CO" sz="1100">
              <a:solidFill>
                <a:srgbClr val="333333"/>
              </a:solidFill>
            </a:endParaRPr>
          </a:p>
          <a:p>
            <a:pPr algn="r"/>
            <a:endParaRPr lang="es-CO" sz="1100" b="1">
              <a:solidFill>
                <a:srgbClr val="333333"/>
              </a:solidFill>
              <a:cs typeface="Times New Roman" panose="02020603050405020304" pitchFamily="18" charset="0"/>
            </a:endParaRPr>
          </a:p>
          <a:p>
            <a:pPr algn="r"/>
            <a:r>
              <a:rPr lang="es-ES" sz="1100" b="1">
                <a:solidFill>
                  <a:srgbClr val="333333"/>
                </a:solidFill>
              </a:rPr>
              <a:t>Visitas de asistencia técnica a EAPB</a:t>
            </a:r>
            <a:r>
              <a:rPr lang="es-ES" sz="1100">
                <a:solidFill>
                  <a:srgbClr val="333333"/>
                </a:solidFill>
              </a:rPr>
              <a:t> e IPS públicas y privadas, para la implementación de la Ruta.</a:t>
            </a:r>
          </a:p>
          <a:p>
            <a:pPr algn="r"/>
            <a:endParaRPr lang="es-ES" sz="1100">
              <a:solidFill>
                <a:srgbClr val="333333"/>
              </a:solidFill>
            </a:endParaRPr>
          </a:p>
          <a:p>
            <a:pPr algn="r"/>
            <a:r>
              <a:rPr lang="es-CO" sz="1100">
                <a:solidFill>
                  <a:srgbClr val="333333"/>
                </a:solidFill>
                <a:cs typeface="Times New Roman"/>
              </a:rPr>
              <a:t>Gestión de  barreras de acceso a servicios integrados de salud </a:t>
            </a:r>
          </a:p>
          <a:p>
            <a:pPr algn="r"/>
            <a:endParaRPr lang="es-CO" sz="1100">
              <a:solidFill>
                <a:srgbClr val="333333"/>
              </a:solidFill>
              <a:cs typeface="Times New Roman" panose="02020603050405020304" pitchFamily="18" charset="0"/>
            </a:endParaRPr>
          </a:p>
          <a:p>
            <a:pPr algn="r"/>
            <a:endParaRPr lang="es-ES" sz="1100">
              <a:solidFill>
                <a:srgbClr val="333333"/>
              </a:solidFill>
            </a:endParaRPr>
          </a:p>
          <a:p>
            <a:pPr algn="r"/>
            <a:endParaRPr lang="es-CO" sz="1100" b="1">
              <a:solidFill>
                <a:srgbClr val="333333"/>
              </a:solidFill>
              <a:cs typeface="Times New Roman" panose="02020603050405020304" pitchFamily="18" charset="0"/>
            </a:endParaRPr>
          </a:p>
        </p:txBody>
      </p:sp>
      <p:pic>
        <p:nvPicPr>
          <p:cNvPr id="36" name="Imagen 35" descr="Diagrama&#10;&#10;Descripción generada automáticamente">
            <a:extLst>
              <a:ext uri="{FF2B5EF4-FFF2-40B4-BE49-F238E27FC236}">
                <a16:creationId xmlns:a16="http://schemas.microsoft.com/office/drawing/2014/main" id="{1A53F36E-D983-7C4E-0A45-095F2EB98BC2}"/>
              </a:ext>
            </a:extLst>
          </p:cNvPr>
          <p:cNvPicPr>
            <a:picLocks noChangeAspect="1"/>
          </p:cNvPicPr>
          <p:nvPr/>
        </p:nvPicPr>
        <p:blipFill>
          <a:blip r:embed="rId3"/>
          <a:stretch>
            <a:fillRect/>
          </a:stretch>
        </p:blipFill>
        <p:spPr>
          <a:xfrm>
            <a:off x="1317868" y="618885"/>
            <a:ext cx="9406324" cy="5258058"/>
          </a:xfrm>
          <a:prstGeom prst="rect">
            <a:avLst/>
          </a:prstGeom>
        </p:spPr>
      </p:pic>
      <p:sp>
        <p:nvSpPr>
          <p:cNvPr id="40" name="Google Shape;143;p18">
            <a:extLst>
              <a:ext uri="{FF2B5EF4-FFF2-40B4-BE49-F238E27FC236}">
                <a16:creationId xmlns:a16="http://schemas.microsoft.com/office/drawing/2014/main" id="{82111389-3621-2F16-B4D7-E98AC4F6C749}"/>
              </a:ext>
            </a:extLst>
          </p:cNvPr>
          <p:cNvSpPr txBox="1"/>
          <p:nvPr/>
        </p:nvSpPr>
        <p:spPr>
          <a:xfrm>
            <a:off x="428804" y="222660"/>
            <a:ext cx="11524612" cy="446276"/>
          </a:xfrm>
          <a:prstGeom prst="rect">
            <a:avLst/>
          </a:prstGeom>
          <a:noFill/>
        </p:spPr>
        <p:txBody>
          <a:bodyPr wrap="square" lIns="91440" tIns="45720" rIns="91440" bIns="45720" anchor="t">
            <a:spAutoFit/>
          </a:bodyPr>
          <a:lstStyle>
            <a:defPPr>
              <a:defRPr lang="en-CO"/>
            </a:defPPr>
            <a:lvl1pPr>
              <a:defRPr sz="2500" b="1">
                <a:solidFill>
                  <a:srgbClr val="38A9CA"/>
                </a:solidFill>
                <a:latin typeface="Museo Sans 900"/>
                <a:cs typeface="Arial"/>
              </a:defRPr>
            </a:lvl1pPr>
          </a:lstStyle>
          <a:p>
            <a:pPr algn="ctr"/>
            <a:r>
              <a:rPr lang="es-CO" sz="2300">
                <a:solidFill>
                  <a:srgbClr val="285B6A"/>
                </a:solidFill>
                <a:latin typeface="Aptos"/>
              </a:rPr>
              <a:t>Abordaje de la seguridad alimentaria en el Modelo MAS Bienestar </a:t>
            </a:r>
            <a:r>
              <a:rPr lang="es-CO" sz="2300">
                <a:latin typeface="Aptos"/>
              </a:rPr>
              <a:t>en Bogotá</a:t>
            </a:r>
            <a:endParaRPr lang="es-ES" sz="2300">
              <a:latin typeface="Aptos"/>
            </a:endParaRPr>
          </a:p>
        </p:txBody>
      </p:sp>
    </p:spTree>
    <p:extLst>
      <p:ext uri="{BB962C8B-B14F-4D97-AF65-F5344CB8AC3E}">
        <p14:creationId xmlns:p14="http://schemas.microsoft.com/office/powerpoint/2010/main" val="347852967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CFC81A7-DCA9-2F1A-37FC-D6CA09312797}"/>
            </a:ext>
          </a:extLst>
        </p:cNvPr>
        <p:cNvGrpSpPr/>
        <p:nvPr/>
      </p:nvGrpSpPr>
      <p:grpSpPr>
        <a:xfrm>
          <a:off x="0" y="0"/>
          <a:ext cx="0" cy="0"/>
          <a:chOff x="0" y="0"/>
          <a:chExt cx="0" cy="0"/>
        </a:xfrm>
      </p:grpSpPr>
      <p:sp>
        <p:nvSpPr>
          <p:cNvPr id="6" name="CuadroTexto 5">
            <a:extLst>
              <a:ext uri="{FF2B5EF4-FFF2-40B4-BE49-F238E27FC236}">
                <a16:creationId xmlns:a16="http://schemas.microsoft.com/office/drawing/2014/main" id="{FFB9A628-A86B-9487-3C3D-1E91817632E6}"/>
              </a:ext>
            </a:extLst>
          </p:cNvPr>
          <p:cNvSpPr txBox="1"/>
          <p:nvPr/>
        </p:nvSpPr>
        <p:spPr>
          <a:xfrm>
            <a:off x="7838076" y="2470333"/>
            <a:ext cx="4214191" cy="1938992"/>
          </a:xfrm>
          <a:prstGeom prst="rect">
            <a:avLst/>
          </a:prstGeom>
          <a:noFill/>
        </p:spPr>
        <p:txBody>
          <a:bodyPr wrap="square" lIns="91440" tIns="45720" rIns="91440" bIns="45720" anchor="t">
            <a:spAutoFit/>
          </a:bodyPr>
          <a:lstStyle/>
          <a:p>
            <a:pPr algn="ctr"/>
            <a:r>
              <a:rPr lang="es-CO"/>
              <a:t> </a:t>
            </a:r>
            <a:r>
              <a:rPr lang="es-MX" sz="3000" b="1">
                <a:solidFill>
                  <a:srgbClr val="38A9CA"/>
                </a:solidFill>
                <a:latin typeface="Aptos"/>
                <a:cs typeface="Arial"/>
              </a:rPr>
              <a:t>Metas relacionadas con Seguridad Alimentaria y Nutricional 2024-2027 </a:t>
            </a:r>
          </a:p>
        </p:txBody>
      </p:sp>
      <p:sp>
        <p:nvSpPr>
          <p:cNvPr id="8" name="CuadroTexto 7">
            <a:extLst>
              <a:ext uri="{FF2B5EF4-FFF2-40B4-BE49-F238E27FC236}">
                <a16:creationId xmlns:a16="http://schemas.microsoft.com/office/drawing/2014/main" id="{5161B250-7732-C4AC-69AD-BD4E5D8183F9}"/>
              </a:ext>
            </a:extLst>
          </p:cNvPr>
          <p:cNvSpPr txBox="1"/>
          <p:nvPr/>
        </p:nvSpPr>
        <p:spPr>
          <a:xfrm>
            <a:off x="3011868" y="6013196"/>
            <a:ext cx="5961029" cy="253916"/>
          </a:xfrm>
          <a:prstGeom prst="rect">
            <a:avLst/>
          </a:prstGeom>
          <a:noFill/>
        </p:spPr>
        <p:txBody>
          <a:bodyPr wrap="square" lIns="91440" tIns="45720" rIns="91440" bIns="45720" rtlCol="0" anchor="t">
            <a:spAutoFit/>
          </a:bodyPr>
          <a:lstStyle/>
          <a:p>
            <a:r>
              <a:rPr lang="es-MX" sz="1050" b="1">
                <a:latin typeface="Segoe Print"/>
              </a:rPr>
              <a:t>INSAN intersectorial / cohortes de riesgo</a:t>
            </a:r>
            <a:endParaRPr lang="es-CO" sz="1050" b="1">
              <a:latin typeface="Segoe Print" panose="02000600000000000000" pitchFamily="2" charset="0"/>
            </a:endParaRPr>
          </a:p>
        </p:txBody>
      </p:sp>
      <p:sp>
        <p:nvSpPr>
          <p:cNvPr id="9" name="CuadroTexto 8">
            <a:extLst>
              <a:ext uri="{FF2B5EF4-FFF2-40B4-BE49-F238E27FC236}">
                <a16:creationId xmlns:a16="http://schemas.microsoft.com/office/drawing/2014/main" id="{0230D4A7-2AD3-D460-41D5-EB24DB00F9D5}"/>
              </a:ext>
            </a:extLst>
          </p:cNvPr>
          <p:cNvSpPr txBox="1"/>
          <p:nvPr/>
        </p:nvSpPr>
        <p:spPr>
          <a:xfrm>
            <a:off x="3269041" y="5246847"/>
            <a:ext cx="4576999" cy="253916"/>
          </a:xfrm>
          <a:prstGeom prst="rect">
            <a:avLst/>
          </a:prstGeom>
          <a:noFill/>
        </p:spPr>
        <p:txBody>
          <a:bodyPr wrap="square" lIns="91440" tIns="45720" rIns="91440" bIns="45720" rtlCol="0" anchor="t">
            <a:spAutoFit/>
          </a:bodyPr>
          <a:lstStyle/>
          <a:p>
            <a:r>
              <a:rPr lang="es-MX" sz="1050" b="1">
                <a:latin typeface="Segoe Print"/>
              </a:rPr>
              <a:t>Instituciones Amigas de la Mujer y la Infancia Integral (IAMII)</a:t>
            </a:r>
            <a:endParaRPr lang="es-CO" sz="1050" b="1">
              <a:latin typeface="Segoe Print"/>
            </a:endParaRPr>
          </a:p>
        </p:txBody>
      </p:sp>
      <p:sp>
        <p:nvSpPr>
          <p:cNvPr id="12" name="CuadroTexto 11">
            <a:extLst>
              <a:ext uri="{FF2B5EF4-FFF2-40B4-BE49-F238E27FC236}">
                <a16:creationId xmlns:a16="http://schemas.microsoft.com/office/drawing/2014/main" id="{59397B51-6ED8-10A9-78DF-A033BDBD6714}"/>
              </a:ext>
            </a:extLst>
          </p:cNvPr>
          <p:cNvSpPr txBox="1"/>
          <p:nvPr/>
        </p:nvSpPr>
        <p:spPr>
          <a:xfrm>
            <a:off x="3808328" y="3749228"/>
            <a:ext cx="4576999" cy="253916"/>
          </a:xfrm>
          <a:prstGeom prst="rect">
            <a:avLst/>
          </a:prstGeom>
          <a:noFill/>
        </p:spPr>
        <p:txBody>
          <a:bodyPr wrap="square" rtlCol="0">
            <a:spAutoFit/>
          </a:bodyPr>
          <a:lstStyle/>
          <a:p>
            <a:r>
              <a:rPr lang="es-MX" sz="1050" b="1">
                <a:latin typeface="Segoe Print" panose="02000600000000000000" pitchFamily="2" charset="0"/>
              </a:rPr>
              <a:t>Estrategia de intensificación de acciones</a:t>
            </a:r>
            <a:endParaRPr lang="es-CO" sz="1050" b="1">
              <a:latin typeface="Segoe Print" panose="02000600000000000000" pitchFamily="2" charset="0"/>
            </a:endParaRPr>
          </a:p>
        </p:txBody>
      </p:sp>
      <p:sp>
        <p:nvSpPr>
          <p:cNvPr id="13" name="CuadroTexto 12">
            <a:extLst>
              <a:ext uri="{FF2B5EF4-FFF2-40B4-BE49-F238E27FC236}">
                <a16:creationId xmlns:a16="http://schemas.microsoft.com/office/drawing/2014/main" id="{FF92C5C2-F38B-979E-AABD-87D666642903}"/>
              </a:ext>
            </a:extLst>
          </p:cNvPr>
          <p:cNvSpPr txBox="1"/>
          <p:nvPr/>
        </p:nvSpPr>
        <p:spPr>
          <a:xfrm>
            <a:off x="4087647" y="2994122"/>
            <a:ext cx="4576999" cy="253916"/>
          </a:xfrm>
          <a:prstGeom prst="rect">
            <a:avLst/>
          </a:prstGeom>
          <a:noFill/>
        </p:spPr>
        <p:txBody>
          <a:bodyPr wrap="square" rtlCol="0">
            <a:spAutoFit/>
          </a:bodyPr>
          <a:lstStyle/>
          <a:p>
            <a:r>
              <a:rPr lang="es-MX" sz="1050" b="1">
                <a:latin typeface="Segoe Print" panose="02000600000000000000" pitchFamily="2" charset="0"/>
              </a:rPr>
              <a:t>Búsqueda Activa, inscripción y asistencia técnica</a:t>
            </a:r>
            <a:endParaRPr lang="es-CO" sz="1050" b="1">
              <a:latin typeface="Segoe Print" panose="02000600000000000000" pitchFamily="2" charset="0"/>
            </a:endParaRPr>
          </a:p>
        </p:txBody>
      </p:sp>
      <p:sp>
        <p:nvSpPr>
          <p:cNvPr id="2" name="CuadroTexto 1">
            <a:extLst>
              <a:ext uri="{FF2B5EF4-FFF2-40B4-BE49-F238E27FC236}">
                <a16:creationId xmlns:a16="http://schemas.microsoft.com/office/drawing/2014/main" id="{2F560AE9-5717-33BC-2352-17974F5516CB}"/>
              </a:ext>
            </a:extLst>
          </p:cNvPr>
          <p:cNvSpPr txBox="1"/>
          <p:nvPr/>
        </p:nvSpPr>
        <p:spPr>
          <a:xfrm>
            <a:off x="3528181" y="4346119"/>
            <a:ext cx="4576999" cy="415498"/>
          </a:xfrm>
          <a:prstGeom prst="rect">
            <a:avLst/>
          </a:prstGeom>
          <a:noFill/>
        </p:spPr>
        <p:txBody>
          <a:bodyPr wrap="square" rtlCol="0">
            <a:spAutoFit/>
          </a:bodyPr>
          <a:lstStyle/>
          <a:p>
            <a:r>
              <a:rPr lang="es-MX" sz="1050" b="1">
                <a:latin typeface="Segoe Print" panose="02000600000000000000" pitchFamily="2" charset="0"/>
              </a:rPr>
              <a:t>Ruta sectorial e intersectorial de atención al riesgo de desnutrición aguda en niños y niñas menores de 5 años.</a:t>
            </a:r>
            <a:endParaRPr lang="es-CO" sz="1050" b="1">
              <a:latin typeface="Segoe Print" panose="02000600000000000000" pitchFamily="2" charset="0"/>
            </a:endParaRPr>
          </a:p>
        </p:txBody>
      </p:sp>
      <p:sp>
        <p:nvSpPr>
          <p:cNvPr id="3" name="CuadroTexto 2">
            <a:extLst>
              <a:ext uri="{FF2B5EF4-FFF2-40B4-BE49-F238E27FC236}">
                <a16:creationId xmlns:a16="http://schemas.microsoft.com/office/drawing/2014/main" id="{A132CFBF-EA8E-9666-70BE-ADBD5884C21A}"/>
              </a:ext>
            </a:extLst>
          </p:cNvPr>
          <p:cNvSpPr txBox="1"/>
          <p:nvPr/>
        </p:nvSpPr>
        <p:spPr>
          <a:xfrm>
            <a:off x="4433349" y="2055012"/>
            <a:ext cx="3327814" cy="415498"/>
          </a:xfrm>
          <a:prstGeom prst="rect">
            <a:avLst/>
          </a:prstGeom>
          <a:noFill/>
        </p:spPr>
        <p:txBody>
          <a:bodyPr wrap="square" rtlCol="0">
            <a:spAutoFit/>
          </a:bodyPr>
          <a:lstStyle/>
          <a:p>
            <a:r>
              <a:rPr lang="es-CO" sz="1050" b="1">
                <a:latin typeface="Segoe Print" panose="02000600000000000000" pitchFamily="2" charset="0"/>
              </a:rPr>
              <a:t>Multifactorial – Resultado de la gestión de acciones desde la gestación</a:t>
            </a:r>
          </a:p>
        </p:txBody>
      </p:sp>
      <p:sp>
        <p:nvSpPr>
          <p:cNvPr id="4" name="CuadroTexto 3">
            <a:extLst>
              <a:ext uri="{FF2B5EF4-FFF2-40B4-BE49-F238E27FC236}">
                <a16:creationId xmlns:a16="http://schemas.microsoft.com/office/drawing/2014/main" id="{F8DBF2FA-2D91-F4DE-CDC5-A626798E3D38}"/>
              </a:ext>
            </a:extLst>
          </p:cNvPr>
          <p:cNvSpPr txBox="1"/>
          <p:nvPr/>
        </p:nvSpPr>
        <p:spPr>
          <a:xfrm>
            <a:off x="4948259" y="627083"/>
            <a:ext cx="4576999" cy="415498"/>
          </a:xfrm>
          <a:prstGeom prst="rect">
            <a:avLst/>
          </a:prstGeom>
          <a:noFill/>
        </p:spPr>
        <p:txBody>
          <a:bodyPr wrap="square" rtlCol="0">
            <a:spAutoFit/>
          </a:bodyPr>
          <a:lstStyle/>
          <a:p>
            <a:r>
              <a:rPr lang="es-MX" sz="1050" b="1">
                <a:latin typeface="Segoe Print" panose="02000600000000000000" pitchFamily="2" charset="0"/>
              </a:rPr>
              <a:t>Implementación del Plan Distrital de Educación Alimentaria y Nutricional –PDEAN 2024-2031.</a:t>
            </a:r>
            <a:endParaRPr lang="es-CO" sz="1050" b="1">
              <a:latin typeface="Segoe Print" panose="02000600000000000000" pitchFamily="2" charset="0"/>
            </a:endParaRPr>
          </a:p>
        </p:txBody>
      </p:sp>
      <p:sp>
        <p:nvSpPr>
          <p:cNvPr id="5" name="CuadroTexto 4">
            <a:extLst>
              <a:ext uri="{FF2B5EF4-FFF2-40B4-BE49-F238E27FC236}">
                <a16:creationId xmlns:a16="http://schemas.microsoft.com/office/drawing/2014/main" id="{0BA1DD5D-EFCB-4A74-B4AB-9B92DC5FC3CB}"/>
              </a:ext>
            </a:extLst>
          </p:cNvPr>
          <p:cNvSpPr txBox="1"/>
          <p:nvPr/>
        </p:nvSpPr>
        <p:spPr>
          <a:xfrm>
            <a:off x="4632584" y="1393980"/>
            <a:ext cx="4576999" cy="415498"/>
          </a:xfrm>
          <a:prstGeom prst="rect">
            <a:avLst/>
          </a:prstGeom>
          <a:noFill/>
        </p:spPr>
        <p:txBody>
          <a:bodyPr wrap="square" lIns="91440" tIns="45720" rIns="91440" bIns="45720" rtlCol="0" anchor="t">
            <a:spAutoFit/>
          </a:bodyPr>
          <a:lstStyle/>
          <a:p>
            <a:r>
              <a:rPr lang="es-MX" sz="1050" b="1">
                <a:latin typeface="Segoe Print"/>
              </a:rPr>
              <a:t>Trabajo intersectorial. Intervención a familias y entorno educativo</a:t>
            </a:r>
            <a:endParaRPr lang="es-ES"/>
          </a:p>
        </p:txBody>
      </p:sp>
      <p:pic>
        <p:nvPicPr>
          <p:cNvPr id="16" name="Imagen 15" descr="Texto&#10;&#10;El contenido generado por IA puede ser incorrecto.">
            <a:extLst>
              <a:ext uri="{FF2B5EF4-FFF2-40B4-BE49-F238E27FC236}">
                <a16:creationId xmlns:a16="http://schemas.microsoft.com/office/drawing/2014/main" id="{B59666AF-CF82-55F4-51DE-ACA2EC83FA98}"/>
              </a:ext>
            </a:extLst>
          </p:cNvPr>
          <p:cNvPicPr>
            <a:picLocks noChangeAspect="1"/>
          </p:cNvPicPr>
          <p:nvPr/>
        </p:nvPicPr>
        <p:blipFill>
          <a:blip r:embed="rId3"/>
          <a:stretch>
            <a:fillRect/>
          </a:stretch>
        </p:blipFill>
        <p:spPr>
          <a:xfrm>
            <a:off x="299514" y="-1891"/>
            <a:ext cx="4545419" cy="6858000"/>
          </a:xfrm>
          <a:prstGeom prst="rect">
            <a:avLst/>
          </a:prstGeom>
        </p:spPr>
      </p:pic>
    </p:spTree>
    <p:extLst>
      <p:ext uri="{BB962C8B-B14F-4D97-AF65-F5344CB8AC3E}">
        <p14:creationId xmlns:p14="http://schemas.microsoft.com/office/powerpoint/2010/main" val="142670928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Google Shape;110;p15">
            <a:extLst>
              <a:ext uri="{FF2B5EF4-FFF2-40B4-BE49-F238E27FC236}">
                <a16:creationId xmlns:a16="http://schemas.microsoft.com/office/drawing/2014/main" id="{97E0658C-68A1-4E9C-A754-BB4E2C07CDFC}"/>
              </a:ext>
            </a:extLst>
          </p:cNvPr>
          <p:cNvSpPr txBox="1"/>
          <p:nvPr/>
        </p:nvSpPr>
        <p:spPr>
          <a:xfrm>
            <a:off x="727203" y="284823"/>
            <a:ext cx="8349916" cy="861744"/>
          </a:xfrm>
          <a:prstGeom prst="rect">
            <a:avLst/>
          </a:prstGeom>
          <a:noFill/>
          <a:ln>
            <a:noFill/>
          </a:ln>
        </p:spPr>
        <p:txBody>
          <a:bodyPr spcFirstLastPara="1" wrap="square" lIns="91425" tIns="91425" rIns="91425" bIns="91425" anchor="t" anchorCtr="0">
            <a:spAutoFit/>
          </a:bodyPr>
          <a:lstStyle/>
          <a:p>
            <a:r>
              <a:rPr lang="es-MX" sz="2200" b="1">
                <a:solidFill>
                  <a:srgbClr val="38A9CA"/>
                </a:solidFill>
                <a:latin typeface="Aptos"/>
                <a:ea typeface="Oswald Regular"/>
                <a:cs typeface="Oswald Regular"/>
              </a:rPr>
              <a:t>Tendencia del indicador d</a:t>
            </a:r>
            <a:r>
              <a:rPr lang="es-US" sz="2200" b="1">
                <a:solidFill>
                  <a:srgbClr val="38A9CA"/>
                </a:solidFill>
                <a:latin typeface="Aptos"/>
                <a:ea typeface="Oswald Regular"/>
                <a:cs typeface="Oswald Regular"/>
              </a:rPr>
              <a:t>e bajo peso al nacer</a:t>
            </a:r>
            <a:r>
              <a:rPr lang="es-MX" sz="2200" b="1">
                <a:solidFill>
                  <a:srgbClr val="38A9CA"/>
                </a:solidFill>
                <a:latin typeface="Aptos"/>
                <a:ea typeface="Oswald Regular"/>
                <a:cs typeface="Oswald Regular"/>
              </a:rPr>
              <a:t>. </a:t>
            </a:r>
            <a:r>
              <a:rPr lang="es-MX" sz="2200" b="1">
                <a:solidFill>
                  <a:srgbClr val="328AA4"/>
                </a:solidFill>
                <a:latin typeface="Aptos"/>
                <a:ea typeface="Oswald Regular"/>
                <a:cs typeface="Oswald Regular"/>
              </a:rPr>
              <a:t>Bogotá 2016 – 2025*</a:t>
            </a:r>
            <a:r>
              <a:rPr lang="es-US" sz="2200" b="1">
                <a:solidFill>
                  <a:srgbClr val="328AA4"/>
                </a:solidFill>
                <a:latin typeface="Aptos"/>
                <a:ea typeface="Oswald Regular"/>
                <a:cs typeface="Oswald Regular"/>
              </a:rPr>
              <a:t> mayo.</a:t>
            </a:r>
            <a:endParaRPr lang="es-ES" sz="2200">
              <a:solidFill>
                <a:srgbClr val="328AA4"/>
              </a:solidFill>
            </a:endParaRPr>
          </a:p>
        </p:txBody>
      </p:sp>
      <p:graphicFrame>
        <p:nvGraphicFramePr>
          <p:cNvPr id="6" name="Gráfico 5">
            <a:extLst>
              <a:ext uri="{FF2B5EF4-FFF2-40B4-BE49-F238E27FC236}">
                <a16:creationId xmlns:a16="http://schemas.microsoft.com/office/drawing/2014/main" id="{83E7F7C4-6F70-F7B3-3C12-1725A155B21C}"/>
              </a:ext>
              <a:ext uri="{147F2762-F138-4A5C-976F-8EAC2B608ADB}">
                <a16:predDERef xmlns:a16="http://schemas.microsoft.com/office/drawing/2014/main" pred="{00000000-0008-0000-0000-000009000000}"/>
              </a:ext>
            </a:extLst>
          </p:cNvPr>
          <p:cNvGraphicFramePr>
            <a:graphicFrameLocks/>
          </p:cNvGraphicFramePr>
          <p:nvPr>
            <p:extLst>
              <p:ext uri="{D42A27DB-BD31-4B8C-83A1-F6EECF244321}">
                <p14:modId xmlns:p14="http://schemas.microsoft.com/office/powerpoint/2010/main" val="1723636232"/>
              </p:ext>
            </p:extLst>
          </p:nvPr>
        </p:nvGraphicFramePr>
        <p:xfrm>
          <a:off x="73958" y="1581330"/>
          <a:ext cx="9447171" cy="4417360"/>
        </p:xfrm>
        <a:graphic>
          <a:graphicData uri="http://schemas.openxmlformats.org/drawingml/2006/chart">
            <c:chart xmlns:c="http://schemas.openxmlformats.org/drawingml/2006/chart" xmlns:r="http://schemas.openxmlformats.org/officeDocument/2006/relationships" r:id="rId2"/>
          </a:graphicData>
        </a:graphic>
      </p:graphicFrame>
      <p:sp>
        <p:nvSpPr>
          <p:cNvPr id="11" name="CuadroTexto 10">
            <a:extLst>
              <a:ext uri="{FF2B5EF4-FFF2-40B4-BE49-F238E27FC236}">
                <a16:creationId xmlns:a16="http://schemas.microsoft.com/office/drawing/2014/main" id="{3FBA551D-C510-C8ED-FFDE-7DD847E02DC1}"/>
              </a:ext>
            </a:extLst>
          </p:cNvPr>
          <p:cNvSpPr txBox="1"/>
          <p:nvPr/>
        </p:nvSpPr>
        <p:spPr>
          <a:xfrm>
            <a:off x="9521129" y="1551984"/>
            <a:ext cx="2430957" cy="3970318"/>
          </a:xfrm>
          <a:prstGeom prst="rect">
            <a:avLst/>
          </a:prstGeom>
          <a:noFill/>
          <a:ln>
            <a:solidFill>
              <a:schemeClr val="tx2"/>
            </a:solidFill>
          </a:ln>
        </p:spPr>
        <p:txBody>
          <a:bodyPr wrap="square" lIns="91440" tIns="45720" rIns="91440" bIns="45720" rtlCol="0" anchor="t">
            <a:spAutoFit/>
          </a:bodyPr>
          <a:lstStyle/>
          <a:p>
            <a:pPr algn="just"/>
            <a:r>
              <a:rPr lang="es-US" sz="1400"/>
              <a:t>El bajo peso al nacer ha sido un indicador que ha venido subiendo en los últimos 4 años, y aunque la tasa de natalidad ha venido descendiendo en la ciudad, el número de casos ha bajado, pero no en la misma velocidad.</a:t>
            </a:r>
          </a:p>
          <a:p>
            <a:pPr algn="just"/>
            <a:endParaRPr lang="es-US" sz="1400"/>
          </a:p>
          <a:p>
            <a:pPr algn="just"/>
            <a:r>
              <a:rPr lang="es-US" sz="1400"/>
              <a:t>Para el nuevo modelo de atención en salud, se ha enmarcado en las acciones priorizadas para la infancia, por lo que en lo</a:t>
            </a:r>
            <a:r>
              <a:rPr lang="es-MX" sz="1400"/>
              <a:t> corrido de 2025 se ha logrado</a:t>
            </a:r>
            <a:r>
              <a:rPr lang="es-US" sz="1400"/>
              <a:t> una pequeña reducción vs el año anterior.</a:t>
            </a:r>
            <a:endParaRPr lang="es-CO" sz="1400"/>
          </a:p>
        </p:txBody>
      </p:sp>
      <p:sp>
        <p:nvSpPr>
          <p:cNvPr id="13" name="CuadroTexto 12">
            <a:extLst>
              <a:ext uri="{FF2B5EF4-FFF2-40B4-BE49-F238E27FC236}">
                <a16:creationId xmlns:a16="http://schemas.microsoft.com/office/drawing/2014/main" id="{24A87909-3349-81FD-44A5-006C312C4854}"/>
              </a:ext>
            </a:extLst>
          </p:cNvPr>
          <p:cNvSpPr txBox="1"/>
          <p:nvPr/>
        </p:nvSpPr>
        <p:spPr>
          <a:xfrm>
            <a:off x="48768" y="6504850"/>
            <a:ext cx="10133731" cy="261610"/>
          </a:xfrm>
          <a:prstGeom prst="rect">
            <a:avLst/>
          </a:prstGeom>
          <a:noFill/>
        </p:spPr>
        <p:txBody>
          <a:bodyPr wrap="square" lIns="91440" tIns="45720" rIns="91440" bIns="45720" rtlCol="0" anchor="t">
            <a:spAutoFit/>
          </a:bodyPr>
          <a:lstStyle/>
          <a:p>
            <a:r>
              <a:rPr lang="es-MX" sz="1050"/>
              <a:t>Fuente: </a:t>
            </a:r>
            <a:r>
              <a:rPr lang="es-US" sz="1050"/>
              <a:t>Bases finales DANE 2012 – 2023; 2024 – 2025 bases preliminares sistema EEVV ND_RUAF SDS.</a:t>
            </a:r>
            <a:endParaRPr lang="es-CO" sz="1050"/>
          </a:p>
        </p:txBody>
      </p:sp>
    </p:spTree>
    <p:extLst>
      <p:ext uri="{BB962C8B-B14F-4D97-AF65-F5344CB8AC3E}">
        <p14:creationId xmlns:p14="http://schemas.microsoft.com/office/powerpoint/2010/main" val="359156303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Google Shape;110;p15">
            <a:extLst>
              <a:ext uri="{FF2B5EF4-FFF2-40B4-BE49-F238E27FC236}">
                <a16:creationId xmlns:a16="http://schemas.microsoft.com/office/drawing/2014/main" id="{65652066-5D29-DF3C-5C99-5A80E4E95ACC}"/>
              </a:ext>
            </a:extLst>
          </p:cNvPr>
          <p:cNvSpPr txBox="1"/>
          <p:nvPr/>
        </p:nvSpPr>
        <p:spPr>
          <a:xfrm>
            <a:off x="727203" y="249852"/>
            <a:ext cx="8349916" cy="861744"/>
          </a:xfrm>
          <a:prstGeom prst="rect">
            <a:avLst/>
          </a:prstGeom>
          <a:noFill/>
          <a:ln>
            <a:noFill/>
          </a:ln>
        </p:spPr>
        <p:txBody>
          <a:bodyPr spcFirstLastPara="1" wrap="square" lIns="91425" tIns="91425" rIns="91425" bIns="91425" anchor="t" anchorCtr="0">
            <a:spAutoFit/>
          </a:bodyPr>
          <a:lstStyle/>
          <a:p>
            <a:r>
              <a:rPr lang="es-MX" sz="2200" b="1">
                <a:solidFill>
                  <a:srgbClr val="38A9CA"/>
                </a:solidFill>
                <a:latin typeface="Aptos"/>
                <a:ea typeface="Oswald Regular"/>
                <a:cs typeface="Oswald Regular"/>
              </a:rPr>
              <a:t>Tendencia del indicador de peso para la talla o longitud en niños y niñas menores de 5 años. </a:t>
            </a:r>
            <a:r>
              <a:rPr lang="es-MX" sz="2200" b="1">
                <a:solidFill>
                  <a:srgbClr val="328AA4"/>
                </a:solidFill>
                <a:latin typeface="Aptos"/>
                <a:ea typeface="Oswald Regular"/>
                <a:cs typeface="Oswald Regular"/>
              </a:rPr>
              <a:t>Bogotá 2016 – 2025*</a:t>
            </a:r>
            <a:r>
              <a:rPr lang="es-US" sz="2200" b="1">
                <a:solidFill>
                  <a:srgbClr val="328AA4"/>
                </a:solidFill>
                <a:latin typeface="Aptos"/>
                <a:ea typeface="Oswald Regular"/>
                <a:cs typeface="Oswald Regular"/>
              </a:rPr>
              <a:t> mayo</a:t>
            </a:r>
            <a:endParaRPr lang="es-ES" sz="2200">
              <a:solidFill>
                <a:srgbClr val="328AA4"/>
              </a:solidFill>
            </a:endParaRPr>
          </a:p>
        </p:txBody>
      </p:sp>
      <p:sp>
        <p:nvSpPr>
          <p:cNvPr id="4" name="CuadroTexto 3">
            <a:extLst>
              <a:ext uri="{FF2B5EF4-FFF2-40B4-BE49-F238E27FC236}">
                <a16:creationId xmlns:a16="http://schemas.microsoft.com/office/drawing/2014/main" id="{9D8820D2-FBDB-10B8-75D9-928BCAF38608}"/>
              </a:ext>
            </a:extLst>
          </p:cNvPr>
          <p:cNvSpPr txBox="1"/>
          <p:nvPr/>
        </p:nvSpPr>
        <p:spPr>
          <a:xfrm>
            <a:off x="48768" y="6504850"/>
            <a:ext cx="10133731" cy="261610"/>
          </a:xfrm>
          <a:prstGeom prst="rect">
            <a:avLst/>
          </a:prstGeom>
          <a:noFill/>
        </p:spPr>
        <p:txBody>
          <a:bodyPr wrap="square" lIns="91440" tIns="45720" rIns="91440" bIns="45720" rtlCol="0" anchor="t">
            <a:spAutoFit/>
          </a:bodyPr>
          <a:lstStyle/>
          <a:p>
            <a:r>
              <a:rPr lang="es-MX" sz="1050"/>
              <a:t>Fuente: Secretaría Distrital de Salud. Sistema de Vigilancia Alimentario y Nutricional-SISVAN. 2016-2025</a:t>
            </a:r>
            <a:endParaRPr lang="es-CO" sz="1050"/>
          </a:p>
        </p:txBody>
      </p:sp>
      <p:sp>
        <p:nvSpPr>
          <p:cNvPr id="3" name="CuadroTexto 2">
            <a:extLst>
              <a:ext uri="{FF2B5EF4-FFF2-40B4-BE49-F238E27FC236}">
                <a16:creationId xmlns:a16="http://schemas.microsoft.com/office/drawing/2014/main" id="{7A813BA2-DE21-D6AE-1E3E-C12D1ED0CBC3}"/>
              </a:ext>
            </a:extLst>
          </p:cNvPr>
          <p:cNvSpPr txBox="1"/>
          <p:nvPr/>
        </p:nvSpPr>
        <p:spPr>
          <a:xfrm>
            <a:off x="9411370" y="1686455"/>
            <a:ext cx="2430957" cy="4446706"/>
          </a:xfrm>
          <a:prstGeom prst="rect">
            <a:avLst/>
          </a:prstGeom>
          <a:noFill/>
          <a:ln>
            <a:solidFill>
              <a:schemeClr val="tx2"/>
            </a:solidFill>
          </a:ln>
        </p:spPr>
        <p:txBody>
          <a:bodyPr wrap="square" lIns="91440" tIns="45720" rIns="91440" bIns="45720" rtlCol="0" anchor="t">
            <a:spAutoFit/>
          </a:bodyPr>
          <a:lstStyle/>
          <a:p>
            <a:pPr algn="just"/>
            <a:r>
              <a:rPr lang="es-MX" sz="1400"/>
              <a:t>Como resultados de las acciones de seguimiento liderados desde la SDS, con los equipos extramurales y con EAPB para la implementación de las guías de manejo de la desnutrición, se ha logrado la reducción progresiva del indicador de desnutrición aguda (moderada y severa), logrando la disminución en una unidad porcentual desde 2022.</a:t>
            </a:r>
          </a:p>
          <a:p>
            <a:pPr algn="just"/>
            <a:endParaRPr lang="es-MX" sz="1400"/>
          </a:p>
          <a:p>
            <a:pPr algn="just"/>
            <a:r>
              <a:rPr lang="es-MX" sz="1400"/>
              <a:t>Así mismo, en lo corrido de 2025 se ha logrado la cifra más baja de riesgo de desnutrición aguda en el último quinquenio.</a:t>
            </a:r>
            <a:endParaRPr lang="es-CO" sz="1400"/>
          </a:p>
        </p:txBody>
      </p:sp>
      <p:graphicFrame>
        <p:nvGraphicFramePr>
          <p:cNvPr id="7" name="Gráfico 6">
            <a:extLst>
              <a:ext uri="{FF2B5EF4-FFF2-40B4-BE49-F238E27FC236}">
                <a16:creationId xmlns:a16="http://schemas.microsoft.com/office/drawing/2014/main" id="{00000000-0008-0000-0000-000004000000}"/>
              </a:ext>
            </a:extLst>
          </p:cNvPr>
          <p:cNvGraphicFramePr>
            <a:graphicFrameLocks/>
          </p:cNvGraphicFramePr>
          <p:nvPr>
            <p:extLst>
              <p:ext uri="{D42A27DB-BD31-4B8C-83A1-F6EECF244321}">
                <p14:modId xmlns:p14="http://schemas.microsoft.com/office/powerpoint/2010/main" val="3155330557"/>
              </p:ext>
            </p:extLst>
          </p:nvPr>
        </p:nvGraphicFramePr>
        <p:xfrm>
          <a:off x="320138" y="1333499"/>
          <a:ext cx="8919112" cy="4981575"/>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77354368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BCFBA69D-37C3-9584-3C31-99A68664132D}"/>
              </a:ext>
            </a:extLst>
          </p:cNvPr>
          <p:cNvSpPr txBox="1"/>
          <p:nvPr/>
        </p:nvSpPr>
        <p:spPr>
          <a:xfrm>
            <a:off x="776990" y="341743"/>
            <a:ext cx="10638019" cy="76944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s-MX" sz="2200" b="1">
                <a:solidFill>
                  <a:srgbClr val="38A9CA"/>
                </a:solidFill>
                <a:latin typeface="Aptos"/>
              </a:rPr>
              <a:t>Tendencia del Índice de Masa Corporal - IMC para la edad en niños y niñas</a:t>
            </a:r>
          </a:p>
          <a:p>
            <a:r>
              <a:rPr lang="es-MX" sz="2200" b="1">
                <a:solidFill>
                  <a:srgbClr val="38A9CA"/>
                </a:solidFill>
                <a:latin typeface="Aptos"/>
              </a:rPr>
              <a:t>de 5 a 17 años. </a:t>
            </a:r>
            <a:r>
              <a:rPr lang="es-MX" sz="2200" b="1">
                <a:solidFill>
                  <a:srgbClr val="328AA4"/>
                </a:solidFill>
                <a:latin typeface="Aptos"/>
              </a:rPr>
              <a:t>Bogotá 2020– 2025*</a:t>
            </a:r>
            <a:r>
              <a:rPr lang="es-US" sz="2200" b="1">
                <a:solidFill>
                  <a:srgbClr val="328AA4"/>
                </a:solidFill>
                <a:latin typeface="Aptos"/>
              </a:rPr>
              <a:t>mayo</a:t>
            </a:r>
            <a:endParaRPr lang="es-ES" sz="2200">
              <a:solidFill>
                <a:srgbClr val="328AA4"/>
              </a:solidFill>
            </a:endParaRPr>
          </a:p>
        </p:txBody>
      </p:sp>
      <p:sp>
        <p:nvSpPr>
          <p:cNvPr id="4" name="CuadroTexto 3">
            <a:extLst>
              <a:ext uri="{FF2B5EF4-FFF2-40B4-BE49-F238E27FC236}">
                <a16:creationId xmlns:a16="http://schemas.microsoft.com/office/drawing/2014/main" id="{5D70C8ED-7395-91FB-A17C-3414DA03FF1B}"/>
              </a:ext>
            </a:extLst>
          </p:cNvPr>
          <p:cNvSpPr txBox="1"/>
          <p:nvPr/>
        </p:nvSpPr>
        <p:spPr>
          <a:xfrm>
            <a:off x="115910" y="6543706"/>
            <a:ext cx="10133731" cy="246221"/>
          </a:xfrm>
          <a:prstGeom prst="rect">
            <a:avLst/>
          </a:prstGeom>
          <a:noFill/>
        </p:spPr>
        <p:txBody>
          <a:bodyPr wrap="square" lIns="91440" tIns="45720" rIns="91440" bIns="45720" rtlCol="0" anchor="t">
            <a:spAutoFit/>
          </a:bodyPr>
          <a:lstStyle/>
          <a:p>
            <a:r>
              <a:rPr lang="es-MX" sz="1000"/>
              <a:t>Fuente: Secretaría Distrital de Salud. Sistema de Vigilancia Alimentario y Nutricional-SISVAN. 2016-2025</a:t>
            </a:r>
            <a:endParaRPr lang="es-CO" sz="1000"/>
          </a:p>
        </p:txBody>
      </p:sp>
      <p:sp>
        <p:nvSpPr>
          <p:cNvPr id="5" name="CuadroTexto 4">
            <a:extLst>
              <a:ext uri="{FF2B5EF4-FFF2-40B4-BE49-F238E27FC236}">
                <a16:creationId xmlns:a16="http://schemas.microsoft.com/office/drawing/2014/main" id="{2060664D-C360-5BAC-1E65-11D30EB8433F}"/>
              </a:ext>
            </a:extLst>
          </p:cNvPr>
          <p:cNvSpPr txBox="1"/>
          <p:nvPr/>
        </p:nvSpPr>
        <p:spPr>
          <a:xfrm>
            <a:off x="9245821" y="1738948"/>
            <a:ext cx="2504901" cy="2893100"/>
          </a:xfrm>
          <a:prstGeom prst="rect">
            <a:avLst/>
          </a:prstGeom>
          <a:noFill/>
          <a:ln>
            <a:solidFill>
              <a:schemeClr val="tx2"/>
            </a:solidFill>
          </a:ln>
        </p:spPr>
        <p:txBody>
          <a:bodyPr wrap="square" lIns="91440" tIns="45720" rIns="91440" bIns="45720" rtlCol="0" anchor="t">
            <a:spAutoFit/>
          </a:bodyPr>
          <a:lstStyle/>
          <a:p>
            <a:pPr algn="just"/>
            <a:r>
              <a:rPr lang="es-MX" sz="1400"/>
              <a:t>En población de 5 a 17 años se ha identificado que, aun cuando la cifra de malnutrición por déficit se mantiene constante, el exceso en peso continúa en un aumento progresivo, por lo cual, desde la ruta de alteraciones nutricionales, la SDS elabora un protocolo de atención a casos de obesidad para su puesta en marcha y seguimiento riguroso.</a:t>
            </a:r>
            <a:endParaRPr lang="es-CO" sz="1400"/>
          </a:p>
        </p:txBody>
      </p:sp>
      <p:graphicFrame>
        <p:nvGraphicFramePr>
          <p:cNvPr id="3" name="Gráfico 2">
            <a:extLst>
              <a:ext uri="{FF2B5EF4-FFF2-40B4-BE49-F238E27FC236}">
                <a16:creationId xmlns:a16="http://schemas.microsoft.com/office/drawing/2014/main" id="{00000000-0008-0000-0100-000002000000}"/>
              </a:ext>
            </a:extLst>
          </p:cNvPr>
          <p:cNvGraphicFramePr>
            <a:graphicFrameLocks/>
          </p:cNvGraphicFramePr>
          <p:nvPr>
            <p:extLst>
              <p:ext uri="{D42A27DB-BD31-4B8C-83A1-F6EECF244321}">
                <p14:modId xmlns:p14="http://schemas.microsoft.com/office/powerpoint/2010/main" val="4223668600"/>
              </p:ext>
            </p:extLst>
          </p:nvPr>
        </p:nvGraphicFramePr>
        <p:xfrm>
          <a:off x="282168" y="1362075"/>
          <a:ext cx="8728481" cy="5154182"/>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37994320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1259389-4CA0-E97B-3199-33A56F6A5046}"/>
            </a:ext>
          </a:extLst>
        </p:cNvPr>
        <p:cNvGrpSpPr/>
        <p:nvPr/>
      </p:nvGrpSpPr>
      <p:grpSpPr>
        <a:xfrm>
          <a:off x="0" y="0"/>
          <a:ext cx="0" cy="0"/>
          <a:chOff x="0" y="0"/>
          <a:chExt cx="0" cy="0"/>
        </a:xfrm>
      </p:grpSpPr>
      <p:sp>
        <p:nvSpPr>
          <p:cNvPr id="2" name="Google Shape;110;p15">
            <a:extLst>
              <a:ext uri="{FF2B5EF4-FFF2-40B4-BE49-F238E27FC236}">
                <a16:creationId xmlns:a16="http://schemas.microsoft.com/office/drawing/2014/main" id="{EF70F5CF-94FA-29D1-3A3A-4CA4A5C36227}"/>
              </a:ext>
            </a:extLst>
          </p:cNvPr>
          <p:cNvSpPr txBox="1"/>
          <p:nvPr/>
        </p:nvSpPr>
        <p:spPr>
          <a:xfrm>
            <a:off x="770951" y="472589"/>
            <a:ext cx="10014825" cy="861744"/>
          </a:xfrm>
          <a:prstGeom prst="rect">
            <a:avLst/>
          </a:prstGeom>
          <a:noFill/>
          <a:ln>
            <a:noFill/>
          </a:ln>
        </p:spPr>
        <p:txBody>
          <a:bodyPr spcFirstLastPara="1" wrap="square" lIns="91425" tIns="91425" rIns="91425" bIns="91425" anchor="t" anchorCtr="0">
            <a:spAutoFit/>
          </a:bodyPr>
          <a:lstStyle/>
          <a:p>
            <a:r>
              <a:rPr lang="es-MX" sz="2200" b="1">
                <a:solidFill>
                  <a:srgbClr val="38A9CA"/>
                </a:solidFill>
                <a:latin typeface="Aptos"/>
                <a:ea typeface="Oswald Regular"/>
                <a:cs typeface="Oswald Regular"/>
              </a:rPr>
              <a:t>Tendencia del indicador Índice de Masa Corporal - IMC para la edad gestacional. </a:t>
            </a:r>
            <a:r>
              <a:rPr lang="es-MX" sz="2200" b="1">
                <a:solidFill>
                  <a:srgbClr val="328AA4"/>
                </a:solidFill>
                <a:latin typeface="Aptos"/>
                <a:ea typeface="Oswald Regular"/>
                <a:cs typeface="Oswald Regular"/>
              </a:rPr>
              <a:t>Bogotá 2016 – 2025*</a:t>
            </a:r>
            <a:r>
              <a:rPr lang="es-US" sz="2200" b="1">
                <a:solidFill>
                  <a:srgbClr val="328AA4"/>
                </a:solidFill>
                <a:latin typeface="Aptos"/>
                <a:ea typeface="Oswald Regular"/>
                <a:cs typeface="Oswald Regular"/>
              </a:rPr>
              <a:t> mayo</a:t>
            </a:r>
            <a:endParaRPr lang="es-ES" sz="2200">
              <a:solidFill>
                <a:srgbClr val="328AA4"/>
              </a:solidFill>
              <a:latin typeface="Aptos"/>
              <a:ea typeface="Oswald Regular"/>
              <a:cs typeface="Oswald Regular"/>
            </a:endParaRPr>
          </a:p>
        </p:txBody>
      </p:sp>
      <p:sp>
        <p:nvSpPr>
          <p:cNvPr id="4" name="CuadroTexto 3">
            <a:extLst>
              <a:ext uri="{FF2B5EF4-FFF2-40B4-BE49-F238E27FC236}">
                <a16:creationId xmlns:a16="http://schemas.microsoft.com/office/drawing/2014/main" id="{AEF8E6A5-5238-4681-63C2-7862E04E6C5F}"/>
              </a:ext>
            </a:extLst>
          </p:cNvPr>
          <p:cNvSpPr txBox="1"/>
          <p:nvPr/>
        </p:nvSpPr>
        <p:spPr>
          <a:xfrm>
            <a:off x="90153" y="6517729"/>
            <a:ext cx="10133731" cy="246221"/>
          </a:xfrm>
          <a:prstGeom prst="rect">
            <a:avLst/>
          </a:prstGeom>
          <a:noFill/>
        </p:spPr>
        <p:txBody>
          <a:bodyPr wrap="square" lIns="91440" tIns="45720" rIns="91440" bIns="45720" rtlCol="0" anchor="t">
            <a:spAutoFit/>
          </a:bodyPr>
          <a:lstStyle/>
          <a:p>
            <a:r>
              <a:rPr lang="es-MX" sz="1000"/>
              <a:t>Fuente: Secretaría Distrital de Salud. Sistema de Vigilancia Alimentario y Nutricional-SISVAN. 2016-2025</a:t>
            </a:r>
            <a:endParaRPr lang="es-CO" sz="1000"/>
          </a:p>
        </p:txBody>
      </p:sp>
      <p:sp>
        <p:nvSpPr>
          <p:cNvPr id="5" name="CuadroTexto 4">
            <a:extLst>
              <a:ext uri="{FF2B5EF4-FFF2-40B4-BE49-F238E27FC236}">
                <a16:creationId xmlns:a16="http://schemas.microsoft.com/office/drawing/2014/main" id="{FD32108F-916C-0A76-2585-123EB74C4253}"/>
              </a:ext>
            </a:extLst>
          </p:cNvPr>
          <p:cNvSpPr txBox="1"/>
          <p:nvPr/>
        </p:nvSpPr>
        <p:spPr>
          <a:xfrm>
            <a:off x="9392771" y="1953202"/>
            <a:ext cx="2645455" cy="2893100"/>
          </a:xfrm>
          <a:prstGeom prst="rect">
            <a:avLst/>
          </a:prstGeom>
          <a:noFill/>
          <a:ln>
            <a:solidFill>
              <a:schemeClr val="tx2"/>
            </a:solidFill>
          </a:ln>
        </p:spPr>
        <p:txBody>
          <a:bodyPr wrap="square" lIns="91440" tIns="45720" rIns="91440" bIns="45720" rtlCol="0" anchor="t">
            <a:spAutoFit/>
          </a:bodyPr>
          <a:lstStyle/>
          <a:p>
            <a:pPr algn="just"/>
            <a:r>
              <a:rPr lang="es-MX" sz="1400"/>
              <a:t>En las personas gestantes se evidencia la reducción constante del bajo peso para la edad gestacional.</a:t>
            </a:r>
          </a:p>
          <a:p>
            <a:pPr algn="just"/>
            <a:endParaRPr lang="es-MX" sz="1400"/>
          </a:p>
          <a:p>
            <a:pPr algn="just"/>
            <a:r>
              <a:rPr lang="es-MX" sz="1400"/>
              <a:t>El exceso de peso ha venido aumentando, se espera que esta población se intervenga en el marco de las acciones que se proponen para el manejo y prevención del exceso de peso en la población en general.</a:t>
            </a:r>
          </a:p>
          <a:p>
            <a:pPr algn="just"/>
            <a:endParaRPr lang="es-CO" sz="1400"/>
          </a:p>
        </p:txBody>
      </p:sp>
      <p:graphicFrame>
        <p:nvGraphicFramePr>
          <p:cNvPr id="3" name="Gráfico 2">
            <a:extLst>
              <a:ext uri="{FF2B5EF4-FFF2-40B4-BE49-F238E27FC236}">
                <a16:creationId xmlns:a16="http://schemas.microsoft.com/office/drawing/2014/main" id="{00000000-0008-0000-0000-000002000000}"/>
              </a:ext>
              <a:ext uri="{147F2762-F138-4A5C-976F-8EAC2B608ADB}">
                <a16:predDERef xmlns:a16="http://schemas.microsoft.com/office/drawing/2014/main" pred="{00000000-0008-0000-0000-000007000000}"/>
              </a:ext>
            </a:extLst>
          </p:cNvPr>
          <p:cNvGraphicFramePr>
            <a:graphicFrameLocks/>
          </p:cNvGraphicFramePr>
          <p:nvPr>
            <p:extLst>
              <p:ext uri="{D42A27DB-BD31-4B8C-83A1-F6EECF244321}">
                <p14:modId xmlns:p14="http://schemas.microsoft.com/office/powerpoint/2010/main" val="3062396571"/>
              </p:ext>
            </p:extLst>
          </p:nvPr>
        </p:nvGraphicFramePr>
        <p:xfrm>
          <a:off x="227919" y="1731165"/>
          <a:ext cx="9060077" cy="4389732"/>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51159769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5100E5E-DD2B-1E6E-5921-57E161984138}"/>
            </a:ext>
          </a:extLst>
        </p:cNvPr>
        <p:cNvGrpSpPr/>
        <p:nvPr/>
      </p:nvGrpSpPr>
      <p:grpSpPr>
        <a:xfrm>
          <a:off x="0" y="0"/>
          <a:ext cx="0" cy="0"/>
          <a:chOff x="0" y="0"/>
          <a:chExt cx="0" cy="0"/>
        </a:xfrm>
      </p:grpSpPr>
      <p:sp>
        <p:nvSpPr>
          <p:cNvPr id="4" name="CuadroTexto 3">
            <a:extLst>
              <a:ext uri="{FF2B5EF4-FFF2-40B4-BE49-F238E27FC236}">
                <a16:creationId xmlns:a16="http://schemas.microsoft.com/office/drawing/2014/main" id="{4486B78D-8C49-7272-DCEE-882843961749}"/>
              </a:ext>
            </a:extLst>
          </p:cNvPr>
          <p:cNvSpPr txBox="1"/>
          <p:nvPr/>
        </p:nvSpPr>
        <p:spPr>
          <a:xfrm>
            <a:off x="64395" y="6530608"/>
            <a:ext cx="10133731" cy="246221"/>
          </a:xfrm>
          <a:prstGeom prst="rect">
            <a:avLst/>
          </a:prstGeom>
          <a:noFill/>
        </p:spPr>
        <p:txBody>
          <a:bodyPr wrap="square" lIns="91440" tIns="45720" rIns="91440" bIns="45720" rtlCol="0" anchor="t">
            <a:spAutoFit/>
          </a:bodyPr>
          <a:lstStyle/>
          <a:p>
            <a:r>
              <a:rPr lang="es-MX" sz="1000"/>
              <a:t>Fuente: Secretaría Distrital de Salud. Sistema de Vigilancia Alimentario y Nutricional-SISVAN. 2016-2025</a:t>
            </a:r>
            <a:endParaRPr lang="es-CO" sz="1000"/>
          </a:p>
        </p:txBody>
      </p:sp>
      <p:sp>
        <p:nvSpPr>
          <p:cNvPr id="5" name="CuadroTexto 4">
            <a:extLst>
              <a:ext uri="{FF2B5EF4-FFF2-40B4-BE49-F238E27FC236}">
                <a16:creationId xmlns:a16="http://schemas.microsoft.com/office/drawing/2014/main" id="{6E1F561F-44DA-0FAD-3D4B-962C8D5F5866}"/>
              </a:ext>
            </a:extLst>
          </p:cNvPr>
          <p:cNvSpPr txBox="1"/>
          <p:nvPr/>
        </p:nvSpPr>
        <p:spPr>
          <a:xfrm>
            <a:off x="750124" y="515980"/>
            <a:ext cx="8633482" cy="76944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s-MX" sz="2200" b="1">
                <a:solidFill>
                  <a:srgbClr val="38A9CA"/>
                </a:solidFill>
                <a:latin typeface="Aptos"/>
              </a:rPr>
              <a:t>Tendencia del indicador Índice de Masa Corporal - IMC en adultos de 18 a 64 años. </a:t>
            </a:r>
            <a:r>
              <a:rPr lang="es-MX" sz="2200" b="1">
                <a:solidFill>
                  <a:srgbClr val="328AA4"/>
                </a:solidFill>
                <a:latin typeface="Aptos"/>
              </a:rPr>
              <a:t>Bogotá 2016 – 2025*</a:t>
            </a:r>
            <a:r>
              <a:rPr lang="es-US" sz="2200" b="1">
                <a:solidFill>
                  <a:srgbClr val="328AA4"/>
                </a:solidFill>
                <a:latin typeface="Aptos"/>
              </a:rPr>
              <a:t> mayo</a:t>
            </a:r>
            <a:endParaRPr lang="es-ES" sz="2200">
              <a:solidFill>
                <a:srgbClr val="328AA4"/>
              </a:solidFill>
            </a:endParaRPr>
          </a:p>
        </p:txBody>
      </p:sp>
      <p:sp>
        <p:nvSpPr>
          <p:cNvPr id="2" name="CuadroTexto 1">
            <a:extLst>
              <a:ext uri="{FF2B5EF4-FFF2-40B4-BE49-F238E27FC236}">
                <a16:creationId xmlns:a16="http://schemas.microsoft.com/office/drawing/2014/main" id="{7225C5BD-89DC-6182-C7C3-51BD8C8791BE}"/>
              </a:ext>
            </a:extLst>
          </p:cNvPr>
          <p:cNvSpPr txBox="1"/>
          <p:nvPr/>
        </p:nvSpPr>
        <p:spPr>
          <a:xfrm>
            <a:off x="9201169" y="2410699"/>
            <a:ext cx="2504901" cy="2462213"/>
          </a:xfrm>
          <a:prstGeom prst="rect">
            <a:avLst/>
          </a:prstGeom>
          <a:noFill/>
          <a:ln>
            <a:solidFill>
              <a:schemeClr val="tx2"/>
            </a:solidFill>
          </a:ln>
        </p:spPr>
        <p:txBody>
          <a:bodyPr wrap="square" rtlCol="0">
            <a:spAutoFit/>
          </a:bodyPr>
          <a:lstStyle/>
          <a:p>
            <a:pPr algn="just"/>
            <a:r>
              <a:rPr lang="es-MX" sz="1400"/>
              <a:t>Al igual que en población de 5 a 17 años, la principal alteración nutricional en población adulta es el exceso en peso, por lo que el protocolo de atención a la obesidad es prioridad para el seguimiento a la población que se identifique con dicho diagnóstico.</a:t>
            </a:r>
          </a:p>
          <a:p>
            <a:pPr algn="just"/>
            <a:endParaRPr lang="es-CO" sz="1400"/>
          </a:p>
        </p:txBody>
      </p:sp>
      <p:graphicFrame>
        <p:nvGraphicFramePr>
          <p:cNvPr id="3" name="Gráfico 2">
            <a:extLst>
              <a:ext uri="{FF2B5EF4-FFF2-40B4-BE49-F238E27FC236}">
                <a16:creationId xmlns:a16="http://schemas.microsoft.com/office/drawing/2014/main" id="{60D28E7F-A985-D9D7-AF33-9BC82C8E3403}"/>
              </a:ext>
            </a:extLst>
          </p:cNvPr>
          <p:cNvGraphicFramePr>
            <a:graphicFrameLocks/>
          </p:cNvGraphicFramePr>
          <p:nvPr>
            <p:extLst>
              <p:ext uri="{D42A27DB-BD31-4B8C-83A1-F6EECF244321}">
                <p14:modId xmlns:p14="http://schemas.microsoft.com/office/powerpoint/2010/main" val="1108064892"/>
              </p:ext>
            </p:extLst>
          </p:nvPr>
        </p:nvGraphicFramePr>
        <p:xfrm>
          <a:off x="356234" y="1885950"/>
          <a:ext cx="8633481" cy="405765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130642861"/>
      </p:ext>
    </p:extLst>
  </p:cSld>
  <p:clrMapOvr>
    <a:masterClrMapping/>
  </p:clrMapOvr>
</p:sld>
</file>

<file path=ppt/theme/theme1.xml><?xml version="1.0" encoding="utf-8"?>
<a:theme xmlns:a="http://schemas.openxmlformats.org/drawingml/2006/main" name="Office Theme">
  <a:themeElements>
    <a:clrScheme name="SDS">
      <a:dk1>
        <a:srgbClr val="333333"/>
      </a:dk1>
      <a:lt1>
        <a:srgbClr val="FFFFFF"/>
      </a:lt1>
      <a:dk2>
        <a:srgbClr val="2788A2"/>
      </a:dk2>
      <a:lt2>
        <a:srgbClr val="E8E8E8"/>
      </a:lt2>
      <a:accent1>
        <a:srgbClr val="2CA8CB"/>
      </a:accent1>
      <a:accent2>
        <a:srgbClr val="185767"/>
      </a:accent2>
      <a:accent3>
        <a:srgbClr val="73CA8B"/>
      </a:accent3>
      <a:accent4>
        <a:srgbClr val="86F3A3"/>
      </a:accent4>
      <a:accent5>
        <a:srgbClr val="36A7C8"/>
      </a:accent5>
      <a:accent6>
        <a:srgbClr val="FFB71A"/>
      </a:accent6>
      <a:hlink>
        <a:srgbClr val="B2F1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Plantilla-SDS-2" id="{4FBE0042-14EE-B943-9B4B-70CF6E9E673D}" vid="{6BE10E79-3E17-F94B-BD15-3961F05ABCDF}"/>
    </a:ext>
  </a:extLst>
</a:theme>
</file>

<file path=ppt/theme/theme2.xml><?xml version="1.0" encoding="utf-8"?>
<a:theme xmlns:a="http://schemas.openxmlformats.org/drawingml/2006/main" name="1_Office Theme">
  <a:themeElements>
    <a:clrScheme name="SDS">
      <a:dk1>
        <a:srgbClr val="333333"/>
      </a:dk1>
      <a:lt1>
        <a:srgbClr val="FFFFFF"/>
      </a:lt1>
      <a:dk2>
        <a:srgbClr val="2788A2"/>
      </a:dk2>
      <a:lt2>
        <a:srgbClr val="E8E8E8"/>
      </a:lt2>
      <a:accent1>
        <a:srgbClr val="4CBEE3"/>
      </a:accent1>
      <a:accent2>
        <a:srgbClr val="185767"/>
      </a:accent2>
      <a:accent3>
        <a:srgbClr val="73CA8B"/>
      </a:accent3>
      <a:accent4>
        <a:srgbClr val="86F3A3"/>
      </a:accent4>
      <a:accent5>
        <a:srgbClr val="2BA9CB"/>
      </a:accent5>
      <a:accent6>
        <a:srgbClr val="4EA72E"/>
      </a:accent6>
      <a:hlink>
        <a:srgbClr val="B2F1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emplate>Office Theme</Template>
  <Application>Microsoft Office PowerPoint</Application>
  <PresentationFormat>Panorámica</PresentationFormat>
  <Slides>14</Slides>
  <Notes>8</Notes>
  <HiddenSlides>0</HiddenSlides>
  <ScaleCrop>false</ScaleCrop>
  <HeadingPairs>
    <vt:vector size="4" baseType="variant">
      <vt:variant>
        <vt:lpstr>Tema</vt:lpstr>
      </vt:variant>
      <vt:variant>
        <vt:i4>2</vt:i4>
      </vt:variant>
      <vt:variant>
        <vt:lpstr>Títulos de diapositiva</vt:lpstr>
      </vt:variant>
      <vt:variant>
        <vt:i4>14</vt:i4>
      </vt:variant>
    </vt:vector>
  </HeadingPairs>
  <TitlesOfParts>
    <vt:vector size="16" baseType="lpstr">
      <vt:lpstr>Office Theme</vt:lpstr>
      <vt:lpstr>1_Office Theme</vt:lpstr>
      <vt:lpstr>“Avances y retos en materia de seguridad alimentaria en Bogotá y de los mecanismos de transferencias monetarias, comedores comunitarios y bonos canjeables”</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Ruta Integral de Atención en Salud para la población con riesgo o presencia de alteraciones nutricionales </vt:lpstr>
      <vt:lpstr>Presentación de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Proposición 522 de 2025</dc:title>
  <dc:creator>Maria Camila Rodriguez</dc:creator>
  <cp:revision>2</cp:revision>
  <dcterms:created xsi:type="dcterms:W3CDTF">2025-04-24T21:07:13Z</dcterms:created>
  <dcterms:modified xsi:type="dcterms:W3CDTF">2025-08-17T17:59:04Z</dcterms:modified>
</cp:coreProperties>
</file>