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modernComment_16B7_42FDFFCF.xml" ContentType="application/vnd.ms-powerpoint.comments+xml"/>
  <Override PartName="/ppt/notesSlides/notesSlide6.xml" ContentType="application/vnd.openxmlformats-officedocument.presentationml.notesSlide+xml"/>
  <Override PartName="/ppt/comments/modernComment_16B3_B1CE4D8.xml" ContentType="application/vnd.ms-powerpoint.comments+xml"/>
  <Override PartName="/ppt/notesSlides/notesSlide7.xml" ContentType="application/vnd.openxmlformats-officedocument.presentationml.notesSlide+xml"/>
  <Override PartName="/ppt/comments/modernComment_16B4_428F3858.xml" ContentType="application/vnd.ms-powerpoint.comments+xml"/>
  <Override PartName="/ppt/notesSlides/notesSlide8.xml" ContentType="application/vnd.openxmlformats-officedocument.presentationml.notesSlide+xml"/>
  <Override PartName="/ppt/comments/modernComment_16B8_323B5AF4.xml" ContentType="application/vnd.ms-powerpoint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23"/>
  </p:notesMasterIdLst>
  <p:sldIdLst>
    <p:sldId id="268" r:id="rId2"/>
    <p:sldId id="313" r:id="rId3"/>
    <p:sldId id="5833" r:id="rId4"/>
    <p:sldId id="5810" r:id="rId5"/>
    <p:sldId id="5815" r:id="rId6"/>
    <p:sldId id="5811" r:id="rId7"/>
    <p:sldId id="5812" r:id="rId8"/>
    <p:sldId id="5816" r:id="rId9"/>
    <p:sldId id="5817" r:id="rId10"/>
    <p:sldId id="5820" r:id="rId11"/>
    <p:sldId id="5821" r:id="rId12"/>
    <p:sldId id="5826" r:id="rId13"/>
    <p:sldId id="5827" r:id="rId14"/>
    <p:sldId id="5831" r:id="rId15"/>
    <p:sldId id="5822" r:id="rId16"/>
    <p:sldId id="5823" r:id="rId17"/>
    <p:sldId id="5825" r:id="rId18"/>
    <p:sldId id="5824" r:id="rId19"/>
    <p:sldId id="5829" r:id="rId20"/>
    <p:sldId id="5830" r:id="rId21"/>
    <p:sldId id="357" r:id="rId22"/>
  </p:sldIdLst>
  <p:sldSz cx="12192000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26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7E4D21-B8FF-7D7F-5F9F-F4F444BED835}" name="Pedro Mauricio Gutierrez Rodriguez" initials="PR" userId="S::pedro.gutierrez@transmilenio.gov.co::ad6643be-b0da-47f9-b908-d4ca82e79867" providerId="AD"/>
  <p188:author id="{6BC95527-53DC-8955-A844-69ABED6EE7D7}" name="Pedro Mauricio Gutiérrez Rodríguez" initials="PG" userId="a665a4849ec53956" providerId="Windows Live"/>
  <p188:author id="{1C291B64-B2D3-C262-18AC-5302D327373B}" name="Erlyzeth Feria Valdes" initials="EF" userId="S::eferiav@icfes.gov.co::8d77fed8-71c0-4a45-a063-daea6054dced" providerId="AD"/>
  <p188:author id="{FB7094B3-A3FA-2234-D953-5214B5B011C9}" name="María Fernanda Ortiz Carrascal" initials="MO" userId="1d0c5286090c81ca" providerId="Windows Live"/>
  <p188:author id="{B1D1A8C3-715A-B93A-C803-A0591FC0317C}" name="Carolina Restrepo Palacio" initials="CR" userId="S::carolina.restrepo@transmilenio.gov.co::b5f2f14e-abaa-4c96-9525-5d3e5ad2d9b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dro Mauricio Gutiérrez Rodríguez" initials="PG" lastIdx="2" clrIdx="0">
    <p:extLst>
      <p:ext uri="{19B8F6BF-5375-455C-9EA6-DF929625EA0E}">
        <p15:presenceInfo xmlns:p15="http://schemas.microsoft.com/office/powerpoint/2012/main" userId="a665a4849ec53956" providerId="Windows Live"/>
      </p:ext>
    </p:extLst>
  </p:cmAuthor>
  <p:cmAuthor id="2" name="María Fernanda Ortiz Carrascal" initials="MO" lastIdx="2" clrIdx="1">
    <p:extLst>
      <p:ext uri="{19B8F6BF-5375-455C-9EA6-DF929625EA0E}">
        <p15:presenceInfo xmlns:p15="http://schemas.microsoft.com/office/powerpoint/2012/main" userId="1d0c5286090c81c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E5E4"/>
    <a:srgbClr val="D66560"/>
    <a:srgbClr val="F8F5D4"/>
    <a:srgbClr val="EEBEBC"/>
    <a:srgbClr val="838383"/>
    <a:srgbClr val="DE837E"/>
    <a:srgbClr val="E2928E"/>
    <a:srgbClr val="66BE8F"/>
    <a:srgbClr val="6AB9DB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874" y="43"/>
      </p:cViewPr>
      <p:guideLst>
        <p:guide pos="3840"/>
        <p:guide orient="horz" pos="22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omments/modernComment_16B3_B1CE4D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0CDDE06-6EB8-4F3E-A7BD-3DF4207F4AEA}" authorId="{1C291B64-B2D3-C262-18AC-5302D327373B}" created="2026-05-25T03:16:43.465">
    <pc:sldMkLst xmlns:pc="http://schemas.microsoft.com/office/powerpoint/2013/main/command">
      <pc:docMk/>
      <pc:sldMk cId="186442968" sldId="5811"/>
    </pc:sldMkLst>
    <p188:txBody>
      <a:bodyPr/>
      <a:lstStyle/>
      <a:p>
        <a:r>
          <a:rPr lang="es-CO"/>
          <a:t>✅ Accesible
Significa que el documento todavía puede encontrarse y abrirse.
✅ Legible
Significa que el contenido puede leerse y entenderse correctamente.
✅ Auténtico
Significa que se puede demostrar quién creó o firmó el documento.
✅ Íntegro
Significa que el documento no ha sido alterado o modificado.
✅ Utilizable
Significa que el documento todavía sirve para consulta, prueba o gestión institucional.</a:t>
        </a:r>
      </a:p>
    </p188:txBody>
  </p188:cm>
</p188:cmLst>
</file>

<file path=ppt/comments/modernComment_16B4_428F385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E4AECB5-71FA-4EE5-87CA-8098A50C8320}" authorId="{1C291B64-B2D3-C262-18AC-5302D327373B}" created="2026-05-25T02:25:07.913">
    <pc:sldMkLst xmlns:pc="http://schemas.microsoft.com/office/powerpoint/2013/main/command">
      <pc:docMk/>
      <pc:sldMk cId="1116682328" sldId="5812"/>
    </pc:sldMkLst>
    <p188:txBody>
      <a:bodyPr/>
      <a:lstStyle/>
      <a:p>
        <a:r>
          <a:rPr lang="es-CO"/>
          <a:t>Mientras hoy todavía podemos leer documentos físicos de hace décadas, muchos archivos digitales pueden volverse inaccesibles en pocos años si no existen estrategias de preservación digital a largo plazo.
Por eso, en la era de la transformación digital, preservar documentos electrónicos no es solo guardar archivos: es proteger la memoria institucional, garantizar transparencia y asegurar la continuidad de la gestión pública.</a:t>
        </a:r>
      </a:p>
    </p188:txBody>
  </p188:cm>
</p188:cmLst>
</file>

<file path=ppt/comments/modernComment_16B7_42FDFFC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AE13138-C867-4FF4-B316-4A596B32DB34}" authorId="{1C291B64-B2D3-C262-18AC-5302D327373B}" created="2026-05-25T03:12:33.296">
    <pc:sldMkLst xmlns:pc="http://schemas.microsoft.com/office/powerpoint/2013/main/command">
      <pc:docMk/>
      <pc:sldMk cId="1123942351" sldId="5815"/>
    </pc:sldMkLst>
    <p188:txBody>
      <a:bodyPr/>
      <a:lstStyle/>
      <a:p>
        <a:r>
          <a:rPr lang="es-CO"/>
          <a:t>Por ello, la preservación digital busca garantizar que, aun con el paso de los años y los cambios tecnológicos, los documentos electrónicos continúen siendo accesibles, auténticos y utilizables como evidencia válida.</a:t>
        </a:r>
      </a:p>
    </p188:txBody>
  </p188:cm>
</p188:cmLst>
</file>

<file path=ppt/comments/modernComment_16B8_323B5AF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51D89EA-378C-4695-9492-70D7FF273B19}" authorId="{1C291B64-B2D3-C262-18AC-5302D327373B}" created="2026-05-25T02:25:07.913">
    <pc:sldMkLst xmlns:pc="http://schemas.microsoft.com/office/powerpoint/2013/main/command">
      <pc:docMk/>
      <pc:sldMk cId="1116682328" sldId="5812"/>
    </pc:sldMkLst>
    <p188:txBody>
      <a:bodyPr/>
      <a:lstStyle/>
      <a:p>
        <a:r>
          <a:rPr lang="es-CO"/>
          <a:t>Mientras hoy todavía podemos leer documentos físicos de hace décadas, muchos archivos digitales pueden volverse inaccesibles en pocos años si no existen estrategias de preservación digital a largo plazo.
Por eso, en la era de la transformación digital, preservar documentos electrónicos no es solo guardar archivos: es proteger la memoria institucional, garantizar transparencia y asegurar la continuidad de la gestión pública.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DD2FD1-372C-1743-8B2E-66970E23ED2E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15975" y="1143000"/>
            <a:ext cx="5226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F8AE13-FD5C-9444-8A78-A96575B2358B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03092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1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169374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B462C-BBB1-0AA5-54E4-023D8A898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E1FE50-5C0A-A71E-AE11-A29B794F51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E92D9A-0EB0-E318-3173-6EAD472F7F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83EC6C-3A0E-63B2-3BEF-31E7B0DB4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10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994463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1554-4902-A969-A0B1-51F740335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E35BC9-1FD7-9870-86F1-EB7B530727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E2CF17-92E0-8E12-2783-B1736FFA06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13269A-B436-AA0F-61BA-897977541A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11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7671987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3DA75-4116-AE33-F731-69EF590E6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F1FBC2-B8FB-3351-0AB5-A50267C7C2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46ADE5-AA3D-5D11-A968-599177BFA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DFFD2-05C9-468E-6394-939BAA87E6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12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2843309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67018-F0E6-DC38-F4B5-A87905510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93A200-0094-B5C3-EDA6-EF0CD280BF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604064-5B31-A65B-469C-3965A60303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62CDB-18E2-2D5B-F5EE-3095F58134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13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087642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CCE9A-CFE9-81CC-379C-EFDAD9539A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9EA182-A962-7248-34E3-01E621F5A6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39DCB1-4931-80F9-ADA9-136D08DC80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336369-EA4C-51B2-0EE2-A0C54D03E1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14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29798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8C78C-27D7-516A-85FD-94C281B061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E563CD-BF9E-3FB9-037D-B2C30F583D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A59CD9-1462-A364-D1B2-8C3C3326DD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370007-C133-6130-7078-B6F1BB4C42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15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2692530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30FB6-A81F-0176-7D6E-A503BD612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49CC88-13B5-6801-B813-A3ED7353ED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D3AAE5-FF80-9C66-46B0-479105E088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D8874F-E8B8-22BA-54CB-55C3640FFB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16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6379513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5480B-C7A2-9232-F393-8442AA1F9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D46FD0-FA67-6303-2886-290BC0886C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1D3F26-9CC8-671A-263B-71066319D7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78EE2D-AA72-37F0-35A2-CD6DF5D3B7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17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50431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4B9A1-DD0C-3A7D-0BE5-C63538BD4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945854-2D30-2A02-3726-56FCDE3D40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1F053D-E6C6-EC3B-3F33-0B9D1D392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7851F-91F2-0EA3-3015-3F2A65E666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18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176010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131CB-303E-7245-B791-3EB766101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FC3106-F695-562F-2A87-263E4F3E9D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95067B-926F-98BB-70D2-6EFB16FEB8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0BF7F4-1F6E-3AC5-A741-C5ACDD54E4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19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634403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2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253801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B8451-2B51-1F23-9837-DDBD622C7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F21A5-C905-EABA-2FCA-623D697370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CAB9C8-7D67-1BD6-132D-83393C8BAC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CEDB0E-AAB4-687F-F1FC-DEABAE50D9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20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4991548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21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03778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E4F287-D4DC-482A-336B-398F7D4DB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346D16-8A1A-1921-2B82-4DB65F8234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788BD1-048C-EC5C-E425-A05E256D87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5F887E-C502-F91B-8FCE-A80D09A408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3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76539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614E7-9BBE-0A9C-6BD0-43DA4F2CC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0B9725-2CE6-788F-D7A0-B7A4EF8163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B61328-6DE9-803C-0FF3-47F3E5CEEB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C6DE14-9886-F6F6-2834-54CD6E296A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4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174282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2AA30-1DCD-FCD5-9CCB-A5676E44D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8E242D-1619-AA1E-5FE8-923AB64081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4B9AF2-14DC-0494-DFE8-5DF5128D7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47B13D-1A28-E0B0-B6A6-D9EABE4A09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5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37775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77199-96BF-75ED-C152-908A3E692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92428B-BEB7-0AD2-8594-67938BEAB8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A6B303-3F02-9974-F7D7-D77CC6C886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1706AC-4FBD-7E14-7395-80DAD788F4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6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93331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C89B2-4537-C9A1-19A5-8FC97312F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9FE31F-BFBB-C0E5-6072-1FCEAAA1A4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F8C5F3-768E-6216-CCFE-F07084658D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309683-DC3F-7F94-B447-0BD0A93B88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7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738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C5A4C-11BF-F46C-4106-07320DC95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DDF6F7-A8FD-A088-EFED-CD3B0EA5A7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4061F6-F594-2889-0580-F1DA12AC17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110A7A-7948-2716-E34C-A19E39E332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8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47768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BA116-BE1E-91DF-1A25-B3AD4573A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13E744-2102-A615-CBEC-CCAFE744CC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6D8AB3-081E-0A2B-6C7C-A62AF32CE5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565FAA-B00E-A0EC-E2B9-D0FA2E1A26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8AE13-FD5C-9444-8A78-A96575B2358B}" type="slidenum">
              <a:rPr lang="en-CO" smtClean="0"/>
              <a:t>9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4743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78222"/>
            <a:ext cx="9144000" cy="250642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81306"/>
            <a:ext cx="9144000" cy="17381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76119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084072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83297"/>
            <a:ext cx="2628900" cy="610108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83297"/>
            <a:ext cx="7734300" cy="610108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14590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7D32A1F-04B7-05CB-E71A-F4705E8FE2F8}"/>
              </a:ext>
            </a:extLst>
          </p:cNvPr>
          <p:cNvSpPr/>
          <p:nvPr userDrawn="1"/>
        </p:nvSpPr>
        <p:spPr>
          <a:xfrm>
            <a:off x="1" y="0"/>
            <a:ext cx="12191999" cy="7199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 sz="1880"/>
          </a:p>
        </p:txBody>
      </p:sp>
    </p:spTree>
    <p:extLst>
      <p:ext uri="{BB962C8B-B14F-4D97-AF65-F5344CB8AC3E}">
        <p14:creationId xmlns:p14="http://schemas.microsoft.com/office/powerpoint/2010/main" val="2614228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684EBF3A-AE98-FBFC-F3DB-7501DB9716B9}"/>
              </a:ext>
            </a:extLst>
          </p:cNvPr>
          <p:cNvSpPr/>
          <p:nvPr userDrawn="1"/>
        </p:nvSpPr>
        <p:spPr>
          <a:xfrm>
            <a:off x="0" y="-1"/>
            <a:ext cx="2824480" cy="664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880" u="s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D3207A-E353-4655-2190-B81A1398C1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0000" y="798739"/>
            <a:ext cx="11592000" cy="198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1F70E-AE5A-E3E8-A920-2DA93E82A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0851"/>
            <a:ext cx="10515600" cy="5353531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1084D3-1891-723B-D6DD-455B6DE4DC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908" y="133443"/>
            <a:ext cx="651710" cy="68414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06C6747-1587-3CFD-3953-95DF44F30E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4618" y="271642"/>
            <a:ext cx="11112582" cy="545946"/>
          </a:xfrm>
          <a:prstGeom prst="rect">
            <a:avLst/>
          </a:prstGeom>
        </p:spPr>
        <p:txBody>
          <a:bodyPr anchor="ctr"/>
          <a:lstStyle>
            <a:lvl1pPr algn="l">
              <a:defRPr sz="208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2849513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2441D45-A275-8240-BE7E-3B571BA437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0000" y="798739"/>
            <a:ext cx="11592000" cy="198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1F70E-AE5A-E3E8-A920-2DA93E82A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0851"/>
            <a:ext cx="10515600" cy="5353531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8F1AD49-2007-E629-BF01-B34259F3D4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908" y="133443"/>
            <a:ext cx="651710" cy="684145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D6D85AED-2B11-E05D-26E6-B1FA49FEC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4618" y="271642"/>
            <a:ext cx="11112582" cy="545946"/>
          </a:xfrm>
          <a:prstGeom prst="rect">
            <a:avLst/>
          </a:prstGeom>
        </p:spPr>
        <p:txBody>
          <a:bodyPr anchor="ctr"/>
          <a:lstStyle>
            <a:lvl1pPr algn="l">
              <a:defRPr sz="208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068179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655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F46F9C3-1F50-DD6A-4F92-161C2700D4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81307"/>
            <a:ext cx="9144000" cy="1738167"/>
          </a:xfrm>
        </p:spPr>
        <p:txBody>
          <a:bodyPr/>
          <a:lstStyle>
            <a:lvl1pPr marL="0" indent="0" algn="ctr">
              <a:buNone/>
              <a:defRPr sz="2507"/>
            </a:lvl1pPr>
            <a:lvl2pPr marL="477637" indent="0" algn="ctr">
              <a:buNone/>
              <a:defRPr sz="2089"/>
            </a:lvl2pPr>
            <a:lvl3pPr marL="955274" indent="0" algn="ctr">
              <a:buNone/>
              <a:defRPr sz="1880"/>
            </a:lvl3pPr>
            <a:lvl4pPr marL="1432911" indent="0" algn="ctr">
              <a:buNone/>
              <a:defRPr sz="1672"/>
            </a:lvl4pPr>
            <a:lvl5pPr marL="1910547" indent="0" algn="ctr">
              <a:buNone/>
              <a:defRPr sz="1672"/>
            </a:lvl5pPr>
            <a:lvl6pPr marL="2388184" indent="0" algn="ctr">
              <a:buNone/>
              <a:defRPr sz="1672"/>
            </a:lvl6pPr>
            <a:lvl7pPr marL="2865821" indent="0" algn="ctr">
              <a:buNone/>
              <a:defRPr sz="1672"/>
            </a:lvl7pPr>
            <a:lvl8pPr marL="3343458" indent="0" algn="ctr">
              <a:buNone/>
              <a:defRPr sz="1672"/>
            </a:lvl8pPr>
            <a:lvl9pPr marL="3821095" indent="0" algn="ctr">
              <a:buNone/>
              <a:defRPr sz="1672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011CA-1BE7-A65D-E3BF-6844D0F87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CB6DB0-4F0D-1599-0B22-900526023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FC8A64-7034-7F79-4778-663E9C6D0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36F6FB-6321-56BD-6C6C-B6183AB391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2908" y="133443"/>
            <a:ext cx="651710" cy="68414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EF1473E-CD0A-26A9-FE9B-DE3BCE5BEE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4618" y="271642"/>
            <a:ext cx="9144000" cy="545946"/>
          </a:xfrm>
          <a:prstGeom prst="rect">
            <a:avLst/>
          </a:prstGeom>
        </p:spPr>
        <p:txBody>
          <a:bodyPr anchor="ctr"/>
          <a:lstStyle>
            <a:lvl1pPr algn="l">
              <a:defRPr sz="2925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65345D9-9D2C-D578-F38C-573E27B099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000" y="798739"/>
            <a:ext cx="11592000" cy="1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18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E0F4B-F617-F8ED-6AE4-296C521242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16484"/>
            <a:ext cx="5181600" cy="456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53218-84D8-351C-9476-33D43EC43C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16484"/>
            <a:ext cx="5181600" cy="456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27FF84-C05E-7998-2304-B254A8903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43B01-1ECA-04CE-F458-E53105817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FCD77A-A74F-8E55-05B0-8638FCBE4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4800452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760BAA-C53E-0B7D-EA8C-C41D1B1187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764833"/>
            <a:ext cx="5157787" cy="864917"/>
          </a:xfrm>
        </p:spPr>
        <p:txBody>
          <a:bodyPr anchor="b"/>
          <a:lstStyle>
            <a:lvl1pPr marL="0" indent="0">
              <a:buNone/>
              <a:defRPr sz="2507" b="1"/>
            </a:lvl1pPr>
            <a:lvl2pPr marL="477637" indent="0">
              <a:buNone/>
              <a:defRPr sz="2089" b="1"/>
            </a:lvl2pPr>
            <a:lvl3pPr marL="955274" indent="0">
              <a:buNone/>
              <a:defRPr sz="1880" b="1"/>
            </a:lvl3pPr>
            <a:lvl4pPr marL="1432911" indent="0">
              <a:buNone/>
              <a:defRPr sz="1672" b="1"/>
            </a:lvl4pPr>
            <a:lvl5pPr marL="1910547" indent="0">
              <a:buNone/>
              <a:defRPr sz="1672" b="1"/>
            </a:lvl5pPr>
            <a:lvl6pPr marL="2388184" indent="0">
              <a:buNone/>
              <a:defRPr sz="1672" b="1"/>
            </a:lvl6pPr>
            <a:lvl7pPr marL="2865821" indent="0">
              <a:buNone/>
              <a:defRPr sz="1672" b="1"/>
            </a:lvl7pPr>
            <a:lvl8pPr marL="3343458" indent="0">
              <a:buNone/>
              <a:defRPr sz="1672" b="1"/>
            </a:lvl8pPr>
            <a:lvl9pPr marL="3821095" indent="0">
              <a:buNone/>
              <a:defRPr sz="16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425F60-D55F-AAA6-D9D0-B2664CFB6A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629750"/>
            <a:ext cx="5157787" cy="386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994C68-2BE0-97DA-019F-0476165332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64833"/>
            <a:ext cx="5183188" cy="864917"/>
          </a:xfrm>
        </p:spPr>
        <p:txBody>
          <a:bodyPr anchor="b"/>
          <a:lstStyle>
            <a:lvl1pPr marL="0" indent="0">
              <a:buNone/>
              <a:defRPr sz="2507" b="1"/>
            </a:lvl1pPr>
            <a:lvl2pPr marL="477637" indent="0">
              <a:buNone/>
              <a:defRPr sz="2089" b="1"/>
            </a:lvl2pPr>
            <a:lvl3pPr marL="955274" indent="0">
              <a:buNone/>
              <a:defRPr sz="1880" b="1"/>
            </a:lvl3pPr>
            <a:lvl4pPr marL="1432911" indent="0">
              <a:buNone/>
              <a:defRPr sz="1672" b="1"/>
            </a:lvl4pPr>
            <a:lvl5pPr marL="1910547" indent="0">
              <a:buNone/>
              <a:defRPr sz="1672" b="1"/>
            </a:lvl5pPr>
            <a:lvl6pPr marL="2388184" indent="0">
              <a:buNone/>
              <a:defRPr sz="1672" b="1"/>
            </a:lvl6pPr>
            <a:lvl7pPr marL="2865821" indent="0">
              <a:buNone/>
              <a:defRPr sz="1672" b="1"/>
            </a:lvl7pPr>
            <a:lvl8pPr marL="3343458" indent="0">
              <a:buNone/>
              <a:defRPr sz="1672" b="1"/>
            </a:lvl8pPr>
            <a:lvl9pPr marL="3821095" indent="0">
              <a:buNone/>
              <a:defRPr sz="16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688158-6645-B12C-AF63-9D166C5C95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29750"/>
            <a:ext cx="5183188" cy="386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4709D5-3FD8-D2C5-32AC-9A8729D14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A9FED3-46CE-A1C7-3522-DB4C3F8E8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6A8ED7-DC2C-E53F-FE5A-272C21D93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54814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211672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94830"/>
            <a:ext cx="10515600" cy="2994714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817875"/>
            <a:ext cx="10515600" cy="15748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300167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16484"/>
            <a:ext cx="5181600" cy="456789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16484"/>
            <a:ext cx="5181600" cy="456789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581775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83297"/>
            <a:ext cx="10515600" cy="139153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764832"/>
            <a:ext cx="5157787" cy="8649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629749"/>
            <a:ext cx="5157787" cy="386796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64832"/>
            <a:ext cx="5183188" cy="8649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629749"/>
            <a:ext cx="5183188" cy="386796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3277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00335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9811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79954"/>
            <a:ext cx="3932237" cy="167984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036569"/>
            <a:ext cx="6172200" cy="511617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159794"/>
            <a:ext cx="3932237" cy="40012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000212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79954"/>
            <a:ext cx="3932237" cy="167984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036569"/>
            <a:ext cx="6172200" cy="511617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159794"/>
            <a:ext cx="3932237" cy="40012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001102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83297"/>
            <a:ext cx="10515600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916484"/>
            <a:ext cx="10515600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672697"/>
            <a:ext cx="274320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A47F0C7-1CA4-5C45-8C80-2293DC632F59}" type="datetimeFigureOut">
              <a:rPr lang="en-CO" smtClean="0"/>
              <a:t>05/24/2026</a:t>
            </a:fld>
            <a:endParaRPr lang="en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672697"/>
            <a:ext cx="411480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672697"/>
            <a:ext cx="274320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395F1D-DC82-6E43-A1DC-22A5DC78F730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ED6FAB-8C92-1F3B-51A4-EE7B175CF04E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2641"/>
            <a:ext cx="12192000" cy="7196673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4A80EB04-B592-0960-D7A6-831BACCC6877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2" y="66660"/>
            <a:ext cx="2449513" cy="484663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s-CO" sz="1567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Información Pública Clasificada</a:t>
            </a:r>
          </a:p>
        </p:txBody>
      </p:sp>
    </p:spTree>
    <p:extLst>
      <p:ext uri="{BB962C8B-B14F-4D97-AF65-F5344CB8AC3E}">
        <p14:creationId xmlns:p14="http://schemas.microsoft.com/office/powerpoint/2010/main" val="886652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50" r:id="rId14"/>
    <p:sldLayoutId id="2147483662" r:id="rId15"/>
    <p:sldLayoutId id="2147483660" r:id="rId16"/>
    <p:sldLayoutId id="2147483652" r:id="rId17"/>
    <p:sldLayoutId id="214748365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video" Target="https://www.youtube.com/embed/MzJ7dt4BWeU?feature=oembed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10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video" Target="https://www.youtube.com/embed/avy2qDB3CDs?feature=oembed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6B7_42FDFFCF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6B3_B1CE4D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6B4_428F385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6B8_323B5AF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0.sv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112C620-BC61-68C1-DEF4-BBEE4F526F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206"/>
          <a:stretch>
            <a:fillRect/>
          </a:stretch>
        </p:blipFill>
        <p:spPr>
          <a:xfrm>
            <a:off x="4850438" y="0"/>
            <a:ext cx="7369684" cy="7199313"/>
          </a:xfrm>
          <a:prstGeom prst="rect">
            <a:avLst/>
          </a:prstGeom>
        </p:spPr>
      </p:pic>
      <p:sp>
        <p:nvSpPr>
          <p:cNvPr id="26" name="Google Shape;101;g28e7dcb5a77_0_0">
            <a:extLst>
              <a:ext uri="{FF2B5EF4-FFF2-40B4-BE49-F238E27FC236}">
                <a16:creationId xmlns:a16="http://schemas.microsoft.com/office/drawing/2014/main" id="{66A01E13-4FF4-54B1-B8DB-E5C40B58B552}"/>
              </a:ext>
            </a:extLst>
          </p:cNvPr>
          <p:cNvSpPr txBox="1"/>
          <p:nvPr/>
        </p:nvSpPr>
        <p:spPr>
          <a:xfrm>
            <a:off x="118297" y="733959"/>
            <a:ext cx="4506836" cy="5147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019" tIns="191019" rIns="191019" bIns="191019" anchor="ctr" anchorCtr="0">
            <a:spAutoFit/>
          </a:bodyPr>
          <a:lstStyle/>
          <a:p>
            <a:pPr lvl="0">
              <a:lnSpc>
                <a:spcPct val="85000"/>
              </a:lnSpc>
              <a:buClr>
                <a:srgbClr val="000000"/>
              </a:buClr>
              <a:buSzPts val="7900"/>
            </a:pPr>
            <a:r>
              <a:rPr lang="es-CO" sz="4800" b="1" dirty="0">
                <a:solidFill>
                  <a:srgbClr val="B43534"/>
                </a:solidFill>
                <a:latin typeface="Calibri Light" panose="020F03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DOCUMENTOS EN LA ERA DIGITAL</a:t>
            </a:r>
          </a:p>
          <a:p>
            <a:pPr>
              <a:lnSpc>
                <a:spcPct val="85000"/>
              </a:lnSpc>
              <a:buClr>
                <a:srgbClr val="000000"/>
              </a:buClr>
              <a:buSzPts val="7900"/>
            </a:pPr>
            <a:r>
              <a:rPr lang="es-CO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Verdana" panose="020B0604030504040204" pitchFamily="34" charset="0"/>
              </a:rPr>
              <a:t>¿QUÉ PASARÁ CON NUESTROS DOCUMENTOS DIGITALES EN 10 O 20 AÑOS?</a:t>
            </a:r>
          </a:p>
        </p:txBody>
      </p:sp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40FBB63D-8822-7650-7CCF-BEFC027E40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49" y="6232894"/>
            <a:ext cx="2691667" cy="87739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B6C84-E4CE-E4F9-7D1B-6CECC13D79BF}"/>
              </a:ext>
            </a:extLst>
          </p:cNvPr>
          <p:cNvCxnSpPr>
            <a:cxnSpLocks/>
          </p:cNvCxnSpPr>
          <p:nvPr/>
        </p:nvCxnSpPr>
        <p:spPr>
          <a:xfrm>
            <a:off x="223787" y="6056962"/>
            <a:ext cx="3491197" cy="0"/>
          </a:xfrm>
          <a:prstGeom prst="line">
            <a:avLst/>
          </a:prstGeom>
          <a:ln w="34925">
            <a:solidFill>
              <a:srgbClr val="83838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8684DDE9-5F67-3204-B1DA-A7C7502BA1B2}"/>
              </a:ext>
            </a:extLst>
          </p:cNvPr>
          <p:cNvSpPr/>
          <p:nvPr/>
        </p:nvSpPr>
        <p:spPr>
          <a:xfrm>
            <a:off x="-255878" y="1794910"/>
            <a:ext cx="148870" cy="20308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 sz="188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0FC927-90FF-8E28-6331-DB04DA0F870C}"/>
              </a:ext>
            </a:extLst>
          </p:cNvPr>
          <p:cNvSpPr/>
          <p:nvPr/>
        </p:nvSpPr>
        <p:spPr>
          <a:xfrm>
            <a:off x="4861909" y="3051"/>
            <a:ext cx="1215429" cy="7196262"/>
          </a:xfrm>
          <a:prstGeom prst="rect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 sz="1880"/>
          </a:p>
        </p:txBody>
      </p:sp>
      <p:sp>
        <p:nvSpPr>
          <p:cNvPr id="2" name="CuadroTexto 71">
            <a:extLst>
              <a:ext uri="{FF2B5EF4-FFF2-40B4-BE49-F238E27FC236}">
                <a16:creationId xmlns:a16="http://schemas.microsoft.com/office/drawing/2014/main" id="{95547A1E-A3C7-267A-82F6-AAB94B39C0DF}"/>
              </a:ext>
            </a:extLst>
          </p:cNvPr>
          <p:cNvSpPr txBox="1"/>
          <p:nvPr/>
        </p:nvSpPr>
        <p:spPr>
          <a:xfrm>
            <a:off x="724892" y="341113"/>
            <a:ext cx="2640313" cy="355689"/>
          </a:xfrm>
          <a:prstGeom prst="rect">
            <a:avLst/>
          </a:prstGeom>
          <a:noFill/>
        </p:spPr>
        <p:txBody>
          <a:bodyPr wrap="square" lIns="95525" tIns="47763" rIns="95525" bIns="47763" anchor="t">
            <a:spAutoFit/>
          </a:bodyPr>
          <a:lstStyle/>
          <a:p>
            <a:pPr>
              <a:lnSpc>
                <a:spcPct val="85000"/>
              </a:lnSpc>
              <a:buClr>
                <a:srgbClr val="000000"/>
              </a:buClr>
              <a:buSzPts val="7900"/>
            </a:pPr>
            <a:r>
              <a:rPr lang="es-MX" sz="1880" dirty="0">
                <a:solidFill>
                  <a:schemeClr val="bg1">
                    <a:lumMod val="50000"/>
                  </a:schemeClr>
                </a:solidFill>
                <a:latin typeface="Calibri Light"/>
                <a:ea typeface="Calibri"/>
                <a:cs typeface="Calibri Light"/>
                <a:sym typeface="Calibri"/>
              </a:rPr>
              <a:t>|  MAYO | 2026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56A694-40A6-DEDF-C9AC-9828A168B8D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362346" y="341112"/>
            <a:ext cx="322698" cy="32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454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357C8-7981-77D5-BB25-AD27C5F4C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85373D5D-C632-69AA-1B86-97B5DE12C7FB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442EB83-8ACF-0B1C-33A2-60B4B61C2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>
                <a:cs typeface="Calibri Light" panose="020F0302020204030204" pitchFamily="34" charset="0"/>
              </a:rPr>
              <a:t>RIESGOS DE PRESERVACIÓN DIGITAL</a:t>
            </a:r>
            <a:endParaRPr lang="es-MX" sz="2800" b="1" dirty="0">
              <a:cs typeface="Calibri Light" panose="020F03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4B989E4-E49C-9A72-899F-FA17C2D4B9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89" t="17723" r="3797" b="47210"/>
          <a:stretch>
            <a:fillRect/>
          </a:stretch>
        </p:blipFill>
        <p:spPr>
          <a:xfrm>
            <a:off x="2368161" y="1816884"/>
            <a:ext cx="7455677" cy="420736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84A5B44-B310-3DD9-A5F2-B32A81369A7E}"/>
              </a:ext>
            </a:extLst>
          </p:cNvPr>
          <p:cNvSpPr txBox="1"/>
          <p:nvPr/>
        </p:nvSpPr>
        <p:spPr>
          <a:xfrm>
            <a:off x="393186" y="923216"/>
            <a:ext cx="11220631" cy="783193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Los documentos electrónicos están expuestos a múltiples riesgos que pueden afectar su acceso, autenticidad, integridad y valor probatorio en el futuro.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AD89065-5F5E-4C44-18C5-F5C5989E1B1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1595"/>
          <a:stretch>
            <a:fillRect/>
          </a:stretch>
        </p:blipFill>
        <p:spPr>
          <a:xfrm>
            <a:off x="3296061" y="6134719"/>
            <a:ext cx="5414881" cy="6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522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791DC-8271-41C1-BB73-7EFE965A3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6E379322-8DDD-0867-96AA-DDE337091937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337B01F-0C40-8D5D-D4CB-E3B0CD5B3D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>
                <a:cs typeface="Calibri Light" panose="020F0302020204030204" pitchFamily="34" charset="0"/>
              </a:rPr>
              <a:t>RIESGOS DE PRESERVACIÓN DIGITAL</a:t>
            </a:r>
            <a:endParaRPr lang="es-MX" sz="2800" b="1" dirty="0">
              <a:cs typeface="Calibri Light" panose="020F03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BD12FCC-481F-4D01-3374-EE6BB3A3E34D}"/>
              </a:ext>
            </a:extLst>
          </p:cNvPr>
          <p:cNvSpPr txBox="1"/>
          <p:nvPr/>
        </p:nvSpPr>
        <p:spPr>
          <a:xfrm>
            <a:off x="393186" y="923216"/>
            <a:ext cx="11220631" cy="783193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Los documentos electrónicos están expuestos a múltiples riesgos que pueden afectar su acceso, autenticidad, integridad y valor probatorio en el futuro.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081AAD6-6DF2-10C5-6529-48A59A0AFDD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1595"/>
          <a:stretch>
            <a:fillRect/>
          </a:stretch>
        </p:blipFill>
        <p:spPr>
          <a:xfrm>
            <a:off x="3296061" y="6134719"/>
            <a:ext cx="5414881" cy="682700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08EDE30E-3902-D5AB-660A-1B2DE05DF7EB}"/>
              </a:ext>
            </a:extLst>
          </p:cNvPr>
          <p:cNvGrpSpPr/>
          <p:nvPr/>
        </p:nvGrpSpPr>
        <p:grpSpPr>
          <a:xfrm>
            <a:off x="2001849" y="1900142"/>
            <a:ext cx="7620038" cy="4022193"/>
            <a:chOff x="6113409" y="2021837"/>
            <a:chExt cx="5685405" cy="3001008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D2401856-B623-7A30-F44E-ED8020E87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688" t="52791" r="4450" b="16560"/>
            <a:stretch>
              <a:fillRect/>
            </a:stretch>
          </p:blipFill>
          <p:spPr>
            <a:xfrm>
              <a:off x="6113409" y="2266633"/>
              <a:ext cx="5685405" cy="2756212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DA2F0344-D5CE-CEB3-FE6F-C37A8D16C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7561" t="17385" r="2737" b="79975"/>
            <a:stretch>
              <a:fillRect/>
            </a:stretch>
          </p:blipFill>
          <p:spPr>
            <a:xfrm>
              <a:off x="6396364" y="2021837"/>
              <a:ext cx="5402450" cy="2385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88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E044B-78C9-AED9-BAF0-F8C8A0AAE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254AF494-FD32-296C-88A5-8524EC19C0EB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B97A9ED-0650-D744-0710-A0A1F34C14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MX" sz="2800" b="1" dirty="0">
                <a:cs typeface="Calibri Light" panose="020F0302020204030204" pitchFamily="34" charset="0"/>
              </a:rPr>
              <a:t>EJEMPLOS DE OBSOLESCENCIA TECNOLÓGICA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1B8BEE5-4849-8DE2-F7DE-F68173399104}"/>
              </a:ext>
            </a:extLst>
          </p:cNvPr>
          <p:cNvSpPr txBox="1"/>
          <p:nvPr/>
        </p:nvSpPr>
        <p:spPr>
          <a:xfrm>
            <a:off x="393186" y="923216"/>
            <a:ext cx="11220631" cy="783193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“La tecnología cambia rápidamente. La preservación digital permite que la información siga siendo accesible y útil aunque los dispositivos, formatos o sistemas desaparezcan.”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6DA4CEC-6E04-A0BE-76D3-164BFBEEA11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667" b="51192"/>
          <a:stretch>
            <a:fillRect/>
          </a:stretch>
        </p:blipFill>
        <p:spPr>
          <a:xfrm>
            <a:off x="1732870" y="1736150"/>
            <a:ext cx="8871566" cy="494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951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A1F4BD-A10C-4E24-9708-001D78842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74F2E505-A176-CBFC-9E99-AF2CA506F80D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F588DFE-1E70-6428-BF86-AE8B865F82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MX" sz="2800" b="1" dirty="0">
                <a:cs typeface="Calibri Light" panose="020F0302020204030204" pitchFamily="34" charset="0"/>
              </a:rPr>
              <a:t>EJEMPLOS DE OBSOLESCENCIA TECNOLÓGICA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2E28B16-31BB-218B-B194-BE8B86446720}"/>
              </a:ext>
            </a:extLst>
          </p:cNvPr>
          <p:cNvSpPr txBox="1"/>
          <p:nvPr/>
        </p:nvSpPr>
        <p:spPr>
          <a:xfrm>
            <a:off x="393186" y="923216"/>
            <a:ext cx="11220631" cy="783193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“La tecnología cambia rápidamente. La preservación digital permite que la información siga siendo accesible y útil aunque los dispositivos, formatos o sistemas desaparezcan.”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E631FA1-903A-2184-DEC1-8AB823916C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2789" b="22403"/>
          <a:stretch>
            <a:fillRect/>
          </a:stretch>
        </p:blipFill>
        <p:spPr>
          <a:xfrm>
            <a:off x="1745488" y="2210765"/>
            <a:ext cx="8841600" cy="4616258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89FFA97-831E-F0D4-720F-8DB4375F5C3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667" b="84766"/>
          <a:stretch>
            <a:fillRect/>
          </a:stretch>
        </p:blipFill>
        <p:spPr>
          <a:xfrm>
            <a:off x="1732870" y="1736150"/>
            <a:ext cx="8871566" cy="47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41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E8A3B-24B9-69CD-3D45-7A3EB8799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70171396-BE71-6D28-FA65-6EF9DC5240FC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6317BFA-D376-1BA6-E94A-7A0E9A5A81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MX" sz="2800" b="1" dirty="0">
                <a:cs typeface="Calibri Light" panose="020F0302020204030204" pitchFamily="34" charset="0"/>
              </a:rPr>
              <a:t>EJEMPLOS DE OBSOLESCENCIA TECNOLÓGICA</a:t>
            </a:r>
          </a:p>
        </p:txBody>
      </p:sp>
      <p:pic>
        <p:nvPicPr>
          <p:cNvPr id="5" name="Elementos multimedia en línea 4" title="Juega NES en tu ANDROID 🎮 | Tutorial 2025 #shorts #nes #roms #android">
            <a:hlinkClick r:id="" action="ppaction://media"/>
            <a:extLst>
              <a:ext uri="{FF2B5EF4-FFF2-40B4-BE49-F238E27FC236}">
                <a16:creationId xmlns:a16="http://schemas.microsoft.com/office/drawing/2014/main" id="{EC30BCE2-872E-1015-90ED-8F74C4E932A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4712421" y="969882"/>
            <a:ext cx="3279506" cy="580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60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BD0D7-DED1-A500-700A-37E3F2B49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DABB76B4-AA2D-4516-84BB-3A202E1B1607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63C0297-DFE8-7420-B14E-DBED5D463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>
                <a:cs typeface="Calibri Light" panose="020F0302020204030204" pitchFamily="34" charset="0"/>
              </a:rPr>
              <a:t>BUENAS PRÁCTICAS PARA ACCEDER DOCUMENTOS EN UN FUTURO</a:t>
            </a:r>
            <a:endParaRPr lang="es-MX" sz="2800" b="1" dirty="0">
              <a:cs typeface="Calibri Light" panose="020F03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EAC6992-4E23-1BD3-9273-7A161881B01E}"/>
              </a:ext>
            </a:extLst>
          </p:cNvPr>
          <p:cNvSpPr txBox="1"/>
          <p:nvPr/>
        </p:nvSpPr>
        <p:spPr>
          <a:xfrm>
            <a:off x="393186" y="923216"/>
            <a:ext cx="11220631" cy="715089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dirty="0">
                <a:latin typeface="Calibri Light" panose="020F0302020204030204" pitchFamily="34" charset="0"/>
                <a:cs typeface="Calibri Light" panose="020F0302020204030204" pitchFamily="34" charset="0"/>
              </a:rPr>
              <a:t>En la producción y gestión de documentos electrónicos de hoy, pequeñas acciones asegurarán documentos auténticos, accesibles y utilizables en un futuro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547FBD5-9F54-1468-BC42-2399CFAAF8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77" t="25668" r="51402" b="16595"/>
          <a:stretch>
            <a:fillRect/>
          </a:stretch>
        </p:blipFill>
        <p:spPr>
          <a:xfrm>
            <a:off x="2923496" y="1668785"/>
            <a:ext cx="6218457" cy="51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399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AC716-E1C5-F184-A01D-A0602D464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A196EEE8-19D9-802E-E2AA-50B7C3E32172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7FC9E0D-91B8-A595-F9C7-D246884DAE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>
                <a:cs typeface="Calibri Light" panose="020F0302020204030204" pitchFamily="34" charset="0"/>
              </a:rPr>
              <a:t>BUENAS PRÁCTICAS PARA ACCEDER DOCUMENTOS EN UN FUTURO</a:t>
            </a:r>
            <a:endParaRPr lang="es-MX" sz="2800" b="1" dirty="0">
              <a:cs typeface="Calibri Light" panose="020F03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54315D4-1DCD-E792-106A-E1A3B4CE904D}"/>
              </a:ext>
            </a:extLst>
          </p:cNvPr>
          <p:cNvSpPr txBox="1"/>
          <p:nvPr/>
        </p:nvSpPr>
        <p:spPr>
          <a:xfrm>
            <a:off x="393186" y="923216"/>
            <a:ext cx="11220631" cy="715089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dirty="0">
                <a:latin typeface="Calibri Light" panose="020F0302020204030204" pitchFamily="34" charset="0"/>
                <a:cs typeface="Calibri Light" panose="020F0302020204030204" pitchFamily="34" charset="0"/>
              </a:rPr>
              <a:t>En la producción y gestión de documentos electrónicos de hoy, pequeñas acciones asegurarán documentos auténticos, accesibles y utilizables en un futuro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B66ADE8-D539-9AA5-BF34-817C89F3E5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129" t="22757" r="1641" b="13914"/>
          <a:stretch>
            <a:fillRect/>
          </a:stretch>
        </p:blipFill>
        <p:spPr>
          <a:xfrm>
            <a:off x="3149600" y="1688366"/>
            <a:ext cx="5709920" cy="510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819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E9933-2173-22E1-589D-4CB5AD2E9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45571A04-F73C-2188-858B-50C9969817D7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D8CF6CC-3BE8-B2AB-434C-53409D8290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>
                <a:cs typeface="Calibri Light" panose="020F0302020204030204" pitchFamily="34" charset="0"/>
              </a:rPr>
              <a:t>MALAS PRÁCTICAS PARA ACCEDER DOCUMENTOS EN UN FUTURO</a:t>
            </a:r>
            <a:endParaRPr lang="es-MX" sz="2800" b="1" dirty="0">
              <a:cs typeface="Calibri Light" panose="020F03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836E8A1-14C8-BFD9-E674-A3F33F8973F8}"/>
              </a:ext>
            </a:extLst>
          </p:cNvPr>
          <p:cNvSpPr txBox="1"/>
          <p:nvPr/>
        </p:nvSpPr>
        <p:spPr>
          <a:xfrm>
            <a:off x="393186" y="923216"/>
            <a:ext cx="11220631" cy="408623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dirty="0">
                <a:latin typeface="Calibri Light" panose="020F0302020204030204" pitchFamily="34" charset="0"/>
                <a:cs typeface="Calibri Light" panose="020F0302020204030204" pitchFamily="34" charset="0"/>
              </a:rPr>
              <a:t>Evitemos riesgos que ponen en riesgo la información y documentos institucionales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69523DC-FEAB-6BFD-8DA1-56B0B1636C6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7627" b="44463"/>
          <a:stretch>
            <a:fillRect/>
          </a:stretch>
        </p:blipFill>
        <p:spPr>
          <a:xfrm>
            <a:off x="1457025" y="1374371"/>
            <a:ext cx="9399859" cy="534540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8FA9C1E-3C2B-73F9-8356-1B67C9BC732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5766"/>
          <a:stretch>
            <a:fillRect/>
          </a:stretch>
        </p:blipFill>
        <p:spPr>
          <a:xfrm>
            <a:off x="4001029" y="7199313"/>
            <a:ext cx="4799542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127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C18CB-B98E-A022-18B6-BB18A858B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878CDF42-84DF-724C-D9A3-3081455101ED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9527F2FC-0933-929F-15E5-7CFA687EE4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>
                <a:cs typeface="Calibri Light" panose="020F0302020204030204" pitchFamily="34" charset="0"/>
              </a:rPr>
              <a:t>MALAS PRÁCTICAS PARA ACCEDER DOCUMENTOS EN UN FUTURO</a:t>
            </a:r>
            <a:endParaRPr lang="es-MX" sz="2800" b="1" dirty="0">
              <a:cs typeface="Calibri Light" panose="020F03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68CBA98-DACF-FF3C-4C62-F84E0E37F32B}"/>
              </a:ext>
            </a:extLst>
          </p:cNvPr>
          <p:cNvSpPr txBox="1"/>
          <p:nvPr/>
        </p:nvSpPr>
        <p:spPr>
          <a:xfrm>
            <a:off x="393186" y="923216"/>
            <a:ext cx="11220631" cy="408623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dirty="0">
                <a:latin typeface="Calibri Light" panose="020F0302020204030204" pitchFamily="34" charset="0"/>
                <a:cs typeface="Calibri Light" panose="020F0302020204030204" pitchFamily="34" charset="0"/>
              </a:rPr>
              <a:t>Evitemos riesgos que ponen en riesgo la información y documentos institucionales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1D52655-9344-8DF0-E19E-E55A067FE2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5766"/>
          <a:stretch>
            <a:fillRect/>
          </a:stretch>
        </p:blipFill>
        <p:spPr>
          <a:xfrm>
            <a:off x="3580480" y="6859788"/>
            <a:ext cx="4799542" cy="304800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42FF2E69-D714-6335-0B40-4E5B10A2EE0D}"/>
              </a:ext>
            </a:extLst>
          </p:cNvPr>
          <p:cNvGrpSpPr/>
          <p:nvPr/>
        </p:nvGrpSpPr>
        <p:grpSpPr>
          <a:xfrm>
            <a:off x="713871" y="1422734"/>
            <a:ext cx="10769298" cy="5047176"/>
            <a:chOff x="1499558" y="1373617"/>
            <a:chExt cx="9192884" cy="430836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AC572DA6-5DE2-9271-64DB-C617D1E1C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121" t="55923" r="2065" b="14524"/>
            <a:stretch>
              <a:fillRect/>
            </a:stretch>
          </p:blipFill>
          <p:spPr>
            <a:xfrm>
              <a:off x="1706374" y="1616027"/>
              <a:ext cx="8788060" cy="4065958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2C80C9F2-957A-9F38-91ED-174DEB479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17627" b="80082"/>
            <a:stretch>
              <a:fillRect/>
            </a:stretch>
          </p:blipFill>
          <p:spPr>
            <a:xfrm>
              <a:off x="1499558" y="1373617"/>
              <a:ext cx="9192884" cy="3159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22515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EF20C-2B00-971A-555E-CF31AB37D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BA38B3B0-8570-5473-56E0-9E809E49B6F5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57F023A-974E-4A96-CB53-97017145CE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>
                <a:cs typeface="Calibri Light" panose="020F0302020204030204" pitchFamily="34" charset="0"/>
              </a:rPr>
              <a:t>¿QUÉ PODRÁ PASAR EN 10 O 20 AÑOS CON LA INFORMACIÓN</a:t>
            </a:r>
            <a:r>
              <a:rPr lang="es-MX" sz="2800" b="1" dirty="0">
                <a:cs typeface="Calibri Light" panose="020F0302020204030204" pitchFamily="34" charset="0"/>
              </a:rPr>
              <a:t>?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84090B3-F0E9-81FE-8A7A-F775E7A1976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47" t="13681" r="1447" b="24436"/>
          <a:stretch>
            <a:fillRect/>
          </a:stretch>
        </p:blipFill>
        <p:spPr>
          <a:xfrm>
            <a:off x="1184604" y="869929"/>
            <a:ext cx="6181396" cy="5933281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65955DE-A052-6B1D-044D-284B63F49D3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642" t="76037" r="1111" b="6303"/>
          <a:stretch>
            <a:fillRect/>
          </a:stretch>
        </p:blipFill>
        <p:spPr>
          <a:xfrm>
            <a:off x="7609840" y="2265681"/>
            <a:ext cx="3677920" cy="230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91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From above opened notebook with empty sheets and black pencil placed on white desk Stock Photo">
            <a:extLst>
              <a:ext uri="{FF2B5EF4-FFF2-40B4-BE49-F238E27FC236}">
                <a16:creationId xmlns:a16="http://schemas.microsoft.com/office/drawing/2014/main" id="{220D6E44-2E2A-17C0-B929-69C57BE7BA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94058" y="-1464"/>
            <a:ext cx="6384430" cy="717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68599DC-011D-47B5-BCDC-39F3FF111F25}"/>
              </a:ext>
            </a:extLst>
          </p:cNvPr>
          <p:cNvSpPr/>
          <p:nvPr/>
        </p:nvSpPr>
        <p:spPr>
          <a:xfrm>
            <a:off x="-288432" y="-1464"/>
            <a:ext cx="6384431" cy="7183314"/>
          </a:xfrm>
          <a:prstGeom prst="roundRect">
            <a:avLst>
              <a:gd name="adj" fmla="val 0"/>
            </a:avLst>
          </a:prstGeom>
          <a:solidFill>
            <a:srgbClr val="D66560">
              <a:alpha val="8304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 sz="188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8C8A00-81E9-B2DF-6806-9182F1A01F4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4865688"/>
            <a:ext cx="2776538" cy="1858962"/>
          </a:xfrm>
        </p:spPr>
        <p:txBody>
          <a:bodyPr/>
          <a:lstStyle/>
          <a:p>
            <a:r>
              <a:rPr lang="en-US" i="1">
                <a:solidFill>
                  <a:schemeClr val="bg1"/>
                </a:solidFill>
              </a:rPr>
              <a:t>Agenda</a:t>
            </a:r>
            <a:br>
              <a:rPr lang="en-US" i="1">
                <a:solidFill>
                  <a:schemeClr val="bg1"/>
                </a:solidFill>
              </a:rPr>
            </a:br>
            <a:r>
              <a:rPr lang="en-US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 día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C2C4F0-92AE-9938-DA60-AB9C56533B20}"/>
              </a:ext>
            </a:extLst>
          </p:cNvPr>
          <p:cNvSpPr txBox="1"/>
          <p:nvPr/>
        </p:nvSpPr>
        <p:spPr>
          <a:xfrm>
            <a:off x="10424376" y="-766301"/>
            <a:ext cx="184731" cy="38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O" sz="1880"/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E7CAB05A-C69D-8AE3-C542-93FA52CF43D3}"/>
              </a:ext>
            </a:extLst>
          </p:cNvPr>
          <p:cNvGrpSpPr/>
          <p:nvPr/>
        </p:nvGrpSpPr>
        <p:grpSpPr>
          <a:xfrm>
            <a:off x="6095999" y="114379"/>
            <a:ext cx="6535885" cy="430887"/>
            <a:chOff x="6096000" y="734139"/>
            <a:chExt cx="5252686" cy="430887"/>
          </a:xfrm>
        </p:grpSpPr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AAB47A9B-5044-F1BB-C478-E183E4F30554}"/>
                </a:ext>
              </a:extLst>
            </p:cNvPr>
            <p:cNvSpPr txBox="1"/>
            <p:nvPr/>
          </p:nvSpPr>
          <p:spPr>
            <a:xfrm>
              <a:off x="6096000" y="772754"/>
              <a:ext cx="541376" cy="38581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s-MX" sz="2507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01</a:t>
              </a:r>
              <a:endParaRPr lang="es-CO" sz="376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5" name="CuadroTexto 3">
              <a:extLst>
                <a:ext uri="{FF2B5EF4-FFF2-40B4-BE49-F238E27FC236}">
                  <a16:creationId xmlns:a16="http://schemas.microsoft.com/office/drawing/2014/main" id="{D3768762-572A-7700-9614-80C05EDC87B3}"/>
                </a:ext>
              </a:extLst>
            </p:cNvPr>
            <p:cNvSpPr txBox="1"/>
            <p:nvPr/>
          </p:nvSpPr>
          <p:spPr>
            <a:xfrm>
              <a:off x="6750103" y="734139"/>
              <a:ext cx="4598583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CO" sz="2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¿Qué es preservación digital a largo plazo</a:t>
              </a:r>
              <a:r>
                <a:rPr lang="es-MX" sz="2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?</a:t>
              </a:r>
              <a:endParaRPr lang="es-CO" sz="2200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pic>
        <p:nvPicPr>
          <p:cNvPr id="7" name="Graphic 6" descr="Checklist with solid fill">
            <a:extLst>
              <a:ext uri="{FF2B5EF4-FFF2-40B4-BE49-F238E27FC236}">
                <a16:creationId xmlns:a16="http://schemas.microsoft.com/office/drawing/2014/main" id="{BF040406-1C5C-5616-57FA-90D0D7049AC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2149" y="4982582"/>
            <a:ext cx="1538442" cy="1538442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B683B64D-604F-259A-6867-AB190092FAFA}"/>
              </a:ext>
            </a:extLst>
          </p:cNvPr>
          <p:cNvGrpSpPr/>
          <p:nvPr/>
        </p:nvGrpSpPr>
        <p:grpSpPr>
          <a:xfrm>
            <a:off x="6095999" y="587938"/>
            <a:ext cx="5805896" cy="769441"/>
            <a:chOff x="6096000" y="1282981"/>
            <a:chExt cx="5252687" cy="769441"/>
          </a:xfrm>
        </p:grpSpPr>
        <p:sp>
          <p:nvSpPr>
            <p:cNvPr id="16" name="CuadroTexto 3">
              <a:extLst>
                <a:ext uri="{FF2B5EF4-FFF2-40B4-BE49-F238E27FC236}">
                  <a16:creationId xmlns:a16="http://schemas.microsoft.com/office/drawing/2014/main" id="{D59E0CF3-7058-9F14-54D5-A18BB01DEA1E}"/>
                </a:ext>
              </a:extLst>
            </p:cNvPr>
            <p:cNvSpPr txBox="1"/>
            <p:nvPr/>
          </p:nvSpPr>
          <p:spPr>
            <a:xfrm>
              <a:off x="6750103" y="1282981"/>
              <a:ext cx="4598584" cy="7694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s-MX" sz="2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Características  fundamentales de los documentos</a:t>
              </a:r>
              <a:endParaRPr lang="es-CO" sz="2200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8" name="CuadroTexto 3">
              <a:extLst>
                <a:ext uri="{FF2B5EF4-FFF2-40B4-BE49-F238E27FC236}">
                  <a16:creationId xmlns:a16="http://schemas.microsoft.com/office/drawing/2014/main" id="{55B4039B-4495-6814-7A66-F304BA44DC4D}"/>
                </a:ext>
              </a:extLst>
            </p:cNvPr>
            <p:cNvSpPr txBox="1"/>
            <p:nvPr/>
          </p:nvSpPr>
          <p:spPr>
            <a:xfrm>
              <a:off x="6096000" y="1449390"/>
              <a:ext cx="541376" cy="38581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s-MX" sz="2507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02</a:t>
              </a:r>
              <a:endParaRPr lang="es-CO" sz="376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C34EBB94-E098-0D48-3F05-B3ED5167115C}"/>
              </a:ext>
            </a:extLst>
          </p:cNvPr>
          <p:cNvGrpSpPr/>
          <p:nvPr/>
        </p:nvGrpSpPr>
        <p:grpSpPr>
          <a:xfrm>
            <a:off x="6091464" y="2100404"/>
            <a:ext cx="5805895" cy="430887"/>
            <a:chOff x="6096000" y="3500571"/>
            <a:chExt cx="5252686" cy="430887"/>
          </a:xfrm>
        </p:grpSpPr>
        <p:sp>
          <p:nvSpPr>
            <p:cNvPr id="6" name="CuadroTexto 3">
              <a:extLst>
                <a:ext uri="{FF2B5EF4-FFF2-40B4-BE49-F238E27FC236}">
                  <a16:creationId xmlns:a16="http://schemas.microsoft.com/office/drawing/2014/main" id="{CACCEEB2-3151-7EE1-493E-418436B21E5D}"/>
                </a:ext>
              </a:extLst>
            </p:cNvPr>
            <p:cNvSpPr txBox="1"/>
            <p:nvPr/>
          </p:nvSpPr>
          <p:spPr>
            <a:xfrm>
              <a:off x="6096000" y="3505874"/>
              <a:ext cx="541376" cy="38581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s-MX" sz="2507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04</a:t>
              </a:r>
              <a:endParaRPr lang="es-CO" sz="376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13" name="CuadroTexto 3">
              <a:extLst>
                <a:ext uri="{FF2B5EF4-FFF2-40B4-BE49-F238E27FC236}">
                  <a16:creationId xmlns:a16="http://schemas.microsoft.com/office/drawing/2014/main" id="{87C316C7-C209-AB48-EFCA-BD6389FF1B7C}"/>
                </a:ext>
              </a:extLst>
            </p:cNvPr>
            <p:cNvSpPr txBox="1"/>
            <p:nvPr/>
          </p:nvSpPr>
          <p:spPr>
            <a:xfrm>
              <a:off x="6750103" y="3500571"/>
              <a:ext cx="4598583" cy="4308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rgbClr val="000000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defRPr>
              </a:lvl1pPr>
            </a:lstStyle>
            <a:p>
              <a:r>
                <a:rPr lang="es-CO" sz="2200" dirty="0">
                  <a:solidFill>
                    <a:schemeClr val="tx1"/>
                  </a:solidFill>
                </a:rPr>
                <a:t>Lo qué no es preservación digital</a:t>
              </a: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5A96C26F-1513-5E7F-D93D-AFC4063B743D}"/>
              </a:ext>
            </a:extLst>
          </p:cNvPr>
          <p:cNvGrpSpPr/>
          <p:nvPr/>
        </p:nvGrpSpPr>
        <p:grpSpPr>
          <a:xfrm>
            <a:off x="6091464" y="2732533"/>
            <a:ext cx="5805895" cy="435744"/>
            <a:chOff x="6096000" y="3505874"/>
            <a:chExt cx="5252686" cy="435744"/>
          </a:xfrm>
        </p:grpSpPr>
        <p:sp>
          <p:nvSpPr>
            <p:cNvPr id="15" name="CuadroTexto 3">
              <a:extLst>
                <a:ext uri="{FF2B5EF4-FFF2-40B4-BE49-F238E27FC236}">
                  <a16:creationId xmlns:a16="http://schemas.microsoft.com/office/drawing/2014/main" id="{7893025D-F84A-6E7B-3AD7-A4491F5452EC}"/>
                </a:ext>
              </a:extLst>
            </p:cNvPr>
            <p:cNvSpPr txBox="1"/>
            <p:nvPr/>
          </p:nvSpPr>
          <p:spPr>
            <a:xfrm>
              <a:off x="6096000" y="3505874"/>
              <a:ext cx="541376" cy="38581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s-MX" sz="2507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05</a:t>
              </a:r>
              <a:endParaRPr lang="es-CO" sz="376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17" name="CuadroTexto 3">
              <a:extLst>
                <a:ext uri="{FF2B5EF4-FFF2-40B4-BE49-F238E27FC236}">
                  <a16:creationId xmlns:a16="http://schemas.microsoft.com/office/drawing/2014/main" id="{6343B86B-B76C-76A7-BDCA-B312DE109056}"/>
                </a:ext>
              </a:extLst>
            </p:cNvPr>
            <p:cNvSpPr txBox="1"/>
            <p:nvPr/>
          </p:nvSpPr>
          <p:spPr>
            <a:xfrm>
              <a:off x="6750103" y="3510731"/>
              <a:ext cx="4598583" cy="4308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rgbClr val="000000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defRPr>
              </a:lvl1pPr>
            </a:lstStyle>
            <a:p>
              <a:r>
                <a:rPr lang="es-CO" sz="2200" dirty="0"/>
                <a:t>Riesgos de preservación digital</a:t>
              </a:r>
              <a:endParaRPr lang="es-CO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B5C642BD-6EA9-D5BB-A51B-E2A0C4D3A625}"/>
              </a:ext>
            </a:extLst>
          </p:cNvPr>
          <p:cNvGrpSpPr/>
          <p:nvPr/>
        </p:nvGrpSpPr>
        <p:grpSpPr>
          <a:xfrm>
            <a:off x="6091464" y="3364216"/>
            <a:ext cx="5805895" cy="431754"/>
            <a:chOff x="6096000" y="3459931"/>
            <a:chExt cx="5252686" cy="431754"/>
          </a:xfrm>
        </p:grpSpPr>
        <p:sp>
          <p:nvSpPr>
            <p:cNvPr id="21" name="CuadroTexto 3">
              <a:extLst>
                <a:ext uri="{FF2B5EF4-FFF2-40B4-BE49-F238E27FC236}">
                  <a16:creationId xmlns:a16="http://schemas.microsoft.com/office/drawing/2014/main" id="{0F78A90F-AC12-6556-D090-4BE18DCD6974}"/>
                </a:ext>
              </a:extLst>
            </p:cNvPr>
            <p:cNvSpPr txBox="1"/>
            <p:nvPr/>
          </p:nvSpPr>
          <p:spPr>
            <a:xfrm>
              <a:off x="6096000" y="3505874"/>
              <a:ext cx="541376" cy="38581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s-MX" sz="2507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06</a:t>
              </a:r>
              <a:endParaRPr lang="es-CO" sz="376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22" name="CuadroTexto 3">
              <a:extLst>
                <a:ext uri="{FF2B5EF4-FFF2-40B4-BE49-F238E27FC236}">
                  <a16:creationId xmlns:a16="http://schemas.microsoft.com/office/drawing/2014/main" id="{AEF41674-36ED-063F-C16D-74FAA0EE4CB6}"/>
                </a:ext>
              </a:extLst>
            </p:cNvPr>
            <p:cNvSpPr txBox="1"/>
            <p:nvPr/>
          </p:nvSpPr>
          <p:spPr>
            <a:xfrm>
              <a:off x="6750103" y="3459931"/>
              <a:ext cx="4598583" cy="4308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rgbClr val="000000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defRPr>
              </a:lvl1pPr>
            </a:lstStyle>
            <a:p>
              <a:r>
                <a:rPr lang="es-MX" sz="2200" dirty="0">
                  <a:solidFill>
                    <a:schemeClr val="tx1"/>
                  </a:solidFill>
                </a:rPr>
                <a:t>Ejemplos de obsolescencia tecnológica</a:t>
              </a:r>
              <a:endParaRPr lang="es-CO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upo 23">
            <a:extLst>
              <a:ext uri="{FF2B5EF4-FFF2-40B4-BE49-F238E27FC236}">
                <a16:creationId xmlns:a16="http://schemas.microsoft.com/office/drawing/2014/main" id="{A2269D58-BF63-B9D8-BFF6-8B3A1001F7F4}"/>
              </a:ext>
            </a:extLst>
          </p:cNvPr>
          <p:cNvGrpSpPr/>
          <p:nvPr/>
        </p:nvGrpSpPr>
        <p:grpSpPr>
          <a:xfrm>
            <a:off x="6083107" y="3919922"/>
            <a:ext cx="5805895" cy="769441"/>
            <a:chOff x="6096000" y="3398971"/>
            <a:chExt cx="5252686" cy="769441"/>
          </a:xfrm>
        </p:grpSpPr>
        <p:sp>
          <p:nvSpPr>
            <p:cNvPr id="25" name="CuadroTexto 3">
              <a:extLst>
                <a:ext uri="{FF2B5EF4-FFF2-40B4-BE49-F238E27FC236}">
                  <a16:creationId xmlns:a16="http://schemas.microsoft.com/office/drawing/2014/main" id="{51DD14B4-4206-97DF-011D-2DC2A43BB005}"/>
                </a:ext>
              </a:extLst>
            </p:cNvPr>
            <p:cNvSpPr txBox="1"/>
            <p:nvPr/>
          </p:nvSpPr>
          <p:spPr>
            <a:xfrm>
              <a:off x="6096000" y="3505874"/>
              <a:ext cx="541376" cy="38581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s-MX" sz="2507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07</a:t>
              </a:r>
              <a:endParaRPr lang="es-CO" sz="376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26" name="CuadroTexto 3">
              <a:extLst>
                <a:ext uri="{FF2B5EF4-FFF2-40B4-BE49-F238E27FC236}">
                  <a16:creationId xmlns:a16="http://schemas.microsoft.com/office/drawing/2014/main" id="{84A6ECD2-DFAA-89BE-1EFB-3CE2796C2A46}"/>
                </a:ext>
              </a:extLst>
            </p:cNvPr>
            <p:cNvSpPr txBox="1"/>
            <p:nvPr/>
          </p:nvSpPr>
          <p:spPr>
            <a:xfrm>
              <a:off x="6750103" y="3398971"/>
              <a:ext cx="4598583" cy="7694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rgbClr val="000000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defRPr>
              </a:lvl1pPr>
            </a:lstStyle>
            <a:p>
              <a:r>
                <a:rPr lang="es-CO" sz="2200" dirty="0">
                  <a:solidFill>
                    <a:schemeClr val="tx1"/>
                  </a:solidFill>
                </a:rPr>
                <a:t>Buenas prácticas para acceder documentos en un futuro</a:t>
              </a:r>
            </a:p>
          </p:txBody>
        </p:sp>
      </p:grpSp>
      <p:grpSp>
        <p:nvGrpSpPr>
          <p:cNvPr id="35" name="Grupo 34">
            <a:extLst>
              <a:ext uri="{FF2B5EF4-FFF2-40B4-BE49-F238E27FC236}">
                <a16:creationId xmlns:a16="http://schemas.microsoft.com/office/drawing/2014/main" id="{3E3DEFB2-DD5A-E4EA-E39C-6EAB2DA40107}"/>
              </a:ext>
            </a:extLst>
          </p:cNvPr>
          <p:cNvGrpSpPr/>
          <p:nvPr/>
        </p:nvGrpSpPr>
        <p:grpSpPr>
          <a:xfrm>
            <a:off x="6101624" y="4671075"/>
            <a:ext cx="5805895" cy="769441"/>
            <a:chOff x="6096000" y="3398971"/>
            <a:chExt cx="5252686" cy="769441"/>
          </a:xfrm>
        </p:grpSpPr>
        <p:sp>
          <p:nvSpPr>
            <p:cNvPr id="36" name="CuadroTexto 3">
              <a:extLst>
                <a:ext uri="{FF2B5EF4-FFF2-40B4-BE49-F238E27FC236}">
                  <a16:creationId xmlns:a16="http://schemas.microsoft.com/office/drawing/2014/main" id="{2C453842-432F-8FAF-0D26-419AC053263F}"/>
                </a:ext>
              </a:extLst>
            </p:cNvPr>
            <p:cNvSpPr txBox="1"/>
            <p:nvPr/>
          </p:nvSpPr>
          <p:spPr>
            <a:xfrm>
              <a:off x="6096000" y="3505874"/>
              <a:ext cx="541376" cy="38581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s-MX" sz="2507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04</a:t>
              </a:r>
              <a:endParaRPr lang="es-CO" sz="376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37" name="CuadroTexto 3">
              <a:extLst>
                <a:ext uri="{FF2B5EF4-FFF2-40B4-BE49-F238E27FC236}">
                  <a16:creationId xmlns:a16="http://schemas.microsoft.com/office/drawing/2014/main" id="{FC9733F6-06A9-61BC-7949-8B322911A0D3}"/>
                </a:ext>
              </a:extLst>
            </p:cNvPr>
            <p:cNvSpPr txBox="1"/>
            <p:nvPr/>
          </p:nvSpPr>
          <p:spPr>
            <a:xfrm>
              <a:off x="6750103" y="3398971"/>
              <a:ext cx="4598583" cy="7694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rgbClr val="000000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defRPr>
              </a:lvl1pPr>
            </a:lstStyle>
            <a:p>
              <a:r>
                <a:rPr lang="es-CO" sz="2200" dirty="0"/>
                <a:t>Malas prácticas para acceder documentos en un futuro</a:t>
              </a:r>
            </a:p>
          </p:txBody>
        </p: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44B6410A-A692-B953-7AD9-E8C09F3A4AE6}"/>
              </a:ext>
            </a:extLst>
          </p:cNvPr>
          <p:cNvGrpSpPr/>
          <p:nvPr/>
        </p:nvGrpSpPr>
        <p:grpSpPr>
          <a:xfrm>
            <a:off x="6101624" y="5462868"/>
            <a:ext cx="5805895" cy="769441"/>
            <a:chOff x="6096000" y="3398971"/>
            <a:chExt cx="5252686" cy="769441"/>
          </a:xfrm>
        </p:grpSpPr>
        <p:sp>
          <p:nvSpPr>
            <p:cNvPr id="39" name="CuadroTexto 3">
              <a:extLst>
                <a:ext uri="{FF2B5EF4-FFF2-40B4-BE49-F238E27FC236}">
                  <a16:creationId xmlns:a16="http://schemas.microsoft.com/office/drawing/2014/main" id="{DF4E1941-ED48-6903-4C41-4A6E02816300}"/>
                </a:ext>
              </a:extLst>
            </p:cNvPr>
            <p:cNvSpPr txBox="1"/>
            <p:nvPr/>
          </p:nvSpPr>
          <p:spPr>
            <a:xfrm>
              <a:off x="6096000" y="3505874"/>
              <a:ext cx="541376" cy="38581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s-MX" sz="2507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05</a:t>
              </a:r>
              <a:endParaRPr lang="es-CO" sz="376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40" name="CuadroTexto 3">
              <a:extLst>
                <a:ext uri="{FF2B5EF4-FFF2-40B4-BE49-F238E27FC236}">
                  <a16:creationId xmlns:a16="http://schemas.microsoft.com/office/drawing/2014/main" id="{7C0CDE8F-BA0C-82FC-8C16-31B34AFD117A}"/>
                </a:ext>
              </a:extLst>
            </p:cNvPr>
            <p:cNvSpPr txBox="1"/>
            <p:nvPr/>
          </p:nvSpPr>
          <p:spPr>
            <a:xfrm>
              <a:off x="6750103" y="3398971"/>
              <a:ext cx="4598583" cy="7694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rgbClr val="000000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defRPr>
              </a:lvl1pPr>
            </a:lstStyle>
            <a:p>
              <a:r>
                <a:rPr lang="es-CO" sz="2200" dirty="0"/>
                <a:t>¿Qué podrá pasar en 10 o 20 años con la información?</a:t>
              </a:r>
            </a:p>
          </p:txBody>
        </p:sp>
      </p:grpSp>
      <p:grpSp>
        <p:nvGrpSpPr>
          <p:cNvPr id="41" name="Grupo 40">
            <a:extLst>
              <a:ext uri="{FF2B5EF4-FFF2-40B4-BE49-F238E27FC236}">
                <a16:creationId xmlns:a16="http://schemas.microsoft.com/office/drawing/2014/main" id="{FB534B99-E7A5-AE70-F0BA-EB70333C6F80}"/>
              </a:ext>
            </a:extLst>
          </p:cNvPr>
          <p:cNvGrpSpPr/>
          <p:nvPr/>
        </p:nvGrpSpPr>
        <p:grpSpPr>
          <a:xfrm>
            <a:off x="6101624" y="6305465"/>
            <a:ext cx="5805895" cy="430887"/>
            <a:chOff x="6096000" y="3470091"/>
            <a:chExt cx="5252686" cy="430887"/>
          </a:xfrm>
        </p:grpSpPr>
        <p:sp>
          <p:nvSpPr>
            <p:cNvPr id="42" name="CuadroTexto 3">
              <a:extLst>
                <a:ext uri="{FF2B5EF4-FFF2-40B4-BE49-F238E27FC236}">
                  <a16:creationId xmlns:a16="http://schemas.microsoft.com/office/drawing/2014/main" id="{F67A0D5C-657B-6D1F-990A-AF435F67613D}"/>
                </a:ext>
              </a:extLst>
            </p:cNvPr>
            <p:cNvSpPr txBox="1"/>
            <p:nvPr/>
          </p:nvSpPr>
          <p:spPr>
            <a:xfrm>
              <a:off x="6096000" y="3505874"/>
              <a:ext cx="541376" cy="38581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s-MX" sz="2507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06</a:t>
              </a:r>
              <a:endParaRPr lang="es-CO" sz="376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43" name="CuadroTexto 3">
              <a:extLst>
                <a:ext uri="{FF2B5EF4-FFF2-40B4-BE49-F238E27FC236}">
                  <a16:creationId xmlns:a16="http://schemas.microsoft.com/office/drawing/2014/main" id="{58F01FAB-6BE9-290A-5E0E-4C133CC24DDA}"/>
                </a:ext>
              </a:extLst>
            </p:cNvPr>
            <p:cNvSpPr txBox="1"/>
            <p:nvPr/>
          </p:nvSpPr>
          <p:spPr>
            <a:xfrm>
              <a:off x="6750103" y="3470091"/>
              <a:ext cx="4598583" cy="4308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rgbClr val="000000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defRPr>
              </a:lvl1pPr>
            </a:lstStyle>
            <a:p>
              <a:r>
                <a:rPr lang="es-MX" sz="2200" dirty="0">
                  <a:solidFill>
                    <a:schemeClr val="tx1"/>
                  </a:solidFill>
                </a:rPr>
                <a:t>Conclusiones</a:t>
              </a:r>
              <a:endParaRPr lang="es-CO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318246A1-32FC-869E-3D26-92D6E8A98AD7}"/>
              </a:ext>
            </a:extLst>
          </p:cNvPr>
          <p:cNvGrpSpPr/>
          <p:nvPr/>
        </p:nvGrpSpPr>
        <p:grpSpPr>
          <a:xfrm>
            <a:off x="6083106" y="1450160"/>
            <a:ext cx="5805896" cy="430887"/>
            <a:chOff x="6096000" y="1343648"/>
            <a:chExt cx="5252687" cy="430887"/>
          </a:xfrm>
        </p:grpSpPr>
        <p:sp>
          <p:nvSpPr>
            <p:cNvPr id="47" name="CuadroTexto 3">
              <a:extLst>
                <a:ext uri="{FF2B5EF4-FFF2-40B4-BE49-F238E27FC236}">
                  <a16:creationId xmlns:a16="http://schemas.microsoft.com/office/drawing/2014/main" id="{485CD559-70E5-AC1C-852D-15DADC1C8A70}"/>
                </a:ext>
              </a:extLst>
            </p:cNvPr>
            <p:cNvSpPr txBox="1"/>
            <p:nvPr/>
          </p:nvSpPr>
          <p:spPr>
            <a:xfrm>
              <a:off x="6750103" y="1343648"/>
              <a:ext cx="4598584" cy="4308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s-CO" sz="2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¿Por qué hablar de preservación digital</a:t>
              </a:r>
              <a:r>
                <a:rPr lang="es-MX" sz="2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?</a:t>
              </a:r>
            </a:p>
          </p:txBody>
        </p:sp>
        <p:sp>
          <p:nvSpPr>
            <p:cNvPr id="48" name="CuadroTexto 3">
              <a:extLst>
                <a:ext uri="{FF2B5EF4-FFF2-40B4-BE49-F238E27FC236}">
                  <a16:creationId xmlns:a16="http://schemas.microsoft.com/office/drawing/2014/main" id="{24981766-7CF1-75FB-7763-8E3FDE8008BE}"/>
                </a:ext>
              </a:extLst>
            </p:cNvPr>
            <p:cNvSpPr txBox="1"/>
            <p:nvPr/>
          </p:nvSpPr>
          <p:spPr>
            <a:xfrm>
              <a:off x="6096000" y="1366186"/>
              <a:ext cx="541376" cy="38581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s-MX" sz="2507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02</a:t>
              </a:r>
              <a:endParaRPr lang="es-CO" sz="376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24534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E6E29-BA33-A36C-FC26-88B5FFACB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93A9709B-9DD6-BF92-3BA9-55966AD454B3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6A1A36B-7111-B156-CF16-7A446A7F5E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>
                <a:cs typeface="Calibri Light" panose="020F0302020204030204" pitchFamily="34" charset="0"/>
              </a:rPr>
              <a:t>CONCLUSIONES</a:t>
            </a:r>
            <a:endParaRPr lang="es-MX" sz="2800" b="1" dirty="0">
              <a:cs typeface="Calibri Light" panose="020F03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E028DBB-DF70-0873-40AA-F38AA63FEC2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4" t="31621" r="1213" b="34780"/>
          <a:stretch>
            <a:fillRect/>
          </a:stretch>
        </p:blipFill>
        <p:spPr>
          <a:xfrm>
            <a:off x="381909" y="2173394"/>
            <a:ext cx="5866491" cy="304959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42514E0-F3F4-6B20-E67E-FC9AD19099A9}"/>
              </a:ext>
            </a:extLst>
          </p:cNvPr>
          <p:cNvSpPr txBox="1"/>
          <p:nvPr/>
        </p:nvSpPr>
        <p:spPr>
          <a:xfrm>
            <a:off x="381909" y="893475"/>
            <a:ext cx="11220631" cy="1021556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dirty="0">
                <a:latin typeface="Calibri Light" panose="020F0302020204030204" pitchFamily="34" charset="0"/>
                <a:cs typeface="Calibri Light" panose="020F0302020204030204" pitchFamily="34" charset="0"/>
              </a:rPr>
              <a:t>Hace apenas unos años, muchos guardábamos información en disquetes, CD, cámaras fotográficas, memorias SD, VHS o teléfonos que hoy ya no existen o son difíciles de utilizar. Lo mismo podría ocurrir en el futuro con nuestros celulares actuales, correos electrónicos, aplicaciones, redes sociales, billeteras digitales e incluso con el dinero físico.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7E47891-9DB4-9BB7-AF29-5694045F03B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4" t="65349" r="1213" b="535"/>
          <a:stretch>
            <a:fillRect/>
          </a:stretch>
        </p:blipFill>
        <p:spPr>
          <a:xfrm>
            <a:off x="6326034" y="2286000"/>
            <a:ext cx="5564390" cy="293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6243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658E3A-2327-F79F-4634-3E0D127494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2343" y="-6168"/>
            <a:ext cx="12744783" cy="572722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40FC927-90FF-8E28-6331-DB04DA0F870C}"/>
              </a:ext>
            </a:extLst>
          </p:cNvPr>
          <p:cNvSpPr/>
          <p:nvPr/>
        </p:nvSpPr>
        <p:spPr>
          <a:xfrm rot="10800000">
            <a:off x="-272346" y="-14412"/>
            <a:ext cx="12736688" cy="5735465"/>
          </a:xfrm>
          <a:prstGeom prst="rect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 sz="1880"/>
          </a:p>
        </p:txBody>
      </p:sp>
      <p:sp>
        <p:nvSpPr>
          <p:cNvPr id="26" name="Google Shape;101;g28e7dcb5a77_0_0">
            <a:extLst>
              <a:ext uri="{FF2B5EF4-FFF2-40B4-BE49-F238E27FC236}">
                <a16:creationId xmlns:a16="http://schemas.microsoft.com/office/drawing/2014/main" id="{66A01E13-4FF4-54B1-B8DB-E5C40B58B552}"/>
              </a:ext>
            </a:extLst>
          </p:cNvPr>
          <p:cNvSpPr txBox="1"/>
          <p:nvPr/>
        </p:nvSpPr>
        <p:spPr>
          <a:xfrm>
            <a:off x="5014264" y="2795196"/>
            <a:ext cx="2163477" cy="842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91019" tIns="191019" rIns="191019" bIns="191019" anchor="b" anchorCtr="0">
            <a:spAutoFit/>
          </a:bodyPr>
          <a:lstStyle/>
          <a:p>
            <a:pPr algn="ctr">
              <a:lnSpc>
                <a:spcPct val="85000"/>
              </a:lnSpc>
              <a:buClr>
                <a:srgbClr val="000000"/>
              </a:buClr>
              <a:buSzPts val="7900"/>
            </a:pPr>
            <a:r>
              <a:rPr lang="es-MX" sz="3343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Gracias</a:t>
            </a:r>
          </a:p>
        </p:txBody>
      </p:sp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40FBB63D-8822-7650-7CCF-BEFC027E40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328" y="5881477"/>
            <a:ext cx="3223349" cy="105070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B6C84-E4CE-E4F9-7D1B-6CECC13D79BF}"/>
              </a:ext>
            </a:extLst>
          </p:cNvPr>
          <p:cNvCxnSpPr>
            <a:cxnSpLocks/>
          </p:cNvCxnSpPr>
          <p:nvPr/>
        </p:nvCxnSpPr>
        <p:spPr>
          <a:xfrm>
            <a:off x="465925" y="787774"/>
            <a:ext cx="11260155" cy="0"/>
          </a:xfrm>
          <a:prstGeom prst="line">
            <a:avLst/>
          </a:prstGeom>
          <a:ln w="349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068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E0232B-3E62-B726-B5EF-49F1A230E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E372D862-EDB4-1885-D6C4-2E645B94A259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B7E7E216-383A-6C8F-3EBD-60A054FFB2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/>
              <a:t>CÁPSULA ANIMADA DEL PLAN DE PRESERVACIÓN DE LARGO PLAZO- PPDL</a:t>
            </a:r>
            <a:endParaRPr lang="es-MX" sz="2800" b="1" dirty="0">
              <a:cs typeface="Calibri Light" panose="020F030202020403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D5C56AB-2F24-8F8A-DEE7-F554802FCB07}"/>
              </a:ext>
            </a:extLst>
          </p:cNvPr>
          <p:cNvSpPr txBox="1"/>
          <p:nvPr/>
        </p:nvSpPr>
        <p:spPr>
          <a:xfrm>
            <a:off x="8574795" y="893475"/>
            <a:ext cx="2821322" cy="1044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CO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985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Elementos multimedia en línea 5" title="Cápsula animada del Plan de Preservación de Largo Plazo- PPDL">
            <a:hlinkClick r:id="" action="ppaction://media"/>
            <a:extLst>
              <a:ext uri="{FF2B5EF4-FFF2-40B4-BE49-F238E27FC236}">
                <a16:creationId xmlns:a16="http://schemas.microsoft.com/office/drawing/2014/main" id="{82F32FB5-E742-0D31-04FD-28810EFD3C4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916101" y="893475"/>
            <a:ext cx="10359797" cy="584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3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5C8BA-D5BD-9815-253D-4602CA82B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C909E5E2-1FCA-A419-DA82-B8802908CA7B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A6C5DFB-6C7C-80D6-7FA2-0254E966F5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3200" b="1" dirty="0">
                <a:cs typeface="Calibri Light" panose="020F0302020204030204" pitchFamily="34" charset="0"/>
              </a:rPr>
              <a:t>¿QUÉ ES PRESERVACIÓN DIGITAL A LARGO PLAZO</a:t>
            </a:r>
            <a:r>
              <a:rPr lang="es-MX" sz="3200" b="1" dirty="0">
                <a:cs typeface="Calibri Light" panose="020F0302020204030204" pitchFamily="34" charset="0"/>
              </a:rPr>
              <a:t>?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5948FF5-B66B-5DB3-37D6-8A87B8111902}"/>
              </a:ext>
            </a:extLst>
          </p:cNvPr>
          <p:cNvSpPr txBox="1"/>
          <p:nvPr/>
        </p:nvSpPr>
        <p:spPr>
          <a:xfrm>
            <a:off x="8574795" y="893475"/>
            <a:ext cx="2821322" cy="1044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CO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985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922962BC-42C2-96D0-9CB0-04EEE316C1C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79" t="39611" r="2558" b="2347"/>
          <a:stretch>
            <a:fillRect/>
          </a:stretch>
        </p:blipFill>
        <p:spPr>
          <a:xfrm>
            <a:off x="535693" y="2064013"/>
            <a:ext cx="11120613" cy="4474750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2D5C4162-55C8-4102-619D-E9D753E8800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4949" t="30529" r="8295" b="61914"/>
          <a:stretch>
            <a:fillRect/>
          </a:stretch>
        </p:blipFill>
        <p:spPr>
          <a:xfrm>
            <a:off x="8055226" y="6747166"/>
            <a:ext cx="4136774" cy="312142"/>
          </a:xfrm>
          <a:prstGeom prst="rect">
            <a:avLst/>
          </a:prstGeom>
        </p:spPr>
      </p:pic>
      <p:sp>
        <p:nvSpPr>
          <p:cNvPr id="42" name="CuadroTexto 41">
            <a:extLst>
              <a:ext uri="{FF2B5EF4-FFF2-40B4-BE49-F238E27FC236}">
                <a16:creationId xmlns:a16="http://schemas.microsoft.com/office/drawing/2014/main" id="{9E86071E-A9C1-84AC-90B0-03CBF3746213}"/>
              </a:ext>
            </a:extLst>
          </p:cNvPr>
          <p:cNvSpPr txBox="1"/>
          <p:nvPr/>
        </p:nvSpPr>
        <p:spPr>
          <a:xfrm>
            <a:off x="507209" y="895891"/>
            <a:ext cx="11220631" cy="1123712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Conjunto de estrategias, políticas y acciones orientadas a garantizar que los documentos electrónicos permanezcan accesibles, legibles, auténticos, íntegros y utilizables a través del tiempo, aun cuando cambien las tecnologías, sistemas, formatos o dispositivos utilizados para su creación y consulta. </a:t>
            </a:r>
          </a:p>
        </p:txBody>
      </p:sp>
    </p:spTree>
    <p:extLst>
      <p:ext uri="{BB962C8B-B14F-4D97-AF65-F5344CB8AC3E}">
        <p14:creationId xmlns:p14="http://schemas.microsoft.com/office/powerpoint/2010/main" val="2146328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30072-B6E9-7A86-8CDA-EDDF22196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55832F55-1378-D670-7E02-96DCF0D3D674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12045D71-496A-BF6C-3FAB-13F16392D1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3200" b="1" dirty="0">
                <a:cs typeface="Calibri Light" panose="020F0302020204030204" pitchFamily="34" charset="0"/>
              </a:rPr>
              <a:t>¿QUÉ ES PRESERVACIÓN DIGITAL A LARGO PLAZO</a:t>
            </a:r>
            <a:r>
              <a:rPr lang="es-MX" sz="3200" b="1" dirty="0">
                <a:cs typeface="Calibri Light" panose="020F0302020204030204" pitchFamily="34" charset="0"/>
              </a:rPr>
              <a:t>?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0C856CD-98A7-4FAD-6FCD-A5B88490D234}"/>
              </a:ext>
            </a:extLst>
          </p:cNvPr>
          <p:cNvSpPr txBox="1"/>
          <p:nvPr/>
        </p:nvSpPr>
        <p:spPr>
          <a:xfrm>
            <a:off x="8574795" y="893475"/>
            <a:ext cx="2821322" cy="1044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CO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s-CO" sz="1985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080937C-99AE-EDF2-66DC-F5AE38607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7305" y="1013203"/>
            <a:ext cx="3156394" cy="20284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8651E521-907A-AA83-3621-0BDE4E847F63}"/>
              </a:ext>
            </a:extLst>
          </p:cNvPr>
          <p:cNvSpPr txBox="1"/>
          <p:nvPr/>
        </p:nvSpPr>
        <p:spPr>
          <a:xfrm>
            <a:off x="7580346" y="3213144"/>
            <a:ext cx="3156394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CO" sz="105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Tranvía quemándose. La agonía del transporte sobre rieles, 1948. Autor: Sady González. Procedencia: Fondo Fotográfico Sady González, Archivo de Bogotá.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4D3D2AD-7578-782F-2671-6238141DE86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392" b="1648"/>
          <a:stretch>
            <a:fillRect/>
          </a:stretch>
        </p:blipFill>
        <p:spPr>
          <a:xfrm>
            <a:off x="715189" y="1096126"/>
            <a:ext cx="3899342" cy="540896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C4A1B7D0-D7B4-BE53-AEAA-D8CBECEED12F}"/>
              </a:ext>
            </a:extLst>
          </p:cNvPr>
          <p:cNvSpPr txBox="1"/>
          <p:nvPr/>
        </p:nvSpPr>
        <p:spPr>
          <a:xfrm>
            <a:off x="4695179" y="2409535"/>
            <a:ext cx="1737519" cy="2192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CO" sz="105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Decreto 139 de 1948 (16 de abril), Por el cual se honra la memoria de un colombiano ilustre. Mecanografía sobre papel y lápiz de color. Firmado por: Arcadio Dulcey, Manuel de Vengoechea, Hernando González y Enrique Suarez Londoño. Procedencia: Archivo Central, Secretaría General de la Alcaldía Mayor de Bogotá</a:t>
            </a:r>
            <a:endParaRPr lang="es-CO" dirty="0"/>
          </a:p>
        </p:txBody>
      </p:sp>
      <p:cxnSp>
        <p:nvCxnSpPr>
          <p:cNvPr id="3" name="Conector: angular 2">
            <a:extLst>
              <a:ext uri="{FF2B5EF4-FFF2-40B4-BE49-F238E27FC236}">
                <a16:creationId xmlns:a16="http://schemas.microsoft.com/office/drawing/2014/main" id="{9DC51D18-EAAB-49E6-584B-4A5DEFAB48F9}"/>
              </a:ext>
            </a:extLst>
          </p:cNvPr>
          <p:cNvCxnSpPr>
            <a:stCxn id="6" idx="1"/>
            <a:endCxn id="10" idx="1"/>
          </p:cNvCxnSpPr>
          <p:nvPr/>
        </p:nvCxnSpPr>
        <p:spPr>
          <a:xfrm rot="10800000" flipV="1">
            <a:off x="7580347" y="2027445"/>
            <a:ext cx="116959" cy="1474239"/>
          </a:xfrm>
          <a:prstGeom prst="bentConnector3">
            <a:avLst>
              <a:gd name="adj1" fmla="val 295453"/>
            </a:avLst>
          </a:prstGeom>
          <a:ln w="76200"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: angular 6">
            <a:extLst>
              <a:ext uri="{FF2B5EF4-FFF2-40B4-BE49-F238E27FC236}">
                <a16:creationId xmlns:a16="http://schemas.microsoft.com/office/drawing/2014/main" id="{6DEAEC34-94F7-0540-C678-CA26B84DB90E}"/>
              </a:ext>
            </a:extLst>
          </p:cNvPr>
          <p:cNvCxnSpPr>
            <a:cxnSpLocks/>
            <a:stCxn id="4" idx="2"/>
            <a:endCxn id="14" idx="2"/>
          </p:cNvCxnSpPr>
          <p:nvPr/>
        </p:nvCxnSpPr>
        <p:spPr>
          <a:xfrm rot="5400000" flipH="1" flipV="1">
            <a:off x="3163075" y="4104227"/>
            <a:ext cx="1902647" cy="2899079"/>
          </a:xfrm>
          <a:prstGeom prst="bentConnector3">
            <a:avLst>
              <a:gd name="adj1" fmla="val -12015"/>
            </a:avLst>
          </a:prstGeom>
          <a:ln w="76200"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23DB795B-006E-4085-AFB9-EB6BDD779E1A}"/>
              </a:ext>
            </a:extLst>
          </p:cNvPr>
          <p:cNvSpPr txBox="1"/>
          <p:nvPr/>
        </p:nvSpPr>
        <p:spPr>
          <a:xfrm>
            <a:off x="7638826" y="3933888"/>
            <a:ext cx="3757291" cy="2682389"/>
          </a:xfrm>
          <a:prstGeom prst="roundRect">
            <a:avLst>
              <a:gd name="adj" fmla="val 3645"/>
            </a:avLst>
          </a:prstGeom>
          <a:solidFill>
            <a:srgbClr val="F8F5D4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sz="1500" b="1" dirty="0">
                <a:latin typeface="Courier New" panose="02070309020205020404" pitchFamily="49" charset="0"/>
                <a:cs typeface="Courier New" panose="02070309020205020404" pitchFamily="49" charset="0"/>
              </a:rPr>
              <a:t>Un documento en papel puede seguir siendo leído años después sin depender de hardware y software. Basta conservar el documento, leerlo y comprender el idioma.</a:t>
            </a:r>
          </a:p>
          <a:p>
            <a:pPr algn="just"/>
            <a:r>
              <a:rPr lang="es-CO" sz="1500" b="1" dirty="0">
                <a:latin typeface="Courier New" panose="02070309020205020404" pitchFamily="49" charset="0"/>
                <a:cs typeface="Courier New" panose="02070309020205020404" pitchFamily="49" charset="0"/>
              </a:rPr>
              <a:t>Pero, los documentos electrónicos sí dependen de tecnologías para poder abrirse, visualizarse y comprenderse en el futuro. </a:t>
            </a:r>
          </a:p>
        </p:txBody>
      </p:sp>
    </p:spTree>
    <p:extLst>
      <p:ext uri="{BB962C8B-B14F-4D97-AF65-F5344CB8AC3E}">
        <p14:creationId xmlns:p14="http://schemas.microsoft.com/office/powerpoint/2010/main" val="112394235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E3CC9-A386-9C01-DA43-C59542FFD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AC5696AB-2655-CBA1-4270-4F40CF5E6C03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496891E-2949-F859-84A1-C45DDFAC15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MX" sz="2800" b="1" dirty="0">
                <a:cs typeface="Calibri Light" panose="020F0302020204030204" pitchFamily="34" charset="0"/>
              </a:rPr>
              <a:t>CARACTERÍSTICAS  FUNDAMENTALES DE LOS DOCUMENTOS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C28BC6BF-3333-C507-15B6-E82519E9FE2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706" b="2953"/>
          <a:stretch>
            <a:fillRect/>
          </a:stretch>
        </p:blipFill>
        <p:spPr>
          <a:xfrm>
            <a:off x="1405021" y="893475"/>
            <a:ext cx="9268827" cy="589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4296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498FD-91D6-CBD9-436D-0021DEA6E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3C4E7049-648D-48B1-60C1-DC4D4449D1D6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A3E96D5-3986-E1EF-F255-AFCF710B53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>
                <a:cs typeface="Calibri Light" panose="020F0302020204030204" pitchFamily="34" charset="0"/>
              </a:rPr>
              <a:t>¿POR QUÉ HABLAR DE PRESERVACIÓN DIGITAL</a:t>
            </a:r>
            <a:r>
              <a:rPr lang="es-MX" sz="2800" b="1" dirty="0">
                <a:cs typeface="Calibri Light" panose="020F0302020204030204" pitchFamily="34" charset="0"/>
              </a:rPr>
              <a:t>?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A4B573A0-88EF-2923-F273-6F132E248F5D}"/>
              </a:ext>
            </a:extLst>
          </p:cNvPr>
          <p:cNvGrpSpPr/>
          <p:nvPr/>
        </p:nvGrpSpPr>
        <p:grpSpPr>
          <a:xfrm>
            <a:off x="375264" y="893475"/>
            <a:ext cx="5595768" cy="5873085"/>
            <a:chOff x="375264" y="893475"/>
            <a:chExt cx="5595768" cy="5873085"/>
          </a:xfrm>
        </p:grpSpPr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75359A2A-EA80-2414-3058-44555F91A1BA}"/>
                </a:ext>
              </a:extLst>
            </p:cNvPr>
            <p:cNvSpPr txBox="1"/>
            <p:nvPr/>
          </p:nvSpPr>
          <p:spPr>
            <a:xfrm>
              <a:off x="538664" y="1252728"/>
              <a:ext cx="5432368" cy="5513832"/>
            </a:xfrm>
            <a:prstGeom prst="roundRect">
              <a:avLst>
                <a:gd name="adj" fmla="val 4690"/>
              </a:avLst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Autofit/>
            </a:bodyPr>
            <a:lstStyle>
              <a:defPPr>
                <a:defRPr lang="es-CO"/>
              </a:defPPr>
              <a:lvl1pPr indent="0" algn="just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2000">
                  <a:latin typeface="Abadi MT Condensed Light" panose="020B0306030101010103" pitchFamily="34" charset="77"/>
                </a:defRPr>
              </a:lvl1pPr>
              <a:lvl2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600">
                  <a:solidFill>
                    <a:schemeClr val="tx1">
                      <a:tint val="75000"/>
                    </a:schemeClr>
                  </a:solidFill>
                </a:defRPr>
              </a:lvl2pPr>
              <a:lvl3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400">
                  <a:solidFill>
                    <a:schemeClr val="tx1">
                      <a:tint val="75000"/>
                    </a:schemeClr>
                  </a:solidFill>
                </a:defRPr>
              </a:lvl3pPr>
              <a:lvl4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4pPr>
              <a:lvl5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5pPr>
              <a:lvl6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6pPr>
              <a:lvl7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7pPr>
              <a:lvl8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8pPr>
              <a:lvl9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endParaRPr lang="es-CO" sz="600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r>
                <a:rPr lang="es-CO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Cada minuto que pasa se generan millones de datos e interacciones. Actualmente, Internet supera los 5.500 millones de usuarios y, cada minuto:</a:t>
              </a:r>
            </a:p>
            <a:p>
              <a:pPr marL="342900" indent="-342900">
                <a:spcBef>
                  <a:spcPts val="600"/>
                </a:spcBef>
                <a:buFont typeface="Wingdings" panose="05000000000000000000" pitchFamily="2" charset="2"/>
                <a:buChar char="§"/>
              </a:pPr>
              <a:r>
                <a:rPr lang="es-CO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Se envían más de 240 millones de E-Mails</a:t>
              </a:r>
            </a:p>
            <a:p>
              <a:pPr marL="342900" indent="-342900">
                <a:spcBef>
                  <a:spcPts val="600"/>
                </a:spcBef>
                <a:buFont typeface="Wingdings" panose="05000000000000000000" pitchFamily="2" charset="2"/>
                <a:buChar char="§"/>
              </a:pPr>
              <a:r>
                <a:rPr lang="es-CO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Se realizan millones de búsquedas en Google</a:t>
              </a:r>
            </a:p>
            <a:p>
              <a:pPr marL="342900" indent="-342900">
                <a:spcBef>
                  <a:spcPts val="600"/>
                </a:spcBef>
                <a:buFont typeface="Wingdings" panose="05000000000000000000" pitchFamily="2" charset="2"/>
                <a:buChar char="§"/>
              </a:pPr>
              <a:r>
                <a:rPr lang="es-CO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Se reproducen y cargan cientos de miles de horas de contenido multimedia</a:t>
              </a:r>
            </a:p>
            <a:p>
              <a:pPr marL="342900" indent="-342900">
                <a:spcBef>
                  <a:spcPts val="600"/>
                </a:spcBef>
                <a:buFont typeface="Wingdings" panose="05000000000000000000" pitchFamily="2" charset="2"/>
                <a:buChar char="§"/>
              </a:pPr>
              <a:r>
                <a:rPr lang="es-CO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Se comparten millones de mensajes y publicaciones en redes sociales,</a:t>
              </a:r>
            </a:p>
            <a:p>
              <a:pPr marL="342900" indent="-342900">
                <a:spcBef>
                  <a:spcPts val="600"/>
                </a:spcBef>
                <a:buFont typeface="Wingdings" panose="05000000000000000000" pitchFamily="2" charset="2"/>
                <a:buChar char="§"/>
              </a:pPr>
              <a:r>
                <a:rPr lang="es-CO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Se almacenan enormes volúmenes de documentos electrónicos en software y nube.</a:t>
              </a:r>
            </a:p>
            <a:p>
              <a:r>
                <a:rPr lang="es-CO" b="1" dirty="0">
                  <a:highlight>
                    <a:srgbClr val="F8E5E4"/>
                  </a:highlight>
                  <a:latin typeface="Calibri Light" panose="020F0302020204030204" pitchFamily="34" charset="0"/>
                  <a:cs typeface="Calibri Light" panose="020F0302020204030204" pitchFamily="34" charset="0"/>
                </a:rPr>
                <a:t>¿Podremos abrir, leer y verificar esa información dentro de 10, 20 o 30 años?</a:t>
              </a:r>
              <a:endParaRPr lang="es-CO" b="1" dirty="0">
                <a:solidFill>
                  <a:schemeClr val="bg1">
                    <a:lumMod val="95000"/>
                  </a:schemeClr>
                </a:solidFill>
                <a:highlight>
                  <a:srgbClr val="F8E5E4"/>
                </a:highlight>
                <a:latin typeface="Montserrat" panose="000005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" name="Rectángulo: esquinas redondeadas 4">
              <a:extLst>
                <a:ext uri="{FF2B5EF4-FFF2-40B4-BE49-F238E27FC236}">
                  <a16:creationId xmlns:a16="http://schemas.microsoft.com/office/drawing/2014/main" id="{01F0CBD5-336F-F6DB-D1B8-5DD63FF104F2}"/>
                </a:ext>
              </a:extLst>
            </p:cNvPr>
            <p:cNvSpPr/>
            <p:nvPr/>
          </p:nvSpPr>
          <p:spPr>
            <a:xfrm>
              <a:off x="375264" y="893475"/>
              <a:ext cx="4433104" cy="580326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Open Sans Light" panose="020B0306030504020204" pitchFamily="34" charset="0"/>
                  <a:cs typeface="Calibri" panose="020F0502020204030204" pitchFamily="34" charset="0"/>
                </a:rPr>
                <a:t>EN EL MUNDO</a:t>
              </a:r>
            </a:p>
          </p:txBody>
        </p: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52523F59-4F88-6916-529C-9783D3E5E98F}"/>
              </a:ext>
            </a:extLst>
          </p:cNvPr>
          <p:cNvGrpSpPr/>
          <p:nvPr/>
        </p:nvGrpSpPr>
        <p:grpSpPr>
          <a:xfrm>
            <a:off x="6134432" y="893475"/>
            <a:ext cx="5478358" cy="5873085"/>
            <a:chOff x="6134432" y="893475"/>
            <a:chExt cx="5478358" cy="5873085"/>
          </a:xfrm>
        </p:grpSpPr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7E86D9A9-E0D9-1BD9-B4C8-45B60B7DE582}"/>
                </a:ext>
              </a:extLst>
            </p:cNvPr>
            <p:cNvSpPr txBox="1"/>
            <p:nvPr/>
          </p:nvSpPr>
          <p:spPr>
            <a:xfrm>
              <a:off x="6346026" y="1252728"/>
              <a:ext cx="5266764" cy="5513832"/>
            </a:xfrm>
            <a:prstGeom prst="roundRect">
              <a:avLst>
                <a:gd name="adj" fmla="val 3256"/>
              </a:avLst>
            </a:prstGeom>
            <a:ln w="38100">
              <a:solidFill>
                <a:srgbClr val="D6656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Autofit/>
            </a:bodyPr>
            <a:lstStyle>
              <a:defPPr>
                <a:defRPr lang="es-CO"/>
              </a:defPPr>
              <a:lvl1pPr indent="0" algn="just" defTabSz="457200">
                <a:lnSpc>
                  <a:spcPct val="115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FF4A4A"/>
                </a:buClr>
                <a:buSzPct val="100000"/>
                <a:buFont typeface="Wingdings 3" charset="2"/>
                <a:buNone/>
                <a:defRPr sz="2000" b="1">
                  <a:solidFill>
                    <a:schemeClr val="accent1">
                      <a:lumMod val="50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742950" lvl="1" indent="-285750" algn="ctr" defTabSz="457200">
                <a:spcBef>
                  <a:spcPts val="0"/>
                </a:spcBef>
                <a:spcAft>
                  <a:spcPts val="1000"/>
                </a:spcAft>
                <a:buClr>
                  <a:srgbClr val="002060"/>
                </a:buClr>
                <a:buSzPct val="80000"/>
                <a:buFont typeface="Sylfaen" panose="010A0502050306030303" pitchFamily="18" charset="0"/>
                <a:buChar char="-"/>
                <a:defRPr sz="1200" b="1">
                  <a:solidFill>
                    <a:schemeClr val="bg1">
                      <a:lumMod val="9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400">
                  <a:solidFill>
                    <a:schemeClr val="tx1">
                      <a:tint val="75000"/>
                    </a:schemeClr>
                  </a:solidFill>
                </a:defRPr>
              </a:lvl3pPr>
              <a:lvl4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4pPr>
              <a:lvl5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5pPr>
              <a:lvl6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6pPr>
              <a:lvl7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7pPr>
              <a:lvl8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8pPr>
              <a:lvl9pPr indent="0" algn="ctr" defTabSz="457200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12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endParaRPr lang="es-CO" sz="1000" b="0" dirty="0">
                <a:latin typeface="Montserrat" panose="00000500000000000000" pitchFamily="2" charset="0"/>
              </a:endParaRPr>
            </a:p>
            <a:p>
              <a:r>
                <a:rPr lang="es-CO" b="0" dirty="0">
                  <a:solidFill>
                    <a:schemeClr val="dk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En la operación diaria se generan y reciben cientos de documentos electrónicos en diferentes sistemas y medios:</a:t>
              </a:r>
            </a:p>
            <a:p>
              <a:endParaRPr lang="es-CO" b="0" dirty="0">
                <a:solidFill>
                  <a:schemeClr val="dk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endParaRPr>
            </a:p>
            <a:p>
              <a:endParaRPr lang="es-CO" sz="800" b="0" dirty="0">
                <a:solidFill>
                  <a:schemeClr val="dk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endParaRPr>
            </a:p>
            <a:p>
              <a:endParaRPr lang="es-CO" b="0" dirty="0">
                <a:solidFill>
                  <a:schemeClr val="dk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endParaRPr>
            </a:p>
            <a:p>
              <a:endParaRPr lang="es-CO" b="0" dirty="0">
                <a:solidFill>
                  <a:schemeClr val="dk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endParaRPr>
            </a:p>
            <a:p>
              <a:endParaRPr lang="es-CO" sz="1600" b="0" dirty="0">
                <a:solidFill>
                  <a:schemeClr val="dk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endParaRPr>
            </a:p>
            <a:p>
              <a:pPr marL="342900" indent="-342900">
                <a:lnSpc>
                  <a:spcPct val="100000"/>
                </a:lnSpc>
                <a:spcBef>
                  <a:spcPts val="0"/>
                </a:spcBef>
                <a:buClr>
                  <a:srgbClr val="D66560"/>
                </a:buClr>
                <a:buFont typeface="Wingdings 3" panose="05040102010807070707" pitchFamily="18" charset="2"/>
                <a:buChar char="u"/>
              </a:pPr>
              <a:r>
                <a:rPr lang="es-CO" dirty="0">
                  <a:solidFill>
                    <a:schemeClr val="dk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¿Qué pasaría si en 2045 una ente de control, un juez o una auditoría requiere consultar ?</a:t>
              </a:r>
            </a:p>
            <a:p>
              <a:pPr marL="342900" indent="-342900">
                <a:lnSpc>
                  <a:spcPct val="100000"/>
                </a:lnSpc>
                <a:spcBef>
                  <a:spcPts val="0"/>
                </a:spcBef>
                <a:buClr>
                  <a:srgbClr val="D66560"/>
                </a:buClr>
                <a:buFont typeface="Wingdings 3" panose="05040102010807070707" pitchFamily="18" charset="2"/>
                <a:buChar char="u"/>
              </a:pPr>
              <a:endParaRPr lang="es-CO" sz="1000" b="0" dirty="0">
                <a:solidFill>
                  <a:schemeClr val="dk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endParaRPr>
            </a:p>
            <a:p>
              <a:pPr marL="342900" indent="-342900">
                <a:lnSpc>
                  <a:spcPct val="100000"/>
                </a:lnSpc>
                <a:spcBef>
                  <a:spcPts val="0"/>
                </a:spcBef>
                <a:buClr>
                  <a:schemeClr val="tx1"/>
                </a:buClr>
                <a:buFont typeface="Wingdings" panose="05000000000000000000" pitchFamily="2" charset="2"/>
                <a:buChar char="§"/>
              </a:pPr>
              <a:r>
                <a:rPr lang="es-CO" sz="1800" b="0" dirty="0">
                  <a:solidFill>
                    <a:schemeClr val="dk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Un contrato firmado electrónicamente en 2025,</a:t>
              </a:r>
            </a:p>
            <a:p>
              <a:pPr marL="342900" indent="-342900">
                <a:lnSpc>
                  <a:spcPct val="100000"/>
                </a:lnSpc>
                <a:spcBef>
                  <a:spcPts val="0"/>
                </a:spcBef>
                <a:buClr>
                  <a:schemeClr val="tx1"/>
                </a:buClr>
                <a:buFont typeface="Wingdings" panose="05000000000000000000" pitchFamily="2" charset="2"/>
                <a:buChar char="§"/>
              </a:pPr>
              <a:r>
                <a:rPr lang="es-CO" sz="1800" b="0" dirty="0">
                  <a:solidFill>
                    <a:schemeClr val="dk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un video de una estación,</a:t>
              </a:r>
            </a:p>
            <a:p>
              <a:pPr marL="342900" indent="-342900">
                <a:lnSpc>
                  <a:spcPct val="100000"/>
                </a:lnSpc>
                <a:spcBef>
                  <a:spcPts val="0"/>
                </a:spcBef>
                <a:buClr>
                  <a:schemeClr val="tx1"/>
                </a:buClr>
                <a:buFont typeface="Wingdings" panose="05000000000000000000" pitchFamily="2" charset="2"/>
                <a:buChar char="§"/>
              </a:pPr>
              <a:r>
                <a:rPr lang="es-CO" sz="1800" b="0" dirty="0">
                  <a:solidFill>
                    <a:schemeClr val="dk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Una trazabilidad de recaudo,</a:t>
              </a:r>
            </a:p>
            <a:p>
              <a:pPr marL="342900" indent="-342900">
                <a:lnSpc>
                  <a:spcPct val="100000"/>
                </a:lnSpc>
                <a:spcBef>
                  <a:spcPts val="0"/>
                </a:spcBef>
                <a:buClr>
                  <a:schemeClr val="tx1"/>
                </a:buClr>
                <a:buFont typeface="Wingdings" panose="05000000000000000000" pitchFamily="2" charset="2"/>
                <a:buChar char="§"/>
              </a:pPr>
              <a:r>
                <a:rPr lang="es-CO" sz="1800" b="0" dirty="0">
                  <a:solidFill>
                    <a:schemeClr val="dk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Una respuesta oficial enviada por la entidad</a:t>
              </a:r>
              <a:endParaRPr lang="es-CO" b="0" dirty="0">
                <a:solidFill>
                  <a:schemeClr val="dk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endParaRPr>
            </a:p>
          </p:txBody>
        </p:sp>
        <p:sp>
          <p:nvSpPr>
            <p:cNvPr id="6" name="Rectángulo: esquinas redondeadas 5">
              <a:extLst>
                <a:ext uri="{FF2B5EF4-FFF2-40B4-BE49-F238E27FC236}">
                  <a16:creationId xmlns:a16="http://schemas.microsoft.com/office/drawing/2014/main" id="{764CEF56-D89D-F6B7-B27A-B7BC794A5958}"/>
                </a:ext>
              </a:extLst>
            </p:cNvPr>
            <p:cNvSpPr/>
            <p:nvPr/>
          </p:nvSpPr>
          <p:spPr>
            <a:xfrm>
              <a:off x="6134432" y="893475"/>
              <a:ext cx="4203190" cy="580326"/>
            </a:xfrm>
            <a:prstGeom prst="roundRect">
              <a:avLst/>
            </a:prstGeom>
            <a:solidFill>
              <a:srgbClr val="D66560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Open Sans Light" panose="020B0306030504020204" pitchFamily="34" charset="0"/>
                  <a:cs typeface="Calibri" panose="020F0502020204030204" pitchFamily="34" charset="0"/>
                </a:rPr>
                <a:t>EN TRANSMILENIO</a:t>
              </a:r>
              <a:endParaRPr lang="es-CO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12D0757C-ADE6-837E-179B-749E552B27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074251"/>
              </p:ext>
            </p:extLst>
          </p:nvPr>
        </p:nvGraphicFramePr>
        <p:xfrm>
          <a:off x="6492240" y="2747374"/>
          <a:ext cx="4974336" cy="1584960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1792224">
                  <a:extLst>
                    <a:ext uri="{9D8B030D-6E8A-4147-A177-3AD203B41FA5}">
                      <a16:colId xmlns:a16="http://schemas.microsoft.com/office/drawing/2014/main" val="1774311980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1966718856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marL="103188" indent="-103188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CO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Contratos y supervisiones</a:t>
                      </a:r>
                      <a:endParaRPr lang="es-CO" sz="1600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8E5E4"/>
                    </a:solidFill>
                  </a:tcPr>
                </a:tc>
                <a:tc>
                  <a:txBody>
                    <a:bodyPr/>
                    <a:lstStyle/>
                    <a:p>
                      <a:pPr marL="103188" indent="-103188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CO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Videos de seguridad</a:t>
                      </a:r>
                      <a:endParaRPr lang="es-CO" sz="1600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8E5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08603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L="103188" indent="-103188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CO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Informes Operativos</a:t>
                      </a:r>
                      <a:endParaRPr lang="es-CO" sz="1600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8E5E4"/>
                    </a:solidFill>
                  </a:tcPr>
                </a:tc>
                <a:tc>
                  <a:txBody>
                    <a:bodyPr/>
                    <a:lstStyle/>
                    <a:p>
                      <a:pPr marL="103188" indent="-103188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CO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Evidencias técnicas</a:t>
                      </a:r>
                      <a:endParaRPr lang="es-CO" sz="1600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8E5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69820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L="103188" indent="-103188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CO" sz="1600" u="none" strike="noStrike" kern="120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Comunicaciones oficiales</a:t>
                      </a:r>
                      <a:endParaRPr lang="es-CO" sz="1600" u="none" strike="noStrike" kern="120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8E5E4"/>
                    </a:solidFill>
                  </a:tcPr>
                </a:tc>
                <a:tc>
                  <a:txBody>
                    <a:bodyPr/>
                    <a:lstStyle/>
                    <a:p>
                      <a:pPr marL="103188" indent="-103188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CO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Información financiera y datos de recaudo</a:t>
                      </a:r>
                      <a:endParaRPr lang="es-CO" sz="1600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8E5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847388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L="103188" indent="-103188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CO" sz="1600" u="none" strike="noStrike" kern="120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PQRS</a:t>
                      </a:r>
                      <a:endParaRPr lang="es-CO" sz="1600" u="none" strike="noStrike" kern="120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8E5E4"/>
                    </a:solidFill>
                  </a:tcPr>
                </a:tc>
                <a:tc>
                  <a:txBody>
                    <a:bodyPr/>
                    <a:lstStyle/>
                    <a:p>
                      <a:pPr marL="103188" indent="-103188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CO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Documentos firmados digitalmente</a:t>
                      </a:r>
                      <a:endParaRPr lang="es-CO" sz="1600" u="none" strike="noStrike" kern="1200" dirty="0">
                        <a:solidFill>
                          <a:schemeClr val="dk1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8E5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905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68232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C3A4A-09D9-F145-15B2-95563D354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8A97F6F8-1217-C909-36ED-38AF15AA62F5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9E8A2A5-C40D-64DD-0873-32F0FEF391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>
                <a:cs typeface="Calibri Light" panose="020F0302020204030204" pitchFamily="34" charset="0"/>
              </a:rPr>
              <a:t>LO </a:t>
            </a:r>
            <a:r>
              <a:rPr lang="es-CO" sz="2800" b="1" dirty="0">
                <a:solidFill>
                  <a:srgbClr val="C00000"/>
                </a:solidFill>
                <a:cs typeface="Calibri Light" panose="020F0302020204030204" pitchFamily="34" charset="0"/>
              </a:rPr>
              <a:t>QUÉ NO </a:t>
            </a:r>
            <a:r>
              <a:rPr lang="es-CO" sz="2800" b="1" dirty="0">
                <a:cs typeface="Calibri Light" panose="020F0302020204030204" pitchFamily="34" charset="0"/>
              </a:rPr>
              <a:t>ES PRESERVACIÓN DIGITAL</a:t>
            </a:r>
            <a:endParaRPr lang="es-MX" sz="2800" b="1" dirty="0">
              <a:cs typeface="Calibri Light" panose="020F030202020403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AD36031-FC93-9A08-3675-3DF5A09E6AE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60" t="16098" r="2361" b="11983"/>
          <a:stretch>
            <a:fillRect/>
          </a:stretch>
        </p:blipFill>
        <p:spPr>
          <a:xfrm>
            <a:off x="576966" y="1021065"/>
            <a:ext cx="10882456" cy="546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75070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79BEB-BF39-E989-8792-FD77641C9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Bus with solid fill">
            <a:extLst>
              <a:ext uri="{FF2B5EF4-FFF2-40B4-BE49-F238E27FC236}">
                <a16:creationId xmlns:a16="http://schemas.microsoft.com/office/drawing/2014/main" id="{BAB3DB30-35E1-D190-3568-F72D55DE84C2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189" y="225483"/>
            <a:ext cx="504000" cy="50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38E096F-C108-68EB-0D0A-33144BFA9F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883" y="86716"/>
            <a:ext cx="11112582" cy="806759"/>
          </a:xfrm>
        </p:spPr>
        <p:txBody>
          <a:bodyPr>
            <a:noAutofit/>
          </a:bodyPr>
          <a:lstStyle/>
          <a:p>
            <a:r>
              <a:rPr lang="es-CO" sz="2800" b="1" dirty="0">
                <a:cs typeface="Calibri Light" panose="020F0302020204030204" pitchFamily="34" charset="0"/>
              </a:rPr>
              <a:t>LO </a:t>
            </a:r>
            <a:r>
              <a:rPr lang="es-CO" sz="2800" b="1" dirty="0">
                <a:solidFill>
                  <a:srgbClr val="C00000"/>
                </a:solidFill>
                <a:cs typeface="Calibri Light" panose="020F0302020204030204" pitchFamily="34" charset="0"/>
              </a:rPr>
              <a:t>QUÉ NO </a:t>
            </a:r>
            <a:r>
              <a:rPr lang="es-CO" sz="2800" b="1" dirty="0">
                <a:cs typeface="Calibri Light" panose="020F0302020204030204" pitchFamily="34" charset="0"/>
              </a:rPr>
              <a:t>ES PRESERVACIÓN DIGITAL</a:t>
            </a:r>
            <a:endParaRPr lang="es-MX" sz="2800" b="1" dirty="0">
              <a:cs typeface="Calibri Light" panose="020F030202020403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EFFDBE-F90B-ABCC-55C2-BF598A739F35}"/>
              </a:ext>
            </a:extLst>
          </p:cNvPr>
          <p:cNvSpPr txBox="1"/>
          <p:nvPr/>
        </p:nvSpPr>
        <p:spPr>
          <a:xfrm>
            <a:off x="283535" y="893475"/>
            <a:ext cx="7616456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200" b="1" dirty="0">
                <a:solidFill>
                  <a:schemeClr val="bg1"/>
                </a:solidFill>
                <a:highlight>
                  <a:srgbClr val="FF0000"/>
                </a:highlight>
                <a:latin typeface="Calibri Light" panose="020F0302020204030204" pitchFamily="34" charset="0"/>
                <a:ea typeface="ADLaM Display" panose="02010000000000000000" pitchFamily="2" charset="0"/>
                <a:cs typeface="Calibri Light" panose="020F0302020204030204" pitchFamily="34" charset="0"/>
              </a:rPr>
              <a:t>✖</a:t>
            </a:r>
            <a:r>
              <a:rPr lang="es-CO" sz="22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sz="2200" b="1" dirty="0">
                <a:solidFill>
                  <a:srgbClr val="C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 es simplemente hacer copias de seguridad </a:t>
            </a:r>
            <a:r>
              <a:rPr lang="es-ES" sz="22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s-ES" sz="2200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backup</a:t>
            </a:r>
            <a:r>
              <a:rPr lang="es-ES" sz="22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de toda la información y guardarlas en diferentes puntos </a:t>
            </a:r>
            <a:r>
              <a:rPr lang="es-CO" sz="22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geográficos.</a:t>
            </a:r>
          </a:p>
          <a:p>
            <a:pPr algn="l"/>
            <a:endParaRPr lang="es-CO" sz="2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s-CO" sz="2200" b="1" dirty="0">
                <a:solidFill>
                  <a:schemeClr val="bg1"/>
                </a:solidFill>
                <a:highlight>
                  <a:srgbClr val="FF0000"/>
                </a:highlight>
                <a:latin typeface="Calibri Light" panose="020F0302020204030204" pitchFamily="34" charset="0"/>
                <a:ea typeface="ADLaM Display" panose="02010000000000000000" pitchFamily="2" charset="0"/>
                <a:cs typeface="Calibri Light" panose="020F0302020204030204" pitchFamily="34" charset="0"/>
              </a:rPr>
              <a:t>✖</a:t>
            </a:r>
            <a:r>
              <a:rPr lang="es-CO" sz="22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sz="2200" b="1" dirty="0">
                <a:solidFill>
                  <a:srgbClr val="C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 es la acción de escanear documentos y almacenarlos en un computador </a:t>
            </a:r>
            <a:r>
              <a:rPr lang="es-ES" sz="22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(local o en la nube) con el fin de ser consultados y deshacerse de los documentos físicos.</a:t>
            </a:r>
          </a:p>
          <a:p>
            <a:pPr algn="l"/>
            <a:endParaRPr lang="es-ES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s-CO" sz="2200" b="1" dirty="0">
                <a:solidFill>
                  <a:schemeClr val="bg1"/>
                </a:solidFill>
                <a:highlight>
                  <a:srgbClr val="FF0000"/>
                </a:highlight>
                <a:latin typeface="Calibri Light" panose="020F0302020204030204" pitchFamily="34" charset="0"/>
                <a:ea typeface="ADLaM Display" panose="02010000000000000000" pitchFamily="2" charset="0"/>
                <a:cs typeface="Calibri Light" panose="020F0302020204030204" pitchFamily="34" charset="0"/>
              </a:rPr>
              <a:t>✖</a:t>
            </a:r>
            <a:r>
              <a:rPr lang="es-CO" sz="22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sz="2200" b="1" dirty="0">
                <a:solidFill>
                  <a:srgbClr val="C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 es un gran computador, con capacidad para almacenar y procesar </a:t>
            </a:r>
            <a:r>
              <a:rPr lang="es-ES" sz="22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una gran cantidad de datos e imágenes y documentos de consulta.</a:t>
            </a:r>
          </a:p>
          <a:p>
            <a:endParaRPr lang="es-ES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s-CO" sz="2200" b="1" dirty="0">
                <a:solidFill>
                  <a:schemeClr val="bg1"/>
                </a:solidFill>
                <a:highlight>
                  <a:srgbClr val="FF0000"/>
                </a:highlight>
                <a:latin typeface="Calibri Light" panose="020F0302020204030204" pitchFamily="34" charset="0"/>
                <a:ea typeface="ADLaM Display" panose="02010000000000000000" pitchFamily="2" charset="0"/>
                <a:cs typeface="Calibri Light" panose="020F0302020204030204" pitchFamily="34" charset="0"/>
              </a:rPr>
              <a:t>✖ </a:t>
            </a:r>
            <a:r>
              <a:rPr lang="es-ES" sz="2200" b="1" dirty="0">
                <a:solidFill>
                  <a:srgbClr val="C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No es por si solo un software que, gestiona, administra y almacena </a:t>
            </a:r>
            <a:r>
              <a:rPr lang="es-ES" sz="22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documentos en formato digital.</a:t>
            </a:r>
          </a:p>
          <a:p>
            <a:endParaRPr lang="es-ES" sz="40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s-CO" sz="2200" b="1" dirty="0">
                <a:solidFill>
                  <a:schemeClr val="bg1"/>
                </a:solidFill>
                <a:highlight>
                  <a:srgbClr val="FF0000"/>
                </a:highlight>
                <a:latin typeface="Calibri Light" panose="020F0302020204030204" pitchFamily="34" charset="0"/>
                <a:ea typeface="ADLaM Display" panose="02010000000000000000" pitchFamily="2" charset="0"/>
                <a:cs typeface="Calibri Light" panose="020F0302020204030204" pitchFamily="34" charset="0"/>
              </a:rPr>
              <a:t>✖ </a:t>
            </a:r>
            <a:r>
              <a:rPr lang="es-ES" sz="2200" b="1" dirty="0">
                <a:solidFill>
                  <a:srgbClr val="C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No son documentos digitalizados </a:t>
            </a:r>
            <a:r>
              <a:rPr lang="es-ES" sz="22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 almacenados en un servidor.</a:t>
            </a:r>
            <a:endParaRPr lang="es-CO" sz="2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endParaRPr lang="es-ES" sz="22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513F463C-45F1-E92A-8A59-DA4E8D86D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8749" y="808620"/>
            <a:ext cx="3119706" cy="827817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1394EE4D-2A95-59CB-542B-02CB44745B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8749" y="1844449"/>
            <a:ext cx="3651496" cy="1128527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E160C51D-53CD-225C-F0E6-BA25D5CF1F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8749" y="3319214"/>
            <a:ext cx="2216655" cy="952717"/>
          </a:xfrm>
          <a:prstGeom prst="rect">
            <a:avLst/>
          </a:prstGeom>
        </p:spPr>
      </p:pic>
      <p:pic>
        <p:nvPicPr>
          <p:cNvPr id="21" name="Imagen 20" descr="https://encrypted-tbn0.gstatic.com/images?q=tbn:ANd9GcRPCaVAHqQlTpyC1kyq6j3JMUK2qbOhF65SxQ&amp;s">
            <a:extLst>
              <a:ext uri="{FF2B5EF4-FFF2-40B4-BE49-F238E27FC236}">
                <a16:creationId xmlns:a16="http://schemas.microsoft.com/office/drawing/2014/main" id="{7DC2197B-3B72-017C-C536-BE8D6BBB5A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8749" y="4479944"/>
            <a:ext cx="1952846" cy="1093594"/>
          </a:xfrm>
          <a:prstGeom prst="rect">
            <a:avLst/>
          </a:prstGeom>
        </p:spPr>
      </p:pic>
      <p:pic>
        <p:nvPicPr>
          <p:cNvPr id="22" name="Imagen 21" descr="Mujer joven copiando y escaneando documentos en la oficina Mujer de  negocios o empleada de oficina Rutina diaria Ilustración vectorial al  estilo de dibujos animados | Vector Premium">
            <a:extLst>
              <a:ext uri="{FF2B5EF4-FFF2-40B4-BE49-F238E27FC236}">
                <a16:creationId xmlns:a16="http://schemas.microsoft.com/office/drawing/2014/main" id="{7FE35029-EDCF-E40D-F2C8-7B9D1A4F66A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7293" t="14511" r="8362" b="21238"/>
          <a:stretch>
            <a:fillRect/>
          </a:stretch>
        </p:blipFill>
        <p:spPr>
          <a:xfrm>
            <a:off x="8140015" y="5632691"/>
            <a:ext cx="1556881" cy="98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047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52b498cd-7a81-4486-9103-65b5717baee6}" enabled="1" method="Standard" siteId="{27864e10-5be4-4d4f-adb5-bbab512029e8}" contentBits="1" removed="0"/>
  <clbl:label id="{6d4a1d0b-1085-4621-a04c-793d50865184}" enabled="1" method="Standard" siteId="{052126ec-16f8-47eb-ae56-6886b94a9358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13452</TotalTime>
  <Words>951</Words>
  <Application>Microsoft Office PowerPoint</Application>
  <PresentationFormat>Personalizado</PresentationFormat>
  <Paragraphs>127</Paragraphs>
  <Slides>21</Slides>
  <Notes>21</Notes>
  <HiddenSlides>0</HiddenSlides>
  <MMClips>2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31" baseType="lpstr">
      <vt:lpstr>Aptos</vt:lpstr>
      <vt:lpstr>Aptos Display</vt:lpstr>
      <vt:lpstr>Arial</vt:lpstr>
      <vt:lpstr>Calibri</vt:lpstr>
      <vt:lpstr>Calibri Light</vt:lpstr>
      <vt:lpstr>Courier New</vt:lpstr>
      <vt:lpstr>Montserrat</vt:lpstr>
      <vt:lpstr>Wingdings</vt:lpstr>
      <vt:lpstr>Wingdings 3</vt:lpstr>
      <vt:lpstr>Office Theme</vt:lpstr>
      <vt:lpstr>Presentación de PowerPoint</vt:lpstr>
      <vt:lpstr>Agenda del día</vt:lpstr>
      <vt:lpstr>CÁPSULA ANIMADA DEL PLAN DE PRESERVACIÓN DE LARGO PLAZO- PPDL</vt:lpstr>
      <vt:lpstr>¿QUÉ ES PRESERVACIÓN DIGITAL A LARGO PLAZO?</vt:lpstr>
      <vt:lpstr>¿QUÉ ES PRESERVACIÓN DIGITAL A LARGO PLAZO?</vt:lpstr>
      <vt:lpstr>CARACTERÍSTICAS  FUNDAMENTALES DE LOS DOCUMENTOS</vt:lpstr>
      <vt:lpstr>¿POR QUÉ HABLAR DE PRESERVACIÓN DIGITAL?</vt:lpstr>
      <vt:lpstr>LO QUÉ NO ES PRESERVACIÓN DIGITAL</vt:lpstr>
      <vt:lpstr>LO QUÉ NO ES PRESERVACIÓN DIGITAL</vt:lpstr>
      <vt:lpstr>RIESGOS DE PRESERVACIÓN DIGITAL</vt:lpstr>
      <vt:lpstr>RIESGOS DE PRESERVACIÓN DIGITAL</vt:lpstr>
      <vt:lpstr>EJEMPLOS DE OBSOLESCENCIA TECNOLÓGICA</vt:lpstr>
      <vt:lpstr>EJEMPLOS DE OBSOLESCENCIA TECNOLÓGICA</vt:lpstr>
      <vt:lpstr>EJEMPLOS DE OBSOLESCENCIA TECNOLÓGICA</vt:lpstr>
      <vt:lpstr>BUENAS PRÁCTICAS PARA ACCEDER DOCUMENTOS EN UN FUTURO</vt:lpstr>
      <vt:lpstr>BUENAS PRÁCTICAS PARA ACCEDER DOCUMENTOS EN UN FUTURO</vt:lpstr>
      <vt:lpstr>MALAS PRÁCTICAS PARA ACCEDER DOCUMENTOS EN UN FUTURO</vt:lpstr>
      <vt:lpstr>MALAS PRÁCTICAS PARA ACCEDER DOCUMENTOS EN UN FUTURO</vt:lpstr>
      <vt:lpstr>¿QUÉ PODRÁ PASAR EN 10 O 20 AÑOS CON LA INFORMACIÓN?</vt:lpstr>
      <vt:lpstr>CONCLUSIONES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Flota e Infraestructura – Patio El Vínculo</dc:title>
  <dc:creator>Coltransporte Pinzon y Asociados</dc:creator>
  <cp:lastModifiedBy>Erlyzeth Feria Valdes</cp:lastModifiedBy>
  <cp:revision>36</cp:revision>
  <dcterms:created xsi:type="dcterms:W3CDTF">2024-03-13T14:13:48Z</dcterms:created>
  <dcterms:modified xsi:type="dcterms:W3CDTF">2026-06-02T00:23:16Z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d4a1d0b-1085-4621-a04c-793d50865184_Enabled">
    <vt:lpwstr>true</vt:lpwstr>
  </property>
  <property fmtid="{D5CDD505-2E9C-101B-9397-08002B2CF9AE}" pid="3" name="MSIP_Label_6d4a1d0b-1085-4621-a04c-793d50865184_SetDate">
    <vt:lpwstr>2024-04-22T16:13:22Z</vt:lpwstr>
  </property>
  <property fmtid="{D5CDD505-2E9C-101B-9397-08002B2CF9AE}" pid="4" name="MSIP_Label_6d4a1d0b-1085-4621-a04c-793d50865184_Method">
    <vt:lpwstr>Standard</vt:lpwstr>
  </property>
  <property fmtid="{D5CDD505-2E9C-101B-9397-08002B2CF9AE}" pid="5" name="MSIP_Label_6d4a1d0b-1085-4621-a04c-793d50865184_Name">
    <vt:lpwstr>Criticidad media</vt:lpwstr>
  </property>
  <property fmtid="{D5CDD505-2E9C-101B-9397-08002B2CF9AE}" pid="6" name="MSIP_Label_6d4a1d0b-1085-4621-a04c-793d50865184_SiteId">
    <vt:lpwstr>052126ec-16f8-47eb-ae56-6886b94a9358</vt:lpwstr>
  </property>
  <property fmtid="{D5CDD505-2E9C-101B-9397-08002B2CF9AE}" pid="7" name="MSIP_Label_6d4a1d0b-1085-4621-a04c-793d50865184_ActionId">
    <vt:lpwstr>5cdf41cf-29b0-481b-851b-d14d75816712</vt:lpwstr>
  </property>
  <property fmtid="{D5CDD505-2E9C-101B-9397-08002B2CF9AE}" pid="8" name="MSIP_Label_6d4a1d0b-1085-4621-a04c-793d50865184_ContentBits">
    <vt:lpwstr>0</vt:lpwstr>
  </property>
  <property fmtid="{D5CDD505-2E9C-101B-9397-08002B2CF9AE}" pid="9" name="ClassificationContentMarkingHeaderLocations">
    <vt:lpwstr>Office Theme:8</vt:lpwstr>
  </property>
  <property fmtid="{D5CDD505-2E9C-101B-9397-08002B2CF9AE}" pid="10" name="ClassificationContentMarkingHeaderText">
    <vt:lpwstr>Información Pública Clasificada</vt:lpwstr>
  </property>
</Properties>
</file>