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145705978" r:id="rId3"/>
    <p:sldId id="2145706558" r:id="rId4"/>
    <p:sldId id="2145706559" r:id="rId5"/>
    <p:sldId id="2145706560" r:id="rId6"/>
    <p:sldId id="2145706561" r:id="rId7"/>
    <p:sldId id="2145706562" r:id="rId8"/>
    <p:sldId id="4340" r:id="rId9"/>
    <p:sldId id="262" r:id="rId10"/>
    <p:sldId id="303" r:id="rId11"/>
    <p:sldId id="4405" r:id="rId12"/>
    <p:sldId id="4420" r:id="rId13"/>
    <p:sldId id="455" r:id="rId14"/>
    <p:sldId id="464" r:id="rId15"/>
    <p:sldId id="471" r:id="rId16"/>
    <p:sldId id="456" r:id="rId17"/>
    <p:sldId id="465" r:id="rId18"/>
    <p:sldId id="346" r:id="rId19"/>
    <p:sldId id="459" r:id="rId20"/>
    <p:sldId id="347" r:id="rId21"/>
    <p:sldId id="348" r:id="rId22"/>
    <p:sldId id="349" r:id="rId23"/>
    <p:sldId id="355" r:id="rId24"/>
    <p:sldId id="460" r:id="rId25"/>
    <p:sldId id="376" r:id="rId26"/>
    <p:sldId id="352" r:id="rId27"/>
    <p:sldId id="461" r:id="rId28"/>
    <p:sldId id="2145706552" r:id="rId29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8B"/>
    <a:srgbClr val="725EB1"/>
    <a:srgbClr val="328AA4"/>
    <a:srgbClr val="50C0E3"/>
    <a:srgbClr val="285B6A"/>
    <a:srgbClr val="38A9CA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5781"/>
  </p:normalViewPr>
  <p:slideViewPr>
    <p:cSldViewPr snapToGrid="0">
      <p:cViewPr varScale="1">
        <p:scale>
          <a:sx n="69" d="100"/>
          <a:sy n="69" d="100"/>
        </p:scale>
        <p:origin x="7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DB8442-01C7-44AC-A22A-D542DDC1214A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ADD85F69-53E0-4496-8C7D-7A0012674C49}">
      <dgm:prSet custT="1"/>
      <dgm:spPr/>
      <dgm:t>
        <a:bodyPr/>
        <a:lstStyle/>
        <a:p>
          <a:pPr algn="ctr"/>
          <a:r>
            <a:rPr lang="es-ES" sz="1600" b="1">
              <a:solidFill>
                <a:schemeClr val="bg1"/>
              </a:solidFill>
              <a:latin typeface="Arial Narrow" panose="020B0606020202030204" pitchFamily="34" charset="0"/>
            </a:rPr>
            <a:t>Cuidado – Autocuidado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29E3CC5F-9B32-4CB6-9AAC-ABCB8351EBC7}" type="parTrans" cxnId="{DC7A7D3D-5D03-4696-A8C2-E529618DF314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6AF1936D-E951-4BB5-9549-4D5081B42609}" type="sibTrans" cxnId="{DC7A7D3D-5D03-4696-A8C2-E529618DF314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651AFD42-E4D5-4D8B-8F57-3A06FD0087C8}">
      <dgm:prSet custT="1"/>
      <dgm:spPr/>
      <dgm:t>
        <a:bodyPr/>
        <a:lstStyle/>
        <a:p>
          <a:pPr algn="ctr"/>
          <a:r>
            <a:rPr lang="es-ES" sz="1600" b="1" dirty="0">
              <a:solidFill>
                <a:schemeClr val="bg1"/>
              </a:solidFill>
              <a:latin typeface="Arial Narrow" panose="020B0606020202030204" pitchFamily="34" charset="0"/>
            </a:rPr>
            <a:t>Transición Demográfica 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4F083E8A-86D7-406B-99B2-3CA19DECB726}" type="parTrans" cxnId="{913CBB54-4ECD-4E75-AB25-5A629B7F0E47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8C1C0279-D1A6-469C-ADA4-2565E839B872}" type="sibTrans" cxnId="{913CBB54-4ECD-4E75-AB25-5A629B7F0E47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0CEC02B9-D932-4416-B0E7-D0C2A3D0E3C9}">
      <dgm:prSet custT="1"/>
      <dgm:spPr/>
      <dgm:t>
        <a:bodyPr/>
        <a:lstStyle/>
        <a:p>
          <a:pPr algn="ctr"/>
          <a:r>
            <a:rPr lang="es-ES" sz="1600" b="1" dirty="0">
              <a:solidFill>
                <a:schemeClr val="bg1"/>
              </a:solidFill>
              <a:latin typeface="Arial Narrow" panose="020B0606020202030204" pitchFamily="34" charset="0"/>
            </a:rPr>
            <a:t>Oferta de Tecnología en Salud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3CE08CD1-E2F5-4BC8-960D-3652C3F0F9D0}" type="parTrans" cxnId="{77BF0A9B-EC1B-45B4-82D9-2D1790E17574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512D4F6D-3F6F-42F8-925B-93AFF2963E27}" type="sibTrans" cxnId="{77BF0A9B-EC1B-45B4-82D9-2D1790E17574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81F69C6A-FAE0-413B-8F1A-54199F788884}">
      <dgm:prSet custT="1"/>
      <dgm:spPr/>
      <dgm:t>
        <a:bodyPr/>
        <a:lstStyle/>
        <a:p>
          <a:pPr algn="ctr"/>
          <a:r>
            <a:rPr lang="es-ES" sz="1600" b="1" dirty="0">
              <a:solidFill>
                <a:schemeClr val="bg1"/>
              </a:solidFill>
              <a:latin typeface="Arial Narrow" panose="020B0606020202030204" pitchFamily="34" charset="0"/>
            </a:rPr>
            <a:t>Fact. Económicos (Usuario - Sistema) 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0D3B5CB1-7EC0-4B23-AFD9-9F6C5EA97963}" type="parTrans" cxnId="{F52338A2-1BFF-46FD-94B6-E205F20BE071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32A4DDFC-9523-4825-895D-E69D429FB25B}" type="sibTrans" cxnId="{F52338A2-1BFF-46FD-94B6-E205F20BE071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FC4D0EF5-7CEF-4CDD-8090-38054D46E7C5}">
      <dgm:prSet custT="1"/>
      <dgm:spPr/>
      <dgm:t>
        <a:bodyPr/>
        <a:lstStyle/>
        <a:p>
          <a:pPr algn="ctr"/>
          <a:r>
            <a:rPr lang="es-ES" sz="1600" b="1">
              <a:solidFill>
                <a:schemeClr val="bg1"/>
              </a:solidFill>
              <a:latin typeface="Arial Narrow" panose="020B0606020202030204" pitchFamily="34" charset="0"/>
            </a:rPr>
            <a:t>Relación Oferta – Demanda Servicios Salud</a:t>
          </a:r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BDC4FB69-B18E-4757-85D1-A91AE4CB8B4D}" type="parTrans" cxnId="{AE26C81D-04CA-4FA7-B899-C1A4FEBC300F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52EB9334-A2FE-4C1A-87BF-EF33BF66A337}" type="sibTrans" cxnId="{AE26C81D-04CA-4FA7-B899-C1A4FEBC300F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DADE27A1-CE69-4702-826B-5B7C9007BB5C}">
      <dgm:prSet custT="1"/>
      <dgm:spPr/>
      <dgm:t>
        <a:bodyPr/>
        <a:lstStyle/>
        <a:p>
          <a:pPr algn="ctr"/>
          <a:r>
            <a:rPr lang="es-CO" sz="1600" b="1">
              <a:solidFill>
                <a:schemeClr val="bg1"/>
              </a:solidFill>
              <a:latin typeface="Arial Narrow" panose="020B0606020202030204" pitchFamily="34" charset="0"/>
            </a:rPr>
            <a:t>Indicadores de Calidad 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BE1C2017-4AC9-45E8-A8D5-ACB1F7724048}" type="parTrans" cxnId="{968A9692-1123-4A99-8FA8-AC985F9E9F72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2BA6C51C-C6FB-4606-BE61-1B1400570D1A}" type="sibTrans" cxnId="{968A9692-1123-4A99-8FA8-AC985F9E9F72}">
      <dgm:prSet/>
      <dgm:spPr/>
      <dgm:t>
        <a:bodyPr/>
        <a:lstStyle/>
        <a:p>
          <a:pPr algn="ctr"/>
          <a:endParaRPr lang="es-CO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8C890FA8-F047-4312-A73D-09B1D1C5BB3B}">
      <dgm:prSet custT="1"/>
      <dgm:spPr/>
      <dgm:t>
        <a:bodyPr/>
        <a:lstStyle/>
        <a:p>
          <a:pPr algn="ctr"/>
          <a:r>
            <a:rPr lang="es-ES" sz="1600" b="1">
              <a:solidFill>
                <a:schemeClr val="bg1"/>
              </a:solidFill>
              <a:latin typeface="Arial Narrow" panose="020B0606020202030204" pitchFamily="34" charset="0"/>
            </a:rPr>
            <a:t>Actores más informados  </a:t>
          </a:r>
          <a:endParaRPr lang="es-CO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6CF9F649-B838-47C2-BA6E-0AEAE566F3BE}" type="parTrans" cxnId="{E62F3475-4C49-4542-BB0D-2688942B1CDE}">
      <dgm:prSet/>
      <dgm:spPr/>
      <dgm:t>
        <a:bodyPr/>
        <a:lstStyle/>
        <a:p>
          <a:endParaRPr lang="es-CO" sz="3600">
            <a:solidFill>
              <a:schemeClr val="bg1"/>
            </a:solidFill>
          </a:endParaRPr>
        </a:p>
      </dgm:t>
    </dgm:pt>
    <dgm:pt modelId="{3F71B4F8-645B-4227-8A32-7AC62D9E5CEE}" type="sibTrans" cxnId="{E62F3475-4C49-4542-BB0D-2688942B1CDE}">
      <dgm:prSet/>
      <dgm:spPr/>
      <dgm:t>
        <a:bodyPr/>
        <a:lstStyle/>
        <a:p>
          <a:endParaRPr lang="es-CO" sz="3600">
            <a:solidFill>
              <a:schemeClr val="bg1"/>
            </a:solidFill>
          </a:endParaRPr>
        </a:p>
      </dgm:t>
    </dgm:pt>
    <dgm:pt modelId="{1196D420-0242-43A3-B6BC-477A5F01BD7F}" type="pres">
      <dgm:prSet presAssocID="{2EDB8442-01C7-44AC-A22A-D542DDC1214A}" presName="linear" presStyleCnt="0">
        <dgm:presLayoutVars>
          <dgm:animLvl val="lvl"/>
          <dgm:resizeHandles val="exact"/>
        </dgm:presLayoutVars>
      </dgm:prSet>
      <dgm:spPr/>
    </dgm:pt>
    <dgm:pt modelId="{5104DEA4-B93C-43B0-86F9-57DDA5A1227C}" type="pres">
      <dgm:prSet presAssocID="{ADD85F69-53E0-4496-8C7D-7A0012674C49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1DA2979F-E40B-4DB6-822E-F27CFF6AC766}" type="pres">
      <dgm:prSet presAssocID="{6AF1936D-E951-4BB5-9549-4D5081B42609}" presName="spacer" presStyleCnt="0"/>
      <dgm:spPr/>
    </dgm:pt>
    <dgm:pt modelId="{022EB0BF-2E37-4A54-BE6C-8E947B56A2BE}" type="pres">
      <dgm:prSet presAssocID="{651AFD42-E4D5-4D8B-8F57-3A06FD0087C8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DA47FFA4-48A4-41DB-A0C5-3D32720F4A91}" type="pres">
      <dgm:prSet presAssocID="{8C1C0279-D1A6-469C-ADA4-2565E839B872}" presName="spacer" presStyleCnt="0"/>
      <dgm:spPr/>
    </dgm:pt>
    <dgm:pt modelId="{E9D4494E-53B3-41A9-8572-052A5BDA8E5B}" type="pres">
      <dgm:prSet presAssocID="{0CEC02B9-D932-4416-B0E7-D0C2A3D0E3C9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A12469E5-38BC-4C80-9352-D5CA52D6B909}" type="pres">
      <dgm:prSet presAssocID="{512D4F6D-3F6F-42F8-925B-93AFF2963E27}" presName="spacer" presStyleCnt="0"/>
      <dgm:spPr/>
    </dgm:pt>
    <dgm:pt modelId="{8502876F-9B99-4CB4-9D51-2791A40369A1}" type="pres">
      <dgm:prSet presAssocID="{8C890FA8-F047-4312-A73D-09B1D1C5BB3B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663A4131-F169-4E06-B0B0-AA54B6AA632D}" type="pres">
      <dgm:prSet presAssocID="{3F71B4F8-645B-4227-8A32-7AC62D9E5CEE}" presName="spacer" presStyleCnt="0"/>
      <dgm:spPr/>
    </dgm:pt>
    <dgm:pt modelId="{85F08489-AFBD-42AA-B4AE-BB0467FCB4E7}" type="pres">
      <dgm:prSet presAssocID="{81F69C6A-FAE0-413B-8F1A-54199F788884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AC9623E-760C-4D3D-819A-81728B551654}" type="pres">
      <dgm:prSet presAssocID="{32A4DDFC-9523-4825-895D-E69D429FB25B}" presName="spacer" presStyleCnt="0"/>
      <dgm:spPr/>
    </dgm:pt>
    <dgm:pt modelId="{227FD6A8-4552-42D6-9251-F7B5E682878F}" type="pres">
      <dgm:prSet presAssocID="{FC4D0EF5-7CEF-4CDD-8090-38054D46E7C5}" presName="parentText" presStyleLbl="node1" presStyleIdx="5" presStyleCnt="7" custLinFactNeighborX="1870" custLinFactNeighborY="-12935">
        <dgm:presLayoutVars>
          <dgm:chMax val="0"/>
          <dgm:bulletEnabled val="1"/>
        </dgm:presLayoutVars>
      </dgm:prSet>
      <dgm:spPr/>
    </dgm:pt>
    <dgm:pt modelId="{80084817-4E6A-4426-AB5A-94C3D5BC88CB}" type="pres">
      <dgm:prSet presAssocID="{52EB9334-A2FE-4C1A-87BF-EF33BF66A337}" presName="spacer" presStyleCnt="0"/>
      <dgm:spPr/>
    </dgm:pt>
    <dgm:pt modelId="{F4A768CD-4412-491D-96BF-510522B5BE37}" type="pres">
      <dgm:prSet presAssocID="{DADE27A1-CE69-4702-826B-5B7C9007BB5C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0E980D11-2459-431D-8DCE-336AE8B774C7}" type="presOf" srcId="{2EDB8442-01C7-44AC-A22A-D542DDC1214A}" destId="{1196D420-0242-43A3-B6BC-477A5F01BD7F}" srcOrd="0" destOrd="0" presId="urn:microsoft.com/office/officeart/2005/8/layout/vList2"/>
    <dgm:cxn modelId="{AE26C81D-04CA-4FA7-B899-C1A4FEBC300F}" srcId="{2EDB8442-01C7-44AC-A22A-D542DDC1214A}" destId="{FC4D0EF5-7CEF-4CDD-8090-38054D46E7C5}" srcOrd="5" destOrd="0" parTransId="{BDC4FB69-B18E-4757-85D1-A91AE4CB8B4D}" sibTransId="{52EB9334-A2FE-4C1A-87BF-EF33BF66A337}"/>
    <dgm:cxn modelId="{12C7B32F-277E-49DB-A4CE-DCE544D2B5B8}" type="presOf" srcId="{ADD85F69-53E0-4496-8C7D-7A0012674C49}" destId="{5104DEA4-B93C-43B0-86F9-57DDA5A1227C}" srcOrd="0" destOrd="0" presId="urn:microsoft.com/office/officeart/2005/8/layout/vList2"/>
    <dgm:cxn modelId="{5A9A8F39-6D4D-40E8-83C0-4F752AFC4F0E}" type="presOf" srcId="{651AFD42-E4D5-4D8B-8F57-3A06FD0087C8}" destId="{022EB0BF-2E37-4A54-BE6C-8E947B56A2BE}" srcOrd="0" destOrd="0" presId="urn:microsoft.com/office/officeart/2005/8/layout/vList2"/>
    <dgm:cxn modelId="{DC7A7D3D-5D03-4696-A8C2-E529618DF314}" srcId="{2EDB8442-01C7-44AC-A22A-D542DDC1214A}" destId="{ADD85F69-53E0-4496-8C7D-7A0012674C49}" srcOrd="0" destOrd="0" parTransId="{29E3CC5F-9B32-4CB6-9AAC-ABCB8351EBC7}" sibTransId="{6AF1936D-E951-4BB5-9549-4D5081B42609}"/>
    <dgm:cxn modelId="{1624784C-C9BA-449C-9C27-FE1006260409}" type="presOf" srcId="{8C890FA8-F047-4312-A73D-09B1D1C5BB3B}" destId="{8502876F-9B99-4CB4-9D51-2791A40369A1}" srcOrd="0" destOrd="0" presId="urn:microsoft.com/office/officeart/2005/8/layout/vList2"/>
    <dgm:cxn modelId="{913CBB54-4ECD-4E75-AB25-5A629B7F0E47}" srcId="{2EDB8442-01C7-44AC-A22A-D542DDC1214A}" destId="{651AFD42-E4D5-4D8B-8F57-3A06FD0087C8}" srcOrd="1" destOrd="0" parTransId="{4F083E8A-86D7-406B-99B2-3CA19DECB726}" sibTransId="{8C1C0279-D1A6-469C-ADA4-2565E839B872}"/>
    <dgm:cxn modelId="{E62F3475-4C49-4542-BB0D-2688942B1CDE}" srcId="{2EDB8442-01C7-44AC-A22A-D542DDC1214A}" destId="{8C890FA8-F047-4312-A73D-09B1D1C5BB3B}" srcOrd="3" destOrd="0" parTransId="{6CF9F649-B838-47C2-BA6E-0AEAE566F3BE}" sibTransId="{3F71B4F8-645B-4227-8A32-7AC62D9E5CEE}"/>
    <dgm:cxn modelId="{968A9692-1123-4A99-8FA8-AC985F9E9F72}" srcId="{2EDB8442-01C7-44AC-A22A-D542DDC1214A}" destId="{DADE27A1-CE69-4702-826B-5B7C9007BB5C}" srcOrd="6" destOrd="0" parTransId="{BE1C2017-4AC9-45E8-A8D5-ACB1F7724048}" sibTransId="{2BA6C51C-C6FB-4606-BE61-1B1400570D1A}"/>
    <dgm:cxn modelId="{77BF0A9B-EC1B-45B4-82D9-2D1790E17574}" srcId="{2EDB8442-01C7-44AC-A22A-D542DDC1214A}" destId="{0CEC02B9-D932-4416-B0E7-D0C2A3D0E3C9}" srcOrd="2" destOrd="0" parTransId="{3CE08CD1-E2F5-4BC8-960D-3652C3F0F9D0}" sibTransId="{512D4F6D-3F6F-42F8-925B-93AFF2963E27}"/>
    <dgm:cxn modelId="{F52338A2-1BFF-46FD-94B6-E205F20BE071}" srcId="{2EDB8442-01C7-44AC-A22A-D542DDC1214A}" destId="{81F69C6A-FAE0-413B-8F1A-54199F788884}" srcOrd="4" destOrd="0" parTransId="{0D3B5CB1-7EC0-4B23-AFD9-9F6C5EA97963}" sibTransId="{32A4DDFC-9523-4825-895D-E69D429FB25B}"/>
    <dgm:cxn modelId="{3BEDB5A3-B1D0-45AA-8083-B22749C72C19}" type="presOf" srcId="{0CEC02B9-D932-4416-B0E7-D0C2A3D0E3C9}" destId="{E9D4494E-53B3-41A9-8572-052A5BDA8E5B}" srcOrd="0" destOrd="0" presId="urn:microsoft.com/office/officeart/2005/8/layout/vList2"/>
    <dgm:cxn modelId="{EB8D4FBE-446D-44D1-ABC2-9D8DB5CAB992}" type="presOf" srcId="{DADE27A1-CE69-4702-826B-5B7C9007BB5C}" destId="{F4A768CD-4412-491D-96BF-510522B5BE37}" srcOrd="0" destOrd="0" presId="urn:microsoft.com/office/officeart/2005/8/layout/vList2"/>
    <dgm:cxn modelId="{87D519DD-BB85-4986-860C-7045DF543FD5}" type="presOf" srcId="{FC4D0EF5-7CEF-4CDD-8090-38054D46E7C5}" destId="{227FD6A8-4552-42D6-9251-F7B5E682878F}" srcOrd="0" destOrd="0" presId="urn:microsoft.com/office/officeart/2005/8/layout/vList2"/>
    <dgm:cxn modelId="{86E22CEE-02DC-410A-9AEB-F4FC67CA2AFF}" type="presOf" srcId="{81F69C6A-FAE0-413B-8F1A-54199F788884}" destId="{85F08489-AFBD-42AA-B4AE-BB0467FCB4E7}" srcOrd="0" destOrd="0" presId="urn:microsoft.com/office/officeart/2005/8/layout/vList2"/>
    <dgm:cxn modelId="{C78EE278-E7CB-422B-A53F-DAC8CF8A8041}" type="presParOf" srcId="{1196D420-0242-43A3-B6BC-477A5F01BD7F}" destId="{5104DEA4-B93C-43B0-86F9-57DDA5A1227C}" srcOrd="0" destOrd="0" presId="urn:microsoft.com/office/officeart/2005/8/layout/vList2"/>
    <dgm:cxn modelId="{CD897CE0-1D48-44B6-9903-D9A255A961EB}" type="presParOf" srcId="{1196D420-0242-43A3-B6BC-477A5F01BD7F}" destId="{1DA2979F-E40B-4DB6-822E-F27CFF6AC766}" srcOrd="1" destOrd="0" presId="urn:microsoft.com/office/officeart/2005/8/layout/vList2"/>
    <dgm:cxn modelId="{DB5972B3-1F62-4FF7-B8BD-CD0231B30A1F}" type="presParOf" srcId="{1196D420-0242-43A3-B6BC-477A5F01BD7F}" destId="{022EB0BF-2E37-4A54-BE6C-8E947B56A2BE}" srcOrd="2" destOrd="0" presId="urn:microsoft.com/office/officeart/2005/8/layout/vList2"/>
    <dgm:cxn modelId="{396E9BEE-6281-4038-B442-992D463250F3}" type="presParOf" srcId="{1196D420-0242-43A3-B6BC-477A5F01BD7F}" destId="{DA47FFA4-48A4-41DB-A0C5-3D32720F4A91}" srcOrd="3" destOrd="0" presId="urn:microsoft.com/office/officeart/2005/8/layout/vList2"/>
    <dgm:cxn modelId="{F6FD52B9-7D76-48C7-8724-C90DB78E7F4A}" type="presParOf" srcId="{1196D420-0242-43A3-B6BC-477A5F01BD7F}" destId="{E9D4494E-53B3-41A9-8572-052A5BDA8E5B}" srcOrd="4" destOrd="0" presId="urn:microsoft.com/office/officeart/2005/8/layout/vList2"/>
    <dgm:cxn modelId="{637889A0-54FB-48B3-A2A9-92B74E1078FA}" type="presParOf" srcId="{1196D420-0242-43A3-B6BC-477A5F01BD7F}" destId="{A12469E5-38BC-4C80-9352-D5CA52D6B909}" srcOrd="5" destOrd="0" presId="urn:microsoft.com/office/officeart/2005/8/layout/vList2"/>
    <dgm:cxn modelId="{CFED70BC-3962-44AB-BF6A-7353B13C101D}" type="presParOf" srcId="{1196D420-0242-43A3-B6BC-477A5F01BD7F}" destId="{8502876F-9B99-4CB4-9D51-2791A40369A1}" srcOrd="6" destOrd="0" presId="urn:microsoft.com/office/officeart/2005/8/layout/vList2"/>
    <dgm:cxn modelId="{94141648-C938-449B-9275-C99B6B7C22E4}" type="presParOf" srcId="{1196D420-0242-43A3-B6BC-477A5F01BD7F}" destId="{663A4131-F169-4E06-B0B0-AA54B6AA632D}" srcOrd="7" destOrd="0" presId="urn:microsoft.com/office/officeart/2005/8/layout/vList2"/>
    <dgm:cxn modelId="{BF99E773-FE40-4A96-8053-D1428DC9A0B1}" type="presParOf" srcId="{1196D420-0242-43A3-B6BC-477A5F01BD7F}" destId="{85F08489-AFBD-42AA-B4AE-BB0467FCB4E7}" srcOrd="8" destOrd="0" presId="urn:microsoft.com/office/officeart/2005/8/layout/vList2"/>
    <dgm:cxn modelId="{BC1CA076-A2E8-4868-B5C4-A51630E6BF58}" type="presParOf" srcId="{1196D420-0242-43A3-B6BC-477A5F01BD7F}" destId="{8AC9623E-760C-4D3D-819A-81728B551654}" srcOrd="9" destOrd="0" presId="urn:microsoft.com/office/officeart/2005/8/layout/vList2"/>
    <dgm:cxn modelId="{4D316632-4FC9-4B5A-81FE-E5319C9EC7D9}" type="presParOf" srcId="{1196D420-0242-43A3-B6BC-477A5F01BD7F}" destId="{227FD6A8-4552-42D6-9251-F7B5E682878F}" srcOrd="10" destOrd="0" presId="urn:microsoft.com/office/officeart/2005/8/layout/vList2"/>
    <dgm:cxn modelId="{70CEEBE9-4AC6-425B-9339-7E2BF5C937FE}" type="presParOf" srcId="{1196D420-0242-43A3-B6BC-477A5F01BD7F}" destId="{80084817-4E6A-4426-AB5A-94C3D5BC88CB}" srcOrd="11" destOrd="0" presId="urn:microsoft.com/office/officeart/2005/8/layout/vList2"/>
    <dgm:cxn modelId="{9942E628-96A0-4F93-9C48-318CDF3434C1}" type="presParOf" srcId="{1196D420-0242-43A3-B6BC-477A5F01BD7F}" destId="{F4A768CD-4412-491D-96BF-510522B5BE37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36E23F-188B-8343-BB7D-792F8A0DB4AB}" type="doc">
      <dgm:prSet loTypeId="urn:microsoft.com/office/officeart/2005/8/layout/hList7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674F2A94-D656-174B-9B2C-4D70AFC49B01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None/>
          </a:pP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71972F88-2209-C54D-82CF-FEEA4A587CA2}" type="parTrans" cxnId="{55248D99-9D1B-B34E-A733-EC417F6C0ACC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4E8D196F-9D2D-2E46-BD8D-C2A093BADCDA}" type="sibTrans" cxnId="{55248D99-9D1B-B34E-A733-EC417F6C0ACC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05ADC153-8D5E-0F4B-B5ED-87ABDF0D7696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400" b="0" i="0" u="none" dirty="0">
              <a:latin typeface="Arial" charset="0"/>
              <a:ea typeface="Arial" charset="0"/>
              <a:cs typeface="Arial" charset="0"/>
            </a:rPr>
            <a:t>Se verifica exploración y evaluación de las estructuras de segmento  anterior y posterior.</a:t>
          </a: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CEF62FC8-FA76-C541-A25F-418679CA865C}" type="parTrans" cxnId="{DAA03F78-235A-3445-A52D-5EA2893EA081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BBE37495-8459-424F-8EFA-8915E975ABC6}" type="sibTrans" cxnId="{DAA03F78-235A-3445-A52D-5EA2893EA081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5E98BB26-672A-CF42-94BA-3652D5A667F7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400" b="0" i="0" u="none" dirty="0">
              <a:latin typeface="Arial" charset="0"/>
              <a:ea typeface="Arial" charset="0"/>
              <a:cs typeface="Arial" charset="0"/>
            </a:rPr>
            <a:t>Se verifica exploración física del oído (Otoscopia) </a:t>
          </a:r>
        </a:p>
        <a:p>
          <a:endParaRPr lang="es-ES_tradnl" sz="1000" dirty="0">
            <a:latin typeface="Arial" charset="0"/>
            <a:ea typeface="Arial" charset="0"/>
            <a:cs typeface="Arial" charset="0"/>
          </a:endParaRPr>
        </a:p>
        <a:p>
          <a:pPr rtl="0"/>
          <a:r>
            <a:rPr lang="es-CO" sz="1400" b="0" i="0" u="none" dirty="0">
              <a:latin typeface="Arial" charset="0"/>
              <a:ea typeface="Arial" charset="0"/>
              <a:cs typeface="Arial" charset="0"/>
            </a:rPr>
            <a:t>Se verifica aplicación de cuestionario VALE.</a:t>
          </a:r>
        </a:p>
        <a:p>
          <a:pPr rtl="0"/>
          <a:endParaRPr lang="es-CO" sz="1000" b="0" i="0" u="none" dirty="0">
            <a:latin typeface="Arial" charset="0"/>
            <a:ea typeface="Arial" charset="0"/>
            <a:cs typeface="Arial" charset="0"/>
          </a:endParaRPr>
        </a:p>
        <a:p>
          <a:pPr rtl="0"/>
          <a:r>
            <a:rPr lang="es-CO" sz="1400" b="0" i="0" u="none" dirty="0">
              <a:latin typeface="Arial" charset="0"/>
              <a:ea typeface="Arial" charset="0"/>
              <a:cs typeface="Arial" charset="0"/>
            </a:rPr>
            <a:t>Se verifica la realización del tamizaje neonatal</a:t>
          </a: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52882105-DFC0-7046-9D45-A5F2EB06908F}" type="parTrans" cxnId="{C640772B-2984-024F-9822-764CDF2F757B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71567B4C-6FF8-6D4F-ABEA-E16DF996E28E}" type="sibTrans" cxnId="{C640772B-2984-024F-9822-764CDF2F757B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14400B7B-B657-463E-93BA-92DA961179BA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400" b="0" i="0" u="none" dirty="0">
              <a:latin typeface="Arial" charset="0"/>
              <a:ea typeface="Arial" charset="0"/>
              <a:cs typeface="Arial" charset="0"/>
            </a:rPr>
            <a:t>Se verifica  la toma de agudeza visual.</a:t>
          </a: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594768A7-177D-4068-8E6D-53223950E548}" type="parTrans" cxnId="{99AD8ED6-40BA-4A97-BE2B-C375DAB65C7C}">
      <dgm:prSet/>
      <dgm:spPr/>
      <dgm:t>
        <a:bodyPr/>
        <a:lstStyle/>
        <a:p>
          <a:endParaRPr lang="es-CO"/>
        </a:p>
      </dgm:t>
    </dgm:pt>
    <dgm:pt modelId="{5F0762B8-7475-48B0-8A38-71769B9D4423}" type="sibTrans" cxnId="{99AD8ED6-40BA-4A97-BE2B-C375DAB65C7C}">
      <dgm:prSet/>
      <dgm:spPr/>
      <dgm:t>
        <a:bodyPr/>
        <a:lstStyle/>
        <a:p>
          <a:endParaRPr lang="es-CO"/>
        </a:p>
      </dgm:t>
    </dgm:pt>
    <dgm:pt modelId="{5D3B1BB2-D7A7-4EAF-9327-2BEF6B34A686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buFont typeface="Arial" panose="020B0604020202020204" pitchFamily="34" charset="0"/>
            <a:buNone/>
          </a:pP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D87ABB3F-7386-4172-A28A-572954FB6530}" type="parTrans" cxnId="{E9BE045B-E248-413B-A3E2-0279F4FC742B}">
      <dgm:prSet/>
      <dgm:spPr/>
      <dgm:t>
        <a:bodyPr/>
        <a:lstStyle/>
        <a:p>
          <a:endParaRPr lang="es-CO"/>
        </a:p>
      </dgm:t>
    </dgm:pt>
    <dgm:pt modelId="{F97A50F1-3EBC-4059-91DB-EF5343E1B1CB}" type="sibTrans" cxnId="{E9BE045B-E248-413B-A3E2-0279F4FC742B}">
      <dgm:prSet/>
      <dgm:spPr/>
      <dgm:t>
        <a:bodyPr/>
        <a:lstStyle/>
        <a:p>
          <a:endParaRPr lang="es-CO"/>
        </a:p>
      </dgm:t>
    </dgm:pt>
    <dgm:pt modelId="{6307D24F-7517-B34D-97B3-2F02A43B6011}" type="pres">
      <dgm:prSet presAssocID="{C636E23F-188B-8343-BB7D-792F8A0DB4AB}" presName="Name0" presStyleCnt="0">
        <dgm:presLayoutVars>
          <dgm:dir/>
          <dgm:resizeHandles val="exact"/>
        </dgm:presLayoutVars>
      </dgm:prSet>
      <dgm:spPr/>
    </dgm:pt>
    <dgm:pt modelId="{78B86609-918A-DE45-AC61-330FB7F1C944}" type="pres">
      <dgm:prSet presAssocID="{C636E23F-188B-8343-BB7D-792F8A0DB4AB}" presName="fgShape" presStyleLbl="fgShp" presStyleIdx="0" presStyleCnt="1" custScaleX="105065" custLinFactNeighborX="1153" custLinFactNeighborY="33333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75000"/>
            </a:schemeClr>
          </a:solidFill>
        </a:ln>
      </dgm:spPr>
    </dgm:pt>
    <dgm:pt modelId="{0D9D5F1F-93A6-5F4D-8BD2-8D9D4E181DD6}" type="pres">
      <dgm:prSet presAssocID="{C636E23F-188B-8343-BB7D-792F8A0DB4AB}" presName="linComp" presStyleCnt="0"/>
      <dgm:spPr/>
    </dgm:pt>
    <dgm:pt modelId="{C2336668-ED5C-A548-A7E9-3C256D02D3E5}" type="pres">
      <dgm:prSet presAssocID="{674F2A94-D656-174B-9B2C-4D70AFC49B01}" presName="compNode" presStyleCnt="0"/>
      <dgm:spPr/>
    </dgm:pt>
    <dgm:pt modelId="{247B97F2-0A9F-1243-9551-2E428495C2F3}" type="pres">
      <dgm:prSet presAssocID="{674F2A94-D656-174B-9B2C-4D70AFC49B01}" presName="bkgdShape" presStyleLbl="node1" presStyleIdx="0" presStyleCnt="2" custScaleX="80153"/>
      <dgm:spPr/>
    </dgm:pt>
    <dgm:pt modelId="{4BC0BB0F-9936-7945-9595-63EB27B02F4A}" type="pres">
      <dgm:prSet presAssocID="{674F2A94-D656-174B-9B2C-4D70AFC49B01}" presName="nodeTx" presStyleLbl="node1" presStyleIdx="0" presStyleCnt="2">
        <dgm:presLayoutVars>
          <dgm:bulletEnabled val="1"/>
        </dgm:presLayoutVars>
      </dgm:prSet>
      <dgm:spPr/>
    </dgm:pt>
    <dgm:pt modelId="{36514C63-3F9F-7E42-A671-DCFFF3F2BD76}" type="pres">
      <dgm:prSet presAssocID="{674F2A94-D656-174B-9B2C-4D70AFC49B01}" presName="invisiNode" presStyleLbl="node1" presStyleIdx="0" presStyleCnt="2"/>
      <dgm:spPr/>
    </dgm:pt>
    <dgm:pt modelId="{77FE54DC-D613-314C-8337-E966D28B74A2}" type="pres">
      <dgm:prSet presAssocID="{674F2A94-D656-174B-9B2C-4D70AFC49B01}" presName="imagNode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E64D08B-DF9F-6A43-A3C9-8FF4E34976FA}" type="pres">
      <dgm:prSet presAssocID="{4E8D196F-9D2D-2E46-BD8D-C2A093BADCDA}" presName="sibTrans" presStyleLbl="sibTrans2D1" presStyleIdx="0" presStyleCnt="0"/>
      <dgm:spPr/>
    </dgm:pt>
    <dgm:pt modelId="{D001FBEB-0BAD-DD4E-A860-5E53AB6DE576}" type="pres">
      <dgm:prSet presAssocID="{5E98BB26-672A-CF42-94BA-3652D5A667F7}" presName="compNode" presStyleCnt="0"/>
      <dgm:spPr/>
    </dgm:pt>
    <dgm:pt modelId="{A901CDBA-F01F-C942-BD00-3D12DFD5C6D2}" type="pres">
      <dgm:prSet presAssocID="{5E98BB26-672A-CF42-94BA-3652D5A667F7}" presName="bkgdShape" presStyleLbl="node1" presStyleIdx="1" presStyleCnt="2" custScaleX="80040"/>
      <dgm:spPr/>
    </dgm:pt>
    <dgm:pt modelId="{E56DB8EC-55A6-A347-920D-22848A3A7FEA}" type="pres">
      <dgm:prSet presAssocID="{5E98BB26-672A-CF42-94BA-3652D5A667F7}" presName="nodeTx" presStyleLbl="node1" presStyleIdx="1" presStyleCnt="2">
        <dgm:presLayoutVars>
          <dgm:bulletEnabled val="1"/>
        </dgm:presLayoutVars>
      </dgm:prSet>
      <dgm:spPr/>
    </dgm:pt>
    <dgm:pt modelId="{A1FD3DB3-F262-3949-96E1-347F25453362}" type="pres">
      <dgm:prSet presAssocID="{5E98BB26-672A-CF42-94BA-3652D5A667F7}" presName="invisiNode" presStyleLbl="node1" presStyleIdx="1" presStyleCnt="2"/>
      <dgm:spPr/>
    </dgm:pt>
    <dgm:pt modelId="{715C672D-B9F4-E44A-B4AD-95C93A285B26}" type="pres">
      <dgm:prSet presAssocID="{5E98BB26-672A-CF42-94BA-3652D5A667F7}" presName="imagNod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F8989603-FBBD-4C68-8FD7-ABD5E41AC94E}" type="presOf" srcId="{5D3B1BB2-D7A7-4EAF-9327-2BEF6B34A686}" destId="{4BC0BB0F-9936-7945-9595-63EB27B02F4A}" srcOrd="1" destOrd="2" presId="urn:microsoft.com/office/officeart/2005/8/layout/hList7"/>
    <dgm:cxn modelId="{7D302908-50EA-864E-B771-9CF6E5036563}" type="presOf" srcId="{05ADC153-8D5E-0F4B-B5ED-87ABDF0D7696}" destId="{4BC0BB0F-9936-7945-9595-63EB27B02F4A}" srcOrd="1" destOrd="1" presId="urn:microsoft.com/office/officeart/2005/8/layout/hList7"/>
    <dgm:cxn modelId="{C640772B-2984-024F-9822-764CDF2F757B}" srcId="{C636E23F-188B-8343-BB7D-792F8A0DB4AB}" destId="{5E98BB26-672A-CF42-94BA-3652D5A667F7}" srcOrd="1" destOrd="0" parTransId="{52882105-DFC0-7046-9D45-A5F2EB06908F}" sibTransId="{71567B4C-6FF8-6D4F-ABEA-E16DF996E28E}"/>
    <dgm:cxn modelId="{36059F2C-2B31-6942-8AEC-5A5DA30C6961}" type="presOf" srcId="{5E98BB26-672A-CF42-94BA-3652D5A667F7}" destId="{A901CDBA-F01F-C942-BD00-3D12DFD5C6D2}" srcOrd="0" destOrd="0" presId="urn:microsoft.com/office/officeart/2005/8/layout/hList7"/>
    <dgm:cxn modelId="{E9BE045B-E248-413B-A3E2-0279F4FC742B}" srcId="{674F2A94-D656-174B-9B2C-4D70AFC49B01}" destId="{5D3B1BB2-D7A7-4EAF-9327-2BEF6B34A686}" srcOrd="1" destOrd="0" parTransId="{D87ABB3F-7386-4172-A28A-572954FB6530}" sibTransId="{F97A50F1-3EBC-4059-91DB-EF5343E1B1CB}"/>
    <dgm:cxn modelId="{7E527E5E-AAAC-E940-B7AD-10B4123208A4}" type="presOf" srcId="{05ADC153-8D5E-0F4B-B5ED-87ABDF0D7696}" destId="{247B97F2-0A9F-1243-9551-2E428495C2F3}" srcOrd="0" destOrd="1" presId="urn:microsoft.com/office/officeart/2005/8/layout/hList7"/>
    <dgm:cxn modelId="{2A541655-FC3D-E040-BF2A-027C25F432C6}" type="presOf" srcId="{5E98BB26-672A-CF42-94BA-3652D5A667F7}" destId="{E56DB8EC-55A6-A347-920D-22848A3A7FEA}" srcOrd="1" destOrd="0" presId="urn:microsoft.com/office/officeart/2005/8/layout/hList7"/>
    <dgm:cxn modelId="{DAA03F78-235A-3445-A52D-5EA2893EA081}" srcId="{674F2A94-D656-174B-9B2C-4D70AFC49B01}" destId="{05ADC153-8D5E-0F4B-B5ED-87ABDF0D7696}" srcOrd="0" destOrd="0" parTransId="{CEF62FC8-FA76-C541-A25F-418679CA865C}" sibTransId="{BBE37495-8459-424F-8EFA-8915E975ABC6}"/>
    <dgm:cxn modelId="{9FDEE383-608C-9946-AB0F-E2686A62241E}" type="presOf" srcId="{674F2A94-D656-174B-9B2C-4D70AFC49B01}" destId="{4BC0BB0F-9936-7945-9595-63EB27B02F4A}" srcOrd="1" destOrd="0" presId="urn:microsoft.com/office/officeart/2005/8/layout/hList7"/>
    <dgm:cxn modelId="{B28CAB8B-0717-A44C-BF62-07AB400223E4}" type="presOf" srcId="{674F2A94-D656-174B-9B2C-4D70AFC49B01}" destId="{247B97F2-0A9F-1243-9551-2E428495C2F3}" srcOrd="0" destOrd="0" presId="urn:microsoft.com/office/officeart/2005/8/layout/hList7"/>
    <dgm:cxn modelId="{55248D99-9D1B-B34E-A733-EC417F6C0ACC}" srcId="{C636E23F-188B-8343-BB7D-792F8A0DB4AB}" destId="{674F2A94-D656-174B-9B2C-4D70AFC49B01}" srcOrd="0" destOrd="0" parTransId="{71972F88-2209-C54D-82CF-FEEA4A587CA2}" sibTransId="{4E8D196F-9D2D-2E46-BD8D-C2A093BADCDA}"/>
    <dgm:cxn modelId="{C0BF0EC2-1109-A84A-9592-5DE1BFA894BF}" type="presOf" srcId="{C636E23F-188B-8343-BB7D-792F8A0DB4AB}" destId="{6307D24F-7517-B34D-97B3-2F02A43B6011}" srcOrd="0" destOrd="0" presId="urn:microsoft.com/office/officeart/2005/8/layout/hList7"/>
    <dgm:cxn modelId="{6CADB6CC-70BF-4EEE-9F3D-E954782B7D55}" type="presOf" srcId="{14400B7B-B657-463E-93BA-92DA961179BA}" destId="{4BC0BB0F-9936-7945-9595-63EB27B02F4A}" srcOrd="1" destOrd="3" presId="urn:microsoft.com/office/officeart/2005/8/layout/hList7"/>
    <dgm:cxn modelId="{99AD8ED6-40BA-4A97-BE2B-C375DAB65C7C}" srcId="{674F2A94-D656-174B-9B2C-4D70AFC49B01}" destId="{14400B7B-B657-463E-93BA-92DA961179BA}" srcOrd="2" destOrd="0" parTransId="{594768A7-177D-4068-8E6D-53223950E548}" sibTransId="{5F0762B8-7475-48B0-8A38-71769B9D4423}"/>
    <dgm:cxn modelId="{95907EDC-9A3B-4CF1-A89E-446668FE0064}" type="presOf" srcId="{5D3B1BB2-D7A7-4EAF-9327-2BEF6B34A686}" destId="{247B97F2-0A9F-1243-9551-2E428495C2F3}" srcOrd="0" destOrd="2" presId="urn:microsoft.com/office/officeart/2005/8/layout/hList7"/>
    <dgm:cxn modelId="{1ECAA9E0-467C-0648-9527-8B0E5AAE9F43}" type="presOf" srcId="{4E8D196F-9D2D-2E46-BD8D-C2A093BADCDA}" destId="{CE64D08B-DF9F-6A43-A3C9-8FF4E34976FA}" srcOrd="0" destOrd="0" presId="urn:microsoft.com/office/officeart/2005/8/layout/hList7"/>
    <dgm:cxn modelId="{6C7122F4-3F7F-40B3-9984-1A963AD4833D}" type="presOf" srcId="{14400B7B-B657-463E-93BA-92DA961179BA}" destId="{247B97F2-0A9F-1243-9551-2E428495C2F3}" srcOrd="0" destOrd="3" presId="urn:microsoft.com/office/officeart/2005/8/layout/hList7"/>
    <dgm:cxn modelId="{5EEEDF23-E910-E449-85F1-92774BB3C9FD}" type="presParOf" srcId="{6307D24F-7517-B34D-97B3-2F02A43B6011}" destId="{78B86609-918A-DE45-AC61-330FB7F1C944}" srcOrd="0" destOrd="0" presId="urn:microsoft.com/office/officeart/2005/8/layout/hList7"/>
    <dgm:cxn modelId="{BE82ABF4-9822-DF4D-BB51-2441800F8D1B}" type="presParOf" srcId="{6307D24F-7517-B34D-97B3-2F02A43B6011}" destId="{0D9D5F1F-93A6-5F4D-8BD2-8D9D4E181DD6}" srcOrd="1" destOrd="0" presId="urn:microsoft.com/office/officeart/2005/8/layout/hList7"/>
    <dgm:cxn modelId="{B86B6B36-917F-AF42-A621-5C3629BB363C}" type="presParOf" srcId="{0D9D5F1F-93A6-5F4D-8BD2-8D9D4E181DD6}" destId="{C2336668-ED5C-A548-A7E9-3C256D02D3E5}" srcOrd="0" destOrd="0" presId="urn:microsoft.com/office/officeart/2005/8/layout/hList7"/>
    <dgm:cxn modelId="{22F41908-EAF6-A944-96EB-0256E4680448}" type="presParOf" srcId="{C2336668-ED5C-A548-A7E9-3C256D02D3E5}" destId="{247B97F2-0A9F-1243-9551-2E428495C2F3}" srcOrd="0" destOrd="0" presId="urn:microsoft.com/office/officeart/2005/8/layout/hList7"/>
    <dgm:cxn modelId="{84250FCD-65C7-6841-83C0-80BEDB93752E}" type="presParOf" srcId="{C2336668-ED5C-A548-A7E9-3C256D02D3E5}" destId="{4BC0BB0F-9936-7945-9595-63EB27B02F4A}" srcOrd="1" destOrd="0" presId="urn:microsoft.com/office/officeart/2005/8/layout/hList7"/>
    <dgm:cxn modelId="{9CAE5212-EC1C-BB47-8FB5-05CEF765D254}" type="presParOf" srcId="{C2336668-ED5C-A548-A7E9-3C256D02D3E5}" destId="{36514C63-3F9F-7E42-A671-DCFFF3F2BD76}" srcOrd="2" destOrd="0" presId="urn:microsoft.com/office/officeart/2005/8/layout/hList7"/>
    <dgm:cxn modelId="{3096A34E-45EC-0941-AA5D-408DD2A82191}" type="presParOf" srcId="{C2336668-ED5C-A548-A7E9-3C256D02D3E5}" destId="{77FE54DC-D613-314C-8337-E966D28B74A2}" srcOrd="3" destOrd="0" presId="urn:microsoft.com/office/officeart/2005/8/layout/hList7"/>
    <dgm:cxn modelId="{859A69C8-9459-684A-AB14-3A59E8BCB237}" type="presParOf" srcId="{0D9D5F1F-93A6-5F4D-8BD2-8D9D4E181DD6}" destId="{CE64D08B-DF9F-6A43-A3C9-8FF4E34976FA}" srcOrd="1" destOrd="0" presId="urn:microsoft.com/office/officeart/2005/8/layout/hList7"/>
    <dgm:cxn modelId="{46566E12-C5FB-1042-AD88-B83A8927A2ED}" type="presParOf" srcId="{0D9D5F1F-93A6-5F4D-8BD2-8D9D4E181DD6}" destId="{D001FBEB-0BAD-DD4E-A860-5E53AB6DE576}" srcOrd="2" destOrd="0" presId="urn:microsoft.com/office/officeart/2005/8/layout/hList7"/>
    <dgm:cxn modelId="{19450C82-8E77-124E-9F4F-9DDA6E7067EB}" type="presParOf" srcId="{D001FBEB-0BAD-DD4E-A860-5E53AB6DE576}" destId="{A901CDBA-F01F-C942-BD00-3D12DFD5C6D2}" srcOrd="0" destOrd="0" presId="urn:microsoft.com/office/officeart/2005/8/layout/hList7"/>
    <dgm:cxn modelId="{0D501D0A-49D8-1248-91B3-4FE9273AE844}" type="presParOf" srcId="{D001FBEB-0BAD-DD4E-A860-5E53AB6DE576}" destId="{E56DB8EC-55A6-A347-920D-22848A3A7FEA}" srcOrd="1" destOrd="0" presId="urn:microsoft.com/office/officeart/2005/8/layout/hList7"/>
    <dgm:cxn modelId="{5FDF8A7B-FF72-0D4B-90EB-33277A04E34F}" type="presParOf" srcId="{D001FBEB-0BAD-DD4E-A860-5E53AB6DE576}" destId="{A1FD3DB3-F262-3949-96E1-347F25453362}" srcOrd="2" destOrd="0" presId="urn:microsoft.com/office/officeart/2005/8/layout/hList7"/>
    <dgm:cxn modelId="{3CFCCCB4-266F-8744-AE04-D3F93962450D}" type="presParOf" srcId="{D001FBEB-0BAD-DD4E-A860-5E53AB6DE576}" destId="{715C672D-B9F4-E44A-B4AD-95C93A285B2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B8DC98-9598-EE4D-BA22-4455A2819BEF}" type="doc">
      <dgm:prSet loTypeId="urn:microsoft.com/office/officeart/2005/8/layout/list1" loCatId="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s-ES_tradnl"/>
        </a:p>
      </dgm:t>
    </dgm:pt>
    <dgm:pt modelId="{9E0982E5-076D-3548-ABF8-2908739E168B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dirty="0">
              <a:latin typeface="Arial" charset="0"/>
              <a:ea typeface="Arial" charset="0"/>
              <a:cs typeface="Arial" charset="0"/>
            </a:rPr>
            <a:t>Se verifica registro de peso y talla.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157B3A3B-4E80-8B4E-8359-9EC0EF9B8C77}" type="parTrans" cxnId="{B0F897B5-AB30-9B45-BE36-1CA7F8820FAE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BF01B3D3-24E2-A349-B270-D6349A0FFE35}" type="sibTrans" cxnId="{B0F897B5-AB30-9B45-BE36-1CA7F8820FAE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6F46458E-697F-1642-B851-9A929D724880}">
      <dgm:prSet phldrT="[Texto]"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_tradnl" sz="1400" dirty="0">
              <a:latin typeface="Arial" charset="0"/>
              <a:ea typeface="Arial" charset="0"/>
              <a:cs typeface="Arial" charset="0"/>
            </a:rPr>
            <a:t>Se verifica Clasificación nutricional</a:t>
          </a:r>
        </a:p>
      </dgm:t>
    </dgm:pt>
    <dgm:pt modelId="{E5133BA2-FC46-794F-A3B6-E95E805DD9DB}" type="parTrans" cxnId="{93F58635-1825-994C-9FA9-7759DCA4BCD8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7BC8680C-E448-0346-979C-C5266F2E1977}" type="sibTrans" cxnId="{93F58635-1825-994C-9FA9-7759DCA4BCD8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8C40EA33-7F00-494C-9572-A9DD83B5C63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dirty="0">
              <a:latin typeface="Arial" charset="0"/>
              <a:ea typeface="Arial" charset="0"/>
              <a:cs typeface="Arial" charset="0"/>
            </a:rPr>
            <a:t>Se verifica Educación en lactancia materna y alimentación saludable; incluye desparasitación y suplementación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400" dirty="0">
            <a:latin typeface="Arial" charset="0"/>
            <a:ea typeface="Arial" charset="0"/>
            <a:cs typeface="Arial" charset="0"/>
          </a:endParaRPr>
        </a:p>
      </dgm:t>
    </dgm:pt>
    <dgm:pt modelId="{FDC76B87-6F3A-0344-BA2B-8551D0CA30E4}" type="parTrans" cxnId="{BC4E78DF-24E6-1A45-919D-85A08BD1F951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897B26AB-C22E-D649-B7F2-F41BBBD137A3}" type="sibTrans" cxnId="{BC4E78DF-24E6-1A45-919D-85A08BD1F951}">
      <dgm:prSet/>
      <dgm:spPr/>
      <dgm:t>
        <a:bodyPr/>
        <a:lstStyle/>
        <a:p>
          <a:endParaRPr lang="es-ES_tradnl" sz="1400">
            <a:latin typeface="Arial" charset="0"/>
            <a:ea typeface="Arial" charset="0"/>
            <a:cs typeface="Arial" charset="0"/>
          </a:endParaRPr>
        </a:p>
      </dgm:t>
    </dgm:pt>
    <dgm:pt modelId="{DFFEDC40-4182-5044-96D6-769EB8E8F856}" type="pres">
      <dgm:prSet presAssocID="{FDB8DC98-9598-EE4D-BA22-4455A2819BEF}" presName="linear" presStyleCnt="0">
        <dgm:presLayoutVars>
          <dgm:dir/>
          <dgm:animLvl val="lvl"/>
          <dgm:resizeHandles val="exact"/>
        </dgm:presLayoutVars>
      </dgm:prSet>
      <dgm:spPr/>
    </dgm:pt>
    <dgm:pt modelId="{A2755383-4F48-F041-B647-1DBF813D1E13}" type="pres">
      <dgm:prSet presAssocID="{9E0982E5-076D-3548-ABF8-2908739E168B}" presName="parentLin" presStyleCnt="0"/>
      <dgm:spPr/>
    </dgm:pt>
    <dgm:pt modelId="{17FA0FA8-9795-EB4C-8442-8444E51B404E}" type="pres">
      <dgm:prSet presAssocID="{9E0982E5-076D-3548-ABF8-2908739E168B}" presName="parentLeftMargin" presStyleLbl="node1" presStyleIdx="0" presStyleCnt="3"/>
      <dgm:spPr/>
    </dgm:pt>
    <dgm:pt modelId="{8E168664-7D8A-7346-9623-75FF0BF31F51}" type="pres">
      <dgm:prSet presAssocID="{9E0982E5-076D-3548-ABF8-2908739E168B}" presName="parentText" presStyleLbl="node1" presStyleIdx="0" presStyleCnt="3" custScaleX="142857">
        <dgm:presLayoutVars>
          <dgm:chMax val="0"/>
          <dgm:bulletEnabled val="1"/>
        </dgm:presLayoutVars>
      </dgm:prSet>
      <dgm:spPr/>
    </dgm:pt>
    <dgm:pt modelId="{5DAA7765-6680-164F-8CD1-ED047B93BD66}" type="pres">
      <dgm:prSet presAssocID="{9E0982E5-076D-3548-ABF8-2908739E168B}" presName="negativeSpace" presStyleCnt="0"/>
      <dgm:spPr/>
    </dgm:pt>
    <dgm:pt modelId="{BCDD38E6-3A56-1D4F-9147-8753BE983FAB}" type="pres">
      <dgm:prSet presAssocID="{9E0982E5-076D-3548-ABF8-2908739E168B}" presName="childText" presStyleLbl="conFgAcc1" presStyleIdx="0" presStyleCnt="3">
        <dgm:presLayoutVars>
          <dgm:bulletEnabled val="1"/>
        </dgm:presLayoutVars>
      </dgm:prSet>
      <dgm:spPr/>
    </dgm:pt>
    <dgm:pt modelId="{FA5ED736-38E3-BD40-8929-46E83DF60455}" type="pres">
      <dgm:prSet presAssocID="{BF01B3D3-24E2-A349-B270-D6349A0FFE35}" presName="spaceBetweenRectangles" presStyleCnt="0"/>
      <dgm:spPr/>
    </dgm:pt>
    <dgm:pt modelId="{978B3FE4-C459-794F-B364-2F330535B6AA}" type="pres">
      <dgm:prSet presAssocID="{6F46458E-697F-1642-B851-9A929D724880}" presName="parentLin" presStyleCnt="0"/>
      <dgm:spPr/>
    </dgm:pt>
    <dgm:pt modelId="{3D802677-0F5A-714D-A98D-9664737810BB}" type="pres">
      <dgm:prSet presAssocID="{6F46458E-697F-1642-B851-9A929D724880}" presName="parentLeftMargin" presStyleLbl="node1" presStyleIdx="0" presStyleCnt="3"/>
      <dgm:spPr/>
    </dgm:pt>
    <dgm:pt modelId="{D5B134C8-3AE7-E84F-9190-5B8BBFC43927}" type="pres">
      <dgm:prSet presAssocID="{6F46458E-697F-1642-B851-9A929D724880}" presName="parentText" presStyleLbl="node1" presStyleIdx="1" presStyleCnt="3" custScaleX="142857">
        <dgm:presLayoutVars>
          <dgm:chMax val="0"/>
          <dgm:bulletEnabled val="1"/>
        </dgm:presLayoutVars>
      </dgm:prSet>
      <dgm:spPr/>
    </dgm:pt>
    <dgm:pt modelId="{D4107108-A110-1442-9AA0-7886386B9D60}" type="pres">
      <dgm:prSet presAssocID="{6F46458E-697F-1642-B851-9A929D724880}" presName="negativeSpace" presStyleCnt="0"/>
      <dgm:spPr/>
    </dgm:pt>
    <dgm:pt modelId="{7011FD0D-80E5-DE4F-A79A-94C3B154E351}" type="pres">
      <dgm:prSet presAssocID="{6F46458E-697F-1642-B851-9A929D724880}" presName="childText" presStyleLbl="conFgAcc1" presStyleIdx="1" presStyleCnt="3">
        <dgm:presLayoutVars>
          <dgm:bulletEnabled val="1"/>
        </dgm:presLayoutVars>
      </dgm:prSet>
      <dgm:spPr/>
    </dgm:pt>
    <dgm:pt modelId="{4A12F1BD-B2E1-DD4D-ACED-E311D9D62327}" type="pres">
      <dgm:prSet presAssocID="{7BC8680C-E448-0346-979C-C5266F2E1977}" presName="spaceBetweenRectangles" presStyleCnt="0"/>
      <dgm:spPr/>
    </dgm:pt>
    <dgm:pt modelId="{BE80C3A2-1C8C-464A-B2EA-88EBB1F06417}" type="pres">
      <dgm:prSet presAssocID="{8C40EA33-7F00-494C-9572-A9DD83B5C63F}" presName="parentLin" presStyleCnt="0"/>
      <dgm:spPr/>
    </dgm:pt>
    <dgm:pt modelId="{9049145E-D6D1-AC4A-A8C9-0C61CC66EF84}" type="pres">
      <dgm:prSet presAssocID="{8C40EA33-7F00-494C-9572-A9DD83B5C63F}" presName="parentLeftMargin" presStyleLbl="node1" presStyleIdx="1" presStyleCnt="3"/>
      <dgm:spPr/>
    </dgm:pt>
    <dgm:pt modelId="{12A435F8-454C-094F-BCB5-1DE1BA371459}" type="pres">
      <dgm:prSet presAssocID="{8C40EA33-7F00-494C-9572-A9DD83B5C63F}" presName="parentText" presStyleLbl="node1" presStyleIdx="2" presStyleCnt="3" custScaleX="142857" custScaleY="116136">
        <dgm:presLayoutVars>
          <dgm:chMax val="0"/>
          <dgm:bulletEnabled val="1"/>
        </dgm:presLayoutVars>
      </dgm:prSet>
      <dgm:spPr/>
    </dgm:pt>
    <dgm:pt modelId="{F3B2A522-F2CB-1545-8BB1-E7CD77752C1B}" type="pres">
      <dgm:prSet presAssocID="{8C40EA33-7F00-494C-9572-A9DD83B5C63F}" presName="negativeSpace" presStyleCnt="0"/>
      <dgm:spPr/>
    </dgm:pt>
    <dgm:pt modelId="{1685E7BF-2907-BE46-88CB-AB0DFEFA6F16}" type="pres">
      <dgm:prSet presAssocID="{8C40EA33-7F00-494C-9572-A9DD83B5C63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B44E81F-457C-2F4F-B322-BC538DF7843E}" type="presOf" srcId="{8C40EA33-7F00-494C-9572-A9DD83B5C63F}" destId="{9049145E-D6D1-AC4A-A8C9-0C61CC66EF84}" srcOrd="0" destOrd="0" presId="urn:microsoft.com/office/officeart/2005/8/layout/list1"/>
    <dgm:cxn modelId="{520DF233-B7DC-A041-92F8-14753CDE7F63}" type="presOf" srcId="{FDB8DC98-9598-EE4D-BA22-4455A2819BEF}" destId="{DFFEDC40-4182-5044-96D6-769EB8E8F856}" srcOrd="0" destOrd="0" presId="urn:microsoft.com/office/officeart/2005/8/layout/list1"/>
    <dgm:cxn modelId="{93F58635-1825-994C-9FA9-7759DCA4BCD8}" srcId="{FDB8DC98-9598-EE4D-BA22-4455A2819BEF}" destId="{6F46458E-697F-1642-B851-9A929D724880}" srcOrd="1" destOrd="0" parTransId="{E5133BA2-FC46-794F-A3B6-E95E805DD9DB}" sibTransId="{7BC8680C-E448-0346-979C-C5266F2E1977}"/>
    <dgm:cxn modelId="{01C4CD65-102B-364E-A1DF-E6FFFC59EC1B}" type="presOf" srcId="{9E0982E5-076D-3548-ABF8-2908739E168B}" destId="{17FA0FA8-9795-EB4C-8442-8444E51B404E}" srcOrd="0" destOrd="0" presId="urn:microsoft.com/office/officeart/2005/8/layout/list1"/>
    <dgm:cxn modelId="{D879BF67-12A6-B84D-81EE-5A9BFE3FC67E}" type="presOf" srcId="{6F46458E-697F-1642-B851-9A929D724880}" destId="{3D802677-0F5A-714D-A98D-9664737810BB}" srcOrd="0" destOrd="0" presId="urn:microsoft.com/office/officeart/2005/8/layout/list1"/>
    <dgm:cxn modelId="{A84329B5-6B92-0B4B-9A86-E9A0ED2C9F9E}" type="presOf" srcId="{6F46458E-697F-1642-B851-9A929D724880}" destId="{D5B134C8-3AE7-E84F-9190-5B8BBFC43927}" srcOrd="1" destOrd="0" presId="urn:microsoft.com/office/officeart/2005/8/layout/list1"/>
    <dgm:cxn modelId="{B0F897B5-AB30-9B45-BE36-1CA7F8820FAE}" srcId="{FDB8DC98-9598-EE4D-BA22-4455A2819BEF}" destId="{9E0982E5-076D-3548-ABF8-2908739E168B}" srcOrd="0" destOrd="0" parTransId="{157B3A3B-4E80-8B4E-8359-9EC0EF9B8C77}" sibTransId="{BF01B3D3-24E2-A349-B270-D6349A0FFE35}"/>
    <dgm:cxn modelId="{9F8E05C5-7421-9649-9245-6BFA9CBA021E}" type="presOf" srcId="{8C40EA33-7F00-494C-9572-A9DD83B5C63F}" destId="{12A435F8-454C-094F-BCB5-1DE1BA371459}" srcOrd="1" destOrd="0" presId="urn:microsoft.com/office/officeart/2005/8/layout/list1"/>
    <dgm:cxn modelId="{BEE843C8-0309-164B-9846-9FADC5664D0D}" type="presOf" srcId="{9E0982E5-076D-3548-ABF8-2908739E168B}" destId="{8E168664-7D8A-7346-9623-75FF0BF31F51}" srcOrd="1" destOrd="0" presId="urn:microsoft.com/office/officeart/2005/8/layout/list1"/>
    <dgm:cxn modelId="{BC4E78DF-24E6-1A45-919D-85A08BD1F951}" srcId="{FDB8DC98-9598-EE4D-BA22-4455A2819BEF}" destId="{8C40EA33-7F00-494C-9572-A9DD83B5C63F}" srcOrd="2" destOrd="0" parTransId="{FDC76B87-6F3A-0344-BA2B-8551D0CA30E4}" sibTransId="{897B26AB-C22E-D649-B7F2-F41BBBD137A3}"/>
    <dgm:cxn modelId="{8F02130B-CAF7-954C-9203-9D78D43C6ABA}" type="presParOf" srcId="{DFFEDC40-4182-5044-96D6-769EB8E8F856}" destId="{A2755383-4F48-F041-B647-1DBF813D1E13}" srcOrd="0" destOrd="0" presId="urn:microsoft.com/office/officeart/2005/8/layout/list1"/>
    <dgm:cxn modelId="{4C00D5CB-285F-4042-B76D-0DFCF1F0D038}" type="presParOf" srcId="{A2755383-4F48-F041-B647-1DBF813D1E13}" destId="{17FA0FA8-9795-EB4C-8442-8444E51B404E}" srcOrd="0" destOrd="0" presId="urn:microsoft.com/office/officeart/2005/8/layout/list1"/>
    <dgm:cxn modelId="{CD6A6B9C-50FF-8B41-B884-60ADE44461A1}" type="presParOf" srcId="{A2755383-4F48-F041-B647-1DBF813D1E13}" destId="{8E168664-7D8A-7346-9623-75FF0BF31F51}" srcOrd="1" destOrd="0" presId="urn:microsoft.com/office/officeart/2005/8/layout/list1"/>
    <dgm:cxn modelId="{E783CB62-2D9E-9A49-BCDB-4AFA8D4AAEE5}" type="presParOf" srcId="{DFFEDC40-4182-5044-96D6-769EB8E8F856}" destId="{5DAA7765-6680-164F-8CD1-ED047B93BD66}" srcOrd="1" destOrd="0" presId="urn:microsoft.com/office/officeart/2005/8/layout/list1"/>
    <dgm:cxn modelId="{2A357A2D-F54D-E448-BFD5-CBF1F8B3B7AA}" type="presParOf" srcId="{DFFEDC40-4182-5044-96D6-769EB8E8F856}" destId="{BCDD38E6-3A56-1D4F-9147-8753BE983FAB}" srcOrd="2" destOrd="0" presId="urn:microsoft.com/office/officeart/2005/8/layout/list1"/>
    <dgm:cxn modelId="{18E2B74D-C341-5943-8D8B-DB1995CBA35A}" type="presParOf" srcId="{DFFEDC40-4182-5044-96D6-769EB8E8F856}" destId="{FA5ED736-38E3-BD40-8929-46E83DF60455}" srcOrd="3" destOrd="0" presId="urn:microsoft.com/office/officeart/2005/8/layout/list1"/>
    <dgm:cxn modelId="{ACD96C53-5E95-F04D-82C6-E84C0AA2BF58}" type="presParOf" srcId="{DFFEDC40-4182-5044-96D6-769EB8E8F856}" destId="{978B3FE4-C459-794F-B364-2F330535B6AA}" srcOrd="4" destOrd="0" presId="urn:microsoft.com/office/officeart/2005/8/layout/list1"/>
    <dgm:cxn modelId="{5049201D-8C92-494A-BBB9-103E9963EA50}" type="presParOf" srcId="{978B3FE4-C459-794F-B364-2F330535B6AA}" destId="{3D802677-0F5A-714D-A98D-9664737810BB}" srcOrd="0" destOrd="0" presId="urn:microsoft.com/office/officeart/2005/8/layout/list1"/>
    <dgm:cxn modelId="{EB10B7DA-2742-7849-BD8B-946C669C7BC9}" type="presParOf" srcId="{978B3FE4-C459-794F-B364-2F330535B6AA}" destId="{D5B134C8-3AE7-E84F-9190-5B8BBFC43927}" srcOrd="1" destOrd="0" presId="urn:microsoft.com/office/officeart/2005/8/layout/list1"/>
    <dgm:cxn modelId="{4DB24227-105E-924D-86C0-0F03ADEB954E}" type="presParOf" srcId="{DFFEDC40-4182-5044-96D6-769EB8E8F856}" destId="{D4107108-A110-1442-9AA0-7886386B9D60}" srcOrd="5" destOrd="0" presId="urn:microsoft.com/office/officeart/2005/8/layout/list1"/>
    <dgm:cxn modelId="{A5497EC3-EA62-0C47-95B8-9D812501193D}" type="presParOf" srcId="{DFFEDC40-4182-5044-96D6-769EB8E8F856}" destId="{7011FD0D-80E5-DE4F-A79A-94C3B154E351}" srcOrd="6" destOrd="0" presId="urn:microsoft.com/office/officeart/2005/8/layout/list1"/>
    <dgm:cxn modelId="{C31ECD78-748B-8247-A7CD-FB63E0579B36}" type="presParOf" srcId="{DFFEDC40-4182-5044-96D6-769EB8E8F856}" destId="{4A12F1BD-B2E1-DD4D-ACED-E311D9D62327}" srcOrd="7" destOrd="0" presId="urn:microsoft.com/office/officeart/2005/8/layout/list1"/>
    <dgm:cxn modelId="{3F20F891-DAC1-CA41-9F7F-014F98AA0582}" type="presParOf" srcId="{DFFEDC40-4182-5044-96D6-769EB8E8F856}" destId="{BE80C3A2-1C8C-464A-B2EA-88EBB1F06417}" srcOrd="8" destOrd="0" presId="urn:microsoft.com/office/officeart/2005/8/layout/list1"/>
    <dgm:cxn modelId="{6C74A0AA-A713-974F-A3DD-2A9BF6998EB6}" type="presParOf" srcId="{BE80C3A2-1C8C-464A-B2EA-88EBB1F06417}" destId="{9049145E-D6D1-AC4A-A8C9-0C61CC66EF84}" srcOrd="0" destOrd="0" presId="urn:microsoft.com/office/officeart/2005/8/layout/list1"/>
    <dgm:cxn modelId="{6DA60D34-76AE-6C45-ADDD-624B40DC7F2A}" type="presParOf" srcId="{BE80C3A2-1C8C-464A-B2EA-88EBB1F06417}" destId="{12A435F8-454C-094F-BCB5-1DE1BA371459}" srcOrd="1" destOrd="0" presId="urn:microsoft.com/office/officeart/2005/8/layout/list1"/>
    <dgm:cxn modelId="{B95BAF13-23E7-1149-9826-FB1E44F7CDE6}" type="presParOf" srcId="{DFFEDC40-4182-5044-96D6-769EB8E8F856}" destId="{F3B2A522-F2CB-1545-8BB1-E7CD77752C1B}" srcOrd="9" destOrd="0" presId="urn:microsoft.com/office/officeart/2005/8/layout/list1"/>
    <dgm:cxn modelId="{9106B498-9493-CA4C-B94D-C7AC5D7FE1BC}" type="presParOf" srcId="{DFFEDC40-4182-5044-96D6-769EB8E8F856}" destId="{1685E7BF-2907-BE46-88CB-AB0DFEFA6F16}" srcOrd="10" destOrd="0" presId="urn:microsoft.com/office/officeart/2005/8/layout/list1"/>
  </dgm:cxnLst>
  <dgm:bg>
    <a:effectLst>
      <a:outerShdw blurRad="63500" sx="102000" sy="102000" algn="c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52CB14-2D23-F143-8BD2-735E72E065B5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</dgm:pt>
    <dgm:pt modelId="{9F5A121E-EDD6-1544-9325-A6C0345E621D}">
      <dgm:prSet phldrT="[Texto]" custT="1"/>
      <dgm:spPr>
        <a:solidFill>
          <a:schemeClr val="accent2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0" i="0" u="none" strike="noStrike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el reconocimiento del estado de las estructuras </a:t>
          </a:r>
          <a:r>
            <a:rPr lang="es-ES" sz="1600" b="0" i="0" u="none" strike="noStrike" dirty="0" err="1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dentomaxilofaciales</a:t>
          </a:r>
          <a:r>
            <a:rPr lang="es-ES" sz="1600" b="0" i="0" u="none" strike="noStrike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.</a:t>
          </a:r>
          <a:r>
            <a:rPr lang="es-ES" sz="16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 </a:t>
          </a:r>
          <a:endParaRPr lang="es-ES_tradnl" sz="16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B313D1B1-B89F-DD4A-BA0A-69F5C44492D9}" type="parTrans" cxnId="{1159624D-F5A9-674F-8224-E05E56603F51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5EC7D247-D9E0-4449-BAF2-3D4EA56D8B20}" type="sibTrans" cxnId="{1159624D-F5A9-674F-8224-E05E56603F51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7770CB7C-8BC8-0346-832D-AC7565B6C00E}">
      <dgm:prSet phldrT="[Texto]" custT="1"/>
      <dgm:spPr>
        <a:solidFill>
          <a:schemeClr val="accent2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u="none" strike="noStrike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atención en salud bucal por profesional de odontología.</a:t>
          </a:r>
          <a:endParaRPr lang="es-ES_tradnl" sz="16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42CA3B85-2AB0-8644-8D07-74362EFFB494}" type="parTrans" cxnId="{24E74A5D-FC1C-A643-9D38-B9DCE6FB191D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4FB82384-6DA9-1945-8C7C-747651F8991A}" type="sibTrans" cxnId="{24E74A5D-FC1C-A643-9D38-B9DCE6FB191D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CA1D544E-018B-EB4B-8865-7118AB6575B3}">
      <dgm:prSet phldrT="[Texto]" custT="1"/>
      <dgm:spPr>
        <a:solidFill>
          <a:schemeClr val="accent2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u="none" strike="noStrike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referencia a odontología para la atención en salud bucal.</a:t>
          </a:r>
          <a:endParaRPr lang="es-ES_tradnl" sz="16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B22FFF3B-0FBE-A34B-AE8B-4223011B87FD}" type="parTrans" cxnId="{DCDF113A-2EF8-964D-AB4B-C30A6EE48E19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D337BCFA-96A9-9347-9B35-65B843EC6F48}" type="sibTrans" cxnId="{DCDF113A-2EF8-964D-AB4B-C30A6EE48E19}">
      <dgm:prSet/>
      <dgm:spPr/>
      <dgm:t>
        <a:bodyPr/>
        <a:lstStyle/>
        <a:p>
          <a:endParaRPr lang="es-ES_tradnl" sz="160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gm:t>
    </dgm:pt>
    <dgm:pt modelId="{9F0648C8-E920-6B48-BB4B-CC9069C41D1A}" type="pres">
      <dgm:prSet presAssocID="{C252CB14-2D23-F143-8BD2-735E72E065B5}" presName="linearFlow" presStyleCnt="0">
        <dgm:presLayoutVars>
          <dgm:dir/>
          <dgm:resizeHandles val="exact"/>
        </dgm:presLayoutVars>
      </dgm:prSet>
      <dgm:spPr/>
    </dgm:pt>
    <dgm:pt modelId="{77F24F66-7C27-9C43-8A0F-D2360FEF2A3C}" type="pres">
      <dgm:prSet presAssocID="{9F5A121E-EDD6-1544-9325-A6C0345E621D}" presName="composite" presStyleCnt="0"/>
      <dgm:spPr/>
    </dgm:pt>
    <dgm:pt modelId="{D979E91F-BC7F-C144-95BE-85FB84458C77}" type="pres">
      <dgm:prSet presAssocID="{9F5A121E-EDD6-1544-9325-A6C0345E621D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90CE0A1-2E8E-AF4E-AB5A-72CC185A82EA}" type="pres">
      <dgm:prSet presAssocID="{9F5A121E-EDD6-1544-9325-A6C0345E621D}" presName="txShp" presStyleLbl="node1" presStyleIdx="0" presStyleCnt="3">
        <dgm:presLayoutVars>
          <dgm:bulletEnabled val="1"/>
        </dgm:presLayoutVars>
      </dgm:prSet>
      <dgm:spPr/>
    </dgm:pt>
    <dgm:pt modelId="{98E9B3F4-6EAB-E14A-8EA6-EFF7107BABB5}" type="pres">
      <dgm:prSet presAssocID="{5EC7D247-D9E0-4449-BAF2-3D4EA56D8B20}" presName="spacing" presStyleCnt="0"/>
      <dgm:spPr/>
    </dgm:pt>
    <dgm:pt modelId="{7DFD567D-D181-0C4F-92F4-AB216684F948}" type="pres">
      <dgm:prSet presAssocID="{7770CB7C-8BC8-0346-832D-AC7565B6C00E}" presName="composite" presStyleCnt="0"/>
      <dgm:spPr/>
    </dgm:pt>
    <dgm:pt modelId="{DD55B101-AC18-0F4E-8B28-4076D40E7AFE}" type="pres">
      <dgm:prSet presAssocID="{7770CB7C-8BC8-0346-832D-AC7565B6C00E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17D435B-9A6B-7048-856D-6F97383EEC00}" type="pres">
      <dgm:prSet presAssocID="{7770CB7C-8BC8-0346-832D-AC7565B6C00E}" presName="txShp" presStyleLbl="node1" presStyleIdx="1" presStyleCnt="3">
        <dgm:presLayoutVars>
          <dgm:bulletEnabled val="1"/>
        </dgm:presLayoutVars>
      </dgm:prSet>
      <dgm:spPr/>
    </dgm:pt>
    <dgm:pt modelId="{9E388014-107C-D64E-9C41-6CB0EDE316A2}" type="pres">
      <dgm:prSet presAssocID="{4FB82384-6DA9-1945-8C7C-747651F8991A}" presName="spacing" presStyleCnt="0"/>
      <dgm:spPr/>
    </dgm:pt>
    <dgm:pt modelId="{1B5AF0BF-3524-F04B-A2C2-B25A3379F490}" type="pres">
      <dgm:prSet presAssocID="{CA1D544E-018B-EB4B-8865-7118AB6575B3}" presName="composite" presStyleCnt="0"/>
      <dgm:spPr/>
    </dgm:pt>
    <dgm:pt modelId="{1F352456-A162-4B4A-AF87-95E3206BFC56}" type="pres">
      <dgm:prSet presAssocID="{CA1D544E-018B-EB4B-8865-7118AB6575B3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F6FC9AA-4493-B246-ABED-78786F337DF5}" type="pres">
      <dgm:prSet presAssocID="{CA1D544E-018B-EB4B-8865-7118AB6575B3}" presName="txShp" presStyleLbl="node1" presStyleIdx="2" presStyleCnt="3">
        <dgm:presLayoutVars>
          <dgm:bulletEnabled val="1"/>
        </dgm:presLayoutVars>
      </dgm:prSet>
      <dgm:spPr/>
    </dgm:pt>
  </dgm:ptLst>
  <dgm:cxnLst>
    <dgm:cxn modelId="{DCDF113A-2EF8-964D-AB4B-C30A6EE48E19}" srcId="{C252CB14-2D23-F143-8BD2-735E72E065B5}" destId="{CA1D544E-018B-EB4B-8865-7118AB6575B3}" srcOrd="2" destOrd="0" parTransId="{B22FFF3B-0FBE-A34B-AE8B-4223011B87FD}" sibTransId="{D337BCFA-96A9-9347-9B35-65B843EC6F48}"/>
    <dgm:cxn modelId="{24E74A5D-FC1C-A643-9D38-B9DCE6FB191D}" srcId="{C252CB14-2D23-F143-8BD2-735E72E065B5}" destId="{7770CB7C-8BC8-0346-832D-AC7565B6C00E}" srcOrd="1" destOrd="0" parTransId="{42CA3B85-2AB0-8644-8D07-74362EFFB494}" sibTransId="{4FB82384-6DA9-1945-8C7C-747651F8991A}"/>
    <dgm:cxn modelId="{1159624D-F5A9-674F-8224-E05E56603F51}" srcId="{C252CB14-2D23-F143-8BD2-735E72E065B5}" destId="{9F5A121E-EDD6-1544-9325-A6C0345E621D}" srcOrd="0" destOrd="0" parTransId="{B313D1B1-B89F-DD4A-BA0A-69F5C44492D9}" sibTransId="{5EC7D247-D9E0-4449-BAF2-3D4EA56D8B20}"/>
    <dgm:cxn modelId="{F28C2A84-CFBD-004F-9B02-1FCAED133163}" type="presOf" srcId="{CA1D544E-018B-EB4B-8865-7118AB6575B3}" destId="{0F6FC9AA-4493-B246-ABED-78786F337DF5}" srcOrd="0" destOrd="0" presId="urn:microsoft.com/office/officeart/2005/8/layout/vList3"/>
    <dgm:cxn modelId="{EFDAA189-B8BF-D349-A3A2-03FBC0B02CAA}" type="presOf" srcId="{9F5A121E-EDD6-1544-9325-A6C0345E621D}" destId="{190CE0A1-2E8E-AF4E-AB5A-72CC185A82EA}" srcOrd="0" destOrd="0" presId="urn:microsoft.com/office/officeart/2005/8/layout/vList3"/>
    <dgm:cxn modelId="{19A19D92-8484-B844-B771-42374993FE9C}" type="presOf" srcId="{7770CB7C-8BC8-0346-832D-AC7565B6C00E}" destId="{717D435B-9A6B-7048-856D-6F97383EEC00}" srcOrd="0" destOrd="0" presId="urn:microsoft.com/office/officeart/2005/8/layout/vList3"/>
    <dgm:cxn modelId="{A59A41CA-FEA1-2344-8B20-84B932C5B7B1}" type="presOf" srcId="{C252CB14-2D23-F143-8BD2-735E72E065B5}" destId="{9F0648C8-E920-6B48-BB4B-CC9069C41D1A}" srcOrd="0" destOrd="0" presId="urn:microsoft.com/office/officeart/2005/8/layout/vList3"/>
    <dgm:cxn modelId="{A048D402-929F-A247-AB77-ECF7A65FC313}" type="presParOf" srcId="{9F0648C8-E920-6B48-BB4B-CC9069C41D1A}" destId="{77F24F66-7C27-9C43-8A0F-D2360FEF2A3C}" srcOrd="0" destOrd="0" presId="urn:microsoft.com/office/officeart/2005/8/layout/vList3"/>
    <dgm:cxn modelId="{EBECA1B7-8D54-4942-A5C6-71EA40D44896}" type="presParOf" srcId="{77F24F66-7C27-9C43-8A0F-D2360FEF2A3C}" destId="{D979E91F-BC7F-C144-95BE-85FB84458C77}" srcOrd="0" destOrd="0" presId="urn:microsoft.com/office/officeart/2005/8/layout/vList3"/>
    <dgm:cxn modelId="{E6E15770-B474-374F-8AB2-E305AE61D53B}" type="presParOf" srcId="{77F24F66-7C27-9C43-8A0F-D2360FEF2A3C}" destId="{190CE0A1-2E8E-AF4E-AB5A-72CC185A82EA}" srcOrd="1" destOrd="0" presId="urn:microsoft.com/office/officeart/2005/8/layout/vList3"/>
    <dgm:cxn modelId="{9DF53FAB-8735-6D48-A93F-A36E600B0404}" type="presParOf" srcId="{9F0648C8-E920-6B48-BB4B-CC9069C41D1A}" destId="{98E9B3F4-6EAB-E14A-8EA6-EFF7107BABB5}" srcOrd="1" destOrd="0" presId="urn:microsoft.com/office/officeart/2005/8/layout/vList3"/>
    <dgm:cxn modelId="{079F496C-CC0B-8343-96E9-ABC8779581EF}" type="presParOf" srcId="{9F0648C8-E920-6B48-BB4B-CC9069C41D1A}" destId="{7DFD567D-D181-0C4F-92F4-AB216684F948}" srcOrd="2" destOrd="0" presId="urn:microsoft.com/office/officeart/2005/8/layout/vList3"/>
    <dgm:cxn modelId="{DBDB3662-F135-3A40-B1C5-B5A2CCC506CD}" type="presParOf" srcId="{7DFD567D-D181-0C4F-92F4-AB216684F948}" destId="{DD55B101-AC18-0F4E-8B28-4076D40E7AFE}" srcOrd="0" destOrd="0" presId="urn:microsoft.com/office/officeart/2005/8/layout/vList3"/>
    <dgm:cxn modelId="{D2F1BA2F-0EAC-A64C-9F50-741A63124752}" type="presParOf" srcId="{7DFD567D-D181-0C4F-92F4-AB216684F948}" destId="{717D435B-9A6B-7048-856D-6F97383EEC00}" srcOrd="1" destOrd="0" presId="urn:microsoft.com/office/officeart/2005/8/layout/vList3"/>
    <dgm:cxn modelId="{C10263E8-9D8F-4541-AB68-3EC63F435B67}" type="presParOf" srcId="{9F0648C8-E920-6B48-BB4B-CC9069C41D1A}" destId="{9E388014-107C-D64E-9C41-6CB0EDE316A2}" srcOrd="3" destOrd="0" presId="urn:microsoft.com/office/officeart/2005/8/layout/vList3"/>
    <dgm:cxn modelId="{55019E67-8888-9247-BBDE-FFC94351E5C6}" type="presParOf" srcId="{9F0648C8-E920-6B48-BB4B-CC9069C41D1A}" destId="{1B5AF0BF-3524-F04B-A2C2-B25A3379F490}" srcOrd="4" destOrd="0" presId="urn:microsoft.com/office/officeart/2005/8/layout/vList3"/>
    <dgm:cxn modelId="{380C8527-C7B4-DD40-8DA7-BBF9FCCF29BE}" type="presParOf" srcId="{1B5AF0BF-3524-F04B-A2C2-B25A3379F490}" destId="{1F352456-A162-4B4A-AF87-95E3206BFC56}" srcOrd="0" destOrd="0" presId="urn:microsoft.com/office/officeart/2005/8/layout/vList3"/>
    <dgm:cxn modelId="{28231A35-9D67-DE47-A041-2B32283DC3B6}" type="presParOf" srcId="{1B5AF0BF-3524-F04B-A2C2-B25A3379F490}" destId="{0F6FC9AA-4493-B246-ABED-78786F337DF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04DEA4-B93C-43B0-86F9-57DDA5A1227C}">
      <dsp:nvSpPr>
        <dsp:cNvPr id="0" name=""/>
        <dsp:cNvSpPr/>
      </dsp:nvSpPr>
      <dsp:spPr>
        <a:xfrm>
          <a:off x="0" y="1281"/>
          <a:ext cx="2986397" cy="58477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>
              <a:solidFill>
                <a:schemeClr val="bg1"/>
              </a:solidFill>
              <a:latin typeface="Arial Narrow" panose="020B0606020202030204" pitchFamily="34" charset="0"/>
            </a:rPr>
            <a:t>Cuidado – Autocuidado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29828"/>
        <a:ext cx="2929303" cy="527684"/>
      </dsp:txXfrm>
    </dsp:sp>
    <dsp:sp modelId="{022EB0BF-2E37-4A54-BE6C-8E947B56A2BE}">
      <dsp:nvSpPr>
        <dsp:cNvPr id="0" name=""/>
        <dsp:cNvSpPr/>
      </dsp:nvSpPr>
      <dsp:spPr>
        <a:xfrm>
          <a:off x="0" y="599855"/>
          <a:ext cx="2986397" cy="584778"/>
        </a:xfrm>
        <a:prstGeom prst="roundRect">
          <a:avLst/>
        </a:prstGeom>
        <a:solidFill>
          <a:schemeClr val="accent3">
            <a:hueOff val="686194"/>
            <a:satOff val="4119"/>
            <a:lumOff val="313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bg1"/>
              </a:solidFill>
              <a:latin typeface="Arial Narrow" panose="020B0606020202030204" pitchFamily="34" charset="0"/>
            </a:rPr>
            <a:t>Transición Demográfica 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628402"/>
        <a:ext cx="2929303" cy="527684"/>
      </dsp:txXfrm>
    </dsp:sp>
    <dsp:sp modelId="{E9D4494E-53B3-41A9-8572-052A5BDA8E5B}">
      <dsp:nvSpPr>
        <dsp:cNvPr id="0" name=""/>
        <dsp:cNvSpPr/>
      </dsp:nvSpPr>
      <dsp:spPr>
        <a:xfrm>
          <a:off x="0" y="1198429"/>
          <a:ext cx="2986397" cy="584778"/>
        </a:xfrm>
        <a:prstGeom prst="roundRect">
          <a:avLst/>
        </a:prstGeom>
        <a:solidFill>
          <a:schemeClr val="accent3">
            <a:hueOff val="1372388"/>
            <a:satOff val="8237"/>
            <a:lumOff val="62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bg1"/>
              </a:solidFill>
              <a:latin typeface="Arial Narrow" panose="020B0606020202030204" pitchFamily="34" charset="0"/>
            </a:rPr>
            <a:t>Oferta de Tecnología en Salud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1226976"/>
        <a:ext cx="2929303" cy="527684"/>
      </dsp:txXfrm>
    </dsp:sp>
    <dsp:sp modelId="{8502876F-9B99-4CB4-9D51-2791A40369A1}">
      <dsp:nvSpPr>
        <dsp:cNvPr id="0" name=""/>
        <dsp:cNvSpPr/>
      </dsp:nvSpPr>
      <dsp:spPr>
        <a:xfrm>
          <a:off x="0" y="1797003"/>
          <a:ext cx="2986397" cy="584778"/>
        </a:xfrm>
        <a:prstGeom prst="roundRect">
          <a:avLst/>
        </a:prstGeom>
        <a:solidFill>
          <a:schemeClr val="accent3">
            <a:hueOff val="2058582"/>
            <a:satOff val="12356"/>
            <a:lumOff val="94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>
              <a:solidFill>
                <a:schemeClr val="bg1"/>
              </a:solidFill>
              <a:latin typeface="Arial Narrow" panose="020B0606020202030204" pitchFamily="34" charset="0"/>
            </a:rPr>
            <a:t>Actores más informados  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1825550"/>
        <a:ext cx="2929303" cy="527684"/>
      </dsp:txXfrm>
    </dsp:sp>
    <dsp:sp modelId="{85F08489-AFBD-42AA-B4AE-BB0467FCB4E7}">
      <dsp:nvSpPr>
        <dsp:cNvPr id="0" name=""/>
        <dsp:cNvSpPr/>
      </dsp:nvSpPr>
      <dsp:spPr>
        <a:xfrm>
          <a:off x="0" y="2395577"/>
          <a:ext cx="2986397" cy="584778"/>
        </a:xfrm>
        <a:prstGeom prst="roundRect">
          <a:avLst/>
        </a:prstGeom>
        <a:solidFill>
          <a:schemeClr val="accent3">
            <a:hueOff val="2744775"/>
            <a:satOff val="16475"/>
            <a:lumOff val="125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olidFill>
                <a:schemeClr val="bg1"/>
              </a:solidFill>
              <a:latin typeface="Arial Narrow" panose="020B0606020202030204" pitchFamily="34" charset="0"/>
            </a:rPr>
            <a:t>Fact. Económicos (Usuario - Sistema) 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2424124"/>
        <a:ext cx="2929303" cy="527684"/>
      </dsp:txXfrm>
    </dsp:sp>
    <dsp:sp modelId="{227FD6A8-4552-42D6-9251-F7B5E682878F}">
      <dsp:nvSpPr>
        <dsp:cNvPr id="0" name=""/>
        <dsp:cNvSpPr/>
      </dsp:nvSpPr>
      <dsp:spPr>
        <a:xfrm>
          <a:off x="0" y="2992366"/>
          <a:ext cx="2986397" cy="584778"/>
        </a:xfrm>
        <a:prstGeom prst="roundRect">
          <a:avLst/>
        </a:prstGeom>
        <a:solidFill>
          <a:schemeClr val="accent3">
            <a:hueOff val="3430969"/>
            <a:satOff val="20593"/>
            <a:lumOff val="1568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>
              <a:solidFill>
                <a:schemeClr val="bg1"/>
              </a:solidFill>
              <a:latin typeface="Arial Narrow" panose="020B0606020202030204" pitchFamily="34" charset="0"/>
            </a:rPr>
            <a:t>Relación Oferta – Demanda Servicios Salud</a:t>
          </a:r>
          <a:endParaRPr lang="es-CO" sz="1600" b="1" kern="120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3020913"/>
        <a:ext cx="2929303" cy="527684"/>
      </dsp:txXfrm>
    </dsp:sp>
    <dsp:sp modelId="{F4A768CD-4412-491D-96BF-510522B5BE37}">
      <dsp:nvSpPr>
        <dsp:cNvPr id="0" name=""/>
        <dsp:cNvSpPr/>
      </dsp:nvSpPr>
      <dsp:spPr>
        <a:xfrm>
          <a:off x="0" y="3592724"/>
          <a:ext cx="2986397" cy="584778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>
              <a:solidFill>
                <a:schemeClr val="bg1"/>
              </a:solidFill>
              <a:latin typeface="Arial Narrow" panose="020B0606020202030204" pitchFamily="34" charset="0"/>
            </a:rPr>
            <a:t>Indicadores de Calidad </a:t>
          </a:r>
          <a:endParaRPr lang="es-CO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28547" y="3621271"/>
        <a:ext cx="2929303" cy="527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B97F2-0A9F-1243-9551-2E428495C2F3}">
      <dsp:nvSpPr>
        <dsp:cNvPr id="0" name=""/>
        <dsp:cNvSpPr/>
      </dsp:nvSpPr>
      <dsp:spPr>
        <a:xfrm>
          <a:off x="439325" y="0"/>
          <a:ext cx="3560551" cy="52237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1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_tradnl" sz="1400" kern="1200" dirty="0">
            <a:latin typeface="Arial" charset="0"/>
            <a:ea typeface="Arial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400" b="0" i="0" u="none" kern="1200" dirty="0">
              <a:latin typeface="Arial" charset="0"/>
              <a:ea typeface="Arial" charset="0"/>
              <a:cs typeface="Arial" charset="0"/>
            </a:rPr>
            <a:t>Se verifica exploración y evaluación de las estructuras de segmento  anterior y posterior.</a:t>
          </a:r>
          <a:endParaRPr lang="es-ES_tradnl" sz="1400" kern="1200" dirty="0">
            <a:latin typeface="Arial" charset="0"/>
            <a:ea typeface="Arial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s-ES_tradnl" sz="1400" kern="1200" dirty="0">
            <a:latin typeface="Arial" charset="0"/>
            <a:ea typeface="Arial" charset="0"/>
            <a:cs typeface="Arial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ES" sz="1400" b="0" i="0" u="none" kern="1200" dirty="0">
              <a:latin typeface="Arial" charset="0"/>
              <a:ea typeface="Arial" charset="0"/>
              <a:cs typeface="Arial" charset="0"/>
            </a:rPr>
            <a:t>Se verifica  la toma de agudeza visual.</a:t>
          </a:r>
          <a:endParaRPr lang="es-ES_tradnl" sz="1400" kern="1200" dirty="0">
            <a:latin typeface="Arial" charset="0"/>
            <a:ea typeface="Arial" charset="0"/>
            <a:cs typeface="Arial" charset="0"/>
          </a:endParaRPr>
        </a:p>
      </dsp:txBody>
      <dsp:txXfrm>
        <a:off x="439325" y="2089480"/>
        <a:ext cx="3560551" cy="2089480"/>
      </dsp:txXfrm>
    </dsp:sp>
    <dsp:sp modelId="{77FE54DC-D613-314C-8337-E966D28B74A2}">
      <dsp:nvSpPr>
        <dsp:cNvPr id="0" name=""/>
        <dsp:cNvSpPr/>
      </dsp:nvSpPr>
      <dsp:spPr>
        <a:xfrm>
          <a:off x="1349855" y="313422"/>
          <a:ext cx="1739492" cy="173949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01CDBA-F01F-C942-BD00-3D12DFD5C6D2}">
      <dsp:nvSpPr>
        <dsp:cNvPr id="0" name=""/>
        <dsp:cNvSpPr/>
      </dsp:nvSpPr>
      <dsp:spPr>
        <a:xfrm>
          <a:off x="4133142" y="0"/>
          <a:ext cx="3555532" cy="52237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0" i="0" u="none" kern="1200" dirty="0">
              <a:latin typeface="Arial" charset="0"/>
              <a:ea typeface="Arial" charset="0"/>
              <a:cs typeface="Arial" charset="0"/>
            </a:rPr>
            <a:t>Se verifica exploración física del oído (Otoscopia)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_tradnl" sz="1000" kern="1200" dirty="0">
            <a:latin typeface="Arial" charset="0"/>
            <a:ea typeface="Arial" charset="0"/>
            <a:cs typeface="Arial" charset="0"/>
          </a:endParaRP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0" i="0" u="none" kern="1200" dirty="0">
              <a:latin typeface="Arial" charset="0"/>
              <a:ea typeface="Arial" charset="0"/>
              <a:cs typeface="Arial" charset="0"/>
            </a:rPr>
            <a:t>Se verifica aplicación de cuestionario VALE.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000" b="0" i="0" u="none" kern="1200" dirty="0">
            <a:latin typeface="Arial" charset="0"/>
            <a:ea typeface="Arial" charset="0"/>
            <a:cs typeface="Arial" charset="0"/>
          </a:endParaRP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0" i="0" u="none" kern="1200" dirty="0">
              <a:latin typeface="Arial" charset="0"/>
              <a:ea typeface="Arial" charset="0"/>
              <a:cs typeface="Arial" charset="0"/>
            </a:rPr>
            <a:t>Se verifica la realización del tamizaje neonatal</a:t>
          </a:r>
          <a:endParaRPr lang="es-ES_tradnl" sz="1400" kern="1200" dirty="0">
            <a:latin typeface="Arial" charset="0"/>
            <a:ea typeface="Arial" charset="0"/>
            <a:cs typeface="Arial" charset="0"/>
          </a:endParaRPr>
        </a:p>
      </dsp:txBody>
      <dsp:txXfrm>
        <a:off x="4133142" y="2089480"/>
        <a:ext cx="3555532" cy="2089480"/>
      </dsp:txXfrm>
    </dsp:sp>
    <dsp:sp modelId="{715C672D-B9F4-E44A-B4AD-95C93A285B26}">
      <dsp:nvSpPr>
        <dsp:cNvPr id="0" name=""/>
        <dsp:cNvSpPr/>
      </dsp:nvSpPr>
      <dsp:spPr>
        <a:xfrm>
          <a:off x="5041162" y="313422"/>
          <a:ext cx="1739492" cy="173949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8B86609-918A-DE45-AC61-330FB7F1C944}">
      <dsp:nvSpPr>
        <dsp:cNvPr id="0" name=""/>
        <dsp:cNvSpPr/>
      </dsp:nvSpPr>
      <dsp:spPr>
        <a:xfrm>
          <a:off x="637002" y="4440142"/>
          <a:ext cx="7007804" cy="783555"/>
        </a:xfrm>
        <a:prstGeom prst="leftRightArrow">
          <a:avLst/>
        </a:prstGeom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DD38E6-3A56-1D4F-9147-8753BE983FAB}">
      <dsp:nvSpPr>
        <dsp:cNvPr id="0" name=""/>
        <dsp:cNvSpPr/>
      </dsp:nvSpPr>
      <dsp:spPr>
        <a:xfrm>
          <a:off x="0" y="569108"/>
          <a:ext cx="724709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68664-7D8A-7346-9623-75FF0BF31F51}">
      <dsp:nvSpPr>
        <dsp:cNvPr id="0" name=""/>
        <dsp:cNvSpPr/>
      </dsp:nvSpPr>
      <dsp:spPr>
        <a:xfrm>
          <a:off x="345015" y="22988"/>
          <a:ext cx="6900306" cy="10922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1746" tIns="0" rIns="191746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kern="1200" dirty="0">
              <a:latin typeface="Arial" charset="0"/>
              <a:ea typeface="Arial" charset="0"/>
              <a:cs typeface="Arial" charset="0"/>
            </a:rPr>
            <a:t>Se verifica registro de peso y talla.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_tradnl" sz="1400" kern="1200" dirty="0">
            <a:latin typeface="Arial" charset="0"/>
            <a:ea typeface="Arial" charset="0"/>
            <a:cs typeface="Arial" charset="0"/>
          </a:endParaRPr>
        </a:p>
      </dsp:txBody>
      <dsp:txXfrm>
        <a:off x="398334" y="76307"/>
        <a:ext cx="6793668" cy="985602"/>
      </dsp:txXfrm>
    </dsp:sp>
    <dsp:sp modelId="{7011FD0D-80E5-DE4F-A79A-94C3B154E351}">
      <dsp:nvSpPr>
        <dsp:cNvPr id="0" name=""/>
        <dsp:cNvSpPr/>
      </dsp:nvSpPr>
      <dsp:spPr>
        <a:xfrm>
          <a:off x="0" y="2247428"/>
          <a:ext cx="724709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B134C8-3AE7-E84F-9190-5B8BBFC43927}">
      <dsp:nvSpPr>
        <dsp:cNvPr id="0" name=""/>
        <dsp:cNvSpPr/>
      </dsp:nvSpPr>
      <dsp:spPr>
        <a:xfrm>
          <a:off x="345015" y="1701308"/>
          <a:ext cx="6900306" cy="1092240"/>
        </a:xfrm>
        <a:prstGeom prst="round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1746" tIns="0" rIns="191746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kern="1200" dirty="0">
              <a:latin typeface="Arial" charset="0"/>
              <a:ea typeface="Arial" charset="0"/>
              <a:cs typeface="Arial" charset="0"/>
            </a:rPr>
            <a:t>Se verifica Clasificación nutricional</a:t>
          </a:r>
        </a:p>
      </dsp:txBody>
      <dsp:txXfrm>
        <a:off x="398334" y="1754627"/>
        <a:ext cx="6793668" cy="985602"/>
      </dsp:txXfrm>
    </dsp:sp>
    <dsp:sp modelId="{1685E7BF-2907-BE46-88CB-AB0DFEFA6F16}">
      <dsp:nvSpPr>
        <dsp:cNvPr id="0" name=""/>
        <dsp:cNvSpPr/>
      </dsp:nvSpPr>
      <dsp:spPr>
        <a:xfrm>
          <a:off x="0" y="4101992"/>
          <a:ext cx="724709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A435F8-454C-094F-BCB5-1DE1BA371459}">
      <dsp:nvSpPr>
        <dsp:cNvPr id="0" name=""/>
        <dsp:cNvSpPr/>
      </dsp:nvSpPr>
      <dsp:spPr>
        <a:xfrm>
          <a:off x="345015" y="3379628"/>
          <a:ext cx="6900306" cy="1268483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1746" tIns="0" rIns="191746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400" kern="1200" dirty="0">
              <a:latin typeface="Arial" charset="0"/>
              <a:ea typeface="Arial" charset="0"/>
              <a:cs typeface="Arial" charset="0"/>
            </a:rPr>
            <a:t>Se verifica Educación en lactancia materna y alimentación saludable; incluye desparasitación y suplementación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_tradnl" sz="1400" kern="1200" dirty="0">
            <a:latin typeface="Arial" charset="0"/>
            <a:ea typeface="Arial" charset="0"/>
            <a:cs typeface="Arial" charset="0"/>
          </a:endParaRPr>
        </a:p>
      </dsp:txBody>
      <dsp:txXfrm>
        <a:off x="406937" y="3441550"/>
        <a:ext cx="6776462" cy="11446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CE0A1-2E8E-AF4E-AB5A-72CC185A82EA}">
      <dsp:nvSpPr>
        <dsp:cNvPr id="0" name=""/>
        <dsp:cNvSpPr/>
      </dsp:nvSpPr>
      <dsp:spPr>
        <a:xfrm rot="10800000">
          <a:off x="2354817" y="3258"/>
          <a:ext cx="7871206" cy="1488883"/>
        </a:xfrm>
        <a:prstGeom prst="homePlate">
          <a:avLst/>
        </a:prstGeom>
        <a:solidFill>
          <a:schemeClr val="accent2"/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655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0" u="none" strike="noStrike" kern="1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el reconocimiento del estado de las estructuras </a:t>
          </a:r>
          <a:r>
            <a:rPr lang="es-ES" sz="1600" b="0" i="0" u="none" strike="noStrike" kern="1200" dirty="0" err="1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dentomaxilofaciales</a:t>
          </a:r>
          <a:r>
            <a:rPr lang="es-ES" sz="1600" b="0" i="0" u="none" strike="noStrike" kern="1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.</a:t>
          </a:r>
          <a:r>
            <a:rPr lang="es-ES" sz="1600" kern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 </a:t>
          </a:r>
          <a:endParaRPr lang="es-ES_tradnl" sz="1600" kern="12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sp:txBody>
      <dsp:txXfrm rot="10800000">
        <a:off x="2727038" y="3258"/>
        <a:ext cx="7498985" cy="1488883"/>
      </dsp:txXfrm>
    </dsp:sp>
    <dsp:sp modelId="{D979E91F-BC7F-C144-95BE-85FB84458C77}">
      <dsp:nvSpPr>
        <dsp:cNvPr id="0" name=""/>
        <dsp:cNvSpPr/>
      </dsp:nvSpPr>
      <dsp:spPr>
        <a:xfrm>
          <a:off x="1610376" y="3258"/>
          <a:ext cx="1488883" cy="148888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17D435B-9A6B-7048-856D-6F97383EEC00}">
      <dsp:nvSpPr>
        <dsp:cNvPr id="0" name=""/>
        <dsp:cNvSpPr/>
      </dsp:nvSpPr>
      <dsp:spPr>
        <a:xfrm rot="10800000">
          <a:off x="2354817" y="1936585"/>
          <a:ext cx="7871206" cy="1488883"/>
        </a:xfrm>
        <a:prstGeom prst="homePlate">
          <a:avLst/>
        </a:prstGeom>
        <a:solidFill>
          <a:schemeClr val="accent2"/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655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u="none" strike="noStrike" kern="1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atención en salud bucal por profesional de odontología.</a:t>
          </a:r>
          <a:endParaRPr lang="es-ES_tradnl" sz="1600" kern="12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sp:txBody>
      <dsp:txXfrm rot="10800000">
        <a:off x="2727038" y="1936585"/>
        <a:ext cx="7498985" cy="1488883"/>
      </dsp:txXfrm>
    </dsp:sp>
    <dsp:sp modelId="{DD55B101-AC18-0F4E-8B28-4076D40E7AFE}">
      <dsp:nvSpPr>
        <dsp:cNvPr id="0" name=""/>
        <dsp:cNvSpPr/>
      </dsp:nvSpPr>
      <dsp:spPr>
        <a:xfrm>
          <a:off x="1610376" y="1936585"/>
          <a:ext cx="1488883" cy="148888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F6FC9AA-4493-B246-ABED-78786F337DF5}">
      <dsp:nvSpPr>
        <dsp:cNvPr id="0" name=""/>
        <dsp:cNvSpPr/>
      </dsp:nvSpPr>
      <dsp:spPr>
        <a:xfrm rot="10800000">
          <a:off x="2354817" y="3869912"/>
          <a:ext cx="7871206" cy="1488883"/>
        </a:xfrm>
        <a:prstGeom prst="homePlate">
          <a:avLst/>
        </a:prstGeom>
        <a:solidFill>
          <a:schemeClr val="accent2"/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655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u="none" strike="noStrike" kern="1200" dirty="0">
              <a:solidFill>
                <a:schemeClr val="bg1"/>
              </a:solidFill>
              <a:effectLst/>
              <a:latin typeface="Arial" charset="0"/>
              <a:ea typeface="Arial" charset="0"/>
              <a:cs typeface="Arial" charset="0"/>
            </a:rPr>
            <a:t>Se verifica referencia a odontología para la atención en salud bucal.</a:t>
          </a:r>
          <a:endParaRPr lang="es-ES_tradnl" sz="1600" kern="1200" dirty="0">
            <a:solidFill>
              <a:schemeClr val="bg1"/>
            </a:solidFill>
            <a:latin typeface="Arial" charset="0"/>
            <a:ea typeface="Arial" charset="0"/>
            <a:cs typeface="Arial" charset="0"/>
          </a:endParaRPr>
        </a:p>
      </dsp:txBody>
      <dsp:txXfrm rot="10800000">
        <a:off x="2727038" y="3869912"/>
        <a:ext cx="7498985" cy="1488883"/>
      </dsp:txXfrm>
    </dsp:sp>
    <dsp:sp modelId="{1F352456-A162-4B4A-AF87-95E3206BFC56}">
      <dsp:nvSpPr>
        <dsp:cNvPr id="0" name=""/>
        <dsp:cNvSpPr/>
      </dsp:nvSpPr>
      <dsp:spPr>
        <a:xfrm>
          <a:off x="1610376" y="3869912"/>
          <a:ext cx="1488883" cy="1488883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502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1E858F-F65F-4D6A-B156-1E0D0AA4AE2C}" type="slidenum">
              <a:rPr lang="es-419" smtClean="0"/>
              <a:t>9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81558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1E858F-F65F-4D6A-B156-1E0D0AA4AE2C}" type="slidenum">
              <a:rPr lang="es-419" smtClean="0"/>
              <a:t>10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28959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26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27048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F9E8BA48-23DB-7A01-4652-F082E6B97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>
            <a:extLst>
              <a:ext uri="{FF2B5EF4-FFF2-40B4-BE49-F238E27FC236}">
                <a16:creationId xmlns:a16="http://schemas.microsoft.com/office/drawing/2014/main" id="{2945B564-E9CD-D3BB-9359-2ACC29E183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>
            <a:extLst>
              <a:ext uri="{FF2B5EF4-FFF2-40B4-BE49-F238E27FC236}">
                <a16:creationId xmlns:a16="http://schemas.microsoft.com/office/drawing/2014/main" id="{BB03EB37-9913-5BA9-C49C-CC278FABE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075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x-none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131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07/02/2025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nsalud.gov.co/sites/rid/Lists/BibliotecaDigital/RIDE/VS/PP/instrumentos-aplicacion-sugerida-rpms.pdf" TargetMode="External"/><Relationship Id="rId2" Type="http://schemas.openxmlformats.org/officeDocument/2006/relationships/hyperlink" Target="https://www.minsalud.gov.co/sites/rid/Lists/BibliotecaDigital/RIDE/VS/PP/anexo-instrumentos-valoracion-ruta-promocion.pdf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3.svg"/><Relationship Id="rId5" Type="http://schemas.openxmlformats.org/officeDocument/2006/relationships/diagramData" Target="../diagrams/data1.xml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556931" y="1959363"/>
            <a:ext cx="7761109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MODELO +MAS Bienestar</a:t>
            </a:r>
          </a:p>
        </p:txBody>
      </p:sp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854E1B7D-B954-6935-5B62-77AA7DCE0F47}"/>
              </a:ext>
            </a:extLst>
          </p:cNvPr>
          <p:cNvSpPr txBox="1"/>
          <p:nvPr/>
        </p:nvSpPr>
        <p:spPr>
          <a:xfrm>
            <a:off x="1231784" y="3659088"/>
            <a:ext cx="8481902" cy="874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2000" spc="300" dirty="0">
                <a:solidFill>
                  <a:schemeClr val="bg1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Lexend Deca"/>
              </a:rPr>
              <a:t>Subsecretaría de Servicios de Salud y Aseguramiento / 2025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8105603" y="-2660945"/>
            <a:ext cx="6986004" cy="55689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591965" y="348231"/>
            <a:ext cx="1770896" cy="17167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/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C717286-D923-820A-77CD-38DB6B7F4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Título">
            <a:extLst>
              <a:ext uri="{FF2B5EF4-FFF2-40B4-BE49-F238E27FC236}">
                <a16:creationId xmlns:a16="http://schemas.microsoft.com/office/drawing/2014/main" id="{A8ED1C23-A36D-9815-225B-DF40013721FA}"/>
              </a:ext>
            </a:extLst>
          </p:cNvPr>
          <p:cNvSpPr txBox="1">
            <a:spLocks/>
          </p:cNvSpPr>
          <p:nvPr/>
        </p:nvSpPr>
        <p:spPr bwMode="auto">
          <a:xfrm>
            <a:off x="950891" y="464823"/>
            <a:ext cx="1071328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CO" altLang="es-CO" sz="32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VALORACIÓN INTEGRAL POR MOMENTOS DEL CURSO DE VIDA*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47D35DC7-703B-A256-8502-B4B0E47FE2B5}"/>
              </a:ext>
            </a:extLst>
          </p:cNvPr>
          <p:cNvGrpSpPr/>
          <p:nvPr/>
        </p:nvGrpSpPr>
        <p:grpSpPr>
          <a:xfrm>
            <a:off x="504617" y="1436915"/>
            <a:ext cx="10713285" cy="4483248"/>
            <a:chOff x="504618" y="1063487"/>
            <a:chExt cx="8134764" cy="2789584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92AD215C-AC74-634A-4678-2206E0BA5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950"/>
            <a:stretch/>
          </p:blipFill>
          <p:spPr>
            <a:xfrm>
              <a:off x="504618" y="1528971"/>
              <a:ext cx="8134764" cy="23241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4F189739-B5F5-5B03-4FFE-FAB6DA451078}"/>
                </a:ext>
              </a:extLst>
            </p:cNvPr>
            <p:cNvGrpSpPr/>
            <p:nvPr/>
          </p:nvGrpSpPr>
          <p:grpSpPr>
            <a:xfrm>
              <a:off x="745434" y="1063487"/>
              <a:ext cx="7523925" cy="369332"/>
              <a:chOff x="745434" y="1073426"/>
              <a:chExt cx="7523925" cy="369332"/>
            </a:xfrm>
          </p:grpSpPr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04BD85CC-8F4B-D1B9-D0AB-F37BF06003D0}"/>
                  </a:ext>
                </a:extLst>
              </p:cNvPr>
              <p:cNvSpPr txBox="1"/>
              <p:nvPr/>
            </p:nvSpPr>
            <p:spPr>
              <a:xfrm>
                <a:off x="745434" y="1073426"/>
                <a:ext cx="20673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1800" b="1" dirty="0"/>
                  <a:t>PRIMERA INFANCIA</a:t>
                </a:r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829220B8-E887-056C-8A58-41872DF539B7}"/>
                  </a:ext>
                </a:extLst>
              </p:cNvPr>
              <p:cNvSpPr txBox="1"/>
              <p:nvPr/>
            </p:nvSpPr>
            <p:spPr>
              <a:xfrm>
                <a:off x="6566357" y="1073426"/>
                <a:ext cx="17030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1800" b="1" dirty="0"/>
                  <a:t>ADOLESCENCIA</a:t>
                </a:r>
              </a:p>
            </p:txBody>
          </p:sp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6E975CF-EF16-BCCD-AF02-0937D6C0A643}"/>
                  </a:ext>
                </a:extLst>
              </p:cNvPr>
              <p:cNvSpPr txBox="1"/>
              <p:nvPr/>
            </p:nvSpPr>
            <p:spPr>
              <a:xfrm>
                <a:off x="3965713" y="1073426"/>
                <a:ext cx="12125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1800" b="1" dirty="0"/>
                  <a:t>INFANCIA</a:t>
                </a:r>
              </a:p>
            </p:txBody>
          </p:sp>
        </p:grpSp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531AA18-B223-0044-B215-48002B002187}"/>
              </a:ext>
            </a:extLst>
          </p:cNvPr>
          <p:cNvSpPr txBox="1"/>
          <p:nvPr/>
        </p:nvSpPr>
        <p:spPr>
          <a:xfrm>
            <a:off x="504617" y="5920163"/>
            <a:ext cx="6370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*Atención en salud por medicina general, medicina familiar, pediatría y enfermería</a:t>
            </a:r>
          </a:p>
        </p:txBody>
      </p:sp>
    </p:spTree>
    <p:extLst>
      <p:ext uri="{BB962C8B-B14F-4D97-AF65-F5344CB8AC3E}">
        <p14:creationId xmlns:p14="http://schemas.microsoft.com/office/powerpoint/2010/main" val="174027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Título">
            <a:extLst>
              <a:ext uri="{FF2B5EF4-FFF2-40B4-BE49-F238E27FC236}">
                <a16:creationId xmlns:a16="http://schemas.microsoft.com/office/drawing/2014/main" id="{C2E58E09-A9C2-123A-32EC-F973BCBEA840}"/>
              </a:ext>
            </a:extLst>
          </p:cNvPr>
          <p:cNvSpPr txBox="1">
            <a:spLocks/>
          </p:cNvSpPr>
          <p:nvPr/>
        </p:nvSpPr>
        <p:spPr bwMode="auto">
          <a:xfrm>
            <a:off x="950891" y="464823"/>
            <a:ext cx="10122331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CO" altLang="es-CO" sz="32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VALORACIÓN INTEGRAL POR MOMENTOS DEL CURSO DE VIDA*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CA87351C-582A-9AA2-32A0-DA4500677946}"/>
              </a:ext>
            </a:extLst>
          </p:cNvPr>
          <p:cNvGrpSpPr/>
          <p:nvPr/>
        </p:nvGrpSpPr>
        <p:grpSpPr>
          <a:xfrm>
            <a:off x="535470" y="1499774"/>
            <a:ext cx="10411211" cy="4489662"/>
            <a:chOff x="535470" y="1221478"/>
            <a:chExt cx="8073059" cy="2761215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3BCFBE4D-6508-7474-21E7-4CEFD549B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21"/>
            <a:stretch/>
          </p:blipFill>
          <p:spPr>
            <a:xfrm>
              <a:off x="535470" y="1677643"/>
              <a:ext cx="8073059" cy="230505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59024BE3-8D13-0341-7985-F18675CC9F22}"/>
                </a:ext>
              </a:extLst>
            </p:cNvPr>
            <p:cNvSpPr txBox="1"/>
            <p:nvPr/>
          </p:nvSpPr>
          <p:spPr>
            <a:xfrm>
              <a:off x="1152939" y="1222513"/>
              <a:ext cx="1212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800" b="1" dirty="0"/>
                <a:t>JUVENTUD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3B87E995-DEFF-EA44-1057-64529C62E05E}"/>
                </a:ext>
              </a:extLst>
            </p:cNvPr>
            <p:cNvSpPr txBox="1"/>
            <p:nvPr/>
          </p:nvSpPr>
          <p:spPr>
            <a:xfrm>
              <a:off x="6662530" y="1221478"/>
              <a:ext cx="1212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800" b="1" dirty="0"/>
                <a:t>VEJEZ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48A89424-BDC2-2921-0A42-72108271F267}"/>
                </a:ext>
              </a:extLst>
            </p:cNvPr>
            <p:cNvSpPr txBox="1"/>
            <p:nvPr/>
          </p:nvSpPr>
          <p:spPr>
            <a:xfrm>
              <a:off x="3965712" y="1222513"/>
              <a:ext cx="1212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800" b="1" dirty="0"/>
                <a:t>ADULTEZ</a:t>
              </a:r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7F41132-5C8C-F387-6F36-003D7531767C}"/>
              </a:ext>
            </a:extLst>
          </p:cNvPr>
          <p:cNvSpPr txBox="1"/>
          <p:nvPr/>
        </p:nvSpPr>
        <p:spPr>
          <a:xfrm>
            <a:off x="535470" y="5989436"/>
            <a:ext cx="6370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*Atención en salud por medicina general y/o medicina familiar</a:t>
            </a:r>
          </a:p>
        </p:txBody>
      </p:sp>
    </p:spTree>
    <p:extLst>
      <p:ext uri="{BB962C8B-B14F-4D97-AF65-F5344CB8AC3E}">
        <p14:creationId xmlns:p14="http://schemas.microsoft.com/office/powerpoint/2010/main" val="1157254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D8FA2-73B8-408E-6B68-8DC8B72CE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junto de estudiante universitario adolescente | Vector Premium">
            <a:extLst>
              <a:ext uri="{FF2B5EF4-FFF2-40B4-BE49-F238E27FC236}">
                <a16:creationId xmlns:a16="http://schemas.microsoft.com/office/drawing/2014/main" id="{BB30B7D9-4759-0C5B-5284-44C115178F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 r="18829"/>
          <a:stretch/>
        </p:blipFill>
        <p:spPr bwMode="auto">
          <a:xfrm>
            <a:off x="1457076" y="226819"/>
            <a:ext cx="9277847" cy="554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A11B8C01-DA89-3F4B-3318-29289F8615D6}"/>
              </a:ext>
            </a:extLst>
          </p:cNvPr>
          <p:cNvSpPr/>
          <p:nvPr/>
        </p:nvSpPr>
        <p:spPr>
          <a:xfrm>
            <a:off x="604754" y="5552193"/>
            <a:ext cx="1046846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MX" sz="4000" b="1" dirty="0">
                <a:ea typeface="Verdana" panose="020B0604030504040204" pitchFamily="34" charset="0"/>
              </a:rPr>
              <a:t>INTERVENCIONES INDIVIDUALES ADOLESCENCIA</a:t>
            </a:r>
            <a:endParaRPr lang="es-CO" sz="4000" b="1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590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7B2B6BEC-013E-4E0D-9442-3D027008E090}"/>
              </a:ext>
            </a:extLst>
          </p:cNvPr>
          <p:cNvCxnSpPr/>
          <p:nvPr/>
        </p:nvCxnSpPr>
        <p:spPr>
          <a:xfrm>
            <a:off x="3024219" y="1485653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C7A14E0A-630C-4972-98B9-DC2048B2353D}"/>
              </a:ext>
            </a:extLst>
          </p:cNvPr>
          <p:cNvCxnSpPr/>
          <p:nvPr/>
        </p:nvCxnSpPr>
        <p:spPr>
          <a:xfrm>
            <a:off x="6138211" y="1485653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61DAF66E-CE5B-4C62-B4CA-9B3220F63C0F}"/>
              </a:ext>
            </a:extLst>
          </p:cNvPr>
          <p:cNvCxnSpPr/>
          <p:nvPr/>
        </p:nvCxnSpPr>
        <p:spPr>
          <a:xfrm>
            <a:off x="9712145" y="1606233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28F04B6-2D8C-4F2E-A452-60A6B39A524E}"/>
              </a:ext>
            </a:extLst>
          </p:cNvPr>
          <p:cNvSpPr txBox="1"/>
          <p:nvPr/>
        </p:nvSpPr>
        <p:spPr>
          <a:xfrm>
            <a:off x="3075915" y="1058860"/>
            <a:ext cx="292093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Detección Temprana</a:t>
            </a:r>
          </a:p>
          <a:p>
            <a:pPr algn="ctr"/>
            <a:endParaRPr lang="es-CO" sz="2400" b="1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Prueba rápidas según riesgo: Treponémica,  VIH (Asesoría pre y post test)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Tamizaje para anemia Hemoglobina y hematocrito 1 vez niñas entre 10 - 13 años y 1 vez entre 14 - 17 años.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Prueba de embarazo a necesidad.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93111A0D-9EDE-4E15-8E0C-630B22EEE97B}"/>
              </a:ext>
            </a:extLst>
          </p:cNvPr>
          <p:cNvSpPr txBox="1">
            <a:spLocks/>
          </p:cNvSpPr>
          <p:nvPr/>
        </p:nvSpPr>
        <p:spPr>
          <a:xfrm>
            <a:off x="1032865" y="54508"/>
            <a:ext cx="11130575" cy="76679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ADOLESCENCIA ( 12 Años - 17 Años, 11 meses y 29 días)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4DCCACE-0A8B-430A-8A6B-DEF7AE77DA57}"/>
              </a:ext>
            </a:extLst>
          </p:cNvPr>
          <p:cNvSpPr txBox="1"/>
          <p:nvPr/>
        </p:nvSpPr>
        <p:spPr>
          <a:xfrm>
            <a:off x="6096001" y="1010540"/>
            <a:ext cx="35488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Protección Específica</a:t>
            </a:r>
          </a:p>
          <a:p>
            <a:pPr algn="ctr"/>
            <a:endParaRPr lang="es-CO" sz="2400" b="1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ES" sz="1600" dirty="0"/>
              <a:t>Asesoría en anticoncepción. (Inserción de DIU o Anticonceptivos subdérmicos, ACO, ACI, preservativos)</a:t>
            </a:r>
            <a:r>
              <a:rPr lang="es-CO" sz="1400" dirty="0"/>
              <a:t> 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Aplicación de barniz flúor, profilaxis y remoción placa bacteriana 2 veces al año, una vez por semestre.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Sellantes a criterio profesional.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Detartraje Supragingival: según necesidad a partir de los 12 años.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Vacunación.</a:t>
            </a:r>
            <a:endParaRPr lang="es-CO" sz="2400" b="1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C30A4FA-E0A1-47A9-A6F9-C2C377440C0B}"/>
              </a:ext>
            </a:extLst>
          </p:cNvPr>
          <p:cNvSpPr txBox="1"/>
          <p:nvPr/>
        </p:nvSpPr>
        <p:spPr>
          <a:xfrm>
            <a:off x="251997" y="3929251"/>
            <a:ext cx="25540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Valoración Integral</a:t>
            </a:r>
          </a:p>
          <a:p>
            <a:pPr algn="ctr"/>
            <a:endParaRPr lang="es-CO" sz="2400" b="1" dirty="0"/>
          </a:p>
          <a:p>
            <a:pPr algn="just"/>
            <a:r>
              <a:rPr lang="es-CO" sz="1600" b="1" dirty="0"/>
              <a:t>Medicina general, familiar: </a:t>
            </a:r>
            <a:r>
              <a:rPr lang="es-CO" sz="1600" dirty="0"/>
              <a:t>12 años; 14 años y 16 años.</a:t>
            </a:r>
          </a:p>
          <a:p>
            <a:pPr algn="just"/>
            <a:endParaRPr lang="es-CO" sz="800" dirty="0"/>
          </a:p>
          <a:p>
            <a:pPr algn="just"/>
            <a:r>
              <a:rPr lang="es-CO" sz="1600" b="1" dirty="0"/>
              <a:t>Enfermería</a:t>
            </a:r>
            <a:r>
              <a:rPr lang="es-CO" sz="1600" dirty="0"/>
              <a:t>: 13 años, 15 años y 17 años.</a:t>
            </a:r>
          </a:p>
          <a:p>
            <a:pPr algn="just"/>
            <a:endParaRPr lang="es-CO" sz="800" dirty="0"/>
          </a:p>
          <a:p>
            <a:pPr algn="just"/>
            <a:r>
              <a:rPr lang="es-CO" sz="1600" b="1" dirty="0"/>
              <a:t>Salud bucal - Odontólogo</a:t>
            </a:r>
            <a:r>
              <a:rPr lang="es-CO" sz="1600" dirty="0"/>
              <a:t>: Una vez al año. </a:t>
            </a:r>
          </a:p>
          <a:p>
            <a:pPr algn="just"/>
            <a:endParaRPr lang="es-CO" sz="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1B971C3-05B8-45CE-B961-51C875B98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440" y="932983"/>
            <a:ext cx="2345248" cy="3511419"/>
          </a:xfrm>
          <a:prstGeom prst="rect">
            <a:avLst/>
          </a:prstGeom>
        </p:spPr>
      </p:pic>
      <p:pic>
        <p:nvPicPr>
          <p:cNvPr id="1026" name="Picture 2" descr="Grupo Blanco Caucásico De Amigos Adolescentes Que Miran Smartphone Y  Riendo. Adolescentes Alegres Viendo Video En Un Teléfono Inteligente.  Concepto De Amistad Y Tecnología. Vector Aislado Ilustración De Dibujos  Animados. Ilustraciones Vectoriales,">
            <a:extLst>
              <a:ext uri="{FF2B5EF4-FFF2-40B4-BE49-F238E27FC236}">
                <a16:creationId xmlns:a16="http://schemas.microsoft.com/office/drawing/2014/main" id="{8563295D-15EE-449C-ADAB-9666C70A4E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5" t="10352" r="15913" b="11590"/>
          <a:stretch/>
        </p:blipFill>
        <p:spPr bwMode="auto">
          <a:xfrm>
            <a:off x="3194492" y="4270839"/>
            <a:ext cx="2724507" cy="241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 pubertad inicia a una edad cada vez más temprana, incluso entre los  hombres">
            <a:extLst>
              <a:ext uri="{FF2B5EF4-FFF2-40B4-BE49-F238E27FC236}">
                <a16:creationId xmlns:a16="http://schemas.microsoft.com/office/drawing/2014/main" id="{9EE7F747-1C99-45FB-9A62-0C676A14C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153" y="4888525"/>
            <a:ext cx="2724504" cy="176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C9FE67F-B7B2-4E70-B63C-025EA9473B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7" y="1606232"/>
            <a:ext cx="2219721" cy="2144805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DAF29F7-E17C-4C57-B886-51E94E671BB7}"/>
              </a:ext>
            </a:extLst>
          </p:cNvPr>
          <p:cNvSpPr txBox="1"/>
          <p:nvPr/>
        </p:nvSpPr>
        <p:spPr>
          <a:xfrm>
            <a:off x="9816159" y="4252417"/>
            <a:ext cx="23752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Educación en Salud</a:t>
            </a:r>
          </a:p>
          <a:p>
            <a:pPr algn="just"/>
            <a:endParaRPr lang="es-CO" sz="2400" b="1" dirty="0"/>
          </a:p>
          <a:p>
            <a:pPr algn="ctr"/>
            <a:r>
              <a:rPr lang="es-CO" sz="1600" dirty="0">
                <a:highlight>
                  <a:srgbClr val="FFFFFF"/>
                </a:highlight>
              </a:rPr>
              <a:t>Individual, familiar y grupal</a:t>
            </a:r>
            <a:r>
              <a:rPr lang="es-CO" sz="2400" b="1" dirty="0">
                <a:highlight>
                  <a:srgbClr val="FFFFFF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2550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8ADC0096-519D-4358-98D5-0F4A4BE861D5}"/>
              </a:ext>
            </a:extLst>
          </p:cNvPr>
          <p:cNvSpPr txBox="1"/>
          <p:nvPr/>
        </p:nvSpPr>
        <p:spPr>
          <a:xfrm>
            <a:off x="134454" y="833405"/>
            <a:ext cx="7107252" cy="594008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/>
              <a:t>Información en Salud</a:t>
            </a:r>
          </a:p>
          <a:p>
            <a:pPr algn="ctr"/>
            <a:endParaRPr lang="es-CO" sz="2000" b="1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Dirigida al paciente, su familia y cuidadores; hacerse según los hallazgos y necesidades expresadas por adolescente y acompañante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Prevención de Violencias.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Promoción de salud, bienestar, crecimiento, del desarrollo físico y psicosocial.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Desarrollo sexual en el marco de los derechos sexuales.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Expresión de autonomía.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Promoción de hábitos y estilos de vida saludables, incluye manejo de pantallas, Sedentarismo.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Prácticas deportivas organizadas.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Promoción de la salud mental.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Comunicación de pares, padres y familia.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Hábitos de higiene personal.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Servicios de salud y sociales disponibles para adolescentes.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Prevención de accidentes.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Higiene personal y bucal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698D283A-E0F7-4F0E-9D6B-B87FCAB8D53E}"/>
              </a:ext>
            </a:extLst>
          </p:cNvPr>
          <p:cNvSpPr txBox="1">
            <a:spLocks/>
          </p:cNvSpPr>
          <p:nvPr/>
        </p:nvSpPr>
        <p:spPr>
          <a:xfrm>
            <a:off x="973346" y="17898"/>
            <a:ext cx="11218654" cy="76679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ADOLESCENCIA ( 12 Años - 17 Años, 11 meses y 29 días)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DDC725A-9662-4F05-9431-549F271B1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213" y="3971006"/>
            <a:ext cx="5857461" cy="286909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2C6DA98F-B3E1-4266-B81A-6DF3B904C31A}"/>
              </a:ext>
            </a:extLst>
          </p:cNvPr>
          <p:cNvSpPr txBox="1"/>
          <p:nvPr/>
        </p:nvSpPr>
        <p:spPr>
          <a:xfrm>
            <a:off x="7374608" y="833405"/>
            <a:ext cx="4119672" cy="37856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/>
              <a:t>Instrumentos - Herramientas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FF0000"/>
                </a:solidFill>
              </a:rPr>
              <a:t>Tablas y gráficas de clasificación nutricional.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FF0000"/>
                </a:solidFill>
              </a:rPr>
              <a:t>Cuestionario Vale hasta los 12 años                           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FF0000"/>
                </a:solidFill>
              </a:rPr>
              <a:t>APGAR Familiar.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Ecomapa.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Lista de factores de riesgo de enfermedades del oído.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 err="1"/>
              <a:t>Familiograma</a:t>
            </a:r>
            <a:r>
              <a:rPr lang="es-CO" sz="2000" dirty="0"/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Cuestionario RQC, SRQ, AUDIT y ASSIST.</a:t>
            </a:r>
          </a:p>
        </p:txBody>
      </p:sp>
    </p:spTree>
    <p:extLst>
      <p:ext uri="{BB962C8B-B14F-4D97-AF65-F5344CB8AC3E}">
        <p14:creationId xmlns:p14="http://schemas.microsoft.com/office/powerpoint/2010/main" val="2636121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6970D04B-96CE-4809-9F4B-29CBAF228D78}"/>
              </a:ext>
            </a:extLst>
          </p:cNvPr>
          <p:cNvSpPr/>
          <p:nvPr/>
        </p:nvSpPr>
        <p:spPr>
          <a:xfrm>
            <a:off x="0" y="5141443"/>
            <a:ext cx="11163988" cy="130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MX" sz="5333" b="1" dirty="0">
                <a:ea typeface="Verdana" panose="020B0604030504040204" pitchFamily="34" charset="0"/>
              </a:rPr>
              <a:t>INTERVENCIONES INDIVIDUALES JUVENTUD</a:t>
            </a:r>
            <a:endParaRPr lang="es-CO" sz="5333" b="1" dirty="0">
              <a:ea typeface="Verdan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125C87-D226-464B-ABB7-66980DDD9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29" y="0"/>
            <a:ext cx="11330542" cy="453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844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rupo de jóvenes posando para una foto vector gratuito">
            <a:extLst>
              <a:ext uri="{FF2B5EF4-FFF2-40B4-BE49-F238E27FC236}">
                <a16:creationId xmlns:a16="http://schemas.microsoft.com/office/drawing/2014/main" id="{9E15C56A-7F8E-4BD3-A7E1-F27615FA51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6" t="9025" r="2913" b="15581"/>
          <a:stretch/>
        </p:blipFill>
        <p:spPr bwMode="auto">
          <a:xfrm>
            <a:off x="3397411" y="5251767"/>
            <a:ext cx="2755715" cy="161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7B2B6BEC-013E-4E0D-9442-3D027008E090}"/>
              </a:ext>
            </a:extLst>
          </p:cNvPr>
          <p:cNvCxnSpPr/>
          <p:nvPr/>
        </p:nvCxnSpPr>
        <p:spPr>
          <a:xfrm>
            <a:off x="3009881" y="1485653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C7A14E0A-630C-4972-98B9-DC2048B2353D}"/>
              </a:ext>
            </a:extLst>
          </p:cNvPr>
          <p:cNvCxnSpPr/>
          <p:nvPr/>
        </p:nvCxnSpPr>
        <p:spPr>
          <a:xfrm>
            <a:off x="6525495" y="1514338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61DAF66E-CE5B-4C62-B4CA-9B3220F63C0F}"/>
              </a:ext>
            </a:extLst>
          </p:cNvPr>
          <p:cNvCxnSpPr/>
          <p:nvPr/>
        </p:nvCxnSpPr>
        <p:spPr>
          <a:xfrm>
            <a:off x="9683460" y="1606233"/>
            <a:ext cx="0" cy="430514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n 16">
            <a:extLst>
              <a:ext uri="{FF2B5EF4-FFF2-40B4-BE49-F238E27FC236}">
                <a16:creationId xmlns:a16="http://schemas.microsoft.com/office/drawing/2014/main" id="{F0878AD6-4FFB-488B-963B-4F18A1CA36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7" y="1387336"/>
            <a:ext cx="2032123" cy="239652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E780CB8-FE4E-4367-AB18-5239A9BF4D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2" t="5020" r="12987"/>
          <a:stretch/>
        </p:blipFill>
        <p:spPr>
          <a:xfrm>
            <a:off x="7396639" y="1204373"/>
            <a:ext cx="1431236" cy="2063888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CF37C13B-548C-4AC3-8B74-1DAED26BE2DD}"/>
              </a:ext>
            </a:extLst>
          </p:cNvPr>
          <p:cNvSpPr txBox="1"/>
          <p:nvPr/>
        </p:nvSpPr>
        <p:spPr>
          <a:xfrm>
            <a:off x="9839559" y="1642805"/>
            <a:ext cx="23752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Educación en Salud</a:t>
            </a:r>
          </a:p>
          <a:p>
            <a:pPr algn="ctr"/>
            <a:endParaRPr lang="es-CO" sz="2400" b="1" dirty="0"/>
          </a:p>
          <a:p>
            <a:pPr algn="ctr"/>
            <a:r>
              <a:rPr lang="es-CO" sz="1600" dirty="0"/>
              <a:t>Individual, familiar y grupal</a:t>
            </a:r>
            <a:endParaRPr lang="es-CO" sz="2400" b="1" dirty="0"/>
          </a:p>
          <a:p>
            <a:pPr algn="just"/>
            <a:endParaRPr lang="es-CO" sz="2400" b="1" dirty="0"/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72479F54-3950-42D4-9E23-B0CE848C8471}"/>
              </a:ext>
            </a:extLst>
          </p:cNvPr>
          <p:cNvSpPr txBox="1">
            <a:spLocks/>
          </p:cNvSpPr>
          <p:nvPr/>
        </p:nvSpPr>
        <p:spPr>
          <a:xfrm>
            <a:off x="1019593" y="25079"/>
            <a:ext cx="11172407" cy="75069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3733" b="1" dirty="0">
                <a:solidFill>
                  <a:schemeClr val="bg1"/>
                </a:solidFill>
              </a:rPr>
              <a:t>JUVENTUD ( 18 Años - 28 Años, 11 meses, 29 días)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D6E7DE7-A820-4681-A4EE-8CED6ACA3332}"/>
              </a:ext>
            </a:extLst>
          </p:cNvPr>
          <p:cNvSpPr txBox="1"/>
          <p:nvPr/>
        </p:nvSpPr>
        <p:spPr>
          <a:xfrm>
            <a:off x="24976" y="3929251"/>
            <a:ext cx="2959024" cy="208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Valoración Integral</a:t>
            </a:r>
          </a:p>
          <a:p>
            <a:pPr algn="ctr"/>
            <a:endParaRPr lang="es-CO" sz="933" b="1" dirty="0"/>
          </a:p>
          <a:p>
            <a:pPr algn="just"/>
            <a:r>
              <a:rPr lang="es-CO" sz="1600" b="1" dirty="0"/>
              <a:t>Medicina general o familiar</a:t>
            </a:r>
            <a:r>
              <a:rPr lang="es-CO" sz="1600" dirty="0"/>
              <a:t>: Una vez entre 18 y 23 años y entre 24 y 28 años.</a:t>
            </a:r>
          </a:p>
          <a:p>
            <a:pPr algn="just"/>
            <a:endParaRPr lang="es-CO" sz="800" dirty="0"/>
          </a:p>
          <a:p>
            <a:pPr algn="just"/>
            <a:r>
              <a:rPr lang="es-CO" sz="1600" b="1" dirty="0"/>
              <a:t>Salud bucal - Odontólogo</a:t>
            </a:r>
            <a:r>
              <a:rPr lang="es-CO" sz="1600" dirty="0"/>
              <a:t>: Una vez cada 2 años.</a:t>
            </a:r>
          </a:p>
          <a:p>
            <a:pPr algn="just"/>
            <a:endParaRPr lang="es-CO" sz="800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AC7AFFA-343D-4801-93C2-7FF778C66A15}"/>
              </a:ext>
            </a:extLst>
          </p:cNvPr>
          <p:cNvSpPr txBox="1"/>
          <p:nvPr/>
        </p:nvSpPr>
        <p:spPr>
          <a:xfrm>
            <a:off x="3023375" y="921165"/>
            <a:ext cx="3476235" cy="4544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Detección Temprana</a:t>
            </a:r>
          </a:p>
          <a:p>
            <a:pPr algn="ctr"/>
            <a:endParaRPr lang="es-CO" sz="933" b="1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Prueba rápidas según exposición al riesgo: Treponémica,  VIH (Asesoría pre y post test) y hepatitis B. *Hepatitis C: Si hay antecedentes transfusionales antes del año 1996.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Citología para detección CA de cérvix desde 25 a 29 años, esquema 1-3-3. Antes según criterio médico. (Colposcopia y biopsia según prueba de tamización)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s-CO" sz="800" dirty="0"/>
          </a:p>
          <a:p>
            <a:endParaRPr lang="es-CO" sz="800" dirty="0"/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CO" sz="1600" dirty="0"/>
              <a:t>Tamizaje riesgo cardiovascular y metabólico (glicemia basal, perfil lipídico, creatinina, uroanálisis) según riesgo.</a:t>
            </a:r>
          </a:p>
          <a:p>
            <a:endParaRPr lang="es-CO" sz="800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E7C5B13-877D-458B-80E5-3149D761ECC8}"/>
              </a:ext>
            </a:extLst>
          </p:cNvPr>
          <p:cNvSpPr txBox="1"/>
          <p:nvPr/>
        </p:nvSpPr>
        <p:spPr>
          <a:xfrm>
            <a:off x="6540219" y="3309871"/>
            <a:ext cx="3157580" cy="343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Protección Específica</a:t>
            </a:r>
          </a:p>
          <a:p>
            <a:pPr algn="ctr"/>
            <a:endParaRPr lang="es-CO" sz="933" b="1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ES" sz="1600" dirty="0"/>
              <a:t>Asesoría en anticoncepción. (Inserción de DIU o Anticonceptivos subdérmicos, ACO, ACIM, preservativos, vasectomía, pomeroy)</a:t>
            </a:r>
            <a:r>
              <a:rPr lang="es-CO" sz="1400" dirty="0"/>
              <a:t> 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Profilaxis y remoción placa bacteriana 1 vez al año.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Detartraje Supragingival: según necesidad</a:t>
            </a:r>
          </a:p>
          <a:p>
            <a:pPr marL="228594" indent="-228594" algn="just">
              <a:buFont typeface="Arial" panose="020B0604020202020204" pitchFamily="34" charset="0"/>
              <a:buChar char="•"/>
            </a:pPr>
            <a:endParaRPr lang="es-CO" sz="800" dirty="0"/>
          </a:p>
          <a:p>
            <a:pPr marL="228594" indent="-228594" algn="just">
              <a:buFont typeface="Arial" panose="020B0604020202020204" pitchFamily="34" charset="0"/>
              <a:buChar char="•"/>
            </a:pPr>
            <a:r>
              <a:rPr lang="es-CO" sz="1600" dirty="0"/>
              <a:t>Vacunación.</a:t>
            </a:r>
            <a:endParaRPr lang="es-CO" sz="1600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7EDA574-A654-4869-BF54-CAB2696D36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4" r="3749" b="29975"/>
          <a:stretch/>
        </p:blipFill>
        <p:spPr>
          <a:xfrm>
            <a:off x="9590149" y="2995270"/>
            <a:ext cx="2675977" cy="225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46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8ADC0096-519D-4358-98D5-0F4A4BE861D5}"/>
              </a:ext>
            </a:extLst>
          </p:cNvPr>
          <p:cNvSpPr txBox="1"/>
          <p:nvPr/>
        </p:nvSpPr>
        <p:spPr>
          <a:xfrm>
            <a:off x="88232" y="934003"/>
            <a:ext cx="5795736" cy="501675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/>
              <a:t>Información en Salud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Dirigida al paciente, su familia y cuidadores; debe hacerse según los hallazgos y necesidades expresadas por el joven.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Prácticas de alimentación saludable, actividad física regular, prevención y cesación tabáquica.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Higiene del sueño y postural.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Foto-protección.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Cuidados de la salud visual y auditiva.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Riesgo del consumo de SPA.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Pautas manejo de estrés.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Prevención de Violencias.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Promoción de hábitos y estilos de vida saludables, incluye manejo de pantallas, Sedentarismo.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Medidas preventivas para posibles enfermedades laborales.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C6DA98F-B3E1-4266-B81A-6DF3B904C31A}"/>
              </a:ext>
            </a:extLst>
          </p:cNvPr>
          <p:cNvSpPr txBox="1"/>
          <p:nvPr/>
        </p:nvSpPr>
        <p:spPr>
          <a:xfrm>
            <a:off x="5989983" y="934003"/>
            <a:ext cx="6202017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/>
              <a:t>Instrumentos - Herramientas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FF0000"/>
                </a:solidFill>
              </a:rPr>
              <a:t>Tablas y gráficas de clasificación nutricional.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 err="1">
                <a:solidFill>
                  <a:srgbClr val="FF0000"/>
                </a:solidFill>
              </a:rPr>
              <a:t>Findrisc</a:t>
            </a:r>
            <a:r>
              <a:rPr lang="es-CO" sz="2000" dirty="0">
                <a:solidFill>
                  <a:srgbClr val="FF0000"/>
                </a:solidFill>
              </a:rPr>
              <a:t> y tablas OMS.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rgbClr val="FF0000"/>
                </a:solidFill>
              </a:rPr>
              <a:t>APGAR Familiar.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Ecomapa.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 err="1"/>
              <a:t>Familiograma</a:t>
            </a:r>
            <a:r>
              <a:rPr lang="es-CO" sz="2000" dirty="0"/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O" sz="2000" dirty="0"/>
              <a:t>Cuestionarios AUDITT, ASSIST, GAD-2, escala Zarit, cuestionario </a:t>
            </a:r>
            <a:r>
              <a:rPr lang="es-CO" sz="2000" dirty="0" err="1"/>
              <a:t>Whooley</a:t>
            </a:r>
            <a:r>
              <a:rPr lang="es-CO" sz="2000" dirty="0"/>
              <a:t>.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FF9E44F0-72F1-4192-80FF-ABB7DC6642C8}"/>
              </a:ext>
            </a:extLst>
          </p:cNvPr>
          <p:cNvSpPr txBox="1">
            <a:spLocks/>
          </p:cNvSpPr>
          <p:nvPr/>
        </p:nvSpPr>
        <p:spPr>
          <a:xfrm>
            <a:off x="914400" y="0"/>
            <a:ext cx="11277600" cy="75069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3733" b="1" dirty="0">
                <a:solidFill>
                  <a:schemeClr val="bg1"/>
                </a:solidFill>
              </a:rPr>
              <a:t>JUVENTUD ( 18 Años - 28 Años, 11 meses, 29 días)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1F6DD5-222A-49E2-8FF8-BAB897DB6A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r="11760"/>
          <a:stretch/>
        </p:blipFill>
        <p:spPr>
          <a:xfrm>
            <a:off x="5777953" y="3229022"/>
            <a:ext cx="6016488" cy="371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25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0223DE62-45AA-435E-9B87-3912CB61357E}"/>
              </a:ext>
            </a:extLst>
          </p:cNvPr>
          <p:cNvGrpSpPr/>
          <p:nvPr/>
        </p:nvGrpSpPr>
        <p:grpSpPr>
          <a:xfrm>
            <a:off x="2032000" y="1500963"/>
            <a:ext cx="8128000" cy="5223700"/>
            <a:chOff x="1224280" y="1145627"/>
            <a:chExt cx="6096000" cy="39177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aphicFrame>
          <p:nvGraphicFramePr>
            <p:cNvPr id="8" name="Diagrama 7"/>
            <p:cNvGraphicFramePr/>
            <p:nvPr/>
          </p:nvGraphicFramePr>
          <p:xfrm>
            <a:off x="1224280" y="1145627"/>
            <a:ext cx="6096000" cy="391777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" name="CuadroTexto 3"/>
            <p:cNvSpPr txBox="1"/>
            <p:nvPr/>
          </p:nvSpPr>
          <p:spPr>
            <a:xfrm>
              <a:off x="1740776" y="4594973"/>
              <a:ext cx="479804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2400" b="1" dirty="0"/>
                <a:t>IDENTIFICACIÓN DEL RIESGO AUDITIVO Y VISUAL</a:t>
              </a:r>
            </a:p>
          </p:txBody>
        </p:sp>
      </p:grpSp>
      <p:sp>
        <p:nvSpPr>
          <p:cNvPr id="2" name="Rectángulo 1"/>
          <p:cNvSpPr/>
          <p:nvPr/>
        </p:nvSpPr>
        <p:spPr>
          <a:xfrm>
            <a:off x="72887" y="77017"/>
            <a:ext cx="12046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ACTIVIDADES E INTERVENCIONES PARA LA IDENTIFICACIÓN DE ALTERACIONES VISUALES Y AUDITIVAS</a:t>
            </a:r>
            <a:endParaRPr lang="es-ES_tradnl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303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/>
        </p:nvGraphicFramePr>
        <p:xfrm>
          <a:off x="0" y="1303593"/>
          <a:ext cx="7247098" cy="5057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Estrella de 6 puntas 9"/>
          <p:cNvSpPr/>
          <p:nvPr/>
        </p:nvSpPr>
        <p:spPr>
          <a:xfrm>
            <a:off x="7890972" y="1877987"/>
            <a:ext cx="3300583" cy="3291840"/>
          </a:xfrm>
          <a:prstGeom prst="star6">
            <a:avLst>
              <a:gd name="adj" fmla="val 29270"/>
              <a:gd name="hf" fmla="val 115470"/>
            </a:avLst>
          </a:prstGeom>
          <a:solidFill>
            <a:schemeClr val="accent2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867" dirty="0">
                <a:latin typeface="Arial" charset="0"/>
                <a:ea typeface="Arial" charset="0"/>
                <a:cs typeface="Arial" charset="0"/>
              </a:rPr>
              <a:t>Verificar activación a la Ruta de Alteraciones de acuerdo al riesgo identificado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2415" y="143198"/>
            <a:ext cx="11739585" cy="981615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3200" b="1" dirty="0">
                <a:latin typeface="+mn-lt"/>
                <a:cs typeface="Arial" charset="0"/>
              </a:rPr>
              <a:t>ACTIVIDADES E INTERVENCIONES PARA LA IDENTIFICACIÓN DE ALTERACIONES </a:t>
            </a:r>
            <a:r>
              <a:rPr lang="es-ES" sz="3200" b="1" dirty="0">
                <a:latin typeface="+mn-lt"/>
                <a:cs typeface="Arial" charset="0"/>
              </a:rPr>
              <a:t>NUTRICIONALES</a:t>
            </a:r>
            <a:endParaRPr lang="es-ES_tradnl" sz="3200" b="1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44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CCE73048-ACBA-7968-75BE-657D42594B30}"/>
              </a:ext>
            </a:extLst>
          </p:cNvPr>
          <p:cNvGrpSpPr/>
          <p:nvPr/>
        </p:nvGrpSpPr>
        <p:grpSpPr>
          <a:xfrm>
            <a:off x="3371132" y="1594164"/>
            <a:ext cx="8200183" cy="3669671"/>
            <a:chOff x="2752253" y="574764"/>
            <a:chExt cx="7284570" cy="3669671"/>
          </a:xfrm>
        </p:grpSpPr>
        <p:sp>
          <p:nvSpPr>
            <p:cNvPr id="11" name="Flecha: pentágono 10">
              <a:extLst>
                <a:ext uri="{FF2B5EF4-FFF2-40B4-BE49-F238E27FC236}">
                  <a16:creationId xmlns:a16="http://schemas.microsoft.com/office/drawing/2014/main" id="{06DDE59A-59E4-347D-D8F0-7E4625DCB0D1}"/>
                </a:ext>
              </a:extLst>
            </p:cNvPr>
            <p:cNvSpPr/>
            <p:nvPr/>
          </p:nvSpPr>
          <p:spPr>
            <a:xfrm rot="10800000">
              <a:off x="2752253" y="574764"/>
              <a:ext cx="7284570" cy="3669671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CO"/>
            </a:p>
          </p:txBody>
        </p:sp>
        <p:sp>
          <p:nvSpPr>
            <p:cNvPr id="13" name="Flecha: pentágono 4">
              <a:extLst>
                <a:ext uri="{FF2B5EF4-FFF2-40B4-BE49-F238E27FC236}">
                  <a16:creationId xmlns:a16="http://schemas.microsoft.com/office/drawing/2014/main" id="{561000D0-FC02-904F-87EF-F801D517B35F}"/>
                </a:ext>
              </a:extLst>
            </p:cNvPr>
            <p:cNvSpPr txBox="1"/>
            <p:nvPr/>
          </p:nvSpPr>
          <p:spPr>
            <a:xfrm>
              <a:off x="3669671" y="574764"/>
              <a:ext cx="6202111" cy="366967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8223" tIns="179070" rIns="334264" bIns="179070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4700" b="0" i="0" kern="12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Generalidades sobre el Modelo +MAS Bienestar</a:t>
              </a:r>
              <a:r>
                <a:rPr lang="es-ES" sz="4700" b="0" i="0" kern="1200" dirty="0">
                  <a:solidFill>
                    <a:srgbClr val="0070C0"/>
                  </a:solidFill>
                </a:rPr>
                <a:t>.</a:t>
              </a:r>
              <a:endParaRPr lang="es-CO" sz="4700" kern="1200" dirty="0">
                <a:solidFill>
                  <a:srgbClr val="0070C0"/>
                </a:solidFill>
              </a:endParaRPr>
            </a:p>
          </p:txBody>
        </p:sp>
      </p:grpSp>
      <p:sp>
        <p:nvSpPr>
          <p:cNvPr id="8" name="Elipse 7" descr="Heart with pulse con relleno sólido">
            <a:extLst>
              <a:ext uri="{FF2B5EF4-FFF2-40B4-BE49-F238E27FC236}">
                <a16:creationId xmlns:a16="http://schemas.microsoft.com/office/drawing/2014/main" id="{73AFE69F-D022-A56C-33C7-593D93D6D5B9}"/>
              </a:ext>
            </a:extLst>
          </p:cNvPr>
          <p:cNvSpPr/>
          <p:nvPr/>
        </p:nvSpPr>
        <p:spPr>
          <a:xfrm>
            <a:off x="1536297" y="1594164"/>
            <a:ext cx="3669671" cy="3669671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4094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779" y="103078"/>
            <a:ext cx="11598442" cy="978729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ACTIVIDADES E INTERVENCIONES PARA LA IDENTIFICACIÓN DE ALTERACIONES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BUCALES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a 2"/>
          <p:cNvGraphicFramePr/>
          <p:nvPr/>
        </p:nvGraphicFramePr>
        <p:xfrm>
          <a:off x="177800" y="1295419"/>
          <a:ext cx="11836400" cy="5362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8749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448" y="127953"/>
            <a:ext cx="11215348" cy="981615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3200" b="1" dirty="0">
                <a:latin typeface="+mn-lt"/>
                <a:cs typeface="Arial" charset="0"/>
              </a:rPr>
              <a:t>ACTIVIDADES E INTERVENCIONES PARA LA IDENTIFICACIÓN DE RIESGO CARDIOCEREBROVASCULAR</a:t>
            </a:r>
            <a:endParaRPr lang="es-CO" sz="3200" b="1" dirty="0">
              <a:latin typeface="+mn-lt"/>
              <a:cs typeface="Arial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84FB438-A81A-4003-8D3F-141234D36A53}"/>
              </a:ext>
            </a:extLst>
          </p:cNvPr>
          <p:cNvGraphicFramePr>
            <a:graphicFrameLocks noGrp="1"/>
          </p:cNvGraphicFramePr>
          <p:nvPr/>
        </p:nvGraphicFramePr>
        <p:xfrm>
          <a:off x="5634999" y="1402970"/>
          <a:ext cx="5208656" cy="1587067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{8A107856-5554-42FB-B03E-39F5DBC370BA}</a:tableStyleId>
              </a:tblPr>
              <a:tblGrid>
                <a:gridCol w="5208656">
                  <a:extLst>
                    <a:ext uri="{9D8B030D-6E8A-4147-A177-3AD203B41FA5}">
                      <a16:colId xmlns:a16="http://schemas.microsoft.com/office/drawing/2014/main" val="39094231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 indaga por el consumo de tabaco.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9974795"/>
                  </a:ext>
                </a:extLst>
              </a:tr>
              <a:tr h="33923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 indaga por el consumo de alcohol.</a:t>
                      </a:r>
                      <a:endParaRPr lang="es-CO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18244248"/>
                  </a:ext>
                </a:extLst>
              </a:tr>
              <a:tr h="37914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 indaga por la realización de actividad física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24918278"/>
                  </a:ext>
                </a:extLst>
              </a:tr>
              <a:tr h="3392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 indaga por el consumo y hábitos alimentarios.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7615912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3553169-8C91-4B07-BC0D-5AB228354644}"/>
              </a:ext>
            </a:extLst>
          </p:cNvPr>
          <p:cNvGraphicFramePr>
            <a:graphicFrameLocks noGrp="1"/>
          </p:cNvGraphicFramePr>
          <p:nvPr/>
        </p:nvGraphicFramePr>
        <p:xfrm>
          <a:off x="117266" y="3303478"/>
          <a:ext cx="8128000" cy="173736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{7DF18680-E054-41AD-8BC1-D1AEF772440D}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979261692"/>
                    </a:ext>
                  </a:extLst>
                </a:gridCol>
              </a:tblGrid>
              <a:tr h="56896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Aplicación de </a:t>
                      </a:r>
                      <a:r>
                        <a:rPr lang="es-ES" sz="19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Findrisc</a:t>
                      </a:r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score: Probabilidad de sufrir diabetes tipo 2 Cuantitativa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10389115"/>
                  </a:ext>
                </a:extLst>
              </a:tr>
              <a:tr h="57467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Aplicación de Tablas de Estratificación de la OMS. Probabilidad </a:t>
                      </a:r>
                      <a:r>
                        <a:rPr lang="es-ES" sz="19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Enf</a:t>
                      </a:r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Cardiovascular. Cualitativa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14034302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Aplicación de tabla de </a:t>
                      </a:r>
                      <a:r>
                        <a:rPr lang="es-ES" sz="19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Framinghan</a:t>
                      </a:r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: Probabilidad de sufrir </a:t>
                      </a:r>
                      <a:r>
                        <a:rPr lang="es-ES" sz="19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Enf</a:t>
                      </a:r>
                      <a:r>
                        <a:rPr lang="es-ES" sz="19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. Cardiovascular. Cuantitativa.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0458579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117266" y="5040838"/>
          <a:ext cx="8128000" cy="73152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r>
                        <a:rPr lang="es-CO" sz="2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 ordena tamizaje: glicemia basal, perfil lipídico, creatinina, uroanálisis</a:t>
                      </a:r>
                      <a:endParaRPr lang="es-ES_tradnl" sz="2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0" name="Picture 2" descr="iesgios Cardiocerebrovascular - ESE Hospital San Rafael Helicon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266" y="3303478"/>
            <a:ext cx="2923544" cy="241724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VALnet - Mundo Médico - Reportaj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472" y="1448278"/>
            <a:ext cx="4284501" cy="149645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6FE46ABD-C4F2-4135-9635-BA824F70208C}"/>
              </a:ext>
            </a:extLst>
          </p:cNvPr>
          <p:cNvGraphicFramePr>
            <a:graphicFrameLocks noGrp="1"/>
          </p:cNvGraphicFramePr>
          <p:nvPr/>
        </p:nvGraphicFramePr>
        <p:xfrm>
          <a:off x="4398475" y="5976764"/>
          <a:ext cx="3987567" cy="494453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987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53">
                <a:tc>
                  <a:txBody>
                    <a:bodyPr/>
                    <a:lstStyle/>
                    <a:p>
                      <a:r>
                        <a:rPr lang="es-CO" sz="2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Prescripción Actividad Física.</a:t>
                      </a:r>
                      <a:endParaRPr lang="es-ES_tradnl" sz="2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21920" marR="121920" marT="60960" marB="60960">
                    <a:solidFill>
                      <a:srgbClr val="C72D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483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822" y="318002"/>
            <a:ext cx="11448491" cy="867930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ACTIVIDADES E INTERVENCIONES PARA LA IDENTIFICACIÓN DE 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ENFERMEDADES RESPIRATORIAS CRÓNICAS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C5ED9609-85CA-49C2-B38C-42AF72ED5967}"/>
              </a:ext>
            </a:extLst>
          </p:cNvPr>
          <p:cNvGrpSpPr/>
          <p:nvPr/>
        </p:nvGrpSpPr>
        <p:grpSpPr>
          <a:xfrm>
            <a:off x="371755" y="2281440"/>
            <a:ext cx="7325061" cy="4106107"/>
            <a:chOff x="191388" y="1258523"/>
            <a:chExt cx="5493796" cy="3079580"/>
          </a:xfrm>
        </p:grpSpPr>
        <p:sp>
          <p:nvSpPr>
            <p:cNvPr id="2" name="Rectángulo redondeado 1"/>
            <p:cNvSpPr/>
            <p:nvPr/>
          </p:nvSpPr>
          <p:spPr>
            <a:xfrm>
              <a:off x="191388" y="1258523"/>
              <a:ext cx="5493796" cy="3079580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240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EA293C53-3D09-447C-B0AF-C3EBEFCE61E8}"/>
                </a:ext>
              </a:extLst>
            </p:cNvPr>
            <p:cNvSpPr txBox="1"/>
            <p:nvPr/>
          </p:nvSpPr>
          <p:spPr>
            <a:xfrm>
              <a:off x="435938" y="1296410"/>
              <a:ext cx="5249245" cy="29930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Se aplica tamizaje para identificar riesgo de EPOC, el cual contiene las siguientes preguntas: </a:t>
              </a:r>
            </a:p>
            <a:p>
              <a:endParaRPr lang="es-ES" sz="1333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457189" indent="-457189">
                <a:buFont typeface="Arial" panose="020B0604020202020204" pitchFamily="34" charset="0"/>
                <a:buChar char="•"/>
              </a:pPr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Tose muchas veces, la mayoría de los días.</a:t>
              </a:r>
            </a:p>
            <a:p>
              <a:pPr marL="457189" indent="-457189">
                <a:buFont typeface="Arial" panose="020B0604020202020204" pitchFamily="34" charset="0"/>
                <a:buChar char="•"/>
              </a:pPr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Tiene flemas o mocos, la mayoría de los días.</a:t>
              </a:r>
            </a:p>
            <a:p>
              <a:pPr marL="457189" indent="-457189">
                <a:buFont typeface="Arial" panose="020B0604020202020204" pitchFamily="34" charset="0"/>
                <a:buChar char="•"/>
              </a:pPr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Se queda sin aire más fácilmente que otras personas de su edad.</a:t>
              </a:r>
            </a:p>
            <a:p>
              <a:pPr marL="457189" indent="-457189">
                <a:buFont typeface="Arial" panose="020B0604020202020204" pitchFamily="34" charset="0"/>
                <a:buChar char="•"/>
              </a:pPr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Es mayor de 40 años y actualmente fuma (Intensión de ingresar a programa de cesación de tabaco) o es un exfumador.</a:t>
              </a:r>
            </a:p>
            <a:p>
              <a:pPr marL="457189" indent="-457189">
                <a:buFont typeface="Arial" panose="020B0604020202020204" pitchFamily="34" charset="0"/>
                <a:buChar char="•"/>
              </a:pPr>
              <a:r>
                <a:rPr lang="es-ES" sz="2400" dirty="0">
                  <a:solidFill>
                    <a:srgbClr val="000000"/>
                  </a:solidFill>
                  <a:latin typeface="Calibri" panose="020F0502020204030204" pitchFamily="34" charset="0"/>
                </a:rPr>
                <a:t>Exposición a humo de tabaco o sus derivados.</a:t>
              </a:r>
            </a:p>
          </p:txBody>
        </p:sp>
      </p:grpSp>
      <p:pic>
        <p:nvPicPr>
          <p:cNvPr id="3074" name="Picture 2" descr="ué es la enfermedad pulmonar obstructiva crónica? - Fisiosite  BlogFisiosite Blo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084" y="2331956"/>
            <a:ext cx="3414641" cy="377407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552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576301" y="2010165"/>
            <a:ext cx="5814035" cy="10447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80990" indent="-380990">
              <a:buFont typeface="Arial" charset="0"/>
              <a:buChar char="•"/>
            </a:pPr>
            <a:r>
              <a:rPr lang="es-MX" sz="1867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Identificación de situaciones de exposición a violencia interpersonal o violencia sexual.</a:t>
            </a:r>
          </a:p>
          <a:p>
            <a:pPr marL="380990" indent="-380990">
              <a:lnSpc>
                <a:spcPct val="150000"/>
              </a:lnSpc>
              <a:buFont typeface="Arial" charset="0"/>
              <a:buChar char="•"/>
            </a:pPr>
            <a:r>
              <a:rPr lang="es-MX" sz="1867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Se valora la presencia de riesgos psicosociales.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/>
        </p:nvGraphicFramePr>
        <p:xfrm>
          <a:off x="576303" y="3429000"/>
          <a:ext cx="5814033" cy="2856948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814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6268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MX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Examen mental, afrontamiento a sucesos vitales, riesgos psicosociales para violencias. 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136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Depresión, preguntas relacionadas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136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Ansiedad, cuestionario relacionado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136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Consumo de SPA.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136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Consumo de alcohol.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136">
                <a:tc>
                  <a:txBody>
                    <a:bodyPr/>
                    <a:lstStyle/>
                    <a:p>
                      <a:pPr marL="285750" indent="-285750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Sobrecarga del cuidador.</a:t>
                      </a:r>
                    </a:p>
                  </a:txBody>
                  <a:tcPr marL="38100" marR="38100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34652DFC-2FDC-4F46-8F38-8CA0CCB6141E}"/>
              </a:ext>
            </a:extLst>
          </p:cNvPr>
          <p:cNvGrpSpPr/>
          <p:nvPr/>
        </p:nvGrpSpPr>
        <p:grpSpPr>
          <a:xfrm>
            <a:off x="6799906" y="2318925"/>
            <a:ext cx="4991041" cy="3878284"/>
            <a:chOff x="5284764" y="1877060"/>
            <a:chExt cx="3743281" cy="2908713"/>
          </a:xfrm>
        </p:grpSpPr>
        <p:sp>
          <p:nvSpPr>
            <p:cNvPr id="7" name="Estrella de 6 puntas 6"/>
            <p:cNvSpPr/>
            <p:nvPr/>
          </p:nvSpPr>
          <p:spPr>
            <a:xfrm>
              <a:off x="6043453" y="2979152"/>
              <a:ext cx="2027120" cy="1806621"/>
            </a:xfrm>
            <a:prstGeom prst="star6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1733" b="1" dirty="0">
                  <a:solidFill>
                    <a:schemeClr val="tx2">
                      <a:lumMod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VALORACIÓN SALUD MENTAL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339B3CF-E29D-408D-80D0-68EDD5AEEF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4764" y="1877060"/>
              <a:ext cx="3743281" cy="2005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526" y="0"/>
            <a:ext cx="11790947" cy="1643527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ACTIVIDADES E INTERVENCIONES PARA LA IDENTIFICACIÓN </a:t>
            </a:r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x-none" sz="2800" b="1" dirty="0">
                <a:latin typeface="Arial" panose="020B0604020202020204" pitchFamily="34" charset="0"/>
                <a:cs typeface="Arial" panose="020B0604020202020204" pitchFamily="34" charset="0"/>
              </a:rPr>
              <a:t>RIESGO O PRESENCIA DE TRASTORNOS MENTALES Y DEL COMPORTAMIENTO</a:t>
            </a:r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x-none" sz="2800" b="1" dirty="0">
                <a:latin typeface="Arial" panose="020B0604020202020204" pitchFamily="34" charset="0"/>
                <a:cs typeface="Arial" panose="020B0604020202020204" pitchFamily="34" charset="0"/>
              </a:rPr>
              <a:t> DEBIDO A</a:t>
            </a:r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x-none" sz="2800" b="1" dirty="0">
                <a:latin typeface="Arial" panose="020B0604020202020204" pitchFamily="34" charset="0"/>
                <a:cs typeface="Arial" panose="020B0604020202020204" pitchFamily="34" charset="0"/>
              </a:rPr>
              <a:t> USO DE SUSTANCIAS PSICOACTIVAS Y ADICCIONES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138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17" y="210473"/>
            <a:ext cx="11215348" cy="1089529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ACTIVIDADES E INTERVENCIONES PARA LA IDENTIFICACIÓN DE RIESGO DE</a:t>
            </a: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 CÁNCER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62D66FF-434A-4E93-9822-5ECAEB24FE68}"/>
              </a:ext>
            </a:extLst>
          </p:cNvPr>
          <p:cNvGraphicFramePr>
            <a:graphicFrameLocks noGrp="1"/>
          </p:cNvGraphicFramePr>
          <p:nvPr/>
        </p:nvGraphicFramePr>
        <p:xfrm>
          <a:off x="740118" y="1627214"/>
          <a:ext cx="6535327" cy="4978749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{3B4B98B0-60AC-42C2-AFA5-B58CD77FA1E5}</a:tableStyleId>
              </a:tblPr>
              <a:tblGrid>
                <a:gridCol w="6535327">
                  <a:extLst>
                    <a:ext uri="{9D8B030D-6E8A-4147-A177-3AD203B41FA5}">
                      <a16:colId xmlns:a16="http://schemas.microsoft.com/office/drawing/2014/main" val="1204087674"/>
                    </a:ext>
                  </a:extLst>
                </a:gridCol>
              </a:tblGrid>
              <a:tr h="715128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endParaRPr lang="es-ES" sz="190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Tamizaje ADN VPH según esquema 1.5.5.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07959"/>
                  </a:ext>
                </a:extLst>
              </a:tr>
              <a:tr h="789536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Tamizaje Citología Cérvico Vaginal según esquema 1.3.3. 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082412"/>
                  </a:ext>
                </a:extLst>
              </a:tr>
              <a:tr h="526357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Colposcopia según hallazgos de tamización.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371325"/>
                  </a:ext>
                </a:extLst>
              </a:tr>
              <a:tr h="789536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Biopsia cérvico uterina según hallazgos de tamización.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848767"/>
                  </a:ext>
                </a:extLst>
              </a:tr>
              <a:tr h="789536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Tamizaje cáncer de mama: Mamografía a partir de los 50 años. 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275881"/>
                  </a:ext>
                </a:extLst>
              </a:tr>
              <a:tr h="789536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Tamizaje cáncer de mama (Examen clínico de mama) a partir de los 40 años. </a:t>
                      </a:r>
                      <a:endParaRPr lang="es-ES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3707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Biopsia de mama</a:t>
                      </a:r>
                      <a:endParaRPr lang="es-CO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endParaRPr lang="es-CO" sz="190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619879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18161DE9-5098-4476-8AF3-DAE43EF4F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645" y="1653896"/>
            <a:ext cx="4998820" cy="435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72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62D66FF-434A-4E93-9822-5ECAEB24FE68}"/>
              </a:ext>
            </a:extLst>
          </p:cNvPr>
          <p:cNvGraphicFramePr>
            <a:graphicFrameLocks noGrp="1"/>
          </p:cNvGraphicFramePr>
          <p:nvPr/>
        </p:nvGraphicFramePr>
        <p:xfrm>
          <a:off x="1098385" y="1633337"/>
          <a:ext cx="6256572" cy="463296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{3B4B98B0-60AC-42C2-AFA5-B58CD77FA1E5}</a:tableStyleId>
              </a:tblPr>
              <a:tblGrid>
                <a:gridCol w="6256572">
                  <a:extLst>
                    <a:ext uri="{9D8B030D-6E8A-4147-A177-3AD203B41FA5}">
                      <a16:colId xmlns:a16="http://schemas.microsoft.com/office/drawing/2014/main" val="1204087674"/>
                    </a:ext>
                  </a:extLst>
                </a:gridCol>
              </a:tblGrid>
              <a:tr h="113792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Tamizaje cáncer de próstata PSA a partir de los 50 años cada 5 años.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87139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Tamizaje ca de próstata (tacto rectal) a partir de los 50 años cada 5 años. 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7108758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CO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Biopsia de próstata.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CO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412173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Tamizaje Cáncer de colon (Sangre Oculta en materia fecal por inmunoquímica) a partir de los 50 años.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690408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Colonoscopia según prueba de sangre oculta.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091979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342900" indent="-34290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Biopsia de colon según endoscopia.</a:t>
                      </a:r>
                    </a:p>
                    <a:p>
                      <a:pPr marL="0" indent="0" algn="l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389433"/>
                  </a:ext>
                </a:extLst>
              </a:tr>
            </a:tbl>
          </a:graphicData>
        </a:graphic>
      </p:graphicFrame>
      <p:pic>
        <p:nvPicPr>
          <p:cNvPr id="2050" name="Picture 2" descr="Cinta Azul Clara Con Bigote. Próstata Conciencia De La Cinta Del Cáncer.  Vector Ilustraciones Vectoriales, Clip Art Vectorizado Libre De Derechos.  Image 47847484.">
            <a:extLst>
              <a:ext uri="{FF2B5EF4-FFF2-40B4-BE49-F238E27FC236}">
                <a16:creationId xmlns:a16="http://schemas.microsoft.com/office/drawing/2014/main" id="{73CBC61F-52C5-47EF-B5AA-209146DF4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769" y="1996164"/>
            <a:ext cx="3715579" cy="371557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6">
            <a:extLst>
              <a:ext uri="{FF2B5EF4-FFF2-40B4-BE49-F238E27FC236}">
                <a16:creationId xmlns:a16="http://schemas.microsoft.com/office/drawing/2014/main" id="{FC3ECEE4-460B-47B0-A434-C7DEB73424DB}"/>
              </a:ext>
            </a:extLst>
          </p:cNvPr>
          <p:cNvSpPr txBox="1">
            <a:spLocks/>
          </p:cNvSpPr>
          <p:nvPr/>
        </p:nvSpPr>
        <p:spPr>
          <a:xfrm>
            <a:off x="1098385" y="56728"/>
            <a:ext cx="11215348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77"/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ACTIVIDADES E INTERVENCIONES PARA LA IDENTIFICACIÓN DE RIESGO DE</a:t>
            </a: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 CÁNCER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944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6">
            <a:extLst>
              <a:ext uri="{FF2B5EF4-FFF2-40B4-BE49-F238E27FC236}">
                <a16:creationId xmlns:a16="http://schemas.microsoft.com/office/drawing/2014/main" id="{95FBD6B6-B598-49D6-B009-406567AE2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803" y="98825"/>
            <a:ext cx="11215348" cy="1424814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MX" sz="3200" b="1" dirty="0">
                <a:latin typeface="+mn-lt"/>
                <a:cs typeface="Arial" charset="0"/>
              </a:rPr>
              <a:t>ACTIVIDADES E INTERVENCIONES PARA LA IDENTIFICACIÓN DE RIESGOS RELACIONADOS CON ENFERMEDADES </a:t>
            </a:r>
            <a:r>
              <a:rPr lang="es-ES" sz="3200" b="1" dirty="0">
                <a:latin typeface="+mn-lt"/>
                <a:cs typeface="Arial" charset="0"/>
              </a:rPr>
              <a:t>INFECCIOSAS</a:t>
            </a:r>
            <a:endParaRPr lang="es-CO" sz="3200" b="1" dirty="0">
              <a:latin typeface="+mn-lt"/>
              <a:cs typeface="Arial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04B01EE-05F6-48B5-9F2A-77CEDD1F9A78}"/>
              </a:ext>
            </a:extLst>
          </p:cNvPr>
          <p:cNvSpPr txBox="1"/>
          <p:nvPr/>
        </p:nvSpPr>
        <p:spPr>
          <a:xfrm>
            <a:off x="991586" y="2022971"/>
            <a:ext cx="5551428" cy="41966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ES" sz="2667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Se verifica la realización tamizajes pruebas rápidas (VIH, Hepatitis B, Hepatitis C, treponémica) según exposición de riesgo.</a:t>
            </a:r>
            <a:r>
              <a:rPr lang="es-ES" sz="2667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algn="just"/>
            <a:endParaRPr lang="es-ES" sz="2667" dirty="0">
              <a:latin typeface="Arial" charset="0"/>
              <a:ea typeface="Arial" charset="0"/>
              <a:cs typeface="Arial" charset="0"/>
            </a:endParaRPr>
          </a:p>
          <a:p>
            <a:pPr algn="just"/>
            <a:r>
              <a:rPr lang="es-ES" sz="2667" dirty="0">
                <a:latin typeface="Arial" charset="0"/>
                <a:ea typeface="Arial" charset="0"/>
                <a:cs typeface="Arial" charset="0"/>
              </a:rPr>
              <a:t>Evidenciar el riesgo nutricional y cardiopatía en menores de 5 años que es un marcador de riesgo para muerte por infección respiratoria aguda.</a:t>
            </a:r>
            <a:endParaRPr lang="es-CO" sz="2667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47378BD-A657-435F-B7B6-DB5ACBEB9388}"/>
              </a:ext>
            </a:extLst>
          </p:cNvPr>
          <p:cNvSpPr txBox="1"/>
          <p:nvPr/>
        </p:nvSpPr>
        <p:spPr>
          <a:xfrm>
            <a:off x="401244" y="6420621"/>
            <a:ext cx="1387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Fuente MSPS</a:t>
            </a:r>
            <a:endParaRPr lang="es-CO" sz="1600" dirty="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9E3058E-6B4F-40DA-B8C6-F57DEC25033A}"/>
              </a:ext>
            </a:extLst>
          </p:cNvPr>
          <p:cNvGrpSpPr/>
          <p:nvPr/>
        </p:nvGrpSpPr>
        <p:grpSpPr>
          <a:xfrm>
            <a:off x="6699717" y="2532552"/>
            <a:ext cx="4899860" cy="3191117"/>
            <a:chOff x="5220212" y="1905608"/>
            <a:chExt cx="3674895" cy="2393338"/>
          </a:xfrm>
        </p:grpSpPr>
        <p:pic>
          <p:nvPicPr>
            <p:cNvPr id="3074" name="Picture 2" descr="Noticias del Congreso - Avalan declarar “Semana Nacional de Concientización  y Prevención de la Covid-19”">
              <a:extLst>
                <a:ext uri="{FF2B5EF4-FFF2-40B4-BE49-F238E27FC236}">
                  <a16:creationId xmlns:a16="http://schemas.microsoft.com/office/drawing/2014/main" id="{AAEA0CB5-CF38-49BB-A1AA-0EF22E61B8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212" y="1905608"/>
              <a:ext cx="3674895" cy="2393338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7E13A649-023B-47BE-8B5A-EE9965BB794D}"/>
                </a:ext>
              </a:extLst>
            </p:cNvPr>
            <p:cNvSpPr/>
            <p:nvPr/>
          </p:nvSpPr>
          <p:spPr>
            <a:xfrm>
              <a:off x="6891338" y="3138488"/>
              <a:ext cx="176212" cy="126206"/>
            </a:xfrm>
            <a:prstGeom prst="rect">
              <a:avLst/>
            </a:prstGeom>
            <a:solidFill>
              <a:srgbClr val="F4F1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2400"/>
            </a:p>
          </p:txBody>
        </p:sp>
      </p:grpSp>
    </p:spTree>
    <p:extLst>
      <p:ext uri="{BB962C8B-B14F-4D97-AF65-F5344CB8AC3E}">
        <p14:creationId xmlns:p14="http://schemas.microsoft.com/office/powerpoint/2010/main" val="9655406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7EAC99-E052-4EF3-A61B-F9A5D3182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6782"/>
            <a:ext cx="10515600" cy="4349749"/>
          </a:xfrm>
        </p:spPr>
        <p:txBody>
          <a:bodyPr/>
          <a:lstStyle/>
          <a:p>
            <a:pPr marL="0" indent="0">
              <a:buNone/>
            </a:pPr>
            <a:r>
              <a:rPr lang="es-CO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https://www.minsalud.gov.co/sites/rid/Lists/BibliotecaDigital/RIDE/VS/PP/anexo-instrumentos-valoracion-ruta-promocion.pdf</a:t>
            </a:r>
            <a:endParaRPr lang="es-CO" u="sng" dirty="0">
              <a:solidFill>
                <a:srgbClr val="0000FF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CO" u="sng" dirty="0">
              <a:solidFill>
                <a:srgbClr val="0000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https://www.minsalud.gov.co/sites/rid/Lists/BibliotecaDigital/RIDE/VS/PP/instrumentos-aplicacion-sugerida-rpms.pdf</a:t>
            </a:r>
            <a:endParaRPr lang="es-CO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CO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CO" dirty="0"/>
          </a:p>
        </p:txBody>
      </p:sp>
      <p:sp>
        <p:nvSpPr>
          <p:cNvPr id="4" name="Título 6">
            <a:extLst>
              <a:ext uri="{FF2B5EF4-FFF2-40B4-BE49-F238E27FC236}">
                <a16:creationId xmlns:a16="http://schemas.microsoft.com/office/drawing/2014/main" id="{06FD923E-6BBD-48F9-9FD7-33AAC0216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8000"/>
            <a:ext cx="10515600" cy="683329"/>
          </a:xfrm>
        </p:spPr>
        <p:txBody>
          <a:bodyPr wrap="square">
            <a:spAutoFit/>
          </a:bodyPr>
          <a:lstStyle/>
          <a:p>
            <a:pPr algn="ctr" defTabSz="914377"/>
            <a:r>
              <a:rPr lang="es-ES" sz="4267" b="1" dirty="0">
                <a:latin typeface="+mn-lt"/>
                <a:cs typeface="Arial" charset="0"/>
              </a:rPr>
              <a:t>LINKS INSTRUMENTOS RPMS</a:t>
            </a:r>
            <a:endParaRPr lang="es-CO" sz="4267" b="1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905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7A32D296-FBBE-0FEA-477F-1539C2516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>
            <a:extLst>
              <a:ext uri="{FF2B5EF4-FFF2-40B4-BE49-F238E27FC236}">
                <a16:creationId xmlns:a16="http://schemas.microsoft.com/office/drawing/2014/main" id="{84D1BE02-6DDB-08F8-084D-914D2AC531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714" y="5912454"/>
            <a:ext cx="2239200" cy="51596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00DBE9-9766-E058-D115-EB776DFD53E5}"/>
              </a:ext>
            </a:extLst>
          </p:cNvPr>
          <p:cNvCxnSpPr>
            <a:cxnSpLocks/>
          </p:cNvCxnSpPr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F4B475EF-DFF2-0024-2B42-B917F1A501FA}"/>
              </a:ext>
            </a:extLst>
          </p:cNvPr>
          <p:cNvSpPr txBox="1">
            <a:spLocks/>
          </p:cNvSpPr>
          <p:nvPr/>
        </p:nvSpPr>
        <p:spPr>
          <a:xfrm>
            <a:off x="4449322" y="2526313"/>
            <a:ext cx="687626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36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GRACIAS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9FCC51B-B4DC-EB39-E273-A1DB481A3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01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4" y="0"/>
            <a:ext cx="12192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E8C1F0C-E044-BF55-AD15-4E68CD0F79CE}"/>
              </a:ext>
            </a:extLst>
          </p:cNvPr>
          <p:cNvSpPr/>
          <p:nvPr/>
        </p:nvSpPr>
        <p:spPr>
          <a:xfrm>
            <a:off x="5735782" y="5353396"/>
            <a:ext cx="1197033" cy="10474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Flecha derecha 5">
            <a:extLst>
              <a:ext uri="{FF2B5EF4-FFF2-40B4-BE49-F238E27FC236}">
                <a16:creationId xmlns:a16="http://schemas.microsoft.com/office/drawing/2014/main" id="{2D8ECEF9-BFBA-DDBF-A955-61EECD16B0CB}"/>
              </a:ext>
            </a:extLst>
          </p:cNvPr>
          <p:cNvSpPr/>
          <p:nvPr/>
        </p:nvSpPr>
        <p:spPr>
          <a:xfrm>
            <a:off x="4671753" y="5818909"/>
            <a:ext cx="1064029" cy="41563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2808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A0A23541-97DC-594B-B6A3-FDB2B1471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511" y="617581"/>
            <a:ext cx="8566979" cy="6240419"/>
          </a:xfrm>
          <a:prstGeom prst="rect">
            <a:avLst/>
          </a:prstGeom>
        </p:spPr>
      </p:pic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F1912C06-2F51-4C3E-4E19-41E32E4EA3D8}"/>
              </a:ext>
            </a:extLst>
          </p:cNvPr>
          <p:cNvSpPr txBox="1"/>
          <p:nvPr/>
        </p:nvSpPr>
        <p:spPr>
          <a:xfrm>
            <a:off x="1118735" y="132631"/>
            <a:ext cx="97999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>
              <a:defRPr sz="4400" b="1">
                <a:solidFill>
                  <a:srgbClr val="398BA5"/>
                </a:solidFill>
                <a:latin typeface="Museo Sans 900" panose="02000000000000000000" pitchFamily="2" charset="77"/>
              </a:defRPr>
            </a:lvl1pPr>
          </a:lstStyle>
          <a:p>
            <a:pPr algn="ctr"/>
            <a:r>
              <a:rPr lang="es-CO" sz="2800" dirty="0">
                <a:latin typeface="+mj-lt"/>
                <a:sym typeface="Oswald"/>
              </a:rPr>
              <a:t>GESTIÓN INTEGRAL DEL RIESGO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170CB13-DF59-0530-11A8-7D892F12D754}"/>
              </a:ext>
            </a:extLst>
          </p:cNvPr>
          <p:cNvSpPr/>
          <p:nvPr/>
        </p:nvSpPr>
        <p:spPr>
          <a:xfrm>
            <a:off x="4422371" y="4106487"/>
            <a:ext cx="1246909" cy="5652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Flecha derecha 4">
            <a:extLst>
              <a:ext uri="{FF2B5EF4-FFF2-40B4-BE49-F238E27FC236}">
                <a16:creationId xmlns:a16="http://schemas.microsoft.com/office/drawing/2014/main" id="{2F05C740-D313-9057-9D35-17FB2303653C}"/>
              </a:ext>
            </a:extLst>
          </p:cNvPr>
          <p:cNvSpPr/>
          <p:nvPr/>
        </p:nvSpPr>
        <p:spPr>
          <a:xfrm>
            <a:off x="3734661" y="4422371"/>
            <a:ext cx="681644" cy="24938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91960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185130A1-7BDA-AE91-A58E-39CF06AF83F6}"/>
              </a:ext>
            </a:extLst>
          </p:cNvPr>
          <p:cNvSpPr/>
          <p:nvPr/>
        </p:nvSpPr>
        <p:spPr>
          <a:xfrm>
            <a:off x="410633" y="5536295"/>
            <a:ext cx="5584699" cy="3488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2" name="Rectángulo 1"/>
          <p:cNvSpPr/>
          <p:nvPr/>
        </p:nvSpPr>
        <p:spPr>
          <a:xfrm>
            <a:off x="6136970" y="4749756"/>
            <a:ext cx="23795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sistema sanitario </a:t>
            </a:r>
          </a:p>
        </p:txBody>
      </p:sp>
      <p:sp>
        <p:nvSpPr>
          <p:cNvPr id="4" name="AutoShape 2" descr="LIBRO DE LA SALUD DEL HOSPITAL CLINICO DE BARCELONA Y LA FUNDACION BBVA -  9788496515338"/>
          <p:cNvSpPr>
            <a:spLocks noChangeAspect="1" noChangeArrowheads="1"/>
          </p:cNvSpPr>
          <p:nvPr/>
        </p:nvSpPr>
        <p:spPr bwMode="auto">
          <a:xfrm>
            <a:off x="207433" y="-192616"/>
            <a:ext cx="4064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CO" sz="2400"/>
          </a:p>
        </p:txBody>
      </p:sp>
      <p:sp>
        <p:nvSpPr>
          <p:cNvPr id="6" name="Rectángulo 5"/>
          <p:cNvSpPr/>
          <p:nvPr/>
        </p:nvSpPr>
        <p:spPr>
          <a:xfrm>
            <a:off x="355248" y="6237184"/>
            <a:ext cx="1099806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933" b="1" dirty="0">
                <a:solidFill>
                  <a:srgbClr val="3C4043"/>
                </a:solidFill>
                <a:latin typeface="arial" panose="020B0604020202020204" pitchFamily="34" charset="0"/>
              </a:rPr>
              <a:t>* LIBRO DE LA SALUD DEL HOSPITAL CLÍNIC DE BARCELONA Y LA FUNDACIÓN BBVA -JUÁN RODÉS, JOSEP MARÍA PIQUÉ Y ANTONIO</a:t>
            </a:r>
            <a:r>
              <a:rPr lang="es-ES" sz="1467" b="1" dirty="0">
                <a:solidFill>
                  <a:srgbClr val="3C4043"/>
                </a:solidFill>
                <a:latin typeface="arial" panose="020B0604020202020204" pitchFamily="34" charset="0"/>
              </a:rPr>
              <a:t> </a:t>
            </a:r>
            <a:endParaRPr lang="es-CO" sz="1467" b="1" dirty="0"/>
          </a:p>
        </p:txBody>
      </p:sp>
      <p:sp>
        <p:nvSpPr>
          <p:cNvPr id="7" name="Rectángulo 6"/>
          <p:cNvSpPr/>
          <p:nvPr/>
        </p:nvSpPr>
        <p:spPr>
          <a:xfrm>
            <a:off x="689847" y="153528"/>
            <a:ext cx="940353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733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resultados en salud dependen de…*</a:t>
            </a:r>
            <a:endParaRPr lang="es-ES" sz="2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ADEBCE-F97D-EA84-855B-99EDBCC03CC0}"/>
              </a:ext>
            </a:extLst>
          </p:cNvPr>
          <p:cNvSpPr txBox="1"/>
          <p:nvPr/>
        </p:nvSpPr>
        <p:spPr>
          <a:xfrm>
            <a:off x="5839974" y="1187474"/>
            <a:ext cx="1951625" cy="913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5333" b="1" dirty="0">
                <a:solidFill>
                  <a:schemeClr val="accent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43% </a:t>
            </a:r>
            <a:endParaRPr lang="es-CO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6199D20-F4ED-A2E4-E185-F295B991CD73}"/>
              </a:ext>
            </a:extLst>
          </p:cNvPr>
          <p:cNvSpPr txBox="1"/>
          <p:nvPr/>
        </p:nvSpPr>
        <p:spPr>
          <a:xfrm>
            <a:off x="5921042" y="1921851"/>
            <a:ext cx="2212429" cy="748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133" b="1" dirty="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estilos de vida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EA40F6E-5ACE-4E5B-775B-C06881701106}"/>
              </a:ext>
            </a:extLst>
          </p:cNvPr>
          <p:cNvSpPr txBox="1"/>
          <p:nvPr/>
        </p:nvSpPr>
        <p:spPr>
          <a:xfrm>
            <a:off x="3380611" y="1981814"/>
            <a:ext cx="1923772" cy="9130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defRPr sz="2400" b="1">
                <a:solidFill>
                  <a:schemeClr val="accent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5333" dirty="0">
                <a:solidFill>
                  <a:schemeClr val="accent1">
                    <a:lumMod val="50000"/>
                  </a:schemeClr>
                </a:solidFill>
              </a:rPr>
              <a:t>27% </a:t>
            </a:r>
            <a:endParaRPr lang="es-CO" sz="5333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9E633F2-539D-77C2-5320-9DCECFD6DE8A}"/>
              </a:ext>
            </a:extLst>
          </p:cNvPr>
          <p:cNvSpPr txBox="1"/>
          <p:nvPr/>
        </p:nvSpPr>
        <p:spPr>
          <a:xfrm>
            <a:off x="2992381" y="2777805"/>
            <a:ext cx="33770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defRPr sz="16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r>
              <a:rPr lang="es-ES" sz="2400" b="1" dirty="0">
                <a:solidFill>
                  <a:srgbClr val="38A9CA"/>
                </a:solidFill>
                <a:latin typeface="Arial" panose="020B0604020202020204" pitchFamily="34" charset="0"/>
              </a:rPr>
              <a:t>de los factores biológicos y genéticos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A2BFC39-3E70-A9D6-6D92-851C13BA56EB}"/>
              </a:ext>
            </a:extLst>
          </p:cNvPr>
          <p:cNvSpPr txBox="1"/>
          <p:nvPr/>
        </p:nvSpPr>
        <p:spPr>
          <a:xfrm>
            <a:off x="8580337" y="2380018"/>
            <a:ext cx="1921092" cy="9130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defRPr sz="2400" b="1">
                <a:solidFill>
                  <a:schemeClr val="accent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5333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19% </a:t>
            </a:r>
            <a:endParaRPr lang="es-CO" sz="5333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C825EBD-1B5E-CDFF-3E08-9139077A1E63}"/>
              </a:ext>
            </a:extLst>
          </p:cNvPr>
          <p:cNvSpPr txBox="1"/>
          <p:nvPr/>
        </p:nvSpPr>
        <p:spPr>
          <a:xfrm>
            <a:off x="8559965" y="3172916"/>
            <a:ext cx="30178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defRPr sz="1400" b="1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r>
              <a:rPr lang="es-ES" sz="2400" dirty="0">
                <a:solidFill>
                  <a:srgbClr val="38A9CA"/>
                </a:solidFill>
                <a:latin typeface="Arial" panose="020B0604020202020204" pitchFamily="34" charset="0"/>
              </a:rPr>
              <a:t>de las condiciones medioambientales</a:t>
            </a:r>
            <a:endParaRPr lang="es-CO" sz="2400" dirty="0">
              <a:solidFill>
                <a:srgbClr val="38A9CA"/>
              </a:solidFill>
              <a:latin typeface="Arial" panose="020B0604020202020204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48BCDAF-E6B2-3A26-7EBD-AFEBB5EFD757}"/>
              </a:ext>
            </a:extLst>
          </p:cNvPr>
          <p:cNvSpPr txBox="1"/>
          <p:nvPr/>
        </p:nvSpPr>
        <p:spPr>
          <a:xfrm>
            <a:off x="6065371" y="4011316"/>
            <a:ext cx="1923772" cy="9130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defRPr sz="2400" b="1">
                <a:solidFill>
                  <a:schemeClr val="accent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5333" b="0" dirty="0">
                <a:solidFill>
                  <a:schemeClr val="accent4">
                    <a:lumMod val="75000"/>
                  </a:schemeClr>
                </a:solidFill>
              </a:rPr>
              <a:t>11% </a:t>
            </a:r>
            <a:endParaRPr lang="es-CO" sz="5333" b="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Libro de la salud del Hospital Clínic de Barcelona y la Fundación BBVA -  FBBVA">
            <a:extLst>
              <a:ext uri="{FF2B5EF4-FFF2-40B4-BE49-F238E27FC236}">
                <a16:creationId xmlns:a16="http://schemas.microsoft.com/office/drawing/2014/main" id="{28AD8F1B-2543-B1DB-F17B-84A259A7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3" y="2894821"/>
            <a:ext cx="1937149" cy="241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113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riángulo isósceles 28">
            <a:extLst>
              <a:ext uri="{FF2B5EF4-FFF2-40B4-BE49-F238E27FC236}">
                <a16:creationId xmlns:a16="http://schemas.microsoft.com/office/drawing/2014/main" id="{7B495A28-5713-DD78-5C68-69DB68F7B12A}"/>
              </a:ext>
            </a:extLst>
          </p:cNvPr>
          <p:cNvSpPr/>
          <p:nvPr/>
        </p:nvSpPr>
        <p:spPr>
          <a:xfrm>
            <a:off x="549848" y="919061"/>
            <a:ext cx="1794329" cy="4484428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5F038411-DF9C-CB0E-C9A2-252453CAE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72" y="4648396"/>
            <a:ext cx="4268757" cy="2401177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2E31C0A3-4D5B-15A1-D5AB-00FFEDA18A34}"/>
              </a:ext>
            </a:extLst>
          </p:cNvPr>
          <p:cNvSpPr txBox="1"/>
          <p:nvPr/>
        </p:nvSpPr>
        <p:spPr>
          <a:xfrm>
            <a:off x="5627139" y="1552438"/>
            <a:ext cx="3794503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189" indent="-239994">
              <a:buClr>
                <a:schemeClr val="accent5"/>
              </a:buClr>
              <a:buSzPct val="105000"/>
              <a:buFont typeface="+mj-lt"/>
              <a:buAutoNum type="arabicPeriod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Patologías Cardio-Cerebro-Vasculares</a:t>
            </a:r>
          </a:p>
          <a:p>
            <a:pPr marL="457189" indent="-239994">
              <a:buClr>
                <a:schemeClr val="accent5"/>
              </a:buClr>
              <a:buSzPct val="105000"/>
              <a:buFont typeface="+mj-lt"/>
              <a:buAutoNum type="arabicPeriod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Patologías Oncológicas</a:t>
            </a:r>
          </a:p>
          <a:p>
            <a:pPr marL="457189" indent="-239994">
              <a:buClr>
                <a:schemeClr val="accent5"/>
              </a:buClr>
              <a:buSzPct val="105000"/>
              <a:buFont typeface="+mj-lt"/>
              <a:buAutoNum type="arabicPeriod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Patologías Renales</a:t>
            </a:r>
          </a:p>
          <a:p>
            <a:pPr marL="457189" indent="-239994">
              <a:buClr>
                <a:schemeClr val="accent5"/>
              </a:buClr>
              <a:buSzPct val="105000"/>
              <a:buFont typeface="+mj-lt"/>
              <a:buAutoNum type="arabicPeriod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Pluripatología 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5A987FB-0878-0E45-2884-DD289818A477}"/>
              </a:ext>
            </a:extLst>
          </p:cNvPr>
          <p:cNvSpPr txBox="1"/>
          <p:nvPr/>
        </p:nvSpPr>
        <p:spPr>
          <a:xfrm>
            <a:off x="5627139" y="4576759"/>
            <a:ext cx="338959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CO"/>
            </a:defPPr>
            <a:lvl1pPr marL="342900" indent="-180000">
              <a:buClr>
                <a:schemeClr val="accent5"/>
              </a:buClr>
              <a:buSzPct val="105000"/>
              <a:buFont typeface="+mj-lt"/>
              <a:buAutoNum type="arabicPeriod"/>
              <a:defRPr sz="1200"/>
            </a:lvl1pPr>
          </a:lstStyle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Mortalidad Materna</a:t>
            </a:r>
          </a:p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Salud Infantil</a:t>
            </a:r>
          </a:p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Bienestar Emocional-S. Mental</a:t>
            </a:r>
          </a:p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Trauma</a:t>
            </a:r>
          </a:p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Migrantes</a:t>
            </a:r>
          </a:p>
          <a:p>
            <a:pPr marL="217195" indent="0">
              <a:buClr>
                <a:schemeClr val="accent4"/>
              </a:buClr>
              <a:buNone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Salud Laboral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B2E6DFA-4871-C6B9-ABF2-92724DE63EE8}"/>
              </a:ext>
            </a:extLst>
          </p:cNvPr>
          <p:cNvSpPr txBox="1"/>
          <p:nvPr/>
        </p:nvSpPr>
        <p:spPr>
          <a:xfrm>
            <a:off x="5612990" y="4025332"/>
            <a:ext cx="3397733" cy="5438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>
                <a:solidFill>
                  <a:schemeClr val="accent5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CO" sz="1467" b="1" dirty="0">
                <a:solidFill>
                  <a:srgbClr val="1445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EVENTOS ASOCIADOS CON DESARROLLO E IMPACTO SOCIAL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72B9210-E4F4-4FAC-A0E6-FB45930985FB}"/>
              </a:ext>
            </a:extLst>
          </p:cNvPr>
          <p:cNvSpPr txBox="1"/>
          <p:nvPr/>
        </p:nvSpPr>
        <p:spPr>
          <a:xfrm>
            <a:off x="9474458" y="2599267"/>
            <a:ext cx="2184884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s-CO"/>
            </a:defPPr>
            <a:lvl1pPr algn="ctr">
              <a:defRPr>
                <a:solidFill>
                  <a:schemeClr val="accent5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CO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INTEGRAL DEL RIESGO EN SALUD</a:t>
            </a:r>
          </a:p>
        </p:txBody>
      </p:sp>
      <p:graphicFrame>
        <p:nvGraphicFramePr>
          <p:cNvPr id="28" name="Diagrama 27">
            <a:extLst>
              <a:ext uri="{FF2B5EF4-FFF2-40B4-BE49-F238E27FC236}">
                <a16:creationId xmlns:a16="http://schemas.microsoft.com/office/drawing/2014/main" id="{ACCC9F6E-A294-97DC-22D6-88A4CE30045C}"/>
              </a:ext>
            </a:extLst>
          </p:cNvPr>
          <p:cNvGraphicFramePr/>
          <p:nvPr/>
        </p:nvGraphicFramePr>
        <p:xfrm>
          <a:off x="996462" y="1000674"/>
          <a:ext cx="2986397" cy="4178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1" name="Gráfico 30">
            <a:extLst>
              <a:ext uri="{FF2B5EF4-FFF2-40B4-BE49-F238E27FC236}">
                <a16:creationId xmlns:a16="http://schemas.microsoft.com/office/drawing/2014/main" id="{B57D71E4-005E-D677-734D-ADA5F01608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18004" y="641398"/>
            <a:ext cx="1001320" cy="5913175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B3EA428D-AD14-E349-B30F-1C0A1FDF9BD3}"/>
              </a:ext>
            </a:extLst>
          </p:cNvPr>
          <p:cNvSpPr txBox="1"/>
          <p:nvPr/>
        </p:nvSpPr>
        <p:spPr>
          <a:xfrm>
            <a:off x="5791668" y="918434"/>
            <a:ext cx="2918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PRINCIPALES CAUSAS DE MORTALIDAD 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95ECFD1D-853D-2047-0921-4C32F16F32BB}"/>
              </a:ext>
            </a:extLst>
          </p:cNvPr>
          <p:cNvSpPr/>
          <p:nvPr/>
        </p:nvSpPr>
        <p:spPr>
          <a:xfrm>
            <a:off x="5574323" y="854130"/>
            <a:ext cx="3436983" cy="1978540"/>
          </a:xfrm>
          <a:prstGeom prst="roundRect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id="{314E9FEE-99A7-3498-A718-F0905BC13BB3}"/>
              </a:ext>
            </a:extLst>
          </p:cNvPr>
          <p:cNvSpPr/>
          <p:nvPr/>
        </p:nvSpPr>
        <p:spPr>
          <a:xfrm>
            <a:off x="5627139" y="4025332"/>
            <a:ext cx="3397733" cy="2240299"/>
          </a:xfrm>
          <a:prstGeom prst="roundRect">
            <a:avLst/>
          </a:prstGeom>
          <a:noFill/>
          <a:ln w="1905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3D8614A-6EA2-4C2F-9544-978B7A5340D7}"/>
              </a:ext>
            </a:extLst>
          </p:cNvPr>
          <p:cNvSpPr txBox="1"/>
          <p:nvPr/>
        </p:nvSpPr>
        <p:spPr>
          <a:xfrm>
            <a:off x="800168" y="146398"/>
            <a:ext cx="5295831" cy="420564"/>
          </a:xfrm>
          <a:prstGeom prst="rect">
            <a:avLst/>
          </a:prstGeom>
          <a:noFill/>
          <a:ln w="22225">
            <a:solidFill>
              <a:srgbClr val="042B4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133" b="1" dirty="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FACTORES / TENSIONES DE CIUDAD </a:t>
            </a:r>
          </a:p>
        </p:txBody>
      </p:sp>
      <p:sp>
        <p:nvSpPr>
          <p:cNvPr id="2" name="Flecha: a la izquierda, derecha y arriba 1">
            <a:extLst>
              <a:ext uri="{FF2B5EF4-FFF2-40B4-BE49-F238E27FC236}">
                <a16:creationId xmlns:a16="http://schemas.microsoft.com/office/drawing/2014/main" id="{E112D237-A5BF-7C76-00E7-D9E88EF6EA6D}"/>
              </a:ext>
            </a:extLst>
          </p:cNvPr>
          <p:cNvSpPr/>
          <p:nvPr/>
        </p:nvSpPr>
        <p:spPr>
          <a:xfrm rot="5400000">
            <a:off x="8318142" y="2926645"/>
            <a:ext cx="1001320" cy="1001320"/>
          </a:xfrm>
          <a:prstGeom prst="leftRightUpArrow">
            <a:avLst/>
          </a:prstGeom>
          <a:solidFill>
            <a:srgbClr val="72CA8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18608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4B255-897A-C195-4AD6-987DF6389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6104285C-C4D0-8455-B551-B4A4F01D3307}"/>
              </a:ext>
            </a:extLst>
          </p:cNvPr>
          <p:cNvSpPr/>
          <p:nvPr/>
        </p:nvSpPr>
        <p:spPr>
          <a:xfrm>
            <a:off x="7713505" y="934640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859FE0D-D02A-EAC9-F027-F2B4BCDAB68C}"/>
              </a:ext>
            </a:extLst>
          </p:cNvPr>
          <p:cNvSpPr txBox="1"/>
          <p:nvPr/>
        </p:nvSpPr>
        <p:spPr>
          <a:xfrm>
            <a:off x="7716210" y="1871101"/>
            <a:ext cx="13483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algn="ctr">
              <a:defRPr sz="1200" b="1">
                <a:solidFill>
                  <a:srgbClr val="55A6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50" b="1" i="0" u="none" strike="noStrike" kern="1200" cap="none" spc="0" normalizeH="0" baseline="0" noProof="0">
                <a:ln>
                  <a:noFill/>
                </a:ln>
                <a:solidFill>
                  <a:srgbClr val="2BA9CB"/>
                </a:solidFill>
                <a:effectLst/>
                <a:uLnTx/>
                <a:uFillTx/>
                <a:latin typeface="+mn-lt"/>
              </a:rPr>
              <a:t>GESTIÓN DE URGENCIAS TERRITORIALIZADA Y ESPECIALIZADA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5F615487-3B15-4B69-C5DF-686AEE6B9DE4}"/>
              </a:ext>
            </a:extLst>
          </p:cNvPr>
          <p:cNvSpPr/>
          <p:nvPr/>
        </p:nvSpPr>
        <p:spPr>
          <a:xfrm>
            <a:off x="9116978" y="937810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457" name="Rounded Rectangle 456">
            <a:extLst>
              <a:ext uri="{FF2B5EF4-FFF2-40B4-BE49-F238E27FC236}">
                <a16:creationId xmlns:a16="http://schemas.microsoft.com/office/drawing/2014/main" id="{C7587011-7FAC-0041-3C99-C55BF783D03B}"/>
              </a:ext>
            </a:extLst>
          </p:cNvPr>
          <p:cNvSpPr/>
          <p:nvPr/>
        </p:nvSpPr>
        <p:spPr>
          <a:xfrm>
            <a:off x="10506330" y="945900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458" name="CuadroTexto 23">
            <a:extLst>
              <a:ext uri="{FF2B5EF4-FFF2-40B4-BE49-F238E27FC236}">
                <a16:creationId xmlns:a16="http://schemas.microsoft.com/office/drawing/2014/main" id="{FA5D09CA-9ACD-E112-DA37-1201EF068D46}"/>
              </a:ext>
            </a:extLst>
          </p:cNvPr>
          <p:cNvSpPr txBox="1"/>
          <p:nvPr/>
        </p:nvSpPr>
        <p:spPr>
          <a:xfrm>
            <a:off x="10506330" y="1974694"/>
            <a:ext cx="135666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2A667A"/>
                </a:solidFill>
                <a:effectLst/>
                <a:uLnTx/>
                <a:uFillTx/>
                <a:latin typeface="+mn-lt"/>
              </a:rPr>
              <a:t>PRESTADOR DE SERVICIOS ESPECIALIZADOS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26935E6F-B3DF-BE9F-7480-045E2D6FD403}"/>
              </a:ext>
            </a:extLst>
          </p:cNvPr>
          <p:cNvSpPr/>
          <p:nvPr/>
        </p:nvSpPr>
        <p:spPr>
          <a:xfrm>
            <a:off x="6302499" y="945900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56" name="CuadroTexto 23">
            <a:extLst>
              <a:ext uri="{FF2B5EF4-FFF2-40B4-BE49-F238E27FC236}">
                <a16:creationId xmlns:a16="http://schemas.microsoft.com/office/drawing/2014/main" id="{F72C8F05-F9C8-F01A-B870-1165AD6DE0AB}"/>
              </a:ext>
            </a:extLst>
          </p:cNvPr>
          <p:cNvSpPr txBox="1"/>
          <p:nvPr/>
        </p:nvSpPr>
        <p:spPr>
          <a:xfrm>
            <a:off x="6349311" y="2067027"/>
            <a:ext cx="12601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55A690"/>
                </a:solidFill>
                <a:effectLst/>
                <a:uLnTx/>
                <a:uFillTx/>
                <a:latin typeface="+mn-lt"/>
              </a:rPr>
              <a:t>UNIDAD BÁSICA RESOLUTIVA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614EF818-119B-D16D-4C74-78F94BB5F18D}"/>
              </a:ext>
            </a:extLst>
          </p:cNvPr>
          <p:cNvSpPr/>
          <p:nvPr/>
        </p:nvSpPr>
        <p:spPr>
          <a:xfrm>
            <a:off x="4886484" y="930788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F17C1626-CD38-8B3F-A88B-387ED16B0BED}"/>
              </a:ext>
            </a:extLst>
          </p:cNvPr>
          <p:cNvSpPr/>
          <p:nvPr/>
        </p:nvSpPr>
        <p:spPr>
          <a:xfrm>
            <a:off x="1472332" y="960621"/>
            <a:ext cx="1508310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  <a:latin typeface="Aptos" panose="02110004020202020204"/>
            </a:endParaRPr>
          </a:p>
        </p:txBody>
      </p:sp>
      <p:sp>
        <p:nvSpPr>
          <p:cNvPr id="644" name="TextBox 643">
            <a:extLst>
              <a:ext uri="{FF2B5EF4-FFF2-40B4-BE49-F238E27FC236}">
                <a16:creationId xmlns:a16="http://schemas.microsoft.com/office/drawing/2014/main" id="{22E11EC3-9617-B044-6C49-179ABA629A86}"/>
              </a:ext>
            </a:extLst>
          </p:cNvPr>
          <p:cNvSpPr txBox="1"/>
          <p:nvPr/>
        </p:nvSpPr>
        <p:spPr>
          <a:xfrm>
            <a:off x="10664103" y="3565873"/>
            <a:ext cx="119703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x-none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Manejo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Integral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Telexperticia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24 Horas</a:t>
            </a:r>
          </a:p>
        </p:txBody>
      </p:sp>
      <p:sp>
        <p:nvSpPr>
          <p:cNvPr id="656" name="TextBox 655">
            <a:extLst>
              <a:ext uri="{FF2B5EF4-FFF2-40B4-BE49-F238E27FC236}">
                <a16:creationId xmlns:a16="http://schemas.microsoft.com/office/drawing/2014/main" id="{93F5F44E-A883-CFA2-F49C-1B9FF6011C8C}"/>
              </a:ext>
            </a:extLst>
          </p:cNvPr>
          <p:cNvSpPr txBox="1"/>
          <p:nvPr/>
        </p:nvSpPr>
        <p:spPr>
          <a:xfrm>
            <a:off x="9234824" y="3512196"/>
            <a:ext cx="1232147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x-none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Atención domiciliaria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3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Hospitaliz</a:t>
            </a:r>
            <a:r>
              <a:rPr lang="es-CO" dirty="0" err="1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ació</a:t>
            </a:r>
            <a:r>
              <a:rPr lang="es-ES" dirty="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en casa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3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Gestión de altas tempranas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3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Ampliación de capacidad según necesidad</a:t>
            </a:r>
          </a:p>
        </p:txBody>
      </p:sp>
      <p:sp>
        <p:nvSpPr>
          <p:cNvPr id="659" name="TextBox 658">
            <a:extLst>
              <a:ext uri="{FF2B5EF4-FFF2-40B4-BE49-F238E27FC236}">
                <a16:creationId xmlns:a16="http://schemas.microsoft.com/office/drawing/2014/main" id="{66E5CE4C-2DB3-4038-0F12-6A11CE1073C6}"/>
              </a:ext>
            </a:extLst>
          </p:cNvPr>
          <p:cNvSpPr txBox="1"/>
          <p:nvPr/>
        </p:nvSpPr>
        <p:spPr>
          <a:xfrm>
            <a:off x="7872062" y="3552479"/>
            <a:ext cx="1104363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x-none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Línea de atención de urgencias de la ciudad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Regulación según riesgo 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Telesalud</a:t>
            </a: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2" name="TextBox 661">
            <a:extLst>
              <a:ext uri="{FF2B5EF4-FFF2-40B4-BE49-F238E27FC236}">
                <a16:creationId xmlns:a16="http://schemas.microsoft.com/office/drawing/2014/main" id="{6B4816E5-F53A-98D3-46A7-FF7F44CC6483}"/>
              </a:ext>
            </a:extLst>
          </p:cNvPr>
          <p:cNvSpPr txBox="1"/>
          <p:nvPr/>
        </p:nvSpPr>
        <p:spPr>
          <a:xfrm>
            <a:off x="6405070" y="3557341"/>
            <a:ext cx="1260121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x-none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Equipos básicos </a:t>
            </a:r>
            <a:r>
              <a:rPr kumimoji="0" lang="es-E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intramurales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con asignación poblacional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Equipos complementarios resolutivos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Apoyo </a:t>
            </a:r>
            <a:r>
              <a:rPr kumimoji="0" lang="es-E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Dx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 Terapéutico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" name="TextBox 664">
            <a:extLst>
              <a:ext uri="{FF2B5EF4-FFF2-40B4-BE49-F238E27FC236}">
                <a16:creationId xmlns:a16="http://schemas.microsoft.com/office/drawing/2014/main" id="{CAC2D3B9-537B-2632-78A7-857293F3C024}"/>
              </a:ext>
            </a:extLst>
          </p:cNvPr>
          <p:cNvSpPr txBox="1"/>
          <p:nvPr/>
        </p:nvSpPr>
        <p:spPr>
          <a:xfrm>
            <a:off x="5108217" y="3528732"/>
            <a:ext cx="1022576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x-none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Promotores   en Salud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Equipos básicos extramurales integra colectivo e individual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D64D9A1-6870-1CCB-F85E-C867B5D90C09}"/>
              </a:ext>
            </a:extLst>
          </p:cNvPr>
          <p:cNvSpPr txBox="1"/>
          <p:nvPr/>
        </p:nvSpPr>
        <p:spPr>
          <a:xfrm>
            <a:off x="9120731" y="1966604"/>
            <a:ext cx="1346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algn="ctr">
              <a:defRPr sz="1200" b="1">
                <a:solidFill>
                  <a:srgbClr val="55A6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</a:rPr>
              <a:t>PRESTADOR DE MEDIANA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</a:rPr>
              <a:t>Y ALTA COMPLEJIDAD</a:t>
            </a:r>
          </a:p>
        </p:txBody>
      </p:sp>
      <p:sp>
        <p:nvSpPr>
          <p:cNvPr id="12" name="TextBox 664">
            <a:extLst>
              <a:ext uri="{FF2B5EF4-FFF2-40B4-BE49-F238E27FC236}">
                <a16:creationId xmlns:a16="http://schemas.microsoft.com/office/drawing/2014/main" id="{78C10448-8E46-6AE8-1219-A04E46FFD5D6}"/>
              </a:ext>
            </a:extLst>
          </p:cNvPr>
          <p:cNvSpPr txBox="1"/>
          <p:nvPr/>
        </p:nvSpPr>
        <p:spPr>
          <a:xfrm>
            <a:off x="1758172" y="3519619"/>
            <a:ext cx="1096586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Caracterización de patología.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Caracterización del individuo, familia y comunidad.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Identificación de riesgo.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661AD00-C91D-FC98-577A-133C46ACD5DE}"/>
              </a:ext>
            </a:extLst>
          </p:cNvPr>
          <p:cNvSpPr txBox="1"/>
          <p:nvPr/>
        </p:nvSpPr>
        <p:spPr>
          <a:xfrm>
            <a:off x="1616230" y="2126117"/>
            <a:ext cx="13580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>
              <a:defRPr sz="3200" b="1">
                <a:solidFill>
                  <a:srgbClr val="398BA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srgbClr val="88C790"/>
                </a:solidFill>
                <a:effectLst/>
                <a:uLnTx/>
                <a:uFillTx/>
                <a:latin typeface="+mn-lt"/>
              </a:rPr>
              <a:t>MODELO PREDICTIVO </a:t>
            </a:r>
          </a:p>
        </p:txBody>
      </p:sp>
      <p:sp>
        <p:nvSpPr>
          <p:cNvPr id="19" name="Freeform 23">
            <a:extLst>
              <a:ext uri="{FF2B5EF4-FFF2-40B4-BE49-F238E27FC236}">
                <a16:creationId xmlns:a16="http://schemas.microsoft.com/office/drawing/2014/main" id="{9A81AF04-F61E-2BD9-6B0A-E82EF8D9F5B2}"/>
              </a:ext>
            </a:extLst>
          </p:cNvPr>
          <p:cNvSpPr>
            <a:spLocks/>
          </p:cNvSpPr>
          <p:nvPr/>
        </p:nvSpPr>
        <p:spPr bwMode="auto">
          <a:xfrm>
            <a:off x="2604393" y="2968181"/>
            <a:ext cx="1697340" cy="583587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F5B458B4-DCE4-1B74-EB28-0EFEA4959335}"/>
              </a:ext>
            </a:extLst>
          </p:cNvPr>
          <p:cNvSpPr>
            <a:spLocks/>
          </p:cNvSpPr>
          <p:nvPr/>
        </p:nvSpPr>
        <p:spPr bwMode="auto">
          <a:xfrm>
            <a:off x="3866687" y="1135873"/>
            <a:ext cx="1356668" cy="219201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76A94E3-1177-9EFD-70BF-42479C853524}"/>
              </a:ext>
            </a:extLst>
          </p:cNvPr>
          <p:cNvGrpSpPr/>
          <p:nvPr/>
        </p:nvGrpSpPr>
        <p:grpSpPr>
          <a:xfrm>
            <a:off x="2000784" y="1205207"/>
            <a:ext cx="606843" cy="606843"/>
            <a:chOff x="2425148" y="596348"/>
            <a:chExt cx="606843" cy="606843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ACDB55F-EBC1-C416-B1F8-35D0463B411C}"/>
                </a:ext>
              </a:extLst>
            </p:cNvPr>
            <p:cNvSpPr/>
            <p:nvPr/>
          </p:nvSpPr>
          <p:spPr>
            <a:xfrm>
              <a:off x="2425148" y="596348"/>
              <a:ext cx="606843" cy="606843"/>
            </a:xfrm>
            <a:prstGeom prst="ellipse">
              <a:avLst/>
            </a:prstGeom>
            <a:solidFill>
              <a:srgbClr val="88C79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x-non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4B1D10B-2BD3-66D7-1203-CC5AC9CCC515}"/>
                </a:ext>
              </a:extLst>
            </p:cNvPr>
            <p:cNvSpPr txBox="1"/>
            <p:nvPr/>
          </p:nvSpPr>
          <p:spPr>
            <a:xfrm>
              <a:off x="2450419" y="710862"/>
              <a:ext cx="5501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x-none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rPr>
                <a:t>MP</a:t>
              </a:r>
            </a:p>
          </p:txBody>
        </p:sp>
      </p:grpSp>
      <p:sp>
        <p:nvSpPr>
          <p:cNvPr id="48" name="CuadroTexto 23">
            <a:extLst>
              <a:ext uri="{FF2B5EF4-FFF2-40B4-BE49-F238E27FC236}">
                <a16:creationId xmlns:a16="http://schemas.microsoft.com/office/drawing/2014/main" id="{3D9EE502-E84B-441A-DAC7-3CCF02A156AA}"/>
              </a:ext>
            </a:extLst>
          </p:cNvPr>
          <p:cNvSpPr txBox="1"/>
          <p:nvPr/>
        </p:nvSpPr>
        <p:spPr>
          <a:xfrm>
            <a:off x="4952899" y="2161499"/>
            <a:ext cx="12601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srgbClr val="5A3D6C"/>
                </a:solidFill>
                <a:effectLst/>
                <a:uLnTx/>
                <a:uFillTx/>
                <a:latin typeface="+mn-lt"/>
              </a:rPr>
              <a:t>GESTIÓN EXTRAMURAL 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5CED64B5-C8EE-D9B4-174F-78F1640CA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006" y="1192179"/>
            <a:ext cx="607734" cy="607734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7954F50-BB22-2B8A-4FE3-E557346DA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784" y="1188343"/>
            <a:ext cx="607734" cy="607734"/>
          </a:xfrm>
          <a:prstGeom prst="rect">
            <a:avLst/>
          </a:prstGeom>
        </p:spPr>
      </p:pic>
      <p:pic>
        <p:nvPicPr>
          <p:cNvPr id="467" name="Picture 466">
            <a:extLst>
              <a:ext uri="{FF2B5EF4-FFF2-40B4-BE49-F238E27FC236}">
                <a16:creationId xmlns:a16="http://schemas.microsoft.com/office/drawing/2014/main" id="{B71A2E09-10F9-FF8F-6D94-F567BAA0B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7790" y="1175803"/>
            <a:ext cx="607733" cy="607733"/>
          </a:xfrm>
          <a:prstGeom prst="rect">
            <a:avLst/>
          </a:prstGeom>
        </p:spPr>
      </p:pic>
      <p:pic>
        <p:nvPicPr>
          <p:cNvPr id="468" name="Picture 467">
            <a:extLst>
              <a:ext uri="{FF2B5EF4-FFF2-40B4-BE49-F238E27FC236}">
                <a16:creationId xmlns:a16="http://schemas.microsoft.com/office/drawing/2014/main" id="{0769F856-800C-E31E-ED76-B95189B7CD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1263" y="1177097"/>
            <a:ext cx="607734" cy="607734"/>
          </a:xfrm>
          <a:prstGeom prst="rect">
            <a:avLst/>
          </a:prstGeom>
        </p:spPr>
      </p:pic>
      <p:pic>
        <p:nvPicPr>
          <p:cNvPr id="469" name="Picture 468">
            <a:extLst>
              <a:ext uri="{FF2B5EF4-FFF2-40B4-BE49-F238E27FC236}">
                <a16:creationId xmlns:a16="http://schemas.microsoft.com/office/drawing/2014/main" id="{602F2CDD-4E06-929F-46D3-6271E336E9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80615" y="1167385"/>
            <a:ext cx="628691" cy="628691"/>
          </a:xfrm>
          <a:prstGeom prst="rect">
            <a:avLst/>
          </a:prstGeom>
        </p:spPr>
      </p:pic>
      <p:cxnSp>
        <p:nvCxnSpPr>
          <p:cNvPr id="473" name="Straight Connector 472">
            <a:extLst>
              <a:ext uri="{FF2B5EF4-FFF2-40B4-BE49-F238E27FC236}">
                <a16:creationId xmlns:a16="http://schemas.microsoft.com/office/drawing/2014/main" id="{AE222FCF-DB5A-CF56-2EA7-9B8D0368F0D9}"/>
              </a:ext>
            </a:extLst>
          </p:cNvPr>
          <p:cNvCxnSpPr/>
          <p:nvPr/>
        </p:nvCxnSpPr>
        <p:spPr>
          <a:xfrm>
            <a:off x="1794309" y="3169672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4" name="Straight Connector 473">
            <a:extLst>
              <a:ext uri="{FF2B5EF4-FFF2-40B4-BE49-F238E27FC236}">
                <a16:creationId xmlns:a16="http://schemas.microsoft.com/office/drawing/2014/main" id="{AD550AE7-A240-854B-0691-1B2D035E5F0E}"/>
              </a:ext>
            </a:extLst>
          </p:cNvPr>
          <p:cNvCxnSpPr/>
          <p:nvPr/>
        </p:nvCxnSpPr>
        <p:spPr>
          <a:xfrm>
            <a:off x="5068158" y="3157090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5" name="Straight Connector 474">
            <a:extLst>
              <a:ext uri="{FF2B5EF4-FFF2-40B4-BE49-F238E27FC236}">
                <a16:creationId xmlns:a16="http://schemas.microsoft.com/office/drawing/2014/main" id="{44543633-68AF-1BC2-5C34-F123FE9D1D84}"/>
              </a:ext>
            </a:extLst>
          </p:cNvPr>
          <p:cNvCxnSpPr/>
          <p:nvPr/>
        </p:nvCxnSpPr>
        <p:spPr>
          <a:xfrm>
            <a:off x="6487982" y="3154951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6" name="Straight Connector 475">
            <a:extLst>
              <a:ext uri="{FF2B5EF4-FFF2-40B4-BE49-F238E27FC236}">
                <a16:creationId xmlns:a16="http://schemas.microsoft.com/office/drawing/2014/main" id="{690884ED-5BDE-7F88-9FBD-E29DBEBE3290}"/>
              </a:ext>
            </a:extLst>
          </p:cNvPr>
          <p:cNvCxnSpPr/>
          <p:nvPr/>
        </p:nvCxnSpPr>
        <p:spPr>
          <a:xfrm>
            <a:off x="7892220" y="3143691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7" name="Straight Connector 476">
            <a:extLst>
              <a:ext uri="{FF2B5EF4-FFF2-40B4-BE49-F238E27FC236}">
                <a16:creationId xmlns:a16="http://schemas.microsoft.com/office/drawing/2014/main" id="{209B5144-5CDB-48D3-511F-1C661DF6F724}"/>
              </a:ext>
            </a:extLst>
          </p:cNvPr>
          <p:cNvCxnSpPr/>
          <p:nvPr/>
        </p:nvCxnSpPr>
        <p:spPr>
          <a:xfrm>
            <a:off x="9272995" y="3146861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8" name="Straight Connector 477">
            <a:extLst>
              <a:ext uri="{FF2B5EF4-FFF2-40B4-BE49-F238E27FC236}">
                <a16:creationId xmlns:a16="http://schemas.microsoft.com/office/drawing/2014/main" id="{480A6B23-B018-B1CE-9FFC-E3F38E912BCB}"/>
              </a:ext>
            </a:extLst>
          </p:cNvPr>
          <p:cNvCxnSpPr/>
          <p:nvPr/>
        </p:nvCxnSpPr>
        <p:spPr>
          <a:xfrm>
            <a:off x="10689132" y="3154951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15FE7BDF-3B83-758C-5AE4-35F352803F60}"/>
              </a:ext>
            </a:extLst>
          </p:cNvPr>
          <p:cNvSpPr/>
          <p:nvPr/>
        </p:nvSpPr>
        <p:spPr>
          <a:xfrm>
            <a:off x="241687" y="5683299"/>
            <a:ext cx="11764101" cy="353894"/>
          </a:xfrm>
          <a:prstGeom prst="rightArrow">
            <a:avLst>
              <a:gd name="adj1" fmla="val 63231"/>
              <a:gd name="adj2" fmla="val 59166"/>
            </a:avLst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67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0DFA7726-92C2-AAE0-C62D-8944CA3521A2}"/>
              </a:ext>
            </a:extLst>
          </p:cNvPr>
          <p:cNvSpPr txBox="1"/>
          <p:nvPr/>
        </p:nvSpPr>
        <p:spPr>
          <a:xfrm>
            <a:off x="644843" y="5727881"/>
            <a:ext cx="101076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0" cap="none" spc="300" normalizeH="0" baseline="0" noProof="0" dirty="0">
                <a:ln>
                  <a:noFill/>
                </a:ln>
                <a:solidFill>
                  <a:srgbClr val="38A9C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PLAN INTEGRAL DE GESTIÓN DEL RIESGO INDIVIDUAL – FAMILIAR – COLECTIVO  </a:t>
            </a:r>
            <a:endParaRPr kumimoji="0" lang="es-CO" sz="1400" b="1" i="0" u="none" strike="noStrike" kern="0" cap="none" spc="300" normalizeH="0" baseline="0" noProof="0" dirty="0">
              <a:ln>
                <a:noFill/>
              </a:ln>
              <a:solidFill>
                <a:srgbClr val="38A9C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7" name="Triangle 486">
            <a:extLst>
              <a:ext uri="{FF2B5EF4-FFF2-40B4-BE49-F238E27FC236}">
                <a16:creationId xmlns:a16="http://schemas.microsoft.com/office/drawing/2014/main" id="{0F9D008F-8F8C-A33B-82BF-FF75E3F8DE44}"/>
              </a:ext>
            </a:extLst>
          </p:cNvPr>
          <p:cNvSpPr/>
          <p:nvPr/>
        </p:nvSpPr>
        <p:spPr>
          <a:xfrm rot="10800000">
            <a:off x="2214659" y="3104395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88" name="Triangle 487">
            <a:extLst>
              <a:ext uri="{FF2B5EF4-FFF2-40B4-BE49-F238E27FC236}">
                <a16:creationId xmlns:a16="http://schemas.microsoft.com/office/drawing/2014/main" id="{F0B85CB9-BBEA-586F-9CDF-DA20003AB809}"/>
              </a:ext>
            </a:extLst>
          </p:cNvPr>
          <p:cNvSpPr/>
          <p:nvPr/>
        </p:nvSpPr>
        <p:spPr>
          <a:xfrm rot="10800000">
            <a:off x="5480577" y="3091813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89" name="Triangle 488">
            <a:extLst>
              <a:ext uri="{FF2B5EF4-FFF2-40B4-BE49-F238E27FC236}">
                <a16:creationId xmlns:a16="http://schemas.microsoft.com/office/drawing/2014/main" id="{0F4A4F1E-F8E1-01D4-9943-6C21D580A366}"/>
              </a:ext>
            </a:extLst>
          </p:cNvPr>
          <p:cNvSpPr/>
          <p:nvPr/>
        </p:nvSpPr>
        <p:spPr>
          <a:xfrm rot="10800000">
            <a:off x="6915641" y="3089674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90" name="Triangle 489">
            <a:extLst>
              <a:ext uri="{FF2B5EF4-FFF2-40B4-BE49-F238E27FC236}">
                <a16:creationId xmlns:a16="http://schemas.microsoft.com/office/drawing/2014/main" id="{698E9583-6FD0-A141-DD5F-1703BFCDB570}"/>
              </a:ext>
            </a:extLst>
          </p:cNvPr>
          <p:cNvSpPr/>
          <p:nvPr/>
        </p:nvSpPr>
        <p:spPr>
          <a:xfrm rot="10800000">
            <a:off x="8323524" y="3078414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91" name="Triangle 490">
            <a:extLst>
              <a:ext uri="{FF2B5EF4-FFF2-40B4-BE49-F238E27FC236}">
                <a16:creationId xmlns:a16="http://schemas.microsoft.com/office/drawing/2014/main" id="{69CCFCE3-A1FC-8830-8F64-954A8AACD0BA}"/>
              </a:ext>
            </a:extLst>
          </p:cNvPr>
          <p:cNvSpPr/>
          <p:nvPr/>
        </p:nvSpPr>
        <p:spPr>
          <a:xfrm rot="10800000">
            <a:off x="9719208" y="3081584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92" name="Triangle 491">
            <a:extLst>
              <a:ext uri="{FF2B5EF4-FFF2-40B4-BE49-F238E27FC236}">
                <a16:creationId xmlns:a16="http://schemas.microsoft.com/office/drawing/2014/main" id="{C3A99C49-EDD9-A3CA-1E92-D7479E059B2B}"/>
              </a:ext>
            </a:extLst>
          </p:cNvPr>
          <p:cNvSpPr/>
          <p:nvPr/>
        </p:nvSpPr>
        <p:spPr>
          <a:xfrm rot="10800000">
            <a:off x="11120105" y="3089674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Rounded Rectangle 38">
            <a:extLst>
              <a:ext uri="{FF2B5EF4-FFF2-40B4-BE49-F238E27FC236}">
                <a16:creationId xmlns:a16="http://schemas.microsoft.com/office/drawing/2014/main" id="{EDD3AC10-3870-81C8-E033-E90E44769F78}"/>
              </a:ext>
            </a:extLst>
          </p:cNvPr>
          <p:cNvSpPr/>
          <p:nvPr/>
        </p:nvSpPr>
        <p:spPr>
          <a:xfrm>
            <a:off x="214889" y="929617"/>
            <a:ext cx="1356668" cy="44575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420C5AE-2337-E4D1-6020-3B155725B66B}"/>
              </a:ext>
            </a:extLst>
          </p:cNvPr>
          <p:cNvSpPr txBox="1"/>
          <p:nvPr/>
        </p:nvSpPr>
        <p:spPr>
          <a:xfrm>
            <a:off x="213528" y="2143077"/>
            <a:ext cx="135802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x-none"/>
            </a:defPPr>
            <a:lvl1pPr>
              <a:defRPr sz="3200" b="1">
                <a:solidFill>
                  <a:srgbClr val="398BA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+mn-lt"/>
              </a:rPr>
              <a:t>ASEGURAMIENTO</a:t>
            </a:r>
            <a:r>
              <a:rPr kumimoji="0" lang="es-ES_tradnl" sz="1100" b="1" i="0" u="none" strike="noStrike" kern="1200" cap="none" spc="0" normalizeH="0" baseline="0" noProof="0">
                <a:ln>
                  <a:noFill/>
                </a:ln>
                <a:solidFill>
                  <a:srgbClr val="88C790"/>
                </a:solidFill>
                <a:effectLst/>
                <a:uLnTx/>
                <a:uFillTx/>
                <a:latin typeface="+mn-lt"/>
              </a:rPr>
              <a:t> </a:t>
            </a:r>
          </a:p>
        </p:txBody>
      </p:sp>
      <p:grpSp>
        <p:nvGrpSpPr>
          <p:cNvPr id="8" name="Group 41">
            <a:extLst>
              <a:ext uri="{FF2B5EF4-FFF2-40B4-BE49-F238E27FC236}">
                <a16:creationId xmlns:a16="http://schemas.microsoft.com/office/drawing/2014/main" id="{7B01C6D4-D83F-32B4-68A4-E2E80312F39A}"/>
              </a:ext>
            </a:extLst>
          </p:cNvPr>
          <p:cNvGrpSpPr/>
          <p:nvPr/>
        </p:nvGrpSpPr>
        <p:grpSpPr>
          <a:xfrm>
            <a:off x="591699" y="1174203"/>
            <a:ext cx="606843" cy="606843"/>
            <a:chOff x="2425148" y="596348"/>
            <a:chExt cx="606843" cy="606843"/>
          </a:xfrm>
        </p:grpSpPr>
        <p:sp>
          <p:nvSpPr>
            <p:cNvPr id="10" name="Oval 39">
              <a:extLst>
                <a:ext uri="{FF2B5EF4-FFF2-40B4-BE49-F238E27FC236}">
                  <a16:creationId xmlns:a16="http://schemas.microsoft.com/office/drawing/2014/main" id="{AF448DBF-D08D-6F3C-C620-1680C0707EBD}"/>
                </a:ext>
              </a:extLst>
            </p:cNvPr>
            <p:cNvSpPr/>
            <p:nvPr/>
          </p:nvSpPr>
          <p:spPr>
            <a:xfrm>
              <a:off x="2425148" y="596348"/>
              <a:ext cx="606843" cy="606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x-non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1" name="TextBox 40">
              <a:extLst>
                <a:ext uri="{FF2B5EF4-FFF2-40B4-BE49-F238E27FC236}">
                  <a16:creationId xmlns:a16="http://schemas.microsoft.com/office/drawing/2014/main" id="{9599ED2A-6A34-516C-B602-E927978E47A5}"/>
                </a:ext>
              </a:extLst>
            </p:cNvPr>
            <p:cNvSpPr txBox="1"/>
            <p:nvPr/>
          </p:nvSpPr>
          <p:spPr>
            <a:xfrm>
              <a:off x="2553812" y="710862"/>
              <a:ext cx="343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rPr>
                <a:t>A</a:t>
              </a:r>
              <a:endParaRPr kumimoji="0" lang="x-none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cxnSp>
        <p:nvCxnSpPr>
          <p:cNvPr id="13" name="Straight Connector 472">
            <a:extLst>
              <a:ext uri="{FF2B5EF4-FFF2-40B4-BE49-F238E27FC236}">
                <a16:creationId xmlns:a16="http://schemas.microsoft.com/office/drawing/2014/main" id="{A4AC0546-DF81-CB12-7621-FC69CF5F30F8}"/>
              </a:ext>
            </a:extLst>
          </p:cNvPr>
          <p:cNvCxnSpPr/>
          <p:nvPr/>
        </p:nvCxnSpPr>
        <p:spPr>
          <a:xfrm>
            <a:off x="385224" y="3138668"/>
            <a:ext cx="102069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riangle 486">
            <a:extLst>
              <a:ext uri="{FF2B5EF4-FFF2-40B4-BE49-F238E27FC236}">
                <a16:creationId xmlns:a16="http://schemas.microsoft.com/office/drawing/2014/main" id="{D0535D25-442E-CC88-2B3F-D9F83FE85C1E}"/>
              </a:ext>
            </a:extLst>
          </p:cNvPr>
          <p:cNvSpPr/>
          <p:nvPr/>
        </p:nvSpPr>
        <p:spPr>
          <a:xfrm rot="10800000">
            <a:off x="847020" y="3081875"/>
            <a:ext cx="168630" cy="1453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8BCD6D5-DB38-6053-19D8-3EFE8B300ECC}"/>
              </a:ext>
            </a:extLst>
          </p:cNvPr>
          <p:cNvSpPr txBox="1"/>
          <p:nvPr/>
        </p:nvSpPr>
        <p:spPr>
          <a:xfrm>
            <a:off x="3453063" y="193159"/>
            <a:ext cx="8436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77">
              <a:defRPr/>
            </a:pPr>
            <a:r>
              <a:rPr lang="es-CO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PILAR DE GESTIÓN INTEGRAL DEL RIESGO </a:t>
            </a:r>
            <a:r>
              <a:rPr lang="es-CO" sz="2800" b="1" dirty="0">
                <a:solidFill>
                  <a:schemeClr val="accent1"/>
                </a:solidFill>
                <a:latin typeface="+mj-lt"/>
              </a:rPr>
              <a:t>EN SALUD </a:t>
            </a:r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A09C4206-9D95-5AFB-11D5-F12223C33637}"/>
              </a:ext>
            </a:extLst>
          </p:cNvPr>
          <p:cNvSpPr>
            <a:spLocks/>
          </p:cNvSpPr>
          <p:nvPr/>
        </p:nvSpPr>
        <p:spPr bwMode="auto">
          <a:xfrm>
            <a:off x="4034615" y="4914278"/>
            <a:ext cx="857128" cy="38573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Rectangle: Rounded Corners 90">
            <a:extLst>
              <a:ext uri="{FF2B5EF4-FFF2-40B4-BE49-F238E27FC236}">
                <a16:creationId xmlns:a16="http://schemas.microsoft.com/office/drawing/2014/main" id="{399AED5F-DCBF-0011-D7B5-DC254393E8CD}"/>
              </a:ext>
            </a:extLst>
          </p:cNvPr>
          <p:cNvSpPr/>
          <p:nvPr/>
        </p:nvSpPr>
        <p:spPr>
          <a:xfrm>
            <a:off x="3104086" y="1390350"/>
            <a:ext cx="1665402" cy="2653080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50"/>
          </a:p>
        </p:txBody>
      </p:sp>
      <p:sp>
        <p:nvSpPr>
          <p:cNvPr id="35" name="Rectangle: Rounded Corners 48">
            <a:extLst>
              <a:ext uri="{FF2B5EF4-FFF2-40B4-BE49-F238E27FC236}">
                <a16:creationId xmlns:a16="http://schemas.microsoft.com/office/drawing/2014/main" id="{408B6CF5-8C68-4511-37A8-13925F753BBB}"/>
              </a:ext>
            </a:extLst>
          </p:cNvPr>
          <p:cNvSpPr/>
          <p:nvPr/>
        </p:nvSpPr>
        <p:spPr>
          <a:xfrm>
            <a:off x="3205851" y="1573561"/>
            <a:ext cx="1497473" cy="350435"/>
          </a:xfrm>
          <a:prstGeom prst="roundRect">
            <a:avLst>
              <a:gd name="adj" fmla="val 11188"/>
            </a:avLst>
          </a:prstGeom>
          <a:solidFill>
            <a:srgbClr val="5C99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50"/>
          </a:p>
        </p:txBody>
      </p:sp>
      <p:sp>
        <p:nvSpPr>
          <p:cNvPr id="36" name="Freeform 45">
            <a:extLst>
              <a:ext uri="{FF2B5EF4-FFF2-40B4-BE49-F238E27FC236}">
                <a16:creationId xmlns:a16="http://schemas.microsoft.com/office/drawing/2014/main" id="{051F4A10-8120-61AB-1A29-A0FD2B9A6BAD}"/>
              </a:ext>
            </a:extLst>
          </p:cNvPr>
          <p:cNvSpPr>
            <a:spLocks noEditPoints="1"/>
          </p:cNvSpPr>
          <p:nvPr/>
        </p:nvSpPr>
        <p:spPr bwMode="auto">
          <a:xfrm>
            <a:off x="3250841" y="1701128"/>
            <a:ext cx="103401" cy="93822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1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51">
            <a:extLst>
              <a:ext uri="{FF2B5EF4-FFF2-40B4-BE49-F238E27FC236}">
                <a16:creationId xmlns:a16="http://schemas.microsoft.com/office/drawing/2014/main" id="{528F515E-4904-2728-4C9E-1362625C0EC1}"/>
              </a:ext>
            </a:extLst>
          </p:cNvPr>
          <p:cNvSpPr/>
          <p:nvPr/>
        </p:nvSpPr>
        <p:spPr>
          <a:xfrm>
            <a:off x="3199377" y="1625376"/>
            <a:ext cx="14748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Pública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: Rounded Corners 53">
            <a:extLst>
              <a:ext uri="{FF2B5EF4-FFF2-40B4-BE49-F238E27FC236}">
                <a16:creationId xmlns:a16="http://schemas.microsoft.com/office/drawing/2014/main" id="{8A806048-0368-016C-EEFA-30756070B793}"/>
              </a:ext>
            </a:extLst>
          </p:cNvPr>
          <p:cNvSpPr/>
          <p:nvPr/>
        </p:nvSpPr>
        <p:spPr>
          <a:xfrm>
            <a:off x="3205852" y="2021661"/>
            <a:ext cx="1497472" cy="350435"/>
          </a:xfrm>
          <a:prstGeom prst="roundRect">
            <a:avLst>
              <a:gd name="adj" fmla="val 11188"/>
            </a:avLst>
          </a:prstGeom>
          <a:solidFill>
            <a:srgbClr val="5DB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50"/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A32D199C-1A0A-EC63-DCC7-9D070930038B}"/>
              </a:ext>
            </a:extLst>
          </p:cNvPr>
          <p:cNvSpPr>
            <a:spLocks noEditPoints="1"/>
          </p:cNvSpPr>
          <p:nvPr/>
        </p:nvSpPr>
        <p:spPr bwMode="auto">
          <a:xfrm>
            <a:off x="3250525" y="2139781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1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id="{D651C5CF-FC96-46F1-8B21-02A2FE25CDC2}"/>
              </a:ext>
            </a:extLst>
          </p:cNvPr>
          <p:cNvSpPr>
            <a:spLocks/>
          </p:cNvSpPr>
          <p:nvPr/>
        </p:nvSpPr>
        <p:spPr bwMode="auto">
          <a:xfrm>
            <a:off x="2815002" y="2085170"/>
            <a:ext cx="1859195" cy="38573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Gestión Territorial </a:t>
            </a:r>
          </a:p>
        </p:txBody>
      </p:sp>
      <p:sp>
        <p:nvSpPr>
          <p:cNvPr id="49" name="Rectangle: Rounded Corners 53">
            <a:extLst>
              <a:ext uri="{FF2B5EF4-FFF2-40B4-BE49-F238E27FC236}">
                <a16:creationId xmlns:a16="http://schemas.microsoft.com/office/drawing/2014/main" id="{F9B780F9-E950-378F-8F2F-1CCEB0351D3A}"/>
              </a:ext>
            </a:extLst>
          </p:cNvPr>
          <p:cNvSpPr/>
          <p:nvPr/>
        </p:nvSpPr>
        <p:spPr>
          <a:xfrm>
            <a:off x="3205852" y="2444707"/>
            <a:ext cx="1497472" cy="721037"/>
          </a:xfrm>
          <a:prstGeom prst="roundRect">
            <a:avLst>
              <a:gd name="adj" fmla="val 11188"/>
            </a:avLst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50"/>
          </a:p>
        </p:txBody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id="{6ECA63B4-B8F0-8E7D-F08D-746E955B5069}"/>
              </a:ext>
            </a:extLst>
          </p:cNvPr>
          <p:cNvSpPr>
            <a:spLocks noEditPoints="1"/>
          </p:cNvSpPr>
          <p:nvPr/>
        </p:nvSpPr>
        <p:spPr bwMode="auto">
          <a:xfrm>
            <a:off x="3250524" y="2758315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1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9AEFF4D8-69C2-8731-4873-B223D65B6FF0}"/>
              </a:ext>
            </a:extLst>
          </p:cNvPr>
          <p:cNvSpPr txBox="1"/>
          <p:nvPr/>
        </p:nvSpPr>
        <p:spPr>
          <a:xfrm>
            <a:off x="3284365" y="2574393"/>
            <a:ext cx="138983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x-none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" panose="02110004020202020204"/>
              </a:defRPr>
            </a:lvl1pPr>
          </a:lstStyle>
          <a:p>
            <a:pPr algn="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Intersectorialidad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Transectorialidad</a:t>
            </a:r>
          </a:p>
        </p:txBody>
      </p:sp>
      <p:sp>
        <p:nvSpPr>
          <p:cNvPr id="58" name="Rectangle: Rounded Corners 53">
            <a:extLst>
              <a:ext uri="{FF2B5EF4-FFF2-40B4-BE49-F238E27FC236}">
                <a16:creationId xmlns:a16="http://schemas.microsoft.com/office/drawing/2014/main" id="{8B552D5E-0D0C-0F09-1B23-0DDC3EA2ADBE}"/>
              </a:ext>
            </a:extLst>
          </p:cNvPr>
          <p:cNvSpPr/>
          <p:nvPr/>
        </p:nvSpPr>
        <p:spPr>
          <a:xfrm>
            <a:off x="3188051" y="3243224"/>
            <a:ext cx="1497472" cy="653643"/>
          </a:xfrm>
          <a:prstGeom prst="roundRect">
            <a:avLst>
              <a:gd name="adj" fmla="val 11188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50"/>
          </a:p>
        </p:txBody>
      </p:sp>
      <p:sp>
        <p:nvSpPr>
          <p:cNvPr id="61" name="Freeform 45">
            <a:extLst>
              <a:ext uri="{FF2B5EF4-FFF2-40B4-BE49-F238E27FC236}">
                <a16:creationId xmlns:a16="http://schemas.microsoft.com/office/drawing/2014/main" id="{1ACEBAA6-C137-DE97-DB88-0E528FF99E01}"/>
              </a:ext>
            </a:extLst>
          </p:cNvPr>
          <p:cNvSpPr>
            <a:spLocks noEditPoints="1"/>
          </p:cNvSpPr>
          <p:nvPr/>
        </p:nvSpPr>
        <p:spPr bwMode="auto">
          <a:xfrm>
            <a:off x="3256283" y="3526712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1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2" name="Freeform 23">
            <a:extLst>
              <a:ext uri="{FF2B5EF4-FFF2-40B4-BE49-F238E27FC236}">
                <a16:creationId xmlns:a16="http://schemas.microsoft.com/office/drawing/2014/main" id="{006ABEB1-BD52-5003-0686-4E48B24CA157}"/>
              </a:ext>
            </a:extLst>
          </p:cNvPr>
          <p:cNvSpPr>
            <a:spLocks/>
          </p:cNvSpPr>
          <p:nvPr/>
        </p:nvSpPr>
        <p:spPr bwMode="auto">
          <a:xfrm>
            <a:off x="3364565" y="3342094"/>
            <a:ext cx="1309632" cy="38573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dirty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P. Social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es-CO" sz="1200" b="0" i="0" u="none" strike="noStrike" kern="1200" cap="none" spc="0" normalizeH="0" baseline="0" dirty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Transformadora </a:t>
            </a:r>
          </a:p>
        </p:txBody>
      </p:sp>
      <p:pic>
        <p:nvPicPr>
          <p:cNvPr id="450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68E8F267-7992-6AC9-DC78-6B9E778AFB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7" name="TextBox 664">
            <a:extLst>
              <a:ext uri="{FF2B5EF4-FFF2-40B4-BE49-F238E27FC236}">
                <a16:creationId xmlns:a16="http://schemas.microsoft.com/office/drawing/2014/main" id="{03AA11C4-2E59-25F4-B9FC-3177B52562CB}"/>
              </a:ext>
            </a:extLst>
          </p:cNvPr>
          <p:cNvSpPr txBox="1"/>
          <p:nvPr/>
        </p:nvSpPr>
        <p:spPr>
          <a:xfrm>
            <a:off x="349087" y="3488615"/>
            <a:ext cx="1222470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Fortalecer el Aseguramiento Universal 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sz="1100" dirty="0">
              <a:solidFill>
                <a:srgbClr val="38A9C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Estrategias intersectoriales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sz="1100" dirty="0">
              <a:solidFill>
                <a:srgbClr val="38A9C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100" dirty="0">
                <a:solidFill>
                  <a:srgbClr val="38A9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Población Migrante </a:t>
            </a: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90488" marR="0" lvl="0" indent="-904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021288E-E327-FCEB-1EC0-513E58D01F6F}"/>
              </a:ext>
            </a:extLst>
          </p:cNvPr>
          <p:cNvSpPr/>
          <p:nvPr/>
        </p:nvSpPr>
        <p:spPr>
          <a:xfrm>
            <a:off x="1491386" y="940567"/>
            <a:ext cx="1589480" cy="4590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Flecha abajo 4">
            <a:extLst>
              <a:ext uri="{FF2B5EF4-FFF2-40B4-BE49-F238E27FC236}">
                <a16:creationId xmlns:a16="http://schemas.microsoft.com/office/drawing/2014/main" id="{ADC7C3F0-B5A3-C282-A315-F83EAB12187E}"/>
              </a:ext>
            </a:extLst>
          </p:cNvPr>
          <p:cNvSpPr/>
          <p:nvPr/>
        </p:nvSpPr>
        <p:spPr>
          <a:xfrm>
            <a:off x="2026055" y="231174"/>
            <a:ext cx="681976" cy="63654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42494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20FCD69-D21C-2C26-0977-DF27348B4ED2}"/>
              </a:ext>
            </a:extLst>
          </p:cNvPr>
          <p:cNvSpPr txBox="1"/>
          <p:nvPr/>
        </p:nvSpPr>
        <p:spPr>
          <a:xfrm>
            <a:off x="3652066" y="4541226"/>
            <a:ext cx="123479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/>
            <a:r>
              <a:rPr lang="es-CO" sz="2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</p:txBody>
      </p:sp>
      <p:sp>
        <p:nvSpPr>
          <p:cNvPr id="3" name="1 Título">
            <a:extLst>
              <a:ext uri="{FF2B5EF4-FFF2-40B4-BE49-F238E27FC236}">
                <a16:creationId xmlns:a16="http://schemas.microsoft.com/office/drawing/2014/main" id="{61341262-6AA9-D809-5894-5F7D8CDDF698}"/>
              </a:ext>
            </a:extLst>
          </p:cNvPr>
          <p:cNvSpPr txBox="1">
            <a:spLocks/>
          </p:cNvSpPr>
          <p:nvPr/>
        </p:nvSpPr>
        <p:spPr bwMode="auto">
          <a:xfrm>
            <a:off x="993810" y="-12068"/>
            <a:ext cx="9258553" cy="148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CO" altLang="es-CO" sz="32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INTERVENCIONES INDIVIDUALES RUTA PROMOCIÓN Y MANTEMIENTO DE LA SALUD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B7ED7B5-ED79-23FF-1B8F-E21DDDF901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1" t="31691" r="2241" b="13236"/>
          <a:stretch/>
        </p:blipFill>
        <p:spPr>
          <a:xfrm>
            <a:off x="124967" y="1782766"/>
            <a:ext cx="11073222" cy="42532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8707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Título">
            <a:extLst>
              <a:ext uri="{FF2B5EF4-FFF2-40B4-BE49-F238E27FC236}">
                <a16:creationId xmlns:a16="http://schemas.microsoft.com/office/drawing/2014/main" id="{7F1FB644-6C1C-5C8D-7FD6-FB99D5D3FD52}"/>
              </a:ext>
            </a:extLst>
          </p:cNvPr>
          <p:cNvSpPr txBox="1">
            <a:spLocks/>
          </p:cNvSpPr>
          <p:nvPr/>
        </p:nvSpPr>
        <p:spPr bwMode="auto">
          <a:xfrm>
            <a:off x="2322293" y="133448"/>
            <a:ext cx="7547414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CO" altLang="es-CO" sz="32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OBJETIVOS DE LA RPMS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26F4EF5-4941-1D29-C1DA-2E34F19BF557}"/>
              </a:ext>
            </a:extLst>
          </p:cNvPr>
          <p:cNvGrpSpPr/>
          <p:nvPr/>
        </p:nvGrpSpPr>
        <p:grpSpPr>
          <a:xfrm>
            <a:off x="676464" y="1358939"/>
            <a:ext cx="10102373" cy="5292913"/>
            <a:chOff x="357809" y="969342"/>
            <a:chExt cx="8348869" cy="3813312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459D8804-57E0-6FD3-2253-75D00CB36D82}"/>
                </a:ext>
              </a:extLst>
            </p:cNvPr>
            <p:cNvGrpSpPr/>
            <p:nvPr/>
          </p:nvGrpSpPr>
          <p:grpSpPr>
            <a:xfrm>
              <a:off x="357809" y="969342"/>
              <a:ext cx="8348869" cy="3813312"/>
              <a:chOff x="357809" y="969342"/>
              <a:chExt cx="8348869" cy="381331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6" name="Grupo 15">
                <a:extLst>
                  <a:ext uri="{FF2B5EF4-FFF2-40B4-BE49-F238E27FC236}">
                    <a16:creationId xmlns:a16="http://schemas.microsoft.com/office/drawing/2014/main" id="{E2B7EAA4-A05B-56A7-611F-955126943AD7}"/>
                  </a:ext>
                </a:extLst>
              </p:cNvPr>
              <p:cNvGrpSpPr/>
              <p:nvPr/>
            </p:nvGrpSpPr>
            <p:grpSpPr>
              <a:xfrm>
                <a:off x="357809" y="969342"/>
                <a:ext cx="8348869" cy="3393936"/>
                <a:chOff x="357809" y="969342"/>
                <a:chExt cx="8348869" cy="3393936"/>
              </a:xfrm>
            </p:grpSpPr>
            <p:pic>
              <p:nvPicPr>
                <p:cNvPr id="18" name="Imagen 17">
                  <a:extLst>
                    <a:ext uri="{FF2B5EF4-FFF2-40B4-BE49-F238E27FC236}">
                      <a16:creationId xmlns:a16="http://schemas.microsoft.com/office/drawing/2014/main" id="{2E56FC7E-95CE-0FA1-81E3-D4E3287177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731" t="16225" r="1660" b="9083"/>
                <a:stretch/>
              </p:blipFill>
              <p:spPr>
                <a:xfrm>
                  <a:off x="357809" y="983974"/>
                  <a:ext cx="8348869" cy="3379304"/>
                </a:xfrm>
                <a:prstGeom prst="rect">
                  <a:avLst/>
                </a:prstGeom>
              </p:spPr>
            </p:pic>
            <p:sp>
              <p:nvSpPr>
                <p:cNvPr id="19" name="Rectángulo 18">
                  <a:extLst>
                    <a:ext uri="{FF2B5EF4-FFF2-40B4-BE49-F238E27FC236}">
                      <a16:creationId xmlns:a16="http://schemas.microsoft.com/office/drawing/2014/main" id="{AFC5ADA2-078B-3A1E-880A-3F471D6F5C59}"/>
                    </a:ext>
                  </a:extLst>
                </p:cNvPr>
                <p:cNvSpPr/>
                <p:nvPr/>
              </p:nvSpPr>
              <p:spPr>
                <a:xfrm>
                  <a:off x="357809" y="983974"/>
                  <a:ext cx="556591" cy="21402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sp>
              <p:nvSpPr>
                <p:cNvPr id="20" name="Rectángulo 19">
                  <a:extLst>
                    <a:ext uri="{FF2B5EF4-FFF2-40B4-BE49-F238E27FC236}">
                      <a16:creationId xmlns:a16="http://schemas.microsoft.com/office/drawing/2014/main" id="{FD0066E9-A974-C0F9-0B1A-37CD4B97A12C}"/>
                    </a:ext>
                  </a:extLst>
                </p:cNvPr>
                <p:cNvSpPr/>
                <p:nvPr/>
              </p:nvSpPr>
              <p:spPr>
                <a:xfrm>
                  <a:off x="914400" y="2509906"/>
                  <a:ext cx="1884214" cy="6142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sp>
              <p:nvSpPr>
                <p:cNvPr id="21" name="Rectángulo 20">
                  <a:extLst>
                    <a:ext uri="{FF2B5EF4-FFF2-40B4-BE49-F238E27FC236}">
                      <a16:creationId xmlns:a16="http://schemas.microsoft.com/office/drawing/2014/main" id="{A5F7ED26-6870-590F-2155-9EF99F730C92}"/>
                    </a:ext>
                  </a:extLst>
                </p:cNvPr>
                <p:cNvSpPr/>
                <p:nvPr/>
              </p:nvSpPr>
              <p:spPr>
                <a:xfrm>
                  <a:off x="914400" y="983974"/>
                  <a:ext cx="2565400" cy="2868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sp>
              <p:nvSpPr>
                <p:cNvPr id="22" name="Rectángulo 21">
                  <a:extLst>
                    <a:ext uri="{FF2B5EF4-FFF2-40B4-BE49-F238E27FC236}">
                      <a16:creationId xmlns:a16="http://schemas.microsoft.com/office/drawing/2014/main" id="{9C0C915E-8E07-1BFC-B60B-CC50F06DB59F}"/>
                    </a:ext>
                  </a:extLst>
                </p:cNvPr>
                <p:cNvSpPr/>
                <p:nvPr/>
              </p:nvSpPr>
              <p:spPr>
                <a:xfrm>
                  <a:off x="5536647" y="969342"/>
                  <a:ext cx="808738" cy="16459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sp>
              <p:nvSpPr>
                <p:cNvPr id="23" name="Rectángulo 22">
                  <a:extLst>
                    <a:ext uri="{FF2B5EF4-FFF2-40B4-BE49-F238E27FC236}">
                      <a16:creationId xmlns:a16="http://schemas.microsoft.com/office/drawing/2014/main" id="{61AB3115-6EA8-95DC-5B1C-9ADEB5CFDBB4}"/>
                    </a:ext>
                  </a:extLst>
                </p:cNvPr>
                <p:cNvSpPr/>
                <p:nvPr/>
              </p:nvSpPr>
              <p:spPr>
                <a:xfrm>
                  <a:off x="2971247" y="1285460"/>
                  <a:ext cx="508553" cy="13298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</p:grpSp>
          <p:pic>
            <p:nvPicPr>
              <p:cNvPr id="17" name="Picture 2">
                <a:extLst>
                  <a:ext uri="{FF2B5EF4-FFF2-40B4-BE49-F238E27FC236}">
                    <a16:creationId xmlns:a16="http://schemas.microsoft.com/office/drawing/2014/main" id="{1A199A7D-26F8-4133-1993-A45B78A2C3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8614" y="2615289"/>
                <a:ext cx="3546771" cy="21673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4FFD21D9-43B6-A29A-EF0B-CCE396FEA794}"/>
                </a:ext>
              </a:extLst>
            </p:cNvPr>
            <p:cNvSpPr txBox="1"/>
            <p:nvPr/>
          </p:nvSpPr>
          <p:spPr>
            <a:xfrm>
              <a:off x="6511747" y="2845628"/>
              <a:ext cx="2166356" cy="1384995"/>
            </a:xfrm>
            <a:prstGeom prst="rect">
              <a:avLst/>
            </a:prstGeom>
            <a:solidFill>
              <a:srgbClr val="88437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dirty="0">
                  <a:solidFill>
                    <a:srgbClr val="FFFFFF"/>
                  </a:solidFill>
                </a:rPr>
                <a:t>Valorar y hacer seguimiento integral a la salud de la persona en todo el curso de la vida; así como al desarrollo integral (físico, cognitivo, social) desde la primera infancia hasta la vejez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407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</TotalTime>
  <Words>1752</Words>
  <Application>Microsoft Office PowerPoint</Application>
  <PresentationFormat>Panorámica</PresentationFormat>
  <Paragraphs>277</Paragraphs>
  <Slides>28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8" baseType="lpstr">
      <vt:lpstr>Aptos</vt:lpstr>
      <vt:lpstr>Aptos Display</vt:lpstr>
      <vt:lpstr>Arial</vt:lpstr>
      <vt:lpstr>Arial</vt:lpstr>
      <vt:lpstr>Arial Black</vt:lpstr>
      <vt:lpstr>Arial Narrow</vt:lpstr>
      <vt:lpstr>Calibri</vt:lpstr>
      <vt:lpstr>Oswald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E INTERVENCIONES PARA LA IDENTIFICACIÓN DE ALTERACIONES NUTRICIONALES</vt:lpstr>
      <vt:lpstr>ACTIVIDADES E INTERVENCIONES PARA LA IDENTIFICACIÓN DE ALTERACIONES BUCALES</vt:lpstr>
      <vt:lpstr>ACTIVIDADES E INTERVENCIONES PARA LA IDENTIFICACIÓN DE RIESGO CARDIOCEREBROVASCULAR</vt:lpstr>
      <vt:lpstr>ACTIVIDADES E INTERVENCIONES PARA LA IDENTIFICACIÓN DE ENFERMEDADES RESPIRATORIAS CRÓNICAS</vt:lpstr>
      <vt:lpstr>ACTIVIDADES E INTERVENCIONES PARA LA IDENTIFICACIÓN DE RIESGO O PRESENCIA DE TRASTORNOS MENTALES Y DEL COMPORTAMIENTO, DEBIDO AL USO DE SUSTANCIAS PSICOACTIVAS Y ADICCIONES</vt:lpstr>
      <vt:lpstr>ACTIVIDADES E INTERVENCIONES PARA LA IDENTIFICACIÓN DE RIESGO DE CÁNCER</vt:lpstr>
      <vt:lpstr>Presentación de PowerPoint</vt:lpstr>
      <vt:lpstr>ACTIVIDADES E INTERVENCIONES PARA LA IDENTIFICACIÓN DE RIESGOS RELACIONADOS CON ENFERMEDADES INFECCIOSAS</vt:lpstr>
      <vt:lpstr>LINKS INSTRUMENTOS RPMS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Olivia Pedraza</cp:lastModifiedBy>
  <cp:revision>72</cp:revision>
  <dcterms:created xsi:type="dcterms:W3CDTF">2024-04-17T14:48:17Z</dcterms:created>
  <dcterms:modified xsi:type="dcterms:W3CDTF">2025-07-02T21:10:19Z</dcterms:modified>
</cp:coreProperties>
</file>