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6" r:id="rId29"/>
    <p:sldId id="287" r:id="rId30"/>
    <p:sldId id="28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3561BC-5211-41CE-9B34-FAEB129EB6A1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350A6E0-F253-42A2-93F8-A4B402B25433}">
      <dgm:prSet phldrT="[Texto]" custT="1"/>
      <dgm:spPr/>
      <dgm:t>
        <a:bodyPr/>
        <a:lstStyle/>
        <a:p>
          <a:r>
            <a:rPr lang="es-ES" sz="3200" dirty="0"/>
            <a:t>CL</a:t>
          </a:r>
        </a:p>
      </dgm:t>
    </dgm:pt>
    <dgm:pt modelId="{EAD7997F-B5E8-47CB-A942-9EBF9FEECCF9}" type="parTrans" cxnId="{B164B126-49D5-4AAA-9262-5F2899C4D3AD}">
      <dgm:prSet/>
      <dgm:spPr/>
      <dgm:t>
        <a:bodyPr/>
        <a:lstStyle/>
        <a:p>
          <a:endParaRPr lang="es-ES"/>
        </a:p>
      </dgm:t>
    </dgm:pt>
    <dgm:pt modelId="{02A3946C-D4E9-4FD2-AC45-8F9A380CB807}" type="sibTrans" cxnId="{B164B126-49D5-4AAA-9262-5F2899C4D3AD}">
      <dgm:prSet/>
      <dgm:spPr/>
      <dgm:t>
        <a:bodyPr/>
        <a:lstStyle/>
        <a:p>
          <a:endParaRPr lang="es-ES"/>
        </a:p>
      </dgm:t>
    </dgm:pt>
    <dgm:pt modelId="{C0A1642C-1863-452F-97D6-0EF2A74C3342}">
      <dgm:prSet phldrT="[Texto]" custT="1"/>
      <dgm:spPr/>
      <dgm:t>
        <a:bodyPr/>
        <a:lstStyle/>
        <a:p>
          <a:r>
            <a:rPr lang="es-ES" sz="3200" dirty="0"/>
            <a:t>58 L</a:t>
          </a:r>
        </a:p>
      </dgm:t>
    </dgm:pt>
    <dgm:pt modelId="{54CEBD4E-5146-4450-8B99-076AA163E6EF}" type="parTrans" cxnId="{762FD8A1-263E-4BD9-A178-7787E31B9291}">
      <dgm:prSet/>
      <dgm:spPr/>
      <dgm:t>
        <a:bodyPr/>
        <a:lstStyle/>
        <a:p>
          <a:endParaRPr lang="es-ES"/>
        </a:p>
      </dgm:t>
    </dgm:pt>
    <dgm:pt modelId="{427A6D26-EA8B-4653-BC3A-53B05316B336}" type="sibTrans" cxnId="{762FD8A1-263E-4BD9-A178-7787E31B9291}">
      <dgm:prSet/>
      <dgm:spPr/>
      <dgm:t>
        <a:bodyPr/>
        <a:lstStyle/>
        <a:p>
          <a:endParaRPr lang="es-ES"/>
        </a:p>
      </dgm:t>
    </dgm:pt>
    <dgm:pt modelId="{778D5E36-4DCA-4367-BFCB-069F7CB100C1}">
      <dgm:prSet custT="1"/>
      <dgm:spPr/>
      <dgm:t>
        <a:bodyPr/>
        <a:lstStyle/>
        <a:p>
          <a:r>
            <a:rPr lang="es-ES" sz="3200" dirty="0"/>
            <a:t>04</a:t>
          </a:r>
        </a:p>
      </dgm:t>
    </dgm:pt>
    <dgm:pt modelId="{8AA016BB-2585-4678-BCF8-B99BE8C87FD4}" type="parTrans" cxnId="{F71BC54B-83ED-42DB-831E-3C72BD3575C0}">
      <dgm:prSet/>
      <dgm:spPr/>
      <dgm:t>
        <a:bodyPr/>
        <a:lstStyle/>
        <a:p>
          <a:endParaRPr lang="es-ES"/>
        </a:p>
      </dgm:t>
    </dgm:pt>
    <dgm:pt modelId="{AF2B1CCA-2B76-4D80-9A64-610C87D9BC13}" type="sibTrans" cxnId="{F71BC54B-83ED-42DB-831E-3C72BD3575C0}">
      <dgm:prSet/>
      <dgm:spPr/>
      <dgm:t>
        <a:bodyPr/>
        <a:lstStyle/>
        <a:p>
          <a:endParaRPr lang="es-ES"/>
        </a:p>
      </dgm:t>
    </dgm:pt>
    <dgm:pt modelId="{85045C4B-3B7F-45DB-8FF8-9F91DCBB7C90}">
      <dgm:prSet custT="1"/>
      <dgm:spPr/>
      <dgm:t>
        <a:bodyPr/>
        <a:lstStyle/>
        <a:p>
          <a:r>
            <a:rPr lang="es-ES" sz="3200" dirty="0"/>
            <a:t>81</a:t>
          </a:r>
        </a:p>
      </dgm:t>
    </dgm:pt>
    <dgm:pt modelId="{12BD5872-3C74-4B94-B118-8F869F1598D4}" type="parTrans" cxnId="{EC661D34-39A1-479A-9B0F-96057A97B327}">
      <dgm:prSet/>
      <dgm:spPr/>
      <dgm:t>
        <a:bodyPr/>
        <a:lstStyle/>
        <a:p>
          <a:endParaRPr lang="es-ES"/>
        </a:p>
      </dgm:t>
    </dgm:pt>
    <dgm:pt modelId="{0007C399-4384-42D9-8C9A-A5555B6E3FC4}" type="sibTrans" cxnId="{EC661D34-39A1-479A-9B0F-96057A97B327}">
      <dgm:prSet/>
      <dgm:spPr/>
      <dgm:t>
        <a:bodyPr/>
        <a:lstStyle/>
        <a:p>
          <a:endParaRPr lang="es-ES"/>
        </a:p>
      </dgm:t>
    </dgm:pt>
    <dgm:pt modelId="{577AA497-569C-4ABB-BC3E-59536CEF702E}">
      <dgm:prSet custT="1"/>
      <dgm:spPr/>
      <dgm:t>
        <a:bodyPr/>
        <a:lstStyle/>
        <a:p>
          <a:r>
            <a:rPr lang="es-ES" sz="3200" dirty="0"/>
            <a:t>SUR</a:t>
          </a:r>
        </a:p>
      </dgm:t>
    </dgm:pt>
    <dgm:pt modelId="{BBA6A7C3-E663-4077-A585-A071F3295F1B}" type="parTrans" cxnId="{1FC1B929-FAC6-4FDA-85F9-6E0B9FB36119}">
      <dgm:prSet/>
      <dgm:spPr/>
      <dgm:t>
        <a:bodyPr/>
        <a:lstStyle/>
        <a:p>
          <a:endParaRPr lang="es-ES"/>
        </a:p>
      </dgm:t>
    </dgm:pt>
    <dgm:pt modelId="{B06FC246-0266-44F1-B8F6-419A247DCC45}" type="sibTrans" cxnId="{1FC1B929-FAC6-4FDA-85F9-6E0B9FB36119}">
      <dgm:prSet/>
      <dgm:spPr/>
      <dgm:t>
        <a:bodyPr/>
        <a:lstStyle/>
        <a:p>
          <a:endParaRPr lang="es-ES"/>
        </a:p>
      </dgm:t>
    </dgm:pt>
    <dgm:pt modelId="{1B03F12F-7EA8-402C-812F-AC1F77DABC0C}">
      <dgm:prSet custT="1"/>
      <dgm:spPr/>
      <dgm:t>
        <a:bodyPr/>
        <a:lstStyle/>
        <a:p>
          <a:r>
            <a:rPr lang="es-ES" sz="1400" b="1" dirty="0"/>
            <a:t>IN 3  AP 405</a:t>
          </a:r>
        </a:p>
      </dgm:t>
    </dgm:pt>
    <dgm:pt modelId="{C9C8576B-CB55-431E-AF08-C5CB4EF82327}" type="parTrans" cxnId="{FC5C3487-9E99-4B44-AC03-AD46A03747EA}">
      <dgm:prSet/>
      <dgm:spPr/>
      <dgm:t>
        <a:bodyPr/>
        <a:lstStyle/>
        <a:p>
          <a:endParaRPr lang="es-ES"/>
        </a:p>
      </dgm:t>
    </dgm:pt>
    <dgm:pt modelId="{0C7DC7B5-1889-4F1C-AE08-81FC50E4BFBE}" type="sibTrans" cxnId="{FC5C3487-9E99-4B44-AC03-AD46A03747EA}">
      <dgm:prSet/>
      <dgm:spPr/>
      <dgm:t>
        <a:bodyPr/>
        <a:lstStyle/>
        <a:p>
          <a:endParaRPr lang="es-ES"/>
        </a:p>
      </dgm:t>
    </dgm:pt>
    <dgm:pt modelId="{0FFB8450-6E3D-4DE3-AA96-E388C1AA8E9B}" type="pres">
      <dgm:prSet presAssocID="{513561BC-5211-41CE-9B34-FAEB129EB6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FFE5F59D-0D53-45F6-918A-25790F012AB6}" type="pres">
      <dgm:prSet presAssocID="{1350A6E0-F253-42A2-93F8-A4B402B25433}" presName="Name5" presStyleLbl="venn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008B1BF-F1CF-4D69-9446-810D80A453C7}" type="pres">
      <dgm:prSet presAssocID="{02A3946C-D4E9-4FD2-AC45-8F9A380CB807}" presName="space" presStyleCnt="0"/>
      <dgm:spPr/>
    </dgm:pt>
    <dgm:pt modelId="{43605E4E-74AB-4CB4-9D6A-211D1997AD07}" type="pres">
      <dgm:prSet presAssocID="{C0A1642C-1863-452F-97D6-0EF2A74C3342}" presName="Name5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82B4948-A817-4897-9324-460F90B5A274}" type="pres">
      <dgm:prSet presAssocID="{427A6D26-EA8B-4653-BC3A-53B05316B336}" presName="space" presStyleCnt="0"/>
      <dgm:spPr/>
    </dgm:pt>
    <dgm:pt modelId="{1D0AEC39-4B46-4860-8A70-54F18152FA6D}" type="pres">
      <dgm:prSet presAssocID="{577AA497-569C-4ABB-BC3E-59536CEF702E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1C9B76-EC95-4366-8C4A-7D6F0831CEF4}" type="pres">
      <dgm:prSet presAssocID="{B06FC246-0266-44F1-B8F6-419A247DCC45}" presName="space" presStyleCnt="0"/>
      <dgm:spPr/>
    </dgm:pt>
    <dgm:pt modelId="{8D838CD9-1100-4C25-848F-E6786027D631}" type="pres">
      <dgm:prSet presAssocID="{85045C4B-3B7F-45DB-8FF8-9F91DCBB7C90}" presName="Name5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F16B535-87BC-4440-8A2C-54AD6C3B4E52}" type="pres">
      <dgm:prSet presAssocID="{0007C399-4384-42D9-8C9A-A5555B6E3FC4}" presName="space" presStyleCnt="0"/>
      <dgm:spPr/>
    </dgm:pt>
    <dgm:pt modelId="{F365A95F-FB7A-400D-8230-1D35E3324FB7}" type="pres">
      <dgm:prSet presAssocID="{778D5E36-4DCA-4367-BFCB-069F7CB100C1}" presName="Name5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B5A266E-F65A-416A-9EE6-178297513B5A}" type="pres">
      <dgm:prSet presAssocID="{AF2B1CCA-2B76-4D80-9A64-610C87D9BC13}" presName="space" presStyleCnt="0"/>
      <dgm:spPr/>
    </dgm:pt>
    <dgm:pt modelId="{2BC4118C-BCFB-4253-B0DF-EB18D282640D}" type="pres">
      <dgm:prSet presAssocID="{1B03F12F-7EA8-402C-812F-AC1F77DABC0C}" presName="Name5" presStyleLbl="vennNode1" presStyleIdx="5" presStyleCnt="6" custScaleX="145044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164B126-49D5-4AAA-9262-5F2899C4D3AD}" srcId="{513561BC-5211-41CE-9B34-FAEB129EB6A1}" destId="{1350A6E0-F253-42A2-93F8-A4B402B25433}" srcOrd="0" destOrd="0" parTransId="{EAD7997F-B5E8-47CB-A942-9EBF9FEECCF9}" sibTransId="{02A3946C-D4E9-4FD2-AC45-8F9A380CB807}"/>
    <dgm:cxn modelId="{762FD8A1-263E-4BD9-A178-7787E31B9291}" srcId="{513561BC-5211-41CE-9B34-FAEB129EB6A1}" destId="{C0A1642C-1863-452F-97D6-0EF2A74C3342}" srcOrd="1" destOrd="0" parTransId="{54CEBD4E-5146-4450-8B99-076AA163E6EF}" sibTransId="{427A6D26-EA8B-4653-BC3A-53B05316B336}"/>
    <dgm:cxn modelId="{F71BC54B-83ED-42DB-831E-3C72BD3575C0}" srcId="{513561BC-5211-41CE-9B34-FAEB129EB6A1}" destId="{778D5E36-4DCA-4367-BFCB-069F7CB100C1}" srcOrd="4" destOrd="0" parTransId="{8AA016BB-2585-4678-BCF8-B99BE8C87FD4}" sibTransId="{AF2B1CCA-2B76-4D80-9A64-610C87D9BC13}"/>
    <dgm:cxn modelId="{63BE2BAB-39FC-4696-AE9B-87E45E61A0E1}" type="presOf" srcId="{1B03F12F-7EA8-402C-812F-AC1F77DABC0C}" destId="{2BC4118C-BCFB-4253-B0DF-EB18D282640D}" srcOrd="0" destOrd="0" presId="urn:microsoft.com/office/officeart/2005/8/layout/venn3"/>
    <dgm:cxn modelId="{01A6626E-61D8-42AD-B01E-A5F22C2EE897}" type="presOf" srcId="{85045C4B-3B7F-45DB-8FF8-9F91DCBB7C90}" destId="{8D838CD9-1100-4C25-848F-E6786027D631}" srcOrd="0" destOrd="0" presId="urn:microsoft.com/office/officeart/2005/8/layout/venn3"/>
    <dgm:cxn modelId="{FC5C3487-9E99-4B44-AC03-AD46A03747EA}" srcId="{513561BC-5211-41CE-9B34-FAEB129EB6A1}" destId="{1B03F12F-7EA8-402C-812F-AC1F77DABC0C}" srcOrd="5" destOrd="0" parTransId="{C9C8576B-CB55-431E-AF08-C5CB4EF82327}" sibTransId="{0C7DC7B5-1889-4F1C-AE08-81FC50E4BFBE}"/>
    <dgm:cxn modelId="{55BD62E0-F4A3-45ED-A390-02417ED5762A}" type="presOf" srcId="{778D5E36-4DCA-4367-BFCB-069F7CB100C1}" destId="{F365A95F-FB7A-400D-8230-1D35E3324FB7}" srcOrd="0" destOrd="0" presId="urn:microsoft.com/office/officeart/2005/8/layout/venn3"/>
    <dgm:cxn modelId="{F96581BC-BE5F-4065-A957-CD752CE2420B}" type="presOf" srcId="{1350A6E0-F253-42A2-93F8-A4B402B25433}" destId="{FFE5F59D-0D53-45F6-918A-25790F012AB6}" srcOrd="0" destOrd="0" presId="urn:microsoft.com/office/officeart/2005/8/layout/venn3"/>
    <dgm:cxn modelId="{EC661D34-39A1-479A-9B0F-96057A97B327}" srcId="{513561BC-5211-41CE-9B34-FAEB129EB6A1}" destId="{85045C4B-3B7F-45DB-8FF8-9F91DCBB7C90}" srcOrd="3" destOrd="0" parTransId="{12BD5872-3C74-4B94-B118-8F869F1598D4}" sibTransId="{0007C399-4384-42D9-8C9A-A5555B6E3FC4}"/>
    <dgm:cxn modelId="{1FC1B929-FAC6-4FDA-85F9-6E0B9FB36119}" srcId="{513561BC-5211-41CE-9B34-FAEB129EB6A1}" destId="{577AA497-569C-4ABB-BC3E-59536CEF702E}" srcOrd="2" destOrd="0" parTransId="{BBA6A7C3-E663-4077-A585-A071F3295F1B}" sibTransId="{B06FC246-0266-44F1-B8F6-419A247DCC45}"/>
    <dgm:cxn modelId="{7EF80431-D1C7-4EEB-A95B-45A9551D4DFA}" type="presOf" srcId="{513561BC-5211-41CE-9B34-FAEB129EB6A1}" destId="{0FFB8450-6E3D-4DE3-AA96-E388C1AA8E9B}" srcOrd="0" destOrd="0" presId="urn:microsoft.com/office/officeart/2005/8/layout/venn3"/>
    <dgm:cxn modelId="{2FF09FEB-FF96-49BE-92F1-B79D391CEEF7}" type="presOf" srcId="{C0A1642C-1863-452F-97D6-0EF2A74C3342}" destId="{43605E4E-74AB-4CB4-9D6A-211D1997AD07}" srcOrd="0" destOrd="0" presId="urn:microsoft.com/office/officeart/2005/8/layout/venn3"/>
    <dgm:cxn modelId="{F5F4E494-01BE-48D4-A98E-1229A645E245}" type="presOf" srcId="{577AA497-569C-4ABB-BC3E-59536CEF702E}" destId="{1D0AEC39-4B46-4860-8A70-54F18152FA6D}" srcOrd="0" destOrd="0" presId="urn:microsoft.com/office/officeart/2005/8/layout/venn3"/>
    <dgm:cxn modelId="{909F4061-F2D2-4DB0-B25F-65AECB7F3FFA}" type="presParOf" srcId="{0FFB8450-6E3D-4DE3-AA96-E388C1AA8E9B}" destId="{FFE5F59D-0D53-45F6-918A-25790F012AB6}" srcOrd="0" destOrd="0" presId="urn:microsoft.com/office/officeart/2005/8/layout/venn3"/>
    <dgm:cxn modelId="{B6E7CEBB-3661-4DB2-9BC8-9ABEB3C8B165}" type="presParOf" srcId="{0FFB8450-6E3D-4DE3-AA96-E388C1AA8E9B}" destId="{2008B1BF-F1CF-4D69-9446-810D80A453C7}" srcOrd="1" destOrd="0" presId="urn:microsoft.com/office/officeart/2005/8/layout/venn3"/>
    <dgm:cxn modelId="{5AD958AB-8EAE-4615-A97A-3E988FAFCC77}" type="presParOf" srcId="{0FFB8450-6E3D-4DE3-AA96-E388C1AA8E9B}" destId="{43605E4E-74AB-4CB4-9D6A-211D1997AD07}" srcOrd="2" destOrd="0" presId="urn:microsoft.com/office/officeart/2005/8/layout/venn3"/>
    <dgm:cxn modelId="{E1C79E59-0E87-42CE-B7F7-2BE99DC9B9B5}" type="presParOf" srcId="{0FFB8450-6E3D-4DE3-AA96-E388C1AA8E9B}" destId="{282B4948-A817-4897-9324-460F90B5A274}" srcOrd="3" destOrd="0" presId="urn:microsoft.com/office/officeart/2005/8/layout/venn3"/>
    <dgm:cxn modelId="{4E1F94AE-1E0C-4CB9-9EAF-2432AD7CAC45}" type="presParOf" srcId="{0FFB8450-6E3D-4DE3-AA96-E388C1AA8E9B}" destId="{1D0AEC39-4B46-4860-8A70-54F18152FA6D}" srcOrd="4" destOrd="0" presId="urn:microsoft.com/office/officeart/2005/8/layout/venn3"/>
    <dgm:cxn modelId="{6FA71107-253C-43A4-9998-988DE9644E44}" type="presParOf" srcId="{0FFB8450-6E3D-4DE3-AA96-E388C1AA8E9B}" destId="{531C9B76-EC95-4366-8C4A-7D6F0831CEF4}" srcOrd="5" destOrd="0" presId="urn:microsoft.com/office/officeart/2005/8/layout/venn3"/>
    <dgm:cxn modelId="{8D3A3DD3-2335-4CC1-AF04-F4907F480018}" type="presParOf" srcId="{0FFB8450-6E3D-4DE3-AA96-E388C1AA8E9B}" destId="{8D838CD9-1100-4C25-848F-E6786027D631}" srcOrd="6" destOrd="0" presId="urn:microsoft.com/office/officeart/2005/8/layout/venn3"/>
    <dgm:cxn modelId="{B3C26822-5982-4F02-AB2D-A5BC0943AD91}" type="presParOf" srcId="{0FFB8450-6E3D-4DE3-AA96-E388C1AA8E9B}" destId="{5F16B535-87BC-4440-8A2C-54AD6C3B4E52}" srcOrd="7" destOrd="0" presId="urn:microsoft.com/office/officeart/2005/8/layout/venn3"/>
    <dgm:cxn modelId="{EE6CA8F7-3DBB-4A13-A4AC-752AC49F7096}" type="presParOf" srcId="{0FFB8450-6E3D-4DE3-AA96-E388C1AA8E9B}" destId="{F365A95F-FB7A-400D-8230-1D35E3324FB7}" srcOrd="8" destOrd="0" presId="urn:microsoft.com/office/officeart/2005/8/layout/venn3"/>
    <dgm:cxn modelId="{8F55ED71-30F2-4B27-A91F-27816A9C1D95}" type="presParOf" srcId="{0FFB8450-6E3D-4DE3-AA96-E388C1AA8E9B}" destId="{FB5A266E-F65A-416A-9EE6-178297513B5A}" srcOrd="9" destOrd="0" presId="urn:microsoft.com/office/officeart/2005/8/layout/venn3"/>
    <dgm:cxn modelId="{C78E4F9E-C726-492D-B717-A05BBD9CC768}" type="presParOf" srcId="{0FFB8450-6E3D-4DE3-AA96-E388C1AA8E9B}" destId="{2BC4118C-BCFB-4253-B0DF-EB18D282640D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3561BC-5211-41CE-9B34-FAEB129EB6A1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350A6E0-F253-42A2-93F8-A4B402B25433}">
      <dgm:prSet phldrT="[Texto]" custT="1"/>
      <dgm:spPr/>
      <dgm:t>
        <a:bodyPr/>
        <a:lstStyle/>
        <a:p>
          <a:r>
            <a:rPr lang="es-ES" sz="4000" dirty="0"/>
            <a:t>CL</a:t>
          </a:r>
        </a:p>
      </dgm:t>
    </dgm:pt>
    <dgm:pt modelId="{EAD7997F-B5E8-47CB-A942-9EBF9FEECCF9}" type="parTrans" cxnId="{B164B126-49D5-4AAA-9262-5F2899C4D3AD}">
      <dgm:prSet/>
      <dgm:spPr/>
      <dgm:t>
        <a:bodyPr/>
        <a:lstStyle/>
        <a:p>
          <a:endParaRPr lang="es-ES"/>
        </a:p>
      </dgm:t>
    </dgm:pt>
    <dgm:pt modelId="{02A3946C-D4E9-4FD2-AC45-8F9A380CB807}" type="sibTrans" cxnId="{B164B126-49D5-4AAA-9262-5F2899C4D3AD}">
      <dgm:prSet/>
      <dgm:spPr/>
      <dgm:t>
        <a:bodyPr/>
        <a:lstStyle/>
        <a:p>
          <a:endParaRPr lang="es-ES"/>
        </a:p>
      </dgm:t>
    </dgm:pt>
    <dgm:pt modelId="{C0A1642C-1863-452F-97D6-0EF2A74C3342}">
      <dgm:prSet phldrT="[Texto]" custT="1"/>
      <dgm:spPr/>
      <dgm:t>
        <a:bodyPr/>
        <a:lstStyle/>
        <a:p>
          <a:r>
            <a:rPr lang="es-ES" sz="4000" dirty="0"/>
            <a:t>58</a:t>
          </a:r>
        </a:p>
      </dgm:t>
    </dgm:pt>
    <dgm:pt modelId="{54CEBD4E-5146-4450-8B99-076AA163E6EF}" type="parTrans" cxnId="{762FD8A1-263E-4BD9-A178-7787E31B9291}">
      <dgm:prSet/>
      <dgm:spPr/>
      <dgm:t>
        <a:bodyPr/>
        <a:lstStyle/>
        <a:p>
          <a:endParaRPr lang="es-ES"/>
        </a:p>
      </dgm:t>
    </dgm:pt>
    <dgm:pt modelId="{427A6D26-EA8B-4653-BC3A-53B05316B336}" type="sibTrans" cxnId="{762FD8A1-263E-4BD9-A178-7787E31B9291}">
      <dgm:prSet/>
      <dgm:spPr/>
      <dgm:t>
        <a:bodyPr/>
        <a:lstStyle/>
        <a:p>
          <a:endParaRPr lang="es-ES"/>
        </a:p>
      </dgm:t>
    </dgm:pt>
    <dgm:pt modelId="{577AA497-569C-4ABB-BC3E-59536CEF702E}">
      <dgm:prSet custT="1"/>
      <dgm:spPr/>
      <dgm:t>
        <a:bodyPr/>
        <a:lstStyle/>
        <a:p>
          <a:r>
            <a:rPr lang="es-ES" sz="4000" dirty="0"/>
            <a:t>SUR</a:t>
          </a:r>
        </a:p>
      </dgm:t>
    </dgm:pt>
    <dgm:pt modelId="{BBA6A7C3-E663-4077-A585-A071F3295F1B}" type="parTrans" cxnId="{1FC1B929-FAC6-4FDA-85F9-6E0B9FB36119}">
      <dgm:prSet/>
      <dgm:spPr/>
      <dgm:t>
        <a:bodyPr/>
        <a:lstStyle/>
        <a:p>
          <a:endParaRPr lang="es-ES"/>
        </a:p>
      </dgm:t>
    </dgm:pt>
    <dgm:pt modelId="{B06FC246-0266-44F1-B8F6-419A247DCC45}" type="sibTrans" cxnId="{1FC1B929-FAC6-4FDA-85F9-6E0B9FB36119}">
      <dgm:prSet/>
      <dgm:spPr/>
      <dgm:t>
        <a:bodyPr/>
        <a:lstStyle/>
        <a:p>
          <a:endParaRPr lang="es-ES"/>
        </a:p>
      </dgm:t>
    </dgm:pt>
    <dgm:pt modelId="{1B03F12F-7EA8-402C-812F-AC1F77DABC0C}">
      <dgm:prSet custT="1"/>
      <dgm:spPr>
        <a:solidFill>
          <a:schemeClr val="accent4">
            <a:alpha val="50000"/>
          </a:schemeClr>
        </a:solidFill>
      </dgm:spPr>
      <dgm:t>
        <a:bodyPr/>
        <a:lstStyle/>
        <a:p>
          <a:r>
            <a:rPr lang="es-ES" sz="1400" b="1" dirty="0"/>
            <a:t>81 04 IN 3  AP 405</a:t>
          </a:r>
        </a:p>
      </dgm:t>
    </dgm:pt>
    <dgm:pt modelId="{C9C8576B-CB55-431E-AF08-C5CB4EF82327}" type="parTrans" cxnId="{FC5C3487-9E99-4B44-AC03-AD46A03747EA}">
      <dgm:prSet/>
      <dgm:spPr/>
      <dgm:t>
        <a:bodyPr/>
        <a:lstStyle/>
        <a:p>
          <a:endParaRPr lang="es-ES"/>
        </a:p>
      </dgm:t>
    </dgm:pt>
    <dgm:pt modelId="{0C7DC7B5-1889-4F1C-AE08-81FC50E4BFBE}" type="sibTrans" cxnId="{FC5C3487-9E99-4B44-AC03-AD46A03747EA}">
      <dgm:prSet/>
      <dgm:spPr/>
      <dgm:t>
        <a:bodyPr/>
        <a:lstStyle/>
        <a:p>
          <a:endParaRPr lang="es-ES"/>
        </a:p>
      </dgm:t>
    </dgm:pt>
    <dgm:pt modelId="{4C913110-27C7-4D2C-84EF-594EB6D620A8}">
      <dgm:prSet phldrT="[Texto]" custT="1"/>
      <dgm:spPr/>
      <dgm:t>
        <a:bodyPr/>
        <a:lstStyle/>
        <a:p>
          <a:r>
            <a:rPr lang="es-ES" sz="4000" dirty="0"/>
            <a:t>L</a:t>
          </a:r>
        </a:p>
      </dgm:t>
    </dgm:pt>
    <dgm:pt modelId="{F80993AB-5F48-4D17-8AAA-470E52A7776D}" type="parTrans" cxnId="{E548628D-B0ED-4A23-80E6-1A777D699260}">
      <dgm:prSet/>
      <dgm:spPr/>
      <dgm:t>
        <a:bodyPr/>
        <a:lstStyle/>
        <a:p>
          <a:endParaRPr lang="es-ES"/>
        </a:p>
      </dgm:t>
    </dgm:pt>
    <dgm:pt modelId="{3A4756E6-5860-4AC1-829E-48B73E0E05BC}" type="sibTrans" cxnId="{E548628D-B0ED-4A23-80E6-1A777D699260}">
      <dgm:prSet/>
      <dgm:spPr/>
      <dgm:t>
        <a:bodyPr/>
        <a:lstStyle/>
        <a:p>
          <a:endParaRPr lang="es-ES"/>
        </a:p>
      </dgm:t>
    </dgm:pt>
    <dgm:pt modelId="{0FFB8450-6E3D-4DE3-AA96-E388C1AA8E9B}" type="pres">
      <dgm:prSet presAssocID="{513561BC-5211-41CE-9B34-FAEB129EB6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FFE5F59D-0D53-45F6-918A-25790F012AB6}" type="pres">
      <dgm:prSet presAssocID="{1350A6E0-F253-42A2-93F8-A4B402B25433}" presName="Name5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008B1BF-F1CF-4D69-9446-810D80A453C7}" type="pres">
      <dgm:prSet presAssocID="{02A3946C-D4E9-4FD2-AC45-8F9A380CB807}" presName="space" presStyleCnt="0"/>
      <dgm:spPr/>
    </dgm:pt>
    <dgm:pt modelId="{43605E4E-74AB-4CB4-9D6A-211D1997AD07}" type="pres">
      <dgm:prSet presAssocID="{C0A1642C-1863-452F-97D6-0EF2A74C3342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82B4948-A817-4897-9324-460F90B5A274}" type="pres">
      <dgm:prSet presAssocID="{427A6D26-EA8B-4653-BC3A-53B05316B336}" presName="space" presStyleCnt="0"/>
      <dgm:spPr/>
    </dgm:pt>
    <dgm:pt modelId="{22EAFA49-A54B-4F38-8FAD-D6142D004981}" type="pres">
      <dgm:prSet presAssocID="{4C913110-27C7-4D2C-84EF-594EB6D620A8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AF30E03-2BBC-45D8-8A23-DD3B4FE29051}" type="pres">
      <dgm:prSet presAssocID="{3A4756E6-5860-4AC1-829E-48B73E0E05BC}" presName="space" presStyleCnt="0"/>
      <dgm:spPr/>
    </dgm:pt>
    <dgm:pt modelId="{1D0AEC39-4B46-4860-8A70-54F18152FA6D}" type="pres">
      <dgm:prSet presAssocID="{577AA497-569C-4ABB-BC3E-59536CEF702E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1C9B76-EC95-4366-8C4A-7D6F0831CEF4}" type="pres">
      <dgm:prSet presAssocID="{B06FC246-0266-44F1-B8F6-419A247DCC45}" presName="space" presStyleCnt="0"/>
      <dgm:spPr/>
    </dgm:pt>
    <dgm:pt modelId="{2BC4118C-BCFB-4253-B0DF-EB18D282640D}" type="pres">
      <dgm:prSet presAssocID="{1B03F12F-7EA8-402C-812F-AC1F77DABC0C}" presName="Name5" presStyleLbl="vennNode1" presStyleIdx="4" presStyleCnt="5" custScaleX="145044" custScaleY="3828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B164B126-49D5-4AAA-9262-5F2899C4D3AD}" srcId="{513561BC-5211-41CE-9B34-FAEB129EB6A1}" destId="{1350A6E0-F253-42A2-93F8-A4B402B25433}" srcOrd="0" destOrd="0" parTransId="{EAD7997F-B5E8-47CB-A942-9EBF9FEECCF9}" sibTransId="{02A3946C-D4E9-4FD2-AC45-8F9A380CB807}"/>
    <dgm:cxn modelId="{762FD8A1-263E-4BD9-A178-7787E31B9291}" srcId="{513561BC-5211-41CE-9B34-FAEB129EB6A1}" destId="{C0A1642C-1863-452F-97D6-0EF2A74C3342}" srcOrd="1" destOrd="0" parTransId="{54CEBD4E-5146-4450-8B99-076AA163E6EF}" sibTransId="{427A6D26-EA8B-4653-BC3A-53B05316B336}"/>
    <dgm:cxn modelId="{F116FAF0-5258-4EC3-BF1C-FEA292AB1B9C}" type="presOf" srcId="{4C913110-27C7-4D2C-84EF-594EB6D620A8}" destId="{22EAFA49-A54B-4F38-8FAD-D6142D004981}" srcOrd="0" destOrd="0" presId="urn:microsoft.com/office/officeart/2005/8/layout/venn3"/>
    <dgm:cxn modelId="{DB1FA39D-6B6C-45B3-8EFC-C670C6C29A43}" type="presOf" srcId="{513561BC-5211-41CE-9B34-FAEB129EB6A1}" destId="{0FFB8450-6E3D-4DE3-AA96-E388C1AA8E9B}" srcOrd="0" destOrd="0" presId="urn:microsoft.com/office/officeart/2005/8/layout/venn3"/>
    <dgm:cxn modelId="{FC5C3487-9E99-4B44-AC03-AD46A03747EA}" srcId="{513561BC-5211-41CE-9B34-FAEB129EB6A1}" destId="{1B03F12F-7EA8-402C-812F-AC1F77DABC0C}" srcOrd="4" destOrd="0" parTransId="{C9C8576B-CB55-431E-AF08-C5CB4EF82327}" sibTransId="{0C7DC7B5-1889-4F1C-AE08-81FC50E4BFBE}"/>
    <dgm:cxn modelId="{2CBD5932-0208-4A14-AB5E-D61F53F1D511}" type="presOf" srcId="{C0A1642C-1863-452F-97D6-0EF2A74C3342}" destId="{43605E4E-74AB-4CB4-9D6A-211D1997AD07}" srcOrd="0" destOrd="0" presId="urn:microsoft.com/office/officeart/2005/8/layout/venn3"/>
    <dgm:cxn modelId="{1FC1B929-FAC6-4FDA-85F9-6E0B9FB36119}" srcId="{513561BC-5211-41CE-9B34-FAEB129EB6A1}" destId="{577AA497-569C-4ABB-BC3E-59536CEF702E}" srcOrd="3" destOrd="0" parTransId="{BBA6A7C3-E663-4077-A585-A071F3295F1B}" sibTransId="{B06FC246-0266-44F1-B8F6-419A247DCC45}"/>
    <dgm:cxn modelId="{4B174396-6D57-476C-A326-23B377BC9F38}" type="presOf" srcId="{577AA497-569C-4ABB-BC3E-59536CEF702E}" destId="{1D0AEC39-4B46-4860-8A70-54F18152FA6D}" srcOrd="0" destOrd="0" presId="urn:microsoft.com/office/officeart/2005/8/layout/venn3"/>
    <dgm:cxn modelId="{31E70ACE-CE88-454F-8176-0F13239CCD53}" type="presOf" srcId="{1350A6E0-F253-42A2-93F8-A4B402B25433}" destId="{FFE5F59D-0D53-45F6-918A-25790F012AB6}" srcOrd="0" destOrd="0" presId="urn:microsoft.com/office/officeart/2005/8/layout/venn3"/>
    <dgm:cxn modelId="{F7000379-E87C-400A-8634-D98E241D380D}" type="presOf" srcId="{1B03F12F-7EA8-402C-812F-AC1F77DABC0C}" destId="{2BC4118C-BCFB-4253-B0DF-EB18D282640D}" srcOrd="0" destOrd="0" presId="urn:microsoft.com/office/officeart/2005/8/layout/venn3"/>
    <dgm:cxn modelId="{E548628D-B0ED-4A23-80E6-1A777D699260}" srcId="{513561BC-5211-41CE-9B34-FAEB129EB6A1}" destId="{4C913110-27C7-4D2C-84EF-594EB6D620A8}" srcOrd="2" destOrd="0" parTransId="{F80993AB-5F48-4D17-8AAA-470E52A7776D}" sibTransId="{3A4756E6-5860-4AC1-829E-48B73E0E05BC}"/>
    <dgm:cxn modelId="{ECA178E2-4785-41D4-84F5-D6B8830A2D2C}" type="presParOf" srcId="{0FFB8450-6E3D-4DE3-AA96-E388C1AA8E9B}" destId="{FFE5F59D-0D53-45F6-918A-25790F012AB6}" srcOrd="0" destOrd="0" presId="urn:microsoft.com/office/officeart/2005/8/layout/venn3"/>
    <dgm:cxn modelId="{D33ADCD8-AD98-4CD7-A13F-F959C6D5F948}" type="presParOf" srcId="{0FFB8450-6E3D-4DE3-AA96-E388C1AA8E9B}" destId="{2008B1BF-F1CF-4D69-9446-810D80A453C7}" srcOrd="1" destOrd="0" presId="urn:microsoft.com/office/officeart/2005/8/layout/venn3"/>
    <dgm:cxn modelId="{F794B36F-54E8-4C51-9D1D-65FEEDA5F439}" type="presParOf" srcId="{0FFB8450-6E3D-4DE3-AA96-E388C1AA8E9B}" destId="{43605E4E-74AB-4CB4-9D6A-211D1997AD07}" srcOrd="2" destOrd="0" presId="urn:microsoft.com/office/officeart/2005/8/layout/venn3"/>
    <dgm:cxn modelId="{682AF050-A373-4574-AFF9-34D0A924574B}" type="presParOf" srcId="{0FFB8450-6E3D-4DE3-AA96-E388C1AA8E9B}" destId="{282B4948-A817-4897-9324-460F90B5A274}" srcOrd="3" destOrd="0" presId="urn:microsoft.com/office/officeart/2005/8/layout/venn3"/>
    <dgm:cxn modelId="{3A11D3C1-E600-4D3A-B8C9-EDAEEBBED519}" type="presParOf" srcId="{0FFB8450-6E3D-4DE3-AA96-E388C1AA8E9B}" destId="{22EAFA49-A54B-4F38-8FAD-D6142D004981}" srcOrd="4" destOrd="0" presId="urn:microsoft.com/office/officeart/2005/8/layout/venn3"/>
    <dgm:cxn modelId="{FB10E91E-9F43-4EF2-AD3A-60DFB9570CCA}" type="presParOf" srcId="{0FFB8450-6E3D-4DE3-AA96-E388C1AA8E9B}" destId="{1AF30E03-2BBC-45D8-8A23-DD3B4FE29051}" srcOrd="5" destOrd="0" presId="urn:microsoft.com/office/officeart/2005/8/layout/venn3"/>
    <dgm:cxn modelId="{378975B9-DF8A-48D0-8B9F-74C13E4B674F}" type="presParOf" srcId="{0FFB8450-6E3D-4DE3-AA96-E388C1AA8E9B}" destId="{1D0AEC39-4B46-4860-8A70-54F18152FA6D}" srcOrd="6" destOrd="0" presId="urn:microsoft.com/office/officeart/2005/8/layout/venn3"/>
    <dgm:cxn modelId="{37FC8C1B-74F3-4922-AD18-669A9B3C7988}" type="presParOf" srcId="{0FFB8450-6E3D-4DE3-AA96-E388C1AA8E9B}" destId="{531C9B76-EC95-4366-8C4A-7D6F0831CEF4}" srcOrd="7" destOrd="0" presId="urn:microsoft.com/office/officeart/2005/8/layout/venn3"/>
    <dgm:cxn modelId="{D9967A46-DFE0-4E71-A134-BA85045BB56E}" type="presParOf" srcId="{0FFB8450-6E3D-4DE3-AA96-E388C1AA8E9B}" destId="{2BC4118C-BCFB-4253-B0DF-EB18D282640D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3561BC-5211-41CE-9B34-FAEB129EB6A1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350A6E0-F253-42A2-93F8-A4B402B25433}">
      <dgm:prSet phldrT="[Texto]" custT="1"/>
      <dgm:spPr/>
      <dgm:t>
        <a:bodyPr/>
        <a:lstStyle/>
        <a:p>
          <a:r>
            <a:rPr lang="es-ES" sz="3600" dirty="0"/>
            <a:t>58 L</a:t>
          </a:r>
        </a:p>
      </dgm:t>
    </dgm:pt>
    <dgm:pt modelId="{EAD7997F-B5E8-47CB-A942-9EBF9FEECCF9}" type="parTrans" cxnId="{B164B126-49D5-4AAA-9262-5F2899C4D3AD}">
      <dgm:prSet/>
      <dgm:spPr/>
      <dgm:t>
        <a:bodyPr/>
        <a:lstStyle/>
        <a:p>
          <a:endParaRPr lang="es-ES"/>
        </a:p>
      </dgm:t>
    </dgm:pt>
    <dgm:pt modelId="{02A3946C-D4E9-4FD2-AC45-8F9A380CB807}" type="sibTrans" cxnId="{B164B126-49D5-4AAA-9262-5F2899C4D3AD}">
      <dgm:prSet/>
      <dgm:spPr/>
      <dgm:t>
        <a:bodyPr/>
        <a:lstStyle/>
        <a:p>
          <a:endParaRPr lang="es-ES"/>
        </a:p>
      </dgm:t>
    </dgm:pt>
    <dgm:pt modelId="{577AA497-569C-4ABB-BC3E-59536CEF702E}">
      <dgm:prSet custT="1"/>
      <dgm:spPr/>
      <dgm:t>
        <a:bodyPr/>
        <a:lstStyle/>
        <a:p>
          <a:r>
            <a:rPr lang="es-ES" sz="3600" b="0" dirty="0"/>
            <a:t>AP 405</a:t>
          </a:r>
        </a:p>
      </dgm:t>
    </dgm:pt>
    <dgm:pt modelId="{BBA6A7C3-E663-4077-A585-A071F3295F1B}" type="parTrans" cxnId="{1FC1B929-FAC6-4FDA-85F9-6E0B9FB36119}">
      <dgm:prSet/>
      <dgm:spPr/>
      <dgm:t>
        <a:bodyPr/>
        <a:lstStyle/>
        <a:p>
          <a:endParaRPr lang="es-ES"/>
        </a:p>
      </dgm:t>
    </dgm:pt>
    <dgm:pt modelId="{B06FC246-0266-44F1-B8F6-419A247DCC45}" type="sibTrans" cxnId="{1FC1B929-FAC6-4FDA-85F9-6E0B9FB36119}">
      <dgm:prSet/>
      <dgm:spPr/>
      <dgm:t>
        <a:bodyPr/>
        <a:lstStyle/>
        <a:p>
          <a:endParaRPr lang="es-ES"/>
        </a:p>
      </dgm:t>
    </dgm:pt>
    <dgm:pt modelId="{1B03F12F-7EA8-402C-812F-AC1F77DABC0C}">
      <dgm:prSet custT="1"/>
      <dgm:spPr>
        <a:solidFill>
          <a:schemeClr val="accent4">
            <a:alpha val="50000"/>
          </a:schemeClr>
        </a:solidFill>
      </dgm:spPr>
      <dgm:t>
        <a:bodyPr/>
        <a:lstStyle/>
        <a:p>
          <a:r>
            <a:rPr lang="es-ES" sz="1400" b="1" dirty="0"/>
            <a:t>KR 81</a:t>
          </a:r>
        </a:p>
      </dgm:t>
    </dgm:pt>
    <dgm:pt modelId="{C9C8576B-CB55-431E-AF08-C5CB4EF82327}" type="parTrans" cxnId="{FC5C3487-9E99-4B44-AC03-AD46A03747EA}">
      <dgm:prSet/>
      <dgm:spPr/>
      <dgm:t>
        <a:bodyPr/>
        <a:lstStyle/>
        <a:p>
          <a:endParaRPr lang="es-ES"/>
        </a:p>
      </dgm:t>
    </dgm:pt>
    <dgm:pt modelId="{0C7DC7B5-1889-4F1C-AE08-81FC50E4BFBE}" type="sibTrans" cxnId="{FC5C3487-9E99-4B44-AC03-AD46A03747EA}">
      <dgm:prSet/>
      <dgm:spPr/>
      <dgm:t>
        <a:bodyPr/>
        <a:lstStyle/>
        <a:p>
          <a:endParaRPr lang="es-ES"/>
        </a:p>
      </dgm:t>
    </dgm:pt>
    <dgm:pt modelId="{4C913110-27C7-4D2C-84EF-594EB6D620A8}">
      <dgm:prSet phldrT="[Texto]" custT="1"/>
      <dgm:spPr/>
      <dgm:t>
        <a:bodyPr/>
        <a:lstStyle/>
        <a:p>
          <a:r>
            <a:rPr lang="es-ES" sz="3600" b="0" dirty="0"/>
            <a:t>IN 3</a:t>
          </a:r>
        </a:p>
      </dgm:t>
    </dgm:pt>
    <dgm:pt modelId="{F80993AB-5F48-4D17-8AAA-470E52A7776D}" type="parTrans" cxnId="{E548628D-B0ED-4A23-80E6-1A777D699260}">
      <dgm:prSet/>
      <dgm:spPr/>
      <dgm:t>
        <a:bodyPr/>
        <a:lstStyle/>
        <a:p>
          <a:endParaRPr lang="es-ES"/>
        </a:p>
      </dgm:t>
    </dgm:pt>
    <dgm:pt modelId="{3A4756E6-5860-4AC1-829E-48B73E0E05BC}" type="sibTrans" cxnId="{E548628D-B0ED-4A23-80E6-1A777D699260}">
      <dgm:prSet/>
      <dgm:spPr/>
      <dgm:t>
        <a:bodyPr/>
        <a:lstStyle/>
        <a:p>
          <a:endParaRPr lang="es-ES"/>
        </a:p>
      </dgm:t>
    </dgm:pt>
    <dgm:pt modelId="{954E3775-4A58-4A20-9AE7-F98B46651AD9}">
      <dgm:prSet custT="1"/>
      <dgm:spPr/>
      <dgm:t>
        <a:bodyPr/>
        <a:lstStyle/>
        <a:p>
          <a:r>
            <a:rPr lang="es-ES" sz="3600" b="0" dirty="0"/>
            <a:t>04</a:t>
          </a:r>
        </a:p>
      </dgm:t>
    </dgm:pt>
    <dgm:pt modelId="{88F7EBD5-9393-4387-B43C-8FA94D6FB11E}" type="parTrans" cxnId="{70E33600-364C-4BDE-867D-75B02B04C89A}">
      <dgm:prSet/>
      <dgm:spPr/>
      <dgm:t>
        <a:bodyPr/>
        <a:lstStyle/>
        <a:p>
          <a:endParaRPr lang="es-ES"/>
        </a:p>
      </dgm:t>
    </dgm:pt>
    <dgm:pt modelId="{C1FAF4B7-AE3F-408A-859C-A3AAAC92A02D}" type="sibTrans" cxnId="{70E33600-364C-4BDE-867D-75B02B04C89A}">
      <dgm:prSet/>
      <dgm:spPr/>
      <dgm:t>
        <a:bodyPr/>
        <a:lstStyle/>
        <a:p>
          <a:endParaRPr lang="es-ES"/>
        </a:p>
      </dgm:t>
    </dgm:pt>
    <dgm:pt modelId="{24B583AE-755F-4996-BB06-61614751CF4D}">
      <dgm:prSet custT="1"/>
      <dgm:spPr/>
      <dgm:t>
        <a:bodyPr/>
        <a:lstStyle/>
        <a:p>
          <a:r>
            <a:rPr lang="es-ES" sz="3600" dirty="0"/>
            <a:t>SUR</a:t>
          </a:r>
        </a:p>
      </dgm:t>
    </dgm:pt>
    <dgm:pt modelId="{D4D9DB69-77AE-4D61-A21A-D5FB40E8E816}" type="parTrans" cxnId="{0D207B1A-3C9F-4FAD-9C66-D3DC43B399A1}">
      <dgm:prSet/>
      <dgm:spPr/>
      <dgm:t>
        <a:bodyPr/>
        <a:lstStyle/>
        <a:p>
          <a:endParaRPr lang="es-ES"/>
        </a:p>
      </dgm:t>
    </dgm:pt>
    <dgm:pt modelId="{ECB7C9AA-820E-4F26-8A4B-2DA8FCD1912E}" type="sibTrans" cxnId="{0D207B1A-3C9F-4FAD-9C66-D3DC43B399A1}">
      <dgm:prSet/>
      <dgm:spPr/>
      <dgm:t>
        <a:bodyPr/>
        <a:lstStyle/>
        <a:p>
          <a:endParaRPr lang="es-ES"/>
        </a:p>
      </dgm:t>
    </dgm:pt>
    <dgm:pt modelId="{0FFB8450-6E3D-4DE3-AA96-E388C1AA8E9B}" type="pres">
      <dgm:prSet presAssocID="{513561BC-5211-41CE-9B34-FAEB129EB6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FFE5F59D-0D53-45F6-918A-25790F012AB6}" type="pres">
      <dgm:prSet presAssocID="{1350A6E0-F253-42A2-93F8-A4B402B25433}" presName="Name5" presStyleLbl="vennNode1" presStyleIdx="0" presStyleCnt="6" custLinFactX="69180" custLinFactNeighborX="100000" custLinFactNeighborY="-97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008B1BF-F1CF-4D69-9446-810D80A453C7}" type="pres">
      <dgm:prSet presAssocID="{02A3946C-D4E9-4FD2-AC45-8F9A380CB807}" presName="space" presStyleCnt="0"/>
      <dgm:spPr/>
    </dgm:pt>
    <dgm:pt modelId="{5B21DBAD-8C35-4BA0-8ED1-7FB1FEB47C94}" type="pres">
      <dgm:prSet presAssocID="{954E3775-4A58-4A20-9AE7-F98B46651AD9}" presName="Name5" presStyleLbl="vennNode1" presStyleIdx="1" presStyleCnt="6" custLinFactX="65264" custLinFactNeighborX="100000" custLinFactNeighborY="-99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FC739EE-9900-460F-8F80-097ED22064AB}" type="pres">
      <dgm:prSet presAssocID="{C1FAF4B7-AE3F-408A-859C-A3AAAC92A02D}" presName="space" presStyleCnt="0"/>
      <dgm:spPr/>
    </dgm:pt>
    <dgm:pt modelId="{22EAFA49-A54B-4F38-8FAD-D6142D004981}" type="pres">
      <dgm:prSet presAssocID="{4C913110-27C7-4D2C-84EF-594EB6D620A8}" presName="Name5" presStyleLbl="vennNode1" presStyleIdx="2" presStyleCnt="6" custLinFactX="112509" custLinFactNeighborX="200000" custLinFactNeighborY="4325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1AF30E03-2BBC-45D8-8A23-DD3B4FE29051}" type="pres">
      <dgm:prSet presAssocID="{3A4756E6-5860-4AC1-829E-48B73E0E05BC}" presName="space" presStyleCnt="0"/>
      <dgm:spPr/>
    </dgm:pt>
    <dgm:pt modelId="{1D0AEC39-4B46-4860-8A70-54F18152FA6D}" type="pres">
      <dgm:prSet presAssocID="{577AA497-569C-4ABB-BC3E-59536CEF702E}" presName="Name5" presStyleLbl="vennNode1" presStyleIdx="3" presStyleCnt="6" custScaleX="127186" custLinFactX="108282" custLinFactNeighborX="200000" custLinFactNeighborY="7098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31C9B76-EC95-4366-8C4A-7D6F0831CEF4}" type="pres">
      <dgm:prSet presAssocID="{B06FC246-0266-44F1-B8F6-419A247DCC45}" presName="space" presStyleCnt="0"/>
      <dgm:spPr/>
    </dgm:pt>
    <dgm:pt modelId="{750CCB76-69B3-4AD3-9E03-67264D99356F}" type="pres">
      <dgm:prSet presAssocID="{24B583AE-755F-4996-BB06-61614751CF4D}" presName="Name5" presStyleLbl="vennNode1" presStyleIdx="4" presStyleCnt="6" custScaleX="95089" custLinFactX="-84146" custLinFactNeighborX="-100000" custLinFactNeighborY="2638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72F0F809-C467-4890-AFE7-219D55854CE2}" type="pres">
      <dgm:prSet presAssocID="{ECB7C9AA-820E-4F26-8A4B-2DA8FCD1912E}" presName="space" presStyleCnt="0"/>
      <dgm:spPr/>
    </dgm:pt>
    <dgm:pt modelId="{2BC4118C-BCFB-4253-B0DF-EB18D282640D}" type="pres">
      <dgm:prSet presAssocID="{1B03F12F-7EA8-402C-812F-AC1F77DABC0C}" presName="Name5" presStyleLbl="vennNode1" presStyleIdx="5" presStyleCnt="6" custScaleX="107473" custScaleY="38283" custLinFactX="-396690" custLinFactNeighborX="-400000" custLinFactNeighborY="3756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94226CE8-D91A-4733-82DF-503F4E535460}" type="presOf" srcId="{577AA497-569C-4ABB-BC3E-59536CEF702E}" destId="{1D0AEC39-4B46-4860-8A70-54F18152FA6D}" srcOrd="0" destOrd="0" presId="urn:microsoft.com/office/officeart/2005/8/layout/venn3"/>
    <dgm:cxn modelId="{B164B126-49D5-4AAA-9262-5F2899C4D3AD}" srcId="{513561BC-5211-41CE-9B34-FAEB129EB6A1}" destId="{1350A6E0-F253-42A2-93F8-A4B402B25433}" srcOrd="0" destOrd="0" parTransId="{EAD7997F-B5E8-47CB-A942-9EBF9FEECCF9}" sibTransId="{02A3946C-D4E9-4FD2-AC45-8F9A380CB807}"/>
    <dgm:cxn modelId="{4607D031-8ED8-4EBB-878D-188A66ECE88C}" type="presOf" srcId="{954E3775-4A58-4A20-9AE7-F98B46651AD9}" destId="{5B21DBAD-8C35-4BA0-8ED1-7FB1FEB47C94}" srcOrd="0" destOrd="0" presId="urn:microsoft.com/office/officeart/2005/8/layout/venn3"/>
    <dgm:cxn modelId="{F5624955-8EBB-49DB-8DC7-647F83A9D85B}" type="presOf" srcId="{24B583AE-755F-4996-BB06-61614751CF4D}" destId="{750CCB76-69B3-4AD3-9E03-67264D99356F}" srcOrd="0" destOrd="0" presId="urn:microsoft.com/office/officeart/2005/8/layout/venn3"/>
    <dgm:cxn modelId="{38A3E6DD-A60E-4881-8980-7B9CFA1434CD}" type="presOf" srcId="{1B03F12F-7EA8-402C-812F-AC1F77DABC0C}" destId="{2BC4118C-BCFB-4253-B0DF-EB18D282640D}" srcOrd="0" destOrd="0" presId="urn:microsoft.com/office/officeart/2005/8/layout/venn3"/>
    <dgm:cxn modelId="{FC5C3487-9E99-4B44-AC03-AD46A03747EA}" srcId="{513561BC-5211-41CE-9B34-FAEB129EB6A1}" destId="{1B03F12F-7EA8-402C-812F-AC1F77DABC0C}" srcOrd="5" destOrd="0" parTransId="{C9C8576B-CB55-431E-AF08-C5CB4EF82327}" sibTransId="{0C7DC7B5-1889-4F1C-AE08-81FC50E4BFBE}"/>
    <dgm:cxn modelId="{0D207B1A-3C9F-4FAD-9C66-D3DC43B399A1}" srcId="{513561BC-5211-41CE-9B34-FAEB129EB6A1}" destId="{24B583AE-755F-4996-BB06-61614751CF4D}" srcOrd="4" destOrd="0" parTransId="{D4D9DB69-77AE-4D61-A21A-D5FB40E8E816}" sibTransId="{ECB7C9AA-820E-4F26-8A4B-2DA8FCD1912E}"/>
    <dgm:cxn modelId="{1FC1B929-FAC6-4FDA-85F9-6E0B9FB36119}" srcId="{513561BC-5211-41CE-9B34-FAEB129EB6A1}" destId="{577AA497-569C-4ABB-BC3E-59536CEF702E}" srcOrd="3" destOrd="0" parTransId="{BBA6A7C3-E663-4077-A585-A071F3295F1B}" sibTransId="{B06FC246-0266-44F1-B8F6-419A247DCC45}"/>
    <dgm:cxn modelId="{B48538E9-A8D2-48C4-BC3B-E0AF8A44BC50}" type="presOf" srcId="{4C913110-27C7-4D2C-84EF-594EB6D620A8}" destId="{22EAFA49-A54B-4F38-8FAD-D6142D004981}" srcOrd="0" destOrd="0" presId="urn:microsoft.com/office/officeart/2005/8/layout/venn3"/>
    <dgm:cxn modelId="{528F959D-BA53-4177-BF65-139246670C00}" type="presOf" srcId="{513561BC-5211-41CE-9B34-FAEB129EB6A1}" destId="{0FFB8450-6E3D-4DE3-AA96-E388C1AA8E9B}" srcOrd="0" destOrd="0" presId="urn:microsoft.com/office/officeart/2005/8/layout/venn3"/>
    <dgm:cxn modelId="{70E33600-364C-4BDE-867D-75B02B04C89A}" srcId="{513561BC-5211-41CE-9B34-FAEB129EB6A1}" destId="{954E3775-4A58-4A20-9AE7-F98B46651AD9}" srcOrd="1" destOrd="0" parTransId="{88F7EBD5-9393-4387-B43C-8FA94D6FB11E}" sibTransId="{C1FAF4B7-AE3F-408A-859C-A3AAAC92A02D}"/>
    <dgm:cxn modelId="{E548628D-B0ED-4A23-80E6-1A777D699260}" srcId="{513561BC-5211-41CE-9B34-FAEB129EB6A1}" destId="{4C913110-27C7-4D2C-84EF-594EB6D620A8}" srcOrd="2" destOrd="0" parTransId="{F80993AB-5F48-4D17-8AAA-470E52A7776D}" sibTransId="{3A4756E6-5860-4AC1-829E-48B73E0E05BC}"/>
    <dgm:cxn modelId="{A14BC707-47FB-4DCE-9A58-6BC7F7CADBE1}" type="presOf" srcId="{1350A6E0-F253-42A2-93F8-A4B402B25433}" destId="{FFE5F59D-0D53-45F6-918A-25790F012AB6}" srcOrd="0" destOrd="0" presId="urn:microsoft.com/office/officeart/2005/8/layout/venn3"/>
    <dgm:cxn modelId="{05DE243A-0D5C-43B1-89AA-A0CFB3AE3A9B}" type="presParOf" srcId="{0FFB8450-6E3D-4DE3-AA96-E388C1AA8E9B}" destId="{FFE5F59D-0D53-45F6-918A-25790F012AB6}" srcOrd="0" destOrd="0" presId="urn:microsoft.com/office/officeart/2005/8/layout/venn3"/>
    <dgm:cxn modelId="{787F02EE-343F-4E31-82B4-B39D352CED7A}" type="presParOf" srcId="{0FFB8450-6E3D-4DE3-AA96-E388C1AA8E9B}" destId="{2008B1BF-F1CF-4D69-9446-810D80A453C7}" srcOrd="1" destOrd="0" presId="urn:microsoft.com/office/officeart/2005/8/layout/venn3"/>
    <dgm:cxn modelId="{B00DC6B9-C0BD-4613-9326-AD0669E94FA9}" type="presParOf" srcId="{0FFB8450-6E3D-4DE3-AA96-E388C1AA8E9B}" destId="{5B21DBAD-8C35-4BA0-8ED1-7FB1FEB47C94}" srcOrd="2" destOrd="0" presId="urn:microsoft.com/office/officeart/2005/8/layout/venn3"/>
    <dgm:cxn modelId="{9FABF00A-7D11-4D7F-9912-9873D0E75509}" type="presParOf" srcId="{0FFB8450-6E3D-4DE3-AA96-E388C1AA8E9B}" destId="{BFC739EE-9900-460F-8F80-097ED22064AB}" srcOrd="3" destOrd="0" presId="urn:microsoft.com/office/officeart/2005/8/layout/venn3"/>
    <dgm:cxn modelId="{E1D41F06-7649-471E-AD46-B05590DD3B82}" type="presParOf" srcId="{0FFB8450-6E3D-4DE3-AA96-E388C1AA8E9B}" destId="{22EAFA49-A54B-4F38-8FAD-D6142D004981}" srcOrd="4" destOrd="0" presId="urn:microsoft.com/office/officeart/2005/8/layout/venn3"/>
    <dgm:cxn modelId="{31A3C2C5-C362-4AA7-A08A-5907F2AE23C4}" type="presParOf" srcId="{0FFB8450-6E3D-4DE3-AA96-E388C1AA8E9B}" destId="{1AF30E03-2BBC-45D8-8A23-DD3B4FE29051}" srcOrd="5" destOrd="0" presId="urn:microsoft.com/office/officeart/2005/8/layout/venn3"/>
    <dgm:cxn modelId="{D46ADE19-A3DA-4085-A4E5-25756B0BB46B}" type="presParOf" srcId="{0FFB8450-6E3D-4DE3-AA96-E388C1AA8E9B}" destId="{1D0AEC39-4B46-4860-8A70-54F18152FA6D}" srcOrd="6" destOrd="0" presId="urn:microsoft.com/office/officeart/2005/8/layout/venn3"/>
    <dgm:cxn modelId="{A0363640-68AC-43FA-975F-F00A9D183C60}" type="presParOf" srcId="{0FFB8450-6E3D-4DE3-AA96-E388C1AA8E9B}" destId="{531C9B76-EC95-4366-8C4A-7D6F0831CEF4}" srcOrd="7" destOrd="0" presId="urn:microsoft.com/office/officeart/2005/8/layout/venn3"/>
    <dgm:cxn modelId="{502E05DF-37A8-4696-BD7D-6EF0C3743B3C}" type="presParOf" srcId="{0FFB8450-6E3D-4DE3-AA96-E388C1AA8E9B}" destId="{750CCB76-69B3-4AD3-9E03-67264D99356F}" srcOrd="8" destOrd="0" presId="urn:microsoft.com/office/officeart/2005/8/layout/venn3"/>
    <dgm:cxn modelId="{E5779C55-C1FB-4C4B-A816-E278761DB9B0}" type="presParOf" srcId="{0FFB8450-6E3D-4DE3-AA96-E388C1AA8E9B}" destId="{72F0F809-C467-4890-AFE7-219D55854CE2}" srcOrd="9" destOrd="0" presId="urn:microsoft.com/office/officeart/2005/8/layout/venn3"/>
    <dgm:cxn modelId="{6AA88820-AC2E-477A-A0C3-A54DF7EA8652}" type="presParOf" srcId="{0FFB8450-6E3D-4DE3-AA96-E388C1AA8E9B}" destId="{2BC4118C-BCFB-4253-B0DF-EB18D282640D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5F59D-0D53-45F6-918A-25790F012AB6}">
      <dsp:nvSpPr>
        <dsp:cNvPr id="0" name=""/>
        <dsp:cNvSpPr/>
      </dsp:nvSpPr>
      <dsp:spPr>
        <a:xfrm>
          <a:off x="2907" y="374409"/>
          <a:ext cx="1605761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40640" rIns="8837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/>
            <a:t>CL</a:t>
          </a:r>
        </a:p>
      </dsp:txBody>
      <dsp:txXfrm>
        <a:off x="238065" y="609567"/>
        <a:ext cx="1135445" cy="1135445"/>
      </dsp:txXfrm>
    </dsp:sp>
    <dsp:sp modelId="{43605E4E-74AB-4CB4-9D6A-211D1997AD07}">
      <dsp:nvSpPr>
        <dsp:cNvPr id="0" name=""/>
        <dsp:cNvSpPr/>
      </dsp:nvSpPr>
      <dsp:spPr>
        <a:xfrm>
          <a:off x="1287516" y="374409"/>
          <a:ext cx="1605761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40640" rIns="8837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/>
            <a:t>58 L</a:t>
          </a:r>
        </a:p>
      </dsp:txBody>
      <dsp:txXfrm>
        <a:off x="1522674" y="609567"/>
        <a:ext cx="1135445" cy="1135445"/>
      </dsp:txXfrm>
    </dsp:sp>
    <dsp:sp modelId="{1D0AEC39-4B46-4860-8A70-54F18152FA6D}">
      <dsp:nvSpPr>
        <dsp:cNvPr id="0" name=""/>
        <dsp:cNvSpPr/>
      </dsp:nvSpPr>
      <dsp:spPr>
        <a:xfrm>
          <a:off x="2572125" y="374409"/>
          <a:ext cx="1605761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40640" rIns="8837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/>
            <a:t>SUR</a:t>
          </a:r>
        </a:p>
      </dsp:txBody>
      <dsp:txXfrm>
        <a:off x="2807283" y="609567"/>
        <a:ext cx="1135445" cy="1135445"/>
      </dsp:txXfrm>
    </dsp:sp>
    <dsp:sp modelId="{8D838CD9-1100-4C25-848F-E6786027D631}">
      <dsp:nvSpPr>
        <dsp:cNvPr id="0" name=""/>
        <dsp:cNvSpPr/>
      </dsp:nvSpPr>
      <dsp:spPr>
        <a:xfrm>
          <a:off x="3856734" y="374409"/>
          <a:ext cx="1605761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40640" rIns="8837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/>
            <a:t>81</a:t>
          </a:r>
        </a:p>
      </dsp:txBody>
      <dsp:txXfrm>
        <a:off x="4091892" y="609567"/>
        <a:ext cx="1135445" cy="1135445"/>
      </dsp:txXfrm>
    </dsp:sp>
    <dsp:sp modelId="{F365A95F-FB7A-400D-8230-1D35E3324FB7}">
      <dsp:nvSpPr>
        <dsp:cNvPr id="0" name=""/>
        <dsp:cNvSpPr/>
      </dsp:nvSpPr>
      <dsp:spPr>
        <a:xfrm>
          <a:off x="5141343" y="374409"/>
          <a:ext cx="1605761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40640" rIns="8837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/>
            <a:t>04</a:t>
          </a:r>
        </a:p>
      </dsp:txBody>
      <dsp:txXfrm>
        <a:off x="5376501" y="609567"/>
        <a:ext cx="1135445" cy="1135445"/>
      </dsp:txXfrm>
    </dsp:sp>
    <dsp:sp modelId="{2BC4118C-BCFB-4253-B0DF-EB18D282640D}">
      <dsp:nvSpPr>
        <dsp:cNvPr id="0" name=""/>
        <dsp:cNvSpPr/>
      </dsp:nvSpPr>
      <dsp:spPr>
        <a:xfrm>
          <a:off x="6425952" y="374409"/>
          <a:ext cx="2329060" cy="16057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370" tIns="17780" rIns="883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IN 3  AP 405</a:t>
          </a:r>
        </a:p>
      </dsp:txBody>
      <dsp:txXfrm>
        <a:off x="6767035" y="609567"/>
        <a:ext cx="1646894" cy="11354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5F59D-0D53-45F6-918A-25790F012AB6}">
      <dsp:nvSpPr>
        <dsp:cNvPr id="0" name=""/>
        <dsp:cNvSpPr/>
      </dsp:nvSpPr>
      <dsp:spPr>
        <a:xfrm>
          <a:off x="3862" y="236498"/>
          <a:ext cx="1881584" cy="18815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3550" tIns="50800" rIns="10355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kern="1200" dirty="0"/>
            <a:t>CL</a:t>
          </a:r>
        </a:p>
      </dsp:txBody>
      <dsp:txXfrm>
        <a:off x="279414" y="512050"/>
        <a:ext cx="1330480" cy="1330480"/>
      </dsp:txXfrm>
    </dsp:sp>
    <dsp:sp modelId="{43605E4E-74AB-4CB4-9D6A-211D1997AD07}">
      <dsp:nvSpPr>
        <dsp:cNvPr id="0" name=""/>
        <dsp:cNvSpPr/>
      </dsp:nvSpPr>
      <dsp:spPr>
        <a:xfrm>
          <a:off x="1509129" y="236498"/>
          <a:ext cx="1881584" cy="18815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3550" tIns="50800" rIns="10355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kern="1200" dirty="0"/>
            <a:t>58</a:t>
          </a:r>
        </a:p>
      </dsp:txBody>
      <dsp:txXfrm>
        <a:off x="1784681" y="512050"/>
        <a:ext cx="1330480" cy="1330480"/>
      </dsp:txXfrm>
    </dsp:sp>
    <dsp:sp modelId="{22EAFA49-A54B-4F38-8FAD-D6142D004981}">
      <dsp:nvSpPr>
        <dsp:cNvPr id="0" name=""/>
        <dsp:cNvSpPr/>
      </dsp:nvSpPr>
      <dsp:spPr>
        <a:xfrm>
          <a:off x="3014397" y="236498"/>
          <a:ext cx="1881584" cy="18815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3550" tIns="50800" rIns="10355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kern="1200" dirty="0"/>
            <a:t>L</a:t>
          </a:r>
        </a:p>
      </dsp:txBody>
      <dsp:txXfrm>
        <a:off x="3289949" y="512050"/>
        <a:ext cx="1330480" cy="1330480"/>
      </dsp:txXfrm>
    </dsp:sp>
    <dsp:sp modelId="{1D0AEC39-4B46-4860-8A70-54F18152FA6D}">
      <dsp:nvSpPr>
        <dsp:cNvPr id="0" name=""/>
        <dsp:cNvSpPr/>
      </dsp:nvSpPr>
      <dsp:spPr>
        <a:xfrm>
          <a:off x="4519664" y="236498"/>
          <a:ext cx="1881584" cy="188158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3550" tIns="50800" rIns="10355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000" kern="1200" dirty="0"/>
            <a:t>SUR</a:t>
          </a:r>
        </a:p>
      </dsp:txBody>
      <dsp:txXfrm>
        <a:off x="4795216" y="512050"/>
        <a:ext cx="1330480" cy="1330480"/>
      </dsp:txXfrm>
    </dsp:sp>
    <dsp:sp modelId="{2BC4118C-BCFB-4253-B0DF-EB18D282640D}">
      <dsp:nvSpPr>
        <dsp:cNvPr id="0" name=""/>
        <dsp:cNvSpPr/>
      </dsp:nvSpPr>
      <dsp:spPr>
        <a:xfrm>
          <a:off x="6024932" y="817127"/>
          <a:ext cx="2729125" cy="720326"/>
        </a:xfrm>
        <a:prstGeom prst="ellipse">
          <a:avLst/>
        </a:prstGeom>
        <a:solidFill>
          <a:schemeClr val="accent4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3550" tIns="17780" rIns="10355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81 04 IN 3  AP 405</a:t>
          </a:r>
        </a:p>
      </dsp:txBody>
      <dsp:txXfrm>
        <a:off x="6424603" y="922616"/>
        <a:ext cx="1929783" cy="5093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5F59D-0D53-45F6-918A-25790F012AB6}">
      <dsp:nvSpPr>
        <dsp:cNvPr id="0" name=""/>
        <dsp:cNvSpPr/>
      </dsp:nvSpPr>
      <dsp:spPr>
        <a:xfrm>
          <a:off x="1555647" y="288797"/>
          <a:ext cx="1743066" cy="17430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45720" rIns="95927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/>
            <a:t>58 L</a:t>
          </a:r>
        </a:p>
      </dsp:txBody>
      <dsp:txXfrm>
        <a:off x="1810913" y="544063"/>
        <a:ext cx="1232534" cy="1232534"/>
      </dsp:txXfrm>
    </dsp:sp>
    <dsp:sp modelId="{5B21DBAD-8C35-4BA0-8ED1-7FB1FEB47C94}">
      <dsp:nvSpPr>
        <dsp:cNvPr id="0" name=""/>
        <dsp:cNvSpPr/>
      </dsp:nvSpPr>
      <dsp:spPr>
        <a:xfrm>
          <a:off x="2881842" y="288413"/>
          <a:ext cx="1743066" cy="17430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45720" rIns="95927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b="0" kern="1200" dirty="0"/>
            <a:t>04</a:t>
          </a:r>
        </a:p>
      </dsp:txBody>
      <dsp:txXfrm>
        <a:off x="3137108" y="543679"/>
        <a:ext cx="1232534" cy="1232534"/>
      </dsp:txXfrm>
    </dsp:sp>
    <dsp:sp modelId="{22EAFA49-A54B-4F38-8FAD-D6142D004981}">
      <dsp:nvSpPr>
        <dsp:cNvPr id="0" name=""/>
        <dsp:cNvSpPr/>
      </dsp:nvSpPr>
      <dsp:spPr>
        <a:xfrm>
          <a:off x="5448420" y="381145"/>
          <a:ext cx="1743066" cy="17430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45720" rIns="95927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b="0" kern="1200" dirty="0"/>
            <a:t>IN 3</a:t>
          </a:r>
        </a:p>
      </dsp:txBody>
      <dsp:txXfrm>
        <a:off x="5703686" y="636411"/>
        <a:ext cx="1232534" cy="1232534"/>
      </dsp:txXfrm>
    </dsp:sp>
    <dsp:sp modelId="{1D0AEC39-4B46-4860-8A70-54F18152FA6D}">
      <dsp:nvSpPr>
        <dsp:cNvPr id="0" name=""/>
        <dsp:cNvSpPr/>
      </dsp:nvSpPr>
      <dsp:spPr>
        <a:xfrm>
          <a:off x="6769193" y="429480"/>
          <a:ext cx="2216936" cy="17430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45720" rIns="95927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b="0" kern="1200" dirty="0"/>
            <a:t>AP 405</a:t>
          </a:r>
        </a:p>
      </dsp:txBody>
      <dsp:txXfrm>
        <a:off x="7093856" y="684746"/>
        <a:ext cx="1567610" cy="1232534"/>
      </dsp:txXfrm>
    </dsp:sp>
    <dsp:sp modelId="{750CCB76-69B3-4AD3-9E03-67264D99356F}">
      <dsp:nvSpPr>
        <dsp:cNvPr id="0" name=""/>
        <dsp:cNvSpPr/>
      </dsp:nvSpPr>
      <dsp:spPr>
        <a:xfrm>
          <a:off x="4237529" y="351739"/>
          <a:ext cx="1657464" cy="174306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45720" rIns="95927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/>
            <a:t>SUR</a:t>
          </a:r>
        </a:p>
      </dsp:txBody>
      <dsp:txXfrm>
        <a:off x="4480259" y="607005"/>
        <a:ext cx="1172004" cy="1232534"/>
      </dsp:txXfrm>
    </dsp:sp>
    <dsp:sp modelId="{2BC4118C-BCFB-4253-B0DF-EB18D282640D}">
      <dsp:nvSpPr>
        <dsp:cNvPr id="0" name=""/>
        <dsp:cNvSpPr/>
      </dsp:nvSpPr>
      <dsp:spPr>
        <a:xfrm>
          <a:off x="0" y="909111"/>
          <a:ext cx="1873325" cy="667298"/>
        </a:xfrm>
        <a:prstGeom prst="ellipse">
          <a:avLst/>
        </a:prstGeom>
        <a:solidFill>
          <a:schemeClr val="accent4">
            <a:alpha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927" tIns="17780" rIns="95927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KR 81</a:t>
          </a:r>
        </a:p>
      </dsp:txBody>
      <dsp:txXfrm>
        <a:off x="274342" y="1006835"/>
        <a:ext cx="1324641" cy="4718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580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937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72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553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302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9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7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58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092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334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9/26/2025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9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9/26/2025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58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262;p37"/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57396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63;p37"/>
          <p:cNvSpPr/>
          <p:nvPr/>
        </p:nvSpPr>
        <p:spPr>
          <a:xfrm>
            <a:off x="1524000" y="2166426"/>
            <a:ext cx="9144000" cy="1694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es-CO" altLang="es-CO" sz="3200" b="1" dirty="0">
                <a:solidFill>
                  <a:schemeClr val="accent1"/>
                </a:solidFill>
                <a:latin typeface="Arial" charset="0"/>
                <a:cs typeface="Arial" charset="0"/>
              </a:rPr>
              <a:t>Reforzar el conocimiento de los estándares de calidad del dato para la captura de información </a:t>
            </a:r>
            <a:r>
              <a:rPr lang="es-CO" altLang="es-CO" sz="3200" b="1" dirty="0" err="1">
                <a:solidFill>
                  <a:schemeClr val="accent1"/>
                </a:solidFill>
                <a:latin typeface="Arial" charset="0"/>
                <a:cs typeface="Arial" charset="0"/>
              </a:rPr>
              <a:t>georreferenciable</a:t>
            </a:r>
            <a:endParaRPr lang="es-CO" altLang="es-CO" sz="3200" b="1" dirty="0">
              <a:solidFill>
                <a:schemeClr val="accent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07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pic>
        <p:nvPicPr>
          <p:cNvPr id="6" name="Imagen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942" y="-27384"/>
            <a:ext cx="7655392" cy="6064388"/>
          </a:xfrm>
          <a:prstGeom prst="rect">
            <a:avLst/>
          </a:prstGeom>
        </p:spPr>
      </p:pic>
      <p:sp>
        <p:nvSpPr>
          <p:cNvPr id="7" name="Shape 72"/>
          <p:cNvSpPr/>
          <p:nvPr/>
        </p:nvSpPr>
        <p:spPr>
          <a:xfrm>
            <a:off x="2612452" y="2440901"/>
            <a:ext cx="1827364" cy="1440151"/>
          </a:xfrm>
          <a:prstGeom prst="ellipse">
            <a:avLst/>
          </a:prstGeom>
          <a:noFill/>
          <a:ln w="25400" cap="rnd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50800" dir="5400000" algn="ctr" rotWithShape="0">
              <a:sysClr val="window" lastClr="FFFFFF"/>
            </a:outerShdw>
          </a:effectLst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8" name="Shape 72"/>
          <p:cNvSpPr/>
          <p:nvPr/>
        </p:nvSpPr>
        <p:spPr>
          <a:xfrm>
            <a:off x="3312204" y="1126736"/>
            <a:ext cx="2324416" cy="1798208"/>
          </a:xfrm>
          <a:prstGeom prst="ellipse">
            <a:avLst/>
          </a:prstGeom>
          <a:noFill/>
          <a:ln w="25400" cap="rnd">
            <a:solidFill>
              <a:srgbClr val="C0504D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50800" dir="5400000" algn="ctr" rotWithShape="0">
              <a:sysClr val="window" lastClr="FFFFFF"/>
            </a:outerShdw>
          </a:effectLst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cxnSp>
        <p:nvCxnSpPr>
          <p:cNvPr id="9" name="Shape 76"/>
          <p:cNvCxnSpPr>
            <a:cxnSpLocks noChangeShapeType="1"/>
          </p:cNvCxnSpPr>
          <p:nvPr/>
        </p:nvCxnSpPr>
        <p:spPr bwMode="auto">
          <a:xfrm rot="360000" flipH="1">
            <a:off x="5165278" y="2056983"/>
            <a:ext cx="756000" cy="3270250"/>
          </a:xfrm>
          <a:prstGeom prst="straightConnector1">
            <a:avLst/>
          </a:prstGeom>
          <a:noFill/>
          <a:ln w="25400" cap="rnd">
            <a:solidFill>
              <a:srgbClr val="8064A2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8064A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hape 77"/>
          <p:cNvCxnSpPr>
            <a:cxnSpLocks noChangeShapeType="1"/>
          </p:cNvCxnSpPr>
          <p:nvPr/>
        </p:nvCxnSpPr>
        <p:spPr bwMode="auto">
          <a:xfrm rot="2400000">
            <a:off x="3444912" y="3723555"/>
            <a:ext cx="3389313" cy="0"/>
          </a:xfrm>
          <a:prstGeom prst="straightConnector1">
            <a:avLst/>
          </a:prstGeom>
          <a:noFill/>
          <a:ln w="25400" cap="rnd">
            <a:solidFill>
              <a:srgbClr val="8064A2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8064A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 useBgFill="1">
        <p:nvSpPr>
          <p:cNvPr id="12" name="Shape 82"/>
          <p:cNvSpPr txBox="1"/>
          <p:nvPr/>
        </p:nvSpPr>
        <p:spPr>
          <a:xfrm rot="17347698">
            <a:off x="5560257" y="2714491"/>
            <a:ext cx="1528762" cy="366712"/>
          </a:xfrm>
          <a:prstGeom prst="rect">
            <a:avLst/>
          </a:prstGeom>
          <a:ln>
            <a:noFill/>
          </a:ln>
        </p:spPr>
        <p:txBody>
          <a:bodyPr lIns="91425" tIns="45700" rIns="91425" bIns="45700"/>
          <a:lstStyle/>
          <a:p>
            <a:pPr defTabSz="914400">
              <a:buClr>
                <a:srgbClr val="0000FF"/>
              </a:buClr>
              <a:buSzPct val="25000"/>
              <a:defRPr/>
            </a:pPr>
            <a:r>
              <a:rPr lang="en-US" b="1" kern="0" dirty="0">
                <a:solidFill>
                  <a:srgbClr val="8064A2"/>
                </a:solidFill>
                <a:latin typeface="Arial"/>
                <a:ea typeface="Arial"/>
                <a:cs typeface="Arial"/>
                <a:sym typeface="Arial"/>
                <a:rtl val="0"/>
              </a:rPr>
              <a:t>CARRERA 1</a:t>
            </a:r>
          </a:p>
        </p:txBody>
      </p:sp>
      <p:sp useBgFill="1">
        <p:nvSpPr>
          <p:cNvPr id="13" name="Shape 81"/>
          <p:cNvSpPr txBox="1"/>
          <p:nvPr/>
        </p:nvSpPr>
        <p:spPr>
          <a:xfrm rot="2053260">
            <a:off x="6343909" y="5051833"/>
            <a:ext cx="1312862" cy="366712"/>
          </a:xfrm>
          <a:prstGeom prst="rect">
            <a:avLst/>
          </a:prstGeom>
          <a:ln>
            <a:noFill/>
          </a:ln>
        </p:spPr>
        <p:txBody>
          <a:bodyPr lIns="91425" tIns="45700" rIns="91425" bIns="45700"/>
          <a:lstStyle/>
          <a:p>
            <a:pPr defTabSz="914400">
              <a:buClr>
                <a:srgbClr val="0000FF"/>
              </a:buClr>
              <a:buSzPct val="25000"/>
              <a:defRPr/>
            </a:pPr>
            <a:r>
              <a:rPr lang="en-US" b="1" kern="0" dirty="0">
                <a:solidFill>
                  <a:srgbClr val="8064A2"/>
                </a:solidFill>
                <a:latin typeface="Arial"/>
                <a:ea typeface="Arial"/>
                <a:cs typeface="Arial"/>
                <a:sym typeface="Arial"/>
                <a:rtl val="0"/>
              </a:rPr>
              <a:t>CALLE  1</a:t>
            </a:r>
          </a:p>
        </p:txBody>
      </p:sp>
    </p:spTree>
    <p:extLst>
      <p:ext uri="{BB962C8B-B14F-4D97-AF65-F5344CB8AC3E}">
        <p14:creationId xmlns:p14="http://schemas.microsoft.com/office/powerpoint/2010/main" val="2215766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1639981" y="1531663"/>
          <a:ext cx="8757920" cy="235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7 Rectángulo"/>
          <p:cNvSpPr/>
          <p:nvPr/>
        </p:nvSpPr>
        <p:spPr>
          <a:xfrm>
            <a:off x="2304699" y="15729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¿C</a:t>
            </a:r>
            <a:r>
              <a:rPr lang="es-CO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ómo funciona la nomenclatura en la ciudad</a:t>
            </a:r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437578" y="842557"/>
            <a:ext cx="20874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Vía principal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5287123" y="750224"/>
            <a:ext cx="14017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Vía </a:t>
            </a:r>
          </a:p>
          <a:p>
            <a:pPr algn="ctr"/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generadora</a:t>
            </a:r>
          </a:p>
        </p:txBody>
      </p:sp>
      <p:sp>
        <p:nvSpPr>
          <p:cNvPr id="13" name="Rectángulo 15"/>
          <p:cNvSpPr/>
          <p:nvPr/>
        </p:nvSpPr>
        <p:spPr>
          <a:xfrm>
            <a:off x="6982348" y="721057"/>
            <a:ext cx="13992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Consecutivo </a:t>
            </a:r>
          </a:p>
          <a:p>
            <a:pPr algn="ctr"/>
            <a:r>
              <a:rPr lang="es-E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numérico </a:t>
            </a:r>
          </a:p>
        </p:txBody>
      </p:sp>
      <p:sp>
        <p:nvSpPr>
          <p:cNvPr id="14" name="Rectángulo 22"/>
          <p:cNvSpPr/>
          <p:nvPr/>
        </p:nvSpPr>
        <p:spPr>
          <a:xfrm>
            <a:off x="8381571" y="838109"/>
            <a:ext cx="16946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Complemento</a:t>
            </a:r>
          </a:p>
        </p:txBody>
      </p:sp>
      <p:cxnSp>
        <p:nvCxnSpPr>
          <p:cNvPr id="15" name="Conector recto 7"/>
          <p:cNvCxnSpPr/>
          <p:nvPr/>
        </p:nvCxnSpPr>
        <p:spPr>
          <a:xfrm>
            <a:off x="1850021" y="1595843"/>
            <a:ext cx="36118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8"/>
          <p:cNvCxnSpPr/>
          <p:nvPr/>
        </p:nvCxnSpPr>
        <p:spPr>
          <a:xfrm>
            <a:off x="1850021" y="1592032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9"/>
          <p:cNvCxnSpPr/>
          <p:nvPr/>
        </p:nvCxnSpPr>
        <p:spPr>
          <a:xfrm>
            <a:off x="5461901" y="1592032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2"/>
          <p:cNvCxnSpPr/>
          <p:nvPr/>
        </p:nvCxnSpPr>
        <p:spPr>
          <a:xfrm flipV="1">
            <a:off x="5861076" y="1591454"/>
            <a:ext cx="865163" cy="5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3"/>
          <p:cNvCxnSpPr/>
          <p:nvPr/>
        </p:nvCxnSpPr>
        <p:spPr>
          <a:xfrm>
            <a:off x="5848860" y="1576089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14"/>
          <p:cNvCxnSpPr/>
          <p:nvPr/>
        </p:nvCxnSpPr>
        <p:spPr>
          <a:xfrm>
            <a:off x="6726233" y="1576089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19"/>
          <p:cNvCxnSpPr/>
          <p:nvPr/>
        </p:nvCxnSpPr>
        <p:spPr>
          <a:xfrm flipV="1">
            <a:off x="7138843" y="1590865"/>
            <a:ext cx="865163" cy="5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0"/>
          <p:cNvCxnSpPr/>
          <p:nvPr/>
        </p:nvCxnSpPr>
        <p:spPr>
          <a:xfrm>
            <a:off x="7126627" y="1575500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1"/>
          <p:cNvCxnSpPr/>
          <p:nvPr/>
        </p:nvCxnSpPr>
        <p:spPr>
          <a:xfrm>
            <a:off x="8004000" y="1575500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17"/>
          <p:cNvCxnSpPr/>
          <p:nvPr/>
        </p:nvCxnSpPr>
        <p:spPr>
          <a:xfrm>
            <a:off x="8680080" y="1612363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16"/>
          <p:cNvCxnSpPr/>
          <p:nvPr/>
        </p:nvCxnSpPr>
        <p:spPr>
          <a:xfrm>
            <a:off x="8680086" y="1591443"/>
            <a:ext cx="116761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18"/>
          <p:cNvCxnSpPr/>
          <p:nvPr/>
        </p:nvCxnSpPr>
        <p:spPr>
          <a:xfrm>
            <a:off x="9847699" y="1611812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9983" y="4126232"/>
            <a:ext cx="8920515" cy="135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08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758950" y="136586"/>
            <a:ext cx="8642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s-CO" sz="2800" b="1" dirty="0"/>
              <a:t>¿C</a:t>
            </a:r>
            <a:r>
              <a:rPr lang="es-CO" altLang="ja-JP" sz="2800" b="1" dirty="0"/>
              <a:t>ómo funciona la nomenclatura en la ciudad</a:t>
            </a:r>
            <a:r>
              <a:rPr lang="es-CO" sz="2800" b="1" dirty="0"/>
              <a:t>?</a:t>
            </a:r>
          </a:p>
        </p:txBody>
      </p:sp>
      <p:sp>
        <p:nvSpPr>
          <p:cNvPr id="9" name="Rectángulo 7"/>
          <p:cNvSpPr/>
          <p:nvPr/>
        </p:nvSpPr>
        <p:spPr>
          <a:xfrm>
            <a:off x="1912177" y="996564"/>
            <a:ext cx="20874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Vía principal</a:t>
            </a: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645925"/>
            <a:ext cx="66814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Número de la vía </a:t>
            </a:r>
          </a:p>
          <a:p>
            <a:r>
              <a:rPr lang="es-ES" dirty="0"/>
              <a:t>Son números enteros empezando desde el </a:t>
            </a:r>
            <a:r>
              <a:rPr lang="es-ES" b="1" dirty="0"/>
              <a:t>0</a:t>
            </a:r>
          </a:p>
          <a:p>
            <a:endParaRPr lang="es-E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Identificación alfabética </a:t>
            </a:r>
          </a:p>
          <a:p>
            <a:r>
              <a:rPr lang="es-ES" dirty="0"/>
              <a:t>Primera y segunda letra, desde la </a:t>
            </a:r>
            <a:r>
              <a:rPr lang="es-ES" b="1" dirty="0"/>
              <a:t>A</a:t>
            </a:r>
            <a:r>
              <a:rPr lang="es-ES" dirty="0"/>
              <a:t> hasta la </a:t>
            </a:r>
            <a:r>
              <a:rPr lang="es-ES" b="1" dirty="0"/>
              <a:t>Z</a:t>
            </a:r>
            <a:r>
              <a:rPr lang="es-ES" dirty="0"/>
              <a:t> exceptuando </a:t>
            </a:r>
          </a:p>
          <a:p>
            <a:r>
              <a:rPr lang="es-ES" b="1" dirty="0"/>
              <a:t>E,S,O</a:t>
            </a:r>
            <a:r>
              <a:rPr lang="es-ES" dirty="0"/>
              <a:t>, y </a:t>
            </a:r>
            <a:r>
              <a:rPr lang="es-ES" b="1" dirty="0"/>
              <a:t>Ñ</a:t>
            </a:r>
          </a:p>
          <a:p>
            <a:endParaRPr lang="es-E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BIS (vías no continuas)</a:t>
            </a:r>
          </a:p>
          <a:p>
            <a:r>
              <a:rPr lang="es-ES" dirty="0"/>
              <a:t>Se emplea para tramos de vías no continuas</a:t>
            </a:r>
          </a:p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141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90688" y="-895"/>
            <a:ext cx="8642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s-CO" sz="2800" b="1" dirty="0"/>
              <a:t>¿C</a:t>
            </a:r>
            <a:r>
              <a:rPr lang="es-CO" altLang="ja-JP" sz="2800" b="1" dirty="0"/>
              <a:t>ómo funciona la nomenclatura en la ciudad</a:t>
            </a:r>
            <a:r>
              <a:rPr lang="es-CO" sz="2800" b="1" dirty="0"/>
              <a:t>?</a:t>
            </a:r>
          </a:p>
        </p:txBody>
      </p:sp>
      <p:sp>
        <p:nvSpPr>
          <p:cNvPr id="9" name="Rectángulo 11"/>
          <p:cNvSpPr/>
          <p:nvPr/>
        </p:nvSpPr>
        <p:spPr>
          <a:xfrm>
            <a:off x="3652541" y="1326851"/>
            <a:ext cx="20874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Vía principal</a:t>
            </a:r>
          </a:p>
        </p:txBody>
      </p:sp>
      <p:graphicFrame>
        <p:nvGraphicFramePr>
          <p:cNvPr id="11" name="Diagrama 6"/>
          <p:cNvGraphicFramePr/>
          <p:nvPr>
            <p:extLst/>
          </p:nvPr>
        </p:nvGraphicFramePr>
        <p:xfrm>
          <a:off x="1681788" y="2267152"/>
          <a:ext cx="8757920" cy="235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Conector recto 8"/>
          <p:cNvCxnSpPr/>
          <p:nvPr/>
        </p:nvCxnSpPr>
        <p:spPr>
          <a:xfrm flipV="1">
            <a:off x="2797623" y="1922902"/>
            <a:ext cx="3615690" cy="333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9"/>
          <p:cNvCxnSpPr/>
          <p:nvPr/>
        </p:nvCxnSpPr>
        <p:spPr>
          <a:xfrm>
            <a:off x="2793813" y="1956214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0"/>
          <p:cNvCxnSpPr/>
          <p:nvPr/>
        </p:nvCxnSpPr>
        <p:spPr>
          <a:xfrm>
            <a:off x="6405693" y="1922902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2"/>
          <p:cNvSpPr/>
          <p:nvPr/>
        </p:nvSpPr>
        <p:spPr>
          <a:xfrm>
            <a:off x="1856720" y="436614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a. Tipo de vía</a:t>
            </a:r>
          </a:p>
        </p:txBody>
      </p:sp>
      <p:sp>
        <p:nvSpPr>
          <p:cNvPr id="17" name="Rectángulo 13"/>
          <p:cNvSpPr/>
          <p:nvPr/>
        </p:nvSpPr>
        <p:spPr>
          <a:xfrm>
            <a:off x="3544769" y="4246962"/>
            <a:ext cx="12389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b. Numero </a:t>
            </a:r>
          </a:p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 la vía</a:t>
            </a:r>
          </a:p>
        </p:txBody>
      </p:sp>
      <p:sp>
        <p:nvSpPr>
          <p:cNvPr id="18" name="Rectángulo 14"/>
          <p:cNvSpPr/>
          <p:nvPr/>
        </p:nvSpPr>
        <p:spPr>
          <a:xfrm>
            <a:off x="4837089" y="4246962"/>
            <a:ext cx="1714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c. Identificación </a:t>
            </a:r>
          </a:p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alfabética</a:t>
            </a:r>
          </a:p>
        </p:txBody>
      </p:sp>
      <p:sp>
        <p:nvSpPr>
          <p:cNvPr id="19" name="Rectángulo 15"/>
          <p:cNvSpPr/>
          <p:nvPr/>
        </p:nvSpPr>
        <p:spPr>
          <a:xfrm>
            <a:off x="6429121" y="4366148"/>
            <a:ext cx="139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d. Cuadrante</a:t>
            </a:r>
          </a:p>
        </p:txBody>
      </p:sp>
    </p:spTree>
    <p:extLst>
      <p:ext uri="{BB962C8B-B14F-4D97-AF65-F5344CB8AC3E}">
        <p14:creationId xmlns:p14="http://schemas.microsoft.com/office/powerpoint/2010/main" val="18547662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CuadroTexto 27"/>
          <p:cNvSpPr txBox="1"/>
          <p:nvPr/>
        </p:nvSpPr>
        <p:spPr>
          <a:xfrm>
            <a:off x="1219942" y="275272"/>
            <a:ext cx="9439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s-ES" sz="2800" b="1" kern="0" dirty="0">
                <a:solidFill>
                  <a:sysClr val="windowText" lastClr="000000"/>
                </a:solidFill>
              </a:rPr>
              <a:t>¿Cómo funciona la nomenclatura urbana de la ciudad?</a:t>
            </a:r>
            <a:endParaRPr lang="en-US" sz="28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ectángulo 32"/>
          <p:cNvSpPr/>
          <p:nvPr/>
        </p:nvSpPr>
        <p:spPr>
          <a:xfrm>
            <a:off x="3757780" y="1409887"/>
            <a:ext cx="24978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400">
              <a:defRPr/>
            </a:pPr>
            <a:r>
              <a:rPr lang="es-ES" sz="2800" b="1" kern="0" dirty="0">
                <a:ln w="9525">
                  <a:solidFill>
                    <a:sysClr val="window" lastClr="FFFFFF"/>
                  </a:solidFill>
                  <a:prstDash val="solid"/>
                </a:ln>
                <a:solidFill>
                  <a:srgbClr val="4BACC6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Vía generadora</a:t>
            </a:r>
          </a:p>
        </p:txBody>
      </p:sp>
      <p:cxnSp>
        <p:nvCxnSpPr>
          <p:cNvPr id="8" name="Conector recto 29"/>
          <p:cNvCxnSpPr/>
          <p:nvPr/>
        </p:nvCxnSpPr>
        <p:spPr>
          <a:xfrm>
            <a:off x="3330364" y="2194715"/>
            <a:ext cx="118341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30"/>
          <p:cNvCxnSpPr/>
          <p:nvPr/>
        </p:nvCxnSpPr>
        <p:spPr>
          <a:xfrm>
            <a:off x="3322738" y="2181963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31"/>
          <p:cNvCxnSpPr/>
          <p:nvPr/>
        </p:nvCxnSpPr>
        <p:spPr>
          <a:xfrm>
            <a:off x="4506153" y="2194715"/>
            <a:ext cx="7620" cy="3733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Diagrama 28"/>
          <p:cNvGraphicFramePr/>
          <p:nvPr>
            <p:extLst/>
          </p:nvPr>
        </p:nvGraphicFramePr>
        <p:xfrm>
          <a:off x="1538952" y="2492897"/>
          <a:ext cx="9236221" cy="235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ctángulo 33"/>
          <p:cNvSpPr/>
          <p:nvPr/>
        </p:nvSpPr>
        <p:spPr>
          <a:xfrm>
            <a:off x="2925789" y="4434164"/>
            <a:ext cx="1789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a. Número de vía</a:t>
            </a:r>
          </a:p>
        </p:txBody>
      </p:sp>
      <p:sp>
        <p:nvSpPr>
          <p:cNvPr id="14" name="Rectángulo 35"/>
          <p:cNvSpPr/>
          <p:nvPr/>
        </p:nvSpPr>
        <p:spPr>
          <a:xfrm>
            <a:off x="2925634" y="4784411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b. Identificación </a:t>
            </a:r>
          </a:p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alfabética</a:t>
            </a:r>
          </a:p>
        </p:txBody>
      </p:sp>
      <p:sp>
        <p:nvSpPr>
          <p:cNvPr id="15" name="Rectángulo 37"/>
          <p:cNvSpPr/>
          <p:nvPr/>
        </p:nvSpPr>
        <p:spPr>
          <a:xfrm flipH="1">
            <a:off x="5650110" y="4583520"/>
            <a:ext cx="17835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d. Cuadrante</a:t>
            </a:r>
          </a:p>
        </p:txBody>
      </p:sp>
      <p:sp>
        <p:nvSpPr>
          <p:cNvPr id="16" name="Rectángulo 34"/>
          <p:cNvSpPr/>
          <p:nvPr/>
        </p:nvSpPr>
        <p:spPr>
          <a:xfrm>
            <a:off x="4541966" y="2481426"/>
            <a:ext cx="15199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c. Consecutivo </a:t>
            </a:r>
          </a:p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numérico</a:t>
            </a:r>
          </a:p>
        </p:txBody>
      </p:sp>
      <p:sp>
        <p:nvSpPr>
          <p:cNvPr id="17" name="Rectángulo 36"/>
          <p:cNvSpPr/>
          <p:nvPr/>
        </p:nvSpPr>
        <p:spPr>
          <a:xfrm>
            <a:off x="7257677" y="2586938"/>
            <a:ext cx="2785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s-ES" kern="0" dirty="0">
                <a:ln w="0"/>
                <a:solidFill>
                  <a:srgbClr val="8064A2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d. Complemento</a:t>
            </a:r>
          </a:p>
        </p:txBody>
      </p:sp>
    </p:spTree>
    <p:extLst>
      <p:ext uri="{BB962C8B-B14F-4D97-AF65-F5344CB8AC3E}">
        <p14:creationId xmlns:p14="http://schemas.microsoft.com/office/powerpoint/2010/main" val="629467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1631504" y="188640"/>
          <a:ext cx="8928992" cy="6191118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23494053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872421194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1736420916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89103430"/>
                    </a:ext>
                  </a:extLst>
                </a:gridCol>
              </a:tblGrid>
              <a:tr h="391457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TIPO DE VIA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CODIFICACION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POSICIÓN PREFIJO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8755"/>
                  </a:ext>
                </a:extLst>
              </a:tr>
              <a:tr h="6339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SUR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ESTE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9865273"/>
                  </a:ext>
                </a:extLst>
              </a:tr>
              <a:tr h="142288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Calle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CL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EN LA </a:t>
                      </a:r>
                      <a:r>
                        <a:rPr lang="es-CO" sz="1800" dirty="0" smtClean="0">
                          <a:effectLst/>
                        </a:rPr>
                        <a:t>MITAD</a:t>
                      </a:r>
                      <a:endParaRPr lang="es-CO" sz="18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entre la vía principal y la vía generadora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AL FINAL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después del consecutivo numérico y antes del complemento, si lo hay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 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5940141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Diagonal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DG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4239967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Avenida Calle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AC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334411"/>
                  </a:ext>
                </a:extLst>
              </a:tr>
              <a:tr h="39145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Carrera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KR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AL FINAL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después del consecutivo numérico y antes del complemento, si lo hay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EN LA </a:t>
                      </a:r>
                      <a:r>
                        <a:rPr lang="es-CO" sz="1800" dirty="0" smtClean="0">
                          <a:effectLst/>
                        </a:rPr>
                        <a:t>MITAD</a:t>
                      </a:r>
                      <a:endParaRPr lang="es-CO" sz="18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entre la vía principal y la vía generadora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9215335"/>
                  </a:ext>
                </a:extLst>
              </a:tr>
              <a:tr h="39145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Transversal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TV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268835"/>
                  </a:ext>
                </a:extLst>
              </a:tr>
              <a:tr h="1087724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>
                          <a:effectLst/>
                        </a:rPr>
                        <a:t>Avenida Carrera</a:t>
                      </a:r>
                      <a:endParaRPr lang="es-CO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s-CO" sz="1800" dirty="0">
                          <a:effectLst/>
                        </a:rPr>
                        <a:t>AK</a:t>
                      </a:r>
                      <a:endParaRPr lang="es-CO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238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163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9011861" y="3393328"/>
            <a:ext cx="1075794" cy="3716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2032420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Google Shape;348;p45"/>
          <p:cNvSpPr txBox="1"/>
          <p:nvPr/>
        </p:nvSpPr>
        <p:spPr>
          <a:xfrm>
            <a:off x="1919538" y="13182"/>
            <a:ext cx="8642350" cy="519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defRPr/>
            </a:pPr>
            <a:r>
              <a:rPr lang="es-CO" sz="2800" b="1" kern="0" dirty="0">
                <a:latin typeface="Arial"/>
                <a:ea typeface="Arial"/>
                <a:cs typeface="Arial"/>
                <a:sym typeface="Arial"/>
              </a:rPr>
              <a:t>¿Cómo funciona la nomenclatura en la ciudad?</a:t>
            </a:r>
            <a:endParaRPr kern="0" dirty="0"/>
          </a:p>
        </p:txBody>
      </p:sp>
      <p:grpSp>
        <p:nvGrpSpPr>
          <p:cNvPr id="7" name="Google Shape;359;p45"/>
          <p:cNvGrpSpPr/>
          <p:nvPr/>
        </p:nvGrpSpPr>
        <p:grpSpPr>
          <a:xfrm>
            <a:off x="2049711" y="927580"/>
            <a:ext cx="4889500" cy="3225800"/>
            <a:chOff x="240" y="672"/>
            <a:chExt cx="3080" cy="2352"/>
          </a:xfrm>
        </p:grpSpPr>
        <p:sp>
          <p:nvSpPr>
            <p:cNvPr id="8" name="Google Shape;360;p45"/>
            <p:cNvSpPr/>
            <p:nvPr/>
          </p:nvSpPr>
          <p:spPr>
            <a:xfrm>
              <a:off x="240" y="672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361;p45"/>
            <p:cNvSpPr/>
            <p:nvPr/>
          </p:nvSpPr>
          <p:spPr>
            <a:xfrm>
              <a:off x="2456" y="2400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362;p45"/>
            <p:cNvSpPr/>
            <p:nvPr/>
          </p:nvSpPr>
          <p:spPr>
            <a:xfrm>
              <a:off x="1344" y="2392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363;p45"/>
            <p:cNvSpPr/>
            <p:nvPr/>
          </p:nvSpPr>
          <p:spPr>
            <a:xfrm>
              <a:off x="1336" y="1552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364;p45"/>
            <p:cNvSpPr/>
            <p:nvPr/>
          </p:nvSpPr>
          <p:spPr>
            <a:xfrm>
              <a:off x="2456" y="1544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365;p45"/>
            <p:cNvSpPr/>
            <p:nvPr/>
          </p:nvSpPr>
          <p:spPr>
            <a:xfrm>
              <a:off x="1344" y="680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366;p45"/>
            <p:cNvSpPr/>
            <p:nvPr/>
          </p:nvSpPr>
          <p:spPr>
            <a:xfrm>
              <a:off x="2456" y="672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367;p45"/>
            <p:cNvSpPr/>
            <p:nvPr/>
          </p:nvSpPr>
          <p:spPr>
            <a:xfrm>
              <a:off x="248" y="1552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368;p45"/>
            <p:cNvSpPr/>
            <p:nvPr/>
          </p:nvSpPr>
          <p:spPr>
            <a:xfrm>
              <a:off x="248" y="2384"/>
              <a:ext cx="864" cy="624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defTabSz="914400">
                <a:defRPr/>
              </a:pP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8" name="Google Shape;369;p45"/>
          <p:cNvCxnSpPr/>
          <p:nvPr/>
        </p:nvCxnSpPr>
        <p:spPr>
          <a:xfrm>
            <a:off x="1779547" y="1964623"/>
            <a:ext cx="6248400" cy="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9" name="Google Shape;354;p45"/>
          <p:cNvCxnSpPr/>
          <p:nvPr/>
        </p:nvCxnSpPr>
        <p:spPr>
          <a:xfrm rot="5400000">
            <a:off x="3587653" y="2705425"/>
            <a:ext cx="3610920" cy="0"/>
          </a:xfrm>
          <a:prstGeom prst="straightConnector1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" name="Google Shape;375;p45"/>
          <p:cNvSpPr txBox="1"/>
          <p:nvPr/>
        </p:nvSpPr>
        <p:spPr>
          <a:xfrm>
            <a:off x="2094934" y="1794376"/>
            <a:ext cx="738188" cy="33655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sz="1600" b="1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CL 15</a:t>
            </a:r>
            <a:endParaRPr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Google Shape;376;p45"/>
          <p:cNvSpPr txBox="1"/>
          <p:nvPr/>
        </p:nvSpPr>
        <p:spPr>
          <a:xfrm>
            <a:off x="2094934" y="2979364"/>
            <a:ext cx="738188" cy="33655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sz="1600" b="1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CL 14</a:t>
            </a:r>
            <a:endParaRPr kern="0" dirty="0">
              <a:solidFill>
                <a:sysClr val="windowText" lastClr="000000"/>
              </a:solidFill>
            </a:endParaRPr>
          </a:p>
        </p:txBody>
      </p:sp>
      <p:sp>
        <p:nvSpPr>
          <p:cNvPr id="32" name="Google Shape;377;p45"/>
          <p:cNvSpPr txBox="1"/>
          <p:nvPr/>
        </p:nvSpPr>
        <p:spPr>
          <a:xfrm rot="-5400000">
            <a:off x="3248057" y="3498518"/>
            <a:ext cx="760412" cy="33655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sz="1600" b="1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KR 37</a:t>
            </a:r>
            <a:endParaRPr kern="0" dirty="0">
              <a:solidFill>
                <a:sysClr val="windowText" lastClr="000000"/>
              </a:solidFill>
            </a:endParaRPr>
          </a:p>
        </p:txBody>
      </p:sp>
      <p:sp>
        <p:nvSpPr>
          <p:cNvPr id="33" name="Google Shape;378;p45"/>
          <p:cNvSpPr txBox="1"/>
          <p:nvPr/>
        </p:nvSpPr>
        <p:spPr>
          <a:xfrm rot="-5400000">
            <a:off x="4980126" y="3566144"/>
            <a:ext cx="760413" cy="33655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sz="1600" b="1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KR 36</a:t>
            </a:r>
            <a:endParaRPr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34" name="Google Shape;370;p45"/>
          <p:cNvGrpSpPr/>
          <p:nvPr/>
        </p:nvGrpSpPr>
        <p:grpSpPr>
          <a:xfrm>
            <a:off x="7311270" y="516481"/>
            <a:ext cx="377825" cy="1058863"/>
            <a:chOff x="4584" y="821"/>
            <a:chExt cx="238" cy="667"/>
          </a:xfrm>
        </p:grpSpPr>
        <p:cxnSp>
          <p:nvCxnSpPr>
            <p:cNvPr id="35" name="Google Shape;371;p45"/>
            <p:cNvCxnSpPr/>
            <p:nvPr/>
          </p:nvCxnSpPr>
          <p:spPr>
            <a:xfrm>
              <a:off x="4704" y="1056"/>
              <a:ext cx="0" cy="432"/>
            </a:xfrm>
            <a:prstGeom prst="straightConnector1">
              <a:avLst/>
            </a:prstGeom>
            <a:noFill/>
            <a:ln w="79375" cap="flat" cmpd="sng">
              <a:solidFill>
                <a:sysClr val="windowText" lastClr="000000"/>
              </a:solidFill>
              <a:prstDash val="solid"/>
              <a:round/>
              <a:headEnd type="stealth" w="med" len="med"/>
              <a:tailEnd type="oval" w="med" len="med"/>
            </a:ln>
          </p:spPr>
        </p:cxnSp>
        <p:sp>
          <p:nvSpPr>
            <p:cNvPr id="36" name="Google Shape;372;p45"/>
            <p:cNvSpPr txBox="1"/>
            <p:nvPr/>
          </p:nvSpPr>
          <p:spPr>
            <a:xfrm>
              <a:off x="4584" y="821"/>
              <a:ext cx="238" cy="2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defRPr/>
              </a:pPr>
              <a:r>
                <a:rPr lang="es-CO" sz="2000" kern="0">
                  <a:solidFill>
                    <a:sysClr val="windowText" lastClr="000000"/>
                  </a:solidFill>
                  <a:latin typeface="Cutive"/>
                  <a:ea typeface="Cutive"/>
                  <a:cs typeface="Cutive"/>
                  <a:sym typeface="Cutive"/>
                </a:rPr>
                <a:t>N</a:t>
              </a:r>
              <a:endParaRPr kern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373;p45"/>
          <p:cNvSpPr txBox="1"/>
          <p:nvPr/>
        </p:nvSpPr>
        <p:spPr>
          <a:xfrm>
            <a:off x="8183811" y="1504657"/>
            <a:ext cx="2286000" cy="91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u="sng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Vía principal</a:t>
            </a:r>
            <a:r>
              <a:rPr lang="es-CO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kern="0" dirty="0">
              <a:solidFill>
                <a:sysClr val="windowText" lastClr="000000"/>
              </a:solidFill>
            </a:endParaRPr>
          </a:p>
          <a:p>
            <a:pPr defTabSz="914400">
              <a:defRPr/>
            </a:pPr>
            <a:r>
              <a:rPr lang="es-CO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(Sobre la que está ubicado el predio)</a:t>
            </a:r>
            <a:endParaRPr kern="0" dirty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74;p45"/>
          <p:cNvSpPr txBox="1"/>
          <p:nvPr/>
        </p:nvSpPr>
        <p:spPr>
          <a:xfrm>
            <a:off x="7743522" y="2567206"/>
            <a:ext cx="2514600" cy="1281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Predio con la siguiente</a:t>
            </a:r>
            <a:endParaRPr kern="0" dirty="0">
              <a:solidFill>
                <a:sysClr val="windowText" lastClr="000000"/>
              </a:solidFill>
            </a:endParaRPr>
          </a:p>
          <a:p>
            <a:pPr defTabSz="914400">
              <a:defRPr/>
            </a:pPr>
            <a:r>
              <a:rPr lang="es-CO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dirección:</a:t>
            </a:r>
            <a:endParaRPr kern="0" dirty="0">
              <a:solidFill>
                <a:sysClr val="windowText" lastClr="000000"/>
              </a:solidFill>
            </a:endParaRPr>
          </a:p>
          <a:p>
            <a:pPr defTabSz="914400">
              <a:defRPr/>
            </a:pPr>
            <a:endParaRPr kern="0" dirty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914400">
              <a:defRPr/>
            </a:pPr>
            <a:r>
              <a:rPr lang="es-CO" sz="24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  CL 15</a:t>
            </a:r>
            <a:endParaRPr kern="0" dirty="0">
              <a:solidFill>
                <a:sysClr val="windowText" lastClr="000000"/>
              </a:solidFill>
            </a:endParaRPr>
          </a:p>
        </p:txBody>
      </p:sp>
      <p:sp>
        <p:nvSpPr>
          <p:cNvPr id="40" name="Google Shape;374;p45"/>
          <p:cNvSpPr txBox="1"/>
          <p:nvPr/>
        </p:nvSpPr>
        <p:spPr>
          <a:xfrm>
            <a:off x="9000822" y="3369551"/>
            <a:ext cx="1075794" cy="459941"/>
          </a:xfrm>
          <a:prstGeom prst="rect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r>
              <a:rPr lang="es-CO" sz="2400" kern="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rPr>
              <a:t>36  63</a:t>
            </a:r>
            <a:endParaRPr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41" name="Google Shape;356;p45"/>
          <p:cNvCxnSpPr/>
          <p:nvPr/>
        </p:nvCxnSpPr>
        <p:spPr>
          <a:xfrm>
            <a:off x="9623801" y="3980475"/>
            <a:ext cx="0" cy="1285243"/>
          </a:xfrm>
          <a:prstGeom prst="straightConnector1">
            <a:avLst/>
          </a:prstGeom>
          <a:noFill/>
          <a:ln w="63500" cap="flat" cmpd="sng">
            <a:solidFill>
              <a:sysClr val="windowText" lastClr="00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43" name="Google Shape;355;p45"/>
          <p:cNvSpPr txBox="1"/>
          <p:nvPr/>
        </p:nvSpPr>
        <p:spPr>
          <a:xfrm>
            <a:off x="2060956" y="4348955"/>
            <a:ext cx="7391401" cy="138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defTabSz="914400">
              <a:defRPr/>
            </a:pPr>
            <a:endParaRPr kern="0" dirty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Rectángulo 56"/>
          <p:cNvSpPr/>
          <p:nvPr/>
        </p:nvSpPr>
        <p:spPr>
          <a:xfrm>
            <a:off x="1774288" y="4225732"/>
            <a:ext cx="6649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s-ES" u="sng" kern="0" dirty="0">
                <a:solidFill>
                  <a:sysClr val="windowText" lastClr="000000"/>
                </a:solidFill>
              </a:rPr>
              <a:t>Vía generadora</a:t>
            </a:r>
            <a:r>
              <a:rPr lang="es-ES" kern="0" dirty="0">
                <a:solidFill>
                  <a:sysClr val="windowText" lastClr="000000"/>
                </a:solidFill>
              </a:rPr>
              <a:t> </a:t>
            </a:r>
          </a:p>
          <a:p>
            <a:pPr defTabSz="914400">
              <a:defRPr/>
            </a:pPr>
            <a:r>
              <a:rPr lang="es-ES" kern="0" dirty="0">
                <a:solidFill>
                  <a:sysClr val="windowText" lastClr="000000"/>
                </a:solidFill>
              </a:rPr>
              <a:t>Esta genera la intersección a partir de la cual empieza la cuenta para establecer el consecutivo numérico del predio. En otras palabras la que genera </a:t>
            </a:r>
            <a:r>
              <a:rPr lang="es-ES" b="1" kern="0" dirty="0">
                <a:solidFill>
                  <a:sysClr val="windowText" lastClr="000000"/>
                </a:solidFill>
              </a:rPr>
              <a:t>¡La placa verde que esta a la entrada de cada predio!</a:t>
            </a:r>
            <a:r>
              <a:rPr lang="es-ES" kern="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9" name="Google Shape;379;p45"/>
          <p:cNvSpPr/>
          <p:nvPr/>
        </p:nvSpPr>
        <p:spPr>
          <a:xfrm>
            <a:off x="3980449" y="2058376"/>
            <a:ext cx="381000" cy="3810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>
            <a:solidFill>
              <a:sysClr val="windowText" lastClr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defTabSz="914400">
              <a:defRPr/>
            </a:pPr>
            <a:endParaRPr kern="0">
              <a:solidFill>
                <a:sysClr val="windowText" lastClr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3684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 useBgFill="1"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66815" y="15916"/>
            <a:ext cx="8642350" cy="519113"/>
          </a:xfrm>
          <a:prstGeom prst="rect">
            <a:avLst/>
          </a:prstGeom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defTabSz="914400" eaLnBrk="1" hangingPunct="1">
              <a:defRPr/>
            </a:pPr>
            <a:r>
              <a:rPr lang="es-CO" sz="2800" b="1" kern="0" dirty="0"/>
              <a:t>¿C</a:t>
            </a:r>
            <a:r>
              <a:rPr lang="es-CO" altLang="ja-JP" sz="2800" b="1" kern="0" dirty="0"/>
              <a:t>ómo funciona la nomenclatura en la ciudad</a:t>
            </a:r>
            <a:r>
              <a:rPr lang="es-CO" sz="2800" b="1" kern="0" dirty="0"/>
              <a:t>?</a:t>
            </a:r>
          </a:p>
        </p:txBody>
      </p:sp>
      <p:pic>
        <p:nvPicPr>
          <p:cNvPr id="7" name="Picture 4" descr="Screen shot 2012-03-01 at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15" y="535028"/>
            <a:ext cx="732155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52328" y="5544505"/>
            <a:ext cx="81793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defTabSz="914400" eaLnBrk="1" hangingPunct="1">
              <a:defRPr/>
            </a:pPr>
            <a:r>
              <a:rPr lang="es-CO" sz="1800" kern="0" dirty="0">
                <a:solidFill>
                  <a:sysClr val="windowText" lastClr="000000"/>
                </a:solidFill>
              </a:rPr>
              <a:t>Fuente: Documento “Nomenclatura vial de Bogot</a:t>
            </a:r>
            <a:r>
              <a:rPr lang="es-CO" altLang="ja-JP" sz="1800" kern="0" dirty="0">
                <a:solidFill>
                  <a:sysClr val="windowText" lastClr="000000"/>
                </a:solidFill>
              </a:rPr>
              <a:t>á D.C.</a:t>
            </a:r>
            <a:r>
              <a:rPr lang="es-CO" sz="1800" kern="0" dirty="0">
                <a:solidFill>
                  <a:sysClr val="windowText" lastClr="000000"/>
                </a:solidFill>
              </a:rPr>
              <a:t>” – Catastro Distrital</a:t>
            </a:r>
          </a:p>
        </p:txBody>
      </p:sp>
    </p:spTree>
    <p:extLst>
      <p:ext uri="{BB962C8B-B14F-4D97-AF65-F5344CB8AC3E}">
        <p14:creationId xmlns:p14="http://schemas.microsoft.com/office/powerpoint/2010/main" val="124673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Google Shape;254;p35"/>
          <p:cNvSpPr txBox="1">
            <a:spLocks/>
          </p:cNvSpPr>
          <p:nvPr/>
        </p:nvSpPr>
        <p:spPr>
          <a:xfrm>
            <a:off x="2151738" y="0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lnSpc>
                <a:spcPct val="90000"/>
              </a:lnSpc>
              <a:buClr>
                <a:sysClr val="windowText" lastClr="000000"/>
              </a:buClr>
              <a:buSzPts val="825"/>
              <a:defRPr/>
            </a:pPr>
            <a:r>
              <a:rPr lang="es-CO" sz="3300" b="1" kern="0" dirty="0">
                <a:solidFill>
                  <a:sysClr val="windowText" lastClr="000000"/>
                </a:solidFill>
                <a:latin typeface="Calibri"/>
                <a:ea typeface="Calibri"/>
                <a:cs typeface="Calibri"/>
                <a:sym typeface="Calibri"/>
              </a:rPr>
              <a:t>COMPLEMENTOS DE LA DIRECCIÓN</a:t>
            </a:r>
            <a:endParaRPr lang="es-CO" kern="0" dirty="0">
              <a:solidFill>
                <a:sysClr val="windowText" lastClr="000000"/>
              </a:solidFill>
            </a:endParaRPr>
          </a:p>
          <a:p>
            <a:pPr algn="ctr" defTabSz="914400">
              <a:lnSpc>
                <a:spcPct val="90000"/>
              </a:lnSpc>
              <a:buClr>
                <a:sysClr val="windowText" lastClr="000000"/>
              </a:buClr>
              <a:buSzPts val="825"/>
              <a:defRPr/>
            </a:pPr>
            <a:r>
              <a:rPr lang="es-CO" sz="3300" b="1" kern="0" dirty="0">
                <a:solidFill>
                  <a:sysClr val="windowText" lastClr="000000"/>
                </a:solidFill>
                <a:latin typeface="Calibri"/>
                <a:ea typeface="Calibri"/>
                <a:cs typeface="Calibri"/>
                <a:sym typeface="Calibri"/>
              </a:rPr>
              <a:t>Catastro Distrital</a:t>
            </a:r>
            <a:endParaRPr lang="es-CO" kern="0" dirty="0">
              <a:solidFill>
                <a:sysClr val="windowText" lastClr="000000"/>
              </a:solidFill>
            </a:endParaRPr>
          </a:p>
        </p:txBody>
      </p:sp>
      <p:pic>
        <p:nvPicPr>
          <p:cNvPr id="7" name="Google Shape;255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16593" y="1368425"/>
            <a:ext cx="8642349" cy="351472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52328" y="5544505"/>
            <a:ext cx="81793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defTabSz="914400" eaLnBrk="1" hangingPunct="1">
              <a:defRPr/>
            </a:pPr>
            <a:r>
              <a:rPr lang="es-CO" sz="1800" kern="0" dirty="0">
                <a:solidFill>
                  <a:sysClr val="windowText" lastClr="000000"/>
                </a:solidFill>
              </a:rPr>
              <a:t>Fuente: Documento “Nomenclatura vial de Bogot</a:t>
            </a:r>
            <a:r>
              <a:rPr lang="es-CO" altLang="ja-JP" sz="1800" kern="0" dirty="0">
                <a:solidFill>
                  <a:sysClr val="windowText" lastClr="000000"/>
                </a:solidFill>
              </a:rPr>
              <a:t>á D.C.</a:t>
            </a:r>
            <a:r>
              <a:rPr lang="es-CO" sz="1800" kern="0" dirty="0">
                <a:solidFill>
                  <a:sysClr val="windowText" lastClr="000000"/>
                </a:solidFill>
              </a:rPr>
              <a:t>” – Catastro Distrital</a:t>
            </a:r>
          </a:p>
        </p:txBody>
      </p:sp>
    </p:spTree>
    <p:extLst>
      <p:ext uri="{BB962C8B-B14F-4D97-AF65-F5344CB8AC3E}">
        <p14:creationId xmlns:p14="http://schemas.microsoft.com/office/powerpoint/2010/main" val="2676053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Google Shape;262;p36"/>
          <p:cNvSpPr txBox="1"/>
          <p:nvPr/>
        </p:nvSpPr>
        <p:spPr>
          <a:xfrm>
            <a:off x="1774827" y="152400"/>
            <a:ext cx="8642350" cy="9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buClr>
                <a:srgbClr val="0000FF"/>
              </a:buClr>
              <a:buSzPts val="2800"/>
              <a:defRPr/>
            </a:pP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¿</a:t>
            </a:r>
            <a:r>
              <a:rPr lang="en-US" sz="2800" b="1" kern="0" dirty="0" err="1">
                <a:latin typeface="Arial"/>
                <a:ea typeface="Arial"/>
                <a:cs typeface="Arial"/>
                <a:sym typeface="Arial"/>
              </a:rPr>
              <a:t>Cómo</a:t>
            </a: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800" b="1" kern="0" dirty="0" err="1">
                <a:latin typeface="Arial"/>
                <a:ea typeface="Arial"/>
                <a:cs typeface="Arial"/>
                <a:sym typeface="Arial"/>
              </a:rPr>
              <a:t>escriben</a:t>
            </a: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US" sz="2800" b="1" kern="0" dirty="0" err="1">
                <a:latin typeface="Arial"/>
                <a:ea typeface="Arial"/>
                <a:cs typeface="Arial"/>
                <a:sym typeface="Arial"/>
              </a:rPr>
              <a:t>direcciones</a:t>
            </a: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800" b="1" kern="0" dirty="0" err="1">
                <a:latin typeface="Arial"/>
                <a:ea typeface="Arial"/>
                <a:cs typeface="Arial"/>
                <a:sym typeface="Arial"/>
              </a:rPr>
              <a:t>manera</a:t>
            </a: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kern="0" dirty="0" err="1">
                <a:latin typeface="Arial"/>
                <a:ea typeface="Arial"/>
                <a:cs typeface="Arial"/>
                <a:sym typeface="Arial"/>
              </a:rPr>
              <a:t>estandarizada</a:t>
            </a:r>
            <a:r>
              <a:rPr lang="en-US" sz="2800" b="1" kern="0" dirty="0">
                <a:latin typeface="Arial"/>
                <a:ea typeface="Arial"/>
                <a:cs typeface="Arial"/>
                <a:sym typeface="Arial"/>
              </a:rPr>
              <a:t>?</a:t>
            </a:r>
            <a:endParaRPr sz="2800" kern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63;p36"/>
          <p:cNvSpPr txBox="1"/>
          <p:nvPr/>
        </p:nvSpPr>
        <p:spPr>
          <a:xfrm>
            <a:off x="2045556" y="1190433"/>
            <a:ext cx="814069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 defTabSz="914400">
              <a:buClr>
                <a:srgbClr val="000000"/>
              </a:buClr>
              <a:buSzPts val="2400"/>
              <a:defRPr/>
            </a:pP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Otras</a:t>
            </a: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convenciones</a:t>
            </a: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para el </a:t>
            </a: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complemento</a:t>
            </a: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dirección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" name="Google Shape;264;p36"/>
          <p:cNvGrpSpPr/>
          <p:nvPr/>
        </p:nvGrpSpPr>
        <p:grpSpPr>
          <a:xfrm>
            <a:off x="2045550" y="1998888"/>
            <a:ext cx="8245434" cy="2703743"/>
            <a:chOff x="0" y="0"/>
            <a:chExt cx="5486400" cy="2587625"/>
          </a:xfrm>
        </p:grpSpPr>
        <p:sp>
          <p:nvSpPr>
            <p:cNvPr id="9" name="Google Shape;265;p36"/>
            <p:cNvSpPr txBox="1"/>
            <p:nvPr/>
          </p:nvSpPr>
          <p:spPr>
            <a:xfrm>
              <a:off x="4489450" y="2070100"/>
              <a:ext cx="996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SM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66;p36"/>
            <p:cNvSpPr txBox="1"/>
            <p:nvPr/>
          </p:nvSpPr>
          <p:spPr>
            <a:xfrm>
              <a:off x="2857500" y="2070100"/>
              <a:ext cx="1631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Súper Manzana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267;p36"/>
            <p:cNvSpPr txBox="1"/>
            <p:nvPr/>
          </p:nvSpPr>
          <p:spPr>
            <a:xfrm>
              <a:off x="2400300" y="2070100"/>
              <a:ext cx="4572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  <a:defRPr/>
              </a:pPr>
              <a:endParaRPr sz="1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268;p36"/>
            <p:cNvSpPr txBox="1"/>
            <p:nvPr/>
          </p:nvSpPr>
          <p:spPr>
            <a:xfrm>
              <a:off x="1485900" y="2070100"/>
              <a:ext cx="9144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CN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269;p36"/>
            <p:cNvSpPr txBox="1"/>
            <p:nvPr/>
          </p:nvSpPr>
          <p:spPr>
            <a:xfrm>
              <a:off x="0" y="2070100"/>
              <a:ext cx="1485899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Conjunto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270;p36"/>
            <p:cNvSpPr txBox="1"/>
            <p:nvPr/>
          </p:nvSpPr>
          <p:spPr>
            <a:xfrm>
              <a:off x="4489450" y="1552575"/>
              <a:ext cx="996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EX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271;p36"/>
            <p:cNvSpPr txBox="1"/>
            <p:nvPr/>
          </p:nvSpPr>
          <p:spPr>
            <a:xfrm>
              <a:off x="2857500" y="1552575"/>
              <a:ext cx="1631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Exterior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272;p36"/>
            <p:cNvSpPr txBox="1"/>
            <p:nvPr/>
          </p:nvSpPr>
          <p:spPr>
            <a:xfrm>
              <a:off x="2400300" y="1552575"/>
              <a:ext cx="4572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  <a:defRPr/>
              </a:pPr>
              <a:endParaRPr sz="1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73;p36"/>
            <p:cNvSpPr txBox="1"/>
            <p:nvPr/>
          </p:nvSpPr>
          <p:spPr>
            <a:xfrm>
              <a:off x="1485900" y="1552575"/>
              <a:ext cx="9144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LT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274;p36"/>
            <p:cNvSpPr txBox="1"/>
            <p:nvPr/>
          </p:nvSpPr>
          <p:spPr>
            <a:xfrm>
              <a:off x="0" y="1552575"/>
              <a:ext cx="1485899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Lote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75;p36"/>
            <p:cNvSpPr txBox="1"/>
            <p:nvPr/>
          </p:nvSpPr>
          <p:spPr>
            <a:xfrm>
              <a:off x="4489450" y="1035050"/>
              <a:ext cx="996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SC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76;p36"/>
            <p:cNvSpPr txBox="1"/>
            <p:nvPr/>
          </p:nvSpPr>
          <p:spPr>
            <a:xfrm>
              <a:off x="2857500" y="1035050"/>
              <a:ext cx="1631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Sector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77;p36"/>
            <p:cNvSpPr txBox="1"/>
            <p:nvPr/>
          </p:nvSpPr>
          <p:spPr>
            <a:xfrm>
              <a:off x="2400300" y="1035050"/>
              <a:ext cx="4572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  <a:defRPr/>
              </a:pPr>
              <a:endParaRPr sz="1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78;p36"/>
            <p:cNvSpPr txBox="1"/>
            <p:nvPr/>
          </p:nvSpPr>
          <p:spPr>
            <a:xfrm>
              <a:off x="1485900" y="1035050"/>
              <a:ext cx="9144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SL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79;p36"/>
            <p:cNvSpPr txBox="1"/>
            <p:nvPr/>
          </p:nvSpPr>
          <p:spPr>
            <a:xfrm>
              <a:off x="0" y="1035050"/>
              <a:ext cx="1485899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Súper lote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80;p36"/>
            <p:cNvSpPr txBox="1"/>
            <p:nvPr/>
          </p:nvSpPr>
          <p:spPr>
            <a:xfrm>
              <a:off x="4489450" y="517525"/>
              <a:ext cx="996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PQ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81;p36"/>
            <p:cNvSpPr txBox="1"/>
            <p:nvPr/>
          </p:nvSpPr>
          <p:spPr>
            <a:xfrm>
              <a:off x="2857500" y="517525"/>
              <a:ext cx="1631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Parqueadero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82;p36"/>
            <p:cNvSpPr txBox="1"/>
            <p:nvPr/>
          </p:nvSpPr>
          <p:spPr>
            <a:xfrm>
              <a:off x="2400300" y="517525"/>
              <a:ext cx="4572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  <a:defRPr/>
              </a:pPr>
              <a:endParaRPr sz="1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3;p36"/>
            <p:cNvSpPr txBox="1"/>
            <p:nvPr/>
          </p:nvSpPr>
          <p:spPr>
            <a:xfrm>
              <a:off x="1485900" y="517525"/>
              <a:ext cx="9144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MZ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84;p36"/>
            <p:cNvSpPr txBox="1"/>
            <p:nvPr/>
          </p:nvSpPr>
          <p:spPr>
            <a:xfrm>
              <a:off x="0" y="517525"/>
              <a:ext cx="1485899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defTabSz="914400">
                <a:buClr>
                  <a:srgbClr val="000000"/>
                </a:buClr>
                <a:buSzPts val="500"/>
                <a:defRPr/>
              </a:pPr>
              <a:r>
                <a:rPr lang="en-US" sz="2000" kern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Manzana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285;p36"/>
            <p:cNvSpPr txBox="1"/>
            <p:nvPr/>
          </p:nvSpPr>
          <p:spPr>
            <a:xfrm>
              <a:off x="4489450" y="0"/>
              <a:ext cx="996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400"/>
                <a:defRPr/>
              </a:pPr>
              <a:r>
                <a:rPr lang="en-US" sz="1600" b="1" kern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Código Local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286;p36"/>
            <p:cNvSpPr txBox="1"/>
            <p:nvPr/>
          </p:nvSpPr>
          <p:spPr>
            <a:xfrm>
              <a:off x="2857500" y="0"/>
              <a:ext cx="163195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b="1" kern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Unidad Local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287;p36"/>
            <p:cNvSpPr txBox="1"/>
            <p:nvPr/>
          </p:nvSpPr>
          <p:spPr>
            <a:xfrm>
              <a:off x="2400300" y="0"/>
              <a:ext cx="4572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defTabSz="914400">
                <a:buClr>
                  <a:srgbClr val="000000"/>
                </a:buClr>
                <a:buSzPts val="1400"/>
                <a:defRPr/>
              </a:pPr>
              <a:endParaRPr sz="14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288;p36"/>
            <p:cNvSpPr txBox="1"/>
            <p:nvPr/>
          </p:nvSpPr>
          <p:spPr>
            <a:xfrm>
              <a:off x="1485900" y="0"/>
              <a:ext cx="914400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400"/>
                <a:defRPr/>
              </a:pPr>
              <a:r>
                <a:rPr lang="en-US" sz="1600" b="1" kern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Código Local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289;p36"/>
            <p:cNvSpPr txBox="1"/>
            <p:nvPr/>
          </p:nvSpPr>
          <p:spPr>
            <a:xfrm>
              <a:off x="0" y="0"/>
              <a:ext cx="1485899" cy="5175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342900" indent="-342900" algn="ctr" defTabSz="914400">
                <a:buClr>
                  <a:srgbClr val="000000"/>
                </a:buClr>
                <a:buSzPts val="500"/>
                <a:defRPr/>
              </a:pPr>
              <a:r>
                <a:rPr lang="en-US" sz="2000" b="1" kern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Unidad Local</a:t>
              </a: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cxnSp>
          <p:nvCxnSpPr>
            <p:cNvPr id="35" name="Google Shape;290;p36"/>
            <p:cNvCxnSpPr/>
            <p:nvPr/>
          </p:nvCxnSpPr>
          <p:spPr>
            <a:xfrm>
              <a:off x="0" y="0"/>
              <a:ext cx="2400300" cy="0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6" name="Google Shape;291;p36"/>
            <p:cNvCxnSpPr/>
            <p:nvPr/>
          </p:nvCxnSpPr>
          <p:spPr>
            <a:xfrm>
              <a:off x="0" y="2587625"/>
              <a:ext cx="2400300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7" name="Google Shape;292;p36"/>
            <p:cNvCxnSpPr/>
            <p:nvPr/>
          </p:nvCxnSpPr>
          <p:spPr>
            <a:xfrm>
              <a:off x="0" y="0"/>
              <a:ext cx="0" cy="2587625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8" name="Google Shape;293;p36"/>
            <p:cNvCxnSpPr/>
            <p:nvPr/>
          </p:nvCxnSpPr>
          <p:spPr>
            <a:xfrm>
              <a:off x="5486400" y="0"/>
              <a:ext cx="0" cy="2587625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39" name="Google Shape;294;p36"/>
            <p:cNvCxnSpPr/>
            <p:nvPr/>
          </p:nvCxnSpPr>
          <p:spPr>
            <a:xfrm>
              <a:off x="0" y="517525"/>
              <a:ext cx="2400300" cy="0"/>
            </a:xfrm>
            <a:prstGeom prst="straightConnector1">
              <a:avLst/>
            </a:prstGeom>
            <a:noFill/>
            <a:ln w="635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0" name="Google Shape;295;p36"/>
            <p:cNvCxnSpPr/>
            <p:nvPr/>
          </p:nvCxnSpPr>
          <p:spPr>
            <a:xfrm>
              <a:off x="1485900" y="0"/>
              <a:ext cx="0" cy="2587625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1" name="Google Shape;296;p36"/>
            <p:cNvCxnSpPr/>
            <p:nvPr/>
          </p:nvCxnSpPr>
          <p:spPr>
            <a:xfrm>
              <a:off x="2400300" y="0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2" name="Google Shape;297;p36"/>
            <p:cNvCxnSpPr/>
            <p:nvPr/>
          </p:nvCxnSpPr>
          <p:spPr>
            <a:xfrm>
              <a:off x="2400300" y="0"/>
              <a:ext cx="0" cy="2587625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3" name="Google Shape;298;p36"/>
            <p:cNvCxnSpPr/>
            <p:nvPr/>
          </p:nvCxnSpPr>
          <p:spPr>
            <a:xfrm>
              <a:off x="2857500" y="0"/>
              <a:ext cx="2628899" cy="0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4" name="Google Shape;299;p36"/>
            <p:cNvCxnSpPr/>
            <p:nvPr/>
          </p:nvCxnSpPr>
          <p:spPr>
            <a:xfrm>
              <a:off x="2400300" y="517525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5" name="Google Shape;300;p36"/>
            <p:cNvCxnSpPr/>
            <p:nvPr/>
          </p:nvCxnSpPr>
          <p:spPr>
            <a:xfrm>
              <a:off x="2857500" y="0"/>
              <a:ext cx="0" cy="2587625"/>
            </a:xfrm>
            <a:prstGeom prst="straightConnector1">
              <a:avLst/>
            </a:prstGeom>
            <a:noFill/>
            <a:ln w="254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6" name="Google Shape;301;p36"/>
            <p:cNvCxnSpPr/>
            <p:nvPr/>
          </p:nvCxnSpPr>
          <p:spPr>
            <a:xfrm>
              <a:off x="2857500" y="517525"/>
              <a:ext cx="2628899" cy="0"/>
            </a:xfrm>
            <a:prstGeom prst="straightConnector1">
              <a:avLst/>
            </a:prstGeom>
            <a:noFill/>
            <a:ln w="635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7" name="Google Shape;302;p36"/>
            <p:cNvCxnSpPr/>
            <p:nvPr/>
          </p:nvCxnSpPr>
          <p:spPr>
            <a:xfrm>
              <a:off x="4489450" y="0"/>
              <a:ext cx="0" cy="2587625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8" name="Google Shape;303;p36"/>
            <p:cNvCxnSpPr/>
            <p:nvPr/>
          </p:nvCxnSpPr>
          <p:spPr>
            <a:xfrm>
              <a:off x="0" y="1035050"/>
              <a:ext cx="2400300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49" name="Google Shape;304;p36"/>
            <p:cNvCxnSpPr/>
            <p:nvPr/>
          </p:nvCxnSpPr>
          <p:spPr>
            <a:xfrm>
              <a:off x="2400300" y="1035050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0" name="Google Shape;305;p36"/>
            <p:cNvCxnSpPr/>
            <p:nvPr/>
          </p:nvCxnSpPr>
          <p:spPr>
            <a:xfrm>
              <a:off x="2857500" y="1035050"/>
              <a:ext cx="2628899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1" name="Google Shape;306;p36"/>
            <p:cNvCxnSpPr/>
            <p:nvPr/>
          </p:nvCxnSpPr>
          <p:spPr>
            <a:xfrm>
              <a:off x="0" y="1552575"/>
              <a:ext cx="2400300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2" name="Google Shape;307;p36"/>
            <p:cNvCxnSpPr/>
            <p:nvPr/>
          </p:nvCxnSpPr>
          <p:spPr>
            <a:xfrm>
              <a:off x="2400300" y="1552575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3" name="Google Shape;308;p36"/>
            <p:cNvCxnSpPr/>
            <p:nvPr/>
          </p:nvCxnSpPr>
          <p:spPr>
            <a:xfrm>
              <a:off x="2857500" y="1552575"/>
              <a:ext cx="2628899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4" name="Google Shape;309;p36"/>
            <p:cNvCxnSpPr/>
            <p:nvPr/>
          </p:nvCxnSpPr>
          <p:spPr>
            <a:xfrm>
              <a:off x="0" y="2070100"/>
              <a:ext cx="2400300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5" name="Google Shape;310;p36"/>
            <p:cNvCxnSpPr/>
            <p:nvPr/>
          </p:nvCxnSpPr>
          <p:spPr>
            <a:xfrm>
              <a:off x="2400300" y="2070100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6" name="Google Shape;311;p36"/>
            <p:cNvCxnSpPr/>
            <p:nvPr/>
          </p:nvCxnSpPr>
          <p:spPr>
            <a:xfrm>
              <a:off x="2857500" y="2070100"/>
              <a:ext cx="2628899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7" name="Google Shape;312;p36"/>
            <p:cNvCxnSpPr/>
            <p:nvPr/>
          </p:nvCxnSpPr>
          <p:spPr>
            <a:xfrm>
              <a:off x="2400300" y="2587625"/>
              <a:ext cx="457200" cy="0"/>
            </a:xfrm>
            <a:prstGeom prst="straightConnector1">
              <a:avLst/>
            </a:prstGeom>
            <a:noFill/>
            <a:ln w="9525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58" name="Google Shape;313;p36"/>
            <p:cNvCxnSpPr/>
            <p:nvPr/>
          </p:nvCxnSpPr>
          <p:spPr>
            <a:xfrm>
              <a:off x="2857500" y="2587625"/>
              <a:ext cx="2628899" cy="0"/>
            </a:xfrm>
            <a:prstGeom prst="straightConnector1">
              <a:avLst/>
            </a:prstGeom>
            <a:noFill/>
            <a:ln w="12700" cap="rnd" cmpd="sng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sp>
        <p:nvSpPr>
          <p:cNvPr id="59" name="Google Shape;263;p36"/>
          <p:cNvSpPr txBox="1"/>
          <p:nvPr/>
        </p:nvSpPr>
        <p:spPr>
          <a:xfrm>
            <a:off x="1991545" y="4653137"/>
            <a:ext cx="814069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 defTabSz="914400">
              <a:buClr>
                <a:srgbClr val="000000"/>
              </a:buClr>
              <a:buSzPts val="2400"/>
              <a:defRPr/>
            </a:pP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Etapa</a:t>
            </a: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ET			</a:t>
            </a:r>
            <a:r>
              <a:rPr lang="en-US" sz="2400" kern="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Piso</a:t>
            </a: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PI</a:t>
            </a:r>
          </a:p>
          <a:p>
            <a:pPr algn="ctr" defTabSz="914400">
              <a:buClr>
                <a:srgbClr val="000000"/>
              </a:buClr>
              <a:buSzPts val="2400"/>
              <a:defRPr/>
            </a:pPr>
            <a:r>
              <a:rPr lang="en-US" sz="24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CUARTO  CU     	   HABITACION   HA</a:t>
            </a:r>
            <a:endParaRPr sz="24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3791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11;p61"/>
          <p:cNvSpPr txBox="1"/>
          <p:nvPr/>
        </p:nvSpPr>
        <p:spPr>
          <a:xfrm>
            <a:off x="3063598" y="-145395"/>
            <a:ext cx="5530379" cy="2478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650"/>
            </a:pPr>
            <a:r>
              <a:rPr lang="en-US" sz="24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¿QUÉ PASA CUANDO NO SE TOMA DE MANERA CORRECTA LA DIRECCIÓN A UNA PERSONA EN LOS PROCESOS DE SALUD?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512;p61"/>
          <p:cNvSpPr txBox="1">
            <a:spLocks/>
          </p:cNvSpPr>
          <p:nvPr/>
        </p:nvSpPr>
        <p:spPr>
          <a:xfrm>
            <a:off x="1703512" y="3212977"/>
            <a:ext cx="8731696" cy="2279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800" kern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Pérdida de recursos, tiempo, dinero o incluso vidas.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endParaRPr lang="es-CO" sz="28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lnSpc>
                <a:spcPct val="90000"/>
              </a:lnSpc>
              <a:spcBef>
                <a:spcPts val="700"/>
              </a:spcBef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800" kern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Estadísticas e informes errados que no permiten tomar decisiones acertadas.</a:t>
            </a:r>
            <a:endParaRPr lang="es-CO" sz="28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ts val="2500"/>
            </a:pPr>
            <a:endParaRPr lang="en-US" sz="3600" kern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147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4"/>
            <a:ext cx="66814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b"/>
            <a:endParaRPr lang="en-US" sz="11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Google Shape;348;p45"/>
          <p:cNvSpPr txBox="1"/>
          <p:nvPr/>
        </p:nvSpPr>
        <p:spPr>
          <a:xfrm>
            <a:off x="1847528" y="1"/>
            <a:ext cx="8280920" cy="419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 defTabSz="685800"/>
            <a:r>
              <a:rPr lang="es-ES" sz="2100" b="1" dirty="0">
                <a:latin typeface="Arial"/>
                <a:ea typeface="Arial"/>
                <a:cs typeface="Arial"/>
                <a:sym typeface="Arial"/>
              </a:rPr>
              <a:t>¿Cómo se escriben las direcciones de manera estandarizada?</a:t>
            </a:r>
            <a:endParaRPr lang="es-ES" sz="21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Rectángulo 36"/>
          <p:cNvSpPr/>
          <p:nvPr/>
        </p:nvSpPr>
        <p:spPr>
          <a:xfrm>
            <a:off x="1500844" y="476672"/>
            <a:ext cx="176368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685800">
              <a:buFont typeface="Wingdings" panose="05000000000000000000" pitchFamily="2" charset="2"/>
              <a:buChar char="Ø"/>
            </a:pPr>
            <a:r>
              <a:rPr lang="es-ES" sz="1350" dirty="0">
                <a:solidFill>
                  <a:prstClr val="black"/>
                </a:solidFill>
                <a:latin typeface="Calibri"/>
              </a:rPr>
              <a:t>Codificación </a:t>
            </a:r>
            <a:endParaRPr lang="en-US" sz="135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8" name="Tabla 2"/>
          <p:cNvGraphicFramePr>
            <a:graphicFrameLocks noGrp="1"/>
          </p:cNvGraphicFramePr>
          <p:nvPr>
            <p:extLst/>
          </p:nvPr>
        </p:nvGraphicFramePr>
        <p:xfrm>
          <a:off x="2855640" y="404665"/>
          <a:ext cx="6768752" cy="54726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65385">
                  <a:extLst>
                    <a:ext uri="{9D8B030D-6E8A-4147-A177-3AD203B41FA5}">
                      <a16:colId xmlns:a16="http://schemas.microsoft.com/office/drawing/2014/main" val="3345457861"/>
                    </a:ext>
                  </a:extLst>
                </a:gridCol>
                <a:gridCol w="2603367">
                  <a:extLst>
                    <a:ext uri="{9D8B030D-6E8A-4147-A177-3AD203B41FA5}">
                      <a16:colId xmlns:a16="http://schemas.microsoft.com/office/drawing/2014/main" val="1218334386"/>
                    </a:ext>
                  </a:extLst>
                </a:gridCol>
              </a:tblGrid>
              <a:tr h="246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CAMPO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ESTÁNDAR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782146"/>
                  </a:ext>
                </a:extLst>
              </a:tr>
              <a:tr h="1173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err="1">
                          <a:effectLst/>
                        </a:rPr>
                        <a:t>Tipo</a:t>
                      </a:r>
                      <a:r>
                        <a:rPr lang="en-US" sz="1200" u="none" strike="noStrike" dirty="0">
                          <a:effectLst/>
                        </a:rPr>
                        <a:t> de </a:t>
                      </a:r>
                      <a:r>
                        <a:rPr lang="en-US" sz="1200" u="none" strike="noStrike" dirty="0" err="1">
                          <a:effectLst/>
                        </a:rPr>
                        <a:t>vía</a:t>
                      </a:r>
                      <a:r>
                        <a:rPr lang="en-US" sz="1200" u="none" strike="noStrike" dirty="0">
                          <a:effectLst/>
                        </a:rPr>
                        <a:t> principal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CL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DG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AC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KR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TV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AK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147444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992253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NÚMERO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818195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816702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LETRA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136694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630264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BIS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BIS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650933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5604385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LETRA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602067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338113"/>
                  </a:ext>
                </a:extLst>
              </a:tr>
              <a:tr h="3975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CUADRANTE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SUR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ESTE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320864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284060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VIA GENERADORA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88126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ESPACIO</a:t>
                      </a: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2179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LETRA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499785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110643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PLACA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52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869682"/>
                  </a:ext>
                </a:extLst>
              </a:tr>
              <a:tr h="20358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ESPACIO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91370"/>
                  </a:ext>
                </a:extLst>
              </a:tr>
              <a:tr h="3975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CUADRANTE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SUR</a:t>
                      </a:r>
                      <a:br>
                        <a:rPr lang="en-US" sz="1200" u="none" strike="noStrike" dirty="0">
                          <a:effectLst/>
                        </a:rPr>
                      </a:br>
                      <a:r>
                        <a:rPr lang="en-US" sz="1200" u="none" strike="noStrike" dirty="0">
                          <a:effectLst/>
                        </a:rPr>
                        <a:t>ESTE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99" marR="6799" marT="679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911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753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70"/>
          <p:cNvPicPr preferRelativeResize="0"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3" r="24153"/>
          <a:stretch/>
        </p:blipFill>
        <p:spPr bwMode="auto">
          <a:xfrm>
            <a:off x="4151784" y="44625"/>
            <a:ext cx="5112568" cy="663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hape 72"/>
          <p:cNvSpPr/>
          <p:nvPr/>
        </p:nvSpPr>
        <p:spPr>
          <a:xfrm>
            <a:off x="4655840" y="3212976"/>
            <a:ext cx="1524000" cy="1219200"/>
          </a:xfrm>
          <a:prstGeom prst="ellipse">
            <a:avLst/>
          </a:prstGeom>
          <a:noFill/>
          <a:ln w="25400" cap="rnd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5" name="Shape 72"/>
          <p:cNvSpPr/>
          <p:nvPr/>
        </p:nvSpPr>
        <p:spPr>
          <a:xfrm>
            <a:off x="5130014" y="1376771"/>
            <a:ext cx="2592288" cy="2160240"/>
          </a:xfrm>
          <a:prstGeom prst="ellipse">
            <a:avLst/>
          </a:prstGeom>
          <a:noFill/>
          <a:ln w="25400" cap="rnd">
            <a:solidFill>
              <a:srgbClr val="8064A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6" name="Shape 72"/>
          <p:cNvSpPr/>
          <p:nvPr/>
        </p:nvSpPr>
        <p:spPr>
          <a:xfrm>
            <a:off x="7380312" y="945535"/>
            <a:ext cx="1524000" cy="1979409"/>
          </a:xfrm>
          <a:prstGeom prst="ellipse">
            <a:avLst/>
          </a:prstGeom>
          <a:noFill/>
          <a:ln w="25400" cap="rnd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7" name="Shape 72"/>
          <p:cNvSpPr/>
          <p:nvPr/>
        </p:nvSpPr>
        <p:spPr>
          <a:xfrm>
            <a:off x="6548250" y="3645024"/>
            <a:ext cx="1275943" cy="884464"/>
          </a:xfrm>
          <a:prstGeom prst="ellipse">
            <a:avLst/>
          </a:prstGeom>
          <a:noFill/>
          <a:ln w="25400" cap="rnd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8" name="Shape 72"/>
          <p:cNvSpPr/>
          <p:nvPr/>
        </p:nvSpPr>
        <p:spPr>
          <a:xfrm>
            <a:off x="5807968" y="5074176"/>
            <a:ext cx="1887258" cy="1235144"/>
          </a:xfrm>
          <a:prstGeom prst="ellipse">
            <a:avLst/>
          </a:prstGeom>
          <a:noFill/>
          <a:ln w="25400" cap="rnd">
            <a:solidFill>
              <a:srgbClr val="E85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defTabSz="914400">
              <a:defRPr/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-288032" y="22477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ES" sz="2400" b="1" dirty="0">
                <a:latin typeface="Arial"/>
                <a:ea typeface="Arial"/>
                <a:cs typeface="Arial"/>
                <a:sym typeface="Arial"/>
              </a:rPr>
              <a:t>¿Por qué aparecen otras placas diferentes en un mismo predio?</a:t>
            </a:r>
          </a:p>
        </p:txBody>
      </p:sp>
    </p:spTree>
    <p:extLst>
      <p:ext uri="{BB962C8B-B14F-4D97-AF65-F5344CB8AC3E}">
        <p14:creationId xmlns:p14="http://schemas.microsoft.com/office/powerpoint/2010/main" val="2200858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1 CuadroTexto"/>
          <p:cNvSpPr txBox="1">
            <a:spLocks noChangeArrowheads="1"/>
          </p:cNvSpPr>
          <p:nvPr/>
        </p:nvSpPr>
        <p:spPr bwMode="auto">
          <a:xfrm>
            <a:off x="2841625" y="457206"/>
            <a:ext cx="6199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>
              <a:defRPr/>
            </a:pPr>
            <a:r>
              <a:rPr lang="en-US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TIPOS DE DIRECCIONES</a:t>
            </a:r>
            <a:endParaRPr lang="es-CO" altLang="es-CO" sz="28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hape 113"/>
          <p:cNvSpPr txBox="1">
            <a:spLocks/>
          </p:cNvSpPr>
          <p:nvPr/>
        </p:nvSpPr>
        <p:spPr bwMode="auto">
          <a:xfrm>
            <a:off x="1927194" y="1396848"/>
            <a:ext cx="8229600" cy="397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 defTabSz="914400">
              <a:lnSpc>
                <a:spcPct val="80000"/>
              </a:lnSpc>
              <a:spcBef>
                <a:spcPts val="0"/>
              </a:spcBef>
              <a:buClr>
                <a:sysClr val="windowText" lastClr="000000"/>
              </a:buClr>
              <a:buSzPct val="25000"/>
              <a:buNone/>
              <a:defRPr/>
            </a:pPr>
            <a:r>
              <a:rPr lang="es-CO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- Bosa y Fontibón pueblo fueron oficiales hasta el año de 1997</a:t>
            </a:r>
          </a:p>
          <a:p>
            <a:pPr marL="0" indent="0" algn="ctr" defTabSz="914400">
              <a:spcBef>
                <a:spcPts val="500"/>
              </a:spcBef>
              <a:buClr>
                <a:srgbClr val="888888"/>
              </a:buClr>
              <a:buNone/>
              <a:defRPr/>
            </a:pPr>
            <a:endParaRPr lang="es-CO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 defTabSz="914400">
              <a:lnSpc>
                <a:spcPct val="80000"/>
              </a:lnSpc>
              <a:spcBef>
                <a:spcPts val="500"/>
              </a:spcBef>
              <a:buClr>
                <a:sysClr val="windowText" lastClr="000000"/>
              </a:buClr>
              <a:buSzPct val="25000"/>
              <a:buNone/>
              <a:defRPr/>
            </a:pPr>
            <a:r>
              <a:rPr lang="es-CO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- Primera formación de catastro fueron oficiales del año 1998 a 2004</a:t>
            </a:r>
          </a:p>
          <a:p>
            <a:pPr marL="0" indent="0" algn="ctr" defTabSz="914400">
              <a:spcBef>
                <a:spcPts val="500"/>
              </a:spcBef>
              <a:buClr>
                <a:srgbClr val="888888"/>
              </a:buClr>
              <a:buNone/>
              <a:defRPr/>
            </a:pPr>
            <a:endParaRPr lang="es-CO" sz="2400" kern="0" dirty="0">
              <a:solidFill>
                <a:sysClr val="windowText" lastClr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indent="0" defTabSz="914400">
              <a:lnSpc>
                <a:spcPct val="80000"/>
              </a:lnSpc>
              <a:spcBef>
                <a:spcPts val="500"/>
              </a:spcBef>
              <a:buClr>
                <a:sysClr val="windowText" lastClr="000000"/>
              </a:buClr>
              <a:buSzPct val="25000"/>
              <a:buNone/>
              <a:defRPr/>
            </a:pPr>
            <a:r>
              <a:rPr lang="es-CO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- Segunda formación de catastro es la dirección oficial en este momento</a:t>
            </a:r>
          </a:p>
          <a:p>
            <a:pPr defTabSz="914400">
              <a:spcBef>
                <a:spcPts val="638"/>
              </a:spcBef>
              <a:buClr>
                <a:srgbClr val="000000"/>
              </a:buClr>
              <a:buNone/>
              <a:defRPr/>
            </a:pPr>
            <a:endParaRPr lang="es-CO" altLang="es-CO" kern="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628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r>
              <a:rPr lang="es-ES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Picture 2" descr="Un poco de ord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901524" cy="336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Resultado de imagen para placas catastrales en bogo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92896"/>
            <a:ext cx="338799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Imagen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64" y="0"/>
            <a:ext cx="4559758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n relacionad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11460"/>
            <a:ext cx="2638474" cy="28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3543" y="2492896"/>
            <a:ext cx="642310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42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pe 106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20" y="688928"/>
            <a:ext cx="7092280" cy="4933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Shape 100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5119929" cy="562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9" name="1 CuadroTexto"/>
          <p:cNvSpPr txBox="1">
            <a:spLocks noChangeArrowheads="1"/>
          </p:cNvSpPr>
          <p:nvPr/>
        </p:nvSpPr>
        <p:spPr bwMode="auto">
          <a:xfrm>
            <a:off x="2855640" y="176641"/>
            <a:ext cx="6199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TIPOS DE PLACAS</a:t>
            </a:r>
            <a:endParaRPr lang="es-CO" altLang="es-CO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0573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1 CuadroTexto"/>
          <p:cNvSpPr txBox="1">
            <a:spLocks noChangeArrowheads="1"/>
          </p:cNvSpPr>
          <p:nvPr/>
        </p:nvSpPr>
        <p:spPr bwMode="auto">
          <a:xfrm>
            <a:off x="2783632" y="86907"/>
            <a:ext cx="6199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libri"/>
              </a:rPr>
              <a:t>PLACAS OFICIALES</a:t>
            </a:r>
            <a:endParaRPr lang="es-CO" altLang="es-CO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575" y="944340"/>
            <a:ext cx="8820150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435" y="1321351"/>
            <a:ext cx="4286250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5987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6" name="1 CuadroTexto"/>
          <p:cNvSpPr txBox="1">
            <a:spLocks noChangeArrowheads="1"/>
          </p:cNvSpPr>
          <p:nvPr/>
        </p:nvSpPr>
        <p:spPr bwMode="auto">
          <a:xfrm>
            <a:off x="2896915" y="-33117"/>
            <a:ext cx="6199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>
              <a:defRPr/>
            </a:pPr>
            <a:r>
              <a:rPr lang="es-CO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PLACAS SOACHA</a:t>
            </a:r>
            <a:endParaRPr lang="es-CO" altLang="es-CO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6" y="404665"/>
            <a:ext cx="8640959" cy="31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6" y="3263205"/>
            <a:ext cx="8640959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991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r>
              <a:rPr lang="es-ES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1 CuadroTexto"/>
          <p:cNvSpPr txBox="1">
            <a:spLocks noChangeArrowheads="1"/>
          </p:cNvSpPr>
          <p:nvPr/>
        </p:nvSpPr>
        <p:spPr bwMode="auto">
          <a:xfrm>
            <a:off x="1484671" y="-49501"/>
            <a:ext cx="95050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>
              <a:defRPr/>
            </a:pPr>
            <a:r>
              <a:rPr lang="es-CO" altLang="es-CO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REGLAS DE ESTANDARIZACION DE DIRECCIONES</a:t>
            </a:r>
            <a:endParaRPr lang="es-CO" altLang="es-CO" sz="2000" b="1" kern="0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113"/>
          <p:cNvSpPr txBox="1">
            <a:spLocks/>
          </p:cNvSpPr>
          <p:nvPr/>
        </p:nvSpPr>
        <p:spPr bwMode="auto">
          <a:xfrm>
            <a:off x="1524000" y="442121"/>
            <a:ext cx="9144000" cy="397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914400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 la dirección debe estar en letra mayúscula</a:t>
            </a: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  <a:p>
            <a:pPr defTabSz="914400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 las direcciones que tengan uno o ambos prefijos de S y E se deben escribir completa la palabra SUR y ESTE</a:t>
            </a: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.</a:t>
            </a:r>
          </a:p>
          <a:p>
            <a:pPr defTabSz="914400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caracteres especiales ( -, … 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serán remplazados por un espacio</a:t>
            </a:r>
            <a:endParaRPr lang="es-CO" altLang="es-CO" sz="20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defTabSz="914400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versiones de número (#, N°, No, N, 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Nro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… 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serán remplazadas por un espacio</a:t>
            </a:r>
          </a:p>
          <a:p>
            <a:pPr defTabSz="914400"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nombres de avenida comunes serán remplazados por su respectiva nomenclatura vial (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Cali = AK 86, AV 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Agoberto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Mejía = AK 80 …</a:t>
            </a:r>
            <a:r>
              <a:rPr lang="es-CO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La codificación de casa (CA) solo se utiliza para aquellas casas que forman parte de una propiedad horizontal (conjunto residencial).</a:t>
            </a:r>
          </a:p>
          <a:p>
            <a:pPr marL="514350" indent="-514350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Font typeface="+mj-lt"/>
              <a:buAutoNum type="arabicPeriod" startAt="6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El Complemento de la dirección se debe escribir en orden jerárquico del(Unidad, Interior, Bloque, Apartamento o primero piso y después apartamento).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 startAt="6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Los elementos de la dirección deben estar separados por un único espacio.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 startAt="6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Al inicio y al final de la dirección no deben de ir espacios.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 startAt="6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No se deben agregar a la dirección el nombre del conjunto, barrio, UPZ y/o localidad; ni cualquier otro dato espacial que no sea parte de la dirección.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 startAt="6"/>
              <a:defRPr/>
            </a:pPr>
            <a:r>
              <a:rPr lang="es-CO" altLang="es-CO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rPr>
              <a:t>No se debe agregar información adicional a la dirección como: números de teléfonos fijos y/o celulares, nombres, números de documentos, etc.</a:t>
            </a:r>
          </a:p>
          <a:p>
            <a:pPr>
              <a:lnSpc>
                <a:spcPct val="80000"/>
              </a:lnSpc>
              <a:spcBef>
                <a:spcPts val="438"/>
              </a:spcBef>
              <a:buClr>
                <a:srgbClr val="000000"/>
              </a:buClr>
              <a:buFont typeface="Calibri" panose="020F0502020204030204" pitchFamily="34" charset="0"/>
              <a:buAutoNum type="arabicPeriod"/>
              <a:defRPr/>
            </a:pPr>
            <a:endParaRPr lang="es-CO" altLang="es-CO" sz="20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Calibri" panose="020F0502020204030204" pitchFamily="34" charset="0"/>
            </a:endParaRPr>
          </a:p>
          <a:p>
            <a:pPr defTabSz="914400">
              <a:spcBef>
                <a:spcPts val="638"/>
              </a:spcBef>
              <a:buClr>
                <a:srgbClr val="000000"/>
              </a:buClr>
              <a:buNone/>
              <a:defRPr/>
            </a:pPr>
            <a:endParaRPr lang="es-CO" altLang="es-CO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304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r>
              <a:rPr lang="es-ES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022" y="0"/>
            <a:ext cx="9159978" cy="6858000"/>
          </a:xfrm>
          <a:prstGeom prst="rect">
            <a:avLst/>
          </a:prstGeom>
        </p:spPr>
      </p:pic>
      <p:sp>
        <p:nvSpPr>
          <p:cNvPr id="7" name="Rectángulo 5"/>
          <p:cNvSpPr/>
          <p:nvPr/>
        </p:nvSpPr>
        <p:spPr>
          <a:xfrm>
            <a:off x="1343729" y="3168911"/>
            <a:ext cx="9036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400">
              <a:defRPr/>
            </a:pPr>
            <a:r>
              <a:rPr lang="es-ES" sz="7200" b="1" kern="0" dirty="0">
                <a:ln w="12700">
                  <a:solidFill>
                    <a:prstClr val="black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GEOCODIFICACIÓN</a:t>
            </a:r>
          </a:p>
        </p:txBody>
      </p:sp>
    </p:spTree>
    <p:extLst>
      <p:ext uri="{BB962C8B-B14F-4D97-AF65-F5344CB8AC3E}">
        <p14:creationId xmlns:p14="http://schemas.microsoft.com/office/powerpoint/2010/main" val="312020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r>
              <a:rPr lang="es-ES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 descr="C:\Sub Red Sur Occidente\Taller Geocodificación\Imagenes\imagen Ubicacion S.D.S 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1017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ipse 2"/>
          <p:cNvSpPr/>
          <p:nvPr/>
        </p:nvSpPr>
        <p:spPr>
          <a:xfrm>
            <a:off x="6672064" y="1916832"/>
            <a:ext cx="187220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8396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/>
          </p:nvPr>
        </p:nvGraphicFramePr>
        <p:xfrm>
          <a:off x="1727201" y="757717"/>
          <a:ext cx="8617272" cy="4728683"/>
        </p:xfrm>
        <a:graphic>
          <a:graphicData uri="http://schemas.openxmlformats.org/drawingml/2006/table">
            <a:tbl>
              <a:tblPr/>
              <a:tblGrid>
                <a:gridCol w="1560487">
                  <a:extLst>
                    <a:ext uri="{9D8B030D-6E8A-4147-A177-3AD203B41FA5}">
                      <a16:colId xmlns:a16="http://schemas.microsoft.com/office/drawing/2014/main" val="1941191395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826565488"/>
                    </a:ext>
                  </a:extLst>
                </a:gridCol>
                <a:gridCol w="1707138">
                  <a:extLst>
                    <a:ext uri="{9D8B030D-6E8A-4147-A177-3AD203B41FA5}">
                      <a16:colId xmlns:a16="http://schemas.microsoft.com/office/drawing/2014/main" val="240149365"/>
                    </a:ext>
                  </a:extLst>
                </a:gridCol>
                <a:gridCol w="1183149">
                  <a:extLst>
                    <a:ext uri="{9D8B030D-6E8A-4147-A177-3AD203B41FA5}">
                      <a16:colId xmlns:a16="http://schemas.microsoft.com/office/drawing/2014/main" val="3429728910"/>
                    </a:ext>
                  </a:extLst>
                </a:gridCol>
                <a:gridCol w="1183149">
                  <a:extLst>
                    <a:ext uri="{9D8B030D-6E8A-4147-A177-3AD203B41FA5}">
                      <a16:colId xmlns:a16="http://schemas.microsoft.com/office/drawing/2014/main" val="1010670361"/>
                    </a:ext>
                  </a:extLst>
                </a:gridCol>
                <a:gridCol w="1183149">
                  <a:extLst>
                    <a:ext uri="{9D8B030D-6E8A-4147-A177-3AD203B41FA5}">
                      <a16:colId xmlns:a16="http://schemas.microsoft.com/office/drawing/2014/main" val="3338537209"/>
                    </a:ext>
                  </a:extLst>
                </a:gridCol>
              </a:tblGrid>
              <a:tr h="1067917"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 dirty="0">
                        <a:solidFill>
                          <a:srgbClr val="5B9BD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5B9BD5"/>
                          </a:solidFill>
                          <a:effectLst/>
                          <a:latin typeface="Times New Roman" panose="02020603050405020304" pitchFamily="18" charset="0"/>
                        </a:rPr>
                        <a:t>CoordenadaX</a:t>
                      </a:r>
                      <a:endParaRPr lang="en-US" sz="2400" b="1" i="0" u="none" strike="noStrike" dirty="0">
                        <a:solidFill>
                          <a:srgbClr val="5B9BD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5B9BD5"/>
                          </a:solidFill>
                          <a:effectLst/>
                          <a:latin typeface="Times New Roman" panose="02020603050405020304" pitchFamily="18" charset="0"/>
                        </a:rPr>
                        <a:t>CoordenadaY</a:t>
                      </a:r>
                      <a:endParaRPr lang="en-US" sz="2400" b="1" i="0" u="none" strike="noStrike" dirty="0">
                        <a:solidFill>
                          <a:srgbClr val="5B9BD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 err="1">
                          <a:solidFill>
                            <a:srgbClr val="5B9BD5"/>
                          </a:solidFill>
                          <a:effectLst/>
                          <a:latin typeface="Times New Roman" panose="02020603050405020304" pitchFamily="18" charset="0"/>
                        </a:rPr>
                        <a:t>Localidad</a:t>
                      </a:r>
                      <a:endParaRPr lang="en-US" sz="2400" b="1" i="0" u="none" strike="noStrike" dirty="0">
                        <a:solidFill>
                          <a:srgbClr val="5B9BD5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5B9BD5"/>
                          </a:solidFill>
                          <a:effectLst/>
                          <a:latin typeface="Times New Roman" panose="02020603050405020304" pitchFamily="18" charset="0"/>
                        </a:rPr>
                        <a:t>UPZ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5B9BD5"/>
                          </a:solidFill>
                          <a:effectLst/>
                          <a:latin typeface="Times New Roman" panose="02020603050405020304" pitchFamily="18" charset="0"/>
                        </a:rPr>
                        <a:t>Barrio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116333"/>
                  </a:ext>
                </a:extLst>
              </a:tr>
              <a:tr h="13990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 21 SUR 51 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-74,122093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4,605768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16 - Puente Aranda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40 - Ciudad Montes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16064BD - TORREMOLINOS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670007"/>
                  </a:ext>
                </a:extLst>
              </a:tr>
              <a:tr h="22617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CL 21 51 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-74,100620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4,638505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13 -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Teusaquillo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109 - Ciudad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Salitre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Oriental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13017BD - CIUDAD SALITRE SURORIENTAL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689885"/>
                  </a:ext>
                </a:extLst>
              </a:tr>
            </a:tbl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986" y="1"/>
            <a:ext cx="916834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89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25964" y="-475385"/>
            <a:ext cx="10515600" cy="1325563"/>
          </a:xfrm>
        </p:spPr>
        <p:txBody>
          <a:bodyPr>
            <a:normAutofit/>
          </a:bodyPr>
          <a:lstStyle/>
          <a:p>
            <a:r>
              <a:rPr lang="es-C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Insumos cartográficos por conglomerados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68" y="589280"/>
            <a:ext cx="7352772" cy="5368175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7843840" y="2528917"/>
            <a:ext cx="42764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Variables</a:t>
            </a:r>
          </a:p>
          <a:p>
            <a:endParaRPr lang="es-CO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Bases recién nacidos 2021 – 2025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Indicador de uso del residencial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Indicador de PH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Obras de gran impacto en la ciudad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18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11;p61"/>
          <p:cNvSpPr txBox="1"/>
          <p:nvPr/>
        </p:nvSpPr>
        <p:spPr>
          <a:xfrm>
            <a:off x="1055440" y="-459432"/>
            <a:ext cx="9937104" cy="1744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chemeClr val="dk1"/>
              </a:buClr>
              <a:buSzPts val="650"/>
            </a:pPr>
            <a:r>
              <a:rPr lang="en-US" sz="28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ERRORES MÁS COMETIDOS EN EL DILIGENCIAMIENTO DE LOS DATOS ESPACIALES VSP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512;p61"/>
          <p:cNvSpPr txBox="1">
            <a:spLocks/>
          </p:cNvSpPr>
          <p:nvPr/>
        </p:nvSpPr>
        <p:spPr>
          <a:xfrm>
            <a:off x="1658144" y="892131"/>
            <a:ext cx="8731696" cy="2279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 se deja espacio entre los números de vías y la letras de estas.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 deja N como separador entre la vía principal y la vía generadora.</a:t>
            </a:r>
            <a:endParaRPr lang="es-CO" sz="20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lnSpc>
                <a:spcPct val="90000"/>
              </a:lnSpc>
              <a:spcBef>
                <a:spcPts val="700"/>
              </a:spcBef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Dirección incompleta.</a:t>
            </a:r>
          </a:p>
          <a:p>
            <a:pPr marL="171450" indent="-171450" algn="just">
              <a:lnSpc>
                <a:spcPct val="90000"/>
              </a:lnSpc>
              <a:spcBef>
                <a:spcPts val="700"/>
              </a:spcBef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Dirección sin estandarizar.</a:t>
            </a:r>
          </a:p>
          <a:p>
            <a:pPr marL="171450" indent="-171450" algn="just">
              <a:lnSpc>
                <a:spcPct val="90000"/>
              </a:lnSpc>
              <a:spcBef>
                <a:spcPts val="700"/>
              </a:spcBef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Hay caracteres especiales en la dirección.,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 </a:t>
            </a:r>
            <a:r>
              <a:rPr lang="es-CO" sz="2000" kern="0" dirty="0" err="1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comple</a:t>
            </a:r>
            <a:r>
              <a:rPr lang="es-CO" sz="2000" kern="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</a:t>
            </a: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prefijo SUR no esta bien ubicado. 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 cuadrante (SUR - ESTE) no esta bien escrito.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El consecutivo numérico (placa) solo esta escrito con un digito.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vía generadora esta escrita con dos dígitos en vías del 0 al 9.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Los prefijos SUR y ESTE , están escritos de forma incorrecta.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En las vías principal y/o generadora se escriben al lado del numero de vía las letras S  E  Ñ  O.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r>
              <a:rPr lang="es-CO" sz="2000" kern="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 escribe más de una dirección en el campo de captura de esta variable espacial.</a:t>
            </a: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endParaRPr lang="es-CO" sz="2000" kern="0" dirty="0">
              <a:solidFill>
                <a:schemeClr val="dk1"/>
              </a:solidFill>
              <a:cs typeface="Calibri"/>
              <a:sym typeface="Calibri"/>
            </a:endParaRPr>
          </a:p>
          <a:p>
            <a:pPr marL="171450" indent="-171450" algn="just">
              <a:lnSpc>
                <a:spcPct val="90000"/>
              </a:lnSpc>
              <a:buClr>
                <a:schemeClr val="dk1"/>
              </a:buClr>
              <a:buSzPts val="2500"/>
              <a:buFont typeface="Arial"/>
              <a:buChar char="•"/>
            </a:pPr>
            <a:endParaRPr lang="es-CO" sz="2000" kern="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71450" indent="-171450" algn="just">
              <a:lnSpc>
                <a:spcPct val="90000"/>
              </a:lnSpc>
              <a:spcBef>
                <a:spcPts val="700"/>
              </a:spcBef>
              <a:buClr>
                <a:schemeClr val="dk1"/>
              </a:buClr>
              <a:buSzPts val="2500"/>
              <a:buFont typeface="Arial"/>
              <a:buChar char="•"/>
            </a:pPr>
            <a:endParaRPr lang="es-CO" sz="20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ts val="2500"/>
            </a:pPr>
            <a:endParaRPr lang="es-CO" sz="3600" kern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4301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alcaldia local 04"/>
          <p:cNvPicPr>
            <a:picLocks noChangeAspect="1" noChangeArrowheads="1"/>
          </p:cNvPicPr>
          <p:nvPr/>
        </p:nvPicPr>
        <p:blipFill>
          <a:blip r:embed="rId2">
            <a:lum bright="-24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7" name="Rectángulo 5"/>
          <p:cNvSpPr/>
          <p:nvPr/>
        </p:nvSpPr>
        <p:spPr>
          <a:xfrm>
            <a:off x="1524003" y="317768"/>
            <a:ext cx="8820471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400">
              <a:defRPr/>
            </a:pPr>
            <a:r>
              <a:rPr lang="es-ES" sz="80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NOMENCLATURA</a:t>
            </a:r>
          </a:p>
          <a:p>
            <a:pPr algn="ctr" defTabSz="914400">
              <a:defRPr/>
            </a:pPr>
            <a:endParaRPr lang="es-ES" sz="8000" b="1" kern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914400">
              <a:defRPr/>
            </a:pPr>
            <a:endParaRPr lang="es-ES" sz="8000" b="1" kern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914400">
              <a:defRPr/>
            </a:pPr>
            <a:endParaRPr lang="es-ES" sz="8000" b="1" kern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914400">
              <a:defRPr/>
            </a:pPr>
            <a:r>
              <a:rPr lang="es-ES" sz="80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URBANA</a:t>
            </a:r>
          </a:p>
        </p:txBody>
      </p:sp>
    </p:spTree>
    <p:extLst>
      <p:ext uri="{BB962C8B-B14F-4D97-AF65-F5344CB8AC3E}">
        <p14:creationId xmlns:p14="http://schemas.microsoft.com/office/powerpoint/2010/main" val="352099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  <a:p>
            <a:r>
              <a:rPr lang="es-ES" dirty="0"/>
              <a:t> </a:t>
            </a:r>
          </a:p>
          <a:p>
            <a:endParaRPr lang="es-ES" dirty="0"/>
          </a:p>
          <a:p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74827" y="152401"/>
            <a:ext cx="86423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defTabSz="914400" eaLnBrk="1" hangingPunct="1">
              <a:defRPr/>
            </a:pPr>
            <a:r>
              <a:rPr lang="es-CO" sz="2800" b="1" kern="0" dirty="0">
                <a:solidFill>
                  <a:schemeClr val="bg1"/>
                </a:solidFill>
              </a:rPr>
              <a:t>¿C</a:t>
            </a:r>
            <a:r>
              <a:rPr lang="es-CO" altLang="ja-JP" sz="2800" b="1" kern="0" dirty="0">
                <a:solidFill>
                  <a:schemeClr val="bg1"/>
                </a:solidFill>
              </a:rPr>
              <a:t>ómo se escriben la direcciones de manera estandarizada</a:t>
            </a:r>
            <a:r>
              <a:rPr lang="es-CO" sz="2800" b="1" kern="0" dirty="0">
                <a:solidFill>
                  <a:schemeClr val="bg1"/>
                </a:solidFill>
              </a:rPr>
              <a:t>?</a:t>
            </a:r>
            <a:endParaRPr lang="es-CO" sz="2800" kern="0" dirty="0">
              <a:solidFill>
                <a:schemeClr val="bg1"/>
              </a:solidFill>
            </a:endParaRPr>
          </a:p>
        </p:txBody>
      </p:sp>
      <p:pic>
        <p:nvPicPr>
          <p:cNvPr id="10" name="Picture 5" descr="Screen shot 2012-03-01 at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551" y="1340768"/>
            <a:ext cx="73533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2239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063552" y="54868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95602" y="25909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CO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CuadroTexto 8"/>
          <p:cNvSpPr txBox="1"/>
          <p:nvPr/>
        </p:nvSpPr>
        <p:spPr>
          <a:xfrm>
            <a:off x="1934841" y="1844827"/>
            <a:ext cx="6681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r>
              <a:rPr lang="es-ES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914400">
              <a:defRPr/>
            </a:pPr>
            <a:endParaRPr lang="es-ES" dirty="0">
              <a:solidFill>
                <a:prstClr val="black"/>
              </a:solidFill>
              <a:latin typeface="Calibri"/>
            </a:endParaRPr>
          </a:p>
          <a:p>
            <a:pPr defTabSz="914400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51013" y="132910"/>
            <a:ext cx="8642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defTabSz="914400" eaLnBrk="1" hangingPunct="1">
              <a:defRPr/>
            </a:pPr>
            <a:r>
              <a:rPr lang="es-CO" sz="2800" b="1" kern="0" dirty="0">
                <a:solidFill>
                  <a:schemeClr val="bg1"/>
                </a:solidFill>
              </a:rPr>
              <a:t>¿C</a:t>
            </a:r>
            <a:r>
              <a:rPr lang="es-CO" altLang="ja-JP" sz="2800" b="1" kern="0" dirty="0">
                <a:solidFill>
                  <a:schemeClr val="bg1"/>
                </a:solidFill>
              </a:rPr>
              <a:t>ómo funciona la nomenclatura en la ciudad</a:t>
            </a:r>
            <a:r>
              <a:rPr lang="es-CO" sz="2800" b="1" kern="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7" name="Picture 5" descr="Screen shot 2012-03-01 at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482" y="656762"/>
            <a:ext cx="7607300" cy="477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194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470842"/>
            <a:ext cx="8964489" cy="599869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26738"/>
            <a:ext cx="9048104" cy="595459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1" y="426739"/>
            <a:ext cx="9135225" cy="6042799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1" y="374589"/>
            <a:ext cx="9135227" cy="609494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602317" y="11240"/>
            <a:ext cx="70795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s-ES" sz="2100" b="1" dirty="0">
                <a:solidFill>
                  <a:prstClr val="black"/>
                </a:solidFill>
                <a:latin typeface="Calibri"/>
              </a:rPr>
              <a:t>TIPOS DE VÍAS</a:t>
            </a:r>
            <a:endParaRPr lang="en-US" sz="2100" b="1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5" name="Tabla 14"/>
          <p:cNvGraphicFramePr>
            <a:graphicFrameLocks noGrp="1"/>
          </p:cNvGraphicFramePr>
          <p:nvPr/>
        </p:nvGraphicFramePr>
        <p:xfrm>
          <a:off x="3096366" y="5847329"/>
          <a:ext cx="4682359" cy="3914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9081">
                  <a:extLst>
                    <a:ext uri="{9D8B030D-6E8A-4147-A177-3AD203B41FA5}">
                      <a16:colId xmlns:a16="http://schemas.microsoft.com/office/drawing/2014/main" val="3713242474"/>
                    </a:ext>
                  </a:extLst>
                </a:gridCol>
                <a:gridCol w="881800">
                  <a:extLst>
                    <a:ext uri="{9D8B030D-6E8A-4147-A177-3AD203B41FA5}">
                      <a16:colId xmlns:a16="http://schemas.microsoft.com/office/drawing/2014/main" val="2204595375"/>
                    </a:ext>
                  </a:extLst>
                </a:gridCol>
                <a:gridCol w="1322700">
                  <a:extLst>
                    <a:ext uri="{9D8B030D-6E8A-4147-A177-3AD203B41FA5}">
                      <a16:colId xmlns:a16="http://schemas.microsoft.com/office/drawing/2014/main" val="2880602918"/>
                    </a:ext>
                  </a:extLst>
                </a:gridCol>
                <a:gridCol w="1948778">
                  <a:extLst>
                    <a:ext uri="{9D8B030D-6E8A-4147-A177-3AD203B41FA5}">
                      <a16:colId xmlns:a16="http://schemas.microsoft.com/office/drawing/2014/main" val="3737627598"/>
                    </a:ext>
                  </a:extLst>
                </a:gridCol>
              </a:tblGrid>
              <a:tr h="2586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Tipo</a:t>
                      </a:r>
                      <a:r>
                        <a:rPr lang="en-US" sz="800" b="1" u="none" strike="noStrike" dirty="0">
                          <a:effectLst/>
                        </a:rPr>
                        <a:t> de </a:t>
                      </a:r>
                      <a:r>
                        <a:rPr lang="en-US" sz="800" b="1" u="none" strike="noStrike" dirty="0" err="1">
                          <a:effectLst/>
                        </a:rPr>
                        <a:t>vía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>
                          <a:effectLst/>
                        </a:rPr>
                        <a:t>Forma </a:t>
                      </a:r>
                      <a:r>
                        <a:rPr lang="en-US" sz="800" b="1" u="none" strike="noStrike" dirty="0" err="1">
                          <a:effectLst/>
                        </a:rPr>
                        <a:t>estandarizada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>
                          <a:effectLst/>
                        </a:rPr>
                        <a:t>Dirección 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Numeración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012824"/>
                  </a:ext>
                </a:extLst>
              </a:tr>
              <a:tr h="13287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Calle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CL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Oriente a Occidente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800" u="none" strike="noStrike" dirty="0">
                          <a:effectLst/>
                        </a:rPr>
                        <a:t>Aumenta hacia el Norte o hacia el Sur 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4285911186"/>
                  </a:ext>
                </a:extLst>
              </a:tr>
            </a:tbl>
          </a:graphicData>
        </a:graphic>
      </p:graphicFrame>
      <p:graphicFrame>
        <p:nvGraphicFramePr>
          <p:cNvPr id="17" name="Tabla 16"/>
          <p:cNvGraphicFramePr>
            <a:graphicFrameLocks noGrp="1"/>
          </p:cNvGraphicFramePr>
          <p:nvPr/>
        </p:nvGraphicFramePr>
        <p:xfrm>
          <a:off x="3141983" y="5801274"/>
          <a:ext cx="4574868" cy="501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7726">
                  <a:extLst>
                    <a:ext uri="{9D8B030D-6E8A-4147-A177-3AD203B41FA5}">
                      <a16:colId xmlns:a16="http://schemas.microsoft.com/office/drawing/2014/main" val="2714265755"/>
                    </a:ext>
                  </a:extLst>
                </a:gridCol>
                <a:gridCol w="880764">
                  <a:extLst>
                    <a:ext uri="{9D8B030D-6E8A-4147-A177-3AD203B41FA5}">
                      <a16:colId xmlns:a16="http://schemas.microsoft.com/office/drawing/2014/main" val="607196114"/>
                    </a:ext>
                  </a:extLst>
                </a:gridCol>
                <a:gridCol w="1292336">
                  <a:extLst>
                    <a:ext uri="{9D8B030D-6E8A-4147-A177-3AD203B41FA5}">
                      <a16:colId xmlns:a16="http://schemas.microsoft.com/office/drawing/2014/main" val="2150673770"/>
                    </a:ext>
                  </a:extLst>
                </a:gridCol>
                <a:gridCol w="1904042">
                  <a:extLst>
                    <a:ext uri="{9D8B030D-6E8A-4147-A177-3AD203B41FA5}">
                      <a16:colId xmlns:a16="http://schemas.microsoft.com/office/drawing/2014/main" val="830318630"/>
                    </a:ext>
                  </a:extLst>
                </a:gridCol>
              </a:tblGrid>
              <a:tr h="2471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Tipo</a:t>
                      </a:r>
                      <a:r>
                        <a:rPr lang="en-US" sz="800" b="1" u="none" strike="noStrike" dirty="0">
                          <a:effectLst/>
                        </a:rPr>
                        <a:t> de </a:t>
                      </a:r>
                      <a:r>
                        <a:rPr lang="en-US" sz="800" b="1" u="none" strike="noStrike" dirty="0" err="1">
                          <a:effectLst/>
                        </a:rPr>
                        <a:t>vía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>
                          <a:effectLst/>
                        </a:rPr>
                        <a:t>Forma </a:t>
                      </a:r>
                      <a:r>
                        <a:rPr lang="en-US" sz="800" b="1" u="none" strike="noStrike" dirty="0" err="1">
                          <a:effectLst/>
                        </a:rPr>
                        <a:t>estandarizada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Dirección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Numeración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049302"/>
                  </a:ext>
                </a:extLst>
              </a:tr>
              <a:tr h="2042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Carrera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Norte a Sur 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 dirty="0">
                          <a:effectLst/>
                        </a:rPr>
                        <a:t>Aumenta hacia el Occidente o hacia el Oriente 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2336237036"/>
                  </a:ext>
                </a:extLst>
              </a:tr>
            </a:tbl>
          </a:graphicData>
        </a:graphic>
      </p:graphicFrame>
      <p:graphicFrame>
        <p:nvGraphicFramePr>
          <p:cNvPr id="19" name="Tabla 18"/>
          <p:cNvGraphicFramePr>
            <a:graphicFrameLocks noGrp="1"/>
          </p:cNvGraphicFramePr>
          <p:nvPr/>
        </p:nvGraphicFramePr>
        <p:xfrm>
          <a:off x="3038102" y="5802078"/>
          <a:ext cx="4721366" cy="501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88">
                  <a:extLst>
                    <a:ext uri="{9D8B030D-6E8A-4147-A177-3AD203B41FA5}">
                      <a16:colId xmlns:a16="http://schemas.microsoft.com/office/drawing/2014/main" val="3941254485"/>
                    </a:ext>
                  </a:extLst>
                </a:gridCol>
                <a:gridCol w="889146">
                  <a:extLst>
                    <a:ext uri="{9D8B030D-6E8A-4147-A177-3AD203B41FA5}">
                      <a16:colId xmlns:a16="http://schemas.microsoft.com/office/drawing/2014/main" val="525017346"/>
                    </a:ext>
                  </a:extLst>
                </a:gridCol>
                <a:gridCol w="1333719">
                  <a:extLst>
                    <a:ext uri="{9D8B030D-6E8A-4147-A177-3AD203B41FA5}">
                      <a16:colId xmlns:a16="http://schemas.microsoft.com/office/drawing/2014/main" val="1331900661"/>
                    </a:ext>
                  </a:extLst>
                </a:gridCol>
                <a:gridCol w="1965013">
                  <a:extLst>
                    <a:ext uri="{9D8B030D-6E8A-4147-A177-3AD203B41FA5}">
                      <a16:colId xmlns:a16="http://schemas.microsoft.com/office/drawing/2014/main" val="3107130453"/>
                    </a:ext>
                  </a:extLst>
                </a:gridCol>
              </a:tblGrid>
              <a:tr h="3228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Tipo</a:t>
                      </a:r>
                      <a:r>
                        <a:rPr lang="en-US" sz="800" b="1" u="none" strike="noStrike" dirty="0">
                          <a:effectLst/>
                        </a:rPr>
                        <a:t> de </a:t>
                      </a:r>
                      <a:r>
                        <a:rPr lang="en-US" sz="800" b="1" u="none" strike="noStrike" dirty="0" err="1">
                          <a:effectLst/>
                        </a:rPr>
                        <a:t>vía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>
                          <a:effectLst/>
                        </a:rPr>
                        <a:t>Forma </a:t>
                      </a:r>
                      <a:r>
                        <a:rPr lang="en-US" sz="800" b="1" u="none" strike="noStrike" dirty="0" err="1">
                          <a:effectLst/>
                        </a:rPr>
                        <a:t>estandarizada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>
                          <a:effectLst/>
                        </a:rPr>
                        <a:t>Dirección 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Numeración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731337"/>
                  </a:ext>
                </a:extLst>
              </a:tr>
              <a:tr h="1783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Diagonal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DG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 dirty="0">
                          <a:effectLst/>
                        </a:rPr>
                        <a:t>Similar al sentido de la Calle 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 dirty="0">
                          <a:effectLst/>
                        </a:rPr>
                        <a:t>Aumenta hacia el Norte o hacia el Sur 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3904604457"/>
                  </a:ext>
                </a:extLst>
              </a:tr>
            </a:tbl>
          </a:graphicData>
        </a:graphic>
      </p:graphicFrame>
      <p:graphicFrame>
        <p:nvGraphicFramePr>
          <p:cNvPr id="21" name="Tabla 20"/>
          <p:cNvGraphicFramePr>
            <a:graphicFrameLocks noGrp="1"/>
          </p:cNvGraphicFramePr>
          <p:nvPr/>
        </p:nvGraphicFramePr>
        <p:xfrm>
          <a:off x="3042175" y="5793654"/>
          <a:ext cx="4736550" cy="517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5204">
                  <a:extLst>
                    <a:ext uri="{9D8B030D-6E8A-4147-A177-3AD203B41FA5}">
                      <a16:colId xmlns:a16="http://schemas.microsoft.com/office/drawing/2014/main" val="4011896057"/>
                    </a:ext>
                  </a:extLst>
                </a:gridCol>
                <a:gridCol w="892006">
                  <a:extLst>
                    <a:ext uri="{9D8B030D-6E8A-4147-A177-3AD203B41FA5}">
                      <a16:colId xmlns:a16="http://schemas.microsoft.com/office/drawing/2014/main" val="4150859159"/>
                    </a:ext>
                  </a:extLst>
                </a:gridCol>
                <a:gridCol w="1338008">
                  <a:extLst>
                    <a:ext uri="{9D8B030D-6E8A-4147-A177-3AD203B41FA5}">
                      <a16:colId xmlns:a16="http://schemas.microsoft.com/office/drawing/2014/main" val="2868092094"/>
                    </a:ext>
                  </a:extLst>
                </a:gridCol>
                <a:gridCol w="1971332">
                  <a:extLst>
                    <a:ext uri="{9D8B030D-6E8A-4147-A177-3AD203B41FA5}">
                      <a16:colId xmlns:a16="http://schemas.microsoft.com/office/drawing/2014/main" val="1723542932"/>
                    </a:ext>
                  </a:extLst>
                </a:gridCol>
              </a:tblGrid>
              <a:tr h="2586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Tipo</a:t>
                      </a:r>
                      <a:r>
                        <a:rPr lang="en-US" sz="800" b="1" u="none" strike="noStrike" dirty="0">
                          <a:effectLst/>
                        </a:rPr>
                        <a:t> de </a:t>
                      </a:r>
                      <a:r>
                        <a:rPr lang="en-US" sz="800" b="1" u="none" strike="noStrike" dirty="0" err="1">
                          <a:effectLst/>
                        </a:rPr>
                        <a:t>vía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>
                          <a:effectLst/>
                        </a:rPr>
                        <a:t>Forma </a:t>
                      </a:r>
                      <a:r>
                        <a:rPr lang="en-US" sz="800" b="1" u="none" strike="noStrike" dirty="0" err="1">
                          <a:effectLst/>
                        </a:rPr>
                        <a:t>estandarizada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Dirección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 err="1">
                          <a:effectLst/>
                        </a:rPr>
                        <a:t>Numeración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728885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Transversal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TV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 dirty="0">
                          <a:effectLst/>
                        </a:rPr>
                        <a:t>Similar al sentido de la carrera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u="none" strike="noStrike" dirty="0">
                          <a:effectLst/>
                        </a:rPr>
                        <a:t>Aumenta hacia el Occidente o hacia el Oriente 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/>
                </a:tc>
                <a:extLst>
                  <a:ext uri="{0D108BD9-81ED-4DB2-BD59-A6C34878D82A}">
                    <a16:rowId xmlns:a16="http://schemas.microsoft.com/office/drawing/2014/main" val="154891343"/>
                  </a:ext>
                </a:extLst>
              </a:tr>
            </a:tbl>
          </a:graphicData>
        </a:graphic>
      </p:graphicFrame>
      <p:pic>
        <p:nvPicPr>
          <p:cNvPr id="22" name="Imagen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426738"/>
            <a:ext cx="9048105" cy="6042800"/>
          </a:xfrm>
          <a:prstGeom prst="rect">
            <a:avLst/>
          </a:prstGeom>
        </p:spPr>
      </p:pic>
      <p:pic>
        <p:nvPicPr>
          <p:cNvPr id="12" name="Imagen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6428" y="404664"/>
            <a:ext cx="9121572" cy="604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1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2"/>
          <p:cNvSpPr>
            <a:spLocks noChangeArrowheads="1"/>
          </p:cNvSpPr>
          <p:nvPr/>
        </p:nvSpPr>
        <p:spPr bwMode="auto">
          <a:xfrm>
            <a:off x="5644608" y="1066800"/>
            <a:ext cx="2971800" cy="25146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s-ES" kern="0">
              <a:solidFill>
                <a:sysClr val="windowText" lastClr="000000"/>
              </a:solidFill>
              <a:latin typeface="Calibri"/>
            </a:endParaRPr>
          </a:p>
        </p:txBody>
      </p:sp>
      <p:grpSp>
        <p:nvGrpSpPr>
          <p:cNvPr id="83" name="Group 4"/>
          <p:cNvGrpSpPr>
            <a:grpSpLocks/>
          </p:cNvGrpSpPr>
          <p:nvPr/>
        </p:nvGrpSpPr>
        <p:grpSpPr bwMode="auto">
          <a:xfrm>
            <a:off x="1606008" y="3352805"/>
            <a:ext cx="8153400" cy="369888"/>
            <a:chOff x="288" y="2112"/>
            <a:chExt cx="5136" cy="233"/>
          </a:xfrm>
        </p:grpSpPr>
        <p:sp>
          <p:nvSpPr>
            <p:cNvPr id="84" name="Line 5"/>
            <p:cNvSpPr>
              <a:spLocks noChangeShapeType="1"/>
            </p:cNvSpPr>
            <p:nvPr/>
          </p:nvSpPr>
          <p:spPr bwMode="auto">
            <a:xfrm>
              <a:off x="864" y="2256"/>
              <a:ext cx="3792" cy="0"/>
            </a:xfrm>
            <a:prstGeom prst="line">
              <a:avLst/>
            </a:prstGeom>
            <a:noFill/>
            <a:ln w="28575">
              <a:solidFill>
                <a:srgbClr val="54A02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85" name="Text Box 6"/>
            <p:cNvSpPr txBox="1">
              <a:spLocks noChangeArrowheads="1"/>
            </p:cNvSpPr>
            <p:nvPr/>
          </p:nvSpPr>
          <p:spPr bwMode="auto">
            <a:xfrm>
              <a:off x="4752" y="2112"/>
              <a:ext cx="67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rgbClr val="54A021"/>
                  </a:solidFill>
                  <a:latin typeface="Calibri"/>
                </a:rPr>
                <a:t>X</a:t>
              </a:r>
            </a:p>
          </p:txBody>
        </p:sp>
        <p:sp>
          <p:nvSpPr>
            <p:cNvPr id="86" name="Text Box 7"/>
            <p:cNvSpPr txBox="1">
              <a:spLocks noChangeArrowheads="1"/>
            </p:cNvSpPr>
            <p:nvPr/>
          </p:nvSpPr>
          <p:spPr bwMode="auto">
            <a:xfrm>
              <a:off x="288" y="2112"/>
              <a:ext cx="67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rgbClr val="54A021"/>
                  </a:solidFill>
                  <a:latin typeface="Calibri"/>
                </a:rPr>
                <a:t>X</a:t>
              </a:r>
            </a:p>
          </p:txBody>
        </p:sp>
      </p:grpSp>
      <p:grpSp>
        <p:nvGrpSpPr>
          <p:cNvPr id="87" name="Group 8"/>
          <p:cNvGrpSpPr>
            <a:grpSpLocks/>
          </p:cNvGrpSpPr>
          <p:nvPr/>
        </p:nvGrpSpPr>
        <p:grpSpPr bwMode="auto">
          <a:xfrm>
            <a:off x="5263608" y="609600"/>
            <a:ext cx="1295400" cy="6084888"/>
            <a:chOff x="2592" y="384"/>
            <a:chExt cx="816" cy="3833"/>
          </a:xfrm>
        </p:grpSpPr>
        <p:sp>
          <p:nvSpPr>
            <p:cNvPr id="88" name="Line 9"/>
            <p:cNvSpPr>
              <a:spLocks noChangeShapeType="1"/>
            </p:cNvSpPr>
            <p:nvPr/>
          </p:nvSpPr>
          <p:spPr bwMode="auto">
            <a:xfrm>
              <a:off x="2832" y="672"/>
              <a:ext cx="0" cy="312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89" name="Text Box 10"/>
            <p:cNvSpPr txBox="1">
              <a:spLocks noChangeArrowheads="1"/>
            </p:cNvSpPr>
            <p:nvPr/>
          </p:nvSpPr>
          <p:spPr bwMode="auto">
            <a:xfrm>
              <a:off x="2736" y="384"/>
              <a:ext cx="67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rgbClr val="FF3300"/>
                  </a:solidFill>
                  <a:latin typeface="Calibri"/>
                </a:rPr>
                <a:t>Y</a:t>
              </a:r>
            </a:p>
          </p:txBody>
        </p:sp>
        <p:sp>
          <p:nvSpPr>
            <p:cNvPr id="90" name="Text Box 11"/>
            <p:cNvSpPr txBox="1">
              <a:spLocks noChangeArrowheads="1"/>
            </p:cNvSpPr>
            <p:nvPr/>
          </p:nvSpPr>
          <p:spPr bwMode="auto">
            <a:xfrm>
              <a:off x="2592" y="3984"/>
              <a:ext cx="67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rgbClr val="FF3300"/>
                  </a:solidFill>
                  <a:latin typeface="Calibri"/>
                </a:rPr>
                <a:t>Y( - )</a:t>
              </a:r>
            </a:p>
          </p:txBody>
        </p:sp>
      </p:grpSp>
      <p:grpSp>
        <p:nvGrpSpPr>
          <p:cNvPr id="91" name="Group 12"/>
          <p:cNvGrpSpPr>
            <a:grpSpLocks/>
          </p:cNvGrpSpPr>
          <p:nvPr/>
        </p:nvGrpSpPr>
        <p:grpSpPr bwMode="auto">
          <a:xfrm>
            <a:off x="2901408" y="1066800"/>
            <a:ext cx="2438400" cy="5029200"/>
            <a:chOff x="1104" y="672"/>
            <a:chExt cx="1536" cy="3168"/>
          </a:xfrm>
        </p:grpSpPr>
        <p:sp>
          <p:nvSpPr>
            <p:cNvPr id="92" name="Line 13"/>
            <p:cNvSpPr>
              <a:spLocks noChangeShapeType="1"/>
            </p:cNvSpPr>
            <p:nvPr/>
          </p:nvSpPr>
          <p:spPr bwMode="auto">
            <a:xfrm>
              <a:off x="2448" y="672"/>
              <a:ext cx="0" cy="316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93" name="Line 14"/>
            <p:cNvSpPr>
              <a:spLocks noChangeShapeType="1"/>
            </p:cNvSpPr>
            <p:nvPr/>
          </p:nvSpPr>
          <p:spPr bwMode="auto">
            <a:xfrm>
              <a:off x="2064" y="720"/>
              <a:ext cx="0" cy="3072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94" name="Line 15"/>
            <p:cNvSpPr>
              <a:spLocks noChangeShapeType="1"/>
            </p:cNvSpPr>
            <p:nvPr/>
          </p:nvSpPr>
          <p:spPr bwMode="auto">
            <a:xfrm>
              <a:off x="1632" y="672"/>
              <a:ext cx="0" cy="312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95" name="Line 16"/>
            <p:cNvSpPr>
              <a:spLocks noChangeShapeType="1"/>
            </p:cNvSpPr>
            <p:nvPr/>
          </p:nvSpPr>
          <p:spPr bwMode="auto">
            <a:xfrm>
              <a:off x="1200" y="672"/>
              <a:ext cx="0" cy="312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96" name="Text Box 17"/>
            <p:cNvSpPr txBox="1">
              <a:spLocks noChangeArrowheads="1"/>
            </p:cNvSpPr>
            <p:nvPr/>
          </p:nvSpPr>
          <p:spPr bwMode="auto">
            <a:xfrm>
              <a:off x="2352" y="201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-1</a:t>
              </a:r>
            </a:p>
          </p:txBody>
        </p:sp>
        <p:sp>
          <p:nvSpPr>
            <p:cNvPr id="97" name="Text Box 18"/>
            <p:cNvSpPr txBox="1">
              <a:spLocks noChangeArrowheads="1"/>
            </p:cNvSpPr>
            <p:nvPr/>
          </p:nvSpPr>
          <p:spPr bwMode="auto">
            <a:xfrm>
              <a:off x="1920" y="201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-2</a:t>
              </a:r>
            </a:p>
          </p:txBody>
        </p:sp>
        <p:sp>
          <p:nvSpPr>
            <p:cNvPr id="98" name="Text Box 19"/>
            <p:cNvSpPr txBox="1">
              <a:spLocks noChangeArrowheads="1"/>
            </p:cNvSpPr>
            <p:nvPr/>
          </p:nvSpPr>
          <p:spPr bwMode="auto">
            <a:xfrm>
              <a:off x="1536" y="201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-3</a:t>
              </a:r>
            </a:p>
          </p:txBody>
        </p:sp>
        <p:sp>
          <p:nvSpPr>
            <p:cNvPr id="99" name="Text Box 20"/>
            <p:cNvSpPr txBox="1">
              <a:spLocks noChangeArrowheads="1"/>
            </p:cNvSpPr>
            <p:nvPr/>
          </p:nvSpPr>
          <p:spPr bwMode="auto">
            <a:xfrm>
              <a:off x="1104" y="201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-4</a:t>
              </a:r>
            </a:p>
          </p:txBody>
        </p:sp>
      </p:grpSp>
      <p:grpSp>
        <p:nvGrpSpPr>
          <p:cNvPr id="100" name="Group 21"/>
          <p:cNvGrpSpPr>
            <a:grpSpLocks/>
          </p:cNvGrpSpPr>
          <p:nvPr/>
        </p:nvGrpSpPr>
        <p:grpSpPr bwMode="auto">
          <a:xfrm>
            <a:off x="6178008" y="1066800"/>
            <a:ext cx="2286000" cy="5105400"/>
            <a:chOff x="3168" y="672"/>
            <a:chExt cx="1440" cy="3216"/>
          </a:xfrm>
        </p:grpSpPr>
        <p:sp>
          <p:nvSpPr>
            <p:cNvPr id="101" name="Line 22"/>
            <p:cNvSpPr>
              <a:spLocks noChangeShapeType="1"/>
            </p:cNvSpPr>
            <p:nvPr/>
          </p:nvSpPr>
          <p:spPr bwMode="auto">
            <a:xfrm flipH="1">
              <a:off x="4512" y="720"/>
              <a:ext cx="0" cy="316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02" name="Line 23"/>
            <p:cNvSpPr>
              <a:spLocks noChangeShapeType="1"/>
            </p:cNvSpPr>
            <p:nvPr/>
          </p:nvSpPr>
          <p:spPr bwMode="auto">
            <a:xfrm>
              <a:off x="4128" y="672"/>
              <a:ext cx="0" cy="316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03" name="Line 24"/>
            <p:cNvSpPr>
              <a:spLocks noChangeShapeType="1"/>
            </p:cNvSpPr>
            <p:nvPr/>
          </p:nvSpPr>
          <p:spPr bwMode="auto">
            <a:xfrm>
              <a:off x="3696" y="672"/>
              <a:ext cx="0" cy="3168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04" name="Line 25"/>
            <p:cNvSpPr>
              <a:spLocks noChangeShapeType="1"/>
            </p:cNvSpPr>
            <p:nvPr/>
          </p:nvSpPr>
          <p:spPr bwMode="auto">
            <a:xfrm>
              <a:off x="3264" y="672"/>
              <a:ext cx="0" cy="312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05" name="Text Box 26"/>
            <p:cNvSpPr txBox="1">
              <a:spLocks noChangeArrowheads="1"/>
            </p:cNvSpPr>
            <p:nvPr/>
          </p:nvSpPr>
          <p:spPr bwMode="auto">
            <a:xfrm>
              <a:off x="4416" y="201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4</a:t>
              </a:r>
            </a:p>
          </p:txBody>
        </p:sp>
        <p:sp>
          <p:nvSpPr>
            <p:cNvPr id="106" name="Text Box 27"/>
            <p:cNvSpPr txBox="1">
              <a:spLocks noChangeArrowheads="1"/>
            </p:cNvSpPr>
            <p:nvPr/>
          </p:nvSpPr>
          <p:spPr bwMode="auto">
            <a:xfrm>
              <a:off x="3984" y="201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3</a:t>
              </a:r>
            </a:p>
          </p:txBody>
        </p:sp>
        <p:sp>
          <p:nvSpPr>
            <p:cNvPr id="107" name="Text Box 28"/>
            <p:cNvSpPr txBox="1">
              <a:spLocks noChangeArrowheads="1"/>
            </p:cNvSpPr>
            <p:nvPr/>
          </p:nvSpPr>
          <p:spPr bwMode="auto">
            <a:xfrm>
              <a:off x="3600" y="201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2</a:t>
              </a:r>
            </a:p>
          </p:txBody>
        </p:sp>
        <p:sp>
          <p:nvSpPr>
            <p:cNvPr id="108" name="Text Box 29"/>
            <p:cNvSpPr txBox="1">
              <a:spLocks noChangeArrowheads="1"/>
            </p:cNvSpPr>
            <p:nvPr/>
          </p:nvSpPr>
          <p:spPr bwMode="auto">
            <a:xfrm>
              <a:off x="3168" y="201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1</a:t>
              </a:r>
            </a:p>
          </p:txBody>
        </p:sp>
      </p:grpSp>
      <p:grpSp>
        <p:nvGrpSpPr>
          <p:cNvPr id="109" name="Group 30"/>
          <p:cNvGrpSpPr>
            <a:grpSpLocks/>
          </p:cNvGrpSpPr>
          <p:nvPr/>
        </p:nvGrpSpPr>
        <p:grpSpPr bwMode="auto">
          <a:xfrm>
            <a:off x="2596608" y="3962402"/>
            <a:ext cx="5867400" cy="2119313"/>
            <a:chOff x="912" y="2496"/>
            <a:chExt cx="3696" cy="1335"/>
          </a:xfrm>
        </p:grpSpPr>
        <p:sp>
          <p:nvSpPr>
            <p:cNvPr id="110" name="Line 31"/>
            <p:cNvSpPr>
              <a:spLocks noChangeShapeType="1"/>
            </p:cNvSpPr>
            <p:nvPr/>
          </p:nvSpPr>
          <p:spPr bwMode="auto">
            <a:xfrm>
              <a:off x="912" y="2640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11" name="Line 32"/>
            <p:cNvSpPr>
              <a:spLocks noChangeShapeType="1"/>
            </p:cNvSpPr>
            <p:nvPr/>
          </p:nvSpPr>
          <p:spPr bwMode="auto">
            <a:xfrm>
              <a:off x="912" y="3024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12" name="Line 33"/>
            <p:cNvSpPr>
              <a:spLocks noChangeShapeType="1"/>
            </p:cNvSpPr>
            <p:nvPr/>
          </p:nvSpPr>
          <p:spPr bwMode="auto">
            <a:xfrm>
              <a:off x="912" y="3360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13" name="Text Box 34"/>
            <p:cNvSpPr txBox="1">
              <a:spLocks noChangeArrowheads="1"/>
            </p:cNvSpPr>
            <p:nvPr/>
          </p:nvSpPr>
          <p:spPr bwMode="auto">
            <a:xfrm>
              <a:off x="2880" y="321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-3</a:t>
              </a:r>
            </a:p>
          </p:txBody>
        </p:sp>
        <p:sp>
          <p:nvSpPr>
            <p:cNvPr id="114" name="Text Box 35"/>
            <p:cNvSpPr txBox="1">
              <a:spLocks noChangeArrowheads="1"/>
            </p:cNvSpPr>
            <p:nvPr/>
          </p:nvSpPr>
          <p:spPr bwMode="auto">
            <a:xfrm>
              <a:off x="2880" y="2880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-2</a:t>
              </a:r>
            </a:p>
          </p:txBody>
        </p:sp>
        <p:sp>
          <p:nvSpPr>
            <p:cNvPr id="115" name="Text Box 36"/>
            <p:cNvSpPr txBox="1">
              <a:spLocks noChangeArrowheads="1"/>
            </p:cNvSpPr>
            <p:nvPr/>
          </p:nvSpPr>
          <p:spPr bwMode="auto">
            <a:xfrm>
              <a:off x="2880" y="2496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-1</a:t>
              </a:r>
            </a:p>
          </p:txBody>
        </p:sp>
        <p:sp>
          <p:nvSpPr>
            <p:cNvPr id="116" name="Line 37"/>
            <p:cNvSpPr>
              <a:spLocks noChangeShapeType="1"/>
            </p:cNvSpPr>
            <p:nvPr/>
          </p:nvSpPr>
          <p:spPr bwMode="auto">
            <a:xfrm>
              <a:off x="912" y="3744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17" name="Text Box 38"/>
            <p:cNvSpPr txBox="1">
              <a:spLocks noChangeArrowheads="1"/>
            </p:cNvSpPr>
            <p:nvPr/>
          </p:nvSpPr>
          <p:spPr bwMode="auto">
            <a:xfrm>
              <a:off x="2880" y="3600"/>
              <a:ext cx="288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-4</a:t>
              </a:r>
            </a:p>
          </p:txBody>
        </p:sp>
      </p:grpSp>
      <p:grpSp>
        <p:nvGrpSpPr>
          <p:cNvPr id="118" name="Group 39"/>
          <p:cNvGrpSpPr>
            <a:grpSpLocks/>
          </p:cNvGrpSpPr>
          <p:nvPr/>
        </p:nvGrpSpPr>
        <p:grpSpPr bwMode="auto">
          <a:xfrm>
            <a:off x="2749008" y="1066802"/>
            <a:ext cx="5867400" cy="2105025"/>
            <a:chOff x="1008" y="681"/>
            <a:chExt cx="3696" cy="1326"/>
          </a:xfrm>
        </p:grpSpPr>
        <p:sp>
          <p:nvSpPr>
            <p:cNvPr id="119" name="Line 40"/>
            <p:cNvSpPr>
              <a:spLocks noChangeShapeType="1"/>
            </p:cNvSpPr>
            <p:nvPr/>
          </p:nvSpPr>
          <p:spPr bwMode="auto">
            <a:xfrm>
              <a:off x="1008" y="1200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20" name="Line 41"/>
            <p:cNvSpPr>
              <a:spLocks noChangeShapeType="1"/>
            </p:cNvSpPr>
            <p:nvPr/>
          </p:nvSpPr>
          <p:spPr bwMode="auto">
            <a:xfrm>
              <a:off x="1008" y="1536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21" name="Line 42"/>
            <p:cNvSpPr>
              <a:spLocks noChangeShapeType="1"/>
            </p:cNvSpPr>
            <p:nvPr/>
          </p:nvSpPr>
          <p:spPr bwMode="auto">
            <a:xfrm>
              <a:off x="1008" y="1920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22" name="Line 43"/>
            <p:cNvSpPr>
              <a:spLocks noChangeShapeType="1"/>
            </p:cNvSpPr>
            <p:nvPr/>
          </p:nvSpPr>
          <p:spPr bwMode="auto">
            <a:xfrm>
              <a:off x="1008" y="864"/>
              <a:ext cx="3696" cy="0"/>
            </a:xfrm>
            <a:prstGeom prst="line">
              <a:avLst/>
            </a:prstGeom>
            <a:noFill/>
            <a:ln w="9525">
              <a:solidFill>
                <a:srgbClr val="54A02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23" name="Text Box 44"/>
            <p:cNvSpPr txBox="1">
              <a:spLocks noChangeArrowheads="1"/>
            </p:cNvSpPr>
            <p:nvPr/>
          </p:nvSpPr>
          <p:spPr bwMode="auto">
            <a:xfrm>
              <a:off x="2880" y="1401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2</a:t>
              </a:r>
            </a:p>
          </p:txBody>
        </p:sp>
        <p:sp>
          <p:nvSpPr>
            <p:cNvPr id="124" name="Text Box 45"/>
            <p:cNvSpPr txBox="1">
              <a:spLocks noChangeArrowheads="1"/>
            </p:cNvSpPr>
            <p:nvPr/>
          </p:nvSpPr>
          <p:spPr bwMode="auto">
            <a:xfrm>
              <a:off x="2880" y="1065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3</a:t>
              </a:r>
            </a:p>
          </p:txBody>
        </p:sp>
        <p:sp>
          <p:nvSpPr>
            <p:cNvPr id="125" name="Text Box 46"/>
            <p:cNvSpPr txBox="1">
              <a:spLocks noChangeArrowheads="1"/>
            </p:cNvSpPr>
            <p:nvPr/>
          </p:nvSpPr>
          <p:spPr bwMode="auto">
            <a:xfrm>
              <a:off x="2880" y="681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4</a:t>
              </a:r>
            </a:p>
          </p:txBody>
        </p:sp>
        <p:sp>
          <p:nvSpPr>
            <p:cNvPr id="126" name="Text Box 47"/>
            <p:cNvSpPr txBox="1">
              <a:spLocks noChangeArrowheads="1"/>
            </p:cNvSpPr>
            <p:nvPr/>
          </p:nvSpPr>
          <p:spPr bwMode="auto">
            <a:xfrm>
              <a:off x="2880" y="177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1</a:t>
              </a:r>
            </a:p>
          </p:txBody>
        </p:sp>
      </p:grpSp>
      <p:grpSp>
        <p:nvGrpSpPr>
          <p:cNvPr id="127" name="Group 48"/>
          <p:cNvGrpSpPr>
            <a:grpSpLocks/>
          </p:cNvGrpSpPr>
          <p:nvPr/>
        </p:nvGrpSpPr>
        <p:grpSpPr bwMode="auto">
          <a:xfrm>
            <a:off x="5568408" y="2590800"/>
            <a:ext cx="2514600" cy="1066800"/>
            <a:chOff x="2784" y="1632"/>
            <a:chExt cx="1584" cy="672"/>
          </a:xfrm>
        </p:grpSpPr>
        <p:grpSp>
          <p:nvGrpSpPr>
            <p:cNvPr id="128" name="Group 49"/>
            <p:cNvGrpSpPr>
              <a:grpSpLocks/>
            </p:cNvGrpSpPr>
            <p:nvPr/>
          </p:nvGrpSpPr>
          <p:grpSpPr bwMode="auto">
            <a:xfrm>
              <a:off x="2784" y="1632"/>
              <a:ext cx="1584" cy="672"/>
              <a:chOff x="2784" y="1632"/>
              <a:chExt cx="1584" cy="672"/>
            </a:xfrm>
          </p:grpSpPr>
          <p:sp>
            <p:nvSpPr>
              <p:cNvPr id="130" name="Oval 50"/>
              <p:cNvSpPr>
                <a:spLocks noChangeArrowheads="1"/>
              </p:cNvSpPr>
              <p:nvPr/>
            </p:nvSpPr>
            <p:spPr bwMode="auto">
              <a:xfrm>
                <a:off x="2784" y="2208"/>
                <a:ext cx="96" cy="96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s-ES" kern="0">
                  <a:solidFill>
                    <a:sysClr val="windowText" lastClr="000000"/>
                  </a:solidFill>
                  <a:latin typeface="Calibri"/>
                </a:endParaRPr>
              </a:p>
            </p:txBody>
          </p:sp>
          <p:sp>
            <p:nvSpPr>
              <p:cNvPr id="131" name="Text Box 51"/>
              <p:cNvSpPr txBox="1">
                <a:spLocks noChangeArrowheads="1"/>
              </p:cNvSpPr>
              <p:nvPr/>
            </p:nvSpPr>
            <p:spPr bwMode="auto">
              <a:xfrm>
                <a:off x="3312" y="1632"/>
                <a:ext cx="10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defTabSz="914400">
                  <a:defRPr/>
                </a:pPr>
                <a:r>
                  <a:rPr lang="es-ES_tradnl" sz="2000" kern="0">
                    <a:solidFill>
                      <a:sysClr val="windowText" lastClr="000000"/>
                    </a:solidFill>
                    <a:latin typeface="Calibri"/>
                  </a:rPr>
                  <a:t>origen</a:t>
                </a:r>
              </a:p>
            </p:txBody>
          </p:sp>
        </p:grpSp>
        <p:sp>
          <p:nvSpPr>
            <p:cNvPr id="129" name="Text Box 52"/>
            <p:cNvSpPr txBox="1">
              <a:spLocks noChangeArrowheads="1"/>
            </p:cNvSpPr>
            <p:nvPr/>
          </p:nvSpPr>
          <p:spPr bwMode="auto">
            <a:xfrm>
              <a:off x="2880" y="2016"/>
              <a:ext cx="192" cy="23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kern="0">
                  <a:solidFill>
                    <a:sysClr val="windowText" lastClr="000000"/>
                  </a:solidFill>
                  <a:latin typeface="Calibri"/>
                </a:rPr>
                <a:t>0</a:t>
              </a:r>
            </a:p>
          </p:txBody>
        </p:sp>
      </p:grpSp>
      <p:sp>
        <p:nvSpPr>
          <p:cNvPr id="132" name="Oval 53"/>
          <p:cNvSpPr>
            <a:spLocks noChangeArrowheads="1"/>
          </p:cNvSpPr>
          <p:nvPr/>
        </p:nvSpPr>
        <p:spPr bwMode="auto">
          <a:xfrm>
            <a:off x="8235408" y="1828800"/>
            <a:ext cx="152400" cy="152400"/>
          </a:xfrm>
          <a:prstGeom prst="ellips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>
              <a:spcBef>
                <a:spcPct val="0"/>
              </a:spcBef>
              <a:defRPr/>
            </a:pPr>
            <a:endParaRPr lang="es-ES" kern="0">
              <a:solidFill>
                <a:sysClr val="windowText" lastClr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" name="Text Box 54"/>
          <p:cNvSpPr txBox="1">
            <a:spLocks noChangeArrowheads="1"/>
          </p:cNvSpPr>
          <p:nvPr/>
        </p:nvSpPr>
        <p:spPr bwMode="auto">
          <a:xfrm>
            <a:off x="8464008" y="1524000"/>
            <a:ext cx="304800" cy="33655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s-ES_tradnl" sz="1600" kern="0">
                <a:solidFill>
                  <a:sysClr val="windowText" lastClr="000000"/>
                </a:solidFill>
                <a:latin typeface="Calibri"/>
              </a:rPr>
              <a:t>A</a:t>
            </a:r>
          </a:p>
        </p:txBody>
      </p:sp>
      <p:grpSp>
        <p:nvGrpSpPr>
          <p:cNvPr id="134" name="Group 55"/>
          <p:cNvGrpSpPr>
            <a:grpSpLocks/>
          </p:cNvGrpSpPr>
          <p:nvPr/>
        </p:nvGrpSpPr>
        <p:grpSpPr bwMode="auto">
          <a:xfrm>
            <a:off x="2825208" y="609600"/>
            <a:ext cx="2743200" cy="641350"/>
            <a:chOff x="672" y="384"/>
            <a:chExt cx="1728" cy="404"/>
          </a:xfrm>
        </p:grpSpPr>
        <p:sp>
          <p:nvSpPr>
            <p:cNvPr id="135" name="Line 56"/>
            <p:cNvSpPr>
              <a:spLocks noChangeShapeType="1"/>
            </p:cNvSpPr>
            <p:nvPr/>
          </p:nvSpPr>
          <p:spPr bwMode="auto">
            <a:xfrm rot="12608072" flipH="1">
              <a:off x="1776" y="480"/>
              <a:ext cx="624" cy="240"/>
            </a:xfrm>
            <a:prstGeom prst="line">
              <a:avLst/>
            </a:prstGeom>
            <a:noFill/>
            <a:ln w="9525">
              <a:solidFill>
                <a:sysClr val="windowText" lastClr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36" name="Text Box 57"/>
            <p:cNvSpPr txBox="1">
              <a:spLocks noChangeArrowheads="1"/>
            </p:cNvSpPr>
            <p:nvPr/>
          </p:nvSpPr>
          <p:spPr bwMode="auto">
            <a:xfrm>
              <a:off x="672" y="384"/>
              <a:ext cx="11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defTabSz="914400">
                <a:defRPr/>
              </a:pPr>
              <a:r>
                <a:rPr lang="es-ES_tradnl" i="1" kern="0" dirty="0">
                  <a:solidFill>
                    <a:sysClr val="windowText" lastClr="000000"/>
                  </a:solidFill>
                  <a:latin typeface="Calibri"/>
                </a:rPr>
                <a:t>Eje de las ordenadas</a:t>
              </a:r>
            </a:p>
          </p:txBody>
        </p:sp>
      </p:grpSp>
      <p:grpSp>
        <p:nvGrpSpPr>
          <p:cNvPr id="137" name="Group 58"/>
          <p:cNvGrpSpPr>
            <a:grpSpLocks/>
          </p:cNvGrpSpPr>
          <p:nvPr/>
        </p:nvGrpSpPr>
        <p:grpSpPr bwMode="auto">
          <a:xfrm>
            <a:off x="8464008" y="3581400"/>
            <a:ext cx="2286000" cy="946150"/>
            <a:chOff x="4608" y="2688"/>
            <a:chExt cx="1440" cy="596"/>
          </a:xfrm>
        </p:grpSpPr>
        <p:sp>
          <p:nvSpPr>
            <p:cNvPr id="138" name="Line 59"/>
            <p:cNvSpPr>
              <a:spLocks noChangeShapeType="1"/>
            </p:cNvSpPr>
            <p:nvPr/>
          </p:nvSpPr>
          <p:spPr bwMode="auto">
            <a:xfrm flipH="1" flipV="1">
              <a:off x="4608" y="2688"/>
              <a:ext cx="384" cy="336"/>
            </a:xfrm>
            <a:prstGeom prst="line">
              <a:avLst/>
            </a:prstGeom>
            <a:noFill/>
            <a:ln w="9525">
              <a:solidFill>
                <a:sysClr val="windowText" lastClr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s-E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39" name="Text Box 60"/>
            <p:cNvSpPr txBox="1">
              <a:spLocks noChangeArrowheads="1"/>
            </p:cNvSpPr>
            <p:nvPr/>
          </p:nvSpPr>
          <p:spPr bwMode="auto">
            <a:xfrm>
              <a:off x="4944" y="2880"/>
              <a:ext cx="11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i="1" kern="0">
                  <a:solidFill>
                    <a:srgbClr val="54A021"/>
                  </a:solidFill>
                  <a:latin typeface="Calibri"/>
                </a:rPr>
                <a:t>Eje de las abscisas</a:t>
              </a:r>
            </a:p>
          </p:txBody>
        </p:sp>
      </p:grpSp>
      <p:sp>
        <p:nvSpPr>
          <p:cNvPr id="140" name="Line 61"/>
          <p:cNvSpPr>
            <a:spLocks noChangeShapeType="1"/>
          </p:cNvSpPr>
          <p:nvPr/>
        </p:nvSpPr>
        <p:spPr bwMode="auto">
          <a:xfrm flipV="1">
            <a:off x="8311608" y="1981200"/>
            <a:ext cx="0" cy="1600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s-E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41" name="Line 62"/>
          <p:cNvSpPr>
            <a:spLocks noChangeShapeType="1"/>
          </p:cNvSpPr>
          <p:nvPr/>
        </p:nvSpPr>
        <p:spPr bwMode="auto">
          <a:xfrm>
            <a:off x="5644608" y="1905000"/>
            <a:ext cx="2514600" cy="0"/>
          </a:xfrm>
          <a:prstGeom prst="line">
            <a:avLst/>
          </a:prstGeom>
          <a:noFill/>
          <a:ln w="28575">
            <a:solidFill>
              <a:srgbClr val="54A02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s-E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42" name="Text Box 63"/>
          <p:cNvSpPr txBox="1">
            <a:spLocks noChangeArrowheads="1"/>
          </p:cNvSpPr>
          <p:nvPr/>
        </p:nvSpPr>
        <p:spPr bwMode="auto">
          <a:xfrm>
            <a:off x="8845008" y="1524000"/>
            <a:ext cx="1371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s-ES_tradnl" kern="0">
                <a:solidFill>
                  <a:sysClr val="windowText" lastClr="000000"/>
                </a:solidFill>
                <a:latin typeface="Calibri"/>
              </a:rPr>
              <a:t>( </a:t>
            </a:r>
            <a:r>
              <a:rPr lang="es-ES_tradnl" kern="0">
                <a:solidFill>
                  <a:srgbClr val="FF3300"/>
                </a:solidFill>
                <a:latin typeface="Calibri"/>
              </a:rPr>
              <a:t>4</a:t>
            </a:r>
            <a:r>
              <a:rPr lang="es-ES_tradnl" kern="0">
                <a:solidFill>
                  <a:sysClr val="windowText" lastClr="000000"/>
                </a:solidFill>
                <a:latin typeface="Calibri"/>
              </a:rPr>
              <a:t> , </a:t>
            </a:r>
            <a:r>
              <a:rPr lang="es-ES_tradnl" kern="0">
                <a:solidFill>
                  <a:srgbClr val="54A021"/>
                </a:solidFill>
                <a:latin typeface="Calibri"/>
              </a:rPr>
              <a:t>3</a:t>
            </a:r>
            <a:r>
              <a:rPr lang="es-ES_tradnl" kern="0">
                <a:solidFill>
                  <a:sysClr val="windowText" lastClr="000000"/>
                </a:solidFill>
                <a:latin typeface="Calibri"/>
              </a:rPr>
              <a:t> )</a:t>
            </a:r>
          </a:p>
        </p:txBody>
      </p:sp>
      <p:grpSp>
        <p:nvGrpSpPr>
          <p:cNvPr id="143" name="Group 64"/>
          <p:cNvGrpSpPr>
            <a:grpSpLocks/>
          </p:cNvGrpSpPr>
          <p:nvPr/>
        </p:nvGrpSpPr>
        <p:grpSpPr bwMode="auto">
          <a:xfrm>
            <a:off x="6482808" y="4191000"/>
            <a:ext cx="2057400" cy="1778000"/>
            <a:chOff x="3360" y="2640"/>
            <a:chExt cx="1296" cy="1120"/>
          </a:xfrm>
        </p:grpSpPr>
        <p:pic>
          <p:nvPicPr>
            <p:cNvPr id="144" name="Picture 65" descr="C:\dibujos\Descartes_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2640"/>
              <a:ext cx="1069" cy="1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" name="Text Box 66"/>
            <p:cNvSpPr txBox="1">
              <a:spLocks noChangeArrowheads="1"/>
            </p:cNvSpPr>
            <p:nvPr/>
          </p:nvSpPr>
          <p:spPr bwMode="auto">
            <a:xfrm>
              <a:off x="3360" y="3494"/>
              <a:ext cx="1296" cy="25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ysClr val="windowText" lastClr="00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914400">
                <a:defRPr/>
              </a:pPr>
              <a:r>
                <a:rPr lang="es-ES_tradnl" sz="1000" i="1" kern="0">
                  <a:solidFill>
                    <a:sysClr val="window" lastClr="FFFFFF"/>
                  </a:solidFill>
                  <a:latin typeface="Calibri"/>
                </a:rPr>
                <a:t>Rene Descartes</a:t>
              </a:r>
            </a:p>
            <a:p>
              <a:pPr defTabSz="914400">
                <a:defRPr/>
              </a:pPr>
              <a:r>
                <a:rPr lang="es-ES_tradnl" sz="1000" i="1" kern="0">
                  <a:solidFill>
                    <a:sysClr val="window" lastClr="FFFFFF"/>
                  </a:solidFill>
                  <a:latin typeface="Calibri"/>
                </a:rPr>
                <a:t>1596  1650</a:t>
              </a:r>
            </a:p>
          </p:txBody>
        </p:sp>
      </p:grpSp>
      <p:sp>
        <p:nvSpPr>
          <p:cNvPr id="146" name="Título 1"/>
          <p:cNvSpPr txBox="1">
            <a:spLocks/>
          </p:cNvSpPr>
          <p:nvPr/>
        </p:nvSpPr>
        <p:spPr>
          <a:xfrm>
            <a:off x="-312712" y="609600"/>
            <a:ext cx="3014217" cy="1320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endParaRPr lang="es-ES" dirty="0">
              <a:solidFill>
                <a:srgbClr val="90C226"/>
              </a:solidFill>
              <a:latin typeface="Trebuchet MS"/>
            </a:endParaRPr>
          </a:p>
        </p:txBody>
      </p:sp>
      <p:sp>
        <p:nvSpPr>
          <p:cNvPr id="147" name="Text Box 3"/>
          <p:cNvSpPr txBox="1">
            <a:spLocks noChangeArrowheads="1"/>
          </p:cNvSpPr>
          <p:nvPr/>
        </p:nvSpPr>
        <p:spPr bwMode="auto">
          <a:xfrm>
            <a:off x="4223792" y="182565"/>
            <a:ext cx="4876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>
              <a:defRPr/>
            </a:pPr>
            <a:r>
              <a:rPr lang="es-ES_tradnl" sz="3200" kern="0" dirty="0">
                <a:solidFill>
                  <a:sysClr val="windowText" lastClr="000000"/>
                </a:solidFill>
                <a:latin typeface="Calibri"/>
              </a:rPr>
              <a:t>Plano   cartesiano</a:t>
            </a:r>
          </a:p>
        </p:txBody>
      </p:sp>
    </p:spTree>
    <p:extLst>
      <p:ext uri="{BB962C8B-B14F-4D97-AF65-F5344CB8AC3E}">
        <p14:creationId xmlns:p14="http://schemas.microsoft.com/office/powerpoint/2010/main" val="38958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32" grpId="0" animBg="1" autoUpdateAnimBg="0"/>
      <p:bldP spid="133" grpId="0" animBg="1" autoUpdateAnimBg="0"/>
      <p:bldP spid="140" grpId="0" animBg="1"/>
      <p:bldP spid="141" grpId="0" animBg="1"/>
      <p:bldP spid="142" grpId="0" autoUpdateAnimBg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1199</Words>
  <Application>Microsoft Office PowerPoint</Application>
  <PresentationFormat>Panorámica</PresentationFormat>
  <Paragraphs>331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42" baseType="lpstr">
      <vt:lpstr>ＭＳ Ｐゴシック</vt:lpstr>
      <vt:lpstr>ＭＳ Ｐゴシック</vt:lpstr>
      <vt:lpstr>游ゴシック</vt:lpstr>
      <vt:lpstr>Arial</vt:lpstr>
      <vt:lpstr>Calibri</vt:lpstr>
      <vt:lpstr>Calibri Light</vt:lpstr>
      <vt:lpstr>Cambria</vt:lpstr>
      <vt:lpstr>Cutive</vt:lpstr>
      <vt:lpstr>Times New Roman</vt:lpstr>
      <vt:lpstr>Trebuchet MS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Insumos cartográficos por conglomerados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CARLOSFC</dc:creator>
  <cp:lastModifiedBy>CARLOSFC</cp:lastModifiedBy>
  <cp:revision>4</cp:revision>
  <dcterms:created xsi:type="dcterms:W3CDTF">2025-09-23T22:27:37Z</dcterms:created>
  <dcterms:modified xsi:type="dcterms:W3CDTF">2025-09-27T01:04:13Z</dcterms:modified>
</cp:coreProperties>
</file>