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538" r:id="rId2"/>
    <p:sldId id="541" r:id="rId3"/>
    <p:sldId id="535" r:id="rId4"/>
    <p:sldId id="562" r:id="rId5"/>
    <p:sldId id="609" r:id="rId6"/>
    <p:sldId id="612" r:id="rId7"/>
    <p:sldId id="614" r:id="rId8"/>
    <p:sldId id="611" r:id="rId9"/>
    <p:sldId id="628" r:id="rId10"/>
    <p:sldId id="629" r:id="rId11"/>
    <p:sldId id="630" r:id="rId12"/>
    <p:sldId id="610" r:id="rId13"/>
    <p:sldId id="616" r:id="rId14"/>
    <p:sldId id="617" r:id="rId15"/>
    <p:sldId id="618" r:id="rId16"/>
    <p:sldId id="619" r:id="rId17"/>
    <p:sldId id="627" r:id="rId18"/>
    <p:sldId id="623" r:id="rId19"/>
    <p:sldId id="624" r:id="rId20"/>
    <p:sldId id="625" r:id="rId21"/>
    <p:sldId id="626" r:id="rId22"/>
    <p:sldId id="631" r:id="rId23"/>
    <p:sldId id="613" r:id="rId24"/>
    <p:sldId id="633" r:id="rId25"/>
    <p:sldId id="634" r:id="rId26"/>
    <p:sldId id="636" r:id="rId27"/>
    <p:sldId id="531" r:id="rId2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AA00"/>
    <a:srgbClr val="4D4D4C"/>
    <a:srgbClr val="343433"/>
    <a:srgbClr val="FF6C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7242"/>
  </p:normalViewPr>
  <p:slideViewPr>
    <p:cSldViewPr snapToGrid="0">
      <p:cViewPr varScale="1">
        <p:scale>
          <a:sx n="85" d="100"/>
          <a:sy n="85" d="100"/>
        </p:scale>
        <p:origin x="576" y="53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251D5B8-73D3-B232-3C96-853C2628E8BA}"/>
              </a:ext>
            </a:extLst>
          </p:cNvPr>
          <p:cNvSpPr/>
          <p:nvPr/>
        </p:nvSpPr>
        <p:spPr>
          <a:xfrm>
            <a:off x="9105900" y="4915707"/>
            <a:ext cx="1945270" cy="829034"/>
          </a:xfrm>
          <a:prstGeom prst="rect">
            <a:avLst/>
          </a:prstGeom>
          <a:noFill/>
          <a:ln w="63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FD7CACA-9E66-4843-F102-B6D487B72843}"/>
              </a:ext>
            </a:extLst>
          </p:cNvPr>
          <p:cNvSpPr txBox="1"/>
          <p:nvPr/>
        </p:nvSpPr>
        <p:spPr>
          <a:xfrm>
            <a:off x="9105900" y="4915707"/>
            <a:ext cx="1945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Work Sans Medium Roman" pitchFamily="2" charset="77"/>
              </a:rPr>
              <a:t>Marca externa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212A190-8CFC-4264-64B1-C00E90097FC7}"/>
              </a:ext>
            </a:extLst>
          </p:cNvPr>
          <p:cNvSpPr txBox="1"/>
          <p:nvPr/>
        </p:nvSpPr>
        <p:spPr>
          <a:xfrm>
            <a:off x="9105900" y="5190743"/>
            <a:ext cx="19452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S_tradnl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tamaño del logo de la marca externa no debe superar el tamaño del logo SENA.</a:t>
            </a: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b="1" dirty="0">
                <a:solidFill>
                  <a:srgbClr val="00B050"/>
                </a:solidFill>
              </a:rPr>
              <a:t>¿Qué es el Comportamiento del Consumidor?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2650CC7B-37E7-442F-8B8A-A5618219C836}"/>
              </a:ext>
            </a:extLst>
          </p:cNvPr>
          <p:cNvSpPr txBox="1"/>
          <p:nvPr/>
        </p:nvSpPr>
        <p:spPr>
          <a:xfrm>
            <a:off x="1003157" y="1547280"/>
            <a:ext cx="60960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/>
              <a:t>¿Qué es el Comportamiento del Consumidor?</a:t>
            </a:r>
          </a:p>
          <a:p>
            <a:endParaRPr lang="es-ES" b="1" dirty="0"/>
          </a:p>
          <a:p>
            <a:r>
              <a:rPr lang="es-ES" b="1" dirty="0"/>
              <a:t>¿Por qué es importante en Marketing Digital?</a:t>
            </a:r>
          </a:p>
          <a:p>
            <a:r>
              <a:rPr lang="es-ES" dirty="0"/>
              <a:t>Porque una marca no vende solo productos.</a:t>
            </a:r>
          </a:p>
          <a:p>
            <a:r>
              <a:rPr lang="es-ES" dirty="0"/>
              <a:t>Vende soluciones, emociones, estilo de vida y experiencias.</a:t>
            </a:r>
          </a:p>
          <a:p>
            <a:r>
              <a:rPr lang="es-ES" dirty="0"/>
              <a:t>Si entiendes al consumidor puedes: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crear mejores campañas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vender más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comunicar mejor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elegir redes correcta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fidelizar clientes</a:t>
            </a:r>
          </a:p>
          <a:p>
            <a:endParaRPr lang="es-ES" dirty="0"/>
          </a:p>
        </p:txBody>
      </p:sp>
      <p:pic>
        <p:nvPicPr>
          <p:cNvPr id="5" name="Picture 2" descr="Conducta del consumidor: ¿Qué es y cómo conocerla?">
            <a:extLst>
              <a:ext uri="{FF2B5EF4-FFF2-40B4-BE49-F238E27FC236}">
                <a16:creationId xmlns:a16="http://schemas.microsoft.com/office/drawing/2014/main" id="{260821A6-3C40-404D-B501-1A9804046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217" y="2599266"/>
            <a:ext cx="3917951" cy="261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420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b="1" dirty="0">
                <a:solidFill>
                  <a:srgbClr val="00B050"/>
                </a:solidFill>
              </a:rPr>
              <a:t>¿Qué es el Comportamiento del Consumidor?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2650CC7B-37E7-442F-8B8A-A5618219C836}"/>
              </a:ext>
            </a:extLst>
          </p:cNvPr>
          <p:cNvSpPr txBox="1"/>
          <p:nvPr/>
        </p:nvSpPr>
        <p:spPr>
          <a:xfrm>
            <a:off x="1003157" y="1547280"/>
            <a:ext cx="6096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/>
              <a:t>¿Qué es el Comportamiento del Consumidor?</a:t>
            </a:r>
          </a:p>
          <a:p>
            <a:endParaRPr lang="es-ES" b="1" dirty="0"/>
          </a:p>
          <a:p>
            <a:r>
              <a:rPr lang="es-ES" b="1" dirty="0"/>
              <a:t>Ejemplo en Moda</a:t>
            </a:r>
          </a:p>
          <a:p>
            <a:r>
              <a:rPr lang="es-ES" dirty="0"/>
              <a:t>Dos personas compran la misma chaqueta por razones diferentes:</a:t>
            </a:r>
          </a:p>
          <a:p>
            <a:endParaRPr lang="es-ES" dirty="0"/>
          </a:p>
          <a:p>
            <a:r>
              <a:rPr lang="es-ES" b="1" dirty="0"/>
              <a:t>Persona 1</a:t>
            </a:r>
          </a:p>
          <a:p>
            <a:r>
              <a:rPr lang="es-ES" dirty="0"/>
              <a:t>La compra por necesidad (frío).</a:t>
            </a:r>
          </a:p>
          <a:p>
            <a:endParaRPr lang="es-ES" b="1" dirty="0"/>
          </a:p>
          <a:p>
            <a:r>
              <a:rPr lang="es-ES" b="1" dirty="0"/>
              <a:t>Persona 2</a:t>
            </a:r>
          </a:p>
          <a:p>
            <a:r>
              <a:rPr lang="es-ES" dirty="0"/>
              <a:t>La compra por verse moderna.</a:t>
            </a:r>
          </a:p>
          <a:p>
            <a:endParaRPr lang="es-ES" b="1" dirty="0"/>
          </a:p>
          <a:p>
            <a:r>
              <a:rPr lang="es-ES" b="1" dirty="0"/>
              <a:t>Persona 3</a:t>
            </a:r>
          </a:p>
          <a:p>
            <a:r>
              <a:rPr lang="es-ES" dirty="0"/>
              <a:t>La compra porque la vio en </a:t>
            </a:r>
            <a:r>
              <a:rPr lang="es-ES" dirty="0" err="1"/>
              <a:t>TikTok</a:t>
            </a:r>
            <a:r>
              <a:rPr lang="es-ES" dirty="0"/>
              <a:t>.</a:t>
            </a:r>
          </a:p>
          <a:p>
            <a:r>
              <a:rPr lang="es-ES" dirty="0"/>
              <a:t>Mismo producto, distintos comportamientos.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12067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>
                <a:solidFill>
                  <a:srgbClr val="00B050"/>
                </a:solidFill>
              </a:rPr>
              <a:t>Moda E-</a:t>
            </a:r>
            <a:r>
              <a:rPr lang="es-ES" sz="2000" b="1" dirty="0" err="1">
                <a:solidFill>
                  <a:srgbClr val="00B050"/>
                </a:solidFill>
              </a:rPr>
              <a:t>commerce</a:t>
            </a:r>
            <a:endParaRPr lang="es-CO" sz="2000" b="1" i="0" dirty="0">
              <a:solidFill>
                <a:srgbClr val="00B05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4671502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/>
              <a:t> </a:t>
            </a:r>
            <a:r>
              <a:rPr lang="es-ES" sz="2000" b="1" dirty="0"/>
              <a:t>¿Qué es Moda en E-</a:t>
            </a:r>
            <a:r>
              <a:rPr lang="es-ES" sz="2000" b="1" dirty="0" err="1"/>
              <a:t>commerce</a:t>
            </a:r>
            <a:r>
              <a:rPr lang="es-ES" sz="2000" b="1" dirty="0"/>
              <a:t>?</a:t>
            </a:r>
          </a:p>
          <a:p>
            <a:endParaRPr lang="es-ES" sz="2000" dirty="0"/>
          </a:p>
          <a:p>
            <a:r>
              <a:rPr lang="es-ES" sz="2000" dirty="0"/>
              <a:t>El </a:t>
            </a:r>
            <a:r>
              <a:rPr lang="es-ES" sz="2000" b="1" dirty="0"/>
              <a:t>E-</a:t>
            </a:r>
            <a:r>
              <a:rPr lang="es-ES" sz="2000" b="1" dirty="0" err="1"/>
              <a:t>commerce</a:t>
            </a:r>
            <a:r>
              <a:rPr lang="es-ES" sz="2000" dirty="0"/>
              <a:t> significa comercio electrónico, es decir, la venta de productos a través de internet.</a:t>
            </a:r>
          </a:p>
          <a:p>
            <a:r>
              <a:rPr lang="es-ES" sz="2000" dirty="0"/>
              <a:t>Cuando hablamos de </a:t>
            </a:r>
            <a:r>
              <a:rPr lang="es-ES" sz="2000" b="1" dirty="0"/>
              <a:t>Moda en E-</a:t>
            </a:r>
            <a:r>
              <a:rPr lang="es-ES" sz="2000" b="1" dirty="0" err="1"/>
              <a:t>commerce</a:t>
            </a:r>
            <a:r>
              <a:rPr lang="es-ES" sz="2000" dirty="0"/>
              <a:t>, nos referimos a vender productos relacionados con moda por medios digitales, sin necesidad de que el cliente visite una tienda física.</a:t>
            </a:r>
          </a:p>
          <a:p>
            <a:endParaRPr lang="es-ES" sz="2000" b="1" dirty="0"/>
          </a:p>
          <a:p>
            <a:r>
              <a:rPr lang="es-ES" sz="2000" b="1" dirty="0"/>
              <a:t>Incluye productos como: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Ropa femenina y masculina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Accesorios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Joyería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Productos de belleza entre otros</a:t>
            </a:r>
          </a:p>
          <a:p>
            <a:endParaRPr lang="es-ES" sz="2000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943F6606-4818-479B-9F91-2CA9FC7A0470}"/>
              </a:ext>
            </a:extLst>
          </p:cNvPr>
          <p:cNvSpPr txBox="1"/>
          <p:nvPr/>
        </p:nvSpPr>
        <p:spPr>
          <a:xfrm>
            <a:off x="7261412" y="3608956"/>
            <a:ext cx="429409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/>
              <a:t>Porque hoy las personas prefieren:</a:t>
            </a:r>
          </a:p>
          <a:p>
            <a:endParaRPr lang="es-ES" sz="1800" b="1" dirty="0"/>
          </a:p>
          <a:p>
            <a:r>
              <a:rPr lang="es-ES" sz="1800" b="1" dirty="0"/>
              <a:t>-Comprar desde casa</a:t>
            </a:r>
            <a:br>
              <a:rPr lang="es-ES" sz="1800" b="1" dirty="0"/>
            </a:br>
            <a:r>
              <a:rPr lang="es-ES" sz="1800" b="1" dirty="0"/>
              <a:t>-Ahorrar tiempo</a:t>
            </a:r>
            <a:br>
              <a:rPr lang="es-ES" sz="1800" b="1" dirty="0"/>
            </a:br>
            <a:r>
              <a:rPr lang="es-ES" sz="1800" b="1" dirty="0"/>
              <a:t>-Comparar precios rápido</a:t>
            </a:r>
            <a:br>
              <a:rPr lang="es-ES" sz="1800" b="1" dirty="0"/>
            </a:br>
            <a:r>
              <a:rPr lang="es-ES" sz="1800" b="1" dirty="0"/>
              <a:t>-Recibir en domicilio</a:t>
            </a:r>
            <a:br>
              <a:rPr lang="es-ES" sz="1800" b="1" dirty="0"/>
            </a:br>
            <a:r>
              <a:rPr lang="es-ES" sz="1800" b="1" dirty="0"/>
              <a:t>-Comprar desde celular</a:t>
            </a:r>
            <a:br>
              <a:rPr lang="es-ES" sz="1800" b="1" dirty="0"/>
            </a:br>
            <a:r>
              <a:rPr lang="es-ES" sz="1800" b="1" dirty="0"/>
              <a:t>-Acceder a marcas de otras ciudades</a:t>
            </a:r>
          </a:p>
          <a:p>
            <a:r>
              <a:rPr lang="es-ES" dirty="0"/>
              <a:t>La pandemia aceleró este cambio, pero hoy ya es un hábito de consumo normal.</a:t>
            </a:r>
          </a:p>
          <a:p>
            <a:endParaRPr lang="es-ES" sz="1800" b="1" dirty="0"/>
          </a:p>
        </p:txBody>
      </p:sp>
      <p:pic>
        <p:nvPicPr>
          <p:cNvPr id="9" name="Picture 2" descr="Qué ed y cómo funciona un Ecommerce? - Blog IEP">
            <a:extLst>
              <a:ext uri="{FF2B5EF4-FFF2-40B4-BE49-F238E27FC236}">
                <a16:creationId xmlns:a16="http://schemas.microsoft.com/office/drawing/2014/main" id="{D7FA80FD-01B9-47E8-9A4C-A351ED9484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495" y="1341522"/>
            <a:ext cx="2685870" cy="201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4103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>
                <a:solidFill>
                  <a:srgbClr val="00B050"/>
                </a:solidFill>
              </a:rPr>
              <a:t>Moda E-</a:t>
            </a:r>
            <a:r>
              <a:rPr lang="es-ES" sz="2000" b="1" dirty="0" err="1">
                <a:solidFill>
                  <a:srgbClr val="00B050"/>
                </a:solidFill>
              </a:rPr>
              <a:t>commerce</a:t>
            </a:r>
            <a:endParaRPr lang="es-CO" sz="2000" b="1" i="0" dirty="0">
              <a:solidFill>
                <a:srgbClr val="00B05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5" y="1395378"/>
            <a:ext cx="606103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Canales de Venta en Moda E-</a:t>
            </a:r>
            <a:r>
              <a:rPr lang="es-ES" sz="2000" b="1" dirty="0" err="1"/>
              <a:t>commerce</a:t>
            </a:r>
            <a:endParaRPr lang="es-ES" sz="2000" b="1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E3A1B51E-D25D-4DCD-A3EB-EB83F1CEF0CF}"/>
              </a:ext>
            </a:extLst>
          </p:cNvPr>
          <p:cNvSpPr txBox="1"/>
          <p:nvPr/>
        </p:nvSpPr>
        <p:spPr>
          <a:xfrm>
            <a:off x="985671" y="1935492"/>
            <a:ext cx="6096000" cy="634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1. Página Web Propia</a:t>
            </a:r>
          </a:p>
          <a:p>
            <a:r>
              <a:rPr lang="es-ES" sz="1400" dirty="0"/>
              <a:t>Es el canal más profesional de una marca.</a:t>
            </a:r>
          </a:p>
          <a:p>
            <a:endParaRPr lang="es-ES" sz="1400" dirty="0"/>
          </a:p>
          <a:p>
            <a:r>
              <a:rPr lang="es-ES" sz="1400" b="1" dirty="0"/>
              <a:t>Ventajas: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Mayor credibilidad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Control total de imagen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Datos del cliente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Mayor posicionamiento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r>
              <a:rPr lang="es-CO" sz="1400" b="1" dirty="0"/>
              <a:t>Sirve para: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mostrar marca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generar confianza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contar historia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captar clientes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posicionarse en Google </a:t>
            </a:r>
          </a:p>
          <a:p>
            <a:endParaRPr lang="es-CO" sz="1400" b="1" dirty="0"/>
          </a:p>
          <a:p>
            <a:r>
              <a:rPr lang="es-CO" sz="1400" b="1" dirty="0"/>
              <a:t>Muy útil para: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empresas de servicios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marcas personales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portafolios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marcas que apenas inician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endParaRPr lang="es-ES" sz="1400" dirty="0"/>
          </a:p>
        </p:txBody>
      </p:sp>
      <p:pic>
        <p:nvPicPr>
          <p:cNvPr id="10242" name="Picture 2" descr="Página 49 | Imágenes de Plantillas de sitio web - Descarga gratuita en  Freepik">
            <a:extLst>
              <a:ext uri="{FF2B5EF4-FFF2-40B4-BE49-F238E27FC236}">
                <a16:creationId xmlns:a16="http://schemas.microsoft.com/office/drawing/2014/main" id="{5164FAA9-801C-491C-B511-B4AA9A118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931" y="2612600"/>
            <a:ext cx="5581595" cy="267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3695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>
                <a:solidFill>
                  <a:srgbClr val="00B050"/>
                </a:solidFill>
              </a:rPr>
              <a:t>Moda E-</a:t>
            </a:r>
            <a:r>
              <a:rPr lang="es-ES" sz="2000" b="1" dirty="0" err="1">
                <a:solidFill>
                  <a:srgbClr val="00B050"/>
                </a:solidFill>
              </a:rPr>
              <a:t>commerce</a:t>
            </a:r>
            <a:endParaRPr lang="es-CO" sz="2000" b="1" i="0" dirty="0">
              <a:solidFill>
                <a:srgbClr val="00B05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975817" y="1125796"/>
            <a:ext cx="606103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Canales de Venta en Moda E-</a:t>
            </a:r>
            <a:r>
              <a:rPr lang="es-ES" sz="2000" b="1" dirty="0" err="1"/>
              <a:t>commerce</a:t>
            </a:r>
            <a:endParaRPr lang="es-ES" sz="2000" b="1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E3A1B51E-D25D-4DCD-A3EB-EB83F1CEF0CF}"/>
              </a:ext>
            </a:extLst>
          </p:cNvPr>
          <p:cNvSpPr txBox="1"/>
          <p:nvPr/>
        </p:nvSpPr>
        <p:spPr>
          <a:xfrm>
            <a:off x="644898" y="1464350"/>
            <a:ext cx="888458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2. Tienda Shopify</a:t>
            </a:r>
          </a:p>
          <a:p>
            <a:endParaRPr lang="es-ES" sz="1400" b="1" dirty="0"/>
          </a:p>
          <a:p>
            <a:r>
              <a:rPr lang="es-ES" sz="1400" dirty="0"/>
              <a:t>Una  plataforma de comercio electrónico bajo el modelo que permite a cualquier persona o empresa crear, personalizar y gestionar su propia tienda online sin necesidad de tener conocimientos avanzados en programación o diseño web. </a:t>
            </a:r>
          </a:p>
          <a:p>
            <a:endParaRPr lang="es-ES" sz="1400" b="1" dirty="0"/>
          </a:p>
          <a:p>
            <a:r>
              <a:rPr lang="es-ES" sz="1400" b="1" dirty="0"/>
              <a:t>Ideal para: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emprendimientos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marcas nuevas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negocios pequeños y medianos </a:t>
            </a:r>
          </a:p>
          <a:p>
            <a:endParaRPr lang="es-ES" sz="1400" b="1" dirty="0"/>
          </a:p>
          <a:p>
            <a:r>
              <a:rPr lang="es-ES" sz="1400" b="1" dirty="0"/>
              <a:t>Ventajas: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rápida de montar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profesional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segura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fácil de administrar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r>
              <a:rPr lang="es-ES" sz="1400" b="1" dirty="0"/>
              <a:t>Sirve para: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vender productos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manejar inventario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cobrar online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promociones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descuentos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envíos 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endParaRPr lang="es-ES" sz="1400" dirty="0"/>
          </a:p>
        </p:txBody>
      </p:sp>
      <p:pic>
        <p:nvPicPr>
          <p:cNvPr id="9218" name="Picture 2" descr="Shopify: Cómo Crear Una Tienda Online Desde Cero (2024) | David Cantone">
            <a:extLst>
              <a:ext uri="{FF2B5EF4-FFF2-40B4-BE49-F238E27FC236}">
                <a16:creationId xmlns:a16="http://schemas.microsoft.com/office/drawing/2014/main" id="{1184FC64-EE0A-4497-82F8-5F99BA4FD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964" y="2877671"/>
            <a:ext cx="3501138" cy="302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932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>
                <a:solidFill>
                  <a:srgbClr val="00B050"/>
                </a:solidFill>
              </a:rPr>
              <a:t>Moda E-</a:t>
            </a:r>
            <a:r>
              <a:rPr lang="es-ES" sz="2000" b="1" dirty="0" err="1">
                <a:solidFill>
                  <a:srgbClr val="00B050"/>
                </a:solidFill>
              </a:rPr>
              <a:t>commerce</a:t>
            </a:r>
            <a:endParaRPr lang="es-CO" sz="2000" b="1" i="0" dirty="0">
              <a:solidFill>
                <a:srgbClr val="00B05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5" y="1395378"/>
            <a:ext cx="606103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Canales de Venta en Moda E-</a:t>
            </a:r>
            <a:r>
              <a:rPr lang="es-ES" sz="2000" b="1" dirty="0" err="1"/>
              <a:t>commerce</a:t>
            </a:r>
            <a:endParaRPr lang="es-ES" sz="2000" b="1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E3A1B51E-D25D-4DCD-A3EB-EB83F1CEF0CF}"/>
              </a:ext>
            </a:extLst>
          </p:cNvPr>
          <p:cNvSpPr txBox="1"/>
          <p:nvPr/>
        </p:nvSpPr>
        <p:spPr>
          <a:xfrm>
            <a:off x="985671" y="1935492"/>
            <a:ext cx="7154282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3. Instagram Shop</a:t>
            </a:r>
          </a:p>
          <a:p>
            <a:r>
              <a:rPr lang="es-ES" sz="1400" dirty="0"/>
              <a:t>Permite mostrar productos dentro de Instagram.</a:t>
            </a:r>
          </a:p>
          <a:p>
            <a:r>
              <a:rPr lang="es-ES" sz="1400" dirty="0"/>
              <a:t>El cliente:</a:t>
            </a:r>
          </a:p>
          <a:p>
            <a:r>
              <a:rPr lang="es-ES" sz="1400" dirty="0"/>
              <a:t>Ve producto → toca imagen → mira precio → compra</a:t>
            </a:r>
          </a:p>
          <a:p>
            <a:r>
              <a:rPr lang="es-ES" sz="1400" b="1" dirty="0"/>
              <a:t>Ideal para moda porque: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la ropa entra por imagen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el usuario ya está navegando visualmente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r>
              <a:rPr lang="es-ES" sz="1400" b="1" dirty="0"/>
              <a:t>4. WhatsApp Business</a:t>
            </a:r>
          </a:p>
          <a:p>
            <a:r>
              <a:rPr lang="es-ES" sz="1400" dirty="0"/>
              <a:t>Uno de los canales más fuertes en Colombia.</a:t>
            </a:r>
          </a:p>
          <a:p>
            <a:r>
              <a:rPr lang="es-ES" sz="1400" dirty="0"/>
              <a:t>Sirve para: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enviar catálogo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responder dudas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cerrar ventas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enviar ubicación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servicio postventa </a:t>
            </a:r>
          </a:p>
          <a:p>
            <a:endParaRPr lang="es-ES" sz="1400" b="1" dirty="0"/>
          </a:p>
          <a:p>
            <a:r>
              <a:rPr lang="es-ES" sz="1400" b="1" dirty="0"/>
              <a:t>En moda funciona mucho porque:</a:t>
            </a:r>
          </a:p>
          <a:p>
            <a:r>
              <a:rPr lang="es-ES" sz="1400" dirty="0"/>
              <a:t>El cliente pregunta e interactúa rápidamente con la tienda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endParaRPr lang="es-ES" sz="1400" dirty="0"/>
          </a:p>
        </p:txBody>
      </p:sp>
      <p:pic>
        <p:nvPicPr>
          <p:cNvPr id="8194" name="Picture 2" descr="WhatsApp Messenger para Android - Descarga el APK en Uptodown">
            <a:extLst>
              <a:ext uri="{FF2B5EF4-FFF2-40B4-BE49-F238E27FC236}">
                <a16:creationId xmlns:a16="http://schemas.microsoft.com/office/drawing/2014/main" id="{6B612538-4896-4718-ADFF-8FD7A25E09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335" y="417082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logotipo de instagram png, icono de instagram transparente 18930415 PNG">
            <a:extLst>
              <a:ext uri="{FF2B5EF4-FFF2-40B4-BE49-F238E27FC236}">
                <a16:creationId xmlns:a16="http://schemas.microsoft.com/office/drawing/2014/main" id="{55717BCB-C59C-41FB-991B-82C253A77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272" y="128587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618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>
                <a:solidFill>
                  <a:srgbClr val="00B050"/>
                </a:solidFill>
              </a:rPr>
              <a:t>Moda E-</a:t>
            </a:r>
            <a:r>
              <a:rPr lang="es-ES" sz="2000" b="1" dirty="0" err="1">
                <a:solidFill>
                  <a:srgbClr val="00B050"/>
                </a:solidFill>
              </a:rPr>
              <a:t>commerce</a:t>
            </a:r>
            <a:endParaRPr lang="es-CO" sz="2000" b="1" i="0" dirty="0">
              <a:solidFill>
                <a:srgbClr val="00B05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24306" y="1599043"/>
            <a:ext cx="606103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Canales de Venta en Moda E-</a:t>
            </a:r>
            <a:r>
              <a:rPr lang="es-ES" sz="2000" b="1" dirty="0" err="1"/>
              <a:t>commerce</a:t>
            </a:r>
            <a:endParaRPr lang="es-ES" sz="2000" b="1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E3A1B51E-D25D-4DCD-A3EB-EB83F1CEF0CF}"/>
              </a:ext>
            </a:extLst>
          </p:cNvPr>
          <p:cNvSpPr txBox="1"/>
          <p:nvPr/>
        </p:nvSpPr>
        <p:spPr>
          <a:xfrm>
            <a:off x="824306" y="2276151"/>
            <a:ext cx="7154282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400" b="1" dirty="0"/>
              <a:t>5. Apps de Moda</a:t>
            </a:r>
          </a:p>
          <a:p>
            <a:r>
              <a:rPr lang="es-CO" sz="1400" dirty="0"/>
              <a:t>Aplicaciones móviles de marcas grandes.</a:t>
            </a:r>
          </a:p>
          <a:p>
            <a:r>
              <a:rPr lang="es-CO" sz="1400" dirty="0"/>
              <a:t>Ejemplos:</a:t>
            </a:r>
          </a:p>
          <a:p>
            <a:endParaRPr lang="es-CO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Zara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Nike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 err="1"/>
              <a:t>Shein</a:t>
            </a:r>
            <a:r>
              <a:rPr lang="es-CO" sz="1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H&amp;M </a:t>
            </a:r>
          </a:p>
          <a:p>
            <a:endParaRPr lang="es-CO" sz="1400" b="1" dirty="0"/>
          </a:p>
          <a:p>
            <a:r>
              <a:rPr lang="es-CO" sz="1400" b="1" dirty="0"/>
              <a:t>Beneficios: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experiencia rápida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recompra fácil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1400" dirty="0"/>
              <a:t>notificaciones de promociones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endParaRPr lang="es-ES" sz="1400" dirty="0"/>
          </a:p>
        </p:txBody>
      </p:sp>
      <p:pic>
        <p:nvPicPr>
          <p:cNvPr id="11266" name="Picture 2" descr="Rediseñando la aplicación de ZARA — Reto UX desing thinking | by Irma  Romero | Medium">
            <a:extLst>
              <a:ext uri="{FF2B5EF4-FFF2-40B4-BE49-F238E27FC236}">
                <a16:creationId xmlns:a16="http://schemas.microsoft.com/office/drawing/2014/main" id="{4F401A3A-7134-4BB5-8017-5712D5457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984" y="1986033"/>
            <a:ext cx="4541463" cy="30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74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>
                <a:solidFill>
                  <a:srgbClr val="00B050"/>
                </a:solidFill>
              </a:rPr>
              <a:t>Moda E-</a:t>
            </a:r>
            <a:r>
              <a:rPr lang="es-ES" sz="2000" b="1" dirty="0" err="1">
                <a:solidFill>
                  <a:srgbClr val="00B050"/>
                </a:solidFill>
              </a:rPr>
              <a:t>commerce</a:t>
            </a:r>
            <a:endParaRPr lang="es-CO" sz="2000" b="1" i="0" dirty="0">
              <a:solidFill>
                <a:srgbClr val="00B05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24306" y="1599043"/>
            <a:ext cx="60610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Comportamiento del Consumidor en Moda E-</a:t>
            </a:r>
            <a:r>
              <a:rPr lang="es-CO" sz="2000" b="1" dirty="0" err="1"/>
              <a:t>commerce</a:t>
            </a:r>
            <a:endParaRPr lang="es-CO" sz="2000" b="1" dirty="0"/>
          </a:p>
          <a:p>
            <a:endParaRPr lang="es-CO" sz="2000" b="1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E3A1B51E-D25D-4DCD-A3EB-EB83F1CEF0CF}"/>
              </a:ext>
            </a:extLst>
          </p:cNvPr>
          <p:cNvSpPr txBox="1"/>
          <p:nvPr/>
        </p:nvSpPr>
        <p:spPr>
          <a:xfrm>
            <a:off x="824306" y="2513217"/>
            <a:ext cx="715428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/>
              <a:t>Cuando compra moda online el cliente analiza:</a:t>
            </a:r>
          </a:p>
          <a:p>
            <a:r>
              <a:rPr lang="es-ES" sz="1400" b="1" dirty="0"/>
              <a:t>Confianza</a:t>
            </a:r>
          </a:p>
          <a:p>
            <a:r>
              <a:rPr lang="es-ES" sz="1400" dirty="0"/>
              <a:t>¿Sí llega?</a:t>
            </a:r>
          </a:p>
          <a:p>
            <a:r>
              <a:rPr lang="es-ES" sz="1400" b="1" dirty="0"/>
              <a:t>Diseño</a:t>
            </a:r>
          </a:p>
          <a:p>
            <a:r>
              <a:rPr lang="es-ES" sz="1400" dirty="0"/>
              <a:t>¿Se ve bonita la marca?</a:t>
            </a:r>
          </a:p>
          <a:p>
            <a:r>
              <a:rPr lang="es-ES" sz="1400" b="1" dirty="0"/>
              <a:t>Precio</a:t>
            </a:r>
          </a:p>
          <a:p>
            <a:r>
              <a:rPr lang="es-ES" sz="1400" dirty="0"/>
              <a:t>¿Está bien frente a otras?</a:t>
            </a:r>
          </a:p>
          <a:p>
            <a:r>
              <a:rPr lang="es-ES" sz="1400" b="1" dirty="0"/>
              <a:t>Tallas</a:t>
            </a:r>
          </a:p>
          <a:p>
            <a:r>
              <a:rPr lang="es-ES" sz="1400" dirty="0"/>
              <a:t>¿Me sirve?</a:t>
            </a:r>
          </a:p>
          <a:p>
            <a:r>
              <a:rPr lang="es-ES" sz="1400" b="1" dirty="0"/>
              <a:t>Fotos reales</a:t>
            </a:r>
          </a:p>
          <a:p>
            <a:r>
              <a:rPr lang="es-ES" sz="1400" dirty="0"/>
              <a:t>¿Cómo se ve puesta?</a:t>
            </a:r>
          </a:p>
          <a:p>
            <a:r>
              <a:rPr lang="es-ES" sz="1400" b="1" dirty="0"/>
              <a:t>Entrega</a:t>
            </a:r>
          </a:p>
          <a:p>
            <a:r>
              <a:rPr lang="es-ES" sz="1400" dirty="0"/>
              <a:t>¿Cuánto demora?</a:t>
            </a:r>
          </a:p>
          <a:p>
            <a:r>
              <a:rPr lang="es-ES" sz="1400" b="1" dirty="0"/>
              <a:t>Opiniones</a:t>
            </a:r>
          </a:p>
          <a:p>
            <a:r>
              <a:rPr lang="es-ES" sz="1400" dirty="0"/>
              <a:t>¿Qué dicen otros compradores?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endParaRPr lang="es-ES" sz="1400" dirty="0"/>
          </a:p>
        </p:txBody>
      </p:sp>
      <p:pic>
        <p:nvPicPr>
          <p:cNvPr id="4098" name="Picture 2" descr="Comportamiento del consumidor online - Máster en Marketing Digital de la USC">
            <a:extLst>
              <a:ext uri="{FF2B5EF4-FFF2-40B4-BE49-F238E27FC236}">
                <a16:creationId xmlns:a16="http://schemas.microsoft.com/office/drawing/2014/main" id="{84478B5F-2CDC-40F1-8C5C-C42A3AB6D1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1998319"/>
            <a:ext cx="5198782" cy="286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588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des Sociales más utilizadas en 2025 | Borja Girón">
            <a:extLst>
              <a:ext uri="{FF2B5EF4-FFF2-40B4-BE49-F238E27FC236}">
                <a16:creationId xmlns:a16="http://schemas.microsoft.com/office/drawing/2014/main" id="{AD3AF10B-B806-43CE-B1C9-D99CAD88D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307" y="2204381"/>
            <a:ext cx="5558693" cy="240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 dirty="0">
                <a:solidFill>
                  <a:srgbClr val="00B050"/>
                </a:solidFill>
              </a:rPr>
              <a:t>Social Commerce</a:t>
            </a:r>
            <a:endParaRPr lang="es-ES" sz="1000" b="1" dirty="0">
              <a:solidFill>
                <a:srgbClr val="00B05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5" y="1395378"/>
            <a:ext cx="6061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Que es Social Commerce?</a:t>
            </a:r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E3A1B51E-D25D-4DCD-A3EB-EB83F1CEF0CF}"/>
              </a:ext>
            </a:extLst>
          </p:cNvPr>
          <p:cNvSpPr txBox="1"/>
          <p:nvPr/>
        </p:nvSpPr>
        <p:spPr>
          <a:xfrm>
            <a:off x="985671" y="1935492"/>
            <a:ext cx="715428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/>
              <a:t>El </a:t>
            </a:r>
            <a:r>
              <a:rPr lang="es-ES" sz="1400" b="1" dirty="0"/>
              <a:t>Social Commerce</a:t>
            </a:r>
            <a:r>
              <a:rPr lang="es-ES" sz="1400" dirty="0"/>
              <a:t> es la venta de productos o servicios directamente desde redes sociales.</a:t>
            </a:r>
          </a:p>
          <a:p>
            <a:endParaRPr lang="es-ES" sz="1400" dirty="0"/>
          </a:p>
          <a:p>
            <a:r>
              <a:rPr lang="es-CO" sz="1400" dirty="0"/>
              <a:t>Es una mezcla entre </a:t>
            </a:r>
            <a:r>
              <a:rPr lang="es-CO" sz="1400" b="1" dirty="0"/>
              <a:t>Red social + entretenimiento + compra</a:t>
            </a:r>
            <a:endParaRPr lang="es-ES" sz="1400" b="1" dirty="0"/>
          </a:p>
          <a:p>
            <a:endParaRPr lang="es-ES" sz="1400" dirty="0"/>
          </a:p>
          <a:p>
            <a:r>
              <a:rPr lang="es-ES" sz="1400" dirty="0"/>
              <a:t>Es decir, el cliente </a:t>
            </a:r>
            <a:r>
              <a:rPr lang="es-ES" sz="1400" b="1" dirty="0"/>
              <a:t>descubre, se interesa y compra</a:t>
            </a:r>
            <a:r>
              <a:rPr lang="es-ES" sz="1400" dirty="0"/>
              <a:t> dentro de plataformas como:</a:t>
            </a:r>
          </a:p>
          <a:p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Instagram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 err="1"/>
              <a:t>TikTok</a:t>
            </a:r>
            <a:r>
              <a:rPr lang="es-ES" sz="1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Facebook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WhatsApp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Pinterest</a:t>
            </a:r>
          </a:p>
          <a:p>
            <a:endParaRPr lang="es-ES" sz="1400" dirty="0"/>
          </a:p>
          <a:p>
            <a:r>
              <a:rPr lang="es-ES" sz="1400" dirty="0"/>
              <a:t>Sin necesidad de ir primero a una tienda física o buscar en Google</a:t>
            </a:r>
          </a:p>
          <a:p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9234205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 dirty="0">
                <a:solidFill>
                  <a:srgbClr val="00B050"/>
                </a:solidFill>
              </a:rPr>
              <a:t>Social Commerce</a:t>
            </a:r>
            <a:endParaRPr lang="es-ES" sz="1000" b="1" dirty="0">
              <a:solidFill>
                <a:srgbClr val="00B05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5" y="1395378"/>
            <a:ext cx="6061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Que es Social Commerce?</a:t>
            </a:r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E3A1B51E-D25D-4DCD-A3EB-EB83F1CEF0CF}"/>
              </a:ext>
            </a:extLst>
          </p:cNvPr>
          <p:cNvSpPr txBox="1"/>
          <p:nvPr/>
        </p:nvSpPr>
        <p:spPr>
          <a:xfrm>
            <a:off x="985671" y="1935492"/>
            <a:ext cx="715428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/>
              <a:t>Antes las redes sociales servían solo para: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entretenerse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hablar con amigos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ver fotos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seguir famosos 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buFont typeface="Arial" panose="020B0604020202020204" pitchFamily="34" charset="0"/>
              <a:buChar char="•"/>
            </a:pPr>
            <a:endParaRPr lang="es-ES" sz="1400" dirty="0"/>
          </a:p>
          <a:p>
            <a:r>
              <a:rPr lang="es-ES" sz="1400" dirty="0"/>
              <a:t>Hoy también sirven para: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descubrir marcas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mirar productos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comparar estilos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preguntar precios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400" dirty="0"/>
              <a:t>comprar directamente </a:t>
            </a:r>
          </a:p>
          <a:p>
            <a:endParaRPr lang="es-ES" sz="1400" dirty="0"/>
          </a:p>
          <a:p>
            <a:endParaRPr lang="es-ES" sz="1400" dirty="0"/>
          </a:p>
          <a:p>
            <a:r>
              <a:rPr lang="es-ES" sz="1400" dirty="0"/>
              <a:t>Por eso decimos que es la mezcla entre:</a:t>
            </a:r>
          </a:p>
          <a:p>
            <a:r>
              <a:rPr lang="es-ES" sz="1400" b="1" dirty="0"/>
              <a:t>Red social + entretenimiento + compra</a:t>
            </a:r>
          </a:p>
          <a:p>
            <a:endParaRPr lang="es-ES" sz="1400" dirty="0"/>
          </a:p>
        </p:txBody>
      </p:sp>
      <p:pic>
        <p:nvPicPr>
          <p:cNvPr id="2050" name="Picture 2" descr="Concepto y definición de redes sociales: Todo lo que necesitas saber">
            <a:extLst>
              <a:ext uri="{FF2B5EF4-FFF2-40B4-BE49-F238E27FC236}">
                <a16:creationId xmlns:a16="http://schemas.microsoft.com/office/drawing/2014/main" id="{C53D395D-82F3-4722-8294-A7B0DFFF2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979" y="1693684"/>
            <a:ext cx="5205947" cy="347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907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5BFFB67-C3D4-337D-C327-AB25D270EADA}"/>
              </a:ext>
            </a:extLst>
          </p:cNvPr>
          <p:cNvSpPr txBox="1"/>
          <p:nvPr/>
        </p:nvSpPr>
        <p:spPr>
          <a:xfrm>
            <a:off x="1069359" y="1737439"/>
            <a:ext cx="104414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s-CO" sz="6000" dirty="0">
                <a:solidFill>
                  <a:schemeClr val="bg1"/>
                </a:solidFill>
              </a:rPr>
              <a:t>Evolución del Consumidor Digital</a:t>
            </a:r>
            <a:endParaRPr lang="es-CO" sz="6000" b="1" i="0" dirty="0">
              <a:solidFill>
                <a:schemeClr val="bg1"/>
              </a:solidFill>
              <a:effectLst/>
              <a:latin typeface="Darker Grotesque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8CE8666-1D2A-4D01-34E5-54FD74A39FC0}"/>
              </a:ext>
            </a:extLst>
          </p:cNvPr>
          <p:cNvCxnSpPr>
            <a:cxnSpLocks/>
          </p:cNvCxnSpPr>
          <p:nvPr/>
        </p:nvCxnSpPr>
        <p:spPr>
          <a:xfrm>
            <a:off x="5013630" y="3555133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1846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 dirty="0">
                <a:solidFill>
                  <a:srgbClr val="00B050"/>
                </a:solidFill>
              </a:rPr>
              <a:t>Social Commerce</a:t>
            </a:r>
            <a:endParaRPr lang="es-ES" sz="1000" b="1" dirty="0">
              <a:solidFill>
                <a:srgbClr val="00B05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5" y="1395378"/>
            <a:ext cx="6061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¿Por qué funciona tan bien?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E3A1B51E-D25D-4DCD-A3EB-EB83F1CEF0CF}"/>
              </a:ext>
            </a:extLst>
          </p:cNvPr>
          <p:cNvSpPr txBox="1"/>
          <p:nvPr/>
        </p:nvSpPr>
        <p:spPr>
          <a:xfrm>
            <a:off x="985671" y="1935492"/>
            <a:ext cx="715428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Porque el usuario ya pasa muchas horas en redes sociales.</a:t>
            </a:r>
          </a:p>
          <a:p>
            <a:r>
              <a:rPr lang="es-ES" dirty="0"/>
              <a:t>Mientras se entretiene:</a:t>
            </a:r>
          </a:p>
          <a:p>
            <a:endParaRPr lang="es-ES" dirty="0"/>
          </a:p>
          <a:p>
            <a:r>
              <a:rPr lang="es-ES" dirty="0"/>
              <a:t>No salió a buscar comprar…</a:t>
            </a:r>
          </a:p>
          <a:p>
            <a:r>
              <a:rPr lang="es-ES" b="1" dirty="0"/>
              <a:t>la compra apareció mientras navegaba</a:t>
            </a:r>
            <a:r>
              <a:rPr lang="es-ES" dirty="0"/>
              <a:t>.</a:t>
            </a:r>
          </a:p>
          <a:p>
            <a:endParaRPr lang="es-ES" dirty="0"/>
          </a:p>
          <a:p>
            <a:r>
              <a:rPr lang="es-ES" dirty="0"/>
              <a:t>la moda es altamente visual.</a:t>
            </a:r>
          </a:p>
          <a:p>
            <a:endParaRPr lang="es-ES" dirty="0"/>
          </a:p>
          <a:p>
            <a:r>
              <a:rPr lang="es-ES" dirty="0"/>
              <a:t>Las personas compran cuando ven:</a:t>
            </a:r>
          </a:p>
          <a:p>
            <a:endParaRPr lang="es-ES" dirty="0"/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cómo se ve puesta la prenda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cómo combina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quién la usa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qué estilo transmite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cómo se mueve la tela </a:t>
            </a:r>
          </a:p>
          <a:p>
            <a:r>
              <a:rPr lang="es-ES" dirty="0"/>
              <a:t>Eso las redes lo muestran mejor que una vitrina.</a:t>
            </a:r>
          </a:p>
          <a:p>
            <a:endParaRPr lang="es-ES" dirty="0"/>
          </a:p>
          <a:p>
            <a:endParaRPr lang="es-ES" sz="1400" dirty="0"/>
          </a:p>
        </p:txBody>
      </p:sp>
      <p:pic>
        <p:nvPicPr>
          <p:cNvPr id="3074" name="Picture 2" descr="Redes Sociales: motor de la vida digital en Latinoamérica - Revista Visión  CR">
            <a:extLst>
              <a:ext uri="{FF2B5EF4-FFF2-40B4-BE49-F238E27FC236}">
                <a16:creationId xmlns:a16="http://schemas.microsoft.com/office/drawing/2014/main" id="{20A5F553-72EF-48E0-B5B5-083B8E2DA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599" y="2201332"/>
            <a:ext cx="3326848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1192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 dirty="0">
                <a:solidFill>
                  <a:srgbClr val="00B050"/>
                </a:solidFill>
              </a:rPr>
              <a:t>Social Commerce</a:t>
            </a:r>
            <a:endParaRPr lang="es-ES" sz="1000" b="1" dirty="0">
              <a:solidFill>
                <a:srgbClr val="00B05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5" y="1395378"/>
            <a:ext cx="6061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Comportamiento del Consumidor en Social Commerce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E3A1B51E-D25D-4DCD-A3EB-EB83F1CEF0CF}"/>
              </a:ext>
            </a:extLst>
          </p:cNvPr>
          <p:cNvSpPr txBox="1"/>
          <p:nvPr/>
        </p:nvSpPr>
        <p:spPr>
          <a:xfrm>
            <a:off x="985671" y="1935492"/>
            <a:ext cx="7154282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En redes sociales compra por impulso o emoción.</a:t>
            </a:r>
          </a:p>
          <a:p>
            <a:r>
              <a:rPr lang="es-ES" b="1" dirty="0"/>
              <a:t>Ejemplo:</a:t>
            </a:r>
          </a:p>
          <a:p>
            <a:r>
              <a:rPr lang="es-ES" dirty="0"/>
              <a:t>Ve </a:t>
            </a:r>
            <a:r>
              <a:rPr lang="es-ES" dirty="0" err="1"/>
              <a:t>Reel</a:t>
            </a:r>
            <a:r>
              <a:rPr lang="es-ES" dirty="0"/>
              <a:t> de vestido bonito</a:t>
            </a:r>
            <a:br>
              <a:rPr lang="es-ES" dirty="0"/>
            </a:br>
            <a:r>
              <a:rPr lang="es-ES" dirty="0"/>
              <a:t>Le gusta</a:t>
            </a:r>
            <a:br>
              <a:rPr lang="es-ES" dirty="0"/>
            </a:br>
            <a:r>
              <a:rPr lang="es-ES" dirty="0"/>
              <a:t>Pregunta precio</a:t>
            </a:r>
            <a:br>
              <a:rPr lang="es-ES" dirty="0"/>
            </a:br>
            <a:r>
              <a:rPr lang="es-ES" dirty="0"/>
              <a:t>Compra</a:t>
            </a:r>
          </a:p>
          <a:p>
            <a:endParaRPr lang="es-ES" dirty="0"/>
          </a:p>
          <a:p>
            <a:r>
              <a:rPr lang="es-ES" b="1" dirty="0"/>
              <a:t>¿Qué influye aquí?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video atractivo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urgencia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tendencia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recomendación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facilidad de compra</a:t>
            </a:r>
          </a:p>
          <a:p>
            <a:endParaRPr lang="es-ES" dirty="0"/>
          </a:p>
          <a:p>
            <a:endParaRPr lang="es-ES" dirty="0"/>
          </a:p>
          <a:p>
            <a:endParaRPr lang="es-ES" sz="14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17226CA-9B59-45BD-8CF8-2313CD93C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1471" y="2445869"/>
            <a:ext cx="4781622" cy="273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256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 dirty="0">
                <a:solidFill>
                  <a:srgbClr val="00B050"/>
                </a:solidFill>
              </a:rPr>
              <a:t>Social Commerce</a:t>
            </a:r>
            <a:endParaRPr lang="es-ES" sz="1000" b="1" dirty="0">
              <a:solidFill>
                <a:srgbClr val="00B05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5" y="1395378"/>
            <a:ext cx="6061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Tipos de Compra del Consumidor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E3A1B51E-D25D-4DCD-A3EB-EB83F1CEF0CF}"/>
              </a:ext>
            </a:extLst>
          </p:cNvPr>
          <p:cNvSpPr txBox="1"/>
          <p:nvPr/>
        </p:nvSpPr>
        <p:spPr>
          <a:xfrm>
            <a:off x="985671" y="1935492"/>
            <a:ext cx="7154282" cy="606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Compra racional</a:t>
            </a:r>
          </a:p>
          <a:p>
            <a:r>
              <a:rPr lang="es-ES" sz="1600" dirty="0"/>
              <a:t>Piensa precio, calidad, utilidad.</a:t>
            </a:r>
          </a:p>
          <a:p>
            <a:r>
              <a:rPr lang="es-ES" sz="1600" b="1" dirty="0"/>
              <a:t>Ejemplo:</a:t>
            </a:r>
          </a:p>
          <a:p>
            <a:r>
              <a:rPr lang="es-ES" sz="1600" dirty="0"/>
              <a:t>Comprar zapatos duraderos.</a:t>
            </a:r>
          </a:p>
          <a:p>
            <a:endParaRPr lang="es-ES" sz="1600" dirty="0"/>
          </a:p>
          <a:p>
            <a:r>
              <a:rPr lang="es-CO" sz="1600" b="1" dirty="0"/>
              <a:t>Compra emocional</a:t>
            </a:r>
          </a:p>
          <a:p>
            <a:r>
              <a:rPr lang="es-CO" sz="1600" dirty="0"/>
              <a:t>Compra por gusto o impulso.</a:t>
            </a:r>
          </a:p>
          <a:p>
            <a:r>
              <a:rPr lang="es-CO" sz="1600" b="1" dirty="0"/>
              <a:t>Ejemplo:</a:t>
            </a:r>
          </a:p>
          <a:p>
            <a:r>
              <a:rPr lang="es-CO" sz="1600" dirty="0"/>
              <a:t>Comprar bolso porque “me encantó”.</a:t>
            </a:r>
          </a:p>
          <a:p>
            <a:endParaRPr lang="es-CO" sz="1600" dirty="0"/>
          </a:p>
          <a:p>
            <a:r>
              <a:rPr lang="es-CO" sz="1600" b="1" dirty="0"/>
              <a:t>Compra social</a:t>
            </a:r>
          </a:p>
          <a:p>
            <a:r>
              <a:rPr lang="es-CO" sz="1600" dirty="0"/>
              <a:t>Compra por aceptación o tendencia.</a:t>
            </a:r>
          </a:p>
          <a:p>
            <a:r>
              <a:rPr lang="es-CO" sz="1600" b="1" dirty="0"/>
              <a:t>Ejemplo:</a:t>
            </a:r>
          </a:p>
          <a:p>
            <a:r>
              <a:rPr lang="es-CO" sz="1600" dirty="0"/>
              <a:t>Comprar lo que está viral.</a:t>
            </a:r>
          </a:p>
          <a:p>
            <a:endParaRPr lang="es-CO" sz="1600" dirty="0"/>
          </a:p>
          <a:p>
            <a:r>
              <a:rPr lang="es-ES" sz="1600" b="1" dirty="0"/>
              <a:t>Compra repetitiva</a:t>
            </a:r>
          </a:p>
          <a:p>
            <a:r>
              <a:rPr lang="es-ES" sz="1600" dirty="0"/>
              <a:t>Compra marcas conocidas.</a:t>
            </a:r>
          </a:p>
          <a:p>
            <a:r>
              <a:rPr lang="es-ES" sz="1600" b="1" dirty="0"/>
              <a:t>Ejemplo:</a:t>
            </a:r>
          </a:p>
          <a:p>
            <a:r>
              <a:rPr lang="es-ES" sz="1600" dirty="0"/>
              <a:t>Siempre compra en la misma tienda.</a:t>
            </a:r>
          </a:p>
          <a:p>
            <a:endParaRPr lang="es-CO" sz="1600" dirty="0"/>
          </a:p>
          <a:p>
            <a:endParaRPr lang="es-CO" dirty="0"/>
          </a:p>
          <a:p>
            <a:endParaRPr lang="es-ES" dirty="0"/>
          </a:p>
          <a:p>
            <a:endParaRPr lang="es-ES" dirty="0"/>
          </a:p>
          <a:p>
            <a:endParaRPr lang="es-ES" sz="1400" dirty="0"/>
          </a:p>
        </p:txBody>
      </p:sp>
      <p:pic>
        <p:nvPicPr>
          <p:cNvPr id="8194" name="Picture 2" descr="Cuáles son los tipos de comportamiento de compra?">
            <a:extLst>
              <a:ext uri="{FF2B5EF4-FFF2-40B4-BE49-F238E27FC236}">
                <a16:creationId xmlns:a16="http://schemas.microsoft.com/office/drawing/2014/main" id="{CC4E0495-50AE-48BB-8EEB-AD67833FF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416" y="2349049"/>
            <a:ext cx="4658783" cy="310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6546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95475" y="689788"/>
            <a:ext cx="1089699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/>
              <a:t>Actividad</a:t>
            </a:r>
          </a:p>
          <a:p>
            <a:r>
              <a:rPr lang="es-ES" sz="1600" dirty="0"/>
              <a:t>Teniendo en cuenta que los aprendices ya realizaron segmentación de mercado y </a:t>
            </a:r>
            <a:r>
              <a:rPr lang="es-ES" sz="1600" dirty="0" err="1"/>
              <a:t>buyer</a:t>
            </a:r>
            <a:r>
              <a:rPr lang="es-ES" sz="1600" dirty="0"/>
              <a:t> persona, ahora el siguiente paso es validar si ese </a:t>
            </a:r>
            <a:r>
              <a:rPr lang="es-ES" sz="1600" dirty="0" err="1"/>
              <a:t>buyer</a:t>
            </a:r>
            <a:r>
              <a:rPr lang="es-ES" sz="1600" dirty="0"/>
              <a:t> persona realmente se comporta así en el entorno digital. </a:t>
            </a:r>
            <a:r>
              <a:rPr lang="es-ES" sz="1600" b="1" dirty="0"/>
              <a:t>El</a:t>
            </a:r>
            <a:r>
              <a:rPr lang="es-ES" sz="1600" dirty="0"/>
              <a:t> </a:t>
            </a:r>
            <a:r>
              <a:rPr lang="es-ES" sz="1600" b="1" dirty="0" err="1"/>
              <a:t>buyer</a:t>
            </a:r>
            <a:r>
              <a:rPr lang="es-ES" sz="1600" b="1" dirty="0"/>
              <a:t> persona no se inventa, </a:t>
            </a:r>
            <a:r>
              <a:rPr lang="es-CO" sz="1600" b="1" dirty="0"/>
              <a:t> se valida.</a:t>
            </a:r>
            <a:r>
              <a:rPr lang="es-ES" sz="1600" dirty="0"/>
              <a:t> Ahora deben comprobar si ese cliente sí se comporta como imaginaron.</a:t>
            </a:r>
          </a:p>
          <a:p>
            <a:endParaRPr lang="es-ES" sz="1600" b="1" dirty="0"/>
          </a:p>
          <a:p>
            <a:r>
              <a:rPr lang="es-ES" sz="1600" b="1" dirty="0"/>
              <a:t>Resultado Esperado</a:t>
            </a:r>
          </a:p>
          <a:p>
            <a:r>
              <a:rPr lang="es-ES" sz="1600" dirty="0"/>
              <a:t>Cada grupo entregará un </a:t>
            </a:r>
            <a:r>
              <a:rPr lang="es-ES" sz="1600" b="1" dirty="0"/>
              <a:t>mini diagnóstico del comportamiento digital de su cliente ideal</a:t>
            </a:r>
            <a:r>
              <a:rPr lang="es-ES" sz="1600" dirty="0"/>
              <a:t>. : cómo compra su consumidor?,</a:t>
            </a:r>
          </a:p>
          <a:p>
            <a:r>
              <a:rPr lang="es-ES" sz="1600" dirty="0"/>
              <a:t>qué red social usa ?, qué lo motiva? qué le genera confianza? ?qué barreras tiene</a:t>
            </a:r>
          </a:p>
          <a:p>
            <a:endParaRPr lang="es-ES" sz="1600" dirty="0"/>
          </a:p>
          <a:p>
            <a:endParaRPr lang="es-ES" sz="1600" dirty="0"/>
          </a:p>
          <a:p>
            <a:pPr marL="342900" indent="-342900">
              <a:buAutoNum type="arabicPeriod"/>
            </a:pPr>
            <a:r>
              <a:rPr lang="es-CO" sz="1600" b="1" dirty="0"/>
              <a:t>Investigación Digital Real- </a:t>
            </a:r>
            <a:r>
              <a:rPr lang="es-ES" sz="1600" b="1" dirty="0"/>
              <a:t>Cada grupo trabajará con su </a:t>
            </a:r>
            <a:r>
              <a:rPr lang="es-ES" sz="1600" b="1" dirty="0" err="1"/>
              <a:t>Buyer</a:t>
            </a:r>
            <a:r>
              <a:rPr lang="es-ES" sz="1600" b="1" dirty="0"/>
              <a:t> Persona ya realizado, analizando:</a:t>
            </a:r>
          </a:p>
          <a:p>
            <a:pPr marL="342900" indent="-342900">
              <a:buAutoNum type="arabicPeriod"/>
            </a:pPr>
            <a:endParaRPr lang="es-E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Social Commerce</a:t>
            </a:r>
            <a:r>
              <a:rPr lang="es-E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s-CO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Moda en E-</a:t>
            </a:r>
            <a:r>
              <a:rPr lang="es-CO" sz="16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commerce</a:t>
            </a:r>
            <a:r>
              <a:rPr lang="es-E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600" b="1" dirty="0"/>
              <a:t>Comentarios de marcas reales - </a:t>
            </a:r>
            <a:r>
              <a:rPr lang="es-ES" sz="1600" dirty="0"/>
              <a:t>Leer comentarios en publicaciones </a:t>
            </a:r>
            <a:r>
              <a:rPr lang="es-E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y </a:t>
            </a:r>
            <a:r>
              <a:rPr lang="es-ES" sz="1600" b="1" dirty="0" err="1"/>
              <a:t>Reviews</a:t>
            </a:r>
            <a:r>
              <a:rPr lang="es-ES" sz="1600" b="1" dirty="0"/>
              <a:t> de tiendas online </a:t>
            </a:r>
            <a:r>
              <a:rPr lang="es-ES" sz="1600" dirty="0"/>
              <a:t>Ver qué opinan compradores.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822044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70075" y="689788"/>
            <a:ext cx="10896992" cy="744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/>
              <a:t>2. Qué deben investigar exactamente</a:t>
            </a:r>
          </a:p>
          <a:p>
            <a:endParaRPr lang="es-ES" sz="1600" dirty="0"/>
          </a:p>
          <a:p>
            <a:r>
              <a:rPr lang="es-ES" sz="1600" b="1" dirty="0"/>
              <a:t>2.1. ¿Dónde descubre marcas? </a:t>
            </a:r>
            <a:r>
              <a:rPr lang="es-ES" sz="1600" dirty="0"/>
              <a:t>Buscar si la mayoría de marcas activas están en: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Instagram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 err="1"/>
              <a:t>TikTok</a:t>
            </a:r>
            <a:r>
              <a:rPr lang="es-ES" sz="16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Facebook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o en que </a:t>
            </a:r>
            <a:r>
              <a:rPr lang="es-ES" sz="1600" dirty="0" err="1"/>
              <a:t>reedes</a:t>
            </a:r>
            <a:endParaRPr lang="es-ES" sz="1600" dirty="0"/>
          </a:p>
          <a:p>
            <a:endParaRPr lang="es-ES" sz="1600" dirty="0"/>
          </a:p>
          <a:p>
            <a:r>
              <a:rPr lang="es-ES" sz="1600" b="1" dirty="0"/>
              <a:t>2.2. ¿Qué contenido funciona más? </a:t>
            </a:r>
            <a:r>
              <a:rPr lang="es-ES" sz="1600" dirty="0"/>
              <a:t>Revisar publicaciones con más interacción.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outfits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antes/después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promociones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 err="1"/>
              <a:t>lifestyle</a:t>
            </a:r>
            <a:r>
              <a:rPr lang="es-ES" sz="16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testimonios </a:t>
            </a:r>
          </a:p>
          <a:p>
            <a:endParaRPr lang="es-ES" sz="1600" dirty="0"/>
          </a:p>
          <a:p>
            <a:r>
              <a:rPr lang="es-ES" sz="1600" b="1" dirty="0"/>
              <a:t>2.3. ¿Qué pregunta la gente? </a:t>
            </a:r>
            <a:r>
              <a:rPr lang="es-ES" sz="1600" dirty="0"/>
              <a:t>Leer comentarios como: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¿Precio?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¿Hay talla S?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¿Envían a Pereira?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¿Material?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¿Cómo comprar?</a:t>
            </a:r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004417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70075" y="689788"/>
            <a:ext cx="1089699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/>
              <a:t>Qué deben investigar exactamente</a:t>
            </a:r>
          </a:p>
          <a:p>
            <a:endParaRPr lang="es-ES" sz="1600" dirty="0"/>
          </a:p>
          <a:p>
            <a:r>
              <a:rPr lang="es-ES" sz="1600" b="1" dirty="0"/>
              <a:t>2.4. ¿Qué genera confianza? </a:t>
            </a:r>
            <a:r>
              <a:rPr lang="es-ES" sz="1600" dirty="0"/>
              <a:t>Observar si las marcas muestran: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modelos reales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testimonios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pagos seguros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videos reales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reseñas </a:t>
            </a:r>
          </a:p>
          <a:p>
            <a:endParaRPr lang="es-ES" sz="1600" dirty="0"/>
          </a:p>
          <a:p>
            <a:r>
              <a:rPr lang="es-ES" sz="1600" b="1" dirty="0"/>
              <a:t>2.5. ¿Qué frena compra? </a:t>
            </a:r>
            <a:r>
              <a:rPr lang="es-ES" sz="1600" dirty="0"/>
              <a:t>Detectar: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nadie responde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pocas fotos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no precio visible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web lenta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sin tallas claras 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600" dirty="0"/>
          </a:p>
          <a:p>
            <a:r>
              <a:rPr lang="es-ES" sz="1600" dirty="0"/>
              <a:t>3. </a:t>
            </a:r>
            <a:r>
              <a:rPr lang="es-CO" dirty="0"/>
              <a:t>Ajustar </a:t>
            </a:r>
            <a:r>
              <a:rPr lang="es-CO" dirty="0" err="1"/>
              <a:t>Buyer</a:t>
            </a:r>
            <a:r>
              <a:rPr lang="es-CO" dirty="0"/>
              <a:t> Persona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FE33C3E-CC92-4A25-8C0C-FE9DF4052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075" y="5101103"/>
            <a:ext cx="4351397" cy="14479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CF9EB2E-A17A-4D6C-85F5-35B76ADB19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0368" y="1156444"/>
            <a:ext cx="5051557" cy="321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9164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25252" y="958730"/>
            <a:ext cx="108969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4. </a:t>
            </a:r>
            <a:r>
              <a:rPr lang="es-ES" b="1" dirty="0"/>
              <a:t>Hoja / </a:t>
            </a:r>
            <a:r>
              <a:rPr lang="es-ES" b="1" dirty="0" err="1"/>
              <a:t>Canva</a:t>
            </a:r>
            <a:r>
              <a:rPr lang="es-ES" b="1" dirty="0"/>
              <a:t> / PDF</a:t>
            </a:r>
          </a:p>
          <a:p>
            <a:r>
              <a:rPr lang="es-ES" dirty="0"/>
              <a:t>Debe incluir: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 err="1"/>
              <a:t>Buyer</a:t>
            </a:r>
            <a:r>
              <a:rPr lang="es-ES" dirty="0"/>
              <a:t> Persona inicial y el corregido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Evidencia investigada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Nuevo comportamiento digital - matriz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Recomendación y conclusiones de estrategia</a:t>
            </a:r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915356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1FEF253-53C4-B5FA-07C7-0B039B14F52F}"/>
              </a:ext>
            </a:extLst>
          </p:cNvPr>
          <p:cNvSpPr txBox="1"/>
          <p:nvPr/>
        </p:nvSpPr>
        <p:spPr>
          <a:xfrm>
            <a:off x="2837329" y="1490008"/>
            <a:ext cx="65173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6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Actividad de reflexión inicial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AE0C963B-97B4-4F66-1B49-0B47BC7F0F1A}"/>
              </a:ext>
            </a:extLst>
          </p:cNvPr>
          <p:cNvCxnSpPr>
            <a:cxnSpLocks/>
          </p:cNvCxnSpPr>
          <p:nvPr/>
        </p:nvCxnSpPr>
        <p:spPr>
          <a:xfrm>
            <a:off x="4972228" y="3324314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00B050"/>
                </a:solidFill>
              </a:rPr>
              <a:t>Evolución del Consumidor Digital</a:t>
            </a:r>
            <a:endParaRPr lang="es-CO" sz="2000" b="1" i="0" dirty="0">
              <a:solidFill>
                <a:srgbClr val="00B05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500280" cy="4456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El consumidor ya no compra como hace 10 o 15 años.</a:t>
            </a:r>
            <a:endParaRPr lang="es-C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La tecnología, las redes sociales, los teléfonos móviles y el acceso inmediato a la información transformaron totalmente la forma de:</a:t>
            </a:r>
            <a:endParaRPr lang="es-C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Buscar productos </a:t>
            </a:r>
            <a:endParaRPr lang="es-C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Comparar marcas </a:t>
            </a:r>
            <a:endParaRPr lang="es-C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Tomar decisiones </a:t>
            </a:r>
            <a:endParaRPr lang="es-C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Comprar </a:t>
            </a:r>
            <a:endParaRPr lang="es-C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Recomendar o criticar una marca </a:t>
            </a:r>
            <a:endParaRPr lang="es-C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Hoy no gana la empresa que más vende, sino la que </a:t>
            </a:r>
            <a:r>
              <a:rPr lang="es-CO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mejor entiende al consumidor digital</a:t>
            </a:r>
            <a:r>
              <a:rPr lang="es-CO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C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l nuevo consumidor digital: evolución del 'e-commerce' en Europa | Harvard  Deusto las revistas">
            <a:extLst>
              <a:ext uri="{FF2B5EF4-FFF2-40B4-BE49-F238E27FC236}">
                <a16:creationId xmlns:a16="http://schemas.microsoft.com/office/drawing/2014/main" id="{BEC05433-9268-4A22-9F12-D1A06DE585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292" y="1899765"/>
            <a:ext cx="5188622" cy="2746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730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00B050"/>
                </a:solidFill>
              </a:rPr>
              <a:t>Evolución del Consumidor Digital</a:t>
            </a:r>
            <a:endParaRPr lang="es-CO" sz="2000" b="1" i="0" dirty="0">
              <a:solidFill>
                <a:srgbClr val="00B05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481381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¿Quién era el consumidor antes?</a:t>
            </a:r>
          </a:p>
          <a:p>
            <a:endParaRPr lang="es-ES" b="1" dirty="0"/>
          </a:p>
          <a:p>
            <a:r>
              <a:rPr lang="es-ES" b="1" dirty="0"/>
              <a:t>Consumidor tradicional</a:t>
            </a:r>
          </a:p>
          <a:p>
            <a:r>
              <a:rPr lang="es-ES" dirty="0"/>
              <a:t>Hace algunos años, la compra dependía principalmente de la tienda física.</a:t>
            </a:r>
          </a:p>
          <a:p>
            <a:endParaRPr lang="es-ES" dirty="0"/>
          </a:p>
          <a:p>
            <a:r>
              <a:rPr lang="es-ES" dirty="0"/>
              <a:t>El proceso era más lento y con menos opciones.</a:t>
            </a:r>
          </a:p>
          <a:p>
            <a:endParaRPr lang="es-ES" dirty="0"/>
          </a:p>
          <a:p>
            <a:endParaRPr lang="es-ES" b="1" dirty="0"/>
          </a:p>
          <a:p>
            <a:r>
              <a:rPr lang="es-ES" b="1" dirty="0"/>
              <a:t>Antes (Consumidor tradicional)</a:t>
            </a:r>
          </a:p>
          <a:p>
            <a:r>
              <a:rPr lang="es-ES" dirty="0"/>
              <a:t>El cliente compraba así: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Iba a tiendas físicas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Veía vitrinas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Dependía del vendedor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Comparaba poco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Compraba por ubicación</a:t>
            </a:r>
          </a:p>
          <a:p>
            <a:endParaRPr lang="es-ES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onoces a tus clientes? 10 tipos de consumidores que debes conocer">
            <a:extLst>
              <a:ext uri="{FF2B5EF4-FFF2-40B4-BE49-F238E27FC236}">
                <a16:creationId xmlns:a16="http://schemas.microsoft.com/office/drawing/2014/main" id="{BA59E6D7-1B3A-4A02-9E26-881BA8DF8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027" y="1910848"/>
            <a:ext cx="4813818" cy="361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556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00B050"/>
                </a:solidFill>
              </a:rPr>
              <a:t>Evolución del Consumidor Digital</a:t>
            </a:r>
            <a:endParaRPr lang="es-CO" sz="2000" b="1" i="0" dirty="0">
              <a:solidFill>
                <a:srgbClr val="00B05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492168" y="1273987"/>
            <a:ext cx="9933785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¿Quién es el consumidor hoy?</a:t>
            </a:r>
          </a:p>
          <a:p>
            <a:endParaRPr lang="es-ES" sz="2000" b="1" dirty="0"/>
          </a:p>
          <a:p>
            <a:r>
              <a:rPr lang="es-ES" sz="2000" b="1" dirty="0"/>
              <a:t>Consumidor Digital</a:t>
            </a:r>
          </a:p>
          <a:p>
            <a:r>
              <a:rPr lang="es-ES" sz="2000" dirty="0"/>
              <a:t>Es una persona conectada, informada y con poder de decisión.</a:t>
            </a:r>
          </a:p>
          <a:p>
            <a:r>
              <a:rPr lang="es-ES" sz="2000" dirty="0"/>
              <a:t>Ya no espera que la marca lo busque: él investiga primero.</a:t>
            </a:r>
          </a:p>
          <a:p>
            <a:endParaRPr lang="es-ES" sz="2000" dirty="0"/>
          </a:p>
          <a:p>
            <a:r>
              <a:rPr lang="es-ES" sz="2000" b="1" dirty="0"/>
              <a:t>Hoy (Consumidor digital)</a:t>
            </a:r>
          </a:p>
          <a:p>
            <a:r>
              <a:rPr lang="es-ES" sz="2000" dirty="0"/>
              <a:t>El consumidor actual: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Busca en Google antes de comprar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Mira </a:t>
            </a:r>
            <a:r>
              <a:rPr lang="es-ES" sz="2000" dirty="0" err="1"/>
              <a:t>TikTok</a:t>
            </a:r>
            <a:r>
              <a:rPr lang="es-ES" sz="2000" dirty="0"/>
              <a:t> antes de decidir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Compara precios online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Lee reseñas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Compra desde el celular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Espera entrega rápida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Quiere marcas auténticas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Exige buena atención por WhatsApp</a:t>
            </a:r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La evolución del consumido online con el auge del comercio electrónico">
            <a:extLst>
              <a:ext uri="{FF2B5EF4-FFF2-40B4-BE49-F238E27FC236}">
                <a16:creationId xmlns:a16="http://schemas.microsoft.com/office/drawing/2014/main" id="{6D8C12D5-096C-4CF6-B914-C0D014AF2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391" y="2079812"/>
            <a:ext cx="4044441" cy="269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271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00B050"/>
                </a:solidFill>
              </a:rPr>
              <a:t>Evolución del Consumidor Digital</a:t>
            </a:r>
            <a:endParaRPr lang="es-CO" sz="2000" b="1" i="0" dirty="0">
              <a:solidFill>
                <a:srgbClr val="00B05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74875" y="1256467"/>
            <a:ext cx="693957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Características actuales:</a:t>
            </a:r>
          </a:p>
          <a:p>
            <a:endParaRPr lang="es-ES" sz="2000" b="1" dirty="0"/>
          </a:p>
          <a:p>
            <a:r>
              <a:rPr lang="es-ES" sz="2000" b="1" dirty="0"/>
              <a:t>Informado</a:t>
            </a:r>
          </a:p>
          <a:p>
            <a:r>
              <a:rPr lang="es-ES" sz="2000" dirty="0"/>
              <a:t>Sabe precios, calidad y opiniones.</a:t>
            </a:r>
          </a:p>
          <a:p>
            <a:endParaRPr lang="es-ES" sz="2000" b="1" dirty="0"/>
          </a:p>
          <a:p>
            <a:r>
              <a:rPr lang="es-ES" sz="2000" b="1" dirty="0"/>
              <a:t>Impaciente</a:t>
            </a:r>
          </a:p>
          <a:p>
            <a:r>
              <a:rPr lang="es-ES" sz="2000" dirty="0"/>
              <a:t>Quiere respuestas rápidas.</a:t>
            </a:r>
          </a:p>
          <a:p>
            <a:endParaRPr lang="es-ES" sz="2000" b="1" dirty="0"/>
          </a:p>
          <a:p>
            <a:r>
              <a:rPr lang="es-ES" sz="2000" b="1" dirty="0"/>
              <a:t>Visual</a:t>
            </a:r>
          </a:p>
          <a:p>
            <a:r>
              <a:rPr lang="es-ES" sz="2000" dirty="0"/>
              <a:t>Compra por imágenes, video y estética.</a:t>
            </a:r>
          </a:p>
          <a:p>
            <a:endParaRPr lang="es-ES" sz="2000" b="1" dirty="0"/>
          </a:p>
          <a:p>
            <a:r>
              <a:rPr lang="es-ES" sz="2000" b="1" dirty="0"/>
              <a:t>Social</a:t>
            </a:r>
          </a:p>
          <a:p>
            <a:r>
              <a:rPr lang="es-ES" sz="2000" dirty="0"/>
              <a:t>Confía en recomendaciones.</a:t>
            </a:r>
          </a:p>
          <a:p>
            <a:endParaRPr lang="es-ES" sz="2000" b="1" dirty="0"/>
          </a:p>
          <a:p>
            <a:r>
              <a:rPr lang="es-ES" sz="2000" b="1" dirty="0"/>
              <a:t>Exigente</a:t>
            </a:r>
          </a:p>
          <a:p>
            <a:r>
              <a:rPr lang="es-ES" sz="2000" dirty="0"/>
              <a:t>No perdona mala atención.</a:t>
            </a:r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8" name="Picture 4" descr="Hábitos do consumidor revela as tendências para o e-commerce em 2024 - Blog  - Rodoê">
            <a:extLst>
              <a:ext uri="{FF2B5EF4-FFF2-40B4-BE49-F238E27FC236}">
                <a16:creationId xmlns:a16="http://schemas.microsoft.com/office/drawing/2014/main" id="{64360D9F-15FB-46E1-BE76-7F9AB4BD4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75" y="1946708"/>
            <a:ext cx="4643214" cy="310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362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00B050"/>
                </a:solidFill>
              </a:rPr>
              <a:t>Evolución del Consumidor Digital</a:t>
            </a:r>
            <a:endParaRPr lang="es-CO" sz="2000" b="1" i="0" dirty="0">
              <a:solidFill>
                <a:srgbClr val="00B050"/>
              </a:solidFill>
              <a:effectLst/>
              <a:latin typeface="Darker Grotesque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2650CC7B-37E7-442F-8B8A-A5618219C836}"/>
              </a:ext>
            </a:extLst>
          </p:cNvPr>
          <p:cNvSpPr txBox="1"/>
          <p:nvPr/>
        </p:nvSpPr>
        <p:spPr>
          <a:xfrm>
            <a:off x="1003157" y="2479802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/>
              <a:t>Ejemplo en moda:</a:t>
            </a:r>
          </a:p>
          <a:p>
            <a:endParaRPr lang="es-ES" b="1" dirty="0"/>
          </a:p>
          <a:p>
            <a:r>
              <a:rPr lang="es-ES" dirty="0"/>
              <a:t>Antes alguien iba al centro comercial a buscar jeans.</a:t>
            </a:r>
            <a:br>
              <a:rPr lang="es-ES" dirty="0"/>
            </a:br>
            <a:r>
              <a:rPr lang="es-ES" dirty="0"/>
              <a:t>Hoy:</a:t>
            </a:r>
          </a:p>
          <a:p>
            <a:pPr>
              <a:buFont typeface="+mj-lt"/>
              <a:buAutoNum type="arabicPeriod"/>
            </a:pPr>
            <a:r>
              <a:rPr lang="es-ES" dirty="0"/>
              <a:t>Ve </a:t>
            </a:r>
            <a:r>
              <a:rPr lang="es-ES" dirty="0" err="1"/>
              <a:t>TikTok</a:t>
            </a:r>
            <a:r>
              <a:rPr lang="es-ES" dirty="0"/>
              <a:t> </a:t>
            </a:r>
          </a:p>
          <a:p>
            <a:pPr>
              <a:buFont typeface="+mj-lt"/>
              <a:buAutoNum type="arabicPeriod"/>
            </a:pPr>
            <a:r>
              <a:rPr lang="es-ES" dirty="0"/>
              <a:t>Busca outfits </a:t>
            </a:r>
          </a:p>
          <a:p>
            <a:pPr>
              <a:buFont typeface="+mj-lt"/>
              <a:buAutoNum type="arabicPeriod"/>
            </a:pPr>
            <a:r>
              <a:rPr lang="es-ES" dirty="0"/>
              <a:t>Mira Instagram de marcas </a:t>
            </a:r>
          </a:p>
          <a:p>
            <a:pPr>
              <a:buFont typeface="+mj-lt"/>
              <a:buAutoNum type="arabicPeriod"/>
            </a:pPr>
            <a:r>
              <a:rPr lang="es-ES" dirty="0"/>
              <a:t>Pregunta precio </a:t>
            </a:r>
          </a:p>
          <a:p>
            <a:pPr>
              <a:buFont typeface="+mj-lt"/>
              <a:buAutoNum type="arabicPeriod"/>
            </a:pPr>
            <a:r>
              <a:rPr lang="es-ES" dirty="0"/>
              <a:t>Compra online</a:t>
            </a:r>
          </a:p>
        </p:txBody>
      </p:sp>
      <p:pic>
        <p:nvPicPr>
          <p:cNvPr id="3076" name="Picture 4" descr="Style Girls Pasha | TikTok">
            <a:extLst>
              <a:ext uri="{FF2B5EF4-FFF2-40B4-BE49-F238E27FC236}">
                <a16:creationId xmlns:a16="http://schemas.microsoft.com/office/drawing/2014/main" id="{241A3DC6-FD29-41BE-B36D-808985EE4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633" y="1802904"/>
            <a:ext cx="2205907" cy="393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583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b="1" dirty="0">
                <a:solidFill>
                  <a:srgbClr val="00B050"/>
                </a:solidFill>
              </a:rPr>
              <a:t>¿Qué es el Comportamiento del Consumidor?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2650CC7B-37E7-442F-8B8A-A5618219C836}"/>
              </a:ext>
            </a:extLst>
          </p:cNvPr>
          <p:cNvSpPr txBox="1"/>
          <p:nvPr/>
        </p:nvSpPr>
        <p:spPr>
          <a:xfrm>
            <a:off x="1003157" y="1547280"/>
            <a:ext cx="6096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/>
              <a:t>¿Qué es el Comportamiento del Consumidor?</a:t>
            </a:r>
          </a:p>
          <a:p>
            <a:endParaRPr lang="es-ES" b="1" dirty="0"/>
          </a:p>
          <a:p>
            <a:r>
              <a:rPr lang="es-ES" dirty="0"/>
              <a:t>El </a:t>
            </a:r>
            <a:r>
              <a:rPr lang="es-ES" b="1" dirty="0"/>
              <a:t>comportamiento del consumidor</a:t>
            </a:r>
            <a:r>
              <a:rPr lang="es-ES" dirty="0"/>
              <a:t> es el estudio de cómo las personas </a:t>
            </a:r>
            <a:r>
              <a:rPr lang="es-ES" b="1" dirty="0"/>
              <a:t>piensan, sienten, deciden y actúan</a:t>
            </a:r>
            <a:r>
              <a:rPr lang="es-ES" dirty="0"/>
              <a:t> cuando van a comprar un producto o servicio.</a:t>
            </a:r>
          </a:p>
          <a:p>
            <a:endParaRPr lang="es-ES" dirty="0"/>
          </a:p>
          <a:p>
            <a:r>
              <a:rPr lang="es-ES" dirty="0"/>
              <a:t>Analiza: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qué compran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por qué compran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cuándo compran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dónde compran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cuánto gastan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qué los influye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cómo eligen una marca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qué los hace repetir compra </a:t>
            </a:r>
          </a:p>
          <a:p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26D43E9-66C8-4C8A-8F61-957782A679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176" y="1001297"/>
            <a:ext cx="3671647" cy="5507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8959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9356</TotalTime>
  <Words>1569</Words>
  <Application>Microsoft Office PowerPoint</Application>
  <PresentationFormat>Panorámica</PresentationFormat>
  <Paragraphs>401</Paragraphs>
  <Slides>27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Darker Grotesque</vt:lpstr>
      <vt:lpstr>Symbol</vt:lpstr>
      <vt:lpstr>WORK SANS BOLD ROMAN</vt:lpstr>
      <vt:lpstr>Work Sans Medium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USUARIO</cp:lastModifiedBy>
  <cp:revision>145</cp:revision>
  <dcterms:created xsi:type="dcterms:W3CDTF">2020-10-01T23:51:28Z</dcterms:created>
  <dcterms:modified xsi:type="dcterms:W3CDTF">2026-04-28T21:55:27Z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</Properties>
</file>