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8"/>
  </p:notesMasterIdLst>
  <p:sldIdLst>
    <p:sldId id="3531" r:id="rId5"/>
    <p:sldId id="4386" r:id="rId6"/>
    <p:sldId id="4387" r:id="rId7"/>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3C69"/>
    <a:srgbClr val="FF9800"/>
    <a:srgbClr val="504F4E"/>
    <a:srgbClr val="B28D42"/>
    <a:srgbClr val="A51D30"/>
    <a:srgbClr val="E76524"/>
    <a:srgbClr val="C4243B"/>
    <a:srgbClr val="3CB4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DDB7FC-D730-A74E-A8BF-E50AACFC065E}" v="48" dt="2026-02-23T20:13:10.904"/>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67"/>
    <p:restoredTop sz="94609"/>
  </p:normalViewPr>
  <p:slideViewPr>
    <p:cSldViewPr snapToGrid="0">
      <p:cViewPr varScale="1">
        <p:scale>
          <a:sx n="80" d="100"/>
          <a:sy n="80" d="100"/>
        </p:scale>
        <p:origin x="677" y="5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33AA5D-2A4A-4849-9677-9BF285A4AC68}" type="datetimeFigureOut">
              <a:rPr lang="es-CO" smtClean="0"/>
              <a:t>13/05/2026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995480-9A0B-412F-9F0C-9013F7D0D8EE}" type="slidenum">
              <a:rPr lang="es-CO" smtClean="0"/>
              <a:t>‹Nº›</a:t>
            </a:fld>
            <a:endParaRPr lang="es-CO"/>
          </a:p>
        </p:txBody>
      </p:sp>
    </p:spTree>
    <p:extLst>
      <p:ext uri="{BB962C8B-B14F-4D97-AF65-F5344CB8AC3E}">
        <p14:creationId xmlns:p14="http://schemas.microsoft.com/office/powerpoint/2010/main" val="14610132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960EB1-ED4B-4181-9E97-43B642B9F85C}" type="slidenum">
              <a:rPr kumimoji="0" lang="es-CO"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s-CO"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1076240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Portada">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20700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Dos columnas">
    <p:spTree>
      <p:nvGrpSpPr>
        <p:cNvPr id="1" name=""/>
        <p:cNvGrpSpPr/>
        <p:nvPr/>
      </p:nvGrpSpPr>
      <p:grpSpPr>
        <a:xfrm>
          <a:off x="0" y="0"/>
          <a:ext cx="0" cy="0"/>
          <a:chOff x="0" y="0"/>
          <a:chExt cx="0" cy="0"/>
        </a:xfrm>
      </p:grpSpPr>
      <p:sp>
        <p:nvSpPr>
          <p:cNvPr id="5" name="Marcador de texto 4">
            <a:extLst>
              <a:ext uri="{FF2B5EF4-FFF2-40B4-BE49-F238E27FC236}">
                <a16:creationId xmlns:a16="http://schemas.microsoft.com/office/drawing/2014/main" id="{F920AD02-1881-6B56-F04D-2652000CC4AC}"/>
              </a:ext>
            </a:extLst>
          </p:cNvPr>
          <p:cNvSpPr>
            <a:spLocks noGrp="1"/>
          </p:cNvSpPr>
          <p:nvPr>
            <p:ph type="body" sz="quarter" idx="10" hasCustomPrompt="1"/>
          </p:nvPr>
        </p:nvSpPr>
        <p:spPr>
          <a:xfrm>
            <a:off x="372269" y="1509713"/>
            <a:ext cx="11447463" cy="387350"/>
          </a:xfrm>
          <a:prstGeom prst="rect">
            <a:avLst/>
          </a:prstGeom>
        </p:spPr>
        <p:txBody>
          <a:bodyPr/>
          <a:lstStyle>
            <a:lvl1pPr marL="0" indent="0">
              <a:buNone/>
              <a:defRPr sz="2400" b="1">
                <a:solidFill>
                  <a:srgbClr val="193C69"/>
                </a:solidFill>
              </a:defRPr>
            </a:lvl1pPr>
          </a:lstStyle>
          <a:p>
            <a:pPr lvl="0"/>
            <a:r>
              <a:rPr lang="es-ES"/>
              <a:t>Fuente para título – 24 </a:t>
            </a:r>
            <a:r>
              <a:rPr lang="es-ES" err="1"/>
              <a:t>px</a:t>
            </a:r>
            <a:r>
              <a:rPr lang="es-ES"/>
              <a:t> negrita color azul </a:t>
            </a:r>
            <a:r>
              <a:rPr lang="es-ES" err="1"/>
              <a:t>ENTerritorio</a:t>
            </a:r>
            <a:endParaRPr lang="es-CO"/>
          </a:p>
        </p:txBody>
      </p:sp>
      <p:sp>
        <p:nvSpPr>
          <p:cNvPr id="7" name="Marcador de texto 6">
            <a:extLst>
              <a:ext uri="{FF2B5EF4-FFF2-40B4-BE49-F238E27FC236}">
                <a16:creationId xmlns:a16="http://schemas.microsoft.com/office/drawing/2014/main" id="{8BC98858-9762-9821-4DB7-BE7A355F18FD}"/>
              </a:ext>
            </a:extLst>
          </p:cNvPr>
          <p:cNvSpPr>
            <a:spLocks noGrp="1"/>
          </p:cNvSpPr>
          <p:nvPr>
            <p:ph type="body" sz="quarter" idx="11" hasCustomPrompt="1"/>
          </p:nvPr>
        </p:nvSpPr>
        <p:spPr>
          <a:xfrm>
            <a:off x="372269" y="2208213"/>
            <a:ext cx="11447462" cy="3848100"/>
          </a:xfrm>
          <a:prstGeom prst="rect">
            <a:avLst/>
          </a:prstGeom>
        </p:spPr>
        <p:txBody>
          <a:bodyPr numCol="2" spcCol="540000"/>
          <a:lstStyle>
            <a:lvl1pPr marL="0" indent="0" algn="just">
              <a:buNone/>
              <a:defRPr lang="es-CO" sz="1600" kern="1200" dirty="0" smtClean="0">
                <a:solidFill>
                  <a:schemeClr val="tx1">
                    <a:lumMod val="65000"/>
                    <a:lumOff val="35000"/>
                  </a:schemeClr>
                </a:solidFill>
                <a:latin typeface="+mn-lt"/>
                <a:ea typeface="+mn-ea"/>
                <a:cs typeface="+mn-cs"/>
              </a:defRPr>
            </a:lvl1pPr>
          </a:lstStyle>
          <a:p>
            <a:pPr lvl="0"/>
            <a:r>
              <a:rPr lang="es-CO"/>
              <a:t>Fuente para texto de corrido – Calibri 16 </a:t>
            </a:r>
            <a:r>
              <a:rPr lang="es-CO" err="1"/>
              <a:t>px</a:t>
            </a:r>
            <a:r>
              <a:rPr lang="es-CO"/>
              <a:t> a dos o tres columnas color gris</a:t>
            </a:r>
          </a:p>
          <a:p>
            <a:pPr lvl="0"/>
            <a:endParaRPr lang="es-CO"/>
          </a:p>
          <a:p>
            <a:pPr lvl="0"/>
            <a:r>
              <a:rPr lang="en-US"/>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err="1"/>
              <a:t>popularised</a:t>
            </a:r>
            <a:r>
              <a:rPr lang="en-US"/>
              <a:t> in the 1960s with the release of Letraset sheets containing Lorem Ipsum passages, and more recently with desktop publishing software like Aldus PageMaker including versions of Lorem Ipsum.</a:t>
            </a:r>
          </a:p>
          <a:p>
            <a:pPr lvl="0"/>
            <a:endParaRPr lang="en-US"/>
          </a:p>
          <a:p>
            <a:pPr lvl="0"/>
            <a:r>
              <a:rPr lang="en-US"/>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err="1"/>
              <a:t>popularised</a:t>
            </a:r>
            <a:r>
              <a:rPr lang="en-US"/>
              <a:t> in the 1960s with the release of Letraset sheets containing Lorem Ipsum passages, and more recently with desktop publishing software like Aldus PageMaker including versions of Lorem Ipsum.</a:t>
            </a:r>
            <a:endParaRPr lang="es-CO"/>
          </a:p>
        </p:txBody>
      </p:sp>
    </p:spTree>
    <p:extLst>
      <p:ext uri="{BB962C8B-B14F-4D97-AF65-F5344CB8AC3E}">
        <p14:creationId xmlns:p14="http://schemas.microsoft.com/office/powerpoint/2010/main" val="3204791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res columnas">
    <p:spTree>
      <p:nvGrpSpPr>
        <p:cNvPr id="1" name=""/>
        <p:cNvGrpSpPr/>
        <p:nvPr/>
      </p:nvGrpSpPr>
      <p:grpSpPr>
        <a:xfrm>
          <a:off x="0" y="0"/>
          <a:ext cx="0" cy="0"/>
          <a:chOff x="0" y="0"/>
          <a:chExt cx="0" cy="0"/>
        </a:xfrm>
      </p:grpSpPr>
      <p:sp>
        <p:nvSpPr>
          <p:cNvPr id="2" name="Marcador de texto 4">
            <a:extLst>
              <a:ext uri="{FF2B5EF4-FFF2-40B4-BE49-F238E27FC236}">
                <a16:creationId xmlns:a16="http://schemas.microsoft.com/office/drawing/2014/main" id="{6C15B91E-90CD-5820-1500-E5E7827F4C36}"/>
              </a:ext>
            </a:extLst>
          </p:cNvPr>
          <p:cNvSpPr>
            <a:spLocks noGrp="1"/>
          </p:cNvSpPr>
          <p:nvPr>
            <p:ph type="body" sz="quarter" idx="10" hasCustomPrompt="1"/>
          </p:nvPr>
        </p:nvSpPr>
        <p:spPr>
          <a:xfrm>
            <a:off x="372269" y="1509713"/>
            <a:ext cx="11447463" cy="387350"/>
          </a:xfrm>
          <a:prstGeom prst="rect">
            <a:avLst/>
          </a:prstGeom>
        </p:spPr>
        <p:txBody>
          <a:bodyPr/>
          <a:lstStyle>
            <a:lvl1pPr marL="0" indent="0">
              <a:buNone/>
              <a:defRPr sz="2400" b="1">
                <a:solidFill>
                  <a:srgbClr val="193C69"/>
                </a:solidFill>
              </a:defRPr>
            </a:lvl1pPr>
          </a:lstStyle>
          <a:p>
            <a:pPr lvl="0"/>
            <a:r>
              <a:rPr lang="es-ES"/>
              <a:t>Fuente para título – 24 </a:t>
            </a:r>
            <a:r>
              <a:rPr lang="es-ES" err="1"/>
              <a:t>px</a:t>
            </a:r>
            <a:r>
              <a:rPr lang="es-ES"/>
              <a:t> negrita color azul </a:t>
            </a:r>
            <a:r>
              <a:rPr lang="es-ES" err="1"/>
              <a:t>ENTerritorio</a:t>
            </a:r>
            <a:endParaRPr lang="es-CO"/>
          </a:p>
        </p:txBody>
      </p:sp>
      <p:sp>
        <p:nvSpPr>
          <p:cNvPr id="4" name="Marcador de texto 6">
            <a:extLst>
              <a:ext uri="{FF2B5EF4-FFF2-40B4-BE49-F238E27FC236}">
                <a16:creationId xmlns:a16="http://schemas.microsoft.com/office/drawing/2014/main" id="{4CF17E80-90AF-347A-E14E-E748AE8D3BF9}"/>
              </a:ext>
            </a:extLst>
          </p:cNvPr>
          <p:cNvSpPr>
            <a:spLocks noGrp="1"/>
          </p:cNvSpPr>
          <p:nvPr>
            <p:ph type="body" sz="quarter" idx="11" hasCustomPrompt="1"/>
          </p:nvPr>
        </p:nvSpPr>
        <p:spPr>
          <a:xfrm>
            <a:off x="372269" y="2208213"/>
            <a:ext cx="11447462" cy="3848100"/>
          </a:xfrm>
          <a:prstGeom prst="rect">
            <a:avLst/>
          </a:prstGeom>
        </p:spPr>
        <p:txBody>
          <a:bodyPr numCol="3" spcCol="540000"/>
          <a:lstStyle>
            <a:lvl1pPr marL="0" indent="0" algn="just">
              <a:buNone/>
              <a:defRPr lang="es-CO" sz="1600" kern="1200" dirty="0" smtClean="0">
                <a:solidFill>
                  <a:schemeClr val="tx1">
                    <a:lumMod val="65000"/>
                    <a:lumOff val="35000"/>
                  </a:schemeClr>
                </a:solidFill>
                <a:latin typeface="+mn-lt"/>
                <a:ea typeface="+mn-ea"/>
                <a:cs typeface="+mn-cs"/>
              </a:defRPr>
            </a:lvl1pPr>
          </a:lstStyle>
          <a:p>
            <a:pPr lvl="0"/>
            <a:r>
              <a:rPr lang="es-CO"/>
              <a:t>Fuente para texto de corrido – Calibri 16 </a:t>
            </a:r>
            <a:r>
              <a:rPr lang="es-CO" err="1"/>
              <a:t>px</a:t>
            </a:r>
            <a:r>
              <a:rPr lang="es-CO"/>
              <a:t> a dos o tres columnas color gris</a:t>
            </a:r>
          </a:p>
          <a:p>
            <a:pPr lvl="0"/>
            <a:endParaRPr lang="es-CO"/>
          </a:p>
          <a:p>
            <a:pPr lvl="0"/>
            <a:r>
              <a:rPr lang="en-US"/>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err="1"/>
              <a:t>popularised</a:t>
            </a:r>
            <a:r>
              <a:rPr lang="en-US"/>
              <a:t> in the 1960s with the release of Letraset sheets containing Lorem Ipsum passages, and more recently with desktop publishing software like Aldus PageMaker including versions of Lorem Ipsum.</a:t>
            </a:r>
          </a:p>
          <a:p>
            <a:pPr lvl="0"/>
            <a:endParaRPr lang="en-US"/>
          </a:p>
          <a:p>
            <a:pPr lvl="0"/>
            <a:r>
              <a:rPr lang="en-US"/>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err="1"/>
              <a:t>popularised</a:t>
            </a:r>
            <a:r>
              <a:rPr lang="en-US"/>
              <a:t> in the 1960s with the release of Letraset sheets containing Lorem Ipsum passages, and more recently with desktop publishing software like Aldus PageMaker including versions of Lorem Ipsum.</a:t>
            </a:r>
            <a:endParaRPr lang="es-CO"/>
          </a:p>
        </p:txBody>
      </p:sp>
    </p:spTree>
    <p:extLst>
      <p:ext uri="{BB962C8B-B14F-4D97-AF65-F5344CB8AC3E}">
        <p14:creationId xmlns:p14="http://schemas.microsoft.com/office/powerpoint/2010/main" val="22755023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magen y texto_1">
    <p:spTree>
      <p:nvGrpSpPr>
        <p:cNvPr id="1" name=""/>
        <p:cNvGrpSpPr/>
        <p:nvPr/>
      </p:nvGrpSpPr>
      <p:grpSpPr>
        <a:xfrm>
          <a:off x="0" y="0"/>
          <a:ext cx="0" cy="0"/>
          <a:chOff x="0" y="0"/>
          <a:chExt cx="0" cy="0"/>
        </a:xfrm>
      </p:grpSpPr>
      <p:sp>
        <p:nvSpPr>
          <p:cNvPr id="3" name="Marcador de posición de imagen 2">
            <a:extLst>
              <a:ext uri="{FF2B5EF4-FFF2-40B4-BE49-F238E27FC236}">
                <a16:creationId xmlns:a16="http://schemas.microsoft.com/office/drawing/2014/main" id="{C04C1216-0EED-19E9-CE58-BAED0B228722}"/>
              </a:ext>
            </a:extLst>
          </p:cNvPr>
          <p:cNvSpPr>
            <a:spLocks noGrp="1"/>
          </p:cNvSpPr>
          <p:nvPr>
            <p:ph type="pic" idx="1"/>
          </p:nvPr>
        </p:nvSpPr>
        <p:spPr>
          <a:xfrm>
            <a:off x="5183188" y="1352811"/>
            <a:ext cx="6172200" cy="487149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8" name="Marcador de texto 7">
            <a:extLst>
              <a:ext uri="{FF2B5EF4-FFF2-40B4-BE49-F238E27FC236}">
                <a16:creationId xmlns:a16="http://schemas.microsoft.com/office/drawing/2014/main" id="{19561D17-437D-7005-0D28-E068DAB3A615}"/>
              </a:ext>
            </a:extLst>
          </p:cNvPr>
          <p:cNvSpPr>
            <a:spLocks noGrp="1"/>
          </p:cNvSpPr>
          <p:nvPr>
            <p:ph type="body" sz="quarter" idx="10" hasCustomPrompt="1"/>
          </p:nvPr>
        </p:nvSpPr>
        <p:spPr>
          <a:xfrm>
            <a:off x="906463" y="1352550"/>
            <a:ext cx="3863975" cy="1230313"/>
          </a:xfrm>
          <a:prstGeom prst="rect">
            <a:avLst/>
          </a:prstGeom>
        </p:spPr>
        <p:txBody>
          <a:bodyPr/>
          <a:lstStyle>
            <a:lvl1pPr marL="0" indent="0" algn="just">
              <a:buNone/>
              <a:defRPr sz="2400" b="1">
                <a:solidFill>
                  <a:srgbClr val="193C69"/>
                </a:solidFill>
                <a:latin typeface="+mj-lt"/>
              </a:defRPr>
            </a:lvl1pPr>
          </a:lstStyle>
          <a:p>
            <a:pPr lvl="0"/>
            <a:r>
              <a:rPr lang="es-CO"/>
              <a:t>Fuente para títulos – 24 </a:t>
            </a:r>
            <a:r>
              <a:rPr lang="es-CO" err="1"/>
              <a:t>px</a:t>
            </a:r>
            <a:r>
              <a:rPr lang="es-CO"/>
              <a:t> color azul oscuro </a:t>
            </a:r>
            <a:r>
              <a:rPr lang="es-CO" err="1"/>
              <a:t>ENTerritorio</a:t>
            </a:r>
            <a:endParaRPr lang="es-CO"/>
          </a:p>
        </p:txBody>
      </p:sp>
      <p:sp>
        <p:nvSpPr>
          <p:cNvPr id="12" name="Marcador de texto 6">
            <a:extLst>
              <a:ext uri="{FF2B5EF4-FFF2-40B4-BE49-F238E27FC236}">
                <a16:creationId xmlns:a16="http://schemas.microsoft.com/office/drawing/2014/main" id="{8ADAE431-D05C-372F-EC8C-8360F7E2474A}"/>
              </a:ext>
            </a:extLst>
          </p:cNvPr>
          <p:cNvSpPr>
            <a:spLocks noGrp="1"/>
          </p:cNvSpPr>
          <p:nvPr>
            <p:ph type="body" sz="quarter" idx="11" hasCustomPrompt="1"/>
          </p:nvPr>
        </p:nvSpPr>
        <p:spPr>
          <a:xfrm>
            <a:off x="906463" y="2674040"/>
            <a:ext cx="3863975" cy="3550264"/>
          </a:xfrm>
          <a:prstGeom prst="rect">
            <a:avLst/>
          </a:prstGeom>
        </p:spPr>
        <p:txBody>
          <a:bodyPr numCol="1" spcCol="540000"/>
          <a:lstStyle>
            <a:lvl1pPr marL="0" indent="0" algn="just">
              <a:buNone/>
              <a:defRPr lang="es-CO" sz="1600" kern="1200" dirty="0" smtClean="0">
                <a:solidFill>
                  <a:schemeClr val="tx1">
                    <a:lumMod val="65000"/>
                    <a:lumOff val="35000"/>
                  </a:schemeClr>
                </a:solidFill>
                <a:latin typeface="+mn-lt"/>
                <a:ea typeface="+mn-ea"/>
                <a:cs typeface="+mn-cs"/>
              </a:defRPr>
            </a:lvl1pPr>
          </a:lstStyle>
          <a:p>
            <a:pPr lvl="0"/>
            <a:r>
              <a:rPr lang="es-CO"/>
              <a:t>Fuente para texto de corrido – Calibri 16 </a:t>
            </a:r>
            <a:r>
              <a:rPr lang="es-CO" err="1"/>
              <a:t>px</a:t>
            </a:r>
            <a:r>
              <a:rPr lang="es-CO"/>
              <a:t> a dos o tres columnas color gris</a:t>
            </a:r>
          </a:p>
          <a:p>
            <a:pPr lvl="0"/>
            <a:endParaRPr lang="es-CO"/>
          </a:p>
          <a:p>
            <a:pPr lvl="0"/>
            <a:r>
              <a:rPr lang="en-US"/>
              <a:t>Lorem Ipsum is simply dummy text of the printing and typesetting industry. Lorem Ipsum has been the industry's standard dummy text ever since the 1500s, when an unknown printer took  Ipsum.</a:t>
            </a:r>
            <a:endParaRPr lang="es-CO"/>
          </a:p>
        </p:txBody>
      </p:sp>
    </p:spTree>
    <p:extLst>
      <p:ext uri="{BB962C8B-B14F-4D97-AF65-F5344CB8AC3E}">
        <p14:creationId xmlns:p14="http://schemas.microsoft.com/office/powerpoint/2010/main" val="9174115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magen y texto_2">
    <p:spTree>
      <p:nvGrpSpPr>
        <p:cNvPr id="1" name=""/>
        <p:cNvGrpSpPr/>
        <p:nvPr/>
      </p:nvGrpSpPr>
      <p:grpSpPr>
        <a:xfrm>
          <a:off x="0" y="0"/>
          <a:ext cx="0" cy="0"/>
          <a:chOff x="0" y="0"/>
          <a:chExt cx="0" cy="0"/>
        </a:xfrm>
      </p:grpSpPr>
      <p:sp>
        <p:nvSpPr>
          <p:cNvPr id="8" name="Marcador de posición de imagen 2">
            <a:extLst>
              <a:ext uri="{FF2B5EF4-FFF2-40B4-BE49-F238E27FC236}">
                <a16:creationId xmlns:a16="http://schemas.microsoft.com/office/drawing/2014/main" id="{E5B61CB5-83BB-C34B-B561-48A0F7C731BD}"/>
              </a:ext>
            </a:extLst>
          </p:cNvPr>
          <p:cNvSpPr>
            <a:spLocks noGrp="1"/>
          </p:cNvSpPr>
          <p:nvPr>
            <p:ph type="pic" idx="1"/>
          </p:nvPr>
        </p:nvSpPr>
        <p:spPr>
          <a:xfrm>
            <a:off x="836612" y="1352811"/>
            <a:ext cx="6172200" cy="487149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2" name="Marcador de texto 7">
            <a:extLst>
              <a:ext uri="{FF2B5EF4-FFF2-40B4-BE49-F238E27FC236}">
                <a16:creationId xmlns:a16="http://schemas.microsoft.com/office/drawing/2014/main" id="{A4EB88C4-E200-4983-2940-1ABDE1125A1C}"/>
              </a:ext>
            </a:extLst>
          </p:cNvPr>
          <p:cNvSpPr>
            <a:spLocks noGrp="1"/>
          </p:cNvSpPr>
          <p:nvPr>
            <p:ph type="body" sz="quarter" idx="10" hasCustomPrompt="1"/>
          </p:nvPr>
        </p:nvSpPr>
        <p:spPr>
          <a:xfrm>
            <a:off x="7462522" y="1352550"/>
            <a:ext cx="3863975" cy="1230313"/>
          </a:xfrm>
          <a:prstGeom prst="rect">
            <a:avLst/>
          </a:prstGeom>
        </p:spPr>
        <p:txBody>
          <a:bodyPr/>
          <a:lstStyle>
            <a:lvl1pPr marL="0" indent="0" algn="just">
              <a:buNone/>
              <a:defRPr sz="2400" b="1">
                <a:solidFill>
                  <a:srgbClr val="193C69"/>
                </a:solidFill>
                <a:latin typeface="+mj-lt"/>
              </a:defRPr>
            </a:lvl1pPr>
          </a:lstStyle>
          <a:p>
            <a:pPr lvl="0"/>
            <a:r>
              <a:rPr lang="es-CO"/>
              <a:t>Fuente para títulos – 24 </a:t>
            </a:r>
            <a:r>
              <a:rPr lang="es-CO" err="1"/>
              <a:t>px</a:t>
            </a:r>
            <a:r>
              <a:rPr lang="es-CO"/>
              <a:t> color azul oscuro </a:t>
            </a:r>
            <a:r>
              <a:rPr lang="es-CO" err="1"/>
              <a:t>ENTerritorio</a:t>
            </a:r>
            <a:endParaRPr lang="es-CO"/>
          </a:p>
        </p:txBody>
      </p:sp>
      <p:sp>
        <p:nvSpPr>
          <p:cNvPr id="5" name="Marcador de texto 6">
            <a:extLst>
              <a:ext uri="{FF2B5EF4-FFF2-40B4-BE49-F238E27FC236}">
                <a16:creationId xmlns:a16="http://schemas.microsoft.com/office/drawing/2014/main" id="{0FC7888C-0A7D-F088-1C1E-CDD06832C132}"/>
              </a:ext>
            </a:extLst>
          </p:cNvPr>
          <p:cNvSpPr>
            <a:spLocks noGrp="1"/>
          </p:cNvSpPr>
          <p:nvPr>
            <p:ph type="body" sz="quarter" idx="11" hasCustomPrompt="1"/>
          </p:nvPr>
        </p:nvSpPr>
        <p:spPr>
          <a:xfrm>
            <a:off x="7462522" y="2674040"/>
            <a:ext cx="3863975" cy="3550264"/>
          </a:xfrm>
          <a:prstGeom prst="rect">
            <a:avLst/>
          </a:prstGeom>
        </p:spPr>
        <p:txBody>
          <a:bodyPr numCol="1" spcCol="540000"/>
          <a:lstStyle>
            <a:lvl1pPr marL="0" indent="0" algn="just">
              <a:buNone/>
              <a:defRPr lang="es-CO" sz="1600" kern="1200" dirty="0" smtClean="0">
                <a:solidFill>
                  <a:schemeClr val="tx1">
                    <a:lumMod val="65000"/>
                    <a:lumOff val="35000"/>
                  </a:schemeClr>
                </a:solidFill>
                <a:latin typeface="+mn-lt"/>
                <a:ea typeface="+mn-ea"/>
                <a:cs typeface="+mn-cs"/>
              </a:defRPr>
            </a:lvl1pPr>
          </a:lstStyle>
          <a:p>
            <a:pPr lvl="0"/>
            <a:r>
              <a:rPr lang="es-CO"/>
              <a:t>Fuente para texto de corrido – Calibri 16 </a:t>
            </a:r>
            <a:r>
              <a:rPr lang="es-CO" err="1"/>
              <a:t>px</a:t>
            </a:r>
            <a:r>
              <a:rPr lang="es-CO"/>
              <a:t> a dos o tres columnas color gris</a:t>
            </a:r>
          </a:p>
          <a:p>
            <a:pPr lvl="0"/>
            <a:endParaRPr lang="es-CO"/>
          </a:p>
          <a:p>
            <a:pPr lvl="0"/>
            <a:r>
              <a:rPr lang="en-US"/>
              <a:t>Lorem Ipsum is simply dummy text of the printing and typesetting industry. Lorem Ipsum has been the industry's standard dummy text ever since the 1500s, when an unknown printer took  Ipsum.</a:t>
            </a:r>
            <a:endParaRPr lang="es-CO"/>
          </a:p>
        </p:txBody>
      </p:sp>
    </p:spTree>
    <p:extLst>
      <p:ext uri="{BB962C8B-B14F-4D97-AF65-F5344CB8AC3E}">
        <p14:creationId xmlns:p14="http://schemas.microsoft.com/office/powerpoint/2010/main" val="343982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iapositiva imagen">
    <p:spTree>
      <p:nvGrpSpPr>
        <p:cNvPr id="1" name=""/>
        <p:cNvGrpSpPr/>
        <p:nvPr/>
      </p:nvGrpSpPr>
      <p:grpSpPr>
        <a:xfrm>
          <a:off x="0" y="0"/>
          <a:ext cx="0" cy="0"/>
          <a:chOff x="0" y="0"/>
          <a:chExt cx="0" cy="0"/>
        </a:xfrm>
      </p:grpSpPr>
      <p:sp>
        <p:nvSpPr>
          <p:cNvPr id="2" name="Marcador de posición de imagen 2">
            <a:extLst>
              <a:ext uri="{FF2B5EF4-FFF2-40B4-BE49-F238E27FC236}">
                <a16:creationId xmlns:a16="http://schemas.microsoft.com/office/drawing/2014/main" id="{42440122-2BC8-C216-2BDF-1714C0609C0B}"/>
              </a:ext>
            </a:extLst>
          </p:cNvPr>
          <p:cNvSpPr>
            <a:spLocks noGrp="1"/>
          </p:cNvSpPr>
          <p:nvPr>
            <p:ph type="pic" idx="1"/>
          </p:nvPr>
        </p:nvSpPr>
        <p:spPr>
          <a:xfrm>
            <a:off x="836611" y="1528174"/>
            <a:ext cx="10486917" cy="469613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Tree>
    <p:extLst>
      <p:ext uri="{BB962C8B-B14F-4D97-AF65-F5344CB8AC3E}">
        <p14:creationId xmlns:p14="http://schemas.microsoft.com/office/powerpoint/2010/main" val="13564672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iapositiva 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2750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7_Custom Layou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uk-UA"/>
              <a:t>CompanyName</a:t>
            </a:r>
          </a:p>
        </p:txBody>
      </p:sp>
      <p:sp>
        <p:nvSpPr>
          <p:cNvPr id="3" name="Footer Placeholder 2"/>
          <p:cNvSpPr>
            <a:spLocks noGrp="1"/>
          </p:cNvSpPr>
          <p:nvPr>
            <p:ph type="ftr" sz="quarter" idx="11"/>
          </p:nvPr>
        </p:nvSpPr>
        <p:spPr/>
        <p:txBody>
          <a:bodyPr/>
          <a:lstStyle/>
          <a:p>
            <a:pPr algn="r"/>
            <a:r>
              <a:rPr lang="en-US"/>
              <a:t>www.company.com</a:t>
            </a:r>
            <a:endParaRPr lang="uk-UA"/>
          </a:p>
        </p:txBody>
      </p:sp>
      <p:sp>
        <p:nvSpPr>
          <p:cNvPr id="4" name="Slide Number Placeholder 3"/>
          <p:cNvSpPr>
            <a:spLocks noGrp="1"/>
          </p:cNvSpPr>
          <p:nvPr>
            <p:ph type="sldNum" sz="quarter" idx="12"/>
          </p:nvPr>
        </p:nvSpPr>
        <p:spPr/>
        <p:txBody>
          <a:bodyPr/>
          <a:lstStyle/>
          <a:p>
            <a:fld id="{B37E814A-9BCF-4B76-92FC-791F84F878B3}" type="slidenum">
              <a:rPr lang="uk-UA" smtClean="0"/>
              <a:pPr/>
              <a:t>‹Nº›</a:t>
            </a:fld>
            <a:endParaRPr lang="uk-UA"/>
          </a:p>
        </p:txBody>
      </p:sp>
    </p:spTree>
    <p:extLst>
      <p:ext uri="{BB962C8B-B14F-4D97-AF65-F5344CB8AC3E}">
        <p14:creationId xmlns:p14="http://schemas.microsoft.com/office/powerpoint/2010/main" val="3266678988"/>
      </p:ext>
    </p:extLst>
  </p:cSld>
  <p:clrMapOvr>
    <a:masterClrMapping/>
  </p:clrMapOvr>
  <p:extLst>
    <p:ext uri="{DCECCB84-F9BA-43D5-87BE-67443E8EF086}">
      <p15:sldGuideLst xmlns:p15="http://schemas.microsoft.com/office/powerpoint/2012/main">
        <p15:guide id="1"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Diapositiva Sec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A3649C99-7500-60A9-4EE4-A500D65B138B}"/>
              </a:ext>
            </a:extLst>
          </p:cNvPr>
          <p:cNvSpPr>
            <a:spLocks noGrp="1"/>
          </p:cNvSpPr>
          <p:nvPr>
            <p:ph type="title" hasCustomPrompt="1"/>
          </p:nvPr>
        </p:nvSpPr>
        <p:spPr>
          <a:xfrm>
            <a:off x="0" y="2842147"/>
            <a:ext cx="8592855" cy="586853"/>
          </a:xfrm>
          <a:prstGeom prst="rect">
            <a:avLst/>
          </a:prstGeom>
        </p:spPr>
        <p:txBody>
          <a:bodyPr/>
          <a:lstStyle>
            <a:lvl1pPr algn="ctr">
              <a:defRPr sz="4300" b="1">
                <a:solidFill>
                  <a:schemeClr val="bg1"/>
                </a:solidFill>
                <a:latin typeface="+mn-lt"/>
                <a:ea typeface="Verdana" panose="020B0604030504040204" pitchFamily="34" charset="0"/>
                <a:cs typeface="Verdana" panose="020B0604030504040204" pitchFamily="34" charset="0"/>
              </a:defRPr>
            </a:lvl1pPr>
          </a:lstStyle>
          <a:p>
            <a:r>
              <a:rPr lang="es-MX"/>
              <a:t>Título de la presentación</a:t>
            </a:r>
            <a:br>
              <a:rPr lang="es-MX"/>
            </a:br>
            <a:r>
              <a:rPr lang="es-MX"/>
              <a:t>(40 puntos)</a:t>
            </a:r>
            <a:endParaRPr lang="es-CO"/>
          </a:p>
        </p:txBody>
      </p:sp>
    </p:spTree>
    <p:extLst>
      <p:ext uri="{BB962C8B-B14F-4D97-AF65-F5344CB8AC3E}">
        <p14:creationId xmlns:p14="http://schemas.microsoft.com/office/powerpoint/2010/main" val="3781481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ulo presentación">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3DFA6DBA-B0B1-9564-6BB2-AE68419118E2}"/>
              </a:ext>
            </a:extLst>
          </p:cNvPr>
          <p:cNvSpPr/>
          <p:nvPr/>
        </p:nvSpPr>
        <p:spPr>
          <a:xfrm>
            <a:off x="0" y="819253"/>
            <a:ext cx="12192000" cy="5219493"/>
          </a:xfrm>
          <a:prstGeom prst="rect">
            <a:avLst/>
          </a:prstGeom>
          <a:solidFill>
            <a:srgbClr val="B088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8" name="Imagen 7">
            <a:extLst>
              <a:ext uri="{FF2B5EF4-FFF2-40B4-BE49-F238E27FC236}">
                <a16:creationId xmlns:a16="http://schemas.microsoft.com/office/drawing/2014/main" id="{61010DE5-4E3A-582D-9E74-195DE9710325}"/>
              </a:ext>
            </a:extLst>
          </p:cNvPr>
          <p:cNvPicPr>
            <a:picLocks noChangeAspect="1"/>
          </p:cNvPicPr>
          <p:nvPr/>
        </p:nvPicPr>
        <p:blipFill rotWithShape="1">
          <a:blip r:embed="rId2">
            <a:extLst>
              <a:ext uri="{28A0092B-C50C-407E-A947-70E740481C1C}">
                <a14:useLocalDpi xmlns:a14="http://schemas.microsoft.com/office/drawing/2010/main" val="0"/>
              </a:ext>
            </a:extLst>
          </a:blip>
          <a:srcRect t="91013"/>
          <a:stretch/>
        </p:blipFill>
        <p:spPr>
          <a:xfrm>
            <a:off x="4991310" y="6261739"/>
            <a:ext cx="2209380" cy="160233"/>
          </a:xfrm>
          <a:prstGeom prst="rect">
            <a:avLst/>
          </a:prstGeom>
        </p:spPr>
      </p:pic>
      <p:sp>
        <p:nvSpPr>
          <p:cNvPr id="3" name="Marcador de texto 4">
            <a:extLst>
              <a:ext uri="{FF2B5EF4-FFF2-40B4-BE49-F238E27FC236}">
                <a16:creationId xmlns:a16="http://schemas.microsoft.com/office/drawing/2014/main" id="{8D9A1CA3-88B4-BA1C-DA56-B0F23AB0C5DF}"/>
              </a:ext>
            </a:extLst>
          </p:cNvPr>
          <p:cNvSpPr>
            <a:spLocks noGrp="1"/>
          </p:cNvSpPr>
          <p:nvPr>
            <p:ph type="body" sz="quarter" idx="10" hasCustomPrompt="1"/>
          </p:nvPr>
        </p:nvSpPr>
        <p:spPr>
          <a:xfrm>
            <a:off x="342902" y="2998187"/>
            <a:ext cx="11515724" cy="783237"/>
          </a:xfrm>
          <a:prstGeom prst="rect">
            <a:avLst/>
          </a:prstGeom>
        </p:spPr>
        <p:txBody>
          <a:bodyPr/>
          <a:lstStyle>
            <a:lvl1pPr marL="0" indent="0" algn="ctr">
              <a:buNone/>
              <a:defRPr sz="4400" b="1">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lvl="0"/>
            <a:r>
              <a:rPr lang="es-ES"/>
              <a:t>Título de presentación 44 </a:t>
            </a:r>
            <a:r>
              <a:rPr lang="es-ES" err="1"/>
              <a:t>px</a:t>
            </a:r>
            <a:endParaRPr lang="es-CO"/>
          </a:p>
        </p:txBody>
      </p:sp>
    </p:spTree>
    <p:extLst>
      <p:ext uri="{BB962C8B-B14F-4D97-AF65-F5344CB8AC3E}">
        <p14:creationId xmlns:p14="http://schemas.microsoft.com/office/powerpoint/2010/main" val="2103505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ítulo y texto">
    <p:spTree>
      <p:nvGrpSpPr>
        <p:cNvPr id="1" name=""/>
        <p:cNvGrpSpPr/>
        <p:nvPr/>
      </p:nvGrpSpPr>
      <p:grpSpPr>
        <a:xfrm>
          <a:off x="0" y="0"/>
          <a:ext cx="0" cy="0"/>
          <a:chOff x="0" y="0"/>
          <a:chExt cx="0" cy="0"/>
        </a:xfrm>
      </p:grpSpPr>
      <p:pic>
        <p:nvPicPr>
          <p:cNvPr id="4" name="Imagen 3" descr="Imagen que contiene Interfaz de usuario gráfica&#10;&#10;Descripción generada automáticamente">
            <a:extLst>
              <a:ext uri="{FF2B5EF4-FFF2-40B4-BE49-F238E27FC236}">
                <a16:creationId xmlns:a16="http://schemas.microsoft.com/office/drawing/2014/main" id="{8D9C4C9A-C6CB-9EFB-2B7E-09E694D419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Marcador de texto 4">
            <a:extLst>
              <a:ext uri="{FF2B5EF4-FFF2-40B4-BE49-F238E27FC236}">
                <a16:creationId xmlns:a16="http://schemas.microsoft.com/office/drawing/2014/main" id="{A4A5ABEE-C90F-8742-3945-59E7B3EC8699}"/>
              </a:ext>
            </a:extLst>
          </p:cNvPr>
          <p:cNvSpPr>
            <a:spLocks noGrp="1"/>
          </p:cNvSpPr>
          <p:nvPr>
            <p:ph type="body" sz="quarter" idx="10" hasCustomPrompt="1"/>
          </p:nvPr>
        </p:nvSpPr>
        <p:spPr>
          <a:xfrm>
            <a:off x="190500" y="928688"/>
            <a:ext cx="11849099" cy="387350"/>
          </a:xfrm>
          <a:prstGeom prst="rect">
            <a:avLst/>
          </a:prstGeom>
        </p:spPr>
        <p:txBody>
          <a:bodyPr/>
          <a:lstStyle>
            <a:lvl1pPr marL="0" indent="0">
              <a:buNone/>
              <a:defRPr sz="2400" b="1">
                <a:solidFill>
                  <a:srgbClr val="193C69"/>
                </a:solidFill>
              </a:defRPr>
            </a:lvl1pPr>
          </a:lstStyle>
          <a:p>
            <a:pPr lvl="0"/>
            <a:r>
              <a:rPr lang="es-ES"/>
              <a:t>Fuente para título – 24 </a:t>
            </a:r>
            <a:r>
              <a:rPr lang="es-ES" err="1"/>
              <a:t>px</a:t>
            </a:r>
            <a:r>
              <a:rPr lang="es-ES"/>
              <a:t> negrita color azul </a:t>
            </a:r>
            <a:r>
              <a:rPr lang="es-ES" err="1"/>
              <a:t>ENTerritorio</a:t>
            </a:r>
            <a:endParaRPr lang="es-CO"/>
          </a:p>
        </p:txBody>
      </p:sp>
      <p:sp>
        <p:nvSpPr>
          <p:cNvPr id="6" name="Marcador de texto 6">
            <a:extLst>
              <a:ext uri="{FF2B5EF4-FFF2-40B4-BE49-F238E27FC236}">
                <a16:creationId xmlns:a16="http://schemas.microsoft.com/office/drawing/2014/main" id="{9D23B872-C759-E59F-8540-CCC818A10F25}"/>
              </a:ext>
            </a:extLst>
          </p:cNvPr>
          <p:cNvSpPr>
            <a:spLocks noGrp="1"/>
          </p:cNvSpPr>
          <p:nvPr>
            <p:ph type="body" sz="quarter" idx="11" hasCustomPrompt="1"/>
          </p:nvPr>
        </p:nvSpPr>
        <p:spPr>
          <a:xfrm>
            <a:off x="190500" y="1504950"/>
            <a:ext cx="11849098" cy="3848100"/>
          </a:xfrm>
          <a:prstGeom prst="rect">
            <a:avLst/>
          </a:prstGeom>
        </p:spPr>
        <p:txBody>
          <a:bodyPr numCol="1" spcCol="540000"/>
          <a:lstStyle>
            <a:lvl1pPr marL="0" indent="0" algn="just">
              <a:buNone/>
              <a:defRPr lang="es-CO" sz="1600" kern="1200" dirty="0" smtClean="0">
                <a:solidFill>
                  <a:schemeClr val="bg2">
                    <a:lumMod val="50000"/>
                  </a:schemeClr>
                </a:solidFill>
                <a:latin typeface="+mn-lt"/>
                <a:ea typeface="+mn-ea"/>
                <a:cs typeface="+mn-cs"/>
              </a:defRPr>
            </a:lvl1pPr>
          </a:lstStyle>
          <a:p>
            <a:pPr lvl="0"/>
            <a:r>
              <a:rPr lang="es-CO"/>
              <a:t>Fuente para texto de corrido – Calibri 16 </a:t>
            </a:r>
            <a:r>
              <a:rPr lang="es-CO" err="1"/>
              <a:t>px</a:t>
            </a:r>
            <a:r>
              <a:rPr lang="es-CO"/>
              <a:t> a dos o tres columnas color gris</a:t>
            </a:r>
          </a:p>
          <a:p>
            <a:pPr lvl="0"/>
            <a:endParaRPr lang="es-CO"/>
          </a:p>
          <a:p>
            <a:pPr lvl="0"/>
            <a:r>
              <a:rPr lang="en-US"/>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err="1"/>
              <a:t>popularised</a:t>
            </a:r>
            <a:r>
              <a:rPr lang="en-US"/>
              <a:t> in the 1960s with the release of Letraset sheets containing Lorem Ipsum passages, and more recently with desktop publishing software like Aldus PageMaker including versions of Lorem Ipsum.</a:t>
            </a:r>
          </a:p>
          <a:p>
            <a:pPr lvl="0"/>
            <a:endParaRPr lang="en-US"/>
          </a:p>
          <a:p>
            <a:pPr lvl="0"/>
            <a:r>
              <a:rPr lang="en-US"/>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err="1"/>
              <a:t>popularised</a:t>
            </a:r>
            <a:r>
              <a:rPr lang="en-US"/>
              <a:t> in the 1960s with the release of Letraset sheets containing Lorem Ipsum passages, and more recently with desktop publishing software like Aldus PageMaker including versions of Lorem Ipsum.</a:t>
            </a:r>
            <a:endParaRPr lang="es-CO"/>
          </a:p>
        </p:txBody>
      </p:sp>
    </p:spTree>
    <p:extLst>
      <p:ext uri="{BB962C8B-B14F-4D97-AF65-F5344CB8AC3E}">
        <p14:creationId xmlns:p14="http://schemas.microsoft.com/office/powerpoint/2010/main" val="1048800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ítulo y texto 3 columnas">
    <p:spTree>
      <p:nvGrpSpPr>
        <p:cNvPr id="1" name=""/>
        <p:cNvGrpSpPr/>
        <p:nvPr/>
      </p:nvGrpSpPr>
      <p:grpSpPr>
        <a:xfrm>
          <a:off x="0" y="0"/>
          <a:ext cx="0" cy="0"/>
          <a:chOff x="0" y="0"/>
          <a:chExt cx="0" cy="0"/>
        </a:xfrm>
      </p:grpSpPr>
      <p:pic>
        <p:nvPicPr>
          <p:cNvPr id="4" name="Imagen 3" descr="Imagen que contiene Interfaz de usuario gráfica&#10;&#10;Descripción generada automáticamente">
            <a:extLst>
              <a:ext uri="{FF2B5EF4-FFF2-40B4-BE49-F238E27FC236}">
                <a16:creationId xmlns:a16="http://schemas.microsoft.com/office/drawing/2014/main" id="{6B00A462-4143-079F-F34B-98A48D0679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Marcador de texto 4">
            <a:extLst>
              <a:ext uri="{FF2B5EF4-FFF2-40B4-BE49-F238E27FC236}">
                <a16:creationId xmlns:a16="http://schemas.microsoft.com/office/drawing/2014/main" id="{B73EC7CA-4827-FE69-CFFB-DB55203FD3F8}"/>
              </a:ext>
            </a:extLst>
          </p:cNvPr>
          <p:cNvSpPr>
            <a:spLocks noGrp="1"/>
          </p:cNvSpPr>
          <p:nvPr>
            <p:ph type="body" sz="quarter" idx="10" hasCustomPrompt="1"/>
          </p:nvPr>
        </p:nvSpPr>
        <p:spPr>
          <a:xfrm>
            <a:off x="190500" y="928688"/>
            <a:ext cx="11849099" cy="387350"/>
          </a:xfrm>
          <a:prstGeom prst="rect">
            <a:avLst/>
          </a:prstGeom>
        </p:spPr>
        <p:txBody>
          <a:bodyPr/>
          <a:lstStyle>
            <a:lvl1pPr marL="0" indent="0">
              <a:buNone/>
              <a:defRPr sz="2400" b="1">
                <a:solidFill>
                  <a:srgbClr val="193C69"/>
                </a:solidFill>
              </a:defRPr>
            </a:lvl1pPr>
          </a:lstStyle>
          <a:p>
            <a:pPr lvl="0"/>
            <a:r>
              <a:rPr lang="es-ES"/>
              <a:t>Fuente para título – 24 </a:t>
            </a:r>
            <a:r>
              <a:rPr lang="es-ES" err="1"/>
              <a:t>px</a:t>
            </a:r>
            <a:r>
              <a:rPr lang="es-ES"/>
              <a:t> negrita color azul </a:t>
            </a:r>
            <a:r>
              <a:rPr lang="es-ES" err="1"/>
              <a:t>ENTerritorio</a:t>
            </a:r>
            <a:endParaRPr lang="es-CO"/>
          </a:p>
        </p:txBody>
      </p:sp>
      <p:sp>
        <p:nvSpPr>
          <p:cNvPr id="6" name="Marcador de texto 6">
            <a:extLst>
              <a:ext uri="{FF2B5EF4-FFF2-40B4-BE49-F238E27FC236}">
                <a16:creationId xmlns:a16="http://schemas.microsoft.com/office/drawing/2014/main" id="{2E659801-3D2D-9DAA-9A1C-9A99399B9E32}"/>
              </a:ext>
            </a:extLst>
          </p:cNvPr>
          <p:cNvSpPr>
            <a:spLocks noGrp="1"/>
          </p:cNvSpPr>
          <p:nvPr>
            <p:ph type="body" sz="quarter" idx="11" hasCustomPrompt="1"/>
          </p:nvPr>
        </p:nvSpPr>
        <p:spPr>
          <a:xfrm>
            <a:off x="190500" y="1504950"/>
            <a:ext cx="11849098" cy="3848100"/>
          </a:xfrm>
          <a:prstGeom prst="rect">
            <a:avLst/>
          </a:prstGeom>
        </p:spPr>
        <p:txBody>
          <a:bodyPr numCol="3" spcCol="540000"/>
          <a:lstStyle>
            <a:lvl1pPr marL="0" indent="0" algn="just">
              <a:buNone/>
              <a:defRPr lang="es-CO" sz="1600" kern="1200" dirty="0" smtClean="0">
                <a:solidFill>
                  <a:schemeClr val="bg2">
                    <a:lumMod val="50000"/>
                  </a:schemeClr>
                </a:solidFill>
                <a:latin typeface="+mn-lt"/>
                <a:ea typeface="+mn-ea"/>
                <a:cs typeface="+mn-cs"/>
              </a:defRPr>
            </a:lvl1pPr>
          </a:lstStyle>
          <a:p>
            <a:pPr lvl="0"/>
            <a:r>
              <a:rPr lang="es-CO"/>
              <a:t>Fuente para texto de corrido – Calibri 16 </a:t>
            </a:r>
            <a:r>
              <a:rPr lang="es-CO" err="1"/>
              <a:t>px</a:t>
            </a:r>
            <a:r>
              <a:rPr lang="es-CO"/>
              <a:t> a dos o tres columnas color gris</a:t>
            </a:r>
          </a:p>
          <a:p>
            <a:pPr lvl="0"/>
            <a:endParaRPr lang="es-CO"/>
          </a:p>
          <a:p>
            <a:pPr lvl="0"/>
            <a:r>
              <a:rPr lang="en-US"/>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err="1"/>
              <a:t>popularised</a:t>
            </a:r>
            <a:r>
              <a:rPr lang="en-US"/>
              <a:t> in the 1960s with the release of Letraset sheets containing Lorem Ipsum passages, and more recently with desktop publishing software like Aldus PageMaker including versions of Lorem Ipsum.</a:t>
            </a:r>
          </a:p>
          <a:p>
            <a:pPr lvl="0"/>
            <a:endParaRPr lang="en-US"/>
          </a:p>
          <a:p>
            <a:pPr lvl="0"/>
            <a:r>
              <a:rPr lang="en-US"/>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err="1"/>
              <a:t>popularised</a:t>
            </a:r>
            <a:r>
              <a:rPr lang="en-US"/>
              <a:t> in the 1960s with the release of Letraset sheets containing Lorem Ipsum passages, and more recently with desktop publishing software like Aldus PageMaker including versions of Lorem Ipsum.</a:t>
            </a:r>
            <a:endParaRPr lang="es-CO"/>
          </a:p>
        </p:txBody>
      </p:sp>
    </p:spTree>
    <p:extLst>
      <p:ext uri="{BB962C8B-B14F-4D97-AF65-F5344CB8AC3E}">
        <p14:creationId xmlns:p14="http://schemas.microsoft.com/office/powerpoint/2010/main" val="4023329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ítulo, texto e imagen">
    <p:spTree>
      <p:nvGrpSpPr>
        <p:cNvPr id="1" name=""/>
        <p:cNvGrpSpPr/>
        <p:nvPr/>
      </p:nvGrpSpPr>
      <p:grpSpPr>
        <a:xfrm>
          <a:off x="0" y="0"/>
          <a:ext cx="0" cy="0"/>
          <a:chOff x="0" y="0"/>
          <a:chExt cx="0" cy="0"/>
        </a:xfrm>
      </p:grpSpPr>
      <p:pic>
        <p:nvPicPr>
          <p:cNvPr id="4" name="Imagen 3" descr="Imagen que contiene Interfaz de usuario gráfica&#10;&#10;Descripción generada automáticamente">
            <a:extLst>
              <a:ext uri="{FF2B5EF4-FFF2-40B4-BE49-F238E27FC236}">
                <a16:creationId xmlns:a16="http://schemas.microsoft.com/office/drawing/2014/main" id="{C9F1D3BE-85FE-4BC9-90AA-4D956C836F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Marcador de posición de imagen 2">
            <a:extLst>
              <a:ext uri="{FF2B5EF4-FFF2-40B4-BE49-F238E27FC236}">
                <a16:creationId xmlns:a16="http://schemas.microsoft.com/office/drawing/2014/main" id="{6757A871-5A8A-5991-F080-8D24428E5550}"/>
              </a:ext>
            </a:extLst>
          </p:cNvPr>
          <p:cNvSpPr>
            <a:spLocks noGrp="1"/>
          </p:cNvSpPr>
          <p:nvPr>
            <p:ph type="pic" idx="1"/>
          </p:nvPr>
        </p:nvSpPr>
        <p:spPr>
          <a:xfrm>
            <a:off x="4714875" y="928689"/>
            <a:ext cx="7286624" cy="5472111"/>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6" name="Marcador de texto 7">
            <a:extLst>
              <a:ext uri="{FF2B5EF4-FFF2-40B4-BE49-F238E27FC236}">
                <a16:creationId xmlns:a16="http://schemas.microsoft.com/office/drawing/2014/main" id="{599E5C2F-2FB1-B2CA-BD45-D540146AC747}"/>
              </a:ext>
            </a:extLst>
          </p:cNvPr>
          <p:cNvSpPr>
            <a:spLocks noGrp="1"/>
          </p:cNvSpPr>
          <p:nvPr>
            <p:ph type="body" sz="quarter" idx="10" hasCustomPrompt="1"/>
          </p:nvPr>
        </p:nvSpPr>
        <p:spPr>
          <a:xfrm>
            <a:off x="190500" y="928688"/>
            <a:ext cx="4286250" cy="1230313"/>
          </a:xfrm>
          <a:prstGeom prst="rect">
            <a:avLst/>
          </a:prstGeom>
        </p:spPr>
        <p:txBody>
          <a:bodyPr/>
          <a:lstStyle>
            <a:lvl1pPr marL="0" indent="0" algn="just">
              <a:buNone/>
              <a:defRPr sz="2400" b="1">
                <a:solidFill>
                  <a:srgbClr val="193C69"/>
                </a:solidFill>
                <a:latin typeface="+mj-lt"/>
              </a:defRPr>
            </a:lvl1pPr>
          </a:lstStyle>
          <a:p>
            <a:pPr lvl="0"/>
            <a:r>
              <a:rPr lang="es-CO"/>
              <a:t>Fuente para títulos – 24 </a:t>
            </a:r>
            <a:r>
              <a:rPr lang="es-CO" err="1"/>
              <a:t>px</a:t>
            </a:r>
            <a:r>
              <a:rPr lang="es-CO"/>
              <a:t> color azul oscuro </a:t>
            </a:r>
            <a:r>
              <a:rPr lang="es-CO" err="1"/>
              <a:t>ENTerritorio</a:t>
            </a:r>
            <a:endParaRPr lang="es-CO"/>
          </a:p>
        </p:txBody>
      </p:sp>
      <p:sp>
        <p:nvSpPr>
          <p:cNvPr id="7" name="Marcador de texto 6">
            <a:extLst>
              <a:ext uri="{FF2B5EF4-FFF2-40B4-BE49-F238E27FC236}">
                <a16:creationId xmlns:a16="http://schemas.microsoft.com/office/drawing/2014/main" id="{F1C16F2B-1D7D-F74B-CCF1-A7F76F0B414B}"/>
              </a:ext>
            </a:extLst>
          </p:cNvPr>
          <p:cNvSpPr>
            <a:spLocks noGrp="1"/>
          </p:cNvSpPr>
          <p:nvPr>
            <p:ph type="body" sz="quarter" idx="11" hasCustomPrompt="1"/>
          </p:nvPr>
        </p:nvSpPr>
        <p:spPr>
          <a:xfrm>
            <a:off x="190501" y="2381250"/>
            <a:ext cx="4286250" cy="4019550"/>
          </a:xfrm>
          <a:prstGeom prst="rect">
            <a:avLst/>
          </a:prstGeom>
        </p:spPr>
        <p:txBody>
          <a:bodyPr numCol="1" spcCol="540000"/>
          <a:lstStyle>
            <a:lvl1pPr marL="0" indent="0" algn="just">
              <a:buNone/>
              <a:defRPr lang="es-CO" sz="1600" kern="1200" dirty="0" smtClean="0">
                <a:solidFill>
                  <a:schemeClr val="bg2">
                    <a:lumMod val="50000"/>
                  </a:schemeClr>
                </a:solidFill>
                <a:latin typeface="+mn-lt"/>
                <a:ea typeface="+mn-ea"/>
                <a:cs typeface="+mn-cs"/>
              </a:defRPr>
            </a:lvl1pPr>
          </a:lstStyle>
          <a:p>
            <a:pPr lvl="0"/>
            <a:r>
              <a:rPr lang="es-CO"/>
              <a:t>Fuente para texto de corrido – Calibri 16 </a:t>
            </a:r>
            <a:r>
              <a:rPr lang="es-CO" err="1"/>
              <a:t>px</a:t>
            </a:r>
            <a:r>
              <a:rPr lang="es-CO"/>
              <a:t> a dos o tres columnas color gris</a:t>
            </a:r>
          </a:p>
          <a:p>
            <a:pPr lvl="0"/>
            <a:endParaRPr lang="es-CO"/>
          </a:p>
          <a:p>
            <a:pPr lvl="0"/>
            <a:r>
              <a:rPr lang="en-US"/>
              <a:t>Lorem Ipsum is simply dummy text of the printing and typesetting industry. Lorem Ipsum has been the industry's standard dummy text ever since the 1500s, when an unknown printer took  Ipsum.</a:t>
            </a:r>
            <a:endParaRPr lang="es-CO"/>
          </a:p>
        </p:txBody>
      </p:sp>
    </p:spTree>
    <p:extLst>
      <p:ext uri="{BB962C8B-B14F-4D97-AF65-F5344CB8AC3E}">
        <p14:creationId xmlns:p14="http://schemas.microsoft.com/office/powerpoint/2010/main" val="36407588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ítulo, texto e imagen2">
    <p:spTree>
      <p:nvGrpSpPr>
        <p:cNvPr id="1" name=""/>
        <p:cNvGrpSpPr/>
        <p:nvPr/>
      </p:nvGrpSpPr>
      <p:grpSpPr>
        <a:xfrm>
          <a:off x="0" y="0"/>
          <a:ext cx="0" cy="0"/>
          <a:chOff x="0" y="0"/>
          <a:chExt cx="0" cy="0"/>
        </a:xfrm>
      </p:grpSpPr>
      <p:pic>
        <p:nvPicPr>
          <p:cNvPr id="6" name="Imagen 5" descr="Imagen que contiene Interfaz de usuario gráfica&#10;&#10;Descripción generada automáticamente">
            <a:extLst>
              <a:ext uri="{FF2B5EF4-FFF2-40B4-BE49-F238E27FC236}">
                <a16:creationId xmlns:a16="http://schemas.microsoft.com/office/drawing/2014/main" id="{CC8659C1-1E0C-9CDD-903A-8C4CCE535A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Marcador de posición de imagen 2">
            <a:extLst>
              <a:ext uri="{FF2B5EF4-FFF2-40B4-BE49-F238E27FC236}">
                <a16:creationId xmlns:a16="http://schemas.microsoft.com/office/drawing/2014/main" id="{1F32C7ED-9C9B-3CB1-FD87-3E7BEF000828}"/>
              </a:ext>
            </a:extLst>
          </p:cNvPr>
          <p:cNvSpPr>
            <a:spLocks noGrp="1"/>
          </p:cNvSpPr>
          <p:nvPr>
            <p:ph type="pic" idx="1"/>
          </p:nvPr>
        </p:nvSpPr>
        <p:spPr>
          <a:xfrm>
            <a:off x="190501" y="928689"/>
            <a:ext cx="7286624" cy="5472111"/>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7">
            <a:extLst>
              <a:ext uri="{FF2B5EF4-FFF2-40B4-BE49-F238E27FC236}">
                <a16:creationId xmlns:a16="http://schemas.microsoft.com/office/drawing/2014/main" id="{E6559E4B-A87B-0F91-8417-86222216269E}"/>
              </a:ext>
            </a:extLst>
          </p:cNvPr>
          <p:cNvSpPr>
            <a:spLocks noGrp="1"/>
          </p:cNvSpPr>
          <p:nvPr>
            <p:ph type="body" sz="quarter" idx="10" hasCustomPrompt="1"/>
          </p:nvPr>
        </p:nvSpPr>
        <p:spPr>
          <a:xfrm>
            <a:off x="7715248" y="928688"/>
            <a:ext cx="4286250" cy="1230313"/>
          </a:xfrm>
          <a:prstGeom prst="rect">
            <a:avLst/>
          </a:prstGeom>
        </p:spPr>
        <p:txBody>
          <a:bodyPr/>
          <a:lstStyle>
            <a:lvl1pPr marL="0" indent="0" algn="just">
              <a:buNone/>
              <a:defRPr sz="2400" b="1">
                <a:solidFill>
                  <a:srgbClr val="193C69"/>
                </a:solidFill>
                <a:latin typeface="+mj-lt"/>
              </a:defRPr>
            </a:lvl1pPr>
          </a:lstStyle>
          <a:p>
            <a:pPr lvl="0"/>
            <a:r>
              <a:rPr lang="es-CO"/>
              <a:t>Fuente para títulos – 24 </a:t>
            </a:r>
            <a:r>
              <a:rPr lang="es-CO" err="1"/>
              <a:t>px</a:t>
            </a:r>
            <a:r>
              <a:rPr lang="es-CO"/>
              <a:t> color azul oscuro </a:t>
            </a:r>
            <a:r>
              <a:rPr lang="es-CO" err="1"/>
              <a:t>ENTerritorio</a:t>
            </a:r>
            <a:endParaRPr lang="es-CO"/>
          </a:p>
        </p:txBody>
      </p:sp>
      <p:sp>
        <p:nvSpPr>
          <p:cNvPr id="5" name="Marcador de texto 6">
            <a:extLst>
              <a:ext uri="{FF2B5EF4-FFF2-40B4-BE49-F238E27FC236}">
                <a16:creationId xmlns:a16="http://schemas.microsoft.com/office/drawing/2014/main" id="{7864D4D8-D2EE-A384-BF37-79B04CC00801}"/>
              </a:ext>
            </a:extLst>
          </p:cNvPr>
          <p:cNvSpPr>
            <a:spLocks noGrp="1"/>
          </p:cNvSpPr>
          <p:nvPr>
            <p:ph type="body" sz="quarter" idx="11" hasCustomPrompt="1"/>
          </p:nvPr>
        </p:nvSpPr>
        <p:spPr>
          <a:xfrm>
            <a:off x="7715249" y="2381250"/>
            <a:ext cx="4286250" cy="4019550"/>
          </a:xfrm>
          <a:prstGeom prst="rect">
            <a:avLst/>
          </a:prstGeom>
        </p:spPr>
        <p:txBody>
          <a:bodyPr numCol="1" spcCol="540000"/>
          <a:lstStyle>
            <a:lvl1pPr marL="0" indent="0" algn="just">
              <a:buNone/>
              <a:defRPr lang="es-CO" sz="1600" kern="1200" dirty="0" smtClean="0">
                <a:solidFill>
                  <a:schemeClr val="bg2">
                    <a:lumMod val="50000"/>
                  </a:schemeClr>
                </a:solidFill>
                <a:latin typeface="+mn-lt"/>
                <a:ea typeface="+mn-ea"/>
                <a:cs typeface="+mn-cs"/>
              </a:defRPr>
            </a:lvl1pPr>
          </a:lstStyle>
          <a:p>
            <a:pPr lvl="0"/>
            <a:r>
              <a:rPr lang="es-CO"/>
              <a:t>Fuente para texto de corrido – Calibri 16 </a:t>
            </a:r>
            <a:r>
              <a:rPr lang="es-CO" err="1"/>
              <a:t>px</a:t>
            </a:r>
            <a:r>
              <a:rPr lang="es-CO"/>
              <a:t> a dos o tres columnas color gris</a:t>
            </a:r>
          </a:p>
          <a:p>
            <a:pPr lvl="0"/>
            <a:endParaRPr lang="es-CO"/>
          </a:p>
          <a:p>
            <a:pPr lvl="0"/>
            <a:r>
              <a:rPr lang="en-US"/>
              <a:t>Lorem Ipsum is simply dummy text of the printing and typesetting industry. Lorem Ipsum has been the industry's standard dummy text ever since the 1500s, when an unknown printer took  Ipsum.</a:t>
            </a:r>
            <a:endParaRPr lang="es-CO"/>
          </a:p>
        </p:txBody>
      </p:sp>
    </p:spTree>
    <p:extLst>
      <p:ext uri="{BB962C8B-B14F-4D97-AF65-F5344CB8AC3E}">
        <p14:creationId xmlns:p14="http://schemas.microsoft.com/office/powerpoint/2010/main" val="19853812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Imagen">
    <p:spTree>
      <p:nvGrpSpPr>
        <p:cNvPr id="1" name=""/>
        <p:cNvGrpSpPr/>
        <p:nvPr/>
      </p:nvGrpSpPr>
      <p:grpSpPr>
        <a:xfrm>
          <a:off x="0" y="0"/>
          <a:ext cx="0" cy="0"/>
          <a:chOff x="0" y="0"/>
          <a:chExt cx="0" cy="0"/>
        </a:xfrm>
      </p:grpSpPr>
      <p:pic>
        <p:nvPicPr>
          <p:cNvPr id="4" name="Imagen 3" descr="Imagen que contiene Interfaz de usuario gráfica&#10;&#10;Descripción generada automáticamente">
            <a:extLst>
              <a:ext uri="{FF2B5EF4-FFF2-40B4-BE49-F238E27FC236}">
                <a16:creationId xmlns:a16="http://schemas.microsoft.com/office/drawing/2014/main" id="{D3576B2C-4B5B-3BB0-D962-DB681A0FAF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Marcador de posición de imagen 2">
            <a:extLst>
              <a:ext uri="{FF2B5EF4-FFF2-40B4-BE49-F238E27FC236}">
                <a16:creationId xmlns:a16="http://schemas.microsoft.com/office/drawing/2014/main" id="{27563C7F-AF31-41E1-4FE5-8B9254D217A4}"/>
              </a:ext>
            </a:extLst>
          </p:cNvPr>
          <p:cNvSpPr>
            <a:spLocks noGrp="1"/>
          </p:cNvSpPr>
          <p:nvPr>
            <p:ph type="pic" idx="1"/>
          </p:nvPr>
        </p:nvSpPr>
        <p:spPr>
          <a:xfrm>
            <a:off x="836611" y="1423399"/>
            <a:ext cx="10486917" cy="469613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Tree>
    <p:extLst>
      <p:ext uri="{BB962C8B-B14F-4D97-AF65-F5344CB8AC3E}">
        <p14:creationId xmlns:p14="http://schemas.microsoft.com/office/powerpoint/2010/main" val="3324371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Portada">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15507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Diapositiva Sección">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11942A52-F78D-C004-CF70-FD68D08CEFD1}"/>
              </a:ext>
            </a:extLst>
          </p:cNvPr>
          <p:cNvSpPr>
            <a:spLocks noGrp="1"/>
          </p:cNvSpPr>
          <p:nvPr>
            <p:ph type="body" sz="quarter" idx="10" hasCustomPrompt="1"/>
          </p:nvPr>
        </p:nvSpPr>
        <p:spPr>
          <a:xfrm>
            <a:off x="0" y="3127180"/>
            <a:ext cx="8488363" cy="603640"/>
          </a:xfrm>
          <a:prstGeom prst="rect">
            <a:avLst/>
          </a:prstGeom>
        </p:spPr>
        <p:txBody>
          <a:bodyPr/>
          <a:lstStyle>
            <a:lvl1pPr marL="0" indent="0" algn="ctr">
              <a:buNone/>
              <a:defRPr sz="4800" b="1">
                <a:solidFill>
                  <a:schemeClr val="bg1"/>
                </a:solidFill>
              </a:defRPr>
            </a:lvl1pPr>
          </a:lstStyle>
          <a:p>
            <a:pPr lvl="0"/>
            <a:r>
              <a:rPr lang="es-ES"/>
              <a:t>Titulo de la presentación</a:t>
            </a:r>
            <a:endParaRPr lang="es-CO"/>
          </a:p>
        </p:txBody>
      </p:sp>
    </p:spTree>
    <p:extLst>
      <p:ext uri="{BB962C8B-B14F-4D97-AF65-F5344CB8AC3E}">
        <p14:creationId xmlns:p14="http://schemas.microsoft.com/office/powerpoint/2010/main" val="21811584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Imagen 3" descr="Interfaz de usuario gráfica&#10;&#10;Descripción generada automáticamente con confianza baja">
            <a:extLst>
              <a:ext uri="{FF2B5EF4-FFF2-40B4-BE49-F238E27FC236}">
                <a16:creationId xmlns:a16="http://schemas.microsoft.com/office/drawing/2014/main" id="{0648DB3F-6B31-21A1-913E-1CA167329AF4}"/>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575407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7"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70927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E02379D8-BD1C-4228-AABD-90C3EB22AF3C}"/>
              </a:ext>
            </a:extLst>
          </p:cNvPr>
          <p:cNvSpPr txBox="1"/>
          <p:nvPr/>
        </p:nvSpPr>
        <p:spPr>
          <a:xfrm>
            <a:off x="676801" y="951458"/>
            <a:ext cx="10831199" cy="5082277"/>
          </a:xfrm>
          <a:prstGeom prst="rect">
            <a:avLst/>
          </a:prstGeom>
          <a:noFill/>
        </p:spPr>
        <p:txBody>
          <a:bodyPr wrap="square" lIns="0" tIns="0" rIns="0" bIns="0" rtlCol="0" anchor="ctr">
            <a:normAutofit/>
          </a:bodyPr>
          <a:lstStyle/>
          <a:p>
            <a:pPr algn="ctr"/>
            <a:endParaRPr lang="es-CO" sz="3200" b="1" dirty="0">
              <a:solidFill>
                <a:schemeClr val="bg1"/>
              </a:solidFill>
              <a:latin typeface="Arial"/>
              <a:cs typeface="Arial"/>
            </a:endParaRPr>
          </a:p>
          <a:p>
            <a:pPr algn="ctr"/>
            <a:r>
              <a:rPr lang="es-CO" sz="3200" b="1" dirty="0">
                <a:solidFill>
                  <a:schemeClr val="bg1"/>
                </a:solidFill>
                <a:latin typeface="Arial"/>
                <a:cs typeface="Arial"/>
              </a:rPr>
              <a:t>CONTRATO INTERADMINISTRATIVO N</a:t>
            </a:r>
            <a:r>
              <a:rPr lang="es-CO" sz="3200" b="1" baseline="30000" dirty="0">
                <a:solidFill>
                  <a:schemeClr val="bg1"/>
                </a:solidFill>
                <a:latin typeface="Arial"/>
                <a:cs typeface="Arial"/>
              </a:rPr>
              <a:t>o</a:t>
            </a:r>
            <a:r>
              <a:rPr lang="es-CO" sz="3200" b="1" dirty="0">
                <a:solidFill>
                  <a:schemeClr val="bg1"/>
                </a:solidFill>
                <a:latin typeface="Arial"/>
                <a:cs typeface="Arial"/>
              </a:rPr>
              <a:t>. 216144 </a:t>
            </a:r>
          </a:p>
          <a:p>
            <a:pPr algn="ctr"/>
            <a:r>
              <a:rPr lang="es-ES" sz="3200" b="1" dirty="0">
                <a:solidFill>
                  <a:schemeClr val="bg1"/>
                </a:solidFill>
                <a:latin typeface="Arial"/>
                <a:cs typeface="Arial"/>
              </a:rPr>
              <a:t>suscrito con la </a:t>
            </a:r>
            <a:r>
              <a:rPr lang="es-MX" sz="3200" b="1" dirty="0">
                <a:solidFill>
                  <a:schemeClr val="bg1"/>
                </a:solidFill>
                <a:latin typeface="Arial"/>
                <a:cs typeface="Arial"/>
              </a:rPr>
              <a:t>Unidad de Servicios Penitenciarios y Carcelarios (USPEC)</a:t>
            </a:r>
          </a:p>
          <a:p>
            <a:pPr algn="ctr"/>
            <a:endParaRPr lang="es-CO" sz="3200" dirty="0">
              <a:solidFill>
                <a:schemeClr val="bg1"/>
              </a:solidFill>
              <a:latin typeface="Arial"/>
              <a:cs typeface="Arial"/>
            </a:endParaRPr>
          </a:p>
          <a:p>
            <a:pPr algn="just"/>
            <a:r>
              <a:rPr lang="es-MX" sz="1600" i="1" dirty="0">
                <a:solidFill>
                  <a:schemeClr val="bg1"/>
                </a:solidFill>
                <a:latin typeface="Arial"/>
                <a:cs typeface="Arial"/>
              </a:rPr>
              <a:t>"</a:t>
            </a:r>
            <a:r>
              <a:rPr lang="es-CO" sz="1600" i="1" dirty="0">
                <a:solidFill>
                  <a:schemeClr val="bg1"/>
                </a:solidFill>
                <a:latin typeface="Arial"/>
                <a:cs typeface="Arial"/>
              </a:rPr>
              <a:t>ENTERRITORIO, se compromete con la UNIDAD DE SERVICIOS PENITENCIARIOS Y CARCELARIOS USPEC, de acuerdo con los parámetros de la línea de negocios de Gerencia de Proyectos, a realizar la Gerencia para la construcción e interventoría, ampliación de cupos, y mantenimiento de la infraestructura carcelaria y penitenciaria de orden nivel nacional requerida por la USPEC, lo que supone adelantar estudios, diseños, demolición, mantenimiento, suministro, mejoramiento, conservación y ampliación, así como la elaboración del Plan Maestro de infraestructura en materia penitenciaria y carcelaria, de acuerdo con la información de los diseños que presenta la USPEC </a:t>
            </a:r>
            <a:r>
              <a:rPr lang="es-MX" sz="1600" i="1" dirty="0">
                <a:solidFill>
                  <a:schemeClr val="bg1"/>
                </a:solidFill>
                <a:latin typeface="Arial"/>
                <a:cs typeface="Arial"/>
              </a:rPr>
              <a:t>”.</a:t>
            </a:r>
            <a:endParaRPr lang="es-CO" sz="1600" dirty="0">
              <a:solidFill>
                <a:schemeClr val="bg1"/>
              </a:solidFill>
              <a:latin typeface="Arial"/>
              <a:cs typeface="Arial"/>
            </a:endParaRPr>
          </a:p>
          <a:p>
            <a:pPr algn="ctr"/>
            <a:endParaRPr lang="es-CO" sz="1600" dirty="0">
              <a:solidFill>
                <a:schemeClr val="bg1"/>
              </a:solidFill>
              <a:latin typeface="Arial"/>
              <a:cs typeface="Arial"/>
            </a:endParaRPr>
          </a:p>
          <a:p>
            <a:pPr algn="ctr"/>
            <a:endParaRPr lang="es-CO" sz="1600" b="1" dirty="0">
              <a:solidFill>
                <a:schemeClr val="bg1"/>
              </a:solidFill>
              <a:latin typeface="Arial"/>
              <a:cs typeface="Arial"/>
            </a:endParaRPr>
          </a:p>
        </p:txBody>
      </p:sp>
      <p:sp>
        <p:nvSpPr>
          <p:cNvPr id="6" name="Título 1">
            <a:extLst>
              <a:ext uri="{FF2B5EF4-FFF2-40B4-BE49-F238E27FC236}">
                <a16:creationId xmlns:a16="http://schemas.microsoft.com/office/drawing/2014/main" id="{43E22843-55C1-4399-A798-C842843A83B5}"/>
              </a:ext>
            </a:extLst>
          </p:cNvPr>
          <p:cNvSpPr txBox="1">
            <a:spLocks/>
          </p:cNvSpPr>
          <p:nvPr/>
        </p:nvSpPr>
        <p:spPr>
          <a:xfrm>
            <a:off x="834600" y="951458"/>
            <a:ext cx="10515600" cy="33787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MX" sz="2000" dirty="0">
                <a:solidFill>
                  <a:schemeClr val="bg1"/>
                </a:solidFill>
                <a:latin typeface="Arial"/>
                <a:cs typeface="Arial"/>
              </a:rPr>
              <a:t>GRUPO DE DESARROLLO DE PROYECTOS 1</a:t>
            </a:r>
            <a:br>
              <a:rPr lang="es-MX" sz="2000" dirty="0">
                <a:solidFill>
                  <a:schemeClr val="bg1"/>
                </a:solidFill>
                <a:latin typeface="Arial"/>
                <a:cs typeface="Arial"/>
              </a:rPr>
            </a:br>
            <a:endParaRPr lang="es-CO" sz="2000" dirty="0">
              <a:solidFill>
                <a:schemeClr val="bg1"/>
              </a:solidFill>
              <a:latin typeface="Arial"/>
              <a:cs typeface="Arial"/>
            </a:endParaRPr>
          </a:p>
        </p:txBody>
      </p:sp>
    </p:spTree>
    <p:extLst>
      <p:ext uri="{BB962C8B-B14F-4D97-AF65-F5344CB8AC3E}">
        <p14:creationId xmlns:p14="http://schemas.microsoft.com/office/powerpoint/2010/main" val="40852142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Tabla 24">
            <a:extLst>
              <a:ext uri="{FF2B5EF4-FFF2-40B4-BE49-F238E27FC236}">
                <a16:creationId xmlns:a16="http://schemas.microsoft.com/office/drawing/2014/main" id="{7D1CA7B8-8C7A-465D-85E0-D50D44832D15}"/>
              </a:ext>
            </a:extLst>
          </p:cNvPr>
          <p:cNvGraphicFramePr>
            <a:graphicFrameLocks noGrp="1"/>
          </p:cNvGraphicFramePr>
          <p:nvPr/>
        </p:nvGraphicFramePr>
        <p:xfrm>
          <a:off x="38100" y="714375"/>
          <a:ext cx="12068175" cy="5908968"/>
        </p:xfrm>
        <a:graphic>
          <a:graphicData uri="http://schemas.openxmlformats.org/drawingml/2006/table">
            <a:tbl>
              <a:tblPr firstRow="1" bandRow="1">
                <a:tableStyleId>{5C22544A-7EE6-4342-B048-85BDC9FD1C3A}</a:tableStyleId>
              </a:tblPr>
              <a:tblGrid>
                <a:gridCol w="2543718">
                  <a:extLst>
                    <a:ext uri="{9D8B030D-6E8A-4147-A177-3AD203B41FA5}">
                      <a16:colId xmlns:a16="http://schemas.microsoft.com/office/drawing/2014/main" val="1598315842"/>
                    </a:ext>
                  </a:extLst>
                </a:gridCol>
                <a:gridCol w="3071658">
                  <a:extLst>
                    <a:ext uri="{9D8B030D-6E8A-4147-A177-3AD203B41FA5}">
                      <a16:colId xmlns:a16="http://schemas.microsoft.com/office/drawing/2014/main" val="269061093"/>
                    </a:ext>
                  </a:extLst>
                </a:gridCol>
                <a:gridCol w="2159760">
                  <a:extLst>
                    <a:ext uri="{9D8B030D-6E8A-4147-A177-3AD203B41FA5}">
                      <a16:colId xmlns:a16="http://schemas.microsoft.com/office/drawing/2014/main" val="1524360350"/>
                    </a:ext>
                  </a:extLst>
                </a:gridCol>
                <a:gridCol w="549058">
                  <a:extLst>
                    <a:ext uri="{9D8B030D-6E8A-4147-A177-3AD203B41FA5}">
                      <a16:colId xmlns:a16="http://schemas.microsoft.com/office/drawing/2014/main" val="21239933"/>
                    </a:ext>
                  </a:extLst>
                </a:gridCol>
                <a:gridCol w="2046779">
                  <a:extLst>
                    <a:ext uri="{9D8B030D-6E8A-4147-A177-3AD203B41FA5}">
                      <a16:colId xmlns:a16="http://schemas.microsoft.com/office/drawing/2014/main" val="2189073719"/>
                    </a:ext>
                  </a:extLst>
                </a:gridCol>
                <a:gridCol w="1697202">
                  <a:extLst>
                    <a:ext uri="{9D8B030D-6E8A-4147-A177-3AD203B41FA5}">
                      <a16:colId xmlns:a16="http://schemas.microsoft.com/office/drawing/2014/main" val="1077161153"/>
                    </a:ext>
                  </a:extLst>
                </a:gridCol>
              </a:tblGrid>
              <a:tr h="532136">
                <a:tc gridSpan="6">
                  <a:txBody>
                    <a:bodyPr/>
                    <a:lstStyle/>
                    <a:p>
                      <a:pPr algn="just"/>
                      <a:r>
                        <a:rPr lang="es-419" sz="1100" b="1" u="none" dirty="0">
                          <a:solidFill>
                            <a:schemeClr val="bg1">
                              <a:lumMod val="95000"/>
                            </a:schemeClr>
                          </a:solidFill>
                          <a:latin typeface="Arial Narrow" panose="020B0606020202030204" pitchFamily="34" charset="0"/>
                        </a:rPr>
                        <a:t>PROYECTO CUCUTA:</a:t>
                      </a:r>
                      <a:r>
                        <a:rPr lang="es-ES" sz="1100" b="1" u="none" dirty="0">
                          <a:solidFill>
                            <a:schemeClr val="bg1">
                              <a:lumMod val="95000"/>
                            </a:schemeClr>
                          </a:solidFill>
                          <a:latin typeface="Arial Narrow" panose="020B0606020202030204" pitchFamily="34" charset="0"/>
                        </a:rPr>
                        <a:t> TERMINACIÓN DE OBRAS DEL MEJORAMIENTO Y MANTENIMIENTO DE LA INFRAESTRUCTURA FÍSICA DEL COMPLEJO CARCELARIO Y PENITENCIARIA COCUC CÚCUTA NORTE DE SANTANDER A CARGO DEL INSTITUTO NACIONAL PENITENCIARIO Y CARCELARIO - INPEC, EN EL MARCO DEL CONTRATO INTERADMINISTRATIVO No. 216144</a:t>
                      </a:r>
                      <a:endParaRPr kumimoji="0" lang="es-ES" sz="1100" dirty="0">
                        <a:latin typeface="Arial Narrow" panose="020B0606020202030204" pitchFamily="34" charset="0"/>
                      </a:endParaRPr>
                    </a:p>
                  </a:txBody>
                  <a:tcPr>
                    <a:solidFill>
                      <a:srgbClr val="0067A7"/>
                    </a:solidFill>
                  </a:tcPr>
                </a:tc>
                <a:tc hMerge="1">
                  <a:txBody>
                    <a:bodyPr/>
                    <a:lstStyle/>
                    <a:p>
                      <a:pPr algn="ctr"/>
                      <a:endParaRPr lang="es-CO" sz="1100" b="1" u="none">
                        <a:solidFill>
                          <a:schemeClr val="bg1">
                            <a:lumMod val="95000"/>
                          </a:schemeClr>
                        </a:solidFill>
                        <a:latin typeface="Work Sans" pitchFamily="2" charset="0"/>
                      </a:endParaRPr>
                    </a:p>
                  </a:txBody>
                  <a:tcPr anchor="ctr">
                    <a:solidFill>
                      <a:srgbClr val="0067A7"/>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pPr algn="just"/>
                      <a:endParaRPr kumimoji="0" lang="es-CO" sz="1100" b="0" i="0" u="none" strike="noStrike" kern="1200" cap="none" spc="0" normalizeH="0" baseline="0">
                        <a:ln>
                          <a:noFill/>
                        </a:ln>
                        <a:solidFill>
                          <a:schemeClr val="bg1">
                            <a:lumMod val="95000"/>
                          </a:schemeClr>
                        </a:solidFill>
                        <a:effectLst/>
                        <a:uLnTx/>
                        <a:uFillTx/>
                        <a:latin typeface="Work Sans" pitchFamily="2" charset="0"/>
                        <a:ea typeface="+mn-ea"/>
                        <a:cs typeface="+mn-cs"/>
                      </a:endParaRPr>
                    </a:p>
                  </a:txBody>
                  <a:tcPr>
                    <a:solidFill>
                      <a:srgbClr val="0067A7"/>
                    </a:solidFill>
                  </a:tcPr>
                </a:tc>
                <a:extLst>
                  <a:ext uri="{0D108BD9-81ED-4DB2-BD59-A6C34878D82A}">
                    <a16:rowId xmlns:a16="http://schemas.microsoft.com/office/drawing/2014/main" val="3270638115"/>
                  </a:ext>
                </a:extLst>
              </a:tr>
              <a:tr h="684176">
                <a:tc>
                  <a:txBody>
                    <a:bodyPr/>
                    <a:lstStyle/>
                    <a:p>
                      <a:pPr algn="ctr"/>
                      <a:r>
                        <a:rPr lang="es-CO" sz="1100" b="1" u="none" dirty="0">
                          <a:solidFill>
                            <a:schemeClr val="bg1">
                              <a:lumMod val="95000"/>
                            </a:schemeClr>
                          </a:solidFill>
                          <a:latin typeface="Arial Narrow" panose="020B0606020202030204" pitchFamily="34" charset="0"/>
                        </a:rPr>
                        <a:t>FECHA FIRMA DEL </a:t>
                      </a:r>
                      <a:r>
                        <a:rPr lang="es-CO" sz="1100" b="1" i="0" u="none" strike="noStrike" noProof="0" dirty="0">
                          <a:solidFill>
                            <a:schemeClr val="bg1">
                              <a:lumMod val="95000"/>
                            </a:schemeClr>
                          </a:solidFill>
                          <a:latin typeface="Arial Narrow" panose="020B0606020202030204" pitchFamily="34" charset="0"/>
                        </a:rPr>
                        <a:t>CONTRATO INTERADMINISTRATIVO</a:t>
                      </a:r>
                      <a:endParaRPr lang="es-CO" sz="1100" b="1" u="none" dirty="0">
                        <a:solidFill>
                          <a:schemeClr val="bg1">
                            <a:lumMod val="95000"/>
                          </a:schemeClr>
                        </a:solidFill>
                        <a:latin typeface="Arial Narrow" panose="020B0606020202030204" pitchFamily="34" charset="0"/>
                      </a:endParaRPr>
                    </a:p>
                  </a:txBody>
                  <a:tcPr anchor="ctr">
                    <a:solidFill>
                      <a:srgbClr val="0067A7"/>
                    </a:solidFill>
                  </a:tcPr>
                </a:tc>
                <a:tc>
                  <a:txBody>
                    <a:bodyPr/>
                    <a:lstStyle/>
                    <a:p>
                      <a:pPr lvl="0" algn="ctr">
                        <a:buNone/>
                      </a:pPr>
                      <a:r>
                        <a:rPr lang="es-CO" sz="1100" b="1" i="0" u="none" strike="noStrike" noProof="0" dirty="0">
                          <a:solidFill>
                            <a:schemeClr val="bg1">
                              <a:lumMod val="95000"/>
                            </a:schemeClr>
                          </a:solidFill>
                          <a:latin typeface="Arial Narrow" panose="020B0606020202030204" pitchFamily="34" charset="0"/>
                        </a:rPr>
                        <a:t>FECHA DE TERMINACIÓN</a:t>
                      </a:r>
                    </a:p>
                    <a:p>
                      <a:pPr lvl="0" algn="ctr">
                        <a:buNone/>
                      </a:pPr>
                      <a:r>
                        <a:rPr lang="es-CO" sz="1100" b="1" i="0" u="none" strike="noStrike" noProof="0" dirty="0">
                          <a:solidFill>
                            <a:schemeClr val="bg1">
                              <a:lumMod val="95000"/>
                            </a:schemeClr>
                          </a:solidFill>
                          <a:latin typeface="Arial Narrow" panose="020B0606020202030204" pitchFamily="34" charset="0"/>
                        </a:rPr>
                        <a:t>CONTRATO INTERADMINISTRATIVO</a:t>
                      </a:r>
                      <a:endParaRPr lang="es-ES" sz="1100" i="0" strike="noStrike" noProof="0" dirty="0">
                        <a:latin typeface="Arial Narrow" panose="020B0606020202030204" pitchFamily="34" charset="0"/>
                      </a:endParaRPr>
                    </a:p>
                  </a:txBody>
                  <a:tcPr anchor="ctr">
                    <a:solidFill>
                      <a:srgbClr val="0067A7"/>
                    </a:solidFill>
                  </a:tcPr>
                </a:tc>
                <a:tc gridSpan="2">
                  <a:txBody>
                    <a:bodyPr/>
                    <a:lstStyle/>
                    <a:p>
                      <a:pPr algn="ctr"/>
                      <a:r>
                        <a:rPr lang="es-CO" sz="1100" b="1" i="0" u="none" strike="noStrike" noProof="0" dirty="0">
                          <a:solidFill>
                            <a:schemeClr val="bg1">
                              <a:lumMod val="95000"/>
                            </a:schemeClr>
                          </a:solidFill>
                          <a:latin typeface="Arial Narrow" panose="020B0606020202030204" pitchFamily="34" charset="0"/>
                        </a:rPr>
                        <a:t>FECHA INICIO CONTRATOS DERIVADOS</a:t>
                      </a:r>
                      <a:endParaRPr lang="es-CO" sz="1100" b="1" u="none" dirty="0">
                        <a:solidFill>
                          <a:schemeClr val="bg1">
                            <a:lumMod val="95000"/>
                          </a:schemeClr>
                        </a:solidFill>
                        <a:latin typeface="Arial Narrow" panose="020B0606020202030204" pitchFamily="34" charset="0"/>
                      </a:endParaRPr>
                    </a:p>
                  </a:txBody>
                  <a:tcPr anchor="ctr">
                    <a:solidFill>
                      <a:srgbClr val="0067A7"/>
                    </a:solidFill>
                  </a:tcPr>
                </a:tc>
                <a:tc hMerge="1">
                  <a:txBody>
                    <a:bodyPr/>
                    <a:lstStyle/>
                    <a:p>
                      <a:pPr algn="ctr"/>
                      <a:r>
                        <a:rPr lang="es-CO" sz="1100" b="1" u="none">
                          <a:solidFill>
                            <a:schemeClr val="bg1">
                              <a:lumMod val="95000"/>
                            </a:schemeClr>
                          </a:solidFill>
                          <a:latin typeface="Calibri"/>
                        </a:rPr>
                        <a:t># PRÓRROGAS</a:t>
                      </a:r>
                      <a:endParaRPr lang="es-CO"/>
                    </a:p>
                  </a:txBody>
                  <a:tcPr anchor="ctr">
                    <a:solidFill>
                      <a:srgbClr val="0067A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100" b="1" i="0" u="none" strike="noStrike" noProof="0" dirty="0">
                          <a:solidFill>
                            <a:schemeClr val="bg1">
                              <a:lumMod val="95000"/>
                            </a:schemeClr>
                          </a:solidFill>
                          <a:latin typeface="Arial Narrow" panose="020B0606020202030204" pitchFamily="34" charset="0"/>
                        </a:rPr>
                        <a:t>FECHA ACTUAL DE TERMINACIÓN CONTRATOS DERIVADOS</a:t>
                      </a:r>
                      <a:endParaRPr lang="es-CO" sz="1100" b="1" u="none" dirty="0">
                        <a:solidFill>
                          <a:schemeClr val="bg1">
                            <a:lumMod val="95000"/>
                          </a:schemeClr>
                        </a:solidFill>
                        <a:latin typeface="Arial Narrow" panose="020B0606020202030204" pitchFamily="34" charset="0"/>
                      </a:endParaRPr>
                    </a:p>
                  </a:txBody>
                  <a:tcPr anchor="ctr">
                    <a:solidFill>
                      <a:srgbClr val="0067A7"/>
                    </a:solidFill>
                  </a:tcPr>
                </a:tc>
                <a:tc>
                  <a:txBody>
                    <a:bodyPr/>
                    <a:lstStyle/>
                    <a:p>
                      <a:pPr algn="ctr"/>
                      <a:r>
                        <a:rPr lang="es-CO" sz="1100" b="1" u="none" dirty="0">
                          <a:solidFill>
                            <a:schemeClr val="bg1">
                              <a:lumMod val="95000"/>
                            </a:schemeClr>
                          </a:solidFill>
                          <a:latin typeface="Arial Narrow" panose="020B0606020202030204" pitchFamily="34" charset="0"/>
                        </a:rPr>
                        <a:t>ESTADO  CONTRATOS DERIVADOS</a:t>
                      </a:r>
                    </a:p>
                  </a:txBody>
                  <a:tcPr anchor="ctr">
                    <a:solidFill>
                      <a:srgbClr val="0067A7"/>
                    </a:solidFill>
                  </a:tcPr>
                </a:tc>
                <a:extLst>
                  <a:ext uri="{0D108BD9-81ED-4DB2-BD59-A6C34878D82A}">
                    <a16:rowId xmlns:a16="http://schemas.microsoft.com/office/drawing/2014/main" val="1070192128"/>
                  </a:ext>
                </a:extLst>
              </a:tr>
              <a:tr h="2514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100" b="0" u="none" dirty="0">
                          <a:solidFill>
                            <a:schemeClr val="accent1">
                              <a:lumMod val="50000"/>
                            </a:schemeClr>
                          </a:solidFill>
                          <a:latin typeface="Arial Narrow" panose="020B0606020202030204" pitchFamily="34" charset="0"/>
                        </a:rPr>
                        <a:t>29/11/2016</a:t>
                      </a:r>
                      <a:endParaRPr lang="es-ES" sz="1100" b="0" dirty="0">
                        <a:latin typeface="Arial Narrow" panose="020B0606020202030204" pitchFamily="34" charset="0"/>
                      </a:endParaRP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100" b="0" u="none" kern="1200" dirty="0">
                          <a:solidFill>
                            <a:schemeClr val="accent1">
                              <a:lumMod val="50000"/>
                            </a:schemeClr>
                          </a:solidFill>
                          <a:latin typeface="Arial Narrow" panose="020B0606020202030204" pitchFamily="34" charset="0"/>
                          <a:ea typeface="+mn-ea"/>
                          <a:cs typeface="+mn-cs"/>
                        </a:rPr>
                        <a:t>28/04/2026</a:t>
                      </a:r>
                    </a:p>
                  </a:txBody>
                  <a:tcPr anchor="ctr">
                    <a:solidFill>
                      <a:schemeClr val="bg1">
                        <a:lumMod val="95000"/>
                      </a:schemeClr>
                    </a:solidFill>
                  </a:tcPr>
                </a:tc>
                <a:tc gridSpan="2">
                  <a:txBody>
                    <a:bodyPr/>
                    <a:lstStyle/>
                    <a:p>
                      <a:pPr marL="0" marR="0" lvl="0" indent="0" algn="ctr">
                        <a:lnSpc>
                          <a:spcPct val="100000"/>
                        </a:lnSpc>
                        <a:spcBef>
                          <a:spcPts val="0"/>
                        </a:spcBef>
                        <a:spcAft>
                          <a:spcPts val="0"/>
                        </a:spcAft>
                        <a:buNone/>
                      </a:pPr>
                      <a:r>
                        <a:rPr lang="es-ES" sz="1100" b="0" i="0" u="none" strike="noStrike" kern="1200" noProof="0" dirty="0">
                          <a:solidFill>
                            <a:schemeClr val="tx1">
                              <a:lumMod val="49000"/>
                            </a:schemeClr>
                          </a:solidFill>
                          <a:latin typeface="Arial Narrow" panose="020B0606020202030204" pitchFamily="34" charset="0"/>
                        </a:rPr>
                        <a:t>07/01/2026</a:t>
                      </a:r>
                      <a:endParaRPr lang="es-ES" sz="1100" b="0" i="1" u="none" strike="noStrike" kern="1200" noProof="0" dirty="0">
                        <a:solidFill>
                          <a:schemeClr val="tx1">
                            <a:lumMod val="49000"/>
                          </a:schemeClr>
                        </a:solidFill>
                        <a:latin typeface="Arial Narrow" panose="020B0606020202030204" pitchFamily="34" charset="0"/>
                      </a:endParaRPr>
                    </a:p>
                  </a:txBody>
                  <a:tcPr anchor="ctr">
                    <a:solidFill>
                      <a:schemeClr val="bg1">
                        <a:lumMod val="95000"/>
                      </a:schemeClr>
                    </a:solidFill>
                  </a:tcPr>
                </a:tc>
                <a:tc hMerge="1">
                  <a:txBody>
                    <a:bodyPr/>
                    <a:lstStyle/>
                    <a:p>
                      <a:pPr algn="ctr"/>
                      <a:r>
                        <a:rPr lang="es-ES" sz="1100" b="1" u="none" kern="1200">
                          <a:solidFill>
                            <a:schemeClr val="accent1">
                              <a:lumMod val="50000"/>
                            </a:schemeClr>
                          </a:solidFill>
                          <a:latin typeface="Calibri"/>
                          <a:ea typeface="+mn-ea"/>
                          <a:cs typeface="+mn-cs"/>
                        </a:rPr>
                        <a:t>0</a:t>
                      </a:r>
                    </a:p>
                  </a:txBody>
                  <a:tcPr anchor="ctr">
                    <a:solidFill>
                      <a:schemeClr val="bg1">
                        <a:lumMod val="95000"/>
                      </a:schemeClr>
                    </a:solidFill>
                  </a:tcPr>
                </a:tc>
                <a:tc>
                  <a:txBody>
                    <a:bodyPr/>
                    <a:lstStyle/>
                    <a:p>
                      <a:pPr marL="0" marR="0" lvl="0" indent="0" algn="ctr">
                        <a:lnSpc>
                          <a:spcPct val="100000"/>
                        </a:lnSpc>
                        <a:spcBef>
                          <a:spcPts val="0"/>
                        </a:spcBef>
                        <a:spcAft>
                          <a:spcPts val="0"/>
                        </a:spcAft>
                        <a:buNone/>
                      </a:pPr>
                      <a:r>
                        <a:rPr lang="es-ES" sz="1100" b="0" i="0" u="none" strike="noStrike" kern="1200" noProof="0" dirty="0">
                          <a:solidFill>
                            <a:schemeClr val="tx1">
                              <a:lumMod val="49000"/>
                            </a:schemeClr>
                          </a:solidFill>
                          <a:latin typeface="Arial Narrow" panose="020B0606020202030204" pitchFamily="34" charset="0"/>
                        </a:rPr>
                        <a:t>27/06/2026</a:t>
                      </a:r>
                      <a:endParaRPr lang="es-ES" sz="1100" b="0" i="1" u="none" strike="noStrike" kern="1200" noProof="0" dirty="0">
                        <a:solidFill>
                          <a:schemeClr val="tx1">
                            <a:lumMod val="49000"/>
                          </a:schemeClr>
                        </a:solidFill>
                        <a:latin typeface="Arial Narrow" panose="020B0606020202030204" pitchFamily="34" charset="0"/>
                      </a:endParaRP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100" b="0" u="none" dirty="0">
                          <a:solidFill>
                            <a:schemeClr val="accent1">
                              <a:lumMod val="50000"/>
                            </a:schemeClr>
                          </a:solidFill>
                          <a:latin typeface="Arial Narrow" panose="020B0606020202030204" pitchFamily="34" charset="0"/>
                        </a:rPr>
                        <a:t>SUSPENDIDOS</a:t>
                      </a:r>
                    </a:p>
                  </a:txBody>
                  <a:tcPr anchor="ctr">
                    <a:solidFill>
                      <a:schemeClr val="bg1">
                        <a:lumMod val="95000"/>
                      </a:schemeClr>
                    </a:solidFill>
                  </a:tcPr>
                </a:tc>
                <a:extLst>
                  <a:ext uri="{0D108BD9-81ED-4DB2-BD59-A6C34878D82A}">
                    <a16:rowId xmlns:a16="http://schemas.microsoft.com/office/drawing/2014/main" val="3036752674"/>
                  </a:ext>
                </a:extLst>
              </a:tr>
              <a:tr h="414136">
                <a:tc>
                  <a:txBody>
                    <a:bodyPr/>
                    <a:lstStyle/>
                    <a:p>
                      <a:pPr algn="ctr">
                        <a:spcAft>
                          <a:spcPts val="800"/>
                        </a:spcAft>
                      </a:pPr>
                      <a:r>
                        <a:rPr lang="es-CO" sz="1100" b="1" u="none">
                          <a:solidFill>
                            <a:schemeClr val="bg1">
                              <a:lumMod val="95000"/>
                            </a:schemeClr>
                          </a:solidFill>
                          <a:latin typeface="Arial Narrow" panose="020B0606020202030204" pitchFamily="34" charset="0"/>
                        </a:rPr>
                        <a:t>CONTRATO OBRA 2250356</a:t>
                      </a:r>
                    </a:p>
                  </a:txBody>
                  <a:tcPr anchor="ctr">
                    <a:solidFill>
                      <a:srgbClr val="0067A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100" b="1" i="0" u="none" strike="noStrike" kern="1200" cap="none" spc="0" normalizeH="0" baseline="0" noProof="0" dirty="0">
                          <a:ln>
                            <a:noFill/>
                          </a:ln>
                          <a:solidFill>
                            <a:schemeClr val="bg1">
                              <a:lumMod val="95000"/>
                            </a:schemeClr>
                          </a:solidFill>
                          <a:effectLst/>
                          <a:uLnTx/>
                          <a:uFillTx/>
                          <a:latin typeface="Arial Narrow" panose="020B0606020202030204" pitchFamily="34" charset="0"/>
                          <a:ea typeface="+mn-ea"/>
                          <a:cs typeface="+mn-cs"/>
                        </a:rPr>
                        <a:t>CONTRATO INTERVENTORIA 2250291</a:t>
                      </a:r>
                    </a:p>
                  </a:txBody>
                  <a:tcPr anchor="ctr">
                    <a:solidFill>
                      <a:srgbClr val="0067A7"/>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100" b="1" i="0" u="none" strike="noStrike" kern="1200" cap="none" spc="0" normalizeH="0" baseline="0" noProof="0" dirty="0">
                          <a:ln>
                            <a:noFill/>
                          </a:ln>
                          <a:solidFill>
                            <a:schemeClr val="bg1">
                              <a:lumMod val="95000"/>
                            </a:schemeClr>
                          </a:solidFill>
                          <a:effectLst/>
                          <a:uLnTx/>
                          <a:uFillTx/>
                          <a:latin typeface="Arial Narrow" panose="020B0606020202030204" pitchFamily="34" charset="0"/>
                          <a:ea typeface="+mn-ea"/>
                          <a:cs typeface="+mn-cs"/>
                        </a:rPr>
                        <a:t>VALOR TOTAL DE LOS CONTRATOS ESPECÍFICOS –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100" b="1" i="0" u="none" strike="noStrike" kern="1200" cap="none" spc="0" normalizeH="0" baseline="0" noProof="0" dirty="0">
                          <a:ln>
                            <a:noFill/>
                          </a:ln>
                          <a:solidFill>
                            <a:schemeClr val="bg1">
                              <a:lumMod val="95000"/>
                            </a:schemeClr>
                          </a:solidFill>
                          <a:effectLst/>
                          <a:uLnTx/>
                          <a:uFillTx/>
                          <a:latin typeface="Arial Narrow" panose="020B0606020202030204" pitchFamily="34" charset="0"/>
                          <a:ea typeface="+mn-ea"/>
                          <a:cs typeface="+mn-cs"/>
                        </a:rPr>
                        <a:t>Obra e Interventoría:</a:t>
                      </a:r>
                    </a:p>
                  </a:txBody>
                  <a:tcPr anchor="ctr">
                    <a:solidFill>
                      <a:srgbClr val="0067A7"/>
                    </a:solidFill>
                  </a:tcPr>
                </a:tc>
                <a:tc hMerge="1">
                  <a:txBody>
                    <a:bodyPr/>
                    <a:lstStyle/>
                    <a:p>
                      <a:endParaRPr lang="es-CO"/>
                    </a:p>
                  </a:txBody>
                  <a:tcPr/>
                </a:tc>
                <a:tc hMerge="1">
                  <a:txBody>
                    <a:bodyPr/>
                    <a:lstStyle/>
                    <a:p>
                      <a:endParaRPr lang="es-CO"/>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100" b="1" i="0" u="none" strike="noStrike" kern="1200" cap="none" spc="0" normalizeH="0" baseline="0" noProof="0">
                        <a:ln>
                          <a:noFill/>
                        </a:ln>
                        <a:solidFill>
                          <a:schemeClr val="bg1">
                            <a:lumMod val="95000"/>
                          </a:schemeClr>
                        </a:solidFill>
                        <a:effectLst/>
                        <a:uLnTx/>
                        <a:uFillTx/>
                        <a:latin typeface="Work Sans" pitchFamily="2" charset="0"/>
                        <a:ea typeface="+mn-ea"/>
                        <a:cs typeface="+mn-cs"/>
                      </a:endParaRPr>
                    </a:p>
                  </a:txBody>
                  <a:tcPr anchor="ctr">
                    <a:solidFill>
                      <a:srgbClr val="0067A7"/>
                    </a:solidFill>
                  </a:tcPr>
                </a:tc>
                <a:extLst>
                  <a:ext uri="{0D108BD9-81ED-4DB2-BD59-A6C34878D82A}">
                    <a16:rowId xmlns:a16="http://schemas.microsoft.com/office/drawing/2014/main" val="91483294"/>
                  </a:ext>
                </a:extLst>
              </a:tr>
              <a:tr h="251440">
                <a:tc>
                  <a:txBody>
                    <a:bodyPr/>
                    <a:lstStyle/>
                    <a:p>
                      <a:pPr marL="0" marR="0" lvl="0" indent="0" algn="ctr" rtl="0" eaLnBrk="1" fontAlgn="auto" latinLnBrk="0" hangingPunct="1">
                        <a:lnSpc>
                          <a:spcPct val="100000"/>
                        </a:lnSpc>
                        <a:spcBef>
                          <a:spcPts val="0"/>
                        </a:spcBef>
                        <a:spcAft>
                          <a:spcPts val="0"/>
                        </a:spcAft>
                        <a:buClrTx/>
                        <a:buSzTx/>
                        <a:buFontTx/>
                        <a:buNone/>
                      </a:pPr>
                      <a:r>
                        <a:rPr lang="es-CO" sz="1100" b="1" u="none" kern="1200" noProof="0" dirty="0">
                          <a:solidFill>
                            <a:schemeClr val="accent1">
                              <a:lumMod val="50000"/>
                            </a:schemeClr>
                          </a:solidFill>
                          <a:latin typeface="Arial Narrow" panose="020B0606020202030204" pitchFamily="34" charset="0"/>
                          <a:ea typeface="+mn-ea"/>
                          <a:cs typeface="+mn-cs"/>
                        </a:rPr>
                        <a:t>SAFRID INGENIERIA SAS</a:t>
                      </a:r>
                    </a:p>
                  </a:txBody>
                  <a:tcPr anchor="ctr">
                    <a:solidFill>
                      <a:schemeClr val="bg1">
                        <a:lumMod val="95000"/>
                      </a:schemeClr>
                    </a:solidFill>
                  </a:tcPr>
                </a:tc>
                <a:tc>
                  <a:txBody>
                    <a:bodyPr/>
                    <a:lstStyle/>
                    <a:p>
                      <a:pPr marL="0" marR="0" lvl="0" indent="0" algn="ctr" rtl="0" eaLnBrk="1" fontAlgn="auto" latinLnBrk="0" hangingPunct="1">
                        <a:lnSpc>
                          <a:spcPct val="100000"/>
                        </a:lnSpc>
                        <a:spcBef>
                          <a:spcPts val="0"/>
                        </a:spcBef>
                        <a:spcAft>
                          <a:spcPts val="0"/>
                        </a:spcAft>
                        <a:buClrTx/>
                        <a:buSzTx/>
                        <a:buFontTx/>
                        <a:buNone/>
                      </a:pPr>
                      <a:r>
                        <a:rPr lang="es-MX" sz="1100" b="1" u="none" kern="1200" noProof="0">
                          <a:solidFill>
                            <a:schemeClr val="accent1">
                              <a:lumMod val="50000"/>
                            </a:schemeClr>
                          </a:solidFill>
                          <a:latin typeface="Arial Narrow" panose="020B0606020202030204" pitchFamily="34" charset="0"/>
                          <a:ea typeface="+mn-ea"/>
                          <a:cs typeface="+mn-cs"/>
                        </a:rPr>
                        <a:t>CONSORCIO INTER PENITENCIARO</a:t>
                      </a:r>
                      <a:endParaRPr lang="es-ES" sz="1100" b="1" u="none" kern="1200">
                        <a:solidFill>
                          <a:schemeClr val="accent1">
                            <a:lumMod val="50000"/>
                          </a:schemeClr>
                        </a:solidFill>
                        <a:latin typeface="Arial Narrow" panose="020B0606020202030204" pitchFamily="34" charset="0"/>
                        <a:ea typeface="+mn-ea"/>
                        <a:cs typeface="+mn-cs"/>
                      </a:endParaRPr>
                    </a:p>
                  </a:txBody>
                  <a:tcPr anchor="ctr">
                    <a:solidFill>
                      <a:schemeClr val="bg1">
                        <a:lumMod val="95000"/>
                      </a:schemeClr>
                    </a:solidFill>
                  </a:tcPr>
                </a:tc>
                <a:tc rowSpan="3"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2400" b="1" u="none" kern="1200" dirty="0">
                          <a:solidFill>
                            <a:srgbClr val="ED7D31"/>
                          </a:solidFill>
                          <a:latin typeface="Arial Narrow" panose="020B0606020202030204" pitchFamily="34" charset="0"/>
                          <a:ea typeface="+mn-ea"/>
                          <a:cs typeface="+mn-cs"/>
                        </a:rPr>
                        <a:t> $2.813.488.246,70</a:t>
                      </a:r>
                    </a:p>
                  </a:txBody>
                  <a:tcPr anchor="ctr">
                    <a:solidFill>
                      <a:schemeClr val="bg1">
                        <a:lumMod val="95000"/>
                      </a:schemeClr>
                    </a:solidFill>
                  </a:tcPr>
                </a:tc>
                <a:tc rowSpan="3" hMerge="1">
                  <a:txBody>
                    <a:bodyPr/>
                    <a:lstStyle/>
                    <a:p>
                      <a:endParaRPr lang="es-CO"/>
                    </a:p>
                  </a:txBody>
                  <a:tcPr/>
                </a:tc>
                <a:tc rowSpan="3" hMerge="1">
                  <a:txBody>
                    <a:bodyPr/>
                    <a:lstStyle/>
                    <a:p>
                      <a:endParaRPr lang="es-CO"/>
                    </a:p>
                  </a:txBody>
                  <a:tcPr/>
                </a:tc>
                <a:tc rowSpan="3"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s-CO" sz="2400" b="1" u="none" kern="1200" noProof="0">
                        <a:solidFill>
                          <a:srgbClr val="ED7D31"/>
                        </a:solidFill>
                        <a:latin typeface="Work Sans" pitchFamily="2" charset="0"/>
                        <a:ea typeface="+mn-ea"/>
                        <a:cs typeface="+mn-cs"/>
                      </a:endParaRPr>
                    </a:p>
                  </a:txBody>
                  <a:tcPr anchor="ctr">
                    <a:solidFill>
                      <a:schemeClr val="bg1">
                        <a:lumMod val="95000"/>
                      </a:schemeClr>
                    </a:solidFill>
                  </a:tcPr>
                </a:tc>
                <a:extLst>
                  <a:ext uri="{0D108BD9-81ED-4DB2-BD59-A6C34878D82A}">
                    <a16:rowId xmlns:a16="http://schemas.microsoft.com/office/drawing/2014/main" val="3180328189"/>
                  </a:ext>
                </a:extLst>
              </a:tr>
              <a:tr h="256365">
                <a:tc>
                  <a:txBody>
                    <a:bodyPr/>
                    <a:lstStyle/>
                    <a:p>
                      <a:pPr algn="ctr">
                        <a:spcAft>
                          <a:spcPts val="800"/>
                        </a:spcAft>
                      </a:pPr>
                      <a:r>
                        <a:rPr lang="es-CO" sz="1100" b="1" u="none" dirty="0">
                          <a:solidFill>
                            <a:schemeClr val="bg1">
                              <a:lumMod val="95000"/>
                            </a:schemeClr>
                          </a:solidFill>
                          <a:latin typeface="Arial Narrow" panose="020B0606020202030204" pitchFamily="34" charset="0"/>
                        </a:rPr>
                        <a:t>VALOR CONTRATO</a:t>
                      </a:r>
                    </a:p>
                  </a:txBody>
                  <a:tcPr anchor="ctr">
                    <a:solidFill>
                      <a:srgbClr val="0067A7"/>
                    </a:solidFill>
                  </a:tcPr>
                </a:tc>
                <a:tc>
                  <a:txBody>
                    <a:bodyPr/>
                    <a:lstStyle/>
                    <a:p>
                      <a:pPr algn="ctr">
                        <a:spcAft>
                          <a:spcPts val="800"/>
                        </a:spcAft>
                      </a:pPr>
                      <a:r>
                        <a:rPr lang="es-CO" sz="1100" b="1" u="none" dirty="0">
                          <a:solidFill>
                            <a:schemeClr val="bg1">
                              <a:lumMod val="95000"/>
                            </a:schemeClr>
                          </a:solidFill>
                          <a:latin typeface="Arial Narrow" panose="020B0606020202030204" pitchFamily="34" charset="0"/>
                        </a:rPr>
                        <a:t>VALOR CONTRATO</a:t>
                      </a:r>
                    </a:p>
                  </a:txBody>
                  <a:tcPr anchor="ctr">
                    <a:solidFill>
                      <a:srgbClr val="0067A7"/>
                    </a:solidFill>
                  </a:tcPr>
                </a:tc>
                <a:tc gridSpan="4" vMerge="1">
                  <a:txBody>
                    <a:bodyPr/>
                    <a:lstStyle/>
                    <a:p>
                      <a:endParaRPr lang="es-CO"/>
                    </a:p>
                  </a:txBody>
                  <a:tcPr/>
                </a:tc>
                <a:tc hMerge="1" vMerge="1">
                  <a:txBody>
                    <a:bodyPr/>
                    <a:lstStyle/>
                    <a:p>
                      <a:endParaRPr lang="es-CO"/>
                    </a:p>
                  </a:txBody>
                  <a:tcPr/>
                </a:tc>
                <a:tc hMerge="1" vMerge="1">
                  <a:txBody>
                    <a:bodyPr/>
                    <a:lstStyle/>
                    <a:p>
                      <a:endParaRPr lang="es-CO"/>
                    </a:p>
                  </a:txBody>
                  <a:tcPr/>
                </a:tc>
                <a:tc hMerge="1" vMerge="1">
                  <a:txBody>
                    <a:bodyPr/>
                    <a:lstStyle/>
                    <a:p>
                      <a:endParaRPr lang="es-CO"/>
                    </a:p>
                  </a:txBody>
                  <a:tcPr/>
                </a:tc>
                <a:extLst>
                  <a:ext uri="{0D108BD9-81ED-4DB2-BD59-A6C34878D82A}">
                    <a16:rowId xmlns:a16="http://schemas.microsoft.com/office/drawing/2014/main" val="2010398760"/>
                  </a:ext>
                </a:extLst>
              </a:tr>
              <a:tr h="2514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100" dirty="0">
                          <a:latin typeface="Arial Narrow" panose="020B0606020202030204" pitchFamily="34" charset="0"/>
                        </a:rPr>
                        <a:t>$2.630.659.060,81</a:t>
                      </a: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100" dirty="0">
                          <a:latin typeface="Arial Narrow" panose="020B0606020202030204" pitchFamily="34" charset="0"/>
                        </a:rPr>
                        <a:t>$182.829.185,89</a:t>
                      </a:r>
                    </a:p>
                  </a:txBody>
                  <a:tcPr anchor="ctr">
                    <a:solidFill>
                      <a:schemeClr val="bg1">
                        <a:lumMod val="95000"/>
                      </a:schemeClr>
                    </a:solidFill>
                  </a:tcPr>
                </a:tc>
                <a:tc gridSpan="4" vMerge="1">
                  <a:txBody>
                    <a:bodyPr/>
                    <a:lstStyle/>
                    <a:p>
                      <a:endParaRPr lang="es-CO"/>
                    </a:p>
                  </a:txBody>
                  <a:tcPr/>
                </a:tc>
                <a:tc hMerge="1" vMerge="1">
                  <a:txBody>
                    <a:bodyPr/>
                    <a:lstStyle/>
                    <a:p>
                      <a:endParaRPr lang="es-CO"/>
                    </a:p>
                  </a:txBody>
                  <a:tcPr/>
                </a:tc>
                <a:tc hMerge="1" vMerge="1">
                  <a:txBody>
                    <a:bodyPr/>
                    <a:lstStyle/>
                    <a:p>
                      <a:endParaRPr lang="es-CO"/>
                    </a:p>
                  </a:txBody>
                  <a:tcPr/>
                </a:tc>
                <a:tc hMerge="1" vMerge="1">
                  <a:txBody>
                    <a:bodyPr/>
                    <a:lstStyle/>
                    <a:p>
                      <a:endParaRPr lang="es-CO"/>
                    </a:p>
                  </a:txBody>
                  <a:tcPr/>
                </a:tc>
                <a:extLst>
                  <a:ext uri="{0D108BD9-81ED-4DB2-BD59-A6C34878D82A}">
                    <a16:rowId xmlns:a16="http://schemas.microsoft.com/office/drawing/2014/main" val="3177360581"/>
                  </a:ext>
                </a:extLst>
              </a:tr>
              <a:tr h="443717">
                <a:tc>
                  <a:txBody>
                    <a:bodyPr/>
                    <a:lstStyle/>
                    <a:p>
                      <a:pPr algn="ctr"/>
                      <a:r>
                        <a:rPr lang="es-CO" sz="1100" b="1" u="none">
                          <a:solidFill>
                            <a:schemeClr val="bg1">
                              <a:lumMod val="95000"/>
                            </a:schemeClr>
                          </a:solidFill>
                          <a:latin typeface="Arial Narrow" panose="020B0606020202030204" pitchFamily="34" charset="0"/>
                        </a:rPr>
                        <a:t>VALOR DESEMBOLSADO ENT</a:t>
                      </a:r>
                    </a:p>
                  </a:txBody>
                  <a:tcPr anchor="ctr">
                    <a:solidFill>
                      <a:srgbClr val="0067A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100" b="1" i="0" u="none" strike="noStrike" kern="1200" cap="none" spc="0" normalizeH="0" baseline="0" noProof="0" dirty="0">
                          <a:ln>
                            <a:noFill/>
                          </a:ln>
                          <a:solidFill>
                            <a:schemeClr val="bg1">
                              <a:lumMod val="95000"/>
                            </a:schemeClr>
                          </a:solidFill>
                          <a:effectLst/>
                          <a:uLnTx/>
                          <a:uFillTx/>
                          <a:latin typeface="Arial Narrow" panose="020B0606020202030204" pitchFamily="34" charset="0"/>
                          <a:ea typeface="+mn-ea"/>
                          <a:cs typeface="+mn-cs"/>
                        </a:rPr>
                        <a:t>VALOR</a:t>
                      </a:r>
                      <a:r>
                        <a:rPr kumimoji="0" lang="es-CO" sz="1100" b="1" i="0" u="none" strike="noStrike" kern="1200" cap="none" spc="0" normalizeH="0" baseline="0" noProof="0" dirty="0">
                          <a:ln>
                            <a:noFill/>
                          </a:ln>
                          <a:solidFill>
                            <a:schemeClr val="bg1">
                              <a:lumMod val="95000"/>
                            </a:schemeClr>
                          </a:solidFill>
                          <a:effectLst/>
                          <a:uLnTx/>
                          <a:uFillTx/>
                          <a:latin typeface="Arial Narrow" panose="020B0606020202030204" pitchFamily="34" charset="0"/>
                          <a:ea typeface="+mn-ea"/>
                          <a:cs typeface="+mn-cs"/>
                        </a:rPr>
                        <a:t> PRÓXIMO DESEMBOLSO ENT</a:t>
                      </a:r>
                    </a:p>
                  </a:txBody>
                  <a:tcPr anchor="ctr">
                    <a:solidFill>
                      <a:srgbClr val="0067A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100" b="1" i="0" u="none" strike="noStrike" kern="1200" cap="none" spc="0" normalizeH="0" baseline="0" noProof="0" dirty="0">
                          <a:ln>
                            <a:noFill/>
                          </a:ln>
                          <a:solidFill>
                            <a:schemeClr val="bg1">
                              <a:lumMod val="95000"/>
                            </a:schemeClr>
                          </a:solidFill>
                          <a:effectLst/>
                          <a:uLnTx/>
                          <a:uFillTx/>
                          <a:latin typeface="Arial Narrow" panose="020B0606020202030204" pitchFamily="34" charset="0"/>
                          <a:ea typeface="+mn-ea"/>
                          <a:cs typeface="+mn-cs"/>
                        </a:rPr>
                        <a:t>REQUISITO</a:t>
                      </a:r>
                      <a:r>
                        <a:rPr kumimoji="0" lang="es-CO" sz="1100" b="1" i="0" u="none" strike="noStrike" kern="1200" cap="none" spc="0" normalizeH="0" baseline="0" noProof="0" dirty="0">
                          <a:ln>
                            <a:noFill/>
                          </a:ln>
                          <a:solidFill>
                            <a:schemeClr val="bg1">
                              <a:lumMod val="95000"/>
                            </a:schemeClr>
                          </a:solidFill>
                          <a:effectLst/>
                          <a:uLnTx/>
                          <a:uFillTx/>
                          <a:latin typeface="Arial Narrow" panose="020B0606020202030204" pitchFamily="34" charset="0"/>
                          <a:ea typeface="+mn-ea"/>
                          <a:cs typeface="+mn-cs"/>
                        </a:rPr>
                        <a:t> PRÓXIMO </a:t>
                      </a:r>
                      <a:br>
                        <a:rPr kumimoji="0" lang="es-CO" sz="1100" b="1" i="0" u="none" strike="noStrike" kern="1200" cap="none" spc="0" normalizeH="0" baseline="0" noProof="0" dirty="0">
                          <a:ln>
                            <a:noFill/>
                          </a:ln>
                          <a:solidFill>
                            <a:srgbClr val="F2F2F2"/>
                          </a:solidFill>
                          <a:effectLst/>
                          <a:uLnTx/>
                          <a:uFillTx/>
                          <a:latin typeface="Arial Narrow" panose="020B0606020202030204" pitchFamily="34" charset="0"/>
                          <a:ea typeface="+mn-ea"/>
                          <a:cs typeface="+mn-cs"/>
                        </a:rPr>
                      </a:br>
                      <a:r>
                        <a:rPr kumimoji="0" lang="es-CO" sz="1100" b="1" i="0" u="none" strike="noStrike" kern="1200" cap="none" spc="0" normalizeH="0" baseline="0" noProof="0" dirty="0">
                          <a:ln>
                            <a:noFill/>
                          </a:ln>
                          <a:solidFill>
                            <a:schemeClr val="bg1">
                              <a:lumMod val="95000"/>
                            </a:schemeClr>
                          </a:solidFill>
                          <a:effectLst/>
                          <a:uLnTx/>
                          <a:uFillTx/>
                          <a:latin typeface="Arial Narrow" panose="020B0606020202030204" pitchFamily="34" charset="0"/>
                          <a:ea typeface="+mn-ea"/>
                          <a:cs typeface="+mn-cs"/>
                        </a:rPr>
                        <a:t>DES. ENT</a:t>
                      </a:r>
                    </a:p>
                  </a:txBody>
                  <a:tcPr anchor="ctr">
                    <a:solidFill>
                      <a:srgbClr val="0067A7"/>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100" b="1" i="0" u="none" strike="noStrike" kern="1200" cap="none" spc="0" normalizeH="0" baseline="0" noProof="0" dirty="0">
                          <a:ln>
                            <a:noFill/>
                          </a:ln>
                          <a:solidFill>
                            <a:schemeClr val="bg1">
                              <a:lumMod val="95000"/>
                            </a:schemeClr>
                          </a:solidFill>
                          <a:effectLst/>
                          <a:uLnTx/>
                          <a:uFillTx/>
                          <a:latin typeface="Arial Narrow" panose="020B0606020202030204" pitchFamily="34" charset="0"/>
                          <a:ea typeface="+mn-ea"/>
                          <a:cs typeface="+mn-cs"/>
                        </a:rPr>
                        <a:t>DESEMBOLSADO ENTIDAD</a:t>
                      </a:r>
                    </a:p>
                  </a:txBody>
                  <a:tcPr anchor="ctr">
                    <a:solidFill>
                      <a:srgbClr val="0067A7"/>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000" b="1" i="0" u="none" strike="noStrike" kern="1200" cap="none" spc="0" normalizeH="0" baseline="0" noProof="0">
                        <a:ln>
                          <a:noFill/>
                        </a:ln>
                        <a:solidFill>
                          <a:schemeClr val="bg1">
                            <a:lumMod val="95000"/>
                          </a:schemeClr>
                        </a:solidFill>
                        <a:effectLst/>
                        <a:uLnTx/>
                        <a:uFillTx/>
                        <a:latin typeface="Calibri"/>
                        <a:ea typeface="+mn-ea"/>
                        <a:cs typeface="+mn-cs"/>
                      </a:endParaRPr>
                    </a:p>
                  </a:txBody>
                  <a:tcPr anchor="ctr">
                    <a:solidFill>
                      <a:srgbClr val="0067A7"/>
                    </a:solidFill>
                  </a:tcPr>
                </a:tc>
                <a:tc>
                  <a:txBody>
                    <a:bodyPr/>
                    <a:lstStyle/>
                    <a:p>
                      <a:pPr algn="ctr"/>
                      <a:r>
                        <a:rPr kumimoji="0" lang="es-CO" sz="1200" b="1" i="0" u="none" strike="noStrike" kern="1200" cap="none" spc="0" normalizeH="0" baseline="0" noProof="0" dirty="0">
                          <a:ln>
                            <a:noFill/>
                          </a:ln>
                          <a:solidFill>
                            <a:schemeClr val="bg1">
                              <a:lumMod val="95000"/>
                            </a:schemeClr>
                          </a:solidFill>
                          <a:effectLst/>
                          <a:uLnTx/>
                          <a:uFillTx/>
                          <a:latin typeface="Arial Narrow" panose="020B0606020202030204" pitchFamily="34" charset="0"/>
                          <a:ea typeface="+mn-ea"/>
                          <a:cs typeface="+mn-cs"/>
                        </a:rPr>
                        <a:t>DESEMBOLSADO SECTOR</a:t>
                      </a:r>
                      <a:endParaRPr lang="es-ES" sz="1200" dirty="0">
                        <a:latin typeface="Arial Narrow" panose="020B0606020202030204" pitchFamily="34" charset="0"/>
                      </a:endParaRPr>
                    </a:p>
                  </a:txBody>
                  <a:tcPr anchor="ctr">
                    <a:solidFill>
                      <a:srgbClr val="0067A7"/>
                    </a:solidFill>
                  </a:tcPr>
                </a:tc>
                <a:extLst>
                  <a:ext uri="{0D108BD9-81ED-4DB2-BD59-A6C34878D82A}">
                    <a16:rowId xmlns:a16="http://schemas.microsoft.com/office/drawing/2014/main" val="585690995"/>
                  </a:ext>
                </a:extLst>
              </a:tr>
              <a:tr h="266231">
                <a:tc>
                  <a:txBody>
                    <a:bodyPr/>
                    <a:lstStyle/>
                    <a:p>
                      <a:pPr marL="0" marR="0" lvl="0" indent="0" algn="ctr">
                        <a:lnSpc>
                          <a:spcPct val="100000"/>
                        </a:lnSpc>
                        <a:spcBef>
                          <a:spcPts val="0"/>
                        </a:spcBef>
                        <a:spcAft>
                          <a:spcPts val="0"/>
                        </a:spcAft>
                        <a:buNone/>
                      </a:pPr>
                      <a:r>
                        <a:rPr kumimoji="0" lang="es-ES" sz="1100" b="0" i="0" u="none" strike="noStrike" kern="1200" cap="none" spc="0" normalizeH="0" baseline="0" noProof="0">
                          <a:ln>
                            <a:noFill/>
                          </a:ln>
                          <a:solidFill>
                            <a:srgbClr val="2B3D67"/>
                          </a:solidFill>
                          <a:effectLst/>
                          <a:uLnTx/>
                          <a:uFillTx/>
                          <a:latin typeface="Arial Narrow" panose="020B0606020202030204" pitchFamily="34" charset="0"/>
                        </a:rPr>
                        <a:t>$0,00</a:t>
                      </a:r>
                      <a:endParaRPr kumimoji="0" lang="es-ES" sz="1100">
                        <a:latin typeface="Arial Narrow" panose="020B0606020202030204" pitchFamily="34" charset="0"/>
                      </a:endParaRPr>
                    </a:p>
                  </a:txBody>
                  <a:tcPr anchor="ctr">
                    <a:solidFill>
                      <a:schemeClr val="bg1">
                        <a:lumMod val="95000"/>
                      </a:schemeClr>
                    </a:solidFill>
                  </a:tcPr>
                </a:tc>
                <a:tc>
                  <a:txBody>
                    <a:bodyPr/>
                    <a:lstStyle/>
                    <a:p>
                      <a:pPr marL="0" marR="0" lvl="0" indent="0" algn="ctr">
                        <a:lnSpc>
                          <a:spcPct val="100000"/>
                        </a:lnSpc>
                        <a:spcBef>
                          <a:spcPts val="0"/>
                        </a:spcBef>
                        <a:spcAft>
                          <a:spcPts val="0"/>
                        </a:spcAft>
                        <a:buNone/>
                      </a:pPr>
                      <a:r>
                        <a:rPr lang="es-CO" sz="1100" dirty="0">
                          <a:latin typeface="Arial Narrow" panose="020B0606020202030204" pitchFamily="34" charset="0"/>
                        </a:rPr>
                        <a:t>$00,00</a:t>
                      </a:r>
                      <a:endParaRPr kumimoji="0" lang="es-ES" sz="1100" dirty="0">
                        <a:latin typeface="Arial Narrow" panose="020B0606020202030204" pitchFamily="34" charset="0"/>
                      </a:endParaRPr>
                    </a:p>
                  </a:txBody>
                  <a:tcPr anchor="ctr">
                    <a:solidFill>
                      <a:schemeClr val="bg1">
                        <a:lumMod val="95000"/>
                      </a:schemeClr>
                    </a:solidFill>
                  </a:tcPr>
                </a:tc>
                <a:tc>
                  <a:txBody>
                    <a:bodyPr/>
                    <a:lstStyle/>
                    <a:p>
                      <a:pPr marL="0" marR="0" lvl="0" indent="0" algn="ctr">
                        <a:lnSpc>
                          <a:spcPct val="100000"/>
                        </a:lnSpc>
                        <a:spcBef>
                          <a:spcPts val="0"/>
                        </a:spcBef>
                        <a:spcAft>
                          <a:spcPts val="0"/>
                        </a:spcAft>
                        <a:buNone/>
                      </a:pPr>
                      <a:r>
                        <a:rPr lang="es-CO" sz="1100">
                          <a:latin typeface="Arial Narrow" panose="020B0606020202030204" pitchFamily="34" charset="0"/>
                        </a:rPr>
                        <a:t>$38.408.473,32</a:t>
                      </a:r>
                      <a:endParaRPr kumimoji="0" lang="es-ES" sz="1100">
                        <a:latin typeface="Arial Narrow" panose="020B0606020202030204" pitchFamily="34" charset="0"/>
                      </a:endParaRPr>
                    </a:p>
                  </a:txBody>
                  <a:tcPr anchor="ctr">
                    <a:solidFill>
                      <a:schemeClr val="bg1">
                        <a:lumMod val="95000"/>
                      </a:schemeClr>
                    </a:solidFill>
                  </a:tcPr>
                </a:tc>
                <a:tc gridSpan="2">
                  <a:txBody>
                    <a:bodyPr/>
                    <a:lstStyle/>
                    <a:p>
                      <a:pPr marL="0" marR="0" lvl="0" indent="0" algn="ctr">
                        <a:lnSpc>
                          <a:spcPct val="100000"/>
                        </a:lnSpc>
                        <a:spcBef>
                          <a:spcPts val="0"/>
                        </a:spcBef>
                        <a:spcAft>
                          <a:spcPts val="0"/>
                        </a:spcAft>
                        <a:buNone/>
                      </a:pPr>
                      <a:r>
                        <a:rPr kumimoji="0" lang="es-ES" sz="1100" b="0" i="0" u="none" strike="noStrike" kern="1200" cap="none" spc="0" normalizeH="0" baseline="0" noProof="0" dirty="0">
                          <a:ln>
                            <a:noFill/>
                          </a:ln>
                          <a:solidFill>
                            <a:srgbClr val="2B3D67"/>
                          </a:solidFill>
                          <a:effectLst/>
                          <a:uLnTx/>
                          <a:uFillTx/>
                          <a:latin typeface="Arial Narrow" panose="020B0606020202030204" pitchFamily="34" charset="0"/>
                        </a:rPr>
                        <a:t>NA</a:t>
                      </a:r>
                      <a:endParaRPr kumimoji="0" lang="es-ES" sz="1100" dirty="0">
                        <a:latin typeface="Arial Narrow" panose="020B0606020202030204" pitchFamily="34" charset="0"/>
                      </a:endParaRPr>
                    </a:p>
                  </a:txBody>
                  <a:tcPr anchor="ctr">
                    <a:solidFill>
                      <a:schemeClr val="bg1">
                        <a:lumMod val="95000"/>
                      </a:schemeClr>
                    </a:solidFill>
                  </a:tcPr>
                </a:tc>
                <a:tc hMerge="1">
                  <a:txBody>
                    <a:bodyPr/>
                    <a:lstStyle/>
                    <a:p>
                      <a:pPr marL="0" marR="0" lvl="0" indent="0" algn="ctr">
                        <a:lnSpc>
                          <a:spcPct val="100000"/>
                        </a:lnSpc>
                        <a:spcBef>
                          <a:spcPts val="0"/>
                        </a:spcBef>
                        <a:spcAft>
                          <a:spcPts val="0"/>
                        </a:spcAft>
                        <a:buNone/>
                      </a:pPr>
                      <a:endParaRPr kumimoji="0" lang="es-ES" sz="1100"/>
                    </a:p>
                  </a:txBody>
                  <a:tcPr anchor="ctr">
                    <a:solidFill>
                      <a:schemeClr val="bg1">
                        <a:lumMod val="95000"/>
                      </a:schemeClr>
                    </a:solidFill>
                  </a:tcPr>
                </a:tc>
                <a:tc>
                  <a:txBody>
                    <a:bodyPr/>
                    <a:lstStyle/>
                    <a:p>
                      <a:pPr algn="ctr"/>
                      <a:r>
                        <a:rPr kumimoji="0" lang="es-ES" sz="1200" b="0" i="0" u="none" strike="noStrike" kern="1200" cap="none" spc="0" normalizeH="0" baseline="0" noProof="0" dirty="0">
                          <a:ln>
                            <a:noFill/>
                          </a:ln>
                          <a:solidFill>
                            <a:schemeClr val="accent1">
                              <a:lumMod val="50000"/>
                            </a:schemeClr>
                          </a:solidFill>
                          <a:effectLst/>
                          <a:uLnTx/>
                          <a:uFillTx/>
                          <a:latin typeface="Arial Narrow" panose="020B0606020202030204" pitchFamily="34" charset="0"/>
                          <a:ea typeface="+mn-ea"/>
                          <a:cs typeface="+mn-cs"/>
                        </a:rPr>
                        <a:t>NA</a:t>
                      </a:r>
                      <a:endParaRPr lang="es-ES" sz="1200" b="0" dirty="0">
                        <a:latin typeface="Arial Narrow" panose="020B0606020202030204" pitchFamily="34" charset="0"/>
                      </a:endParaRPr>
                    </a:p>
                  </a:txBody>
                  <a:tcPr anchor="ctr">
                    <a:solidFill>
                      <a:schemeClr val="bg1">
                        <a:lumMod val="95000"/>
                      </a:schemeClr>
                    </a:solidFill>
                  </a:tcPr>
                </a:tc>
                <a:extLst>
                  <a:ext uri="{0D108BD9-81ED-4DB2-BD59-A6C34878D82A}">
                    <a16:rowId xmlns:a16="http://schemas.microsoft.com/office/drawing/2014/main" val="810435934"/>
                  </a:ext>
                </a:extLst>
              </a:tr>
              <a:tr h="251440">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100" b="1" i="0" u="none" strike="noStrike" kern="1200" cap="none" spc="0" normalizeH="0" baseline="0" noProof="0" dirty="0">
                          <a:ln>
                            <a:noFill/>
                          </a:ln>
                          <a:solidFill>
                            <a:prstClr val="white">
                              <a:lumMod val="95000"/>
                            </a:prstClr>
                          </a:solidFill>
                          <a:effectLst/>
                          <a:uLnTx/>
                          <a:uFillTx/>
                          <a:latin typeface="Arial Narrow" panose="020B0606020202030204" pitchFamily="34" charset="0"/>
                          <a:ea typeface="+mn-ea"/>
                          <a:cs typeface="+mn-cs"/>
                        </a:rPr>
                        <a:t>RESUMEN DE LA EJECUCIÓN: </a:t>
                      </a:r>
                    </a:p>
                  </a:txBody>
                  <a:tcPr anchor="ctr">
                    <a:solidFill>
                      <a:srgbClr val="0067A7"/>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5609566"/>
                  </a:ext>
                </a:extLst>
              </a:tr>
              <a:tr h="414136">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100" b="1" dirty="0">
                          <a:solidFill>
                            <a:srgbClr val="193C69"/>
                          </a:solidFill>
                          <a:latin typeface="Arial Narrow" panose="020B0606020202030204" pitchFamily="34" charset="0"/>
                        </a:rPr>
                        <a:t>ETAPA 1: </a:t>
                      </a:r>
                      <a:r>
                        <a:rPr lang="es-ES" sz="1100" dirty="0">
                          <a:solidFill>
                            <a:srgbClr val="193C69"/>
                          </a:solidFill>
                          <a:latin typeface="Arial Narrow" panose="020B0606020202030204" pitchFamily="34" charset="0"/>
                        </a:rPr>
                        <a:t>Inicio el 07/01/2026:  “</a:t>
                      </a:r>
                      <a:r>
                        <a:rPr lang="es-CO" sz="1100" b="1" dirty="0">
                          <a:solidFill>
                            <a:srgbClr val="193C69"/>
                          </a:solidFill>
                          <a:latin typeface="Arial Narrow" panose="020B0606020202030204" pitchFamily="34" charset="0"/>
                        </a:rPr>
                        <a:t>Normalización: revisión, apropiación y complementación de estudios técnicos para la ejecución del proyecto contrato de obra No. 2250356</a:t>
                      </a:r>
                      <a:r>
                        <a:rPr lang="es-CO" sz="1100" dirty="0">
                          <a:solidFill>
                            <a:srgbClr val="193C69"/>
                          </a:solidFill>
                          <a:latin typeface="Arial Narrow" panose="020B0606020202030204" pitchFamily="34" charset="0"/>
                        </a:rPr>
                        <a:t>”; </a:t>
                      </a:r>
                      <a:r>
                        <a:rPr lang="es-ES" sz="1100" dirty="0">
                          <a:solidFill>
                            <a:srgbClr val="193C69"/>
                          </a:solidFill>
                          <a:latin typeface="Arial Narrow" panose="020B0606020202030204" pitchFamily="34" charset="0"/>
                        </a:rPr>
                        <a:t>no se encuentra cerrada, debido a dificultades técnicas encontradas fecha de terminación  (22/01/2026.)</a:t>
                      </a:r>
                      <a:endParaRPr lang="es-CO" sz="1100" dirty="0">
                        <a:solidFill>
                          <a:srgbClr val="193C69"/>
                        </a:solidFill>
                        <a:latin typeface="Arial Narrow" panose="020B0606020202030204" pitchFamily="34" charset="0"/>
                      </a:endParaRPr>
                    </a:p>
                  </a:txBody>
                  <a:tcPr anchor="ctr">
                    <a:solidFill>
                      <a:schemeClr val="bg1">
                        <a:lumMod val="95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456798557"/>
                  </a:ext>
                </a:extLst>
              </a:tr>
              <a:tr h="251440">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100" b="1" i="0" u="none" strike="noStrike" kern="1200" cap="none" spc="0" normalizeH="0" baseline="0" noProof="0" dirty="0">
                          <a:ln>
                            <a:noFill/>
                          </a:ln>
                          <a:solidFill>
                            <a:prstClr val="white">
                              <a:lumMod val="95000"/>
                            </a:prstClr>
                          </a:solidFill>
                          <a:effectLst/>
                          <a:uLnTx/>
                          <a:uFillTx/>
                          <a:latin typeface="Arial Narrow" panose="020B0606020202030204" pitchFamily="34" charset="0"/>
                          <a:ea typeface="+mn-ea"/>
                          <a:cs typeface="+mn-cs"/>
                        </a:rPr>
                        <a:t>NOVEDADES CONTRACTUALES ADELANTADAS</a:t>
                      </a:r>
                    </a:p>
                  </a:txBody>
                  <a:tcPr anchor="ctr">
                    <a:solidFill>
                      <a:srgbClr val="0067A7"/>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548558089"/>
                  </a:ext>
                </a:extLst>
              </a:tr>
              <a:tr h="739529">
                <a:tc gridSpan="6">
                  <a:txBody>
                    <a:bodyPr/>
                    <a:lstStyle/>
                    <a:p>
                      <a:pPr algn="just"/>
                      <a:r>
                        <a:rPr lang="es-CO" sz="1100" b="1" dirty="0">
                          <a:solidFill>
                            <a:srgbClr val="4472C4">
                              <a:lumMod val="50000"/>
                            </a:srgbClr>
                          </a:solidFill>
                          <a:latin typeface="Arial Narrow" panose="020B0606020202030204" pitchFamily="34" charset="0"/>
                        </a:rPr>
                        <a:t>Obra/Interventoría: </a:t>
                      </a:r>
                      <a:r>
                        <a:rPr lang="es-ES" sz="1100" dirty="0">
                          <a:solidFill>
                            <a:srgbClr val="4472C4">
                              <a:lumMod val="50000"/>
                            </a:srgbClr>
                          </a:solidFill>
                          <a:latin typeface="Arial Narrow" panose="020B0606020202030204" pitchFamily="34" charset="0"/>
                        </a:rPr>
                        <a:t> </a:t>
                      </a:r>
                    </a:p>
                    <a:p>
                      <a:pPr algn="just"/>
                      <a:r>
                        <a:rPr lang="es-ES" sz="1100" dirty="0">
                          <a:solidFill>
                            <a:srgbClr val="4472C4">
                              <a:lumMod val="50000"/>
                            </a:srgbClr>
                          </a:solidFill>
                          <a:latin typeface="Arial Narrow" panose="020B0606020202030204" pitchFamily="34" charset="0"/>
                        </a:rPr>
                        <a:t>Suspensión No. 1:  </a:t>
                      </a:r>
                      <a:r>
                        <a:rPr lang="es-MX" sz="1100" dirty="0">
                          <a:solidFill>
                            <a:srgbClr val="4472C4">
                              <a:lumMod val="50000"/>
                            </a:srgbClr>
                          </a:solidFill>
                          <a:latin typeface="Arial Narrow" panose="020B0606020202030204" pitchFamily="34" charset="0"/>
                        </a:rPr>
                        <a:t>desde el 20 de febrero de 2026 hasta el 20 de marzo de 2026.</a:t>
                      </a:r>
                    </a:p>
                    <a:p>
                      <a:pPr algn="just"/>
                      <a:r>
                        <a:rPr lang="es-ES" sz="1100" dirty="0">
                          <a:solidFill>
                            <a:srgbClr val="4472C4">
                              <a:lumMod val="50000"/>
                            </a:srgbClr>
                          </a:solidFill>
                          <a:latin typeface="Arial Narrow" panose="020B0606020202030204" pitchFamily="34" charset="0"/>
                        </a:rPr>
                        <a:t>Prorroga Suspensión No. 1:  </a:t>
                      </a:r>
                      <a:r>
                        <a:rPr lang="es-MX" sz="1100" dirty="0">
                          <a:solidFill>
                            <a:srgbClr val="4472C4">
                              <a:lumMod val="50000"/>
                            </a:srgbClr>
                          </a:solidFill>
                          <a:latin typeface="Arial Narrow" panose="020B0606020202030204" pitchFamily="34" charset="0"/>
                        </a:rPr>
                        <a:t>desde el 20 de marzo de 2026 hasta el 20 de abril  de 2026</a:t>
                      </a:r>
                    </a:p>
                    <a:p>
                      <a:pPr algn="just"/>
                      <a:r>
                        <a:rPr lang="es-ES" sz="1100" dirty="0">
                          <a:solidFill>
                            <a:srgbClr val="4472C4">
                              <a:lumMod val="50000"/>
                            </a:srgbClr>
                          </a:solidFill>
                          <a:latin typeface="Arial Narrow" panose="020B0606020202030204" pitchFamily="34" charset="0"/>
                        </a:rPr>
                        <a:t>Suspensión No. 2:  </a:t>
                      </a:r>
                      <a:r>
                        <a:rPr lang="es-MX" sz="1100" dirty="0">
                          <a:solidFill>
                            <a:srgbClr val="4472C4">
                              <a:lumMod val="50000"/>
                            </a:srgbClr>
                          </a:solidFill>
                          <a:latin typeface="Arial Narrow" panose="020B0606020202030204" pitchFamily="34" charset="0"/>
                        </a:rPr>
                        <a:t>desde el 21 de abril  de 2026 hasta el 27 de abril  de 2026</a:t>
                      </a:r>
                      <a:endParaRPr lang="es-MX" sz="1100" dirty="0">
                        <a:solidFill>
                          <a:srgbClr val="FF0000"/>
                        </a:solidFill>
                        <a:latin typeface="Arial Narrow" panose="020B0606020202030204" pitchFamily="34" charset="0"/>
                      </a:endParaRPr>
                    </a:p>
                  </a:txBody>
                  <a:tcPr anchor="ctr">
                    <a:solidFill>
                      <a:schemeClr val="bg1">
                        <a:lumMod val="95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417283158"/>
                  </a:ext>
                </a:extLst>
              </a:tr>
              <a:tr h="251440">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100" b="1" i="0" u="none" strike="noStrike" kern="1200" cap="none" spc="0" normalizeH="0" baseline="0" noProof="0" dirty="0">
                          <a:ln>
                            <a:noFill/>
                          </a:ln>
                          <a:solidFill>
                            <a:prstClr val="white">
                              <a:lumMod val="95000"/>
                            </a:prstClr>
                          </a:solidFill>
                          <a:effectLst/>
                          <a:uLnTx/>
                          <a:uFillTx/>
                          <a:latin typeface="Arial Narrow" panose="020B0606020202030204" pitchFamily="34" charset="0"/>
                          <a:ea typeface="+mn-ea"/>
                          <a:cs typeface="+mn-cs"/>
                        </a:rPr>
                        <a:t>SOLICITUD NOVEDAD CONTRACTUAL: PRORROGA A LA SUSPENSION</a:t>
                      </a:r>
                    </a:p>
                  </a:txBody>
                  <a:tcPr anchor="ctr">
                    <a:solidFill>
                      <a:srgbClr val="0067A7"/>
                    </a:solidFill>
                  </a:tcPr>
                </a:tc>
                <a:tc hMerge="1">
                  <a:txBody>
                    <a:bodyPr/>
                    <a:lstStyle/>
                    <a:p>
                      <a:pPr algn="ctr"/>
                      <a:endParaRPr lang="es-CO" sz="700" b="0" u="none">
                        <a:latin typeface="Work Sans" pitchFamily="2" charset="0"/>
                      </a:endParaRPr>
                    </a:p>
                  </a:txBody>
                  <a:tcPr anchor="ctr">
                    <a:solidFill>
                      <a:srgbClr val="0B224E"/>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ES"/>
                    </a:p>
                  </a:txBody>
                  <a:tcPr anchor="ctr">
                    <a:solidFill>
                      <a:srgbClr val="0067A7"/>
                    </a:solidFill>
                  </a:tcPr>
                </a:tc>
                <a:extLst>
                  <a:ext uri="{0D108BD9-81ED-4DB2-BD59-A6C34878D82A}">
                    <a16:rowId xmlns:a16="http://schemas.microsoft.com/office/drawing/2014/main" val="60840319"/>
                  </a:ext>
                </a:extLst>
              </a:tr>
              <a:tr h="532136">
                <a:tc gridSpan="6">
                  <a:txBody>
                    <a:bodyPr/>
                    <a:lstStyle/>
                    <a:p>
                      <a:pPr algn="just"/>
                      <a:r>
                        <a:rPr lang="es-CO" sz="1100" b="1" dirty="0">
                          <a:solidFill>
                            <a:srgbClr val="4472C4">
                              <a:lumMod val="50000"/>
                            </a:srgbClr>
                          </a:solidFill>
                          <a:latin typeface="Arial Narrow" panose="020B0606020202030204" pitchFamily="34" charset="0"/>
                        </a:rPr>
                        <a:t>Obra/Interventoría: </a:t>
                      </a:r>
                      <a:r>
                        <a:rPr lang="es-ES" sz="1100" dirty="0">
                          <a:solidFill>
                            <a:srgbClr val="4472C4">
                              <a:lumMod val="50000"/>
                            </a:srgbClr>
                          </a:solidFill>
                          <a:latin typeface="Arial Narrow" panose="020B0606020202030204" pitchFamily="34" charset="0"/>
                        </a:rPr>
                        <a:t> </a:t>
                      </a:r>
                    </a:p>
                    <a:p>
                      <a:pPr algn="just"/>
                      <a:r>
                        <a:rPr lang="es-CO" sz="1100" dirty="0">
                          <a:solidFill>
                            <a:srgbClr val="4472C4">
                              <a:lumMod val="50000"/>
                            </a:srgbClr>
                          </a:solidFill>
                          <a:latin typeface="Arial Narrow" panose="020B0606020202030204" pitchFamily="34" charset="0"/>
                        </a:rPr>
                        <a:t>Se solicita Prórroga a la Suspensión de los contratos de obra e interventoría por el plazo de siete (07) días, sujeto a la vigencia del Contrato Interadministrativo 216144</a:t>
                      </a:r>
                      <a:endParaRPr kumimoji="0" lang="es-MX" sz="1100" b="1" i="0" u="none" strike="noStrike" kern="1200" cap="none" spc="0" normalizeH="0" baseline="0" noProof="0" dirty="0">
                        <a:ln>
                          <a:noFill/>
                        </a:ln>
                        <a:solidFill>
                          <a:prstClr val="white">
                            <a:lumMod val="95000"/>
                          </a:prstClr>
                        </a:solidFill>
                        <a:effectLst/>
                        <a:uLnTx/>
                        <a:uFillTx/>
                        <a:latin typeface="Arial Narrow" panose="020B0606020202030204" pitchFamily="34" charset="0"/>
                        <a:ea typeface="+mn-ea"/>
                        <a:cs typeface="+mn-cs"/>
                      </a:endParaRPr>
                    </a:p>
                  </a:txBody>
                  <a:tcPr anchor="ctr">
                    <a:solidFill>
                      <a:schemeClr val="bg1">
                        <a:lumMod val="95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466624077"/>
                  </a:ext>
                </a:extLst>
              </a:tr>
            </a:tbl>
          </a:graphicData>
        </a:graphic>
      </p:graphicFrame>
      <p:sp>
        <p:nvSpPr>
          <p:cNvPr id="35" name="Rectángulo 34">
            <a:extLst>
              <a:ext uri="{FF2B5EF4-FFF2-40B4-BE49-F238E27FC236}">
                <a16:creationId xmlns:a16="http://schemas.microsoft.com/office/drawing/2014/main" id="{3144AB6E-3366-453B-8226-B7D533B45566}"/>
              </a:ext>
            </a:extLst>
          </p:cNvPr>
          <p:cNvSpPr/>
          <p:nvPr/>
        </p:nvSpPr>
        <p:spPr>
          <a:xfrm>
            <a:off x="38100" y="304799"/>
            <a:ext cx="9534525" cy="307777"/>
          </a:xfrm>
          <a:prstGeom prst="rect">
            <a:avLst/>
          </a:prstGeom>
          <a:solidFill>
            <a:srgbClr val="0067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a:ln>
                  <a:noFill/>
                </a:ln>
                <a:solidFill>
                  <a:prstClr val="white"/>
                </a:solidFill>
                <a:effectLst/>
                <a:uLnTx/>
                <a:uFillTx/>
                <a:latin typeface="Calibri" panose="020F0502020204030204"/>
                <a:ea typeface="+mn-ea"/>
                <a:cs typeface="+mn-cs"/>
              </a:rPr>
              <a:t> </a:t>
            </a: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CuadroTexto 37">
            <a:extLst>
              <a:ext uri="{FF2B5EF4-FFF2-40B4-BE49-F238E27FC236}">
                <a16:creationId xmlns:a16="http://schemas.microsoft.com/office/drawing/2014/main" id="{019CFDFA-D3ED-4616-81A5-3D2E519AAF0C}"/>
              </a:ext>
            </a:extLst>
          </p:cNvPr>
          <p:cNvSpPr txBox="1"/>
          <p:nvPr/>
        </p:nvSpPr>
        <p:spPr>
          <a:xfrm>
            <a:off x="69437" y="304800"/>
            <a:ext cx="7040780" cy="307777"/>
          </a:xfrm>
          <a:prstGeom prst="rect">
            <a:avLst/>
          </a:prstGeom>
          <a:noFill/>
        </p:spPr>
        <p:txBody>
          <a:bodyPr wrap="square" lIns="91440" tIns="45720" rIns="91440" bIns="45720" anchor="t">
            <a:spAutoFit/>
          </a:bodyPr>
          <a:lstStyle/>
          <a:p>
            <a:pPr algn="just">
              <a:defRPr/>
            </a:pPr>
            <a:r>
              <a:rPr kumimoji="0" lang="es-ES" sz="1400" b="1" i="0" u="none" strike="noStrike" kern="1200" cap="none" spc="0" normalizeH="0" baseline="0" noProof="0" dirty="0">
                <a:ln>
                  <a:noFill/>
                </a:ln>
                <a:solidFill>
                  <a:prstClr val="white"/>
                </a:solidFill>
                <a:effectLst/>
                <a:uLnTx/>
                <a:uFillTx/>
                <a:latin typeface="Calibri"/>
                <a:ea typeface="+mn-ea"/>
                <a:cs typeface="Calibri"/>
              </a:rPr>
              <a:t>C.I. 216144  -  PROYECTO DE CUCUTA /</a:t>
            </a:r>
            <a:r>
              <a:rPr lang="es-ES" sz="1400" b="1" dirty="0">
                <a:solidFill>
                  <a:prstClr val="white"/>
                </a:solidFill>
                <a:latin typeface="Calibri"/>
                <a:cs typeface="Calibri"/>
              </a:rPr>
              <a:t> </a:t>
            </a:r>
            <a:r>
              <a:rPr kumimoji="0" lang="es-ES" sz="1400" b="1" i="0" u="none" strike="noStrike" kern="1200" cap="none" spc="0" normalizeH="0" baseline="0" noProof="0" dirty="0">
                <a:ln>
                  <a:noFill/>
                </a:ln>
                <a:solidFill>
                  <a:prstClr val="white"/>
                </a:solidFill>
                <a:effectLst/>
                <a:uLnTx/>
                <a:uFillTx/>
                <a:latin typeface="Calibri"/>
                <a:ea typeface="+mn-ea"/>
                <a:cs typeface="Calibri"/>
              </a:rPr>
              <a:t>Obra e Interventoría</a:t>
            </a:r>
            <a:endParaRPr kumimoji="0" lang="es-ES_tradnl" sz="1000" b="1" i="0" u="none" strike="noStrike" kern="1200" cap="none" spc="0" normalizeH="0" baseline="0" noProof="0" dirty="0">
              <a:ln>
                <a:noFill/>
              </a:ln>
              <a:solidFill>
                <a:prstClr val="white"/>
              </a:solidFill>
              <a:effectLst/>
              <a:uLnTx/>
              <a:uFillTx/>
              <a:latin typeface="Calibri"/>
              <a:ea typeface="Calibri"/>
              <a:cs typeface="Calibri"/>
            </a:endParaRPr>
          </a:p>
        </p:txBody>
      </p:sp>
    </p:spTree>
    <p:extLst>
      <p:ext uri="{BB962C8B-B14F-4D97-AF65-F5344CB8AC3E}">
        <p14:creationId xmlns:p14="http://schemas.microsoft.com/office/powerpoint/2010/main" val="1496038426"/>
      </p:ext>
    </p:extLst>
  </p:cSld>
  <p:clrMapOvr>
    <a:masterClrMapping/>
  </p:clrMapOvr>
</p:sld>
</file>

<file path=ppt/theme/theme1.xml><?xml version="1.0" encoding="utf-8"?>
<a:theme xmlns:a="http://schemas.openxmlformats.org/drawingml/2006/main" name="ENTerritorio 2024">
  <a:themeElements>
    <a:clrScheme name="ENTerritorio 2024">
      <a:dk1>
        <a:srgbClr val="595959"/>
      </a:dk1>
      <a:lt1>
        <a:sysClr val="window" lastClr="FFFFFF"/>
      </a:lt1>
      <a:dk2>
        <a:srgbClr val="002060"/>
      </a:dk2>
      <a:lt2>
        <a:srgbClr val="E8E8E8"/>
      </a:lt2>
      <a:accent1>
        <a:srgbClr val="193C69"/>
      </a:accent1>
      <a:accent2>
        <a:srgbClr val="3CB4E5"/>
      </a:accent2>
      <a:accent3>
        <a:srgbClr val="FF9E18"/>
      </a:accent3>
      <a:accent4>
        <a:srgbClr val="C4243B"/>
      </a:accent4>
      <a:accent5>
        <a:srgbClr val="A51D30"/>
      </a:accent5>
      <a:accent6>
        <a:srgbClr val="E76524"/>
      </a:accent6>
      <a:hlink>
        <a:srgbClr val="B38B40"/>
      </a:hlink>
      <a:folHlink>
        <a:srgbClr val="4D4D4D"/>
      </a:folHlink>
    </a:clrScheme>
    <a:fontScheme name="ENTerritorio 2024">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4ae6572-a04b-4e63-95e6-03acac7a5954" xsi:nil="true"/>
    <lcf76f155ced4ddcb4097134ff3c332f xmlns="edef38d2-cb05-4225-a0ce-3d1bcb641ec7">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E9CECB646607724FB002DD0CEFAC5ED6" ma:contentTypeVersion="13" ma:contentTypeDescription="Crear nuevo documento." ma:contentTypeScope="" ma:versionID="cc0425874653262a3a3a3ff4dfe05299">
  <xsd:schema xmlns:xsd="http://www.w3.org/2001/XMLSchema" xmlns:xs="http://www.w3.org/2001/XMLSchema" xmlns:p="http://schemas.microsoft.com/office/2006/metadata/properties" xmlns:ns2="edef38d2-cb05-4225-a0ce-3d1bcb641ec7" xmlns:ns3="34ae6572-a04b-4e63-95e6-03acac7a5954" targetNamespace="http://schemas.microsoft.com/office/2006/metadata/properties" ma:root="true" ma:fieldsID="316d9d9b99e4e1291b18f398fcb2d1df" ns2:_="" ns3:_="">
    <xsd:import namespace="edef38d2-cb05-4225-a0ce-3d1bcb641ec7"/>
    <xsd:import namespace="34ae6572-a04b-4e63-95e6-03acac7a595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lcf76f155ced4ddcb4097134ff3c332f" minOccurs="0"/>
                <xsd:element ref="ns3:TaxCatchAll" minOccurs="0"/>
                <xsd:element ref="ns2:MediaServiceDateTaken" minOccurs="0"/>
                <xsd:element ref="ns2:MediaServiceLocation" minOccurs="0"/>
                <xsd:element ref="ns2:MediaServiceGenerationTime" minOccurs="0"/>
                <xsd:element ref="ns2:MediaServiceEventHashCode" minOccurs="0"/>
                <xsd:element ref="ns2:MediaLengthInSecond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ef38d2-cb05-4225-a0ce-3d1bcb641ec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lcf76f155ced4ddcb4097134ff3c332f" ma:index="12" nillable="true" ma:taxonomy="true" ma:internalName="lcf76f155ced4ddcb4097134ff3c332f" ma:taxonomyFieldName="MediaServiceImageTags" ma:displayName="Etiquetas de imagen" ma:readOnly="false" ma:fieldId="{5cf76f15-5ced-4ddc-b409-7134ff3c332f}" ma:taxonomyMulti="true" ma:sspId="846355df-9235-42bb-a076-d7bc8491462a"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Location" ma:index="15" nillable="true" ma:displayName="Location" ma:indexed="true"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4ae6572-a04b-4e63-95e6-03acac7a5954"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effae907-4049-4676-8646-d9df0ab4996d}" ma:internalName="TaxCatchAll" ma:showField="CatchAllData" ma:web="34ae6572-a04b-4e63-95e6-03acac7a595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8183791-5BB8-499C-B92A-9AE703B495E1}">
  <ds:schemaRefs>
    <ds:schemaRef ds:uri="34ae6572-a04b-4e63-95e6-03acac7a5954"/>
    <ds:schemaRef ds:uri="edef38d2-cb05-4225-a0ce-3d1bcb641ec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8D7C18F2-A943-47CC-A464-BB3F1CD836E2}">
  <ds:schemaRefs>
    <ds:schemaRef ds:uri="34ae6572-a04b-4e63-95e6-03acac7a5954"/>
    <ds:schemaRef ds:uri="edef38d2-cb05-4225-a0ce-3d1bcb641ec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919168D3-83F3-40AD-8BBA-69CC5547838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528</TotalTime>
  <Words>439</Words>
  <Application>Microsoft Office PowerPoint</Application>
  <PresentationFormat>Panorámica</PresentationFormat>
  <Paragraphs>52</Paragraphs>
  <Slides>3</Slides>
  <Notes>1</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3</vt:i4>
      </vt:variant>
    </vt:vector>
  </HeadingPairs>
  <TitlesOfParts>
    <vt:vector size="8" baseType="lpstr">
      <vt:lpstr>Aptos</vt:lpstr>
      <vt:lpstr>Arial</vt:lpstr>
      <vt:lpstr>Arial Narrow</vt:lpstr>
      <vt:lpstr>Calibri</vt:lpstr>
      <vt:lpstr>ENTerritorio 2024</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Carlos Enrique Castellanos Sánchez</dc:creator>
  <cp:lastModifiedBy>Jehimy Alejandra Erazo Molina</cp:lastModifiedBy>
  <cp:revision>22</cp:revision>
  <dcterms:created xsi:type="dcterms:W3CDTF">2024-06-17T20:58:09Z</dcterms:created>
  <dcterms:modified xsi:type="dcterms:W3CDTF">2026-05-13T21:23:59Z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0x010100E9CECB646607724FB002DD0CEFAC5ED6</vt:lpwstr>
  </property>
  <property fmtid="{D5CDD505-2E9C-101B-9397-08002B2CF9AE}" pid="3" name="MediaServiceImageTags">
    <vt:lpwstr/>
  </property>
</Properties>
</file>