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61" r:id="rId2"/>
    <p:sldId id="321" r:id="rId3"/>
    <p:sldId id="322" r:id="rId4"/>
    <p:sldId id="318" r:id="rId5"/>
    <p:sldId id="320" r:id="rId6"/>
    <p:sldId id="325" r:id="rId7"/>
    <p:sldId id="326" r:id="rId8"/>
    <p:sldId id="327" r:id="rId9"/>
    <p:sldId id="304" r:id="rId10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99"/>
    <a:srgbClr val="FF9900"/>
    <a:srgbClr val="E6E6E6"/>
    <a:srgbClr val="9900FF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 autoAdjust="0"/>
  </p:normalViewPr>
  <p:slideViewPr>
    <p:cSldViewPr>
      <p:cViewPr varScale="1">
        <p:scale>
          <a:sx n="74" d="100"/>
          <a:sy n="74" d="100"/>
        </p:scale>
        <p:origin x="1742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4131D5E5-52C7-4302-A28E-A1A483A54876}" type="slidenum">
              <a:rPr lang="en-US"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/>
            </a:lvl1pPr>
          </a:lstStyle>
          <a:p>
            <a:pPr lvl="0"/>
            <a:r>
              <a:rPr lang="es-ES" noProof="0"/>
              <a:t>Haga clic para modificar el estilo de título del patrón</a:t>
            </a:r>
            <a:endParaRPr lang="en-US" noProof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3000"/>
            </a:lvl1pPr>
          </a:lstStyle>
          <a:p>
            <a:pPr lvl="0"/>
            <a:r>
              <a:rPr lang="es-ES" noProof="0"/>
              <a:t>Haga clic para modificar el estilo de subtítulo del patrón</a:t>
            </a:r>
            <a:endParaRPr lang="en-US" noProof="0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4E2F9D6-86E8-4DCA-A9FB-72E7C69BBC2E}" type="slidenum">
              <a:rPr lang="en-US"/>
              <a:t>‹Nº›</a:t>
            </a:fld>
            <a:endParaRPr lang="en-US"/>
          </a:p>
        </p:txBody>
      </p:sp>
      <p:sp>
        <p:nvSpPr>
          <p:cNvPr id="16392" name="Rectangle 8" descr="Gold bar"/>
          <p:cNvSpPr>
            <a:spLocks noChangeArrowheads="1"/>
          </p:cNvSpPr>
          <p:nvPr/>
        </p:nvSpPr>
        <p:spPr bwMode="auto">
          <a:xfrm>
            <a:off x="228600" y="2889250"/>
            <a:ext cx="2870200" cy="2016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Rectangle 9" descr="Orange bar"/>
          <p:cNvSpPr>
            <a:spLocks noChangeArrowheads="1"/>
          </p:cNvSpPr>
          <p:nvPr/>
        </p:nvSpPr>
        <p:spPr bwMode="auto">
          <a:xfrm>
            <a:off x="3098800" y="2889250"/>
            <a:ext cx="2870200" cy="2016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Rectangle 10" descr="Slate bar"/>
          <p:cNvSpPr>
            <a:spLocks noChangeArrowheads="1"/>
          </p:cNvSpPr>
          <p:nvPr/>
        </p:nvSpPr>
        <p:spPr bwMode="auto">
          <a:xfrm>
            <a:off x="5969000" y="2889250"/>
            <a:ext cx="2870200" cy="20161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517DF2-C411-4EF1-9B07-30E5CAAAF344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9123DC-144B-4716-BBD2-6B2AC30714D1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 hasCustomPrompt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 hasCustomPrompt="1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 hasCustomPrompt="1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9F6A461-E18F-4E94-8934-85B16B7CE178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 hasCustomPrompt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 hasCustomPrompt="1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r>
              <a:rPr lang="es-ES"/>
              <a:t>Haga clic en el icono para agregar una imagen en línea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31ED88A-3027-4FB0-9789-7A212961D0EB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C53770-B093-41E4-9067-D0CCA085ACB1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A84B6-0B3F-40D1-92AA-19B8BEC7BA46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20BB8-967E-4300-899D-2763DCE5043B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7F178C-E0E7-486A-B9EC-20CB4B05272D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B80A59-594B-4B16-8A59-CD9EAD978237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AE358D-5D1A-4B89-94C3-32AFA17CF49A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1CE8DB-3FE2-4E40-8633-43D74511FAA9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0CFA0-4855-4B64-845D-938330EB2EA6}" type="slidenum">
              <a:rPr lang="en-US"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en-US"/>
              <a:t>Haga clic para modificar el estilo de título del patrón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/>
              <a:t>Haga clic para modificar el estilo de texto del patrón</a:t>
            </a:r>
          </a:p>
          <a:p>
            <a:pPr lvl="1"/>
            <a:r>
              <a:rPr lang="en-US"/>
              <a:t>Segundo nivel</a:t>
            </a:r>
          </a:p>
          <a:p>
            <a:pPr lvl="2"/>
            <a:r>
              <a:rPr lang="en-US"/>
              <a:t>Tercer nivel</a:t>
            </a:r>
          </a:p>
          <a:p>
            <a:pPr lvl="3"/>
            <a:r>
              <a:rPr lang="en-US"/>
              <a:t>Cuarto nivel</a:t>
            </a:r>
          </a:p>
          <a:p>
            <a:pPr lvl="4"/>
            <a:r>
              <a:rPr lang="en-US"/>
              <a:t>Quinto nivel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000"/>
            </a:lvl1pPr>
          </a:lstStyle>
          <a:p>
            <a:endParaRPr lang="en-US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000"/>
            </a:lvl1pPr>
          </a:lstStyle>
          <a:p>
            <a:fld id="{6F26A452-B431-41D1-847A-70A15FB65F54}" type="slidenum">
              <a:rPr lang="en-US"/>
              <a:t>‹Nº›</a:t>
            </a:fld>
            <a:endParaRPr lang="en-US"/>
          </a:p>
        </p:txBody>
      </p:sp>
      <p:sp>
        <p:nvSpPr>
          <p:cNvPr id="15367" name="Rectangle 7" descr="Gold bar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anose="02020603050405020304" pitchFamily="18" charset="0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Rectangle 9" descr="Orange bar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anose="02020603050405020304" pitchFamily="18" charset="0"/>
            </a:endParaRPr>
          </a:p>
        </p:txBody>
      </p:sp>
      <p:sp>
        <p:nvSpPr>
          <p:cNvPr id="15370" name="Rectangle 10" descr="Slate bar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240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p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p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07698" y="2492896"/>
            <a:ext cx="7376863" cy="2446504"/>
          </a:xfrm>
        </p:spPr>
        <p:txBody>
          <a:bodyPr/>
          <a:lstStyle/>
          <a:p>
            <a:pPr marL="0" indent="0">
              <a:buNone/>
            </a:pPr>
            <a:endParaRPr lang="es-AR" i="1" dirty="0">
              <a:solidFill>
                <a:schemeClr val="tx1">
                  <a:lumMod val="95000"/>
                </a:schemeClr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endParaRPr lang="es-AR" i="1" dirty="0">
              <a:solidFill>
                <a:schemeClr val="tx1">
                  <a:lumMod val="95000"/>
                </a:schemeClr>
              </a:solidFill>
            </a:endParaRP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es-AR" sz="3200" b="1" i="1" dirty="0">
                <a:solidFill>
                  <a:srgbClr val="666699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CANALIZACION Y RESPUESTAS ESTRATEGICAS</a:t>
            </a:r>
            <a:endParaRPr lang="es-AR" sz="3200" b="1" dirty="0">
              <a:solidFill>
                <a:srgbClr val="666699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s-ES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FCC73E26-2351-42DE-BFBC-D18E8860AE4E}"/>
              </a:ext>
            </a:extLst>
          </p:cNvPr>
          <p:cNvSpPr/>
          <p:nvPr/>
        </p:nvSpPr>
        <p:spPr>
          <a:xfrm>
            <a:off x="4355976" y="465313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CO" sz="20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MARTHA LILIANA SANCHEZ RINCON</a:t>
            </a:r>
          </a:p>
          <a:p>
            <a:pPr algn="ctr"/>
            <a:r>
              <a:rPr lang="es-CO" sz="2000" b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friscoesenorte2023@gmail.com</a:t>
            </a:r>
            <a:endParaRPr lang="es-AR" sz="2000" b="1" dirty="0">
              <a:solidFill>
                <a:srgbClr val="666699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pPr algn="ctr"/>
            <a:endParaRPr lang="es-AR" sz="2000" dirty="0"/>
          </a:p>
        </p:txBody>
      </p:sp>
      <p:pic>
        <p:nvPicPr>
          <p:cNvPr id="6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08ADFF5A-765D-42E7-A244-3F5042819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8755FBC-7EAD-4498-B99E-0B7FA153D4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8811" y="0"/>
            <a:ext cx="5286375" cy="128587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1EC053-08A9-B833-6AED-DF8744E76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CO" dirty="0"/>
              <a:t>ACUERDOS!!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890283D-B001-B84B-2C59-AF7A8D8D57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CO" dirty="0"/>
              <a:t>Todas nuestras opiniones son validas y muy importantes para el grupo, por eso estaré atento a  participar activamente </a:t>
            </a:r>
          </a:p>
          <a:p>
            <a:pPr algn="just"/>
            <a:r>
              <a:rPr lang="es-CO" dirty="0"/>
              <a:t>Evitaré el uso excesivo del celular y estaré atento durante la jornada</a:t>
            </a:r>
          </a:p>
          <a:p>
            <a:pPr algn="just"/>
            <a:r>
              <a:rPr lang="es-CO" dirty="0"/>
              <a:t>Atenderé a las opiniones de los demás, sabiendo que de su experiencia y opinión puedo fortalecer mi proceso</a:t>
            </a:r>
          </a:p>
          <a:p>
            <a:pPr algn="just"/>
            <a:r>
              <a:rPr lang="es-CO" dirty="0"/>
              <a:t>Informaré al grupo de alguna eventualidad que impida mi permanencia</a:t>
            </a:r>
          </a:p>
        </p:txBody>
      </p:sp>
      <p:pic>
        <p:nvPicPr>
          <p:cNvPr id="4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4878A400-9B41-4FC8-A1E4-2A7F0DE56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0924"/>
            <a:ext cx="9144000" cy="72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3658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75F006-3690-C8F2-87B4-5639CFE499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2780928"/>
            <a:ext cx="8229600" cy="2664296"/>
          </a:xfrm>
        </p:spPr>
        <p:txBody>
          <a:bodyPr/>
          <a:lstStyle/>
          <a:p>
            <a:pPr algn="ctr"/>
            <a:r>
              <a:rPr lang="es-CO" dirty="0"/>
              <a:t>Objetivo: </a:t>
            </a:r>
            <a:r>
              <a:rPr lang="es-CO" dirty="0">
                <a:solidFill>
                  <a:schemeClr val="tx1"/>
                </a:solidFill>
              </a:rPr>
              <a:t>Examinar el proceso de canalización y seguimiento de los casos identificados por los Diferentes Dispositivos</a:t>
            </a:r>
            <a:endParaRPr lang="es-CO" dirty="0"/>
          </a:p>
        </p:txBody>
      </p:sp>
      <p:pic>
        <p:nvPicPr>
          <p:cNvPr id="3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88C8EB52-82DE-40C6-AE0A-588F808CA6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5766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3731" y="1772816"/>
            <a:ext cx="8136852" cy="4463455"/>
          </a:xfrm>
        </p:spPr>
        <p:txBody>
          <a:bodyPr/>
          <a:lstStyle/>
          <a:p>
            <a:pPr algn="just"/>
            <a:r>
              <a:rPr lang="es-MX" sz="2400" dirty="0">
                <a:ea typeface="Calibri" panose="020F0502020204030204" pitchFamily="34" charset="0"/>
                <a:cs typeface="Calibri" panose="020F0502020204030204" pitchFamily="34" charset="0"/>
              </a:rPr>
              <a:t>La Resolución 518 de 2018 establece la canalización como un procedimiento del Plan de Salud Pública de Intervenciones Colectivas – PIC, el cual se complementa con otras acciones del PIC y con procedimientos del Plan Obligatorio de Salud POS y es realizada por actores. </a:t>
            </a:r>
          </a:p>
          <a:p>
            <a:pPr algn="just"/>
            <a:r>
              <a:rPr lang="es-MX" sz="2400" dirty="0">
                <a:ea typeface="Calibri" panose="020F0502020204030204" pitchFamily="34" charset="0"/>
                <a:cs typeface="Calibri" panose="020F0502020204030204" pitchFamily="34" charset="0"/>
              </a:rPr>
              <a:t>Es la orientación y direccionamiento de los usuarios, pacientes y familias y comunidades a los servicios sociales o de salud disponibles en el territorio, con el fin de mejorar el acceso a estos y de esta manera mejorar su estado de salud y su calidad de vida.</a:t>
            </a:r>
          </a:p>
          <a:p>
            <a:pPr algn="just"/>
            <a:endParaRPr lang="es-AR" sz="21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s-AR" sz="2000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36684"/>
            <a:ext cx="8229600" cy="1139825"/>
          </a:xfrm>
        </p:spPr>
        <p:txBody>
          <a:bodyPr/>
          <a:lstStyle/>
          <a:p>
            <a:r>
              <a:rPr lang="es-ES" sz="3200" dirty="0">
                <a:latin typeface="Verdana" panose="020B0604030504040204" pitchFamily="34" charset="0"/>
                <a:ea typeface="Verdana" panose="020B0604030504040204" pitchFamily="34" charset="0"/>
              </a:rPr>
              <a:t>¿Qué  es la canalización?</a:t>
            </a:r>
          </a:p>
        </p:txBody>
      </p:sp>
      <p:pic>
        <p:nvPicPr>
          <p:cNvPr id="5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52B7C76F-44E8-4BC2-AE95-2FDBDC21B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105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772816"/>
            <a:ext cx="8136852" cy="4463455"/>
          </a:xfrm>
        </p:spPr>
        <p:txBody>
          <a:bodyPr/>
          <a:lstStyle/>
          <a:p>
            <a:pPr marL="0" indent="0" algn="just">
              <a:buNone/>
            </a:pPr>
            <a:endParaRPr lang="es-A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36684"/>
            <a:ext cx="8229600" cy="1139825"/>
          </a:xfrm>
        </p:spPr>
        <p:txBody>
          <a:bodyPr/>
          <a:lstStyle/>
          <a:p>
            <a:pPr algn="ctr"/>
            <a:r>
              <a:rPr lang="es-ES" sz="3200" dirty="0">
                <a:latin typeface="Verdana" panose="020B0604030504040204" pitchFamily="34" charset="0"/>
                <a:ea typeface="Verdana" panose="020B0604030504040204" pitchFamily="34" charset="0"/>
              </a:rPr>
              <a:t>PASO A PASO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D9FB329-82F0-660F-1342-A8A9857407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826696"/>
            <a:ext cx="1307465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B1AC6A0-6D4B-F728-2FB0-7053A8414B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863" t="12183" r="20075" b="67628"/>
          <a:stretch/>
        </p:blipFill>
        <p:spPr>
          <a:xfrm>
            <a:off x="581592" y="2282440"/>
            <a:ext cx="5400600" cy="103792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08DD2415-0831-C019-ECCE-7EEC0C5D57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863" t="32451" r="20075" b="47360"/>
          <a:stretch/>
        </p:blipFill>
        <p:spPr>
          <a:xfrm>
            <a:off x="1856690" y="3311028"/>
            <a:ext cx="5400600" cy="103792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8F5A2C3-6EEE-7ADB-527A-F42359E8CA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863" t="53623" r="20075" b="26188"/>
          <a:stretch/>
        </p:blipFill>
        <p:spPr>
          <a:xfrm>
            <a:off x="2699792" y="4379193"/>
            <a:ext cx="5400600" cy="1037928"/>
          </a:xfrm>
          <a:prstGeom prst="rect">
            <a:avLst/>
          </a:prstGeom>
        </p:spPr>
      </p:pic>
      <p:pic>
        <p:nvPicPr>
          <p:cNvPr id="9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ABDB62FF-7194-422A-9423-C3BFA7832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2660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772816"/>
            <a:ext cx="8136852" cy="4463455"/>
          </a:xfrm>
        </p:spPr>
        <p:txBody>
          <a:bodyPr/>
          <a:lstStyle/>
          <a:p>
            <a:pPr marL="0" indent="0" algn="just">
              <a:buNone/>
            </a:pPr>
            <a:endParaRPr lang="es-A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36684"/>
            <a:ext cx="8229600" cy="1139825"/>
          </a:xfrm>
        </p:spPr>
        <p:txBody>
          <a:bodyPr/>
          <a:lstStyle/>
          <a:p>
            <a:pPr algn="ctr"/>
            <a:r>
              <a:rPr lang="es-ES" sz="3200" dirty="0">
                <a:latin typeface="Verdana" panose="020B0604030504040204" pitchFamily="34" charset="0"/>
                <a:ea typeface="Verdana" panose="020B0604030504040204" pitchFamily="34" charset="0"/>
              </a:rPr>
              <a:t>PASO A PASO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2D7887B7-F34F-A2A4-EF52-94A9CE3DCD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50" t="12182" r="18500" b="65646"/>
          <a:stretch/>
        </p:blipFill>
        <p:spPr>
          <a:xfrm>
            <a:off x="827584" y="2107928"/>
            <a:ext cx="5472608" cy="113982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3E28B868-E95B-DAD8-5A59-0D418BC3A9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50" t="33029" r="18500" b="44560"/>
          <a:stretch/>
        </p:blipFill>
        <p:spPr>
          <a:xfrm>
            <a:off x="1727658" y="3428479"/>
            <a:ext cx="5472608" cy="1152128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D2F6372-212D-5CB3-B237-A843FB3178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650" t="55277" r="18500" b="24788"/>
          <a:stretch/>
        </p:blipFill>
        <p:spPr>
          <a:xfrm>
            <a:off x="3041254" y="4789652"/>
            <a:ext cx="5472608" cy="1024880"/>
          </a:xfrm>
          <a:prstGeom prst="rect">
            <a:avLst/>
          </a:prstGeom>
        </p:spPr>
      </p:pic>
      <p:pic>
        <p:nvPicPr>
          <p:cNvPr id="12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78FABEAA-6F12-4207-9288-2E45135B0E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33551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772816"/>
            <a:ext cx="8136852" cy="4463455"/>
          </a:xfrm>
        </p:spPr>
        <p:txBody>
          <a:bodyPr/>
          <a:lstStyle/>
          <a:p>
            <a:pPr marL="0" indent="0" algn="just">
              <a:buNone/>
            </a:pPr>
            <a:endParaRPr lang="es-A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36684"/>
            <a:ext cx="8229600" cy="1139825"/>
          </a:xfrm>
        </p:spPr>
        <p:txBody>
          <a:bodyPr/>
          <a:lstStyle/>
          <a:p>
            <a:pPr algn="ctr"/>
            <a:r>
              <a:rPr lang="es-ES" sz="3200" dirty="0">
                <a:latin typeface="Verdana" panose="020B0604030504040204" pitchFamily="34" charset="0"/>
                <a:ea typeface="Verdana" panose="020B0604030504040204" pitchFamily="34" charset="0"/>
              </a:rPr>
              <a:t>PASO A PASO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A08000D-2CBB-E866-F57D-344654A78D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63" t="13179" r="19288" b="63680"/>
          <a:stretch/>
        </p:blipFill>
        <p:spPr>
          <a:xfrm>
            <a:off x="457200" y="1772816"/>
            <a:ext cx="5472608" cy="118964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F48F34F5-A2B6-7408-F694-40DD334D86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63" t="35831" r="19288" b="44234"/>
          <a:stretch/>
        </p:blipFill>
        <p:spPr>
          <a:xfrm>
            <a:off x="1979712" y="3245624"/>
            <a:ext cx="5472608" cy="102488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F798BE1F-CB61-F57F-E681-13852D4068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63" t="55277" r="19288" b="24788"/>
          <a:stretch/>
        </p:blipFill>
        <p:spPr>
          <a:xfrm>
            <a:off x="3193504" y="4553663"/>
            <a:ext cx="5472608" cy="1024880"/>
          </a:xfrm>
          <a:prstGeom prst="rect">
            <a:avLst/>
          </a:prstGeom>
        </p:spPr>
      </p:pic>
      <p:pic>
        <p:nvPicPr>
          <p:cNvPr id="9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547EDB99-31ED-43DD-BF5E-F29445A4D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2255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772816"/>
            <a:ext cx="8136852" cy="4463455"/>
          </a:xfrm>
        </p:spPr>
        <p:txBody>
          <a:bodyPr/>
          <a:lstStyle/>
          <a:p>
            <a:pPr marL="0" indent="0" algn="just">
              <a:buNone/>
            </a:pPr>
            <a:endParaRPr lang="es-A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36684"/>
            <a:ext cx="8229600" cy="1139825"/>
          </a:xfrm>
        </p:spPr>
        <p:txBody>
          <a:bodyPr/>
          <a:lstStyle/>
          <a:p>
            <a:pPr algn="ctr"/>
            <a:r>
              <a:rPr lang="es-ES" sz="3200" dirty="0">
                <a:latin typeface="Verdana" panose="020B0604030504040204" pitchFamily="34" charset="0"/>
                <a:ea typeface="Verdana" panose="020B0604030504040204" pitchFamily="34" charset="0"/>
              </a:rPr>
              <a:t>PASO A PASO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02AFA4CE-F7D2-F34C-8893-6A51915B67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439" t="13179" r="20075" b="60879"/>
          <a:stretch/>
        </p:blipFill>
        <p:spPr>
          <a:xfrm>
            <a:off x="395536" y="1505275"/>
            <a:ext cx="5256584" cy="133366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F58F79E-CFAD-A6E9-6102-D9B5DF528C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439" t="38631" r="20075" b="42834"/>
          <a:stretch/>
        </p:blipFill>
        <p:spPr>
          <a:xfrm>
            <a:off x="1547664" y="2838940"/>
            <a:ext cx="5256584" cy="95287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5B70D7A-27C4-1144-267A-274F51B92D8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439" t="56677" r="20075" b="24788"/>
          <a:stretch/>
        </p:blipFill>
        <p:spPr>
          <a:xfrm>
            <a:off x="2339752" y="3791812"/>
            <a:ext cx="5256584" cy="95287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5AC4881-B915-EC32-B30D-775CE96015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013" t="19185" r="20862" b="56274"/>
          <a:stretch/>
        </p:blipFill>
        <p:spPr>
          <a:xfrm>
            <a:off x="3491828" y="4699560"/>
            <a:ext cx="5040560" cy="1261658"/>
          </a:xfrm>
          <a:prstGeom prst="rect">
            <a:avLst/>
          </a:prstGeom>
        </p:spPr>
      </p:pic>
      <p:pic>
        <p:nvPicPr>
          <p:cNvPr id="12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D712BCE2-70C5-41F4-8C84-B59C59A32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9222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2771800" y="402314"/>
            <a:ext cx="4323297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s-AR" sz="2000" b="1" i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María del Carmen Capacho Calderón</a:t>
            </a:r>
          </a:p>
          <a:p>
            <a:pPr algn="ctr">
              <a:lnSpc>
                <a:spcPts val="2000"/>
              </a:lnSpc>
            </a:pPr>
            <a:r>
              <a:rPr lang="es-AR" sz="2000" b="1" i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Esp. Adicciones </a:t>
            </a:r>
          </a:p>
          <a:p>
            <a:pPr algn="ctr">
              <a:lnSpc>
                <a:spcPts val="2000"/>
              </a:lnSpc>
            </a:pPr>
            <a:r>
              <a:rPr lang="es-AR" b="1" i="1" dirty="0">
                <a:solidFill>
                  <a:schemeClr val="tx2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mariac38491@gmail.com</a:t>
            </a:r>
            <a:endParaRPr lang="es-AR" sz="2000" b="1" i="1" dirty="0">
              <a:solidFill>
                <a:schemeClr val="tx2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s-AR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766" y="1568537"/>
            <a:ext cx="6051489" cy="4026991"/>
          </a:xfrm>
          <a:prstGeom prst="rect">
            <a:avLst/>
          </a:prstGeom>
        </p:spPr>
      </p:pic>
      <p:pic>
        <p:nvPicPr>
          <p:cNvPr id="5" name="Picture 2" descr="http://www.eseregionalnorte.gov.co/templates/ol_aspita/images/Banner.jpg">
            <a:extLst>
              <a:ext uri="{FF2B5EF4-FFF2-40B4-BE49-F238E27FC236}">
                <a16:creationId xmlns:a16="http://schemas.microsoft.com/office/drawing/2014/main" id="{F9C542D0-37F9-4CBF-915B-186987E3B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Level">
  <a:themeElements>
    <a:clrScheme name="Level 9">
      <a:dk1>
        <a:srgbClr val="000000"/>
      </a:dk1>
      <a:lt1>
        <a:srgbClr val="FFFFFF"/>
      </a:lt1>
      <a:dk2>
        <a:srgbClr val="666699"/>
      </a:dk2>
      <a:lt2>
        <a:srgbClr val="FFCC00"/>
      </a:lt2>
      <a:accent1>
        <a:srgbClr val="FF9900"/>
      </a:accent1>
      <a:accent2>
        <a:srgbClr val="FF9900"/>
      </a:accent2>
      <a:accent3>
        <a:srgbClr val="FFFFFF"/>
      </a:accent3>
      <a:accent4>
        <a:srgbClr val="000000"/>
      </a:accent4>
      <a:accent5>
        <a:srgbClr val="FFCAAA"/>
      </a:accent5>
      <a:accent6>
        <a:srgbClr val="E78A00"/>
      </a:accent6>
      <a:hlink>
        <a:srgbClr val="666699"/>
      </a:hlink>
      <a:folHlink>
        <a:srgbClr val="999966"/>
      </a:folHlink>
    </a:clrScheme>
    <a:fontScheme name="Level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9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Presentación (Tema de nivel)</Template>
  <TotalTime>4247</TotalTime>
  <Words>219</Words>
  <Application>Microsoft Office PowerPoint</Application>
  <PresentationFormat>Presentación en pantalla (4:3)</PresentationFormat>
  <Paragraphs>21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Verdana</vt:lpstr>
      <vt:lpstr>Wingdings</vt:lpstr>
      <vt:lpstr>Level</vt:lpstr>
      <vt:lpstr>Presentación de PowerPoint</vt:lpstr>
      <vt:lpstr>ACUERDOS!!</vt:lpstr>
      <vt:lpstr>Objetivo: Examinar el proceso de canalización y seguimiento de los casos identificados por los Diferentes Dispositivos</vt:lpstr>
      <vt:lpstr>¿Qué  es la canalización?</vt:lpstr>
      <vt:lpstr>PASO A PASO</vt:lpstr>
      <vt:lpstr>PASO A PASO</vt:lpstr>
      <vt:lpstr>PASO A PASO</vt:lpstr>
      <vt:lpstr>PASO A PASO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Nico</dc:creator>
  <cp:lastModifiedBy>Maria del carmen Capacho calderon</cp:lastModifiedBy>
  <cp:revision>150</cp:revision>
  <dcterms:created xsi:type="dcterms:W3CDTF">2020-05-12T12:27:00Z</dcterms:created>
  <dcterms:modified xsi:type="dcterms:W3CDTF">2025-06-23T23:22:03Z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TC060874523082</vt:lpwstr>
  </property>
  <property fmtid="{D5CDD505-2E9C-101B-9397-08002B2CF9AE}" pid="3" name="KSOProductBuildVer">
    <vt:lpwstr>3082-11.2.0.9363</vt:lpwstr>
  </property>
</Properties>
</file>