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538" r:id="rId2"/>
    <p:sldId id="540" r:id="rId3"/>
    <p:sldId id="543" r:id="rId4"/>
    <p:sldId id="541" r:id="rId5"/>
    <p:sldId id="542" r:id="rId6"/>
    <p:sldId id="531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C2F0715-827A-36B6-A15F-E1E172794B88}" name="Ana Maria Villanueva Luna" initials="AL" userId="S::avillanueval@sena.edu.co::672859a9-e812-46d1-b537-014a576cd4ff" providerId="AD"/>
  <p188:author id="{6FD74A45-DCBC-BE31-3D6C-1B80BDF2ADBA}" name="Maria Camila Aguilar Ariza" initials="" userId="S::mcaguilar@sena.edu.co::2ffe423a-8c22-421a-a378-393e9e770f6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quipo seguimiento etapa productiva" initials="ESEP" lastIdx="2" clrIdx="0">
    <p:extLst>
      <p:ext uri="{19B8F6BF-5375-455C-9EA6-DF929625EA0E}">
        <p15:presenceInfo xmlns:p15="http://schemas.microsoft.com/office/powerpoint/2012/main" userId="Equipo seguimiento etapa productiv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009900"/>
    <a:srgbClr val="4FB9AF"/>
    <a:srgbClr val="75CEE8"/>
    <a:srgbClr val="E7E6E6"/>
    <a:srgbClr val="F8AF69"/>
    <a:srgbClr val="55D696"/>
    <a:srgbClr val="E78886"/>
    <a:srgbClr val="F2D879"/>
    <a:srgbClr val="C182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2"/>
    <p:restoredTop sz="94640"/>
  </p:normalViewPr>
  <p:slideViewPr>
    <p:cSldViewPr snapToGrid="0">
      <p:cViewPr varScale="1">
        <p:scale>
          <a:sx n="78" d="100"/>
          <a:sy n="78" d="100"/>
        </p:scale>
        <p:origin x="787" y="62"/>
      </p:cViewPr>
      <p:guideLst>
        <p:guide orient="horz" pos="595"/>
        <p:guide pos="3840"/>
        <p:guide orient="horz" pos="18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1/07/2025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sena4-my.sharepoint.com/:x:/r/personal/aetapaproductivafv_sena_edu_co/Documents/0.%20Seguimiento%20alternativas%20Etapa%20Productiva/07.%20Acompa%C3%B1amiento%20centros%20que%20lideran%20PP/RISARALDA-9308/9308%20-%204-25%20CampeSena%202025/Enfoque%20empresarial/9.%20Archivos%20de%20Verificaci%C3%B3n/10062025%20Seguimiento%20desde%20el%20SVP.xlsx?d=w5f51fe9257a749338e3b553afd6ad835&amp;csf=1&amp;web=1&amp;e=FHIIzt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6AF4D49D-3E62-51D7-6339-A1E6B326B8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3819" y="5020788"/>
            <a:ext cx="2760453" cy="88457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EB890638-A4B3-354F-D7CE-4D1C0BE584CC}"/>
              </a:ext>
            </a:extLst>
          </p:cNvPr>
          <p:cNvSpPr txBox="1"/>
          <p:nvPr/>
        </p:nvSpPr>
        <p:spPr>
          <a:xfrm>
            <a:off x="883770" y="4632080"/>
            <a:ext cx="4172037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CO" sz="1600" b="1" dirty="0">
                <a:solidFill>
                  <a:srgbClr val="4D4D4C"/>
                </a:solidFill>
                <a:latin typeface="WORK SANS BOLD ROMAN"/>
              </a:rPr>
              <a:t>Grupo de Gestión  de la formación - </a:t>
            </a:r>
            <a:r>
              <a:rPr lang="es-MX" sz="1600" b="1" dirty="0">
                <a:solidFill>
                  <a:srgbClr val="4D4D4C"/>
                </a:solidFill>
                <a:latin typeface="WORK SANS BOLD ROMAN"/>
              </a:rPr>
              <a:t>Dirección de Formación Profesional  - Dirección  General</a:t>
            </a:r>
            <a:endParaRPr lang="en-US" sz="1600" b="1" dirty="0">
              <a:solidFill>
                <a:srgbClr val="4D4D4C"/>
              </a:solidFill>
              <a:latin typeface="WORK SANS BOLD ROMAN"/>
            </a:endParaRPr>
          </a:p>
          <a:p>
            <a:pPr algn="ctr">
              <a:defRPr/>
            </a:pPr>
            <a:endParaRPr lang="es-CO" sz="1600" b="1" dirty="0">
              <a:solidFill>
                <a:srgbClr val="4D4D4C"/>
              </a:solidFill>
              <a:latin typeface="WORK SANS BOLD ROMAN" pitchFamily="2" charset="77"/>
            </a:endParaRPr>
          </a:p>
        </p:txBody>
      </p:sp>
      <p:sp>
        <p:nvSpPr>
          <p:cNvPr id="3" name="Google Shape;101;p1">
            <a:extLst>
              <a:ext uri="{FF2B5EF4-FFF2-40B4-BE49-F238E27FC236}">
                <a16:creationId xmlns:a16="http://schemas.microsoft.com/office/drawing/2014/main" id="{4D9689F1-8BB4-5527-7521-C4A61FD80882}"/>
              </a:ext>
            </a:extLst>
          </p:cNvPr>
          <p:cNvSpPr txBox="1"/>
          <p:nvPr/>
        </p:nvSpPr>
        <p:spPr>
          <a:xfrm>
            <a:off x="2603377" y="3003056"/>
            <a:ext cx="5720442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Work Sans"/>
                <a:ea typeface="Work Sans"/>
                <a:cs typeface="Work Sans"/>
                <a:sym typeface="Work Sans"/>
              </a:rPr>
              <a:t>Bienvenidos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Work Sans"/>
              <a:ea typeface="Work Sans"/>
              <a:cs typeface="Work Sans"/>
              <a:sym typeface="Work San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"/>
                <a:ea typeface="Work Sans"/>
                <a:cs typeface="Work Sans"/>
                <a:sym typeface="Work Sans"/>
              </a:rPr>
              <a:t>Hora de inicio:</a:t>
            </a:r>
            <a:r>
              <a:rPr lang="es-CO" sz="2800" b="1" dirty="0">
                <a:solidFill>
                  <a:srgbClr val="38AA00"/>
                </a:solidFill>
                <a:latin typeface="Work Sans"/>
                <a:ea typeface="Work Sans"/>
                <a:cs typeface="Work Sans"/>
                <a:sym typeface="Work Sans"/>
              </a:rPr>
              <a:t> 2:0</a:t>
            </a:r>
            <a:r>
              <a:rPr kumimoji="0" lang="es-CO" sz="2800" b="1" i="0" u="none" strike="noStrike" kern="1200" cap="none" spc="0" normalizeH="0" baseline="0" noProof="0" dirty="0">
                <a:ln>
                  <a:noFill/>
                </a:ln>
                <a:solidFill>
                  <a:srgbClr val="38AA00"/>
                </a:solidFill>
                <a:effectLst/>
                <a:uLnTx/>
                <a:uFillTx/>
                <a:latin typeface="Work Sans"/>
                <a:ea typeface="Work Sans"/>
                <a:cs typeface="Work Sans"/>
                <a:sym typeface="Work Sans"/>
              </a:rPr>
              <a:t>0 </a:t>
            </a:r>
            <a:r>
              <a:rPr lang="es-CO" sz="2800" b="1" kern="1200" dirty="0">
                <a:solidFill>
                  <a:srgbClr val="38AA00"/>
                </a:solidFill>
                <a:latin typeface="Work Sans"/>
                <a:ea typeface="Work Sans"/>
                <a:cs typeface="Work Sans"/>
                <a:sym typeface="Work Sans"/>
              </a:rPr>
              <a:t>pm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rgbClr val="38AA00"/>
              </a:solidFill>
              <a:effectLst/>
              <a:uLnTx/>
              <a:uFillTx/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4" name="Google Shape;89;p1">
            <a:extLst>
              <a:ext uri="{FF2B5EF4-FFF2-40B4-BE49-F238E27FC236}">
                <a16:creationId xmlns:a16="http://schemas.microsoft.com/office/drawing/2014/main" id="{06C19691-5422-F7CC-0235-7080E5EFAE91}"/>
              </a:ext>
            </a:extLst>
          </p:cNvPr>
          <p:cNvSpPr txBox="1"/>
          <p:nvPr/>
        </p:nvSpPr>
        <p:spPr>
          <a:xfrm>
            <a:off x="1128368" y="1755334"/>
            <a:ext cx="9411286" cy="94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None/>
            </a:pPr>
            <a:r>
              <a:rPr lang="es-CO" sz="2800" b="1" i="0" u="none" strike="noStrike" cap="none" dirty="0">
                <a:solidFill>
                  <a:srgbClr val="3B3B3B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Acompañamiento a Convocatoria de Proyecto Productivo liderada por Centro 9308</a:t>
            </a:r>
            <a:endParaRPr sz="2800" b="1" i="0" u="none" strike="noStrike" cap="none" dirty="0">
              <a:solidFill>
                <a:srgbClr val="3B3B3B"/>
              </a:solidFill>
              <a:latin typeface="Work Sans" pitchFamily="2" charset="0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409726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9;p2">
            <a:extLst>
              <a:ext uri="{FF2B5EF4-FFF2-40B4-BE49-F238E27FC236}">
                <a16:creationId xmlns:a16="http://schemas.microsoft.com/office/drawing/2014/main" id="{C17C67C0-4CDC-679E-067E-A570875037C7}"/>
              </a:ext>
            </a:extLst>
          </p:cNvPr>
          <p:cNvSpPr txBox="1"/>
          <p:nvPr/>
        </p:nvSpPr>
        <p:spPr>
          <a:xfrm>
            <a:off x="4032738" y="1767887"/>
            <a:ext cx="7610622" cy="3845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</a:pPr>
            <a:r>
              <a:rPr lang="es-CO" sz="2400" b="1" i="0" u="none" strike="noStrike" cap="none" dirty="0">
                <a:solidFill>
                  <a:srgbClr val="38AA00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Orden del día:</a:t>
            </a:r>
            <a:endParaRPr sz="2400" dirty="0">
              <a:solidFill>
                <a:srgbClr val="38AA00"/>
              </a:solidFill>
              <a:latin typeface="Work Sans" pitchFamily="2" charset="0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+mj-lt"/>
              <a:buAutoNum type="arabicPeriod"/>
            </a:pPr>
            <a:endParaRPr lang="es-CO" sz="2200" dirty="0">
              <a:solidFill>
                <a:schemeClr val="dk1"/>
              </a:solidFill>
              <a:latin typeface="Work Sans" pitchFamily="2" charset="0"/>
              <a:ea typeface="Josefin Sans"/>
              <a:cs typeface="Josefin Sans"/>
              <a:sym typeface="Josefin Sans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+mj-lt"/>
              <a:buAutoNum type="arabicPeriod"/>
            </a:pPr>
            <a:r>
              <a:rPr lang="es-CO" sz="1800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Saludo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+mj-lt"/>
              <a:buAutoNum type="arabicPeriod"/>
            </a:pPr>
            <a:r>
              <a:rPr lang="es-CO" sz="1800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Revisión Cronograma</a:t>
            </a:r>
          </a:p>
          <a:p>
            <a:pPr marL="457200" indent="-457200" algn="just">
              <a:buClr>
                <a:schemeClr val="dk1"/>
              </a:buClr>
              <a:buSzPts val="1600"/>
              <a:buFont typeface="+mj-lt"/>
              <a:buAutoNum type="arabicPeriod"/>
            </a:pPr>
            <a:r>
              <a:rPr lang="es-CO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  <a:hlinkClick r:id="rId2"/>
              </a:rPr>
              <a:t>Verificación de aprendices sistema de vigilancia y </a:t>
            </a:r>
            <a:r>
              <a:rPr lang="es-ES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  <a:hlinkClick r:id="rId2"/>
              </a:rPr>
              <a:t>r</a:t>
            </a:r>
            <a:r>
              <a:rPr lang="es-ES" sz="1800" dirty="0">
                <a:solidFill>
                  <a:schemeClr val="dk1"/>
                </a:solidFill>
                <a:latin typeface="Work Sans" pitchFamily="2" charset="0"/>
                <a:hlinkClick r:id="rId2"/>
              </a:rPr>
              <a:t>egistro Alternativa de Proyecto Productivo en SofiaPlus</a:t>
            </a:r>
            <a:endParaRPr lang="es-CO" sz="1800" dirty="0">
              <a:solidFill>
                <a:schemeClr val="dk1"/>
              </a:solidFill>
              <a:latin typeface="Work Sans" pitchFamily="2" charset="0"/>
              <a:ea typeface="Josefin Sans"/>
              <a:cs typeface="Josefin Sans"/>
              <a:sym typeface="Josefin Sans"/>
            </a:endParaRP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+mj-lt"/>
              <a:buAutoNum type="arabicPeriod"/>
            </a:pPr>
            <a:r>
              <a:rPr lang="es-CO" sz="1800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Archivo de Informe avance-ejecución (Centro)</a:t>
            </a:r>
          </a:p>
          <a:p>
            <a:pPr marL="457200" indent="-457200" algn="just">
              <a:buClr>
                <a:schemeClr val="dk1"/>
              </a:buClr>
              <a:buSzPts val="1600"/>
              <a:buFont typeface="+mj-lt"/>
              <a:buAutoNum type="arabicPeriod"/>
            </a:pPr>
            <a:r>
              <a:rPr lang="es-CO" sz="1800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LMS Zajuna (Centro)</a:t>
            </a:r>
          </a:p>
          <a:p>
            <a:pPr marL="457200" indent="-457200" algn="just">
              <a:buClr>
                <a:schemeClr val="dk1"/>
              </a:buClr>
              <a:buSzPts val="1600"/>
              <a:buFont typeface="+mj-lt"/>
              <a:buAutoNum type="arabicPeriod"/>
            </a:pPr>
            <a:r>
              <a:rPr lang="es-ES" sz="1800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Novedades – Dudas - Inquietudes</a:t>
            </a:r>
          </a:p>
          <a:p>
            <a:pPr marL="457200" indent="-457200" algn="just">
              <a:buClr>
                <a:schemeClr val="dk1"/>
              </a:buClr>
              <a:buSzPts val="1600"/>
              <a:buFont typeface="+mj-lt"/>
              <a:buAutoNum type="arabicPeriod"/>
            </a:pPr>
            <a:r>
              <a:rPr lang="es-ES" sz="1800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Programación próxima sesión de acompañamiento. (29 de </a:t>
            </a:r>
            <a:r>
              <a:rPr lang="es-ES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julio</a:t>
            </a:r>
            <a:r>
              <a:rPr lang="es-ES" sz="1800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 2:00 </a:t>
            </a:r>
            <a:r>
              <a:rPr lang="es-ES" sz="2200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pm)</a:t>
            </a:r>
          </a:p>
          <a:p>
            <a:pPr marL="457200" indent="-457200" algn="just">
              <a:buClr>
                <a:schemeClr val="dk1"/>
              </a:buClr>
              <a:buSzPts val="1600"/>
              <a:buFont typeface="+mj-lt"/>
              <a:buAutoNum type="arabicPeriod"/>
            </a:pPr>
            <a:endParaRPr lang="es-ES" sz="2200" dirty="0">
              <a:solidFill>
                <a:schemeClr val="dk1"/>
              </a:solidFill>
              <a:latin typeface="Work Sans" pitchFamily="2" charset="0"/>
              <a:ea typeface="Josefin Sans"/>
              <a:cs typeface="Josefin Sans"/>
              <a:sym typeface="Josefin Sans"/>
            </a:endParaRPr>
          </a:p>
        </p:txBody>
      </p:sp>
      <p:sp>
        <p:nvSpPr>
          <p:cNvPr id="3" name="Google Shape;98;p2">
            <a:extLst>
              <a:ext uri="{FF2B5EF4-FFF2-40B4-BE49-F238E27FC236}">
                <a16:creationId xmlns:a16="http://schemas.microsoft.com/office/drawing/2014/main" id="{B696DDC6-FEC2-8330-0D01-7E1EF5D07A03}"/>
              </a:ext>
            </a:extLst>
          </p:cNvPr>
          <p:cNvSpPr txBox="1"/>
          <p:nvPr/>
        </p:nvSpPr>
        <p:spPr>
          <a:xfrm>
            <a:off x="1066099" y="405878"/>
            <a:ext cx="9410689" cy="722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s-ES" sz="2400" b="1" i="0" u="none" strike="noStrike" cap="none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Convocatoria Proyecto Productivo </a:t>
            </a:r>
            <a:r>
              <a:rPr lang="es-ES" sz="2400" b="1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4 - 2025</a:t>
            </a:r>
            <a:endParaRPr lang="es-ES" sz="2400" b="1" i="0" u="none" strike="noStrike" cap="none" dirty="0">
              <a:solidFill>
                <a:schemeClr val="dk1"/>
              </a:solidFill>
              <a:latin typeface="Work Sans" pitchFamily="2" charset="0"/>
              <a:ea typeface="Josefin Sans"/>
              <a:cs typeface="Josefin Sans"/>
              <a:sym typeface="Josefi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lang="es-ES" sz="4400" b="1" i="0" u="none" strike="noStrike" cap="none" dirty="0">
              <a:solidFill>
                <a:schemeClr val="dk1"/>
              </a:solidFill>
              <a:latin typeface="Work Sans" pitchFamily="2" charset="0"/>
              <a:ea typeface="Josefin Sans"/>
              <a:cs typeface="Josefin Sans"/>
              <a:sym typeface="Josefin San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279FBB8-9B68-BE5A-D8C6-D3CCA18BA3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933" y="1976512"/>
            <a:ext cx="2427699" cy="363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9E34C1A-7824-781A-2722-A37D8EEC46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6561" y="5809951"/>
            <a:ext cx="2760453" cy="88457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2F0E563-5831-3732-7D89-D304EE2A16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068" y="314929"/>
            <a:ext cx="82303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378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017ED-2B56-38C0-CE76-6DC8C335C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9F6936C-A0D3-C479-BA35-6B1E4048E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561" y="5809951"/>
            <a:ext cx="2760453" cy="88457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E9808D1-405E-CAFF-FDA5-60CCDEE44B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068" y="314929"/>
            <a:ext cx="823031" cy="701101"/>
          </a:xfrm>
          <a:prstGeom prst="rect">
            <a:avLst/>
          </a:prstGeom>
        </p:spPr>
      </p:pic>
      <p:sp>
        <p:nvSpPr>
          <p:cNvPr id="6" name="Google Shape;98;p2">
            <a:extLst>
              <a:ext uri="{FF2B5EF4-FFF2-40B4-BE49-F238E27FC236}">
                <a16:creationId xmlns:a16="http://schemas.microsoft.com/office/drawing/2014/main" id="{CFE16034-D580-6420-57E2-1F0F43BB20A8}"/>
              </a:ext>
            </a:extLst>
          </p:cNvPr>
          <p:cNvSpPr txBox="1"/>
          <p:nvPr/>
        </p:nvSpPr>
        <p:spPr>
          <a:xfrm>
            <a:off x="1087615" y="291950"/>
            <a:ext cx="9410689" cy="722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s-ES" sz="2400" b="1" i="0" u="none" strike="noStrike" cap="none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2. Cronograma 9308 Proyecto Productivo 4-2025 (por ejecutar)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lang="es-ES" sz="4400" b="1" i="0" u="none" strike="noStrike" cap="none" dirty="0">
              <a:solidFill>
                <a:schemeClr val="dk1"/>
              </a:solidFill>
              <a:latin typeface="Work Sans" pitchFamily="2" charset="0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7F902880-4EEA-C975-E1FF-5F4F2F6894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300598"/>
              </p:ext>
            </p:extLst>
          </p:nvPr>
        </p:nvGraphicFramePr>
        <p:xfrm>
          <a:off x="1558691" y="1331560"/>
          <a:ext cx="9074617" cy="4161559"/>
        </p:xfrm>
        <a:graphic>
          <a:graphicData uri="http://schemas.openxmlformats.org/drawingml/2006/table">
            <a:tbl>
              <a:tblPr/>
              <a:tblGrid>
                <a:gridCol w="1228856">
                  <a:extLst>
                    <a:ext uri="{9D8B030D-6E8A-4147-A177-3AD203B41FA5}">
                      <a16:colId xmlns:a16="http://schemas.microsoft.com/office/drawing/2014/main" val="960799922"/>
                    </a:ext>
                  </a:extLst>
                </a:gridCol>
                <a:gridCol w="5198997">
                  <a:extLst>
                    <a:ext uri="{9D8B030D-6E8A-4147-A177-3AD203B41FA5}">
                      <a16:colId xmlns:a16="http://schemas.microsoft.com/office/drawing/2014/main" val="1632166357"/>
                    </a:ext>
                  </a:extLst>
                </a:gridCol>
                <a:gridCol w="2646764">
                  <a:extLst>
                    <a:ext uri="{9D8B030D-6E8A-4147-A177-3AD203B41FA5}">
                      <a16:colId xmlns:a16="http://schemas.microsoft.com/office/drawing/2014/main" val="418800801"/>
                    </a:ext>
                  </a:extLst>
                </a:gridCol>
              </a:tblGrid>
              <a:tr h="23043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43" marR="2043" marT="2043" marB="980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</a:p>
                  </a:txBody>
                  <a:tcPr marL="2043" marR="2043" marT="2043" marB="980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FECHAS DE EJECUCIÓN</a:t>
                      </a:r>
                      <a:b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DD/MM/AAAA</a:t>
                      </a:r>
                      <a:endParaRPr lang="es-CO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043" marR="2043" marT="2043" marB="9806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4118657"/>
                  </a:ext>
                </a:extLst>
              </a:tr>
              <a:tr h="78326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socialización de lineamientos de la alternativa de proyecto productivo, a través de la opción de proyecto empresarial y el plan de trabajo para la etapa productiva.  Socialización de roles, cronograma de trabajo y actividades en el LMS-ZAJUNA.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de junio de 2025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0417768"/>
                  </a:ext>
                </a:extLst>
              </a:tr>
              <a:tr h="471408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encuentro sincrónico; para la asesoría del estudio de aspectos generales y lineamientos generales de la alternativa-estudio de generalidades del plan de negocio.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de junio de 2025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126225"/>
                  </a:ext>
                </a:extLst>
              </a:tr>
              <a:tr h="611621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Seguimiento etapa productiva, </a:t>
                      </a:r>
                      <a:b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primer momento. Planeación.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al 14 de junio de 2025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5375057"/>
                  </a:ext>
                </a:extLst>
              </a:tr>
              <a:tr h="72282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Cargue de: Cédula y Certificado de la EPS (En un solo PDF) y Formato 023 Primer Momento, 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al 14 de junio de 2025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7913726"/>
                  </a:ext>
                </a:extLst>
              </a:tr>
              <a:tr h="52942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Diligenciar y firmar el acta de inicio y confidencialidad del proyecto y revisar el acta de  compromiso de la persona con rol de aprendiz.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03/06/2025 al 14/06/2025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1235036"/>
                  </a:ext>
                </a:extLst>
              </a:tr>
              <a:tr h="52942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encuentro sincrónico para la asesoría del estudio de Mercado Parte 1.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3/06/2025 al 14/06/2025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96154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3892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6A6E6-5E9C-6992-FD9A-BC0189695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888F4FB-8BAD-D26B-BFEF-3DCD222F7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561" y="5809951"/>
            <a:ext cx="2760453" cy="88457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C29ECCC-6D3D-ACE7-2FAF-BEF156CE27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068" y="314929"/>
            <a:ext cx="823031" cy="701101"/>
          </a:xfrm>
          <a:prstGeom prst="rect">
            <a:avLst/>
          </a:prstGeom>
        </p:spPr>
      </p:pic>
      <p:sp>
        <p:nvSpPr>
          <p:cNvPr id="6" name="Google Shape;98;p2">
            <a:extLst>
              <a:ext uri="{FF2B5EF4-FFF2-40B4-BE49-F238E27FC236}">
                <a16:creationId xmlns:a16="http://schemas.microsoft.com/office/drawing/2014/main" id="{941266E0-9C6C-5585-46BC-BFB3C7E98ACC}"/>
              </a:ext>
            </a:extLst>
          </p:cNvPr>
          <p:cNvSpPr txBox="1"/>
          <p:nvPr/>
        </p:nvSpPr>
        <p:spPr>
          <a:xfrm>
            <a:off x="1087615" y="291950"/>
            <a:ext cx="9410689" cy="722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s-ES" sz="2400" b="1" i="0" u="none" strike="noStrike" cap="none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2. Cronograma 9308 Proyecto Productivo 4-2025 (en ejecución)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lang="es-ES" sz="4400" b="1" i="0" u="none" strike="noStrike" cap="none" dirty="0">
              <a:solidFill>
                <a:schemeClr val="dk1"/>
              </a:solidFill>
              <a:latin typeface="Work Sans" pitchFamily="2" charset="0"/>
              <a:ea typeface="Josefin Sans"/>
              <a:cs typeface="Josefin Sans"/>
              <a:sym typeface="Josefin Sans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BB5F431-ED73-D45D-ABDF-DD7ADC66A2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406430"/>
              </p:ext>
            </p:extLst>
          </p:nvPr>
        </p:nvGraphicFramePr>
        <p:xfrm>
          <a:off x="1267258" y="1888347"/>
          <a:ext cx="9051402" cy="2272481"/>
        </p:xfrm>
        <a:graphic>
          <a:graphicData uri="http://schemas.openxmlformats.org/drawingml/2006/table">
            <a:tbl>
              <a:tblPr/>
              <a:tblGrid>
                <a:gridCol w="1225709">
                  <a:extLst>
                    <a:ext uri="{9D8B030D-6E8A-4147-A177-3AD203B41FA5}">
                      <a16:colId xmlns:a16="http://schemas.microsoft.com/office/drawing/2014/main" val="2714093136"/>
                    </a:ext>
                  </a:extLst>
                </a:gridCol>
                <a:gridCol w="5185700">
                  <a:extLst>
                    <a:ext uri="{9D8B030D-6E8A-4147-A177-3AD203B41FA5}">
                      <a16:colId xmlns:a16="http://schemas.microsoft.com/office/drawing/2014/main" val="3406299627"/>
                    </a:ext>
                  </a:extLst>
                </a:gridCol>
                <a:gridCol w="2639993">
                  <a:extLst>
                    <a:ext uri="{9D8B030D-6E8A-4147-A177-3AD203B41FA5}">
                      <a16:colId xmlns:a16="http://schemas.microsoft.com/office/drawing/2014/main" val="1479942335"/>
                    </a:ext>
                  </a:extLst>
                </a:gridCol>
              </a:tblGrid>
              <a:tr h="76777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Redactar estudio de Mercados Parte 1 y cargarlo en el LMS- ZAJUNA.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al 29 de junio de 2025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1492570"/>
                  </a:ext>
                </a:extLst>
              </a:tr>
              <a:tr h="76392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Diligenciar y cargar la bitácora quincenal No. 2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15/06/2025 al 29/06/2025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8080071"/>
                  </a:ext>
                </a:extLst>
              </a:tr>
              <a:tr h="74078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Realizar encuentro sincrónico grupal, para la asesoría del desarrollo de producto mínimo viable.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de julio de 2025</a:t>
                      </a:r>
                    </a:p>
                  </a:txBody>
                  <a:tcPr marL="9525" marR="9525" marT="9525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9880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8921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763B32-560B-58ED-8D06-299B6E528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AC77D5A-388E-80A5-84B2-7BB6EDA79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561" y="5809951"/>
            <a:ext cx="2760453" cy="88457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B5B6975-6C08-F6F5-7035-76DC747559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068" y="314929"/>
            <a:ext cx="823031" cy="701101"/>
          </a:xfrm>
          <a:prstGeom prst="rect">
            <a:avLst/>
          </a:prstGeom>
        </p:spPr>
      </p:pic>
      <p:sp>
        <p:nvSpPr>
          <p:cNvPr id="6" name="Google Shape;98;p2">
            <a:extLst>
              <a:ext uri="{FF2B5EF4-FFF2-40B4-BE49-F238E27FC236}">
                <a16:creationId xmlns:a16="http://schemas.microsoft.com/office/drawing/2014/main" id="{68D69324-4E1C-C752-ED93-1CC5FAF0B541}"/>
              </a:ext>
            </a:extLst>
          </p:cNvPr>
          <p:cNvSpPr txBox="1"/>
          <p:nvPr/>
        </p:nvSpPr>
        <p:spPr>
          <a:xfrm>
            <a:off x="1390653" y="293251"/>
            <a:ext cx="9410689" cy="722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s-CO" sz="2400" b="1" dirty="0">
                <a:solidFill>
                  <a:schemeClr val="dk1"/>
                </a:solidFill>
                <a:latin typeface="Work Sans" pitchFamily="2" charset="0"/>
                <a:sym typeface="Josefin Sans"/>
              </a:rPr>
              <a:t>6. LMS</a:t>
            </a:r>
            <a:r>
              <a:rPr lang="es-CO" sz="2400" dirty="0">
                <a:solidFill>
                  <a:schemeClr val="dk1"/>
                </a:solidFill>
                <a:latin typeface="Work Sans" pitchFamily="2" charset="0"/>
                <a:ea typeface="Josefin Sans"/>
                <a:cs typeface="Josefin Sans"/>
                <a:sym typeface="Josefin Sans"/>
              </a:rPr>
              <a:t> </a:t>
            </a:r>
            <a:r>
              <a:rPr lang="es-CO" sz="2400" b="1" dirty="0" err="1">
                <a:solidFill>
                  <a:schemeClr val="dk1"/>
                </a:solidFill>
                <a:latin typeface="Work Sans" pitchFamily="2" charset="0"/>
                <a:sym typeface="Josefin Sans"/>
              </a:rPr>
              <a:t>Zajuna</a:t>
            </a:r>
            <a:r>
              <a:rPr lang="es-CO" sz="2400" b="1" dirty="0">
                <a:solidFill>
                  <a:schemeClr val="dk1"/>
                </a:solidFill>
                <a:latin typeface="Work Sans" pitchFamily="2" charset="0"/>
                <a:sym typeface="Josefin Sans"/>
              </a:rPr>
              <a:t> eg_0120</a:t>
            </a:r>
            <a:endParaRPr lang="es-ES" sz="2400" b="1" dirty="0">
              <a:solidFill>
                <a:schemeClr val="dk1"/>
              </a:solidFill>
              <a:latin typeface="Work Sans" pitchFamily="2" charset="0"/>
              <a:sym typeface="Josefin Sans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0A1B10C8-1AC8-4FC7-A8BE-9D7BC83E63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744308"/>
              </p:ext>
            </p:extLst>
          </p:nvPr>
        </p:nvGraphicFramePr>
        <p:xfrm>
          <a:off x="2031999" y="1517745"/>
          <a:ext cx="8128000" cy="175641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88643968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34469925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00774554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2361828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/>
                        <a:t>Actividad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/>
                        <a:t>Aprendices que cargaron la actividad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dirty="0"/>
                        <a:t>Aprendices que cargaron la actividad y están pendientes por calificar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dirty="0"/>
                        <a:t>Aprendices que NO cargaron la actividad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2382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Redactar estudio de Mercados Parte 1 y cargarlo en el LMS- ZAJUNA.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14</a:t>
                      </a:r>
                      <a:endParaRPr lang="es-CO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14</a:t>
                      </a:r>
                      <a:endParaRPr lang="es-CO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2886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Diligenciar y cargar la bitácora quincenal No. 2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17</a:t>
                      </a:r>
                      <a:endParaRPr lang="es-CO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/>
                        <a:t>0</a:t>
                      </a:r>
                      <a:endParaRPr lang="es-CO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/>
                        <a:t>7 (2 borradores)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077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6372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411</Words>
  <Application>Microsoft Office PowerPoint</Application>
  <PresentationFormat>Panorámica</PresentationFormat>
  <Paragraphs>59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Josefin Sans</vt:lpstr>
      <vt:lpstr>Work Sans</vt:lpstr>
      <vt:lpstr>WORK SANS BOLD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ADRIANA MAGALY CIFUENTES BUSTOS</cp:lastModifiedBy>
  <cp:revision>13</cp:revision>
  <dcterms:created xsi:type="dcterms:W3CDTF">2020-10-01T23:51:28Z</dcterms:created>
  <dcterms:modified xsi:type="dcterms:W3CDTF">2025-07-01T14:35:33Z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2025-07-01T13:36:22Z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0277b1d8-446f-46ef-8177-f280cbdf49b0</vt:lpwstr>
  </property>
  <property fmtid="{D5CDD505-2E9C-101B-9397-08002B2CF9AE}" pid="8" name="MSIP_Label_fc111285-cafa-4fc9-8a9a-bd902089b24f_ContentBits">
    <vt:lpwstr>0</vt:lpwstr>
  </property>
</Properties>
</file>