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27"/>
  </p:notesMasterIdLst>
  <p:sldIdLst>
    <p:sldId id="256" r:id="rId2"/>
    <p:sldId id="257" r:id="rId3"/>
    <p:sldId id="258" r:id="rId4"/>
    <p:sldId id="288" r:id="rId5"/>
    <p:sldId id="282" r:id="rId6"/>
    <p:sldId id="293" r:id="rId7"/>
    <p:sldId id="265" r:id="rId8"/>
    <p:sldId id="267" r:id="rId9"/>
    <p:sldId id="268" r:id="rId10"/>
    <p:sldId id="289" r:id="rId11"/>
    <p:sldId id="292" r:id="rId12"/>
    <p:sldId id="275" r:id="rId13"/>
    <p:sldId id="272" r:id="rId14"/>
    <p:sldId id="273" r:id="rId15"/>
    <p:sldId id="286" r:id="rId16"/>
    <p:sldId id="287" r:id="rId17"/>
    <p:sldId id="291" r:id="rId18"/>
    <p:sldId id="274" r:id="rId19"/>
    <p:sldId id="276" r:id="rId20"/>
    <p:sldId id="280" r:id="rId21"/>
    <p:sldId id="279" r:id="rId22"/>
    <p:sldId id="285" r:id="rId23"/>
    <p:sldId id="290" r:id="rId24"/>
    <p:sldId id="278" r:id="rId25"/>
    <p:sldId id="263" r:id="rId26"/>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6A9CA"/>
    <a:srgbClr val="4FC0E3"/>
    <a:srgbClr val="285B6A"/>
    <a:srgbClr val="338BA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587E400-7562-4FA5-90CC-EF52CC079B34}" v="1" dt="2024-12-23T11:56:44.080"/>
  </p1510:revLst>
</p1510:revInfo>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Estilo medio 2 - Énfasis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753"/>
    <p:restoredTop sz="94720"/>
  </p:normalViewPr>
  <p:slideViewPr>
    <p:cSldViewPr snapToGrid="0">
      <p:cViewPr varScale="1">
        <p:scale>
          <a:sx n="78" d="100"/>
          <a:sy n="78" d="100"/>
        </p:scale>
        <p:origin x="1118" y="-52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 Id="rId8"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laudia Bermudez" userId="815b95394fe4016e" providerId="LiveId" clId="{36A4B203-7F13-4EBF-A8DF-FE62920C3418}"/>
    <pc:docChg chg="undo custSel addSld delSld modSld">
      <pc:chgData name="Claudia Bermudez" userId="815b95394fe4016e" providerId="LiveId" clId="{36A4B203-7F13-4EBF-A8DF-FE62920C3418}" dt="2024-11-14T16:25:50.257" v="344" actId="20577"/>
      <pc:docMkLst>
        <pc:docMk/>
      </pc:docMkLst>
      <pc:sldChg chg="modSp mod">
        <pc:chgData name="Claudia Bermudez" userId="815b95394fe4016e" providerId="LiveId" clId="{36A4B203-7F13-4EBF-A8DF-FE62920C3418}" dt="2024-11-14T15:58:02.357" v="41" actId="404"/>
        <pc:sldMkLst>
          <pc:docMk/>
          <pc:sldMk cId="0" sldId="256"/>
        </pc:sldMkLst>
        <pc:spChg chg="mod">
          <ac:chgData name="Claudia Bermudez" userId="815b95394fe4016e" providerId="LiveId" clId="{36A4B203-7F13-4EBF-A8DF-FE62920C3418}" dt="2024-11-14T15:57:18.017" v="9" actId="1076"/>
          <ac:spMkLst>
            <pc:docMk/>
            <pc:sldMk cId="0" sldId="256"/>
            <ac:spMk id="84" creationId="{00000000-0000-0000-0000-000000000000}"/>
          </ac:spMkLst>
        </pc:spChg>
        <pc:spChg chg="mod">
          <ac:chgData name="Claudia Bermudez" userId="815b95394fe4016e" providerId="LiveId" clId="{36A4B203-7F13-4EBF-A8DF-FE62920C3418}" dt="2024-11-14T15:58:02.357" v="41" actId="404"/>
          <ac:spMkLst>
            <pc:docMk/>
            <pc:sldMk cId="0" sldId="256"/>
            <ac:spMk id="88" creationId="{00000000-0000-0000-0000-000000000000}"/>
          </ac:spMkLst>
        </pc:spChg>
        <pc:spChg chg="mod">
          <ac:chgData name="Claudia Bermudez" userId="815b95394fe4016e" providerId="LiveId" clId="{36A4B203-7F13-4EBF-A8DF-FE62920C3418}" dt="2024-11-14T15:57:37.928" v="35" actId="1076"/>
          <ac:spMkLst>
            <pc:docMk/>
            <pc:sldMk cId="0" sldId="256"/>
            <ac:spMk id="90" creationId="{00000000-0000-0000-0000-000000000000}"/>
          </ac:spMkLst>
        </pc:spChg>
      </pc:sldChg>
      <pc:sldChg chg="modSp mod">
        <pc:chgData name="Claudia Bermudez" userId="815b95394fe4016e" providerId="LiveId" clId="{36A4B203-7F13-4EBF-A8DF-FE62920C3418}" dt="2024-11-14T15:58:50.173" v="55" actId="404"/>
        <pc:sldMkLst>
          <pc:docMk/>
          <pc:sldMk cId="0" sldId="257"/>
        </pc:sldMkLst>
        <pc:spChg chg="mod">
          <ac:chgData name="Claudia Bermudez" userId="815b95394fe4016e" providerId="LiveId" clId="{36A4B203-7F13-4EBF-A8DF-FE62920C3418}" dt="2024-11-14T15:58:50.173" v="55" actId="404"/>
          <ac:spMkLst>
            <pc:docMk/>
            <pc:sldMk cId="0" sldId="257"/>
            <ac:spMk id="98" creationId="{00000000-0000-0000-0000-000000000000}"/>
          </ac:spMkLst>
        </pc:spChg>
      </pc:sldChg>
      <pc:sldChg chg="addSp delSp modSp mod">
        <pc:chgData name="Claudia Bermudez" userId="815b95394fe4016e" providerId="LiveId" clId="{36A4B203-7F13-4EBF-A8DF-FE62920C3418}" dt="2024-11-14T16:06:12.964" v="100" actId="20577"/>
        <pc:sldMkLst>
          <pc:docMk/>
          <pc:sldMk cId="0" sldId="258"/>
        </pc:sldMkLst>
        <pc:spChg chg="mod">
          <ac:chgData name="Claudia Bermudez" userId="815b95394fe4016e" providerId="LiveId" clId="{36A4B203-7F13-4EBF-A8DF-FE62920C3418}" dt="2024-11-14T16:06:12.964" v="100" actId="20577"/>
          <ac:spMkLst>
            <pc:docMk/>
            <pc:sldMk cId="0" sldId="258"/>
            <ac:spMk id="110" creationId="{00000000-0000-0000-0000-000000000000}"/>
          </ac:spMkLst>
        </pc:spChg>
        <pc:graphicFrameChg chg="add mod modGraphic">
          <ac:chgData name="Claudia Bermudez" userId="815b95394fe4016e" providerId="LiveId" clId="{36A4B203-7F13-4EBF-A8DF-FE62920C3418}" dt="2024-11-14T16:06:06.450" v="99" actId="1076"/>
          <ac:graphicFrameMkLst>
            <pc:docMk/>
            <pc:sldMk cId="0" sldId="258"/>
            <ac:graphicFrameMk id="3" creationId="{767B45CD-302A-7E42-39B5-13F43C43A569}"/>
          </ac:graphicFrameMkLst>
        </pc:graphicFrameChg>
      </pc:sldChg>
      <pc:sldChg chg="del">
        <pc:chgData name="Claudia Bermudez" userId="815b95394fe4016e" providerId="LiveId" clId="{36A4B203-7F13-4EBF-A8DF-FE62920C3418}" dt="2024-11-14T16:09:32.580" v="211" actId="47"/>
        <pc:sldMkLst>
          <pc:docMk/>
          <pc:sldMk cId="0" sldId="259"/>
        </pc:sldMkLst>
      </pc:sldChg>
      <pc:sldChg chg="del">
        <pc:chgData name="Claudia Bermudez" userId="815b95394fe4016e" providerId="LiveId" clId="{36A4B203-7F13-4EBF-A8DF-FE62920C3418}" dt="2024-11-14T16:09:32.580" v="211" actId="47"/>
        <pc:sldMkLst>
          <pc:docMk/>
          <pc:sldMk cId="0" sldId="260"/>
        </pc:sldMkLst>
      </pc:sldChg>
      <pc:sldChg chg="del">
        <pc:chgData name="Claudia Bermudez" userId="815b95394fe4016e" providerId="LiveId" clId="{36A4B203-7F13-4EBF-A8DF-FE62920C3418}" dt="2024-11-14T16:09:32.580" v="211" actId="47"/>
        <pc:sldMkLst>
          <pc:docMk/>
          <pc:sldMk cId="0" sldId="261"/>
        </pc:sldMkLst>
      </pc:sldChg>
      <pc:sldChg chg="del">
        <pc:chgData name="Claudia Bermudez" userId="815b95394fe4016e" providerId="LiveId" clId="{36A4B203-7F13-4EBF-A8DF-FE62920C3418}" dt="2024-11-14T16:09:32.580" v="211" actId="47"/>
        <pc:sldMkLst>
          <pc:docMk/>
          <pc:sldMk cId="0" sldId="262"/>
        </pc:sldMkLst>
      </pc:sldChg>
      <pc:sldChg chg="new del">
        <pc:chgData name="Claudia Bermudez" userId="815b95394fe4016e" providerId="LiveId" clId="{36A4B203-7F13-4EBF-A8DF-FE62920C3418}" dt="2024-11-14T16:00:19.440" v="58" actId="47"/>
        <pc:sldMkLst>
          <pc:docMk/>
          <pc:sldMk cId="1229179365" sldId="264"/>
        </pc:sldMkLst>
      </pc:sldChg>
      <pc:sldChg chg="addSp delSp modSp add mod">
        <pc:chgData name="Claudia Bermudez" userId="815b95394fe4016e" providerId="LiveId" clId="{36A4B203-7F13-4EBF-A8DF-FE62920C3418}" dt="2024-11-14T16:09:06.450" v="209" actId="1076"/>
        <pc:sldMkLst>
          <pc:docMk/>
          <pc:sldMk cId="1127178722" sldId="265"/>
        </pc:sldMkLst>
        <pc:spChg chg="add mod">
          <ac:chgData name="Claudia Bermudez" userId="815b95394fe4016e" providerId="LiveId" clId="{36A4B203-7F13-4EBF-A8DF-FE62920C3418}" dt="2024-11-14T16:06:22.053" v="102"/>
          <ac:spMkLst>
            <pc:docMk/>
            <pc:sldMk cId="1127178722" sldId="265"/>
            <ac:spMk id="3" creationId="{FD62B3E9-5B8B-B467-30B6-C68BC804E70B}"/>
          </ac:spMkLst>
        </pc:spChg>
        <pc:spChg chg="add mod">
          <ac:chgData name="Claudia Bermudez" userId="815b95394fe4016e" providerId="LiveId" clId="{36A4B203-7F13-4EBF-A8DF-FE62920C3418}" dt="2024-11-14T16:09:06.450" v="209" actId="1076"/>
          <ac:spMkLst>
            <pc:docMk/>
            <pc:sldMk cId="1127178722" sldId="265"/>
            <ac:spMk id="5" creationId="{5D10F14F-E403-E287-4640-30CF5854D934}"/>
          </ac:spMkLst>
        </pc:spChg>
        <pc:picChg chg="mod">
          <ac:chgData name="Claudia Bermudez" userId="815b95394fe4016e" providerId="LiveId" clId="{36A4B203-7F13-4EBF-A8DF-FE62920C3418}" dt="2024-11-14T16:09:03.680" v="208" actId="1076"/>
          <ac:picMkLst>
            <pc:docMk/>
            <pc:sldMk cId="1127178722" sldId="265"/>
            <ac:picMk id="105" creationId="{F5F61A86-6839-F7A8-2DEF-E217AFC4A4D5}"/>
          </ac:picMkLst>
        </pc:picChg>
      </pc:sldChg>
      <pc:sldChg chg="modSp add mod">
        <pc:chgData name="Claudia Bermudez" userId="815b95394fe4016e" providerId="LiveId" clId="{36A4B203-7F13-4EBF-A8DF-FE62920C3418}" dt="2024-11-14T16:08:40.281" v="200" actId="108"/>
        <pc:sldMkLst>
          <pc:docMk/>
          <pc:sldMk cId="2114670819" sldId="266"/>
        </pc:sldMkLst>
      </pc:sldChg>
      <pc:sldChg chg="modSp add mod">
        <pc:chgData name="Claudia Bermudez" userId="815b95394fe4016e" providerId="LiveId" clId="{36A4B203-7F13-4EBF-A8DF-FE62920C3418}" dt="2024-11-14T16:09:43.535" v="220" actId="20577"/>
        <pc:sldMkLst>
          <pc:docMk/>
          <pc:sldMk cId="2125256085" sldId="267"/>
        </pc:sldMkLst>
        <pc:spChg chg="mod">
          <ac:chgData name="Claudia Bermudez" userId="815b95394fe4016e" providerId="LiveId" clId="{36A4B203-7F13-4EBF-A8DF-FE62920C3418}" dt="2024-11-14T16:09:43.535" v="220" actId="20577"/>
          <ac:spMkLst>
            <pc:docMk/>
            <pc:sldMk cId="2125256085" sldId="267"/>
            <ac:spMk id="98" creationId="{E9C0ED99-C605-8B63-6A42-48F1718AB4B6}"/>
          </ac:spMkLst>
        </pc:spChg>
      </pc:sldChg>
      <pc:sldChg chg="modSp add mod">
        <pc:chgData name="Claudia Bermudez" userId="815b95394fe4016e" providerId="LiveId" clId="{36A4B203-7F13-4EBF-A8DF-FE62920C3418}" dt="2024-11-14T16:25:50.257" v="344" actId="20577"/>
        <pc:sldMkLst>
          <pc:docMk/>
          <pc:sldMk cId="948740243" sldId="268"/>
        </pc:sldMkLst>
        <pc:graphicFrameChg chg="mod modGraphic">
          <ac:chgData name="Claudia Bermudez" userId="815b95394fe4016e" providerId="LiveId" clId="{36A4B203-7F13-4EBF-A8DF-FE62920C3418}" dt="2024-11-14T16:25:50.257" v="344" actId="20577"/>
          <ac:graphicFrameMkLst>
            <pc:docMk/>
            <pc:sldMk cId="948740243" sldId="268"/>
            <ac:graphicFrameMk id="3" creationId="{21B27617-2EB6-68EB-CF5C-AE153F55C7D5}"/>
          </ac:graphicFrameMkLst>
        </pc:graphicFrameChg>
      </pc:sldChg>
      <pc:sldChg chg="add">
        <pc:chgData name="Claudia Bermudez" userId="815b95394fe4016e" providerId="LiveId" clId="{36A4B203-7F13-4EBF-A8DF-FE62920C3418}" dt="2024-11-14T16:09:19.898" v="210"/>
        <pc:sldMkLst>
          <pc:docMk/>
          <pc:sldMk cId="1728355819" sldId="269"/>
        </pc:sldMkLst>
      </pc:sldChg>
      <pc:sldChg chg="add">
        <pc:chgData name="Claudia Bermudez" userId="815b95394fe4016e" providerId="LiveId" clId="{36A4B203-7F13-4EBF-A8DF-FE62920C3418}" dt="2024-11-14T16:09:19.898" v="210"/>
        <pc:sldMkLst>
          <pc:docMk/>
          <pc:sldMk cId="4192609351" sldId="270"/>
        </pc:sldMkLst>
      </pc:sldChg>
      <pc:sldMasterChg chg="delSldLayout">
        <pc:chgData name="Claudia Bermudez" userId="815b95394fe4016e" providerId="LiveId" clId="{36A4B203-7F13-4EBF-A8DF-FE62920C3418}" dt="2024-11-14T16:00:19.440" v="58" actId="47"/>
        <pc:sldMasterMkLst>
          <pc:docMk/>
          <pc:sldMasterMk cId="0" sldId="2147483659"/>
        </pc:sldMasterMkLst>
        <pc:sldLayoutChg chg="del">
          <pc:chgData name="Claudia Bermudez" userId="815b95394fe4016e" providerId="LiveId" clId="{36A4B203-7F13-4EBF-A8DF-FE62920C3418}" dt="2024-11-14T16:00:19.440" v="58" actId="47"/>
          <pc:sldLayoutMkLst>
            <pc:docMk/>
            <pc:sldMasterMk cId="0" sldId="2147483659"/>
            <pc:sldLayoutMk cId="0" sldId="2147483654"/>
          </pc:sldLayoutMkLst>
        </pc:sldLayoutChg>
      </pc:sldMasterChg>
    </pc:docChg>
  </pc:docChgLst>
  <pc:docChgLst>
    <pc:chgData name="Claudia Bermudez" userId="815b95394fe4016e" providerId="LiveId" clId="{C587E400-7562-4FA5-90CC-EF52CC079B34}"/>
    <pc:docChg chg="addSld delSld modSld">
      <pc:chgData name="Claudia Bermudez" userId="815b95394fe4016e" providerId="LiveId" clId="{C587E400-7562-4FA5-90CC-EF52CC079B34}" dt="2024-12-23T14:39:58.659" v="7" actId="14100"/>
      <pc:docMkLst>
        <pc:docMk/>
      </pc:docMkLst>
      <pc:sldChg chg="del">
        <pc:chgData name="Claudia Bermudez" userId="815b95394fe4016e" providerId="LiveId" clId="{C587E400-7562-4FA5-90CC-EF52CC079B34}" dt="2024-12-21T09:43:29.138" v="0" actId="47"/>
        <pc:sldMkLst>
          <pc:docMk/>
          <pc:sldMk cId="1470025842" sldId="271"/>
        </pc:sldMkLst>
      </pc:sldChg>
      <pc:sldChg chg="modSp mod">
        <pc:chgData name="Claudia Bermudez" userId="815b95394fe4016e" providerId="LiveId" clId="{C587E400-7562-4FA5-90CC-EF52CC079B34}" dt="2024-12-23T14:39:58.659" v="7" actId="14100"/>
        <pc:sldMkLst>
          <pc:docMk/>
          <pc:sldMk cId="250342417" sldId="279"/>
        </pc:sldMkLst>
        <pc:graphicFrameChg chg="mod modGraphic">
          <ac:chgData name="Claudia Bermudez" userId="815b95394fe4016e" providerId="LiveId" clId="{C587E400-7562-4FA5-90CC-EF52CC079B34}" dt="2024-12-23T14:39:58.659" v="7" actId="14100"/>
          <ac:graphicFrameMkLst>
            <pc:docMk/>
            <pc:sldMk cId="250342417" sldId="279"/>
            <ac:graphicFrameMk id="3" creationId="{3457096C-CBD7-F77D-9E29-01CC97985487}"/>
          </ac:graphicFrameMkLst>
        </pc:graphicFrameChg>
      </pc:sldChg>
      <pc:sldChg chg="modSp mod">
        <pc:chgData name="Claudia Bermudez" userId="815b95394fe4016e" providerId="LiveId" clId="{C587E400-7562-4FA5-90CC-EF52CC079B34}" dt="2024-12-23T11:56:33.173" v="2" actId="14100"/>
        <pc:sldMkLst>
          <pc:docMk/>
          <pc:sldMk cId="3528772985" sldId="282"/>
        </pc:sldMkLst>
        <pc:graphicFrameChg chg="modGraphic">
          <ac:chgData name="Claudia Bermudez" userId="815b95394fe4016e" providerId="LiveId" clId="{C587E400-7562-4FA5-90CC-EF52CC079B34}" dt="2024-12-23T11:56:33.173" v="2" actId="14100"/>
          <ac:graphicFrameMkLst>
            <pc:docMk/>
            <pc:sldMk cId="3528772985" sldId="282"/>
            <ac:graphicFrameMk id="3" creationId="{2FD30F6E-DC2E-8927-8111-FB0BDB52F4F0}"/>
          </ac:graphicFrameMkLst>
        </pc:graphicFrameChg>
      </pc:sldChg>
      <pc:sldChg chg="modSp mod">
        <pc:chgData name="Claudia Bermudez" userId="815b95394fe4016e" providerId="LiveId" clId="{C587E400-7562-4FA5-90CC-EF52CC079B34}" dt="2024-12-23T14:36:19.537" v="6" actId="1076"/>
        <pc:sldMkLst>
          <pc:docMk/>
          <pc:sldMk cId="4087812569" sldId="287"/>
        </pc:sldMkLst>
        <pc:graphicFrameChg chg="mod">
          <ac:chgData name="Claudia Bermudez" userId="815b95394fe4016e" providerId="LiveId" clId="{C587E400-7562-4FA5-90CC-EF52CC079B34}" dt="2024-12-23T14:36:19.537" v="6" actId="1076"/>
          <ac:graphicFrameMkLst>
            <pc:docMk/>
            <pc:sldMk cId="4087812569" sldId="287"/>
            <ac:graphicFrameMk id="3" creationId="{EF4F8C67-2DCC-C39A-688C-244E5E30068C}"/>
          </ac:graphicFrameMkLst>
        </pc:graphicFrameChg>
      </pc:sldChg>
      <pc:sldChg chg="modSp add mod">
        <pc:chgData name="Claudia Bermudez" userId="815b95394fe4016e" providerId="LiveId" clId="{C587E400-7562-4FA5-90CC-EF52CC079B34}" dt="2024-12-23T13:07:29.455" v="5" actId="20577"/>
        <pc:sldMkLst>
          <pc:docMk/>
          <pc:sldMk cId="4055537993" sldId="293"/>
        </pc:sldMkLst>
        <pc:graphicFrameChg chg="modGraphic">
          <ac:chgData name="Claudia Bermudez" userId="815b95394fe4016e" providerId="LiveId" clId="{C587E400-7562-4FA5-90CC-EF52CC079B34}" dt="2024-12-23T13:07:29.455" v="5" actId="20577"/>
          <ac:graphicFrameMkLst>
            <pc:docMk/>
            <pc:sldMk cId="4055537993" sldId="293"/>
            <ac:graphicFrameMk id="8" creationId="{F65FD257-EA63-D651-BEE5-21100BCBCC2B}"/>
          </ac:graphicFrameMkLst>
        </pc:graphicFrameChg>
      </pc:sldChg>
    </pc:docChg>
  </pc:docChgLst>
  <pc:docChgLst>
    <pc:chgData name="Claudia Bermudez" userId="815b95394fe4016e" providerId="LiveId" clId="{6F415254-7A56-42E8-B857-6A15F39E9B25}"/>
    <pc:docChg chg="undo custSel addSld delSld modSld sldOrd">
      <pc:chgData name="Claudia Bermudez" userId="815b95394fe4016e" providerId="LiveId" clId="{6F415254-7A56-42E8-B857-6A15F39E9B25}" dt="2024-11-18T14:41:39.194" v="557" actId="1076"/>
      <pc:docMkLst>
        <pc:docMk/>
      </pc:docMkLst>
      <pc:sldChg chg="modSp mod">
        <pc:chgData name="Claudia Bermudez" userId="815b95394fe4016e" providerId="LiveId" clId="{6F415254-7A56-42E8-B857-6A15F39E9B25}" dt="2024-11-16T22:37:14.292" v="31" actId="20577"/>
        <pc:sldMkLst>
          <pc:docMk/>
          <pc:sldMk cId="0" sldId="256"/>
        </pc:sldMkLst>
        <pc:spChg chg="mod">
          <ac:chgData name="Claudia Bermudez" userId="815b95394fe4016e" providerId="LiveId" clId="{6F415254-7A56-42E8-B857-6A15F39E9B25}" dt="2024-11-16T22:37:14.292" v="31" actId="20577"/>
          <ac:spMkLst>
            <pc:docMk/>
            <pc:sldMk cId="0" sldId="256"/>
            <ac:spMk id="88" creationId="{00000000-0000-0000-0000-000000000000}"/>
          </ac:spMkLst>
        </pc:spChg>
      </pc:sldChg>
      <pc:sldChg chg="modSp mod">
        <pc:chgData name="Claudia Bermudez" userId="815b95394fe4016e" providerId="LiveId" clId="{6F415254-7A56-42E8-B857-6A15F39E9B25}" dt="2024-11-16T23:04:00.493" v="288"/>
        <pc:sldMkLst>
          <pc:docMk/>
          <pc:sldMk cId="0" sldId="258"/>
        </pc:sldMkLst>
        <pc:graphicFrameChg chg="mod modGraphic">
          <ac:chgData name="Claudia Bermudez" userId="815b95394fe4016e" providerId="LiveId" clId="{6F415254-7A56-42E8-B857-6A15F39E9B25}" dt="2024-11-16T23:04:00.493" v="288"/>
          <ac:graphicFrameMkLst>
            <pc:docMk/>
            <pc:sldMk cId="0" sldId="258"/>
            <ac:graphicFrameMk id="3" creationId="{767B45CD-302A-7E42-39B5-13F43C43A569}"/>
          </ac:graphicFrameMkLst>
        </pc:graphicFrameChg>
      </pc:sldChg>
      <pc:sldChg chg="del ord">
        <pc:chgData name="Claudia Bermudez" userId="815b95394fe4016e" providerId="LiveId" clId="{6F415254-7A56-42E8-B857-6A15F39E9B25}" dt="2024-11-16T22:44:46.758" v="140" actId="47"/>
        <pc:sldMkLst>
          <pc:docMk/>
          <pc:sldMk cId="2114670819" sldId="266"/>
        </pc:sldMkLst>
      </pc:sldChg>
      <pc:sldChg chg="modSp mod">
        <pc:chgData name="Claudia Bermudez" userId="815b95394fe4016e" providerId="LiveId" clId="{6F415254-7A56-42E8-B857-6A15F39E9B25}" dt="2024-11-16T23:04:10.139" v="291" actId="108"/>
        <pc:sldMkLst>
          <pc:docMk/>
          <pc:sldMk cId="948740243" sldId="268"/>
        </pc:sldMkLst>
        <pc:graphicFrameChg chg="mod modGraphic">
          <ac:chgData name="Claudia Bermudez" userId="815b95394fe4016e" providerId="LiveId" clId="{6F415254-7A56-42E8-B857-6A15F39E9B25}" dt="2024-11-16T23:04:10.139" v="291" actId="108"/>
          <ac:graphicFrameMkLst>
            <pc:docMk/>
            <pc:sldMk cId="948740243" sldId="268"/>
            <ac:graphicFrameMk id="3" creationId="{21B27617-2EB6-68EB-CF5C-AE153F55C7D5}"/>
          </ac:graphicFrameMkLst>
        </pc:graphicFrameChg>
      </pc:sldChg>
      <pc:sldChg chg="del">
        <pc:chgData name="Claudia Bermudez" userId="815b95394fe4016e" providerId="LiveId" clId="{6F415254-7A56-42E8-B857-6A15F39E9B25}" dt="2024-11-16T22:45:29.540" v="163" actId="47"/>
        <pc:sldMkLst>
          <pc:docMk/>
          <pc:sldMk cId="1728355819" sldId="269"/>
        </pc:sldMkLst>
      </pc:sldChg>
      <pc:sldChg chg="del">
        <pc:chgData name="Claudia Bermudez" userId="815b95394fe4016e" providerId="LiveId" clId="{6F415254-7A56-42E8-B857-6A15F39E9B25}" dt="2024-11-16T22:45:31.311" v="164" actId="47"/>
        <pc:sldMkLst>
          <pc:docMk/>
          <pc:sldMk cId="4192609351" sldId="270"/>
        </pc:sldMkLst>
      </pc:sldChg>
      <pc:sldChg chg="modSp add mod ord">
        <pc:chgData name="Claudia Bermudez" userId="815b95394fe4016e" providerId="LiveId" clId="{6F415254-7A56-42E8-B857-6A15F39E9B25}" dt="2024-11-16T22:45:19.373" v="161"/>
        <pc:sldMkLst>
          <pc:docMk/>
          <pc:sldMk cId="3089047526" sldId="272"/>
        </pc:sldMkLst>
        <pc:spChg chg="mod">
          <ac:chgData name="Claudia Bermudez" userId="815b95394fe4016e" providerId="LiveId" clId="{6F415254-7A56-42E8-B857-6A15F39E9B25}" dt="2024-11-16T22:45:13.302" v="159" actId="20577"/>
          <ac:spMkLst>
            <pc:docMk/>
            <pc:sldMk cId="3089047526" sldId="272"/>
            <ac:spMk id="98" creationId="{608E8ABB-1261-A80C-0360-9ABB5F71AE44}"/>
          </ac:spMkLst>
        </pc:spChg>
      </pc:sldChg>
      <pc:sldChg chg="modSp add del mod">
        <pc:chgData name="Claudia Bermudez" userId="815b95394fe4016e" providerId="LiveId" clId="{6F415254-7A56-42E8-B857-6A15F39E9B25}" dt="2024-11-16T23:04:22.215" v="292"/>
        <pc:sldMkLst>
          <pc:docMk/>
          <pc:sldMk cId="780673938" sldId="273"/>
        </pc:sldMkLst>
        <pc:graphicFrameChg chg="mod modGraphic">
          <ac:chgData name="Claudia Bermudez" userId="815b95394fe4016e" providerId="LiveId" clId="{6F415254-7A56-42E8-B857-6A15F39E9B25}" dt="2024-11-16T23:04:22.215" v="292"/>
          <ac:graphicFrameMkLst>
            <pc:docMk/>
            <pc:sldMk cId="780673938" sldId="273"/>
            <ac:graphicFrameMk id="3" creationId="{C576FED0-66E8-F431-0CCF-F3E6EBBE7568}"/>
          </ac:graphicFrameMkLst>
        </pc:graphicFrameChg>
      </pc:sldChg>
      <pc:sldChg chg="add">
        <pc:chgData name="Claudia Bermudez" userId="815b95394fe4016e" providerId="LiveId" clId="{6F415254-7A56-42E8-B857-6A15F39E9B25}" dt="2024-11-16T22:39:18.791" v="34"/>
        <pc:sldMkLst>
          <pc:docMk/>
          <pc:sldMk cId="1347771351" sldId="274"/>
        </pc:sldMkLst>
      </pc:sldChg>
      <pc:sldChg chg="add">
        <pc:chgData name="Claudia Bermudez" userId="815b95394fe4016e" providerId="LiveId" clId="{6F415254-7A56-42E8-B857-6A15F39E9B25}" dt="2024-11-16T22:44:43.503" v="139"/>
        <pc:sldMkLst>
          <pc:docMk/>
          <pc:sldMk cId="1773073773" sldId="275"/>
        </pc:sldMkLst>
      </pc:sldChg>
      <pc:sldChg chg="modSp add mod">
        <pc:chgData name="Claudia Bermudez" userId="815b95394fe4016e" providerId="LiveId" clId="{6F415254-7A56-42E8-B857-6A15F39E9B25}" dt="2024-11-16T22:51:31.169" v="185" actId="20577"/>
        <pc:sldMkLst>
          <pc:docMk/>
          <pc:sldMk cId="3815723094" sldId="276"/>
        </pc:sldMkLst>
        <pc:spChg chg="mod">
          <ac:chgData name="Claudia Bermudez" userId="815b95394fe4016e" providerId="LiveId" clId="{6F415254-7A56-42E8-B857-6A15F39E9B25}" dt="2024-11-16T22:51:31.169" v="185" actId="20577"/>
          <ac:spMkLst>
            <pc:docMk/>
            <pc:sldMk cId="3815723094" sldId="276"/>
            <ac:spMk id="98" creationId="{8232EA99-A05E-E809-DDD7-628EDB0DA9F7}"/>
          </ac:spMkLst>
        </pc:spChg>
      </pc:sldChg>
      <pc:sldChg chg="add del">
        <pc:chgData name="Claudia Bermudez" userId="815b95394fe4016e" providerId="LiveId" clId="{6F415254-7A56-42E8-B857-6A15F39E9B25}" dt="2024-11-16T22:51:26.241" v="180" actId="47"/>
        <pc:sldMkLst>
          <pc:docMk/>
          <pc:sldMk cId="2091216217" sldId="277"/>
        </pc:sldMkLst>
      </pc:sldChg>
      <pc:sldChg chg="add">
        <pc:chgData name="Claudia Bermudez" userId="815b95394fe4016e" providerId="LiveId" clId="{6F415254-7A56-42E8-B857-6A15F39E9B25}" dt="2024-11-16T22:45:24.996" v="162"/>
        <pc:sldMkLst>
          <pc:docMk/>
          <pc:sldMk cId="615799525" sldId="278"/>
        </pc:sldMkLst>
      </pc:sldChg>
      <pc:sldChg chg="modSp add mod">
        <pc:chgData name="Claudia Bermudez" userId="815b95394fe4016e" providerId="LiveId" clId="{6F415254-7A56-42E8-B857-6A15F39E9B25}" dt="2024-11-16T23:17:44.257" v="506" actId="108"/>
        <pc:sldMkLst>
          <pc:docMk/>
          <pc:sldMk cId="250342417" sldId="279"/>
        </pc:sldMkLst>
        <pc:graphicFrameChg chg="mod modGraphic">
          <ac:chgData name="Claudia Bermudez" userId="815b95394fe4016e" providerId="LiveId" clId="{6F415254-7A56-42E8-B857-6A15F39E9B25}" dt="2024-11-16T23:17:44.257" v="506" actId="108"/>
          <ac:graphicFrameMkLst>
            <pc:docMk/>
            <pc:sldMk cId="250342417" sldId="279"/>
            <ac:graphicFrameMk id="3" creationId="{3457096C-CBD7-F77D-9E29-01CC97985487}"/>
          </ac:graphicFrameMkLst>
        </pc:graphicFrameChg>
        <pc:picChg chg="mod">
          <ac:chgData name="Claudia Bermudez" userId="815b95394fe4016e" providerId="LiveId" clId="{6F415254-7A56-42E8-B857-6A15F39E9B25}" dt="2024-11-16T23:03:01.047" v="231" actId="1076"/>
          <ac:picMkLst>
            <pc:docMk/>
            <pc:sldMk cId="250342417" sldId="279"/>
            <ac:picMk id="105" creationId="{ABD886BB-8AAF-52E4-BC9A-BFE4AC8F1E34}"/>
          </ac:picMkLst>
        </pc:picChg>
      </pc:sldChg>
      <pc:sldChg chg="modSp add del mod">
        <pc:chgData name="Claudia Bermudez" userId="815b95394fe4016e" providerId="LiveId" clId="{6F415254-7A56-42E8-B857-6A15F39E9B25}" dt="2024-11-16T22:51:01.923" v="177"/>
        <pc:sldMkLst>
          <pc:docMk/>
          <pc:sldMk cId="2394659559" sldId="279"/>
        </pc:sldMkLst>
      </pc:sldChg>
      <pc:sldChg chg="modSp add mod">
        <pc:chgData name="Claudia Bermudez" userId="815b95394fe4016e" providerId="LiveId" clId="{6F415254-7A56-42E8-B857-6A15F39E9B25}" dt="2024-11-18T14:41:39.194" v="557" actId="1076"/>
        <pc:sldMkLst>
          <pc:docMk/>
          <pc:sldMk cId="3467329997" sldId="280"/>
        </pc:sldMkLst>
        <pc:graphicFrameChg chg="mod modGraphic">
          <ac:chgData name="Claudia Bermudez" userId="815b95394fe4016e" providerId="LiveId" clId="{6F415254-7A56-42E8-B857-6A15F39E9B25}" dt="2024-11-18T14:41:39.194" v="557" actId="1076"/>
          <ac:graphicFrameMkLst>
            <pc:docMk/>
            <pc:sldMk cId="3467329997" sldId="280"/>
            <ac:graphicFrameMk id="3" creationId="{A6507F23-F789-63FF-F3CC-F362D218399D}"/>
          </ac:graphicFrameMkLst>
        </pc:graphicFrameChg>
      </pc:sldChg>
      <pc:sldChg chg="modSp add del mod">
        <pc:chgData name="Claudia Bermudez" userId="815b95394fe4016e" providerId="LiveId" clId="{6F415254-7A56-42E8-B857-6A15F39E9B25}" dt="2024-11-17T16:48:18.756" v="553" actId="47"/>
        <pc:sldMkLst>
          <pc:docMk/>
          <pc:sldMk cId="1380124073" sldId="281"/>
        </pc:sldMkLst>
      </pc:sldChg>
      <pc:sldChg chg="modSp add mod">
        <pc:chgData name="Claudia Bermudez" userId="815b95394fe4016e" providerId="LiveId" clId="{6F415254-7A56-42E8-B857-6A15F39E9B25}" dt="2024-11-17T16:47:49.571" v="549" actId="14734"/>
        <pc:sldMkLst>
          <pc:docMk/>
          <pc:sldMk cId="3528772985" sldId="282"/>
        </pc:sldMkLst>
        <pc:graphicFrameChg chg="modGraphic">
          <ac:chgData name="Claudia Bermudez" userId="815b95394fe4016e" providerId="LiveId" clId="{6F415254-7A56-42E8-B857-6A15F39E9B25}" dt="2024-11-17T16:47:49.571" v="549" actId="14734"/>
          <ac:graphicFrameMkLst>
            <pc:docMk/>
            <pc:sldMk cId="3528772985" sldId="282"/>
            <ac:graphicFrameMk id="3" creationId="{2FD30F6E-DC2E-8927-8111-FB0BDB52F4F0}"/>
          </ac:graphicFrameMkLst>
        </pc:graphicFrameChg>
      </pc:sldChg>
      <pc:sldChg chg="modSp add mod">
        <pc:chgData name="Claudia Bermudez" userId="815b95394fe4016e" providerId="LiveId" clId="{6F415254-7A56-42E8-B857-6A15F39E9B25}" dt="2024-11-17T16:48:10.184" v="552" actId="1076"/>
        <pc:sldMkLst>
          <pc:docMk/>
          <pc:sldMk cId="153032714" sldId="283"/>
        </pc:sldMkLst>
      </pc:sldChg>
      <pc:sldChg chg="add">
        <pc:chgData name="Claudia Bermudez" userId="815b95394fe4016e" providerId="LiveId" clId="{6F415254-7A56-42E8-B857-6A15F39E9B25}" dt="2024-11-17T16:48:21.579" v="554"/>
        <pc:sldMkLst>
          <pc:docMk/>
          <pc:sldMk cId="3519777524" sldId="284"/>
        </pc:sldMkLst>
      </pc:sldChg>
      <pc:sldChg chg="add">
        <pc:chgData name="Claudia Bermudez" userId="815b95394fe4016e" providerId="LiveId" clId="{6F415254-7A56-42E8-B857-6A15F39E9B25}" dt="2024-11-17T16:48:26.213" v="555"/>
        <pc:sldMkLst>
          <pc:docMk/>
          <pc:sldMk cId="3725631722" sldId="285"/>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g2abf9f62662_0_1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2" name="Google Shape;82;g2abf9f62662_0_1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a:extLst>
            <a:ext uri="{FF2B5EF4-FFF2-40B4-BE49-F238E27FC236}">
              <a16:creationId xmlns:a16="http://schemas.microsoft.com/office/drawing/2014/main" id="{9A74359B-2905-5A5E-7573-0281211C9E36}"/>
            </a:ext>
          </a:extLst>
        </p:cNvPr>
        <p:cNvGrpSpPr/>
        <p:nvPr/>
      </p:nvGrpSpPr>
      <p:grpSpPr>
        <a:xfrm>
          <a:off x="0" y="0"/>
          <a:ext cx="0" cy="0"/>
          <a:chOff x="0" y="0"/>
          <a:chExt cx="0" cy="0"/>
        </a:xfrm>
      </p:grpSpPr>
      <p:sp>
        <p:nvSpPr>
          <p:cNvPr id="102" name="Google Shape;102;g2abf9f62662_0_166:notes">
            <a:extLst>
              <a:ext uri="{FF2B5EF4-FFF2-40B4-BE49-F238E27FC236}">
                <a16:creationId xmlns:a16="http://schemas.microsoft.com/office/drawing/2014/main" id="{4E3558C7-9E62-E160-E056-C90DB3FB4A78}"/>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3" name="Google Shape;103;g2abf9f62662_0_166:notes">
            <a:extLst>
              <a:ext uri="{FF2B5EF4-FFF2-40B4-BE49-F238E27FC236}">
                <a16:creationId xmlns:a16="http://schemas.microsoft.com/office/drawing/2014/main" id="{06294A20-F5B3-023D-5151-B8977EF3B139}"/>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9983790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a:extLst>
            <a:ext uri="{FF2B5EF4-FFF2-40B4-BE49-F238E27FC236}">
              <a16:creationId xmlns:a16="http://schemas.microsoft.com/office/drawing/2014/main" id="{ED3DA355-506A-3FA2-A7C5-4E48160C0B4B}"/>
            </a:ext>
          </a:extLst>
        </p:cNvPr>
        <p:cNvGrpSpPr/>
        <p:nvPr/>
      </p:nvGrpSpPr>
      <p:grpSpPr>
        <a:xfrm>
          <a:off x="0" y="0"/>
          <a:ext cx="0" cy="0"/>
          <a:chOff x="0" y="0"/>
          <a:chExt cx="0" cy="0"/>
        </a:xfrm>
      </p:grpSpPr>
      <p:sp>
        <p:nvSpPr>
          <p:cNvPr id="102" name="Google Shape;102;g2abf9f62662_0_166:notes">
            <a:extLst>
              <a:ext uri="{FF2B5EF4-FFF2-40B4-BE49-F238E27FC236}">
                <a16:creationId xmlns:a16="http://schemas.microsoft.com/office/drawing/2014/main" id="{4993EFD7-2391-C545-BF81-3B85D71643A5}"/>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3" name="Google Shape;103;g2abf9f62662_0_166:notes">
            <a:extLst>
              <a:ext uri="{FF2B5EF4-FFF2-40B4-BE49-F238E27FC236}">
                <a16:creationId xmlns:a16="http://schemas.microsoft.com/office/drawing/2014/main" id="{0D276896-F620-3E5C-CD9E-40470F9946F0}"/>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5457284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a:extLst>
            <a:ext uri="{FF2B5EF4-FFF2-40B4-BE49-F238E27FC236}">
              <a16:creationId xmlns:a16="http://schemas.microsoft.com/office/drawing/2014/main" id="{EEF570E4-465C-B946-F011-4C902178DF6E}"/>
            </a:ext>
          </a:extLst>
        </p:cNvPr>
        <p:cNvGrpSpPr/>
        <p:nvPr/>
      </p:nvGrpSpPr>
      <p:grpSpPr>
        <a:xfrm>
          <a:off x="0" y="0"/>
          <a:ext cx="0" cy="0"/>
          <a:chOff x="0" y="0"/>
          <a:chExt cx="0" cy="0"/>
        </a:xfrm>
      </p:grpSpPr>
      <p:sp>
        <p:nvSpPr>
          <p:cNvPr id="102" name="Google Shape;102;g2abf9f62662_0_166:notes">
            <a:extLst>
              <a:ext uri="{FF2B5EF4-FFF2-40B4-BE49-F238E27FC236}">
                <a16:creationId xmlns:a16="http://schemas.microsoft.com/office/drawing/2014/main" id="{54A325D2-08C1-C5A7-B41B-5F30674FED81}"/>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3" name="Google Shape;103;g2abf9f62662_0_166:notes">
            <a:extLst>
              <a:ext uri="{FF2B5EF4-FFF2-40B4-BE49-F238E27FC236}">
                <a16:creationId xmlns:a16="http://schemas.microsoft.com/office/drawing/2014/main" id="{B5487CB3-8B83-AD23-195A-BD0F1F6924B7}"/>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3187996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a:extLst>
            <a:ext uri="{FF2B5EF4-FFF2-40B4-BE49-F238E27FC236}">
              <a16:creationId xmlns:a16="http://schemas.microsoft.com/office/drawing/2014/main" id="{755BF313-A8B1-2915-4095-87187BAD73C4}"/>
            </a:ext>
          </a:extLst>
        </p:cNvPr>
        <p:cNvGrpSpPr/>
        <p:nvPr/>
      </p:nvGrpSpPr>
      <p:grpSpPr>
        <a:xfrm>
          <a:off x="0" y="0"/>
          <a:ext cx="0" cy="0"/>
          <a:chOff x="0" y="0"/>
          <a:chExt cx="0" cy="0"/>
        </a:xfrm>
      </p:grpSpPr>
      <p:sp>
        <p:nvSpPr>
          <p:cNvPr id="92" name="Google Shape;92;g1ee66ead53e_0_39:notes">
            <a:extLst>
              <a:ext uri="{FF2B5EF4-FFF2-40B4-BE49-F238E27FC236}">
                <a16:creationId xmlns:a16="http://schemas.microsoft.com/office/drawing/2014/main" id="{0B35E0EE-A950-C33C-9C5B-8D1ADBDEB04F}"/>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3" name="Google Shape;93;g1ee66ead53e_0_39:notes">
            <a:extLst>
              <a:ext uri="{FF2B5EF4-FFF2-40B4-BE49-F238E27FC236}">
                <a16:creationId xmlns:a16="http://schemas.microsoft.com/office/drawing/2014/main" id="{A5579A3A-46AF-B2EA-66DA-1CEF60795EC2}"/>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6198431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a:extLst>
            <a:ext uri="{FF2B5EF4-FFF2-40B4-BE49-F238E27FC236}">
              <a16:creationId xmlns:a16="http://schemas.microsoft.com/office/drawing/2014/main" id="{FC18DDE4-9DDC-C638-FE35-144766826758}"/>
            </a:ext>
          </a:extLst>
        </p:cNvPr>
        <p:cNvGrpSpPr/>
        <p:nvPr/>
      </p:nvGrpSpPr>
      <p:grpSpPr>
        <a:xfrm>
          <a:off x="0" y="0"/>
          <a:ext cx="0" cy="0"/>
          <a:chOff x="0" y="0"/>
          <a:chExt cx="0" cy="0"/>
        </a:xfrm>
      </p:grpSpPr>
      <p:sp>
        <p:nvSpPr>
          <p:cNvPr id="102" name="Google Shape;102;g2abf9f62662_0_166:notes">
            <a:extLst>
              <a:ext uri="{FF2B5EF4-FFF2-40B4-BE49-F238E27FC236}">
                <a16:creationId xmlns:a16="http://schemas.microsoft.com/office/drawing/2014/main" id="{ED4DA9D8-6039-3910-8429-326C13D57D5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3" name="Google Shape;103;g2abf9f62662_0_166:notes">
            <a:extLst>
              <a:ext uri="{FF2B5EF4-FFF2-40B4-BE49-F238E27FC236}">
                <a16:creationId xmlns:a16="http://schemas.microsoft.com/office/drawing/2014/main" id="{C0E772C0-7221-7229-C9C4-650B71A1C380}"/>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68202149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a:extLst>
            <a:ext uri="{FF2B5EF4-FFF2-40B4-BE49-F238E27FC236}">
              <a16:creationId xmlns:a16="http://schemas.microsoft.com/office/drawing/2014/main" id="{0D5F7D33-BD4B-F10A-733C-0F929AAA881C}"/>
            </a:ext>
          </a:extLst>
        </p:cNvPr>
        <p:cNvGrpSpPr/>
        <p:nvPr/>
      </p:nvGrpSpPr>
      <p:grpSpPr>
        <a:xfrm>
          <a:off x="0" y="0"/>
          <a:ext cx="0" cy="0"/>
          <a:chOff x="0" y="0"/>
          <a:chExt cx="0" cy="0"/>
        </a:xfrm>
      </p:grpSpPr>
      <p:sp>
        <p:nvSpPr>
          <p:cNvPr id="102" name="Google Shape;102;g2abf9f62662_0_166:notes">
            <a:extLst>
              <a:ext uri="{FF2B5EF4-FFF2-40B4-BE49-F238E27FC236}">
                <a16:creationId xmlns:a16="http://schemas.microsoft.com/office/drawing/2014/main" id="{F9EAEA6B-275D-9AEE-152F-3DE626BAC6A3}"/>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3" name="Google Shape;103;g2abf9f62662_0_166:notes">
            <a:extLst>
              <a:ext uri="{FF2B5EF4-FFF2-40B4-BE49-F238E27FC236}">
                <a16:creationId xmlns:a16="http://schemas.microsoft.com/office/drawing/2014/main" id="{37863251-3CF0-92C8-9C05-840DC5DE5B1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23392480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a:extLst>
            <a:ext uri="{FF2B5EF4-FFF2-40B4-BE49-F238E27FC236}">
              <a16:creationId xmlns:a16="http://schemas.microsoft.com/office/drawing/2014/main" id="{9B5ACBB3-4FA6-43BC-6183-18E0BA7F1CFB}"/>
            </a:ext>
          </a:extLst>
        </p:cNvPr>
        <p:cNvGrpSpPr/>
        <p:nvPr/>
      </p:nvGrpSpPr>
      <p:grpSpPr>
        <a:xfrm>
          <a:off x="0" y="0"/>
          <a:ext cx="0" cy="0"/>
          <a:chOff x="0" y="0"/>
          <a:chExt cx="0" cy="0"/>
        </a:xfrm>
      </p:grpSpPr>
      <p:sp>
        <p:nvSpPr>
          <p:cNvPr id="102" name="Google Shape;102;g2abf9f62662_0_166:notes">
            <a:extLst>
              <a:ext uri="{FF2B5EF4-FFF2-40B4-BE49-F238E27FC236}">
                <a16:creationId xmlns:a16="http://schemas.microsoft.com/office/drawing/2014/main" id="{22746D3D-E4F3-2A65-C902-DF5D4E92970B}"/>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3" name="Google Shape;103;g2abf9f62662_0_166:notes">
            <a:extLst>
              <a:ext uri="{FF2B5EF4-FFF2-40B4-BE49-F238E27FC236}">
                <a16:creationId xmlns:a16="http://schemas.microsoft.com/office/drawing/2014/main" id="{86ED6F1A-D96B-437E-0BBE-4F48FF2B1C63}"/>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0023294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a:extLst>
            <a:ext uri="{FF2B5EF4-FFF2-40B4-BE49-F238E27FC236}">
              <a16:creationId xmlns:a16="http://schemas.microsoft.com/office/drawing/2014/main" id="{2C85F2FE-33A9-5243-462B-12B281232D8A}"/>
            </a:ext>
          </a:extLst>
        </p:cNvPr>
        <p:cNvGrpSpPr/>
        <p:nvPr/>
      </p:nvGrpSpPr>
      <p:grpSpPr>
        <a:xfrm>
          <a:off x="0" y="0"/>
          <a:ext cx="0" cy="0"/>
          <a:chOff x="0" y="0"/>
          <a:chExt cx="0" cy="0"/>
        </a:xfrm>
      </p:grpSpPr>
      <p:sp>
        <p:nvSpPr>
          <p:cNvPr id="102" name="Google Shape;102;g2abf9f62662_0_166:notes">
            <a:extLst>
              <a:ext uri="{FF2B5EF4-FFF2-40B4-BE49-F238E27FC236}">
                <a16:creationId xmlns:a16="http://schemas.microsoft.com/office/drawing/2014/main" id="{21EB0FB1-3134-7DD9-9D68-5887D431D14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3" name="Google Shape;103;g2abf9f62662_0_166:notes">
            <a:extLst>
              <a:ext uri="{FF2B5EF4-FFF2-40B4-BE49-F238E27FC236}">
                <a16:creationId xmlns:a16="http://schemas.microsoft.com/office/drawing/2014/main" id="{4B742DE2-BDB2-AA0B-95AA-43E251B4DE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97171572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a:extLst>
            <a:ext uri="{FF2B5EF4-FFF2-40B4-BE49-F238E27FC236}">
              <a16:creationId xmlns:a16="http://schemas.microsoft.com/office/drawing/2014/main" id="{660942CB-DEEE-5356-F8A8-83F988818145}"/>
            </a:ext>
          </a:extLst>
        </p:cNvPr>
        <p:cNvGrpSpPr/>
        <p:nvPr/>
      </p:nvGrpSpPr>
      <p:grpSpPr>
        <a:xfrm>
          <a:off x="0" y="0"/>
          <a:ext cx="0" cy="0"/>
          <a:chOff x="0" y="0"/>
          <a:chExt cx="0" cy="0"/>
        </a:xfrm>
      </p:grpSpPr>
      <p:sp>
        <p:nvSpPr>
          <p:cNvPr id="102" name="Google Shape;102;g2abf9f62662_0_166:notes">
            <a:extLst>
              <a:ext uri="{FF2B5EF4-FFF2-40B4-BE49-F238E27FC236}">
                <a16:creationId xmlns:a16="http://schemas.microsoft.com/office/drawing/2014/main" id="{01C12B65-0522-3377-2470-CDD6EB02A26A}"/>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3" name="Google Shape;103;g2abf9f62662_0_166:notes">
            <a:extLst>
              <a:ext uri="{FF2B5EF4-FFF2-40B4-BE49-F238E27FC236}">
                <a16:creationId xmlns:a16="http://schemas.microsoft.com/office/drawing/2014/main" id="{1A53FB61-D294-17E1-CCBF-0059765C50FB}"/>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8140771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a:extLst>
            <a:ext uri="{FF2B5EF4-FFF2-40B4-BE49-F238E27FC236}">
              <a16:creationId xmlns:a16="http://schemas.microsoft.com/office/drawing/2014/main" id="{D75BA802-22F6-461B-7B19-18587E33C8DD}"/>
            </a:ext>
          </a:extLst>
        </p:cNvPr>
        <p:cNvGrpSpPr/>
        <p:nvPr/>
      </p:nvGrpSpPr>
      <p:grpSpPr>
        <a:xfrm>
          <a:off x="0" y="0"/>
          <a:ext cx="0" cy="0"/>
          <a:chOff x="0" y="0"/>
          <a:chExt cx="0" cy="0"/>
        </a:xfrm>
      </p:grpSpPr>
      <p:sp>
        <p:nvSpPr>
          <p:cNvPr id="92" name="Google Shape;92;g1ee66ead53e_0_39:notes">
            <a:extLst>
              <a:ext uri="{FF2B5EF4-FFF2-40B4-BE49-F238E27FC236}">
                <a16:creationId xmlns:a16="http://schemas.microsoft.com/office/drawing/2014/main" id="{66D9B54C-9145-7F66-5134-2AD9962A119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3" name="Google Shape;93;g1ee66ead53e_0_39:notes">
            <a:extLst>
              <a:ext uri="{FF2B5EF4-FFF2-40B4-BE49-F238E27FC236}">
                <a16:creationId xmlns:a16="http://schemas.microsoft.com/office/drawing/2014/main" id="{B949ADAB-858C-DB1E-662E-FE66D06D6E30}"/>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332713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g1ee66ead53e_0_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3" name="Google Shape;93;g1ee66ead53e_0_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a:extLst>
            <a:ext uri="{FF2B5EF4-FFF2-40B4-BE49-F238E27FC236}">
              <a16:creationId xmlns:a16="http://schemas.microsoft.com/office/drawing/2014/main" id="{4B02996A-A242-BE90-0FDE-5278AB53E2AF}"/>
            </a:ext>
          </a:extLst>
        </p:cNvPr>
        <p:cNvGrpSpPr/>
        <p:nvPr/>
      </p:nvGrpSpPr>
      <p:grpSpPr>
        <a:xfrm>
          <a:off x="0" y="0"/>
          <a:ext cx="0" cy="0"/>
          <a:chOff x="0" y="0"/>
          <a:chExt cx="0" cy="0"/>
        </a:xfrm>
      </p:grpSpPr>
      <p:sp>
        <p:nvSpPr>
          <p:cNvPr id="102" name="Google Shape;102;g2abf9f62662_0_166:notes">
            <a:extLst>
              <a:ext uri="{FF2B5EF4-FFF2-40B4-BE49-F238E27FC236}">
                <a16:creationId xmlns:a16="http://schemas.microsoft.com/office/drawing/2014/main" id="{FCC54FE4-0694-2CB2-C717-2BB630084443}"/>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3" name="Google Shape;103;g2abf9f62662_0_166:notes">
            <a:extLst>
              <a:ext uri="{FF2B5EF4-FFF2-40B4-BE49-F238E27FC236}">
                <a16:creationId xmlns:a16="http://schemas.microsoft.com/office/drawing/2014/main" id="{109C7088-4D90-885C-BAAD-619811FC943A}"/>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45442174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a:extLst>
            <a:ext uri="{FF2B5EF4-FFF2-40B4-BE49-F238E27FC236}">
              <a16:creationId xmlns:a16="http://schemas.microsoft.com/office/drawing/2014/main" id="{49D33ADF-759D-582C-C3AC-99747FCE869F}"/>
            </a:ext>
          </a:extLst>
        </p:cNvPr>
        <p:cNvGrpSpPr/>
        <p:nvPr/>
      </p:nvGrpSpPr>
      <p:grpSpPr>
        <a:xfrm>
          <a:off x="0" y="0"/>
          <a:ext cx="0" cy="0"/>
          <a:chOff x="0" y="0"/>
          <a:chExt cx="0" cy="0"/>
        </a:xfrm>
      </p:grpSpPr>
      <p:sp>
        <p:nvSpPr>
          <p:cNvPr id="102" name="Google Shape;102;g2abf9f62662_0_166:notes">
            <a:extLst>
              <a:ext uri="{FF2B5EF4-FFF2-40B4-BE49-F238E27FC236}">
                <a16:creationId xmlns:a16="http://schemas.microsoft.com/office/drawing/2014/main" id="{BEB20CA5-E14E-49FF-904F-99C8C2A6AB4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3" name="Google Shape;103;g2abf9f62662_0_166:notes">
            <a:extLst>
              <a:ext uri="{FF2B5EF4-FFF2-40B4-BE49-F238E27FC236}">
                <a16:creationId xmlns:a16="http://schemas.microsoft.com/office/drawing/2014/main" id="{DF358C66-8D01-CDF4-275C-2290C450C3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80774816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a:extLst>
            <a:ext uri="{FF2B5EF4-FFF2-40B4-BE49-F238E27FC236}">
              <a16:creationId xmlns:a16="http://schemas.microsoft.com/office/drawing/2014/main" id="{2A572082-F8D4-2254-0FAB-91B7B515FC01}"/>
            </a:ext>
          </a:extLst>
        </p:cNvPr>
        <p:cNvGrpSpPr/>
        <p:nvPr/>
      </p:nvGrpSpPr>
      <p:grpSpPr>
        <a:xfrm>
          <a:off x="0" y="0"/>
          <a:ext cx="0" cy="0"/>
          <a:chOff x="0" y="0"/>
          <a:chExt cx="0" cy="0"/>
        </a:xfrm>
      </p:grpSpPr>
      <p:sp>
        <p:nvSpPr>
          <p:cNvPr id="102" name="Google Shape;102;g2abf9f62662_0_166:notes">
            <a:extLst>
              <a:ext uri="{FF2B5EF4-FFF2-40B4-BE49-F238E27FC236}">
                <a16:creationId xmlns:a16="http://schemas.microsoft.com/office/drawing/2014/main" id="{CE20A68B-C538-76AA-4957-B0C63BE797EF}"/>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3" name="Google Shape;103;g2abf9f62662_0_166:notes">
            <a:extLst>
              <a:ext uri="{FF2B5EF4-FFF2-40B4-BE49-F238E27FC236}">
                <a16:creationId xmlns:a16="http://schemas.microsoft.com/office/drawing/2014/main" id="{BDAD8E42-B694-78AA-C4AA-22F339E4FA7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401402022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a:extLst>
            <a:ext uri="{FF2B5EF4-FFF2-40B4-BE49-F238E27FC236}">
              <a16:creationId xmlns:a16="http://schemas.microsoft.com/office/drawing/2014/main" id="{54BD840C-36A7-CB9E-ACD7-52C32AD91F0E}"/>
            </a:ext>
          </a:extLst>
        </p:cNvPr>
        <p:cNvGrpSpPr/>
        <p:nvPr/>
      </p:nvGrpSpPr>
      <p:grpSpPr>
        <a:xfrm>
          <a:off x="0" y="0"/>
          <a:ext cx="0" cy="0"/>
          <a:chOff x="0" y="0"/>
          <a:chExt cx="0" cy="0"/>
        </a:xfrm>
      </p:grpSpPr>
      <p:sp>
        <p:nvSpPr>
          <p:cNvPr id="102" name="Google Shape;102;g2abf9f62662_0_166:notes">
            <a:extLst>
              <a:ext uri="{FF2B5EF4-FFF2-40B4-BE49-F238E27FC236}">
                <a16:creationId xmlns:a16="http://schemas.microsoft.com/office/drawing/2014/main" id="{746E6B0D-7365-8FF3-AD61-798604953279}"/>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3" name="Google Shape;103;g2abf9f62662_0_166:notes">
            <a:extLst>
              <a:ext uri="{FF2B5EF4-FFF2-40B4-BE49-F238E27FC236}">
                <a16:creationId xmlns:a16="http://schemas.microsoft.com/office/drawing/2014/main" id="{34412A73-4999-BC09-3F51-4AF3A5B6F47A}"/>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49714711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a:extLst>
            <a:ext uri="{FF2B5EF4-FFF2-40B4-BE49-F238E27FC236}">
              <a16:creationId xmlns:a16="http://schemas.microsoft.com/office/drawing/2014/main" id="{AACF47DD-B2E9-1B38-CF47-2F0111D2A69D}"/>
            </a:ext>
          </a:extLst>
        </p:cNvPr>
        <p:cNvGrpSpPr/>
        <p:nvPr/>
      </p:nvGrpSpPr>
      <p:grpSpPr>
        <a:xfrm>
          <a:off x="0" y="0"/>
          <a:ext cx="0" cy="0"/>
          <a:chOff x="0" y="0"/>
          <a:chExt cx="0" cy="0"/>
        </a:xfrm>
      </p:grpSpPr>
      <p:sp>
        <p:nvSpPr>
          <p:cNvPr id="102" name="Google Shape;102;g2abf9f62662_0_166:notes">
            <a:extLst>
              <a:ext uri="{FF2B5EF4-FFF2-40B4-BE49-F238E27FC236}">
                <a16:creationId xmlns:a16="http://schemas.microsoft.com/office/drawing/2014/main" id="{DCAAC686-7C42-A343-53D4-28568FA95EFB}"/>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3" name="Google Shape;103;g2abf9f62662_0_166:notes">
            <a:extLst>
              <a:ext uri="{FF2B5EF4-FFF2-40B4-BE49-F238E27FC236}">
                <a16:creationId xmlns:a16="http://schemas.microsoft.com/office/drawing/2014/main" id="{CA07BBE0-5663-3B90-DE10-A02478378B22}"/>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07940923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g1ee5e2f3b5f_0_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7" name="Google Shape;157;g1ee5e2f3b5f_0_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g2abf9f62662_0_16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3" name="Google Shape;103;g2abf9f62662_0_16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a:extLst>
            <a:ext uri="{FF2B5EF4-FFF2-40B4-BE49-F238E27FC236}">
              <a16:creationId xmlns:a16="http://schemas.microsoft.com/office/drawing/2014/main" id="{B3762AF9-E689-4015-B62B-7D5975B77A8A}"/>
            </a:ext>
          </a:extLst>
        </p:cNvPr>
        <p:cNvGrpSpPr/>
        <p:nvPr/>
      </p:nvGrpSpPr>
      <p:grpSpPr>
        <a:xfrm>
          <a:off x="0" y="0"/>
          <a:ext cx="0" cy="0"/>
          <a:chOff x="0" y="0"/>
          <a:chExt cx="0" cy="0"/>
        </a:xfrm>
      </p:grpSpPr>
      <p:sp>
        <p:nvSpPr>
          <p:cNvPr id="102" name="Google Shape;102;g2abf9f62662_0_166:notes">
            <a:extLst>
              <a:ext uri="{FF2B5EF4-FFF2-40B4-BE49-F238E27FC236}">
                <a16:creationId xmlns:a16="http://schemas.microsoft.com/office/drawing/2014/main" id="{D77CFBFF-1B61-D9F4-AD40-82DB4138B8F2}"/>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3" name="Google Shape;103;g2abf9f62662_0_166:notes">
            <a:extLst>
              <a:ext uri="{FF2B5EF4-FFF2-40B4-BE49-F238E27FC236}">
                <a16:creationId xmlns:a16="http://schemas.microsoft.com/office/drawing/2014/main" id="{6F537565-B1E3-C9EF-2443-9A6375D95CC9}"/>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8268782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a:extLst>
            <a:ext uri="{FF2B5EF4-FFF2-40B4-BE49-F238E27FC236}">
              <a16:creationId xmlns:a16="http://schemas.microsoft.com/office/drawing/2014/main" id="{AE4233C7-9F7A-F5DB-9CC6-BA81302C98F2}"/>
            </a:ext>
          </a:extLst>
        </p:cNvPr>
        <p:cNvGrpSpPr/>
        <p:nvPr/>
      </p:nvGrpSpPr>
      <p:grpSpPr>
        <a:xfrm>
          <a:off x="0" y="0"/>
          <a:ext cx="0" cy="0"/>
          <a:chOff x="0" y="0"/>
          <a:chExt cx="0" cy="0"/>
        </a:xfrm>
      </p:grpSpPr>
      <p:sp>
        <p:nvSpPr>
          <p:cNvPr id="102" name="Google Shape;102;g2abf9f62662_0_166:notes">
            <a:extLst>
              <a:ext uri="{FF2B5EF4-FFF2-40B4-BE49-F238E27FC236}">
                <a16:creationId xmlns:a16="http://schemas.microsoft.com/office/drawing/2014/main" id="{0E9A73D0-F01A-5366-425B-947E065BC862}"/>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3" name="Google Shape;103;g2abf9f62662_0_166:notes">
            <a:extLst>
              <a:ext uri="{FF2B5EF4-FFF2-40B4-BE49-F238E27FC236}">
                <a16:creationId xmlns:a16="http://schemas.microsoft.com/office/drawing/2014/main" id="{1BD0B86E-5511-8B19-2CA6-B1CDFC316E66}"/>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5316472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a:extLst>
            <a:ext uri="{FF2B5EF4-FFF2-40B4-BE49-F238E27FC236}">
              <a16:creationId xmlns:a16="http://schemas.microsoft.com/office/drawing/2014/main" id="{CA16FE9B-951D-72D7-BDED-B22B5F89747E}"/>
            </a:ext>
          </a:extLst>
        </p:cNvPr>
        <p:cNvGrpSpPr/>
        <p:nvPr/>
      </p:nvGrpSpPr>
      <p:grpSpPr>
        <a:xfrm>
          <a:off x="0" y="0"/>
          <a:ext cx="0" cy="0"/>
          <a:chOff x="0" y="0"/>
          <a:chExt cx="0" cy="0"/>
        </a:xfrm>
      </p:grpSpPr>
      <p:sp>
        <p:nvSpPr>
          <p:cNvPr id="102" name="Google Shape;102;g2abf9f62662_0_166:notes">
            <a:extLst>
              <a:ext uri="{FF2B5EF4-FFF2-40B4-BE49-F238E27FC236}">
                <a16:creationId xmlns:a16="http://schemas.microsoft.com/office/drawing/2014/main" id="{A3E7BB60-2BF2-813C-D5D1-DBB3FAB07657}"/>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3" name="Google Shape;103;g2abf9f62662_0_166:notes">
            <a:extLst>
              <a:ext uri="{FF2B5EF4-FFF2-40B4-BE49-F238E27FC236}">
                <a16:creationId xmlns:a16="http://schemas.microsoft.com/office/drawing/2014/main" id="{955C75FF-13AA-49A0-25C7-5AA0EEBB54BA}"/>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8585701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a:extLst>
            <a:ext uri="{FF2B5EF4-FFF2-40B4-BE49-F238E27FC236}">
              <a16:creationId xmlns:a16="http://schemas.microsoft.com/office/drawing/2014/main" id="{9CF8C273-345F-7217-0BC9-1944CF226906}"/>
            </a:ext>
          </a:extLst>
        </p:cNvPr>
        <p:cNvGrpSpPr/>
        <p:nvPr/>
      </p:nvGrpSpPr>
      <p:grpSpPr>
        <a:xfrm>
          <a:off x="0" y="0"/>
          <a:ext cx="0" cy="0"/>
          <a:chOff x="0" y="0"/>
          <a:chExt cx="0" cy="0"/>
        </a:xfrm>
      </p:grpSpPr>
      <p:sp>
        <p:nvSpPr>
          <p:cNvPr id="102" name="Google Shape;102;g2abf9f62662_0_166:notes">
            <a:extLst>
              <a:ext uri="{FF2B5EF4-FFF2-40B4-BE49-F238E27FC236}">
                <a16:creationId xmlns:a16="http://schemas.microsoft.com/office/drawing/2014/main" id="{6C1164A2-4C29-DB48-9E57-210728239589}"/>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3" name="Google Shape;103;g2abf9f62662_0_166:notes">
            <a:extLst>
              <a:ext uri="{FF2B5EF4-FFF2-40B4-BE49-F238E27FC236}">
                <a16:creationId xmlns:a16="http://schemas.microsoft.com/office/drawing/2014/main" id="{D2F2E68B-E111-DE6A-BB00-460D18C66F09}"/>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0396830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a:extLst>
            <a:ext uri="{FF2B5EF4-FFF2-40B4-BE49-F238E27FC236}">
              <a16:creationId xmlns:a16="http://schemas.microsoft.com/office/drawing/2014/main" id="{54352AF1-E782-F941-1F88-11C5A1BCF4C0}"/>
            </a:ext>
          </a:extLst>
        </p:cNvPr>
        <p:cNvGrpSpPr/>
        <p:nvPr/>
      </p:nvGrpSpPr>
      <p:grpSpPr>
        <a:xfrm>
          <a:off x="0" y="0"/>
          <a:ext cx="0" cy="0"/>
          <a:chOff x="0" y="0"/>
          <a:chExt cx="0" cy="0"/>
        </a:xfrm>
      </p:grpSpPr>
      <p:sp>
        <p:nvSpPr>
          <p:cNvPr id="92" name="Google Shape;92;g1ee66ead53e_0_39:notes">
            <a:extLst>
              <a:ext uri="{FF2B5EF4-FFF2-40B4-BE49-F238E27FC236}">
                <a16:creationId xmlns:a16="http://schemas.microsoft.com/office/drawing/2014/main" id="{734A7621-15EA-33BE-16F9-39779C97198C}"/>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3" name="Google Shape;93;g1ee66ead53e_0_39:notes">
            <a:extLst>
              <a:ext uri="{FF2B5EF4-FFF2-40B4-BE49-F238E27FC236}">
                <a16:creationId xmlns:a16="http://schemas.microsoft.com/office/drawing/2014/main" id="{D23FFB2B-35DA-7771-A823-1C741B7E4D37}"/>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6830583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a:extLst>
            <a:ext uri="{FF2B5EF4-FFF2-40B4-BE49-F238E27FC236}">
              <a16:creationId xmlns:a16="http://schemas.microsoft.com/office/drawing/2014/main" id="{F05CC5FF-B3FE-CD26-6C85-A99378C4D2BA}"/>
            </a:ext>
          </a:extLst>
        </p:cNvPr>
        <p:cNvGrpSpPr/>
        <p:nvPr/>
      </p:nvGrpSpPr>
      <p:grpSpPr>
        <a:xfrm>
          <a:off x="0" y="0"/>
          <a:ext cx="0" cy="0"/>
          <a:chOff x="0" y="0"/>
          <a:chExt cx="0" cy="0"/>
        </a:xfrm>
      </p:grpSpPr>
      <p:sp>
        <p:nvSpPr>
          <p:cNvPr id="102" name="Google Shape;102;g2abf9f62662_0_166:notes">
            <a:extLst>
              <a:ext uri="{FF2B5EF4-FFF2-40B4-BE49-F238E27FC236}">
                <a16:creationId xmlns:a16="http://schemas.microsoft.com/office/drawing/2014/main" id="{C9638831-1876-7409-8ADF-5C730E18306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3" name="Google Shape;103;g2abf9f62662_0_166:notes">
            <a:extLst>
              <a:ext uri="{FF2B5EF4-FFF2-40B4-BE49-F238E27FC236}">
                <a16:creationId xmlns:a16="http://schemas.microsoft.com/office/drawing/2014/main" id="{0B520DB0-B036-F3CB-777C-712CAE3848E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7081387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1"/>
        <p:cNvGrpSpPr/>
        <p:nvPr/>
      </p:nvGrpSpPr>
      <p:grpSpPr>
        <a:xfrm>
          <a:off x="0" y="0"/>
          <a:ext cx="0" cy="0"/>
          <a:chOff x="0" y="0"/>
          <a:chExt cx="0" cy="0"/>
        </a:xfrm>
      </p:grpSpPr>
      <p:sp>
        <p:nvSpPr>
          <p:cNvPr id="12" name="Google Shape;12;p2"/>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 name="Google Shape;13;p2"/>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4" name="Google Shape;14;p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 name="Google Shape;15;p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 name="Google Shape;16;p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CO"/>
              <a:t>‹Nº›</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4"/>
        <p:cNvGrpSpPr/>
        <p:nvPr/>
      </p:nvGrpSpPr>
      <p:grpSpPr>
        <a:xfrm>
          <a:off x="0" y="0"/>
          <a:ext cx="0" cy="0"/>
          <a:chOff x="0" y="0"/>
          <a:chExt cx="0" cy="0"/>
        </a:xfrm>
      </p:grpSpPr>
      <p:sp>
        <p:nvSpPr>
          <p:cNvPr id="75" name="Google Shape;75;p12"/>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6" name="Google Shape;76;p12"/>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7" name="Google Shape;77;p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 name="Google Shape;79;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CO"/>
              <a:t>‹Nº›</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7"/>
        <p:cNvGrpSpPr/>
        <p:nvPr/>
      </p:nvGrpSpPr>
      <p:grpSpPr>
        <a:xfrm>
          <a:off x="0" y="0"/>
          <a:ext cx="0" cy="0"/>
          <a:chOff x="0" y="0"/>
          <a:chExt cx="0" cy="0"/>
        </a:xfrm>
      </p:grpSpPr>
      <p:sp>
        <p:nvSpPr>
          <p:cNvPr id="18" name="Google Shape;18;p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 name="Google Shape;19;p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 name="Google Shape;20;p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 name="Google Shape;21;p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 name="Google Shape;22;p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CO"/>
              <a:t>‹Nº›</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3"/>
        <p:cNvGrpSpPr/>
        <p:nvPr/>
      </p:nvGrpSpPr>
      <p:grpSpPr>
        <a:xfrm>
          <a:off x="0" y="0"/>
          <a:ext cx="0" cy="0"/>
          <a:chOff x="0" y="0"/>
          <a:chExt cx="0" cy="0"/>
        </a:xfrm>
      </p:grpSpPr>
      <p:sp>
        <p:nvSpPr>
          <p:cNvPr id="24" name="Google Shape;24;p4"/>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5" name="Google Shape;25;p4"/>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26" name="Google Shape;26;p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 name="Google Shape;27;p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8" name="Google Shape;28;p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CO"/>
              <a:t>‹Nº›</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29"/>
        <p:cNvGrpSpPr/>
        <p:nvPr/>
      </p:nvGrpSpPr>
      <p:grpSpPr>
        <a:xfrm>
          <a:off x="0" y="0"/>
          <a:ext cx="0" cy="0"/>
          <a:chOff x="0" y="0"/>
          <a:chExt cx="0" cy="0"/>
        </a:xfrm>
      </p:grpSpPr>
      <p:sp>
        <p:nvSpPr>
          <p:cNvPr id="30" name="Google Shape;30;p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1" name="Google Shape;31;p5"/>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2" name="Google Shape;32;p5"/>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 name="Google Shape;33;p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4" name="Google Shape;34;p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5" name="Google Shape;35;p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CO"/>
              <a:t>‹Nº›</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36"/>
        <p:cNvGrpSpPr/>
        <p:nvPr/>
      </p:nvGrpSpPr>
      <p:grpSpPr>
        <a:xfrm>
          <a:off x="0" y="0"/>
          <a:ext cx="0" cy="0"/>
          <a:chOff x="0" y="0"/>
          <a:chExt cx="0" cy="0"/>
        </a:xfrm>
      </p:grpSpPr>
      <p:sp>
        <p:nvSpPr>
          <p:cNvPr id="37" name="Google Shape;37;p6"/>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8" name="Google Shape;38;p6"/>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39" name="Google Shape;39;p6"/>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 name="Google Shape;40;p6"/>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1" name="Google Shape;41;p6"/>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 name="Google Shape;42;p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 name="Google Shape;43;p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4" name="Google Shape;44;p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CO"/>
              <a:t>‹Nº›</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5"/>
        <p:cNvGrpSpPr/>
        <p:nvPr/>
      </p:nvGrpSpPr>
      <p:grpSpPr>
        <a:xfrm>
          <a:off x="0" y="0"/>
          <a:ext cx="0" cy="0"/>
          <a:chOff x="0" y="0"/>
          <a:chExt cx="0" cy="0"/>
        </a:xfrm>
      </p:grpSpPr>
      <p:sp>
        <p:nvSpPr>
          <p:cNvPr id="46" name="Google Shape;46;p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7" name="Google Shape;47;p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9" name="Google Shape;49;p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CO"/>
              <a:t>‹Nº›</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4"/>
        <p:cNvGrpSpPr/>
        <p:nvPr/>
      </p:nvGrpSpPr>
      <p:grpSpPr>
        <a:xfrm>
          <a:off x="0" y="0"/>
          <a:ext cx="0" cy="0"/>
          <a:chOff x="0" y="0"/>
          <a:chExt cx="0" cy="0"/>
        </a:xfrm>
      </p:grpSpPr>
      <p:sp>
        <p:nvSpPr>
          <p:cNvPr id="55" name="Google Shape;55;p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6" name="Google Shape;56;p9"/>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57" name="Google Shape;57;p9"/>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58" name="Google Shape;58;p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0" name="Google Shape;60;p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CO"/>
              <a:t>‹Nº›</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1"/>
        <p:cNvGrpSpPr/>
        <p:nvPr/>
      </p:nvGrpSpPr>
      <p:grpSpPr>
        <a:xfrm>
          <a:off x="0" y="0"/>
          <a:ext cx="0" cy="0"/>
          <a:chOff x="0" y="0"/>
          <a:chExt cx="0" cy="0"/>
        </a:xfrm>
      </p:grpSpPr>
      <p:sp>
        <p:nvSpPr>
          <p:cNvPr id="62" name="Google Shape;62;p10"/>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3" name="Google Shape;63;p10"/>
          <p:cNvSpPr>
            <a:spLocks noGrp="1"/>
          </p:cNvSpPr>
          <p:nvPr>
            <p:ph type="pic" idx="2"/>
          </p:nvPr>
        </p:nvSpPr>
        <p:spPr>
          <a:xfrm>
            <a:off x="5183188" y="987425"/>
            <a:ext cx="6172200" cy="4873625"/>
          </a:xfrm>
          <a:prstGeom prst="rect">
            <a:avLst/>
          </a:prstGeom>
          <a:noFill/>
          <a:ln>
            <a:noFill/>
          </a:ln>
        </p:spPr>
      </p:sp>
      <p:sp>
        <p:nvSpPr>
          <p:cNvPr id="64" name="Google Shape;64;p10"/>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5" name="Google Shape;65;p1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6" name="Google Shape;66;p1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7" name="Google Shape;67;p1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CO"/>
              <a:t>‹Nº›</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68"/>
        <p:cNvGrpSpPr/>
        <p:nvPr/>
      </p:nvGrpSpPr>
      <p:grpSpPr>
        <a:xfrm>
          <a:off x="0" y="0"/>
          <a:ext cx="0" cy="0"/>
          <a:chOff x="0" y="0"/>
          <a:chExt cx="0" cy="0"/>
        </a:xfrm>
      </p:grpSpPr>
      <p:sp>
        <p:nvSpPr>
          <p:cNvPr id="69" name="Google Shape;69;p1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0" name="Google Shape;70;p11"/>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1" name="Google Shape;71;p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 name="Google Shape;72;p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 name="Google Shape;73;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CO"/>
              <a:t>‹Nº›</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CO"/>
              <a:t>‹Nº›</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5" r:id="rId7"/>
    <p:sldLayoutId id="2147483656" r:id="rId8"/>
    <p:sldLayoutId id="2147483657" r:id="rId9"/>
    <p:sldLayoutId id="2147483658"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emf"/></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13"/>
          <p:cNvSpPr/>
          <p:nvPr/>
        </p:nvSpPr>
        <p:spPr>
          <a:xfrm>
            <a:off x="0" y="-55"/>
            <a:ext cx="12206700" cy="6857700"/>
          </a:xfrm>
          <a:prstGeom prst="rect">
            <a:avLst/>
          </a:prstGeom>
          <a:solidFill>
            <a:srgbClr val="36A9C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chemeClr val="lt1"/>
              </a:solidFill>
              <a:latin typeface="Calibri"/>
              <a:ea typeface="Calibri"/>
              <a:cs typeface="Calibri"/>
              <a:sym typeface="Calibri"/>
            </a:endParaRPr>
          </a:p>
        </p:txBody>
      </p:sp>
      <p:sp>
        <p:nvSpPr>
          <p:cNvPr id="85" name="Google Shape;85;p13"/>
          <p:cNvSpPr/>
          <p:nvPr/>
        </p:nvSpPr>
        <p:spPr>
          <a:xfrm flipH="1">
            <a:off x="10943664" y="2532197"/>
            <a:ext cx="1245319" cy="4325448"/>
          </a:xfrm>
          <a:prstGeom prst="rtTriangle">
            <a:avLst/>
          </a:prstGeom>
          <a:solidFill>
            <a:srgbClr val="4FC0E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86" name="Google Shape;86;p13"/>
          <p:cNvSpPr/>
          <p:nvPr/>
        </p:nvSpPr>
        <p:spPr>
          <a:xfrm rot="10800000">
            <a:off x="10943664" y="-52"/>
            <a:ext cx="1245319" cy="2532249"/>
          </a:xfrm>
          <a:prstGeom prst="rtTriangle">
            <a:avLst/>
          </a:prstGeom>
          <a:solidFill>
            <a:srgbClr val="285B6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latin typeface="Calibri"/>
                <a:ea typeface="Calibri"/>
                <a:cs typeface="Calibri"/>
                <a:sym typeface="Calibri"/>
              </a:rPr>
              <a:t> </a:t>
            </a:r>
            <a:endParaRPr>
              <a:latin typeface="Calibri"/>
              <a:ea typeface="Calibri"/>
              <a:cs typeface="Calibri"/>
              <a:sym typeface="Calibri"/>
            </a:endParaRPr>
          </a:p>
        </p:txBody>
      </p:sp>
      <p:sp>
        <p:nvSpPr>
          <p:cNvPr id="88" name="Google Shape;88;p13"/>
          <p:cNvSpPr txBox="1"/>
          <p:nvPr/>
        </p:nvSpPr>
        <p:spPr>
          <a:xfrm>
            <a:off x="0" y="749133"/>
            <a:ext cx="11985522" cy="3877954"/>
          </a:xfrm>
          <a:prstGeom prst="rect">
            <a:avLst/>
          </a:prstGeom>
          <a:noFill/>
          <a:ln>
            <a:noFill/>
          </a:ln>
        </p:spPr>
        <p:txBody>
          <a:bodyPr spcFirstLastPara="1" wrap="square" lIns="91425" tIns="91425" rIns="91425" bIns="91425" anchor="t" anchorCtr="0">
            <a:spAutoFit/>
          </a:bodyPr>
          <a:lstStyle/>
          <a:p>
            <a:pPr algn="ctr"/>
            <a:r>
              <a:rPr lang="es-ES" sz="4000" b="1" dirty="0">
                <a:solidFill>
                  <a:schemeClr val="lt1"/>
                </a:solidFill>
                <a:latin typeface="Oswald"/>
              </a:rPr>
              <a:t>SOCIALIZACIÓN HALLAZGOS EQUIPO APOYO A LA SUPERVISION</a:t>
            </a:r>
            <a:br>
              <a:rPr lang="es-ES" sz="4000" b="1" dirty="0">
                <a:solidFill>
                  <a:schemeClr val="lt1"/>
                </a:solidFill>
                <a:latin typeface="Oswald"/>
              </a:rPr>
            </a:br>
            <a:endParaRPr lang="es-ES" sz="4000" b="1" dirty="0">
              <a:solidFill>
                <a:schemeClr val="lt1"/>
              </a:solidFill>
              <a:latin typeface="Oswald"/>
            </a:endParaRPr>
          </a:p>
          <a:p>
            <a:pPr algn="ctr"/>
            <a:r>
              <a:rPr lang="es-ES" sz="4000" b="1" dirty="0">
                <a:solidFill>
                  <a:schemeClr val="lt1"/>
                </a:solidFill>
                <a:latin typeface="Oswald"/>
              </a:rPr>
              <a:t>VIGILANICA EN SALUD PÚBLICA</a:t>
            </a:r>
          </a:p>
          <a:p>
            <a:pPr algn="ctr"/>
            <a:r>
              <a:rPr lang="es-ES" sz="4000" b="1" dirty="0">
                <a:solidFill>
                  <a:schemeClr val="lt1"/>
                </a:solidFill>
                <a:latin typeface="Oswald"/>
              </a:rPr>
              <a:t>1 DE AGOSTO A 15 DE OCTUBRE 2024</a:t>
            </a:r>
          </a:p>
          <a:p>
            <a:pPr algn="ctr"/>
            <a:endParaRPr lang="es-ES" sz="4000" b="1" dirty="0">
              <a:solidFill>
                <a:schemeClr val="lt1"/>
              </a:solidFill>
              <a:latin typeface="Oswald"/>
            </a:endParaRPr>
          </a:p>
        </p:txBody>
      </p:sp>
      <p:sp>
        <p:nvSpPr>
          <p:cNvPr id="89" name="Google Shape;89;p13"/>
          <p:cNvSpPr/>
          <p:nvPr/>
        </p:nvSpPr>
        <p:spPr>
          <a:xfrm flipH="1">
            <a:off x="-1160900" y="479700"/>
            <a:ext cx="3074100" cy="6378300"/>
          </a:xfrm>
          <a:prstGeom prst="parallelogram">
            <a:avLst>
              <a:gd name="adj" fmla="val 71939"/>
            </a:avLst>
          </a:prstGeom>
          <a:solidFill>
            <a:srgbClr val="285B6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latin typeface="Calibri"/>
                <a:ea typeface="Calibri"/>
                <a:cs typeface="Calibri"/>
                <a:sym typeface="Calibri"/>
              </a:rPr>
              <a:t> </a:t>
            </a:r>
            <a:endParaRPr>
              <a:latin typeface="Calibri"/>
              <a:ea typeface="Calibri"/>
              <a:cs typeface="Calibri"/>
              <a:sym typeface="Calibri"/>
            </a:endParaRPr>
          </a:p>
        </p:txBody>
      </p:sp>
      <p:sp>
        <p:nvSpPr>
          <p:cNvPr id="90" name="Google Shape;90;p13"/>
          <p:cNvSpPr txBox="1"/>
          <p:nvPr/>
        </p:nvSpPr>
        <p:spPr>
          <a:xfrm>
            <a:off x="4013564" y="4734020"/>
            <a:ext cx="4179571" cy="5973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s-MX" sz="2300" dirty="0">
                <a:solidFill>
                  <a:schemeClr val="lt1"/>
                </a:solidFill>
                <a:latin typeface="Lexend Deca Medium"/>
                <a:ea typeface="Lexend Deca Medium"/>
                <a:cs typeface="Lexend Deca Medium"/>
                <a:sym typeface="Lexend Deca"/>
              </a:rPr>
              <a:t>23 de diciembre de 2024</a:t>
            </a:r>
            <a:endParaRPr sz="2300" dirty="0">
              <a:solidFill>
                <a:schemeClr val="lt1"/>
              </a:solidFill>
              <a:latin typeface="Lexend Deca Medium"/>
              <a:ea typeface="Lexend Deca Medium"/>
              <a:cs typeface="Lexend Deca Medium"/>
              <a:sym typeface="Lexend Deca"/>
            </a:endParaRPr>
          </a:p>
        </p:txBody>
      </p:sp>
      <p:pic>
        <p:nvPicPr>
          <p:cNvPr id="4" name="Imagen 3">
            <a:extLst>
              <a:ext uri="{FF2B5EF4-FFF2-40B4-BE49-F238E27FC236}">
                <a16:creationId xmlns:a16="http://schemas.microsoft.com/office/drawing/2014/main" id="{B76BC917-6F63-E6F4-8426-12483BD2AC4B}"/>
              </a:ext>
            </a:extLst>
          </p:cNvPr>
          <p:cNvPicPr>
            <a:picLocks noChangeAspect="1"/>
          </p:cNvPicPr>
          <p:nvPr/>
        </p:nvPicPr>
        <p:blipFill>
          <a:blip r:embed="rId3"/>
          <a:stretch>
            <a:fillRect/>
          </a:stretch>
        </p:blipFill>
        <p:spPr>
          <a:xfrm>
            <a:off x="4276970" y="5438253"/>
            <a:ext cx="3638060" cy="838300"/>
          </a:xfrm>
          <a:prstGeom prst="rect">
            <a:avLst/>
          </a:prstGeom>
        </p:spPr>
      </p:pic>
      <p:pic>
        <p:nvPicPr>
          <p:cNvPr id="2" name="Imagen 1">
            <a:extLst>
              <a:ext uri="{FF2B5EF4-FFF2-40B4-BE49-F238E27FC236}">
                <a16:creationId xmlns:a16="http://schemas.microsoft.com/office/drawing/2014/main" id="{636102A9-FBF0-8048-CDF7-3367BB469AEE}"/>
              </a:ext>
            </a:extLst>
          </p:cNvPr>
          <p:cNvPicPr>
            <a:picLocks noChangeAspect="1"/>
          </p:cNvPicPr>
          <p:nvPr/>
        </p:nvPicPr>
        <p:blipFill>
          <a:blip r:embed="rId4"/>
          <a:stretch>
            <a:fillRect/>
          </a:stretch>
        </p:blipFill>
        <p:spPr>
          <a:xfrm>
            <a:off x="2227223" y="-647910"/>
            <a:ext cx="2306992" cy="576748"/>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04">
          <a:extLst>
            <a:ext uri="{FF2B5EF4-FFF2-40B4-BE49-F238E27FC236}">
              <a16:creationId xmlns:a16="http://schemas.microsoft.com/office/drawing/2014/main" id="{8F6BF2FC-662B-9B82-E31F-BE2C7DC2EC33}"/>
            </a:ext>
          </a:extLst>
        </p:cNvPr>
        <p:cNvGrpSpPr/>
        <p:nvPr/>
      </p:nvGrpSpPr>
      <p:grpSpPr>
        <a:xfrm>
          <a:off x="0" y="0"/>
          <a:ext cx="0" cy="0"/>
          <a:chOff x="0" y="0"/>
          <a:chExt cx="0" cy="0"/>
        </a:xfrm>
      </p:grpSpPr>
      <p:pic>
        <p:nvPicPr>
          <p:cNvPr id="105" name="Google Shape;105;p15">
            <a:extLst>
              <a:ext uri="{FF2B5EF4-FFF2-40B4-BE49-F238E27FC236}">
                <a16:creationId xmlns:a16="http://schemas.microsoft.com/office/drawing/2014/main" id="{C27F75F0-16CF-ED37-A349-641E54F31ED0}"/>
              </a:ext>
            </a:extLst>
          </p:cNvPr>
          <p:cNvPicPr preferRelativeResize="0"/>
          <p:nvPr/>
        </p:nvPicPr>
        <p:blipFill>
          <a:blip r:embed="rId3">
            <a:alphaModFix/>
          </a:blip>
          <a:stretch>
            <a:fillRect/>
          </a:stretch>
        </p:blipFill>
        <p:spPr>
          <a:xfrm>
            <a:off x="0" y="0"/>
            <a:ext cx="12192000" cy="8125975"/>
          </a:xfrm>
          <a:prstGeom prst="rect">
            <a:avLst/>
          </a:prstGeom>
          <a:noFill/>
          <a:ln>
            <a:noFill/>
          </a:ln>
        </p:spPr>
      </p:pic>
      <p:sp>
        <p:nvSpPr>
          <p:cNvPr id="107" name="Google Shape;107;p15">
            <a:extLst>
              <a:ext uri="{FF2B5EF4-FFF2-40B4-BE49-F238E27FC236}">
                <a16:creationId xmlns:a16="http://schemas.microsoft.com/office/drawing/2014/main" id="{142337C3-5F01-B46E-EB08-086AF35A5182}"/>
              </a:ext>
            </a:extLst>
          </p:cNvPr>
          <p:cNvSpPr/>
          <p:nvPr/>
        </p:nvSpPr>
        <p:spPr>
          <a:xfrm flipH="1">
            <a:off x="10943664" y="2532197"/>
            <a:ext cx="1245319" cy="4325448"/>
          </a:xfrm>
          <a:prstGeom prst="rtTriangle">
            <a:avLst/>
          </a:prstGeom>
          <a:solidFill>
            <a:srgbClr val="285B6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08" name="Google Shape;108;p15">
            <a:extLst>
              <a:ext uri="{FF2B5EF4-FFF2-40B4-BE49-F238E27FC236}">
                <a16:creationId xmlns:a16="http://schemas.microsoft.com/office/drawing/2014/main" id="{DC9AAF3A-7C1C-883E-1945-B51D93CEDFC5}"/>
              </a:ext>
            </a:extLst>
          </p:cNvPr>
          <p:cNvSpPr/>
          <p:nvPr/>
        </p:nvSpPr>
        <p:spPr>
          <a:xfrm rot="10800000">
            <a:off x="10943664" y="-52"/>
            <a:ext cx="1245319" cy="2532249"/>
          </a:xfrm>
          <a:prstGeom prst="rtTriangle">
            <a:avLst/>
          </a:prstGeom>
          <a:solidFill>
            <a:srgbClr val="36A9C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solidFill>
                  <a:srgbClr val="338BA4"/>
                </a:solidFill>
                <a:latin typeface="Calibri"/>
                <a:ea typeface="Calibri"/>
                <a:cs typeface="Calibri"/>
                <a:sym typeface="Calibri"/>
              </a:rPr>
              <a:t> </a:t>
            </a:r>
            <a:endParaRPr>
              <a:solidFill>
                <a:srgbClr val="338BA4"/>
              </a:solidFill>
              <a:latin typeface="Calibri"/>
              <a:ea typeface="Calibri"/>
              <a:cs typeface="Calibri"/>
              <a:sym typeface="Calibri"/>
            </a:endParaRPr>
          </a:p>
        </p:txBody>
      </p:sp>
      <p:sp>
        <p:nvSpPr>
          <p:cNvPr id="110" name="Google Shape;110;p15">
            <a:extLst>
              <a:ext uri="{FF2B5EF4-FFF2-40B4-BE49-F238E27FC236}">
                <a16:creationId xmlns:a16="http://schemas.microsoft.com/office/drawing/2014/main" id="{9E8AAEBA-D224-A7F1-A102-E0DC1BF7111D}"/>
              </a:ext>
            </a:extLst>
          </p:cNvPr>
          <p:cNvSpPr txBox="1"/>
          <p:nvPr/>
        </p:nvSpPr>
        <p:spPr>
          <a:xfrm>
            <a:off x="322874" y="214650"/>
            <a:ext cx="11711809" cy="738633"/>
          </a:xfrm>
          <a:prstGeom prst="rect">
            <a:avLst/>
          </a:prstGeom>
          <a:noFill/>
          <a:ln>
            <a:noFill/>
          </a:ln>
        </p:spPr>
        <p:txBody>
          <a:bodyPr spcFirstLastPara="1" wrap="square" lIns="91425" tIns="91425" rIns="91425" bIns="91425" anchor="t" anchorCtr="0">
            <a:spAutoFit/>
          </a:bodyPr>
          <a:lstStyle/>
          <a:p>
            <a:r>
              <a:rPr lang="es-ES" sz="3600" b="1" dirty="0">
                <a:solidFill>
                  <a:srgbClr val="285B6A"/>
                </a:solidFill>
                <a:latin typeface="Oswald"/>
              </a:rPr>
              <a:t>SOCIALIZACION HALLAZGOS SEGUIMIENTO RETROSPECTIVO</a:t>
            </a:r>
            <a:endParaRPr lang="es-CO" sz="3600" b="1" dirty="0">
              <a:solidFill>
                <a:srgbClr val="285B6A"/>
              </a:solidFill>
              <a:latin typeface="Oswald"/>
            </a:endParaRPr>
          </a:p>
        </p:txBody>
      </p:sp>
      <p:pic>
        <p:nvPicPr>
          <p:cNvPr id="2" name="Imagen 1">
            <a:extLst>
              <a:ext uri="{FF2B5EF4-FFF2-40B4-BE49-F238E27FC236}">
                <a16:creationId xmlns:a16="http://schemas.microsoft.com/office/drawing/2014/main" id="{2D992C23-4B3B-BC99-E9F8-3A91945FC7F5}"/>
              </a:ext>
            </a:extLst>
          </p:cNvPr>
          <p:cNvPicPr>
            <a:picLocks noChangeAspect="1"/>
          </p:cNvPicPr>
          <p:nvPr/>
        </p:nvPicPr>
        <p:blipFill>
          <a:blip r:embed="rId4"/>
          <a:stretch>
            <a:fillRect/>
          </a:stretch>
        </p:blipFill>
        <p:spPr>
          <a:xfrm>
            <a:off x="11070205" y="6530567"/>
            <a:ext cx="1052711" cy="242571"/>
          </a:xfrm>
          <a:prstGeom prst="rect">
            <a:avLst/>
          </a:prstGeom>
        </p:spPr>
      </p:pic>
      <p:graphicFrame>
        <p:nvGraphicFramePr>
          <p:cNvPr id="3" name="Tabla 2">
            <a:extLst>
              <a:ext uri="{FF2B5EF4-FFF2-40B4-BE49-F238E27FC236}">
                <a16:creationId xmlns:a16="http://schemas.microsoft.com/office/drawing/2014/main" id="{5D522C96-FEA6-AD77-72C6-06743755266F}"/>
              </a:ext>
            </a:extLst>
          </p:cNvPr>
          <p:cNvGraphicFramePr>
            <a:graphicFrameLocks noGrp="1"/>
          </p:cNvGraphicFramePr>
          <p:nvPr>
            <p:extLst>
              <p:ext uri="{D42A27DB-BD31-4B8C-83A1-F6EECF244321}">
                <p14:modId xmlns:p14="http://schemas.microsoft.com/office/powerpoint/2010/main" val="2797694399"/>
              </p:ext>
            </p:extLst>
          </p:nvPr>
        </p:nvGraphicFramePr>
        <p:xfrm>
          <a:off x="321365" y="1797000"/>
          <a:ext cx="11549270" cy="5057607"/>
        </p:xfrm>
        <a:graphic>
          <a:graphicData uri="http://schemas.openxmlformats.org/drawingml/2006/table">
            <a:tbl>
              <a:tblPr firstRow="1">
                <a:tableStyleId>{7DF18680-E054-41AD-8BC1-D1AEF772440D}</a:tableStyleId>
              </a:tblPr>
              <a:tblGrid>
                <a:gridCol w="2113031">
                  <a:extLst>
                    <a:ext uri="{9D8B030D-6E8A-4147-A177-3AD203B41FA5}">
                      <a16:colId xmlns:a16="http://schemas.microsoft.com/office/drawing/2014/main" val="1820369712"/>
                    </a:ext>
                  </a:extLst>
                </a:gridCol>
                <a:gridCol w="896265">
                  <a:extLst>
                    <a:ext uri="{9D8B030D-6E8A-4147-A177-3AD203B41FA5}">
                      <a16:colId xmlns:a16="http://schemas.microsoft.com/office/drawing/2014/main" val="3868954574"/>
                    </a:ext>
                  </a:extLst>
                </a:gridCol>
                <a:gridCol w="1038852">
                  <a:extLst>
                    <a:ext uri="{9D8B030D-6E8A-4147-A177-3AD203B41FA5}">
                      <a16:colId xmlns:a16="http://schemas.microsoft.com/office/drawing/2014/main" val="872468562"/>
                    </a:ext>
                  </a:extLst>
                </a:gridCol>
                <a:gridCol w="7501122">
                  <a:extLst>
                    <a:ext uri="{9D8B030D-6E8A-4147-A177-3AD203B41FA5}">
                      <a16:colId xmlns:a16="http://schemas.microsoft.com/office/drawing/2014/main" val="3409415570"/>
                    </a:ext>
                  </a:extLst>
                </a:gridCol>
              </a:tblGrid>
              <a:tr h="356067">
                <a:tc>
                  <a:txBody>
                    <a:bodyPr/>
                    <a:lstStyle/>
                    <a:p>
                      <a:pPr algn="ctr" rtl="0" fontAlgn="ctr"/>
                      <a:r>
                        <a:rPr lang="es-CO" sz="1400" b="0" u="none" strike="noStrike" cap="none" dirty="0">
                          <a:solidFill>
                            <a:schemeClr val="dk1"/>
                          </a:solidFill>
                          <a:sym typeface="Arial"/>
                        </a:rPr>
                        <a:t>Intervención y/o Producto</a:t>
                      </a:r>
                      <a:endParaRPr lang="es-CO" sz="1400" b="0" i="0" u="none" strike="noStrike" cap="none" dirty="0">
                        <a:solidFill>
                          <a:schemeClr val="dk1"/>
                        </a:solidFill>
                        <a:latin typeface="Lexend Deca Medium"/>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1400" b="0" u="none" strike="noStrike" cap="none">
                          <a:solidFill>
                            <a:schemeClr val="dk1"/>
                          </a:solidFill>
                          <a:sym typeface="Arial"/>
                        </a:rPr>
                        <a:t>Hallazgos </a:t>
                      </a:r>
                      <a:endParaRPr lang="es-CO" sz="1400" b="0" i="0" u="none" strike="noStrike" cap="none">
                        <a:solidFill>
                          <a:schemeClr val="dk1"/>
                        </a:solidFill>
                        <a:latin typeface="Lexend Deca Medium"/>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1400" b="0" u="none" strike="noStrike" cap="none">
                          <a:solidFill>
                            <a:schemeClr val="dk1"/>
                          </a:solidFill>
                          <a:sym typeface="Arial"/>
                        </a:rPr>
                        <a:t>Localidad </a:t>
                      </a:r>
                      <a:endParaRPr lang="es-CO" sz="1400" b="0" i="0" u="none" strike="noStrike" cap="none">
                        <a:solidFill>
                          <a:schemeClr val="dk1"/>
                        </a:solidFill>
                        <a:latin typeface="Lexend Deca Medium"/>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MX" sz="1400" b="0" u="none" strike="noStrike" cap="none">
                          <a:solidFill>
                            <a:schemeClr val="dk1"/>
                          </a:solidFill>
                          <a:sym typeface="Arial"/>
                        </a:rPr>
                        <a:t>Glosa y/o Plan de mejora </a:t>
                      </a:r>
                      <a:endParaRPr lang="es-MX" sz="1400" b="0" i="0" u="none" strike="noStrike" cap="none">
                        <a:solidFill>
                          <a:schemeClr val="dk1"/>
                        </a:solidFill>
                        <a:latin typeface="Lexend Deca Medium"/>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34775744"/>
                  </a:ext>
                </a:extLst>
              </a:tr>
              <a:tr h="693948">
                <a:tc>
                  <a:txBody>
                    <a:bodyPr/>
                    <a:lstStyle/>
                    <a:p>
                      <a:pPr algn="l" rtl="0" fontAlgn="ctr"/>
                      <a:r>
                        <a:rPr lang="es-MX" sz="1400" b="0" u="none" strike="noStrike" cap="none" dirty="0">
                          <a:solidFill>
                            <a:schemeClr val="dk1"/>
                          </a:solidFill>
                          <a:sym typeface="Arial"/>
                        </a:rPr>
                        <a:t>173 - Investigaciones epidemiológicas de eventos prioritarios en salud mental </a:t>
                      </a:r>
                      <a:endParaRPr lang="es-MX" sz="1400" b="0" i="0" u="none" strike="noStrike" cap="none" dirty="0">
                        <a:solidFill>
                          <a:schemeClr val="dk1"/>
                        </a:solidFill>
                        <a:latin typeface="Lexend Deca Medium"/>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MX" sz="1400" b="0" i="0" u="none" strike="noStrike" cap="none" dirty="0">
                          <a:solidFill>
                            <a:schemeClr val="dk1"/>
                          </a:solidFill>
                          <a:latin typeface="Lexend Deca Medium"/>
                          <a:sym typeface="Arial"/>
                        </a:rPr>
                        <a:t>S</a:t>
                      </a:r>
                      <a:r>
                        <a:rPr lang="es-CO" sz="1400" b="0" i="0" u="none" strike="noStrike" cap="none" dirty="0">
                          <a:solidFill>
                            <a:schemeClr val="dk1"/>
                          </a:solidFill>
                          <a:latin typeface="Lexend Deca Medium"/>
                          <a:sym typeface="Arial"/>
                        </a:rPr>
                        <a:t>I</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1400" b="0" u="none" strike="noStrike" cap="none">
                          <a:solidFill>
                            <a:schemeClr val="dk1"/>
                          </a:solidFill>
                          <a:sym typeface="Arial"/>
                        </a:rPr>
                        <a:t> SUBRED</a:t>
                      </a:r>
                      <a:endParaRPr lang="es-CO" sz="1400" b="0" i="0" u="none" strike="noStrike" cap="none">
                        <a:solidFill>
                          <a:schemeClr val="dk1"/>
                        </a:solidFill>
                        <a:latin typeface="Lexend Deca Medium"/>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s-CO" sz="1400" u="none" strike="noStrike" dirty="0">
                          <a:effectLst/>
                        </a:rPr>
                        <a:t>SEPTIEMBRE 2024</a:t>
                      </a:r>
                    </a:p>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lang="es-CO" sz="1400" b="0" i="0" u="none" strike="noStrike" cap="none" dirty="0">
                          <a:solidFill>
                            <a:schemeClr val="dk1"/>
                          </a:solidFill>
                          <a:latin typeface="+mn-lt"/>
                          <a:ea typeface="+mn-ea"/>
                          <a:cs typeface="+mn-cs"/>
                          <a:sym typeface="Arial"/>
                        </a:rPr>
                        <a:t>G-3 INCUMPLIMIENTO AL ANEXO TECNICO </a:t>
                      </a:r>
                      <a:r>
                        <a:rPr lang="es-MX" sz="1400" u="none" strike="noStrike" dirty="0">
                          <a:effectLst/>
                        </a:rPr>
                        <a:t>tres (3) IEC que se describen a continuación: </a:t>
                      </a:r>
                    </a:p>
                    <a:p>
                      <a:pPr marL="171450" indent="-171450" algn="ctr" fontAlgn="ctr">
                        <a:buFontTx/>
                        <a:buChar char="-"/>
                      </a:pPr>
                      <a:r>
                        <a:rPr lang="es-MX" sz="1400" u="none" strike="noStrike" dirty="0">
                          <a:effectLst/>
                        </a:rPr>
                        <a:t>Tres (3) IEC SISVECOS: ID1501891, ID1512459 e ID1513240 Inconsistencia entre la “fecha de creación” del caso foráneo y la “fecha de primer contacto” de la Subred Sur toda vez que el primer contacto no debería anteceder al cargue del evento en el aplicativo ya que la Subred Sur no tiene forma de notificarse del caso sin que antes se cargue.</a:t>
                      </a:r>
                    </a:p>
                    <a:p>
                      <a:pPr marL="171450" indent="-171450" algn="ctr" fontAlgn="ctr">
                        <a:buFontTx/>
                        <a:buChar char="-"/>
                      </a:pPr>
                      <a:endParaRPr lang="es-CO" sz="1400" u="none" strike="noStrike" dirty="0">
                        <a:effectLst/>
                      </a:endParaRPr>
                    </a:p>
                    <a:p>
                      <a:pPr algn="ctr" fontAlgn="ctr"/>
                      <a:r>
                        <a:rPr lang="es-CO" sz="1400" u="none" strike="noStrike" dirty="0">
                          <a:effectLst/>
                        </a:rPr>
                        <a:t>1 AL 15 DE OCTUBRE 2024</a:t>
                      </a:r>
                    </a:p>
                    <a:p>
                      <a:pPr algn="ctr" fontAlgn="ctr"/>
                      <a:r>
                        <a:rPr lang="es-CO" sz="1400" b="0" i="0" u="none" strike="noStrike" cap="none" dirty="0">
                          <a:solidFill>
                            <a:schemeClr val="dk1"/>
                          </a:solidFill>
                          <a:latin typeface="+mn-lt"/>
                          <a:ea typeface="+mn-ea"/>
                          <a:cs typeface="+mn-cs"/>
                          <a:sym typeface="Arial"/>
                        </a:rPr>
                        <a:t>G-3 INCUMPLIMIENTO AL ANEXO TECNICO  </a:t>
                      </a:r>
                      <a:r>
                        <a:rPr lang="es-MX" sz="1400" b="0" i="0" u="none" strike="noStrike" cap="none" dirty="0">
                          <a:solidFill>
                            <a:schemeClr val="dk1"/>
                          </a:solidFill>
                          <a:latin typeface="+mn-lt"/>
                          <a:ea typeface="+mn-ea"/>
                          <a:cs typeface="+mn-cs"/>
                          <a:sym typeface="Arial"/>
                        </a:rPr>
                        <a:t>siete (7) IEC que se describen a continuación: </a:t>
                      </a:r>
                    </a:p>
                    <a:p>
                      <a:pPr algn="ctr" fontAlgn="ctr"/>
                      <a:r>
                        <a:rPr lang="es-MX" sz="1400" b="0" i="0" u="none" strike="noStrike" cap="none" dirty="0">
                          <a:solidFill>
                            <a:schemeClr val="dk1"/>
                          </a:solidFill>
                          <a:latin typeface="+mn-lt"/>
                          <a:ea typeface="+mn-ea"/>
                          <a:cs typeface="+mn-cs"/>
                          <a:sym typeface="Arial"/>
                        </a:rPr>
                        <a:t>- Una (1) IEC SIVELCE: ID1522871 Soporte de canalización remitido desde SIVIM aunque tal subsistema descartó el caso y fue facturado por SIVELCE en donde tampoco se registra intervención integral.</a:t>
                      </a:r>
                    </a:p>
                    <a:p>
                      <a:pPr algn="ctr" fontAlgn="ctr"/>
                      <a:r>
                        <a:rPr lang="es-MX" sz="1400" b="0" i="0" u="none" strike="noStrike" cap="none" dirty="0">
                          <a:solidFill>
                            <a:schemeClr val="dk1"/>
                          </a:solidFill>
                          <a:latin typeface="+mn-lt"/>
                          <a:ea typeface="+mn-ea"/>
                          <a:cs typeface="+mn-cs"/>
                          <a:sym typeface="Arial"/>
                        </a:rPr>
                        <a:t>- Seis (6) IEC SISVECOS: ID1518481, ID1528045, ID1528099, ID1532189 e ID1532392 Inconsistencia entre la “fecha de creación” del caso foráneo y la “fecha de primer contacto” de la Subred Sur toda vez que el primer contacto no debería anteceder al cargue del evento en el aplicativo ya que la Subred Sur no tiene forma de notificarse del caso sin que antes se cargue; e ID1528379 Inoportunidad por cargue en el aplicativo mayor a lo dispuesto en el anexo operativo (25-sep y 27-sep), además que se identifica inconsistencia en la intervención integral desde VSP-SM toda vez que el profesional que interviene el evento por SISVECOS fue el mismo que abordó el caso desde SIVIM sin contemplar facturarlo desde la primera intervención mas no desde la segunda toda vez que el evento trata de un abuso sexual con historial.</a:t>
                      </a:r>
                      <a:endParaRPr lang="es-CO" sz="1400" u="none" strike="noStrike" dirty="0">
                        <a:effectLst/>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48444558"/>
                  </a:ext>
                </a:extLst>
              </a:tr>
            </a:tbl>
          </a:graphicData>
        </a:graphic>
      </p:graphicFrame>
    </p:spTree>
    <p:extLst>
      <p:ext uri="{BB962C8B-B14F-4D97-AF65-F5344CB8AC3E}">
        <p14:creationId xmlns:p14="http://schemas.microsoft.com/office/powerpoint/2010/main" val="31113792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04">
          <a:extLst>
            <a:ext uri="{FF2B5EF4-FFF2-40B4-BE49-F238E27FC236}">
              <a16:creationId xmlns:a16="http://schemas.microsoft.com/office/drawing/2014/main" id="{AB7008F8-D5F4-04CF-A883-A78CB7AAC6DE}"/>
            </a:ext>
          </a:extLst>
        </p:cNvPr>
        <p:cNvGrpSpPr/>
        <p:nvPr/>
      </p:nvGrpSpPr>
      <p:grpSpPr>
        <a:xfrm>
          <a:off x="0" y="0"/>
          <a:ext cx="0" cy="0"/>
          <a:chOff x="0" y="0"/>
          <a:chExt cx="0" cy="0"/>
        </a:xfrm>
      </p:grpSpPr>
      <p:pic>
        <p:nvPicPr>
          <p:cNvPr id="105" name="Google Shape;105;p15">
            <a:extLst>
              <a:ext uri="{FF2B5EF4-FFF2-40B4-BE49-F238E27FC236}">
                <a16:creationId xmlns:a16="http://schemas.microsoft.com/office/drawing/2014/main" id="{9BCCCE83-3744-BCBC-582E-B9B10EF27005}"/>
              </a:ext>
            </a:extLst>
          </p:cNvPr>
          <p:cNvPicPr preferRelativeResize="0"/>
          <p:nvPr/>
        </p:nvPicPr>
        <p:blipFill>
          <a:blip r:embed="rId3">
            <a:alphaModFix/>
          </a:blip>
          <a:stretch>
            <a:fillRect/>
          </a:stretch>
        </p:blipFill>
        <p:spPr>
          <a:xfrm>
            <a:off x="0" y="0"/>
            <a:ext cx="12192000" cy="8125975"/>
          </a:xfrm>
          <a:prstGeom prst="rect">
            <a:avLst/>
          </a:prstGeom>
          <a:noFill/>
          <a:ln>
            <a:noFill/>
          </a:ln>
        </p:spPr>
      </p:pic>
      <p:sp>
        <p:nvSpPr>
          <p:cNvPr id="107" name="Google Shape;107;p15">
            <a:extLst>
              <a:ext uri="{FF2B5EF4-FFF2-40B4-BE49-F238E27FC236}">
                <a16:creationId xmlns:a16="http://schemas.microsoft.com/office/drawing/2014/main" id="{B5AAA503-9FA7-07D9-72A0-12FAFE3DA196}"/>
              </a:ext>
            </a:extLst>
          </p:cNvPr>
          <p:cNvSpPr/>
          <p:nvPr/>
        </p:nvSpPr>
        <p:spPr>
          <a:xfrm flipH="1">
            <a:off x="10943664" y="2532197"/>
            <a:ext cx="1245319" cy="4325448"/>
          </a:xfrm>
          <a:prstGeom prst="rtTriangle">
            <a:avLst/>
          </a:prstGeom>
          <a:solidFill>
            <a:srgbClr val="285B6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08" name="Google Shape;108;p15">
            <a:extLst>
              <a:ext uri="{FF2B5EF4-FFF2-40B4-BE49-F238E27FC236}">
                <a16:creationId xmlns:a16="http://schemas.microsoft.com/office/drawing/2014/main" id="{A067B94B-3AE7-461A-9A3F-569F6B8DD65C}"/>
              </a:ext>
            </a:extLst>
          </p:cNvPr>
          <p:cNvSpPr/>
          <p:nvPr/>
        </p:nvSpPr>
        <p:spPr>
          <a:xfrm rot="10800000">
            <a:off x="10943664" y="-52"/>
            <a:ext cx="1245319" cy="2532249"/>
          </a:xfrm>
          <a:prstGeom prst="rtTriangle">
            <a:avLst/>
          </a:prstGeom>
          <a:solidFill>
            <a:srgbClr val="36A9C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solidFill>
                  <a:srgbClr val="338BA4"/>
                </a:solidFill>
                <a:latin typeface="Calibri"/>
                <a:ea typeface="Calibri"/>
                <a:cs typeface="Calibri"/>
                <a:sym typeface="Calibri"/>
              </a:rPr>
              <a:t> </a:t>
            </a:r>
            <a:endParaRPr>
              <a:solidFill>
                <a:srgbClr val="338BA4"/>
              </a:solidFill>
              <a:latin typeface="Calibri"/>
              <a:ea typeface="Calibri"/>
              <a:cs typeface="Calibri"/>
              <a:sym typeface="Calibri"/>
            </a:endParaRPr>
          </a:p>
        </p:txBody>
      </p:sp>
      <p:sp>
        <p:nvSpPr>
          <p:cNvPr id="110" name="Google Shape;110;p15">
            <a:extLst>
              <a:ext uri="{FF2B5EF4-FFF2-40B4-BE49-F238E27FC236}">
                <a16:creationId xmlns:a16="http://schemas.microsoft.com/office/drawing/2014/main" id="{9742D52A-BF19-299B-8C76-B0413CEF194F}"/>
              </a:ext>
            </a:extLst>
          </p:cNvPr>
          <p:cNvSpPr txBox="1"/>
          <p:nvPr/>
        </p:nvSpPr>
        <p:spPr>
          <a:xfrm>
            <a:off x="322874" y="214650"/>
            <a:ext cx="11711809" cy="738633"/>
          </a:xfrm>
          <a:prstGeom prst="rect">
            <a:avLst/>
          </a:prstGeom>
          <a:noFill/>
          <a:ln>
            <a:noFill/>
          </a:ln>
        </p:spPr>
        <p:txBody>
          <a:bodyPr spcFirstLastPara="1" wrap="square" lIns="91425" tIns="91425" rIns="91425" bIns="91425" anchor="t" anchorCtr="0">
            <a:spAutoFit/>
          </a:bodyPr>
          <a:lstStyle/>
          <a:p>
            <a:r>
              <a:rPr lang="es-ES" sz="3600" b="1" dirty="0">
                <a:solidFill>
                  <a:srgbClr val="285B6A"/>
                </a:solidFill>
                <a:latin typeface="Oswald"/>
              </a:rPr>
              <a:t>SOCIALIZACION HALLAZGOS SEGUIMIENTO RETROSPECTIVO</a:t>
            </a:r>
            <a:endParaRPr lang="es-CO" sz="3600" b="1" dirty="0">
              <a:solidFill>
                <a:srgbClr val="285B6A"/>
              </a:solidFill>
              <a:latin typeface="Oswald"/>
            </a:endParaRPr>
          </a:p>
        </p:txBody>
      </p:sp>
      <p:pic>
        <p:nvPicPr>
          <p:cNvPr id="2" name="Imagen 1">
            <a:extLst>
              <a:ext uri="{FF2B5EF4-FFF2-40B4-BE49-F238E27FC236}">
                <a16:creationId xmlns:a16="http://schemas.microsoft.com/office/drawing/2014/main" id="{B010E911-BF12-EB3F-788B-8993AD332742}"/>
              </a:ext>
            </a:extLst>
          </p:cNvPr>
          <p:cNvPicPr>
            <a:picLocks noChangeAspect="1"/>
          </p:cNvPicPr>
          <p:nvPr/>
        </p:nvPicPr>
        <p:blipFill>
          <a:blip r:embed="rId4"/>
          <a:stretch>
            <a:fillRect/>
          </a:stretch>
        </p:blipFill>
        <p:spPr>
          <a:xfrm>
            <a:off x="11070205" y="6530567"/>
            <a:ext cx="1052711" cy="242571"/>
          </a:xfrm>
          <a:prstGeom prst="rect">
            <a:avLst/>
          </a:prstGeom>
        </p:spPr>
      </p:pic>
      <p:graphicFrame>
        <p:nvGraphicFramePr>
          <p:cNvPr id="3" name="Tabla 2">
            <a:extLst>
              <a:ext uri="{FF2B5EF4-FFF2-40B4-BE49-F238E27FC236}">
                <a16:creationId xmlns:a16="http://schemas.microsoft.com/office/drawing/2014/main" id="{67C54B35-A5C3-4404-48E3-7FC45F5F4A9B}"/>
              </a:ext>
            </a:extLst>
          </p:cNvPr>
          <p:cNvGraphicFramePr>
            <a:graphicFrameLocks noGrp="1"/>
          </p:cNvGraphicFramePr>
          <p:nvPr/>
        </p:nvGraphicFramePr>
        <p:xfrm>
          <a:off x="895194" y="1084188"/>
          <a:ext cx="10401612" cy="4782598"/>
        </p:xfrm>
        <a:graphic>
          <a:graphicData uri="http://schemas.openxmlformats.org/drawingml/2006/table">
            <a:tbl>
              <a:tblPr firstRow="1">
                <a:tableStyleId>{7DF18680-E054-41AD-8BC1-D1AEF772440D}</a:tableStyleId>
              </a:tblPr>
              <a:tblGrid>
                <a:gridCol w="5028810">
                  <a:extLst>
                    <a:ext uri="{9D8B030D-6E8A-4147-A177-3AD203B41FA5}">
                      <a16:colId xmlns:a16="http://schemas.microsoft.com/office/drawing/2014/main" val="1820369712"/>
                    </a:ext>
                  </a:extLst>
                </a:gridCol>
                <a:gridCol w="1294059">
                  <a:extLst>
                    <a:ext uri="{9D8B030D-6E8A-4147-A177-3AD203B41FA5}">
                      <a16:colId xmlns:a16="http://schemas.microsoft.com/office/drawing/2014/main" val="3868954574"/>
                    </a:ext>
                  </a:extLst>
                </a:gridCol>
                <a:gridCol w="1294059">
                  <a:extLst>
                    <a:ext uri="{9D8B030D-6E8A-4147-A177-3AD203B41FA5}">
                      <a16:colId xmlns:a16="http://schemas.microsoft.com/office/drawing/2014/main" val="872468562"/>
                    </a:ext>
                  </a:extLst>
                </a:gridCol>
                <a:gridCol w="2784684">
                  <a:extLst>
                    <a:ext uri="{9D8B030D-6E8A-4147-A177-3AD203B41FA5}">
                      <a16:colId xmlns:a16="http://schemas.microsoft.com/office/drawing/2014/main" val="3409415570"/>
                    </a:ext>
                  </a:extLst>
                </a:gridCol>
              </a:tblGrid>
              <a:tr h="380818">
                <a:tc>
                  <a:txBody>
                    <a:bodyPr/>
                    <a:lstStyle/>
                    <a:p>
                      <a:pPr algn="ctr" rtl="0" fontAlgn="ctr"/>
                      <a:r>
                        <a:rPr lang="es-CO" sz="1600" b="0" u="none" strike="noStrike" cap="none" dirty="0">
                          <a:solidFill>
                            <a:schemeClr val="dk1"/>
                          </a:solidFill>
                          <a:latin typeface="+mj-lt"/>
                          <a:sym typeface="Arial"/>
                        </a:rPr>
                        <a:t>Intervención y/o Producto</a:t>
                      </a:r>
                      <a:endParaRPr lang="es-CO" sz="1600" b="0" i="0" u="none" strike="noStrike" cap="none" dirty="0">
                        <a:solidFill>
                          <a:schemeClr val="dk1"/>
                        </a:solidFill>
                        <a:latin typeface="+mj-lt"/>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1600" b="0" u="none" strike="noStrike" cap="none">
                          <a:solidFill>
                            <a:schemeClr val="dk1"/>
                          </a:solidFill>
                          <a:latin typeface="+mj-lt"/>
                          <a:sym typeface="Arial"/>
                        </a:rPr>
                        <a:t>Hallazgos </a:t>
                      </a:r>
                      <a:endParaRPr lang="es-CO" sz="1600" b="0" i="0" u="none" strike="noStrike" cap="none">
                        <a:solidFill>
                          <a:schemeClr val="dk1"/>
                        </a:solidFill>
                        <a:latin typeface="+mj-lt"/>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1600" b="0" u="none" strike="noStrike" cap="none" dirty="0">
                          <a:solidFill>
                            <a:schemeClr val="dk1"/>
                          </a:solidFill>
                          <a:latin typeface="+mj-lt"/>
                          <a:sym typeface="Arial"/>
                        </a:rPr>
                        <a:t>Localidad </a:t>
                      </a:r>
                      <a:endParaRPr lang="es-CO" sz="1600" b="0" i="0" u="none" strike="noStrike" cap="none" dirty="0">
                        <a:solidFill>
                          <a:schemeClr val="dk1"/>
                        </a:solidFill>
                        <a:latin typeface="+mj-lt"/>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MX" sz="1600" b="0" u="none" strike="noStrike" cap="none" dirty="0">
                          <a:solidFill>
                            <a:schemeClr val="dk1"/>
                          </a:solidFill>
                          <a:latin typeface="+mj-lt"/>
                          <a:sym typeface="Arial"/>
                        </a:rPr>
                        <a:t>Glosa y/o Plan de mejora </a:t>
                      </a:r>
                      <a:endParaRPr lang="es-MX" sz="1600" b="0" i="0" u="none" strike="noStrike" cap="none" dirty="0">
                        <a:solidFill>
                          <a:schemeClr val="dk1"/>
                        </a:solidFill>
                        <a:latin typeface="+mj-lt"/>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34775744"/>
                  </a:ext>
                </a:extLst>
              </a:tr>
              <a:tr h="1318715">
                <a:tc>
                  <a:txBody>
                    <a:bodyPr/>
                    <a:lstStyle/>
                    <a:p>
                      <a:pPr algn="l" rtl="0" fontAlgn="ctr"/>
                      <a:r>
                        <a:rPr lang="es-MX" sz="1600" b="0" u="none" strike="noStrike" cap="none" dirty="0">
                          <a:solidFill>
                            <a:schemeClr val="dk1"/>
                          </a:solidFill>
                          <a:latin typeface="+mj-lt"/>
                          <a:sym typeface="Arial"/>
                        </a:rPr>
                        <a:t>136 - </a:t>
                      </a:r>
                      <a:r>
                        <a:rPr lang="es-CO" sz="1600" b="0" i="0" u="none" strike="noStrike" cap="none" dirty="0">
                          <a:solidFill>
                            <a:schemeClr val="dk1"/>
                          </a:solidFill>
                          <a:effectLst/>
                          <a:latin typeface="+mj-lt"/>
                          <a:ea typeface="+mn-ea"/>
                          <a:cs typeface="+mn-cs"/>
                          <a:sym typeface="Arial"/>
                        </a:rPr>
                        <a:t>Asistencia técnica a UPGD conforman la red de operadores de la Vigilancia en Salud Pública, con abordaje de hasta 4 subsistemas</a:t>
                      </a:r>
                      <a:endParaRPr lang="es-MX" sz="1600" b="0" i="0" u="none" strike="noStrike" cap="none" dirty="0">
                        <a:solidFill>
                          <a:schemeClr val="dk1"/>
                        </a:solidFill>
                        <a:latin typeface="+mj-lt"/>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1600" b="0" u="none" strike="noStrike" cap="none" dirty="0">
                          <a:solidFill>
                            <a:schemeClr val="dk1"/>
                          </a:solidFill>
                          <a:latin typeface="+mj-lt"/>
                          <a:sym typeface="Arial"/>
                        </a:rPr>
                        <a:t> NO</a:t>
                      </a:r>
                      <a:endParaRPr lang="es-CO" sz="1600" b="0" i="0" u="none" strike="noStrike" cap="none" dirty="0">
                        <a:solidFill>
                          <a:schemeClr val="dk1"/>
                        </a:solidFill>
                        <a:latin typeface="+mj-lt"/>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1600" b="0" u="none" strike="noStrike" cap="none">
                          <a:solidFill>
                            <a:schemeClr val="dk1"/>
                          </a:solidFill>
                          <a:latin typeface="+mj-lt"/>
                          <a:sym typeface="Arial"/>
                        </a:rPr>
                        <a:t>SUBRED </a:t>
                      </a:r>
                      <a:endParaRPr lang="es-CO" sz="1600" b="0" i="0" u="none" strike="noStrike" cap="none">
                        <a:solidFill>
                          <a:schemeClr val="dk1"/>
                        </a:solidFill>
                        <a:latin typeface="+mj-lt"/>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kumimoji="0" lang="es-CO" sz="1600" b="0" i="0" u="none" strike="noStrike" kern="0" cap="none" spc="0" normalizeH="0" baseline="0" noProof="0">
                          <a:ln>
                            <a:noFill/>
                          </a:ln>
                          <a:solidFill>
                            <a:srgbClr val="000000"/>
                          </a:solidFill>
                          <a:effectLst/>
                          <a:uLnTx/>
                          <a:uFillTx/>
                          <a:latin typeface="+mj-lt"/>
                          <a:ea typeface="+mn-ea"/>
                          <a:cs typeface="+mn-cs"/>
                          <a:sym typeface="Arial"/>
                        </a:rPr>
                        <a:t>No se generaron hallazgos</a:t>
                      </a:r>
                      <a:endParaRPr kumimoji="0" lang="es-CO" sz="1600" b="0" i="0" u="none" strike="noStrike" kern="0" cap="none" spc="0" normalizeH="0" baseline="0" noProof="0" dirty="0">
                        <a:ln>
                          <a:noFill/>
                        </a:ln>
                        <a:solidFill>
                          <a:srgbClr val="000000"/>
                        </a:solidFill>
                        <a:effectLst/>
                        <a:uLnTx/>
                        <a:uFillTx/>
                        <a:latin typeface="+mj-lt"/>
                        <a:ea typeface="+mn-ea"/>
                        <a:cs typeface="+mn-cs"/>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42633347"/>
                  </a:ext>
                </a:extLst>
              </a:tr>
              <a:tr h="1318715">
                <a:tc>
                  <a:txBody>
                    <a:bodyPr/>
                    <a:lstStyle/>
                    <a:p>
                      <a:pPr algn="l" fontAlgn="ctr"/>
                      <a:r>
                        <a:rPr lang="es-MX" sz="1600" b="0" i="0" u="none" strike="noStrike" cap="none" dirty="0">
                          <a:solidFill>
                            <a:schemeClr val="dk1"/>
                          </a:solidFill>
                          <a:latin typeface="+mj-lt"/>
                          <a:ea typeface="+mn-ea"/>
                          <a:cs typeface="+mn-cs"/>
                          <a:sym typeface="Arial"/>
                        </a:rPr>
                        <a:t>137 - </a:t>
                      </a:r>
                      <a:r>
                        <a:rPr lang="es-CO" sz="1600" b="0" i="0" u="none" strike="noStrike" cap="none" dirty="0">
                          <a:solidFill>
                            <a:schemeClr val="dk1"/>
                          </a:solidFill>
                          <a:effectLst/>
                          <a:latin typeface="+mj-lt"/>
                          <a:ea typeface="+mn-ea"/>
                          <a:cs typeface="+mn-cs"/>
                          <a:sym typeface="Arial"/>
                        </a:rPr>
                        <a:t>Asistencia técnica a UPGD que conforman la red de operadores de la Vigilancia en Salud Pública, con abordaje de más de 4 subsistemas</a:t>
                      </a:r>
                      <a:endParaRPr lang="es-MX" sz="1600" b="0" i="0" u="none" strike="noStrike" cap="none" dirty="0">
                        <a:solidFill>
                          <a:schemeClr val="dk1"/>
                        </a:solidFill>
                        <a:latin typeface="+mj-lt"/>
                        <a:ea typeface="+mn-ea"/>
                        <a:cs typeface="+mn-cs"/>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1600" b="0" u="none" strike="noStrike" cap="none">
                          <a:solidFill>
                            <a:schemeClr val="dk1"/>
                          </a:solidFill>
                          <a:latin typeface="+mj-lt"/>
                          <a:sym typeface="Arial"/>
                        </a:rPr>
                        <a:t> NO</a:t>
                      </a:r>
                      <a:endParaRPr lang="es-CO" sz="1600" b="0" i="0" u="none" strike="noStrike" cap="none">
                        <a:solidFill>
                          <a:schemeClr val="dk1"/>
                        </a:solidFill>
                        <a:latin typeface="+mj-lt"/>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1600" b="0" u="none" strike="noStrike" cap="none" dirty="0">
                          <a:solidFill>
                            <a:schemeClr val="dk1"/>
                          </a:solidFill>
                          <a:latin typeface="+mj-lt"/>
                          <a:sym typeface="Arial"/>
                        </a:rPr>
                        <a:t> SUBRED</a:t>
                      </a:r>
                      <a:endParaRPr lang="es-CO" sz="1600" b="0" i="0" u="none" strike="noStrike" cap="none" dirty="0">
                        <a:solidFill>
                          <a:schemeClr val="dk1"/>
                        </a:solidFill>
                        <a:latin typeface="+mj-lt"/>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kumimoji="0" lang="es-CO" sz="1600" b="0" i="0" u="none" strike="noStrike" kern="0" cap="none" spc="0" normalizeH="0" baseline="0" noProof="0">
                          <a:ln>
                            <a:noFill/>
                          </a:ln>
                          <a:solidFill>
                            <a:srgbClr val="000000"/>
                          </a:solidFill>
                          <a:effectLst/>
                          <a:uLnTx/>
                          <a:uFillTx/>
                          <a:latin typeface="+mj-lt"/>
                          <a:ea typeface="+mn-ea"/>
                          <a:cs typeface="+mn-cs"/>
                          <a:sym typeface="Arial"/>
                        </a:rPr>
                        <a:t>No se generaron hallazgos</a:t>
                      </a:r>
                      <a:endParaRPr kumimoji="0" lang="es-CO" sz="1600" b="0" i="0" u="none" strike="noStrike" kern="0" cap="none" spc="0" normalizeH="0" baseline="0" noProof="0" dirty="0">
                        <a:ln>
                          <a:noFill/>
                        </a:ln>
                        <a:solidFill>
                          <a:srgbClr val="000000"/>
                        </a:solidFill>
                        <a:effectLst/>
                        <a:uLnTx/>
                        <a:uFillTx/>
                        <a:latin typeface="+mj-lt"/>
                        <a:ea typeface="+mn-ea"/>
                        <a:cs typeface="+mn-cs"/>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94794207"/>
                  </a:ext>
                </a:extLst>
              </a:tr>
              <a:tr h="882175">
                <a:tc>
                  <a:txBody>
                    <a:bodyPr/>
                    <a:lstStyle/>
                    <a:p>
                      <a:pPr algn="l" rtl="0" fontAlgn="ctr"/>
                      <a:r>
                        <a:rPr lang="es-MX" sz="1600" b="0" u="none" strike="noStrike" cap="none" dirty="0">
                          <a:solidFill>
                            <a:schemeClr val="dk1"/>
                          </a:solidFill>
                          <a:latin typeface="+mj-lt"/>
                          <a:sym typeface="Arial"/>
                        </a:rPr>
                        <a:t>138 - </a:t>
                      </a:r>
                      <a:r>
                        <a:rPr lang="es-CO" sz="1600" b="0" i="0" u="none" strike="noStrike" cap="none" dirty="0">
                          <a:solidFill>
                            <a:schemeClr val="dk1"/>
                          </a:solidFill>
                          <a:effectLst/>
                          <a:latin typeface="+mj-lt"/>
                          <a:ea typeface="+mn-ea"/>
                          <a:cs typeface="+mn-cs"/>
                          <a:sym typeface="Arial"/>
                        </a:rPr>
                        <a:t>Asistencia técnica las Unidades Informadoras-UI, que conforman la red de operadores de la Vigilancia en Salud Pública; con abordaje de más de 4 subsistemas</a:t>
                      </a:r>
                      <a:endParaRPr lang="es-MX" sz="1600" b="0" i="0" u="none" strike="noStrike" cap="none" dirty="0">
                        <a:solidFill>
                          <a:schemeClr val="dk1"/>
                        </a:solidFill>
                        <a:latin typeface="+mj-lt"/>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1600" b="0" u="none" strike="noStrike" cap="none" dirty="0">
                          <a:solidFill>
                            <a:schemeClr val="dk1"/>
                          </a:solidFill>
                          <a:latin typeface="+mj-lt"/>
                          <a:sym typeface="Arial"/>
                        </a:rPr>
                        <a:t>NO</a:t>
                      </a:r>
                      <a:endParaRPr lang="es-CO" sz="1600" b="0" i="0" u="none" strike="noStrike" cap="none" dirty="0">
                        <a:solidFill>
                          <a:schemeClr val="dk1"/>
                        </a:solidFill>
                        <a:latin typeface="+mj-lt"/>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1600" b="0" u="none" strike="noStrike" cap="none" dirty="0">
                          <a:solidFill>
                            <a:schemeClr val="dk1"/>
                          </a:solidFill>
                          <a:latin typeface="+mj-lt"/>
                          <a:sym typeface="Arial"/>
                        </a:rPr>
                        <a:t> SUBRED</a:t>
                      </a:r>
                      <a:endParaRPr lang="es-CO" sz="1600" b="0" i="0" u="none" strike="noStrike" cap="none" dirty="0">
                        <a:solidFill>
                          <a:schemeClr val="dk1"/>
                        </a:solidFill>
                        <a:latin typeface="+mj-lt"/>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kumimoji="0" lang="es-CO" sz="1600" b="0" i="0" u="none" strike="noStrike" kern="0" cap="none" spc="0" normalizeH="0" baseline="0" noProof="0" dirty="0">
                          <a:ln>
                            <a:noFill/>
                          </a:ln>
                          <a:solidFill>
                            <a:srgbClr val="000000"/>
                          </a:solidFill>
                          <a:effectLst/>
                          <a:uLnTx/>
                          <a:uFillTx/>
                          <a:latin typeface="+mj-lt"/>
                          <a:ea typeface="+mn-ea"/>
                          <a:cs typeface="+mn-cs"/>
                          <a:sym typeface="Arial"/>
                        </a:rPr>
                        <a:t>No se generaron hallazgos</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48444558"/>
                  </a:ext>
                </a:extLst>
              </a:tr>
              <a:tr h="882175">
                <a:tc>
                  <a:txBody>
                    <a:bodyPr/>
                    <a:lstStyle/>
                    <a:p>
                      <a:pPr algn="l" rtl="0" fontAlgn="ctr"/>
                      <a:r>
                        <a:rPr lang="es-MX" sz="1600" b="0" i="0" u="none" strike="noStrike" cap="none" dirty="0">
                          <a:solidFill>
                            <a:schemeClr val="dk1"/>
                          </a:solidFill>
                          <a:latin typeface="+mj-lt"/>
                          <a:sym typeface="Arial"/>
                        </a:rPr>
                        <a:t>139 - </a:t>
                      </a:r>
                      <a:r>
                        <a:rPr lang="es-CO" sz="1600" b="0" i="0" u="none" strike="noStrike" cap="none" dirty="0">
                          <a:solidFill>
                            <a:schemeClr val="dk1"/>
                          </a:solidFill>
                          <a:effectLst/>
                          <a:latin typeface="+mj-lt"/>
                          <a:ea typeface="+mn-ea"/>
                          <a:cs typeface="+mn-cs"/>
                          <a:sym typeface="Arial"/>
                        </a:rPr>
                        <a:t>UPGD y UI incrementadas en los diferentes subsistemas de la Vigilancia en Salud Pública</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1600" b="0" u="none" strike="noStrike" cap="none" dirty="0">
                          <a:solidFill>
                            <a:schemeClr val="dk1"/>
                          </a:solidFill>
                          <a:latin typeface="+mj-lt"/>
                          <a:sym typeface="Arial"/>
                        </a:rPr>
                        <a:t>NO</a:t>
                      </a:r>
                      <a:endParaRPr lang="es-CO" sz="1600" b="0" i="0" u="none" strike="noStrike" cap="none" dirty="0">
                        <a:solidFill>
                          <a:schemeClr val="dk1"/>
                        </a:solidFill>
                        <a:latin typeface="+mj-lt"/>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1600" b="0" u="none" strike="noStrike" cap="none" dirty="0">
                          <a:solidFill>
                            <a:schemeClr val="dk1"/>
                          </a:solidFill>
                          <a:latin typeface="+mj-lt"/>
                          <a:sym typeface="Arial"/>
                        </a:rPr>
                        <a:t> SUBRED</a:t>
                      </a:r>
                      <a:endParaRPr lang="es-CO" sz="1600" b="0" i="0" u="none" strike="noStrike" cap="none" dirty="0">
                        <a:solidFill>
                          <a:schemeClr val="dk1"/>
                        </a:solidFill>
                        <a:latin typeface="+mj-lt"/>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kumimoji="0" lang="es-CO" sz="1600" b="0" i="0" u="none" strike="noStrike" kern="0" cap="none" spc="0" normalizeH="0" baseline="0" noProof="0" dirty="0">
                          <a:ln>
                            <a:noFill/>
                          </a:ln>
                          <a:solidFill>
                            <a:srgbClr val="000000"/>
                          </a:solidFill>
                          <a:effectLst/>
                          <a:uLnTx/>
                          <a:uFillTx/>
                          <a:latin typeface="+mj-lt"/>
                          <a:ea typeface="+mn-ea"/>
                          <a:cs typeface="+mn-cs"/>
                          <a:sym typeface="Arial"/>
                        </a:rPr>
                        <a:t>No se generaron hallazgos</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44516896"/>
                  </a:ext>
                </a:extLst>
              </a:tr>
            </a:tbl>
          </a:graphicData>
        </a:graphic>
      </p:graphicFrame>
    </p:spTree>
    <p:extLst>
      <p:ext uri="{BB962C8B-B14F-4D97-AF65-F5344CB8AC3E}">
        <p14:creationId xmlns:p14="http://schemas.microsoft.com/office/powerpoint/2010/main" val="5174260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04">
          <a:extLst>
            <a:ext uri="{FF2B5EF4-FFF2-40B4-BE49-F238E27FC236}">
              <a16:creationId xmlns:a16="http://schemas.microsoft.com/office/drawing/2014/main" id="{4AF85730-5883-4600-3097-AD3DCBACBD60}"/>
            </a:ext>
          </a:extLst>
        </p:cNvPr>
        <p:cNvGrpSpPr/>
        <p:nvPr/>
      </p:nvGrpSpPr>
      <p:grpSpPr>
        <a:xfrm>
          <a:off x="0" y="0"/>
          <a:ext cx="0" cy="0"/>
          <a:chOff x="0" y="0"/>
          <a:chExt cx="0" cy="0"/>
        </a:xfrm>
      </p:grpSpPr>
      <p:pic>
        <p:nvPicPr>
          <p:cNvPr id="105" name="Google Shape;105;p15">
            <a:extLst>
              <a:ext uri="{FF2B5EF4-FFF2-40B4-BE49-F238E27FC236}">
                <a16:creationId xmlns:a16="http://schemas.microsoft.com/office/drawing/2014/main" id="{BBAAE00D-D4FB-7C71-70FF-81BE6748736D}"/>
              </a:ext>
            </a:extLst>
          </p:cNvPr>
          <p:cNvPicPr preferRelativeResize="0"/>
          <p:nvPr/>
        </p:nvPicPr>
        <p:blipFill>
          <a:blip r:embed="rId3">
            <a:alphaModFix/>
          </a:blip>
          <a:stretch>
            <a:fillRect/>
          </a:stretch>
        </p:blipFill>
        <p:spPr>
          <a:xfrm>
            <a:off x="-3017" y="-147484"/>
            <a:ext cx="12192000" cy="8125975"/>
          </a:xfrm>
          <a:prstGeom prst="rect">
            <a:avLst/>
          </a:prstGeom>
          <a:noFill/>
          <a:ln>
            <a:noFill/>
          </a:ln>
        </p:spPr>
      </p:pic>
      <p:sp>
        <p:nvSpPr>
          <p:cNvPr id="107" name="Google Shape;107;p15">
            <a:extLst>
              <a:ext uri="{FF2B5EF4-FFF2-40B4-BE49-F238E27FC236}">
                <a16:creationId xmlns:a16="http://schemas.microsoft.com/office/drawing/2014/main" id="{D83FC4F7-0E2E-52A1-D4A9-DB8F58F87EA1}"/>
              </a:ext>
            </a:extLst>
          </p:cNvPr>
          <p:cNvSpPr/>
          <p:nvPr/>
        </p:nvSpPr>
        <p:spPr>
          <a:xfrm flipH="1">
            <a:off x="10943664" y="2532197"/>
            <a:ext cx="1245319" cy="4325448"/>
          </a:xfrm>
          <a:prstGeom prst="rtTriangle">
            <a:avLst/>
          </a:prstGeom>
          <a:solidFill>
            <a:srgbClr val="285B6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08" name="Google Shape;108;p15">
            <a:extLst>
              <a:ext uri="{FF2B5EF4-FFF2-40B4-BE49-F238E27FC236}">
                <a16:creationId xmlns:a16="http://schemas.microsoft.com/office/drawing/2014/main" id="{004B05EA-F25B-E222-B807-3A74780CA3C7}"/>
              </a:ext>
            </a:extLst>
          </p:cNvPr>
          <p:cNvSpPr/>
          <p:nvPr/>
        </p:nvSpPr>
        <p:spPr>
          <a:xfrm rot="10800000">
            <a:off x="10943664" y="-52"/>
            <a:ext cx="1245319" cy="2532249"/>
          </a:xfrm>
          <a:prstGeom prst="rtTriangle">
            <a:avLst/>
          </a:prstGeom>
          <a:solidFill>
            <a:srgbClr val="36A9C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solidFill>
                  <a:srgbClr val="338BA4"/>
                </a:solidFill>
                <a:latin typeface="Calibri"/>
                <a:ea typeface="Calibri"/>
                <a:cs typeface="Calibri"/>
                <a:sym typeface="Calibri"/>
              </a:rPr>
              <a:t> </a:t>
            </a:r>
            <a:endParaRPr>
              <a:solidFill>
                <a:srgbClr val="338BA4"/>
              </a:solidFill>
              <a:latin typeface="Calibri"/>
              <a:ea typeface="Calibri"/>
              <a:cs typeface="Calibri"/>
              <a:sym typeface="Calibri"/>
            </a:endParaRPr>
          </a:p>
        </p:txBody>
      </p:sp>
      <p:pic>
        <p:nvPicPr>
          <p:cNvPr id="2" name="Imagen 1">
            <a:extLst>
              <a:ext uri="{FF2B5EF4-FFF2-40B4-BE49-F238E27FC236}">
                <a16:creationId xmlns:a16="http://schemas.microsoft.com/office/drawing/2014/main" id="{3E29FCFC-F9A0-A264-12C0-E733392103A7}"/>
              </a:ext>
            </a:extLst>
          </p:cNvPr>
          <p:cNvPicPr>
            <a:picLocks noChangeAspect="1"/>
          </p:cNvPicPr>
          <p:nvPr/>
        </p:nvPicPr>
        <p:blipFill>
          <a:blip r:embed="rId4"/>
          <a:stretch>
            <a:fillRect/>
          </a:stretch>
        </p:blipFill>
        <p:spPr>
          <a:xfrm>
            <a:off x="11070205" y="6530567"/>
            <a:ext cx="1052711" cy="242571"/>
          </a:xfrm>
          <a:prstGeom prst="rect">
            <a:avLst/>
          </a:prstGeom>
        </p:spPr>
      </p:pic>
      <p:sp>
        <p:nvSpPr>
          <p:cNvPr id="3" name="Google Shape;110;p15">
            <a:extLst>
              <a:ext uri="{FF2B5EF4-FFF2-40B4-BE49-F238E27FC236}">
                <a16:creationId xmlns:a16="http://schemas.microsoft.com/office/drawing/2014/main" id="{4888428E-5FD5-DCC1-BDEA-DCB677C32808}"/>
              </a:ext>
            </a:extLst>
          </p:cNvPr>
          <p:cNvSpPr txBox="1"/>
          <p:nvPr/>
        </p:nvSpPr>
        <p:spPr>
          <a:xfrm>
            <a:off x="322874" y="214650"/>
            <a:ext cx="11711809" cy="738633"/>
          </a:xfrm>
          <a:prstGeom prst="rect">
            <a:avLst/>
          </a:prstGeom>
          <a:noFill/>
          <a:ln>
            <a:noFill/>
          </a:ln>
        </p:spPr>
        <p:txBody>
          <a:bodyPr spcFirstLastPara="1" wrap="square" lIns="91425" tIns="91425" rIns="91425" bIns="91425" anchor="t" anchorCtr="0">
            <a:spAutoFit/>
          </a:bodyPr>
          <a:lstStyle/>
          <a:p>
            <a:r>
              <a:rPr lang="es-ES" sz="3600" b="1" dirty="0">
                <a:solidFill>
                  <a:srgbClr val="285B6A"/>
                </a:solidFill>
                <a:latin typeface="Oswald"/>
              </a:rPr>
              <a:t>SOCIALIZACION HALLAZGOS SEGUIMIENTO RETROSPECTIVO</a:t>
            </a:r>
            <a:endParaRPr lang="es-CO" sz="3600" b="1" dirty="0">
              <a:solidFill>
                <a:srgbClr val="285B6A"/>
              </a:solidFill>
              <a:latin typeface="Oswald"/>
            </a:endParaRPr>
          </a:p>
        </p:txBody>
      </p:sp>
      <p:sp>
        <p:nvSpPr>
          <p:cNvPr id="5" name="Google Shape;144;p18">
            <a:extLst>
              <a:ext uri="{FF2B5EF4-FFF2-40B4-BE49-F238E27FC236}">
                <a16:creationId xmlns:a16="http://schemas.microsoft.com/office/drawing/2014/main" id="{FA649E93-D450-1038-B06E-D9FD572E03AD}"/>
              </a:ext>
            </a:extLst>
          </p:cNvPr>
          <p:cNvSpPr txBox="1"/>
          <p:nvPr/>
        </p:nvSpPr>
        <p:spPr>
          <a:xfrm>
            <a:off x="1986433" y="2314953"/>
            <a:ext cx="8213100" cy="1853923"/>
          </a:xfrm>
          <a:prstGeom prst="rect">
            <a:avLst/>
          </a:prstGeom>
          <a:noFill/>
          <a:ln>
            <a:noFill/>
          </a:ln>
        </p:spPr>
        <p:txBody>
          <a:bodyPr spcFirstLastPara="1" wrap="square" lIns="91425" tIns="91425" rIns="91425" bIns="91425" anchor="t" anchorCtr="0">
            <a:noAutofit/>
          </a:bodyPr>
          <a:lstStyle/>
          <a:p>
            <a:pPr marL="457200" lvl="0" indent="-457200" algn="l" rtl="0">
              <a:spcBef>
                <a:spcPts val="0"/>
              </a:spcBef>
              <a:spcAft>
                <a:spcPts val="0"/>
              </a:spcAft>
              <a:buFont typeface="Arial" panose="020B0604020202020204" pitchFamily="34" charset="0"/>
              <a:buChar char="•"/>
            </a:pPr>
            <a:r>
              <a:rPr lang="es-MX" sz="3200" dirty="0">
                <a:solidFill>
                  <a:schemeClr val="dk1"/>
                </a:solidFill>
                <a:latin typeface="Lexend Deca Medium"/>
                <a:ea typeface="Lexend Deca Medium"/>
                <a:cs typeface="Lexend Deca Medium"/>
                <a:sym typeface="Lexend Deca"/>
              </a:rPr>
              <a:t>No se generan Planes de mejora</a:t>
            </a:r>
          </a:p>
          <a:p>
            <a:pPr marL="457200" lvl="0" indent="-457200" algn="l" rtl="0">
              <a:spcBef>
                <a:spcPts val="0"/>
              </a:spcBef>
              <a:spcAft>
                <a:spcPts val="0"/>
              </a:spcAft>
              <a:buFont typeface="Arial" panose="020B0604020202020204" pitchFamily="34" charset="0"/>
              <a:buChar char="•"/>
            </a:pPr>
            <a:endParaRPr lang="es-MX" sz="3200" dirty="0">
              <a:solidFill>
                <a:schemeClr val="dk1"/>
              </a:solidFill>
              <a:latin typeface="Lexend Deca Medium"/>
              <a:ea typeface="Lexend Deca Medium"/>
              <a:cs typeface="Lexend Deca Medium"/>
              <a:sym typeface="Lexend Deca"/>
            </a:endParaRPr>
          </a:p>
          <a:p>
            <a:pPr marL="457200" lvl="0" indent="-457200" algn="l" rtl="0">
              <a:spcBef>
                <a:spcPts val="0"/>
              </a:spcBef>
              <a:spcAft>
                <a:spcPts val="0"/>
              </a:spcAft>
              <a:buFont typeface="Arial" panose="020B0604020202020204" pitchFamily="34" charset="0"/>
              <a:buChar char="•"/>
            </a:pPr>
            <a:r>
              <a:rPr lang="es-MX" sz="3200" dirty="0">
                <a:solidFill>
                  <a:schemeClr val="dk1"/>
                </a:solidFill>
                <a:latin typeface="Lexend Deca Medium"/>
                <a:ea typeface="Lexend Deca Medium"/>
                <a:cs typeface="Lexend Deca Medium"/>
                <a:sym typeface="Lexend Deca"/>
              </a:rPr>
              <a:t>No se realizan seguimientos en campo</a:t>
            </a:r>
          </a:p>
          <a:p>
            <a:pPr marL="457200" lvl="0" indent="-457200" algn="l" rtl="0">
              <a:spcBef>
                <a:spcPts val="0"/>
              </a:spcBef>
              <a:spcAft>
                <a:spcPts val="0"/>
              </a:spcAft>
              <a:buFont typeface="Arial" panose="020B0604020202020204" pitchFamily="34" charset="0"/>
              <a:buChar char="•"/>
            </a:pPr>
            <a:endParaRPr lang="es-MX" sz="3200" dirty="0">
              <a:solidFill>
                <a:schemeClr val="dk1"/>
              </a:solidFill>
              <a:latin typeface="Lexend Deca Medium"/>
              <a:ea typeface="Lexend Deca Medium"/>
              <a:cs typeface="Lexend Deca Medium"/>
              <a:sym typeface="Lexend Deca"/>
            </a:endParaRPr>
          </a:p>
          <a:p>
            <a:pPr marL="457200" lvl="0" indent="-457200" algn="l" rtl="0">
              <a:spcBef>
                <a:spcPts val="0"/>
              </a:spcBef>
              <a:spcAft>
                <a:spcPts val="0"/>
              </a:spcAft>
              <a:buFont typeface="Arial" panose="020B0604020202020204" pitchFamily="34" charset="0"/>
              <a:buChar char="•"/>
            </a:pPr>
            <a:endParaRPr sz="3200" dirty="0">
              <a:solidFill>
                <a:schemeClr val="dk1"/>
              </a:solidFill>
              <a:latin typeface="Lexend Deca Medium"/>
              <a:ea typeface="Lexend Deca Medium"/>
              <a:cs typeface="Lexend Deca Medium"/>
              <a:sym typeface="Lexend Deca"/>
            </a:endParaRPr>
          </a:p>
        </p:txBody>
      </p:sp>
    </p:spTree>
    <p:extLst>
      <p:ext uri="{BB962C8B-B14F-4D97-AF65-F5344CB8AC3E}">
        <p14:creationId xmlns:p14="http://schemas.microsoft.com/office/powerpoint/2010/main" val="17730737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94">
          <a:extLst>
            <a:ext uri="{FF2B5EF4-FFF2-40B4-BE49-F238E27FC236}">
              <a16:creationId xmlns:a16="http://schemas.microsoft.com/office/drawing/2014/main" id="{72A6DC4F-2DFF-77F8-AF3E-D404EF26A19B}"/>
            </a:ext>
          </a:extLst>
        </p:cNvPr>
        <p:cNvGrpSpPr/>
        <p:nvPr/>
      </p:nvGrpSpPr>
      <p:grpSpPr>
        <a:xfrm>
          <a:off x="0" y="0"/>
          <a:ext cx="0" cy="0"/>
          <a:chOff x="0" y="0"/>
          <a:chExt cx="0" cy="0"/>
        </a:xfrm>
      </p:grpSpPr>
      <p:sp>
        <p:nvSpPr>
          <p:cNvPr id="95" name="Google Shape;95;p14">
            <a:extLst>
              <a:ext uri="{FF2B5EF4-FFF2-40B4-BE49-F238E27FC236}">
                <a16:creationId xmlns:a16="http://schemas.microsoft.com/office/drawing/2014/main" id="{5BFAF051-34BE-75BB-41BF-DACA8D2CDC7F}"/>
              </a:ext>
            </a:extLst>
          </p:cNvPr>
          <p:cNvSpPr/>
          <p:nvPr/>
        </p:nvSpPr>
        <p:spPr>
          <a:xfrm>
            <a:off x="0" y="-2125"/>
            <a:ext cx="12206700" cy="6857700"/>
          </a:xfrm>
          <a:prstGeom prst="rect">
            <a:avLst/>
          </a:prstGeom>
          <a:solidFill>
            <a:srgbClr val="285B6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chemeClr val="lt1"/>
              </a:solidFill>
              <a:latin typeface="Calibri"/>
              <a:ea typeface="Calibri"/>
              <a:cs typeface="Calibri"/>
              <a:sym typeface="Calibri"/>
            </a:endParaRPr>
          </a:p>
        </p:txBody>
      </p:sp>
      <p:sp>
        <p:nvSpPr>
          <p:cNvPr id="96" name="Google Shape;96;p14">
            <a:extLst>
              <a:ext uri="{FF2B5EF4-FFF2-40B4-BE49-F238E27FC236}">
                <a16:creationId xmlns:a16="http://schemas.microsoft.com/office/drawing/2014/main" id="{CBB036B0-F54A-E058-F0F4-777C8282F1E4}"/>
              </a:ext>
            </a:extLst>
          </p:cNvPr>
          <p:cNvSpPr/>
          <p:nvPr/>
        </p:nvSpPr>
        <p:spPr>
          <a:xfrm flipH="1">
            <a:off x="10965015" y="2532197"/>
            <a:ext cx="1245300" cy="4325400"/>
          </a:xfrm>
          <a:prstGeom prst="rtTriangle">
            <a:avLst/>
          </a:prstGeom>
          <a:solidFill>
            <a:srgbClr val="36A9C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97" name="Google Shape;97;p14">
            <a:extLst>
              <a:ext uri="{FF2B5EF4-FFF2-40B4-BE49-F238E27FC236}">
                <a16:creationId xmlns:a16="http://schemas.microsoft.com/office/drawing/2014/main" id="{A2BC63BB-6490-A6AB-F5BD-076AFCEE1D27}"/>
              </a:ext>
            </a:extLst>
          </p:cNvPr>
          <p:cNvSpPr/>
          <p:nvPr/>
        </p:nvSpPr>
        <p:spPr>
          <a:xfrm rot="10800000">
            <a:off x="10965015" y="-103"/>
            <a:ext cx="1245300" cy="2532300"/>
          </a:xfrm>
          <a:prstGeom prst="rtTriangle">
            <a:avLst/>
          </a:prstGeom>
          <a:solidFill>
            <a:srgbClr val="4FC0E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latin typeface="Calibri"/>
                <a:ea typeface="Calibri"/>
                <a:cs typeface="Calibri"/>
                <a:sym typeface="Calibri"/>
              </a:rPr>
              <a:t> </a:t>
            </a:r>
            <a:endParaRPr>
              <a:latin typeface="Calibri"/>
              <a:ea typeface="Calibri"/>
              <a:cs typeface="Calibri"/>
              <a:sym typeface="Calibri"/>
            </a:endParaRPr>
          </a:p>
        </p:txBody>
      </p:sp>
      <p:sp>
        <p:nvSpPr>
          <p:cNvPr id="98" name="Google Shape;98;p14">
            <a:extLst>
              <a:ext uri="{FF2B5EF4-FFF2-40B4-BE49-F238E27FC236}">
                <a16:creationId xmlns:a16="http://schemas.microsoft.com/office/drawing/2014/main" id="{608E8ABB-1261-A80C-0360-9ABB5F71AE44}"/>
              </a:ext>
            </a:extLst>
          </p:cNvPr>
          <p:cNvSpPr txBox="1"/>
          <p:nvPr/>
        </p:nvSpPr>
        <p:spPr>
          <a:xfrm>
            <a:off x="963563" y="849929"/>
            <a:ext cx="9694605" cy="3877954"/>
          </a:xfrm>
          <a:prstGeom prst="rect">
            <a:avLst/>
          </a:prstGeom>
          <a:noFill/>
          <a:ln>
            <a:noFill/>
          </a:ln>
        </p:spPr>
        <p:txBody>
          <a:bodyPr spcFirstLastPara="1" wrap="square" lIns="91425" tIns="91425" rIns="91425" bIns="91425" anchor="t" anchorCtr="0">
            <a:spAutoFit/>
          </a:bodyPr>
          <a:lstStyle/>
          <a:p>
            <a:pPr algn="ctr"/>
            <a:r>
              <a:rPr lang="es-ES" sz="4800" b="1" dirty="0">
                <a:solidFill>
                  <a:schemeClr val="lt1"/>
                </a:solidFill>
                <a:latin typeface="Oswald"/>
              </a:rPr>
              <a:t>SOCIALIZACIÓN HALLAZGOS EQUIPO APOYO A LA SUPERVISION</a:t>
            </a:r>
            <a:br>
              <a:rPr lang="es-ES" sz="4800" b="1" dirty="0">
                <a:solidFill>
                  <a:schemeClr val="lt1"/>
                </a:solidFill>
                <a:latin typeface="Oswald"/>
              </a:rPr>
            </a:br>
            <a:endParaRPr lang="es-ES" sz="4800" b="1" dirty="0">
              <a:solidFill>
                <a:schemeClr val="lt1"/>
              </a:solidFill>
              <a:latin typeface="Oswald"/>
            </a:endParaRPr>
          </a:p>
          <a:p>
            <a:pPr algn="ctr"/>
            <a:endParaRPr lang="es-ES" sz="4800" b="1" dirty="0">
              <a:solidFill>
                <a:schemeClr val="lt1"/>
              </a:solidFill>
              <a:latin typeface="Oswald"/>
            </a:endParaRPr>
          </a:p>
          <a:p>
            <a:pPr algn="ctr"/>
            <a:r>
              <a:rPr lang="es-ES" sz="4800" b="1" dirty="0">
                <a:solidFill>
                  <a:schemeClr val="lt1"/>
                </a:solidFill>
                <a:latin typeface="Oswald"/>
              </a:rPr>
              <a:t>SUBRED SUR OCCIDENTE</a:t>
            </a:r>
            <a:endParaRPr lang="es-CO" sz="4800" b="1" dirty="0">
              <a:solidFill>
                <a:schemeClr val="lt1"/>
              </a:solidFill>
              <a:latin typeface="Oswald"/>
            </a:endParaRPr>
          </a:p>
        </p:txBody>
      </p:sp>
      <p:sp>
        <p:nvSpPr>
          <p:cNvPr id="99" name="Google Shape;99;p14">
            <a:extLst>
              <a:ext uri="{FF2B5EF4-FFF2-40B4-BE49-F238E27FC236}">
                <a16:creationId xmlns:a16="http://schemas.microsoft.com/office/drawing/2014/main" id="{232FED77-BB1E-BE1E-DB2A-0E10611A2271}"/>
              </a:ext>
            </a:extLst>
          </p:cNvPr>
          <p:cNvSpPr/>
          <p:nvPr/>
        </p:nvSpPr>
        <p:spPr>
          <a:xfrm flipH="1">
            <a:off x="-1160900" y="479700"/>
            <a:ext cx="3074100" cy="6378300"/>
          </a:xfrm>
          <a:prstGeom prst="parallelogram">
            <a:avLst>
              <a:gd name="adj" fmla="val 71939"/>
            </a:avLst>
          </a:prstGeom>
          <a:solidFill>
            <a:srgbClr val="4FC0E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latin typeface="Calibri"/>
                <a:ea typeface="Calibri"/>
                <a:cs typeface="Calibri"/>
                <a:sym typeface="Calibri"/>
              </a:rPr>
              <a:t> </a:t>
            </a:r>
            <a:endParaRPr>
              <a:latin typeface="Calibri"/>
              <a:ea typeface="Calibri"/>
              <a:cs typeface="Calibri"/>
              <a:sym typeface="Calibri"/>
            </a:endParaRPr>
          </a:p>
        </p:txBody>
      </p:sp>
      <p:pic>
        <p:nvPicPr>
          <p:cNvPr id="2" name="Imagen 1">
            <a:extLst>
              <a:ext uri="{FF2B5EF4-FFF2-40B4-BE49-F238E27FC236}">
                <a16:creationId xmlns:a16="http://schemas.microsoft.com/office/drawing/2014/main" id="{702B3821-E553-84F3-0F4F-AF93DE4BD1C3}"/>
              </a:ext>
            </a:extLst>
          </p:cNvPr>
          <p:cNvPicPr>
            <a:picLocks noChangeAspect="1"/>
          </p:cNvPicPr>
          <p:nvPr/>
        </p:nvPicPr>
        <p:blipFill>
          <a:blip r:embed="rId3"/>
          <a:stretch>
            <a:fillRect/>
          </a:stretch>
        </p:blipFill>
        <p:spPr>
          <a:xfrm>
            <a:off x="4276970" y="5438253"/>
            <a:ext cx="3638060" cy="838300"/>
          </a:xfrm>
          <a:prstGeom prst="rect">
            <a:avLst/>
          </a:prstGeom>
        </p:spPr>
      </p:pic>
    </p:spTree>
    <p:extLst>
      <p:ext uri="{BB962C8B-B14F-4D97-AF65-F5344CB8AC3E}">
        <p14:creationId xmlns:p14="http://schemas.microsoft.com/office/powerpoint/2010/main" val="30890475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04">
          <a:extLst>
            <a:ext uri="{FF2B5EF4-FFF2-40B4-BE49-F238E27FC236}">
              <a16:creationId xmlns:a16="http://schemas.microsoft.com/office/drawing/2014/main" id="{F6374CF8-2F68-5F89-2189-AED4D5ACD277}"/>
            </a:ext>
          </a:extLst>
        </p:cNvPr>
        <p:cNvGrpSpPr/>
        <p:nvPr/>
      </p:nvGrpSpPr>
      <p:grpSpPr>
        <a:xfrm>
          <a:off x="0" y="0"/>
          <a:ext cx="0" cy="0"/>
          <a:chOff x="0" y="0"/>
          <a:chExt cx="0" cy="0"/>
        </a:xfrm>
      </p:grpSpPr>
      <p:pic>
        <p:nvPicPr>
          <p:cNvPr id="105" name="Google Shape;105;p15">
            <a:extLst>
              <a:ext uri="{FF2B5EF4-FFF2-40B4-BE49-F238E27FC236}">
                <a16:creationId xmlns:a16="http://schemas.microsoft.com/office/drawing/2014/main" id="{1AE83CBD-29EE-982E-9C5D-36FFC02AC4B2}"/>
              </a:ext>
            </a:extLst>
          </p:cNvPr>
          <p:cNvPicPr preferRelativeResize="0"/>
          <p:nvPr/>
        </p:nvPicPr>
        <p:blipFill>
          <a:blip r:embed="rId3">
            <a:alphaModFix/>
          </a:blip>
          <a:stretch>
            <a:fillRect/>
          </a:stretch>
        </p:blipFill>
        <p:spPr>
          <a:xfrm>
            <a:off x="0" y="0"/>
            <a:ext cx="12192000" cy="8125975"/>
          </a:xfrm>
          <a:prstGeom prst="rect">
            <a:avLst/>
          </a:prstGeom>
          <a:noFill/>
          <a:ln>
            <a:noFill/>
          </a:ln>
        </p:spPr>
      </p:pic>
      <p:sp>
        <p:nvSpPr>
          <p:cNvPr id="107" name="Google Shape;107;p15">
            <a:extLst>
              <a:ext uri="{FF2B5EF4-FFF2-40B4-BE49-F238E27FC236}">
                <a16:creationId xmlns:a16="http://schemas.microsoft.com/office/drawing/2014/main" id="{E3269BB9-9AF0-FAED-8C30-4BE6FF729BAE}"/>
              </a:ext>
            </a:extLst>
          </p:cNvPr>
          <p:cNvSpPr/>
          <p:nvPr/>
        </p:nvSpPr>
        <p:spPr>
          <a:xfrm flipH="1">
            <a:off x="10943664" y="2532197"/>
            <a:ext cx="1245319" cy="4325448"/>
          </a:xfrm>
          <a:prstGeom prst="rtTriangle">
            <a:avLst/>
          </a:prstGeom>
          <a:solidFill>
            <a:srgbClr val="285B6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08" name="Google Shape;108;p15">
            <a:extLst>
              <a:ext uri="{FF2B5EF4-FFF2-40B4-BE49-F238E27FC236}">
                <a16:creationId xmlns:a16="http://schemas.microsoft.com/office/drawing/2014/main" id="{BCE230B4-BCF2-4BE0-F7ED-17F005B5D209}"/>
              </a:ext>
            </a:extLst>
          </p:cNvPr>
          <p:cNvSpPr/>
          <p:nvPr/>
        </p:nvSpPr>
        <p:spPr>
          <a:xfrm rot="10800000">
            <a:off x="10943664" y="-52"/>
            <a:ext cx="1245319" cy="2532249"/>
          </a:xfrm>
          <a:prstGeom prst="rtTriangle">
            <a:avLst/>
          </a:prstGeom>
          <a:solidFill>
            <a:srgbClr val="36A9C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solidFill>
                  <a:srgbClr val="338BA4"/>
                </a:solidFill>
                <a:latin typeface="Calibri"/>
                <a:ea typeface="Calibri"/>
                <a:cs typeface="Calibri"/>
                <a:sym typeface="Calibri"/>
              </a:rPr>
              <a:t> </a:t>
            </a:r>
            <a:endParaRPr>
              <a:solidFill>
                <a:srgbClr val="338BA4"/>
              </a:solidFill>
              <a:latin typeface="Calibri"/>
              <a:ea typeface="Calibri"/>
              <a:cs typeface="Calibri"/>
              <a:sym typeface="Calibri"/>
            </a:endParaRPr>
          </a:p>
        </p:txBody>
      </p:sp>
      <p:sp>
        <p:nvSpPr>
          <p:cNvPr id="110" name="Google Shape;110;p15">
            <a:extLst>
              <a:ext uri="{FF2B5EF4-FFF2-40B4-BE49-F238E27FC236}">
                <a16:creationId xmlns:a16="http://schemas.microsoft.com/office/drawing/2014/main" id="{0D87EAD1-0BBA-A104-D8F4-CE7A9AF11489}"/>
              </a:ext>
            </a:extLst>
          </p:cNvPr>
          <p:cNvSpPr txBox="1"/>
          <p:nvPr/>
        </p:nvSpPr>
        <p:spPr>
          <a:xfrm>
            <a:off x="322874" y="214650"/>
            <a:ext cx="11711809" cy="738633"/>
          </a:xfrm>
          <a:prstGeom prst="rect">
            <a:avLst/>
          </a:prstGeom>
          <a:noFill/>
          <a:ln>
            <a:noFill/>
          </a:ln>
        </p:spPr>
        <p:txBody>
          <a:bodyPr spcFirstLastPara="1" wrap="square" lIns="91425" tIns="91425" rIns="91425" bIns="91425" anchor="t" anchorCtr="0">
            <a:spAutoFit/>
          </a:bodyPr>
          <a:lstStyle/>
          <a:p>
            <a:r>
              <a:rPr lang="es-ES" sz="3600" b="1" dirty="0">
                <a:solidFill>
                  <a:srgbClr val="285B6A"/>
                </a:solidFill>
                <a:latin typeface="Oswald"/>
              </a:rPr>
              <a:t>SOCIALIZACION HALLAZGOS SEGUIMIENTO RETROSPECTIVO</a:t>
            </a:r>
            <a:endParaRPr lang="es-CO" sz="3600" b="1" dirty="0">
              <a:solidFill>
                <a:srgbClr val="285B6A"/>
              </a:solidFill>
              <a:latin typeface="Oswald"/>
            </a:endParaRPr>
          </a:p>
        </p:txBody>
      </p:sp>
      <p:pic>
        <p:nvPicPr>
          <p:cNvPr id="2" name="Imagen 1">
            <a:extLst>
              <a:ext uri="{FF2B5EF4-FFF2-40B4-BE49-F238E27FC236}">
                <a16:creationId xmlns:a16="http://schemas.microsoft.com/office/drawing/2014/main" id="{790C855A-813F-99C8-0069-210AFED702CB}"/>
              </a:ext>
            </a:extLst>
          </p:cNvPr>
          <p:cNvPicPr>
            <a:picLocks noChangeAspect="1"/>
          </p:cNvPicPr>
          <p:nvPr/>
        </p:nvPicPr>
        <p:blipFill>
          <a:blip r:embed="rId4"/>
          <a:stretch>
            <a:fillRect/>
          </a:stretch>
        </p:blipFill>
        <p:spPr>
          <a:xfrm>
            <a:off x="11070205" y="6530567"/>
            <a:ext cx="1052711" cy="242571"/>
          </a:xfrm>
          <a:prstGeom prst="rect">
            <a:avLst/>
          </a:prstGeom>
        </p:spPr>
      </p:pic>
      <p:graphicFrame>
        <p:nvGraphicFramePr>
          <p:cNvPr id="3" name="Tabla 2">
            <a:extLst>
              <a:ext uri="{FF2B5EF4-FFF2-40B4-BE49-F238E27FC236}">
                <a16:creationId xmlns:a16="http://schemas.microsoft.com/office/drawing/2014/main" id="{C576FED0-66E8-F431-0CCF-F3E6EBBE7568}"/>
              </a:ext>
            </a:extLst>
          </p:cNvPr>
          <p:cNvGraphicFramePr>
            <a:graphicFrameLocks noGrp="1"/>
          </p:cNvGraphicFramePr>
          <p:nvPr>
            <p:extLst>
              <p:ext uri="{D42A27DB-BD31-4B8C-83A1-F6EECF244321}">
                <p14:modId xmlns:p14="http://schemas.microsoft.com/office/powerpoint/2010/main" val="3344183672"/>
              </p:ext>
            </p:extLst>
          </p:nvPr>
        </p:nvGraphicFramePr>
        <p:xfrm>
          <a:off x="895194" y="1595465"/>
          <a:ext cx="10401612" cy="3549630"/>
        </p:xfrm>
        <a:graphic>
          <a:graphicData uri="http://schemas.openxmlformats.org/drawingml/2006/table">
            <a:tbl>
              <a:tblPr firstRow="1">
                <a:tableStyleId>{7DF18680-E054-41AD-8BC1-D1AEF772440D}</a:tableStyleId>
              </a:tblPr>
              <a:tblGrid>
                <a:gridCol w="5028810">
                  <a:extLst>
                    <a:ext uri="{9D8B030D-6E8A-4147-A177-3AD203B41FA5}">
                      <a16:colId xmlns:a16="http://schemas.microsoft.com/office/drawing/2014/main" val="1820369712"/>
                    </a:ext>
                  </a:extLst>
                </a:gridCol>
                <a:gridCol w="1294059">
                  <a:extLst>
                    <a:ext uri="{9D8B030D-6E8A-4147-A177-3AD203B41FA5}">
                      <a16:colId xmlns:a16="http://schemas.microsoft.com/office/drawing/2014/main" val="3868954574"/>
                    </a:ext>
                  </a:extLst>
                </a:gridCol>
                <a:gridCol w="1294059">
                  <a:extLst>
                    <a:ext uri="{9D8B030D-6E8A-4147-A177-3AD203B41FA5}">
                      <a16:colId xmlns:a16="http://schemas.microsoft.com/office/drawing/2014/main" val="872468562"/>
                    </a:ext>
                  </a:extLst>
                </a:gridCol>
                <a:gridCol w="2784684">
                  <a:extLst>
                    <a:ext uri="{9D8B030D-6E8A-4147-A177-3AD203B41FA5}">
                      <a16:colId xmlns:a16="http://schemas.microsoft.com/office/drawing/2014/main" val="3409415570"/>
                    </a:ext>
                  </a:extLst>
                </a:gridCol>
              </a:tblGrid>
              <a:tr h="882175">
                <a:tc>
                  <a:txBody>
                    <a:bodyPr/>
                    <a:lstStyle/>
                    <a:p>
                      <a:pPr algn="ctr" rtl="0" fontAlgn="ctr"/>
                      <a:r>
                        <a:rPr lang="es-CO" sz="2200" b="0" u="none" strike="noStrike" cap="none" dirty="0">
                          <a:solidFill>
                            <a:schemeClr val="dk1"/>
                          </a:solidFill>
                          <a:sym typeface="Arial"/>
                        </a:rPr>
                        <a:t>Intervención y/o Producto</a:t>
                      </a:r>
                      <a:endParaRPr lang="es-CO" sz="2200" b="0" i="0" u="none" strike="noStrike" cap="none" dirty="0">
                        <a:solidFill>
                          <a:schemeClr val="dk1"/>
                        </a:solidFill>
                        <a:latin typeface="Lexend Deca Medium"/>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2200" b="0" u="none" strike="noStrike" cap="none">
                          <a:solidFill>
                            <a:schemeClr val="dk1"/>
                          </a:solidFill>
                          <a:sym typeface="Arial"/>
                        </a:rPr>
                        <a:t>Hallazgos </a:t>
                      </a:r>
                      <a:endParaRPr lang="es-CO" sz="2200" b="0" i="0" u="none" strike="noStrike" cap="none">
                        <a:solidFill>
                          <a:schemeClr val="dk1"/>
                        </a:solidFill>
                        <a:latin typeface="Lexend Deca Medium"/>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2200" b="0" u="none" strike="noStrike" cap="none" dirty="0">
                          <a:solidFill>
                            <a:schemeClr val="dk1"/>
                          </a:solidFill>
                          <a:sym typeface="Arial"/>
                        </a:rPr>
                        <a:t>Localidad </a:t>
                      </a:r>
                      <a:endParaRPr lang="es-CO" sz="2200" b="0" i="0" u="none" strike="noStrike" cap="none" dirty="0">
                        <a:solidFill>
                          <a:schemeClr val="dk1"/>
                        </a:solidFill>
                        <a:latin typeface="Lexend Deca Medium"/>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MX" sz="2200" b="0" u="none" strike="noStrike" cap="none" dirty="0">
                          <a:solidFill>
                            <a:schemeClr val="dk1"/>
                          </a:solidFill>
                          <a:sym typeface="Arial"/>
                        </a:rPr>
                        <a:t>Glosa y/o Plan de mejora </a:t>
                      </a:r>
                      <a:endParaRPr lang="es-MX" sz="2200" b="0" i="0" u="none" strike="noStrike" cap="none" dirty="0">
                        <a:solidFill>
                          <a:schemeClr val="dk1"/>
                        </a:solidFill>
                        <a:latin typeface="Lexend Deca Medium"/>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34775744"/>
                  </a:ext>
                </a:extLst>
              </a:tr>
              <a:tr h="1318715">
                <a:tc>
                  <a:txBody>
                    <a:bodyPr/>
                    <a:lstStyle/>
                    <a:p>
                      <a:pPr algn="l" rtl="0" fontAlgn="ctr"/>
                      <a:r>
                        <a:rPr lang="es-MX" sz="2200" b="0" u="none" strike="noStrike" cap="none" dirty="0">
                          <a:solidFill>
                            <a:schemeClr val="dk1"/>
                          </a:solidFill>
                          <a:sym typeface="Arial"/>
                        </a:rPr>
                        <a:t>152 - Búsqueda Activa Institucional (BAI) para la subred Centro oriente, Sur, Sur Occidente y Norte_ Salud Mental</a:t>
                      </a:r>
                      <a:endParaRPr lang="es-MX" sz="2200" b="0" i="0" u="none" strike="noStrike" cap="none" dirty="0">
                        <a:solidFill>
                          <a:schemeClr val="dk1"/>
                        </a:solidFill>
                        <a:latin typeface="Lexend Deca Medium"/>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2200" b="0" u="none" strike="noStrike" cap="none" dirty="0">
                          <a:solidFill>
                            <a:schemeClr val="dk1"/>
                          </a:solidFill>
                          <a:sym typeface="Arial"/>
                        </a:rPr>
                        <a:t> NO</a:t>
                      </a:r>
                      <a:endParaRPr lang="es-CO" sz="2200" b="0" i="0" u="none" strike="noStrike" cap="none" dirty="0">
                        <a:solidFill>
                          <a:schemeClr val="dk1"/>
                        </a:solidFill>
                        <a:latin typeface="Lexend Deca Medium"/>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2200" b="0" u="none" strike="noStrike" cap="none">
                          <a:solidFill>
                            <a:schemeClr val="dk1"/>
                          </a:solidFill>
                          <a:sym typeface="Arial"/>
                        </a:rPr>
                        <a:t>SUBRED </a:t>
                      </a:r>
                      <a:endParaRPr lang="es-CO" sz="2200" b="0" i="0" u="none" strike="noStrike" cap="none">
                        <a:solidFill>
                          <a:schemeClr val="dk1"/>
                        </a:solidFill>
                        <a:latin typeface="Lexend Deca Medium"/>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kumimoji="0" lang="es-CO" sz="2200" b="0" i="0" u="none" strike="noStrike" kern="0" cap="none" spc="0" normalizeH="0" baseline="0" noProof="0">
                          <a:ln>
                            <a:noFill/>
                          </a:ln>
                          <a:solidFill>
                            <a:srgbClr val="000000"/>
                          </a:solidFill>
                          <a:effectLst/>
                          <a:uLnTx/>
                          <a:uFillTx/>
                          <a:latin typeface="Arial"/>
                          <a:ea typeface="+mn-ea"/>
                          <a:cs typeface="+mn-cs"/>
                          <a:sym typeface="Arial"/>
                        </a:rPr>
                        <a:t>No se generaron hallazgos</a:t>
                      </a:r>
                      <a:endParaRPr kumimoji="0" lang="es-CO" sz="2200" b="0" i="0" u="none" strike="noStrike" kern="0" cap="none" spc="0" normalizeH="0" baseline="0" noProof="0" dirty="0">
                        <a:ln>
                          <a:noFill/>
                        </a:ln>
                        <a:solidFill>
                          <a:srgbClr val="000000"/>
                        </a:solidFill>
                        <a:effectLst/>
                        <a:uLnTx/>
                        <a:uFillTx/>
                        <a:latin typeface="Lexend Deca Medium"/>
                        <a:ea typeface="+mn-ea"/>
                        <a:cs typeface="+mn-cs"/>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42633347"/>
                  </a:ext>
                </a:extLst>
              </a:tr>
              <a:tr h="1318715">
                <a:tc>
                  <a:txBody>
                    <a:bodyPr/>
                    <a:lstStyle/>
                    <a:p>
                      <a:pPr algn="l" fontAlgn="ctr"/>
                      <a:r>
                        <a:rPr lang="es-MX" sz="2200" b="0" i="0" u="none" strike="noStrike" cap="none" dirty="0">
                          <a:solidFill>
                            <a:schemeClr val="dk1"/>
                          </a:solidFill>
                          <a:latin typeface="+mn-lt"/>
                          <a:ea typeface="+mn-ea"/>
                          <a:cs typeface="+mn-cs"/>
                          <a:sym typeface="Arial"/>
                        </a:rPr>
                        <a:t>172 - Gestión  de la información  del Componente de Salud Mental - Subred Norte y Sur Occidente </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2200" b="0" u="none" strike="noStrike" cap="none">
                          <a:solidFill>
                            <a:schemeClr val="dk1"/>
                          </a:solidFill>
                          <a:sym typeface="Arial"/>
                        </a:rPr>
                        <a:t> NO</a:t>
                      </a:r>
                      <a:endParaRPr lang="es-CO" sz="2200" b="0" i="0" u="none" strike="noStrike" cap="none">
                        <a:solidFill>
                          <a:schemeClr val="dk1"/>
                        </a:solidFill>
                        <a:latin typeface="Lexend Deca Medium"/>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2200" b="0" u="none" strike="noStrike" cap="none" dirty="0">
                          <a:solidFill>
                            <a:schemeClr val="dk1"/>
                          </a:solidFill>
                          <a:sym typeface="Arial"/>
                        </a:rPr>
                        <a:t> SUBRED</a:t>
                      </a:r>
                      <a:endParaRPr lang="es-CO" sz="2200" b="0" i="0" u="none" strike="noStrike" cap="none" dirty="0">
                        <a:solidFill>
                          <a:schemeClr val="dk1"/>
                        </a:solidFill>
                        <a:latin typeface="Lexend Deca Medium"/>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kumimoji="0" lang="es-CO" sz="2200" b="0" i="0" u="none" strike="noStrike" kern="0" cap="none" spc="0" normalizeH="0" baseline="0" noProof="0" dirty="0">
                          <a:ln>
                            <a:noFill/>
                          </a:ln>
                          <a:solidFill>
                            <a:srgbClr val="000000"/>
                          </a:solidFill>
                          <a:effectLst/>
                          <a:uLnTx/>
                          <a:uFillTx/>
                          <a:latin typeface="Arial"/>
                          <a:ea typeface="+mn-ea"/>
                          <a:cs typeface="+mn-cs"/>
                          <a:sym typeface="Arial"/>
                        </a:rPr>
                        <a:t>No se generaron hallazgos</a:t>
                      </a:r>
                      <a:endParaRPr kumimoji="0" lang="es-CO" sz="2200" b="0" i="0" u="none" strike="noStrike" kern="0" cap="none" spc="0" normalizeH="0" baseline="0" noProof="0" dirty="0">
                        <a:ln>
                          <a:noFill/>
                        </a:ln>
                        <a:solidFill>
                          <a:srgbClr val="000000"/>
                        </a:solidFill>
                        <a:effectLst/>
                        <a:uLnTx/>
                        <a:uFillTx/>
                        <a:latin typeface="Lexend Deca Medium"/>
                        <a:ea typeface="+mn-ea"/>
                        <a:cs typeface="+mn-cs"/>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94794207"/>
                  </a:ext>
                </a:extLst>
              </a:tr>
            </a:tbl>
          </a:graphicData>
        </a:graphic>
      </p:graphicFrame>
    </p:spTree>
    <p:extLst>
      <p:ext uri="{BB962C8B-B14F-4D97-AF65-F5344CB8AC3E}">
        <p14:creationId xmlns:p14="http://schemas.microsoft.com/office/powerpoint/2010/main" val="78067393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04">
          <a:extLst>
            <a:ext uri="{FF2B5EF4-FFF2-40B4-BE49-F238E27FC236}">
              <a16:creationId xmlns:a16="http://schemas.microsoft.com/office/drawing/2014/main" id="{B0DD8C50-26C6-986A-3409-965894CF83C4}"/>
            </a:ext>
          </a:extLst>
        </p:cNvPr>
        <p:cNvGrpSpPr/>
        <p:nvPr/>
      </p:nvGrpSpPr>
      <p:grpSpPr>
        <a:xfrm>
          <a:off x="0" y="0"/>
          <a:ext cx="0" cy="0"/>
          <a:chOff x="0" y="0"/>
          <a:chExt cx="0" cy="0"/>
        </a:xfrm>
      </p:grpSpPr>
      <p:pic>
        <p:nvPicPr>
          <p:cNvPr id="105" name="Google Shape;105;p15">
            <a:extLst>
              <a:ext uri="{FF2B5EF4-FFF2-40B4-BE49-F238E27FC236}">
                <a16:creationId xmlns:a16="http://schemas.microsoft.com/office/drawing/2014/main" id="{6FDCC15E-5276-DD3D-4195-39712998D22F}"/>
              </a:ext>
            </a:extLst>
          </p:cNvPr>
          <p:cNvPicPr preferRelativeResize="0"/>
          <p:nvPr/>
        </p:nvPicPr>
        <p:blipFill>
          <a:blip r:embed="rId3">
            <a:alphaModFix/>
          </a:blip>
          <a:stretch>
            <a:fillRect/>
          </a:stretch>
        </p:blipFill>
        <p:spPr>
          <a:xfrm>
            <a:off x="0" y="0"/>
            <a:ext cx="12192000" cy="8125975"/>
          </a:xfrm>
          <a:prstGeom prst="rect">
            <a:avLst/>
          </a:prstGeom>
          <a:noFill/>
          <a:ln>
            <a:noFill/>
          </a:ln>
        </p:spPr>
      </p:pic>
      <p:sp>
        <p:nvSpPr>
          <p:cNvPr id="107" name="Google Shape;107;p15">
            <a:extLst>
              <a:ext uri="{FF2B5EF4-FFF2-40B4-BE49-F238E27FC236}">
                <a16:creationId xmlns:a16="http://schemas.microsoft.com/office/drawing/2014/main" id="{366EF993-93B6-1F40-B19B-8282D9239E5F}"/>
              </a:ext>
            </a:extLst>
          </p:cNvPr>
          <p:cNvSpPr/>
          <p:nvPr/>
        </p:nvSpPr>
        <p:spPr>
          <a:xfrm flipH="1">
            <a:off x="10943664" y="2532197"/>
            <a:ext cx="1245319" cy="4325448"/>
          </a:xfrm>
          <a:prstGeom prst="rtTriangle">
            <a:avLst/>
          </a:prstGeom>
          <a:solidFill>
            <a:srgbClr val="285B6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08" name="Google Shape;108;p15">
            <a:extLst>
              <a:ext uri="{FF2B5EF4-FFF2-40B4-BE49-F238E27FC236}">
                <a16:creationId xmlns:a16="http://schemas.microsoft.com/office/drawing/2014/main" id="{689543BE-A93D-5F73-7D35-EED4913FAADA}"/>
              </a:ext>
            </a:extLst>
          </p:cNvPr>
          <p:cNvSpPr/>
          <p:nvPr/>
        </p:nvSpPr>
        <p:spPr>
          <a:xfrm rot="10800000">
            <a:off x="10943664" y="-52"/>
            <a:ext cx="1245319" cy="2532249"/>
          </a:xfrm>
          <a:prstGeom prst="rtTriangle">
            <a:avLst/>
          </a:prstGeom>
          <a:solidFill>
            <a:srgbClr val="36A9C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solidFill>
                  <a:srgbClr val="338BA4"/>
                </a:solidFill>
                <a:latin typeface="Calibri"/>
                <a:ea typeface="Calibri"/>
                <a:cs typeface="Calibri"/>
                <a:sym typeface="Calibri"/>
              </a:rPr>
              <a:t> </a:t>
            </a:r>
            <a:endParaRPr>
              <a:solidFill>
                <a:srgbClr val="338BA4"/>
              </a:solidFill>
              <a:latin typeface="Calibri"/>
              <a:ea typeface="Calibri"/>
              <a:cs typeface="Calibri"/>
              <a:sym typeface="Calibri"/>
            </a:endParaRPr>
          </a:p>
        </p:txBody>
      </p:sp>
      <p:sp>
        <p:nvSpPr>
          <p:cNvPr id="110" name="Google Shape;110;p15">
            <a:extLst>
              <a:ext uri="{FF2B5EF4-FFF2-40B4-BE49-F238E27FC236}">
                <a16:creationId xmlns:a16="http://schemas.microsoft.com/office/drawing/2014/main" id="{6148FD36-6071-F301-3502-7E3089615839}"/>
              </a:ext>
            </a:extLst>
          </p:cNvPr>
          <p:cNvSpPr txBox="1"/>
          <p:nvPr/>
        </p:nvSpPr>
        <p:spPr>
          <a:xfrm>
            <a:off x="322874" y="214650"/>
            <a:ext cx="11711809" cy="738633"/>
          </a:xfrm>
          <a:prstGeom prst="rect">
            <a:avLst/>
          </a:prstGeom>
          <a:noFill/>
          <a:ln>
            <a:noFill/>
          </a:ln>
        </p:spPr>
        <p:txBody>
          <a:bodyPr spcFirstLastPara="1" wrap="square" lIns="91425" tIns="91425" rIns="91425" bIns="91425" anchor="t" anchorCtr="0">
            <a:spAutoFit/>
          </a:bodyPr>
          <a:lstStyle/>
          <a:p>
            <a:r>
              <a:rPr lang="es-ES" sz="3600" b="1" dirty="0">
                <a:solidFill>
                  <a:srgbClr val="285B6A"/>
                </a:solidFill>
                <a:latin typeface="Oswald"/>
              </a:rPr>
              <a:t>SOCIALIZACION HALLAZGOS SEGUIMIENTO RETROSPECTIVO</a:t>
            </a:r>
            <a:endParaRPr lang="es-CO" sz="3600" b="1" dirty="0">
              <a:solidFill>
                <a:srgbClr val="285B6A"/>
              </a:solidFill>
              <a:latin typeface="Oswald"/>
            </a:endParaRPr>
          </a:p>
        </p:txBody>
      </p:sp>
      <p:pic>
        <p:nvPicPr>
          <p:cNvPr id="2" name="Imagen 1">
            <a:extLst>
              <a:ext uri="{FF2B5EF4-FFF2-40B4-BE49-F238E27FC236}">
                <a16:creationId xmlns:a16="http://schemas.microsoft.com/office/drawing/2014/main" id="{A9B25046-CD1F-B131-EBF5-A76E323E1BCB}"/>
              </a:ext>
            </a:extLst>
          </p:cNvPr>
          <p:cNvPicPr>
            <a:picLocks noChangeAspect="1"/>
          </p:cNvPicPr>
          <p:nvPr/>
        </p:nvPicPr>
        <p:blipFill>
          <a:blip r:embed="rId4"/>
          <a:stretch>
            <a:fillRect/>
          </a:stretch>
        </p:blipFill>
        <p:spPr>
          <a:xfrm>
            <a:off x="11070205" y="6530567"/>
            <a:ext cx="1052711" cy="242571"/>
          </a:xfrm>
          <a:prstGeom prst="rect">
            <a:avLst/>
          </a:prstGeom>
        </p:spPr>
      </p:pic>
      <p:graphicFrame>
        <p:nvGraphicFramePr>
          <p:cNvPr id="3" name="Tabla 2">
            <a:extLst>
              <a:ext uri="{FF2B5EF4-FFF2-40B4-BE49-F238E27FC236}">
                <a16:creationId xmlns:a16="http://schemas.microsoft.com/office/drawing/2014/main" id="{022AAD4F-6BED-C90E-D23D-EC58C852C8F9}"/>
              </a:ext>
            </a:extLst>
          </p:cNvPr>
          <p:cNvGraphicFramePr>
            <a:graphicFrameLocks noGrp="1"/>
          </p:cNvGraphicFramePr>
          <p:nvPr>
            <p:extLst>
              <p:ext uri="{D42A27DB-BD31-4B8C-83A1-F6EECF244321}">
                <p14:modId xmlns:p14="http://schemas.microsoft.com/office/powerpoint/2010/main" val="1821933017"/>
              </p:ext>
            </p:extLst>
          </p:nvPr>
        </p:nvGraphicFramePr>
        <p:xfrm>
          <a:off x="240095" y="953283"/>
          <a:ext cx="11711810" cy="5775960"/>
        </p:xfrm>
        <a:graphic>
          <a:graphicData uri="http://schemas.openxmlformats.org/drawingml/2006/table">
            <a:tbl>
              <a:tblPr firstRow="1">
                <a:tableStyleId>{7DF18680-E054-41AD-8BC1-D1AEF772440D}</a:tableStyleId>
              </a:tblPr>
              <a:tblGrid>
                <a:gridCol w="1657531">
                  <a:extLst>
                    <a:ext uri="{9D8B030D-6E8A-4147-A177-3AD203B41FA5}">
                      <a16:colId xmlns:a16="http://schemas.microsoft.com/office/drawing/2014/main" val="1820369712"/>
                    </a:ext>
                  </a:extLst>
                </a:gridCol>
                <a:gridCol w="1091380">
                  <a:extLst>
                    <a:ext uri="{9D8B030D-6E8A-4147-A177-3AD203B41FA5}">
                      <a16:colId xmlns:a16="http://schemas.microsoft.com/office/drawing/2014/main" val="3868954574"/>
                    </a:ext>
                  </a:extLst>
                </a:gridCol>
                <a:gridCol w="1248697">
                  <a:extLst>
                    <a:ext uri="{9D8B030D-6E8A-4147-A177-3AD203B41FA5}">
                      <a16:colId xmlns:a16="http://schemas.microsoft.com/office/drawing/2014/main" val="872468562"/>
                    </a:ext>
                  </a:extLst>
                </a:gridCol>
                <a:gridCol w="7714202">
                  <a:extLst>
                    <a:ext uri="{9D8B030D-6E8A-4147-A177-3AD203B41FA5}">
                      <a16:colId xmlns:a16="http://schemas.microsoft.com/office/drawing/2014/main" val="3409415570"/>
                    </a:ext>
                  </a:extLst>
                </a:gridCol>
              </a:tblGrid>
              <a:tr h="256085">
                <a:tc>
                  <a:txBody>
                    <a:bodyPr/>
                    <a:lstStyle/>
                    <a:p>
                      <a:pPr algn="ctr" rtl="0" fontAlgn="ctr"/>
                      <a:r>
                        <a:rPr lang="es-CO" sz="1400" b="0" u="none" strike="noStrike" cap="none" dirty="0">
                          <a:solidFill>
                            <a:schemeClr val="dk1"/>
                          </a:solidFill>
                          <a:sym typeface="Arial"/>
                        </a:rPr>
                        <a:t>Intervención y/o Producto</a:t>
                      </a:r>
                      <a:endParaRPr lang="es-CO" sz="1400" b="0" i="0" u="none" strike="noStrike" cap="none" dirty="0">
                        <a:solidFill>
                          <a:schemeClr val="dk1"/>
                        </a:solidFill>
                        <a:latin typeface="Lexend Deca Medium"/>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1400" b="0" u="none" strike="noStrike" cap="none">
                          <a:solidFill>
                            <a:schemeClr val="dk1"/>
                          </a:solidFill>
                          <a:sym typeface="Arial"/>
                        </a:rPr>
                        <a:t>Hallazgos </a:t>
                      </a:r>
                      <a:endParaRPr lang="es-CO" sz="1400" b="0" i="0" u="none" strike="noStrike" cap="none">
                        <a:solidFill>
                          <a:schemeClr val="dk1"/>
                        </a:solidFill>
                        <a:latin typeface="Lexend Deca Medium"/>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1400" b="0" u="none" strike="noStrike" cap="none" dirty="0">
                          <a:solidFill>
                            <a:schemeClr val="dk1"/>
                          </a:solidFill>
                          <a:sym typeface="Arial"/>
                        </a:rPr>
                        <a:t>Localidad </a:t>
                      </a:r>
                      <a:endParaRPr lang="es-CO" sz="1400" b="0" i="0" u="none" strike="noStrike" cap="none" dirty="0">
                        <a:solidFill>
                          <a:schemeClr val="dk1"/>
                        </a:solidFill>
                        <a:latin typeface="Lexend Deca Medium"/>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MX" sz="1400" b="0" u="none" strike="noStrike" cap="none" dirty="0">
                          <a:solidFill>
                            <a:schemeClr val="dk1"/>
                          </a:solidFill>
                          <a:sym typeface="Arial"/>
                        </a:rPr>
                        <a:t>Glosa y/o Plan de mejora </a:t>
                      </a:r>
                      <a:endParaRPr lang="es-MX" sz="1400" b="0" i="0" u="none" strike="noStrike" cap="none" dirty="0">
                        <a:solidFill>
                          <a:schemeClr val="dk1"/>
                        </a:solidFill>
                        <a:latin typeface="Lexend Deca Medium"/>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34775744"/>
                  </a:ext>
                </a:extLst>
              </a:tr>
              <a:tr h="882175">
                <a:tc>
                  <a:txBody>
                    <a:bodyPr/>
                    <a:lstStyle/>
                    <a:p>
                      <a:pPr algn="l" rtl="0" fontAlgn="ctr"/>
                      <a:r>
                        <a:rPr lang="es-MX" sz="1400" b="0" u="none" strike="noStrike" cap="none" dirty="0">
                          <a:solidFill>
                            <a:schemeClr val="dk1"/>
                          </a:solidFill>
                          <a:sym typeface="Arial"/>
                        </a:rPr>
                        <a:t>174 - Investigaciones epidemiológicas de eventos prioritarios en salud mental </a:t>
                      </a:r>
                      <a:endParaRPr lang="es-MX" sz="1400" b="0" i="0" u="none" strike="noStrike" cap="none" dirty="0">
                        <a:solidFill>
                          <a:schemeClr val="dk1"/>
                        </a:solidFill>
                        <a:latin typeface="Lexend Deca Medium"/>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1400" b="0" u="none" strike="noStrike" cap="none" dirty="0">
                          <a:solidFill>
                            <a:schemeClr val="dk1"/>
                          </a:solidFill>
                          <a:sym typeface="Arial"/>
                        </a:rPr>
                        <a:t>NO</a:t>
                      </a:r>
                      <a:endParaRPr lang="es-CO" sz="1400" b="0" i="0" u="none" strike="noStrike" cap="none" dirty="0">
                        <a:solidFill>
                          <a:schemeClr val="dk1"/>
                        </a:solidFill>
                        <a:latin typeface="Lexend Deca Medium"/>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1400" b="0" u="none" strike="noStrike" cap="none" dirty="0">
                          <a:solidFill>
                            <a:schemeClr val="dk1"/>
                          </a:solidFill>
                          <a:sym typeface="Arial"/>
                        </a:rPr>
                        <a:t> SUBRED</a:t>
                      </a:r>
                      <a:endParaRPr lang="es-CO" sz="1400" b="0" i="0" u="none" strike="noStrike" cap="none" dirty="0">
                        <a:solidFill>
                          <a:schemeClr val="dk1"/>
                        </a:solidFill>
                        <a:latin typeface="Lexend Deca Medium"/>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MX" sz="1400" b="0" i="0" u="none" strike="noStrike" cap="none" dirty="0">
                          <a:solidFill>
                            <a:schemeClr val="dk1"/>
                          </a:solidFill>
                          <a:latin typeface="+mn-lt"/>
                          <a:ea typeface="+mn-ea"/>
                          <a:cs typeface="+mn-cs"/>
                          <a:sym typeface="Arial"/>
                        </a:rPr>
                        <a:t>AGOSTO 2024</a:t>
                      </a:r>
                    </a:p>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lang="es-CO" sz="1400" b="0" i="0" u="none" strike="noStrike" cap="none" dirty="0">
                          <a:solidFill>
                            <a:schemeClr val="dk1"/>
                          </a:solidFill>
                          <a:latin typeface="+mn-lt"/>
                          <a:ea typeface="+mn-ea"/>
                          <a:cs typeface="+mn-cs"/>
                          <a:sym typeface="Arial"/>
                        </a:rPr>
                        <a:t>G-3 INCUMPLIMIENTO AL ANEXO TECNICO en </a:t>
                      </a:r>
                      <a:r>
                        <a:rPr lang="es-MX" sz="1400" b="0" i="0" u="none" strike="noStrike" cap="none" dirty="0">
                          <a:solidFill>
                            <a:schemeClr val="dk1"/>
                          </a:solidFill>
                          <a:latin typeface="+mn-lt"/>
                          <a:ea typeface="+mn-ea"/>
                          <a:cs typeface="+mn-cs"/>
                          <a:sym typeface="Arial"/>
                        </a:rPr>
                        <a:t>diez (10) IEC:</a:t>
                      </a:r>
                    </a:p>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lang="es-MX" sz="1400" b="0" i="0" u="none" strike="noStrike" cap="none" dirty="0">
                          <a:solidFill>
                            <a:schemeClr val="dk1"/>
                          </a:solidFill>
                          <a:latin typeface="+mn-lt"/>
                          <a:ea typeface="+mn-ea"/>
                          <a:cs typeface="+mn-cs"/>
                          <a:sym typeface="Arial"/>
                        </a:rPr>
                        <a:t>- Cinco (5) IEC SISVECOS: ID 1500051 Se encuentra inconsistencia en las fechas registradas en la IEC toda vez que la secuencialidad entre ellas no representa la cronología de la intervención (fecha de notificación 21-ago, fecha de primer contacto 30-jul, fecha de intervención 20-jul y fecha de cierre 31-ago). ID 1484277 Presenta cierre superior a 30 días y ausencia de digitación de la fecha de cierre en el aplicativo dado que en la IEC se registra fecha de notificación el 30-jul y fecha de cierre el 31-ago. ID 1487243 Presenta cierre inferior a 8 días (fecha de notificación 2-ago y fecha de cierre 9-ago). ID 1496945 No se encuentra digitada la fecha de cierre en el aplicativo (fecha de cierre en la IEC del 31-ago). ID 1486031 Se evidencia inoportunidad del seguimiento al evento ya que entre la fecha de notificación (2-ago) y la fecha del primer contacto (26-ago) transcurren 24 días.</a:t>
                      </a:r>
                    </a:p>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lang="es-MX" sz="1400" b="0" i="0" u="none" strike="noStrike" cap="none" dirty="0">
                          <a:solidFill>
                            <a:schemeClr val="dk1"/>
                          </a:solidFill>
                          <a:latin typeface="+mn-lt"/>
                          <a:ea typeface="+mn-ea"/>
                          <a:cs typeface="+mn-cs"/>
                          <a:sym typeface="Arial"/>
                        </a:rPr>
                        <a:t>- Tres (3) IEC SIVIM: ID 1495661 No hay concordancia con la edad de la expareja quien refiere en Base 25 años y en relato IEC 17, caso de 18 años a quien le marcan como información complementaria “el caso fue remitido y abordado por ICBF para protección de menores de edad” la señora va a Fiscalía. ID 1494282 Se verifica caso de menor con violencia sexual con agresor madre, al leer la IEC el agresor es una compañera del colegio, adicionalmente el </a:t>
                      </a:r>
                      <a:r>
                        <a:rPr lang="es-MX" sz="1400" b="0" i="0" u="none" strike="noStrike" cap="none" dirty="0" err="1">
                          <a:solidFill>
                            <a:schemeClr val="dk1"/>
                          </a:solidFill>
                          <a:latin typeface="+mn-lt"/>
                          <a:ea typeface="+mn-ea"/>
                          <a:cs typeface="+mn-cs"/>
                          <a:sym typeface="Arial"/>
                        </a:rPr>
                        <a:t>familiograma</a:t>
                      </a:r>
                      <a:r>
                        <a:rPr lang="es-MX" sz="1400" b="0" i="0" u="none" strike="noStrike" cap="none" dirty="0">
                          <a:solidFill>
                            <a:schemeClr val="dk1"/>
                          </a:solidFill>
                          <a:latin typeface="+mn-lt"/>
                          <a:ea typeface="+mn-ea"/>
                          <a:cs typeface="+mn-cs"/>
                          <a:sym typeface="Arial"/>
                        </a:rPr>
                        <a:t> no concuerda con la descripción de familiar. ID 1495156 Se observa edad 3 años en descarga de SIVIGILA, pero al leer la IEC refiere 7 años, le marcan como información complementaria “el caso fue remitido y abordado por ICBF para protección de menores de edad” no se hizo activación a ICBF.</a:t>
                      </a:r>
                    </a:p>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lang="es-MX" sz="1400" b="0" i="0" u="none" strike="noStrike" cap="none" dirty="0">
                          <a:solidFill>
                            <a:schemeClr val="dk1"/>
                          </a:solidFill>
                          <a:latin typeface="+mn-lt"/>
                          <a:ea typeface="+mn-ea"/>
                          <a:cs typeface="+mn-cs"/>
                          <a:sym typeface="Arial"/>
                        </a:rPr>
                        <a:t>- Dos (2) IEC VESPA: CC1012466522 Se verifica en escala de Carlos Graff de consumo de otras sustancias SPA, no concuerda en ficha de SIVIGILA de consumo de SPA, adicional en la descripción del evento no es completa, no refiere en el desarrollo de la IEC las condiciones del joven. TI1030622542 La escala de Carlos Graff no tiene correlación frente a lo relatado en la IEC.</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48444558"/>
                  </a:ext>
                </a:extLst>
              </a:tr>
            </a:tbl>
          </a:graphicData>
        </a:graphic>
      </p:graphicFrame>
    </p:spTree>
    <p:extLst>
      <p:ext uri="{BB962C8B-B14F-4D97-AF65-F5344CB8AC3E}">
        <p14:creationId xmlns:p14="http://schemas.microsoft.com/office/powerpoint/2010/main" val="205292940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04">
          <a:extLst>
            <a:ext uri="{FF2B5EF4-FFF2-40B4-BE49-F238E27FC236}">
              <a16:creationId xmlns:a16="http://schemas.microsoft.com/office/drawing/2014/main" id="{7DFC85DE-0C0C-D406-009B-F65B8EB54D01}"/>
            </a:ext>
          </a:extLst>
        </p:cNvPr>
        <p:cNvGrpSpPr/>
        <p:nvPr/>
      </p:nvGrpSpPr>
      <p:grpSpPr>
        <a:xfrm>
          <a:off x="0" y="0"/>
          <a:ext cx="0" cy="0"/>
          <a:chOff x="0" y="0"/>
          <a:chExt cx="0" cy="0"/>
        </a:xfrm>
      </p:grpSpPr>
      <p:pic>
        <p:nvPicPr>
          <p:cNvPr id="105" name="Google Shape;105;p15">
            <a:extLst>
              <a:ext uri="{FF2B5EF4-FFF2-40B4-BE49-F238E27FC236}">
                <a16:creationId xmlns:a16="http://schemas.microsoft.com/office/drawing/2014/main" id="{7CDE5056-4097-3769-5812-C7A115768E68}"/>
              </a:ext>
            </a:extLst>
          </p:cNvPr>
          <p:cNvPicPr preferRelativeResize="0"/>
          <p:nvPr/>
        </p:nvPicPr>
        <p:blipFill>
          <a:blip r:embed="rId3">
            <a:alphaModFix/>
          </a:blip>
          <a:stretch>
            <a:fillRect/>
          </a:stretch>
        </p:blipFill>
        <p:spPr>
          <a:xfrm>
            <a:off x="0" y="0"/>
            <a:ext cx="12192000" cy="8125975"/>
          </a:xfrm>
          <a:prstGeom prst="rect">
            <a:avLst/>
          </a:prstGeom>
          <a:noFill/>
          <a:ln>
            <a:noFill/>
          </a:ln>
        </p:spPr>
      </p:pic>
      <p:sp>
        <p:nvSpPr>
          <p:cNvPr id="107" name="Google Shape;107;p15">
            <a:extLst>
              <a:ext uri="{FF2B5EF4-FFF2-40B4-BE49-F238E27FC236}">
                <a16:creationId xmlns:a16="http://schemas.microsoft.com/office/drawing/2014/main" id="{2A629EE3-9016-B178-36DE-0B0F8AC29ABB}"/>
              </a:ext>
            </a:extLst>
          </p:cNvPr>
          <p:cNvSpPr/>
          <p:nvPr/>
        </p:nvSpPr>
        <p:spPr>
          <a:xfrm flipH="1">
            <a:off x="10943664" y="2532197"/>
            <a:ext cx="1245319" cy="4325448"/>
          </a:xfrm>
          <a:prstGeom prst="rtTriangle">
            <a:avLst/>
          </a:prstGeom>
          <a:solidFill>
            <a:srgbClr val="285B6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08" name="Google Shape;108;p15">
            <a:extLst>
              <a:ext uri="{FF2B5EF4-FFF2-40B4-BE49-F238E27FC236}">
                <a16:creationId xmlns:a16="http://schemas.microsoft.com/office/drawing/2014/main" id="{7627B1E8-7E52-2707-ED8E-733DE5C34416}"/>
              </a:ext>
            </a:extLst>
          </p:cNvPr>
          <p:cNvSpPr/>
          <p:nvPr/>
        </p:nvSpPr>
        <p:spPr>
          <a:xfrm rot="10800000">
            <a:off x="10943664" y="-52"/>
            <a:ext cx="1245319" cy="2532249"/>
          </a:xfrm>
          <a:prstGeom prst="rtTriangle">
            <a:avLst/>
          </a:prstGeom>
          <a:solidFill>
            <a:srgbClr val="36A9C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solidFill>
                  <a:srgbClr val="338BA4"/>
                </a:solidFill>
                <a:latin typeface="Calibri"/>
                <a:ea typeface="Calibri"/>
                <a:cs typeface="Calibri"/>
                <a:sym typeface="Calibri"/>
              </a:rPr>
              <a:t> </a:t>
            </a:r>
            <a:endParaRPr>
              <a:solidFill>
                <a:srgbClr val="338BA4"/>
              </a:solidFill>
              <a:latin typeface="Calibri"/>
              <a:ea typeface="Calibri"/>
              <a:cs typeface="Calibri"/>
              <a:sym typeface="Calibri"/>
            </a:endParaRPr>
          </a:p>
        </p:txBody>
      </p:sp>
      <p:sp>
        <p:nvSpPr>
          <p:cNvPr id="110" name="Google Shape;110;p15">
            <a:extLst>
              <a:ext uri="{FF2B5EF4-FFF2-40B4-BE49-F238E27FC236}">
                <a16:creationId xmlns:a16="http://schemas.microsoft.com/office/drawing/2014/main" id="{077361F0-E2B9-B089-BF16-6A0285547D38}"/>
              </a:ext>
            </a:extLst>
          </p:cNvPr>
          <p:cNvSpPr txBox="1"/>
          <p:nvPr/>
        </p:nvSpPr>
        <p:spPr>
          <a:xfrm>
            <a:off x="322874" y="214650"/>
            <a:ext cx="11711809" cy="738633"/>
          </a:xfrm>
          <a:prstGeom prst="rect">
            <a:avLst/>
          </a:prstGeom>
          <a:noFill/>
          <a:ln>
            <a:noFill/>
          </a:ln>
        </p:spPr>
        <p:txBody>
          <a:bodyPr spcFirstLastPara="1" wrap="square" lIns="91425" tIns="91425" rIns="91425" bIns="91425" anchor="t" anchorCtr="0">
            <a:spAutoFit/>
          </a:bodyPr>
          <a:lstStyle/>
          <a:p>
            <a:r>
              <a:rPr lang="es-ES" sz="3600" b="1" dirty="0">
                <a:solidFill>
                  <a:srgbClr val="285B6A"/>
                </a:solidFill>
                <a:latin typeface="Oswald"/>
              </a:rPr>
              <a:t>SOCIALIZACION HALLAZGOS SEGUIMIENTO RETROSPECTIVO</a:t>
            </a:r>
            <a:endParaRPr lang="es-CO" sz="3600" b="1" dirty="0">
              <a:solidFill>
                <a:srgbClr val="285B6A"/>
              </a:solidFill>
              <a:latin typeface="Oswald"/>
            </a:endParaRPr>
          </a:p>
        </p:txBody>
      </p:sp>
      <p:pic>
        <p:nvPicPr>
          <p:cNvPr id="2" name="Imagen 1">
            <a:extLst>
              <a:ext uri="{FF2B5EF4-FFF2-40B4-BE49-F238E27FC236}">
                <a16:creationId xmlns:a16="http://schemas.microsoft.com/office/drawing/2014/main" id="{72849053-2C27-1E37-8E20-A29864D821DA}"/>
              </a:ext>
            </a:extLst>
          </p:cNvPr>
          <p:cNvPicPr>
            <a:picLocks noChangeAspect="1"/>
          </p:cNvPicPr>
          <p:nvPr/>
        </p:nvPicPr>
        <p:blipFill>
          <a:blip r:embed="rId4"/>
          <a:stretch>
            <a:fillRect/>
          </a:stretch>
        </p:blipFill>
        <p:spPr>
          <a:xfrm>
            <a:off x="11070205" y="6530567"/>
            <a:ext cx="1052711" cy="242571"/>
          </a:xfrm>
          <a:prstGeom prst="rect">
            <a:avLst/>
          </a:prstGeom>
        </p:spPr>
      </p:pic>
      <p:graphicFrame>
        <p:nvGraphicFramePr>
          <p:cNvPr id="3" name="Tabla 2">
            <a:extLst>
              <a:ext uri="{FF2B5EF4-FFF2-40B4-BE49-F238E27FC236}">
                <a16:creationId xmlns:a16="http://schemas.microsoft.com/office/drawing/2014/main" id="{EF4F8C67-2DCC-C39A-688C-244E5E30068C}"/>
              </a:ext>
            </a:extLst>
          </p:cNvPr>
          <p:cNvGraphicFramePr>
            <a:graphicFrameLocks noGrp="1"/>
          </p:cNvGraphicFramePr>
          <p:nvPr>
            <p:extLst>
              <p:ext uri="{D42A27DB-BD31-4B8C-83A1-F6EECF244321}">
                <p14:modId xmlns:p14="http://schemas.microsoft.com/office/powerpoint/2010/main" val="3695813255"/>
              </p:ext>
            </p:extLst>
          </p:nvPr>
        </p:nvGraphicFramePr>
        <p:xfrm>
          <a:off x="240095" y="277460"/>
          <a:ext cx="11711810" cy="6416040"/>
        </p:xfrm>
        <a:graphic>
          <a:graphicData uri="http://schemas.openxmlformats.org/drawingml/2006/table">
            <a:tbl>
              <a:tblPr firstRow="1">
                <a:tableStyleId>{7DF18680-E054-41AD-8BC1-D1AEF772440D}</a:tableStyleId>
              </a:tblPr>
              <a:tblGrid>
                <a:gridCol w="1293737">
                  <a:extLst>
                    <a:ext uri="{9D8B030D-6E8A-4147-A177-3AD203B41FA5}">
                      <a16:colId xmlns:a16="http://schemas.microsoft.com/office/drawing/2014/main" val="1820369712"/>
                    </a:ext>
                  </a:extLst>
                </a:gridCol>
                <a:gridCol w="1061884">
                  <a:extLst>
                    <a:ext uri="{9D8B030D-6E8A-4147-A177-3AD203B41FA5}">
                      <a16:colId xmlns:a16="http://schemas.microsoft.com/office/drawing/2014/main" val="3868954574"/>
                    </a:ext>
                  </a:extLst>
                </a:gridCol>
                <a:gridCol w="1042219">
                  <a:extLst>
                    <a:ext uri="{9D8B030D-6E8A-4147-A177-3AD203B41FA5}">
                      <a16:colId xmlns:a16="http://schemas.microsoft.com/office/drawing/2014/main" val="872468562"/>
                    </a:ext>
                  </a:extLst>
                </a:gridCol>
                <a:gridCol w="8313970">
                  <a:extLst>
                    <a:ext uri="{9D8B030D-6E8A-4147-A177-3AD203B41FA5}">
                      <a16:colId xmlns:a16="http://schemas.microsoft.com/office/drawing/2014/main" val="3409415570"/>
                    </a:ext>
                  </a:extLst>
                </a:gridCol>
              </a:tblGrid>
              <a:tr h="256085">
                <a:tc>
                  <a:txBody>
                    <a:bodyPr/>
                    <a:lstStyle/>
                    <a:p>
                      <a:pPr algn="ctr" rtl="0" fontAlgn="ctr"/>
                      <a:r>
                        <a:rPr lang="es-CO" sz="1400" b="0" u="none" strike="noStrike" cap="none" dirty="0">
                          <a:solidFill>
                            <a:schemeClr val="dk1"/>
                          </a:solidFill>
                          <a:sym typeface="Arial"/>
                        </a:rPr>
                        <a:t>Intervención y/o Producto</a:t>
                      </a:r>
                      <a:endParaRPr lang="es-CO" sz="1400" b="0" i="0" u="none" strike="noStrike" cap="none" dirty="0">
                        <a:solidFill>
                          <a:schemeClr val="dk1"/>
                        </a:solidFill>
                        <a:latin typeface="Lexend Deca Medium"/>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1400" b="0" u="none" strike="noStrike" cap="none">
                          <a:solidFill>
                            <a:schemeClr val="dk1"/>
                          </a:solidFill>
                          <a:sym typeface="Arial"/>
                        </a:rPr>
                        <a:t>Hallazgos </a:t>
                      </a:r>
                      <a:endParaRPr lang="es-CO" sz="1400" b="0" i="0" u="none" strike="noStrike" cap="none">
                        <a:solidFill>
                          <a:schemeClr val="dk1"/>
                        </a:solidFill>
                        <a:latin typeface="Lexend Deca Medium"/>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1400" b="0" u="none" strike="noStrike" cap="none" dirty="0">
                          <a:solidFill>
                            <a:schemeClr val="dk1"/>
                          </a:solidFill>
                          <a:sym typeface="Arial"/>
                        </a:rPr>
                        <a:t>Localidad </a:t>
                      </a:r>
                      <a:endParaRPr lang="es-CO" sz="1400" b="0" i="0" u="none" strike="noStrike" cap="none" dirty="0">
                        <a:solidFill>
                          <a:schemeClr val="dk1"/>
                        </a:solidFill>
                        <a:latin typeface="Lexend Deca Medium"/>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MX" sz="1400" b="0" u="none" strike="noStrike" cap="none" dirty="0">
                          <a:solidFill>
                            <a:schemeClr val="dk1"/>
                          </a:solidFill>
                          <a:sym typeface="Arial"/>
                        </a:rPr>
                        <a:t>Glosa y/o Plan de mejora </a:t>
                      </a:r>
                      <a:endParaRPr lang="es-MX" sz="1400" b="0" i="0" u="none" strike="noStrike" cap="none" dirty="0">
                        <a:solidFill>
                          <a:schemeClr val="dk1"/>
                        </a:solidFill>
                        <a:latin typeface="Lexend Deca Medium"/>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34775744"/>
                  </a:ext>
                </a:extLst>
              </a:tr>
              <a:tr h="882175">
                <a:tc>
                  <a:txBody>
                    <a:bodyPr/>
                    <a:lstStyle/>
                    <a:p>
                      <a:pPr algn="l" rtl="0" fontAlgn="ctr"/>
                      <a:r>
                        <a:rPr lang="es-MX" sz="1400" b="0" u="none" strike="noStrike" cap="none" dirty="0">
                          <a:solidFill>
                            <a:schemeClr val="dk1"/>
                          </a:solidFill>
                          <a:sym typeface="Arial"/>
                        </a:rPr>
                        <a:t>174 - Investigaciones epidemiológicas de eventos prioritarios en salud mental </a:t>
                      </a:r>
                      <a:endParaRPr lang="es-MX" sz="1400" b="0" i="0" u="none" strike="noStrike" cap="none" dirty="0">
                        <a:solidFill>
                          <a:schemeClr val="dk1"/>
                        </a:solidFill>
                        <a:latin typeface="Lexend Deca Medium"/>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1400" b="0" u="none" strike="noStrike" cap="none" dirty="0">
                          <a:solidFill>
                            <a:schemeClr val="dk1"/>
                          </a:solidFill>
                          <a:sym typeface="Arial"/>
                        </a:rPr>
                        <a:t>NO</a:t>
                      </a:r>
                      <a:endParaRPr lang="es-CO" sz="1400" b="0" i="0" u="none" strike="noStrike" cap="none" dirty="0">
                        <a:solidFill>
                          <a:schemeClr val="dk1"/>
                        </a:solidFill>
                        <a:latin typeface="Lexend Deca Medium"/>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1400" b="0" u="none" strike="noStrike" cap="none" dirty="0">
                          <a:solidFill>
                            <a:schemeClr val="dk1"/>
                          </a:solidFill>
                          <a:sym typeface="Arial"/>
                        </a:rPr>
                        <a:t> SUBRED</a:t>
                      </a:r>
                      <a:endParaRPr lang="es-CO" sz="1400" b="0" i="0" u="none" strike="noStrike" cap="none" dirty="0">
                        <a:solidFill>
                          <a:schemeClr val="dk1"/>
                        </a:solidFill>
                        <a:latin typeface="Lexend Deca Medium"/>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MX" sz="1400" b="0" i="0" u="none" strike="noStrike" cap="none" dirty="0">
                          <a:solidFill>
                            <a:schemeClr val="dk1"/>
                          </a:solidFill>
                          <a:latin typeface="+mn-lt"/>
                          <a:ea typeface="+mn-ea"/>
                          <a:cs typeface="+mn-cs"/>
                          <a:sym typeface="Arial"/>
                        </a:rPr>
                        <a:t>SEPTIEMBRE 2024</a:t>
                      </a:r>
                    </a:p>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lang="es-CO" sz="1400" b="0" i="0" u="none" strike="noStrike" cap="none" dirty="0">
                          <a:solidFill>
                            <a:schemeClr val="dk1"/>
                          </a:solidFill>
                          <a:latin typeface="+mn-lt"/>
                          <a:ea typeface="+mn-ea"/>
                          <a:cs typeface="+mn-cs"/>
                          <a:sym typeface="Arial"/>
                        </a:rPr>
                        <a:t>G-3 INCUMPLIMIENTO AL ANEXO TECNICO</a:t>
                      </a:r>
                      <a:r>
                        <a:rPr lang="es-MX" sz="1400" b="0" i="0" u="none" strike="noStrike" cap="none" dirty="0">
                          <a:solidFill>
                            <a:schemeClr val="dk1"/>
                          </a:solidFill>
                          <a:latin typeface="+mn-lt"/>
                          <a:ea typeface="+mn-ea"/>
                          <a:cs typeface="+mn-cs"/>
                          <a:sym typeface="Arial"/>
                        </a:rPr>
                        <a:t> EN seis (6) IEC que se describen a continuación: </a:t>
                      </a:r>
                    </a:p>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lang="es-MX" sz="1400" b="0" i="0" u="none" strike="noStrike" cap="none" dirty="0">
                          <a:solidFill>
                            <a:schemeClr val="dk1"/>
                          </a:solidFill>
                          <a:latin typeface="+mn-lt"/>
                          <a:ea typeface="+mn-ea"/>
                          <a:cs typeface="+mn-cs"/>
                          <a:sym typeface="Arial"/>
                        </a:rPr>
                        <a:t>- Cuatro (4) IEC SISVECOS: ID 1521778 Se evidencia inconsistencia entre la fecha de intervención de la IEC y el registro en el aplicativo (19-sep y 19-ago). ID 1520153 Presenta cierre inferior a 8 días (fecha de notificación 17-sep y fecha de cierre 21-sep). ID 1518520 Se evidencia inconsistencia entre la fecha de cierre de la IEC y el registro en el aplicativo (25-sep y 17-sep). ID 1505429 Se evidencia inconsistencia entre la fecha de intervención de la IEC y el registro en el aplicativo (29-sep y 20-sep).</a:t>
                      </a:r>
                    </a:p>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lang="es-MX" sz="1400" b="0" i="0" u="none" strike="noStrike" cap="none" dirty="0">
                          <a:solidFill>
                            <a:schemeClr val="dk1"/>
                          </a:solidFill>
                          <a:latin typeface="+mn-lt"/>
                          <a:ea typeface="+mn-ea"/>
                          <a:cs typeface="+mn-cs"/>
                          <a:sym typeface="Arial"/>
                        </a:rPr>
                        <a:t>- Dos (2) IEC VESPA: TI1028885260 La escala de Carlos Graff no tiene correlación frente a lo relatado en la IEC. CC1026598406 Se realiza lectura de la IEC, en cada uno de los ítems, sin tener concordancia entre ellos ni con la notificación del caso.</a:t>
                      </a:r>
                    </a:p>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endParaRPr lang="es-MX" sz="1400" b="0" i="0" u="none" strike="noStrike" cap="none" dirty="0">
                        <a:solidFill>
                          <a:schemeClr val="dk1"/>
                        </a:solidFill>
                        <a:latin typeface="+mn-lt"/>
                        <a:ea typeface="+mn-ea"/>
                        <a:cs typeface="+mn-cs"/>
                        <a:sym typeface="Arial"/>
                      </a:endParaRPr>
                    </a:p>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lang="es-MX" sz="1400" b="0" i="0" u="none" strike="noStrike" cap="none" dirty="0">
                          <a:solidFill>
                            <a:schemeClr val="dk1"/>
                          </a:solidFill>
                          <a:latin typeface="+mn-lt"/>
                          <a:ea typeface="+mn-ea"/>
                          <a:cs typeface="+mn-cs"/>
                          <a:sym typeface="Arial"/>
                        </a:rPr>
                        <a:t>G1 PAGO DE HONORARIOS</a:t>
                      </a:r>
                    </a:p>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lang="es-MX" sz="1400" b="0" i="0" u="none" strike="noStrike" cap="none" dirty="0">
                          <a:solidFill>
                            <a:schemeClr val="dk1"/>
                          </a:solidFill>
                          <a:latin typeface="+mn-lt"/>
                          <a:ea typeface="+mn-ea"/>
                          <a:cs typeface="+mn-cs"/>
                          <a:sym typeface="Arial"/>
                        </a:rPr>
                        <a:t>no se soportó pago de 92 horas reportadas en base de talento humano, al perfil Profesional Universitario 2: BRIAN DAVID RIOS MOLANO 92 horas adicionales.</a:t>
                      </a:r>
                    </a:p>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endParaRPr lang="es-MX" sz="1400" b="0" i="0" u="none" strike="noStrike" cap="none" dirty="0">
                        <a:solidFill>
                          <a:schemeClr val="dk1"/>
                        </a:solidFill>
                        <a:latin typeface="+mn-lt"/>
                        <a:ea typeface="+mn-ea"/>
                        <a:cs typeface="+mn-cs"/>
                        <a:sym typeface="Arial"/>
                      </a:endParaRPr>
                    </a:p>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lang="es-MX" sz="1400" b="0" i="0" u="none" strike="noStrike" cap="none" dirty="0">
                          <a:solidFill>
                            <a:schemeClr val="dk1"/>
                          </a:solidFill>
                          <a:latin typeface="+mn-lt"/>
                          <a:ea typeface="+mn-ea"/>
                          <a:cs typeface="+mn-cs"/>
                          <a:sym typeface="Arial"/>
                        </a:rPr>
                        <a:t>1 AL 15 DE OCTUBRE 2024</a:t>
                      </a:r>
                    </a:p>
                    <a:p>
                      <a:pPr marL="0" marR="0" lvl="0" indent="0" algn="ctr" defTabSz="914400" rtl="0" eaLnBrk="1" fontAlgn="ctr" latinLnBrk="0" hangingPunct="1">
                        <a:lnSpc>
                          <a:spcPct val="100000"/>
                        </a:lnSpc>
                        <a:spcBef>
                          <a:spcPts val="0"/>
                        </a:spcBef>
                        <a:spcAft>
                          <a:spcPts val="0"/>
                        </a:spcAft>
                        <a:buClr>
                          <a:srgbClr val="000000"/>
                        </a:buClr>
                        <a:buSzTx/>
                        <a:buFontTx/>
                        <a:buNone/>
                        <a:tabLst/>
                        <a:defRPr/>
                      </a:pPr>
                      <a:r>
                        <a:rPr lang="es-CO" sz="1400" b="0" i="0" u="none" strike="noStrike" cap="none" dirty="0">
                          <a:solidFill>
                            <a:schemeClr val="dk1"/>
                          </a:solidFill>
                          <a:latin typeface="+mn-lt"/>
                          <a:ea typeface="+mn-ea"/>
                          <a:cs typeface="+mn-cs"/>
                          <a:sym typeface="Arial"/>
                        </a:rPr>
                        <a:t>G-3 INCUMPLIMIENTO AL ANEXO TECNICO</a:t>
                      </a:r>
                    </a:p>
                    <a:p>
                      <a:pPr marL="0" marR="0" lvl="0" indent="0" algn="ctr" defTabSz="914400" rtl="0" eaLnBrk="1" fontAlgn="ctr" latinLnBrk="0" hangingPunct="1">
                        <a:lnSpc>
                          <a:spcPct val="100000"/>
                        </a:lnSpc>
                        <a:spcBef>
                          <a:spcPts val="0"/>
                        </a:spcBef>
                        <a:spcAft>
                          <a:spcPts val="0"/>
                        </a:spcAft>
                        <a:buClr>
                          <a:srgbClr val="000000"/>
                        </a:buClr>
                        <a:buSzTx/>
                        <a:buFontTx/>
                        <a:buNone/>
                        <a:tabLst/>
                        <a:defRPr/>
                      </a:pPr>
                      <a:r>
                        <a:rPr lang="es-MX" sz="1400" b="0" i="0" u="none" strike="noStrike" cap="none" dirty="0">
                          <a:solidFill>
                            <a:schemeClr val="dk1"/>
                          </a:solidFill>
                          <a:latin typeface="+mn-lt"/>
                          <a:ea typeface="+mn-ea"/>
                          <a:cs typeface="+mn-cs"/>
                          <a:sym typeface="Arial"/>
                        </a:rPr>
                        <a:t>una (1) IEC que se describen a continuación: </a:t>
                      </a:r>
                    </a:p>
                    <a:p>
                      <a:pPr marL="285750" marR="0" lvl="0" indent="-285750" algn="ctr" defTabSz="914400" rtl="0" eaLnBrk="1" fontAlgn="ctr" latinLnBrk="0" hangingPunct="1">
                        <a:lnSpc>
                          <a:spcPct val="100000"/>
                        </a:lnSpc>
                        <a:spcBef>
                          <a:spcPts val="0"/>
                        </a:spcBef>
                        <a:spcAft>
                          <a:spcPts val="0"/>
                        </a:spcAft>
                        <a:buClr>
                          <a:srgbClr val="000000"/>
                        </a:buClr>
                        <a:buSzTx/>
                        <a:buFontTx/>
                        <a:buChar char="-"/>
                        <a:tabLst/>
                        <a:defRPr/>
                      </a:pPr>
                      <a:r>
                        <a:rPr lang="es-MX" sz="1400" b="0" i="0" u="none" strike="noStrike" cap="none" dirty="0">
                          <a:solidFill>
                            <a:schemeClr val="dk1"/>
                          </a:solidFill>
                          <a:latin typeface="+mn-lt"/>
                          <a:ea typeface="+mn-ea"/>
                          <a:cs typeface="+mn-cs"/>
                          <a:sym typeface="Arial"/>
                        </a:rPr>
                        <a:t>Una (1) IEC SISVECOS: ID 1539503 Presenta cierre inferior a 8 días (fecha de notificación 9-oct y fecha de cierre 15-oct).</a:t>
                      </a:r>
                    </a:p>
                    <a:p>
                      <a:pPr marL="285750" marR="0" lvl="0" indent="-285750" algn="ctr" defTabSz="914400" rtl="0" eaLnBrk="1" fontAlgn="ctr" latinLnBrk="0" hangingPunct="1">
                        <a:lnSpc>
                          <a:spcPct val="100000"/>
                        </a:lnSpc>
                        <a:spcBef>
                          <a:spcPts val="0"/>
                        </a:spcBef>
                        <a:spcAft>
                          <a:spcPts val="0"/>
                        </a:spcAft>
                        <a:buClr>
                          <a:srgbClr val="000000"/>
                        </a:buClr>
                        <a:buSzTx/>
                        <a:buFontTx/>
                        <a:buChar char="-"/>
                        <a:tabLst/>
                        <a:defRPr/>
                      </a:pPr>
                      <a:endParaRPr lang="es-CO" sz="1400" b="0" i="0" u="none" strike="noStrike" cap="none" dirty="0">
                        <a:solidFill>
                          <a:schemeClr val="dk1"/>
                        </a:solidFill>
                        <a:latin typeface="+mn-lt"/>
                        <a:ea typeface="+mn-ea"/>
                        <a:cs typeface="+mn-cs"/>
                        <a:sym typeface="Arial"/>
                      </a:endParaRPr>
                    </a:p>
                    <a:p>
                      <a:pPr marL="0" marR="0" lvl="0" indent="0" algn="ctr" defTabSz="914400" rtl="0" eaLnBrk="1" fontAlgn="ctr" latinLnBrk="0" hangingPunct="1">
                        <a:lnSpc>
                          <a:spcPct val="100000"/>
                        </a:lnSpc>
                        <a:spcBef>
                          <a:spcPts val="0"/>
                        </a:spcBef>
                        <a:spcAft>
                          <a:spcPts val="0"/>
                        </a:spcAft>
                        <a:buClr>
                          <a:srgbClr val="000000"/>
                        </a:buClr>
                        <a:buSzTx/>
                        <a:buFontTx/>
                        <a:buNone/>
                        <a:tabLst/>
                        <a:defRPr/>
                      </a:pPr>
                      <a:r>
                        <a:rPr lang="es-MX" sz="1400" b="0" i="0" u="none" strike="noStrike" cap="none" dirty="0">
                          <a:solidFill>
                            <a:schemeClr val="dk1"/>
                          </a:solidFill>
                          <a:latin typeface="+mn-lt"/>
                          <a:ea typeface="+mn-ea"/>
                          <a:cs typeface="+mn-cs"/>
                          <a:sym typeface="Arial"/>
                        </a:rPr>
                        <a:t>G1 PAGO DE HONORARIOS</a:t>
                      </a:r>
                    </a:p>
                    <a:p>
                      <a:pPr marL="0" marR="0" lvl="0" indent="0" algn="ctr" defTabSz="914400" rtl="0" eaLnBrk="1" fontAlgn="ctr" latinLnBrk="0" hangingPunct="1">
                        <a:lnSpc>
                          <a:spcPct val="100000"/>
                        </a:lnSpc>
                        <a:spcBef>
                          <a:spcPts val="0"/>
                        </a:spcBef>
                        <a:spcAft>
                          <a:spcPts val="0"/>
                        </a:spcAft>
                        <a:buClr>
                          <a:srgbClr val="000000"/>
                        </a:buClr>
                        <a:buSzTx/>
                        <a:buFontTx/>
                        <a:buNone/>
                        <a:tabLst/>
                        <a:defRPr/>
                      </a:pPr>
                      <a:r>
                        <a:rPr lang="es-CO" sz="1400" b="0" i="0" u="none" strike="noStrike" cap="none" dirty="0">
                          <a:solidFill>
                            <a:schemeClr val="dk1"/>
                          </a:solidFill>
                          <a:latin typeface="+mn-lt"/>
                          <a:ea typeface="+mn-ea"/>
                          <a:cs typeface="+mn-cs"/>
                          <a:sym typeface="Arial"/>
                        </a:rPr>
                        <a:t>no se soportó pago de 564 horas reportadas en base de talento humano, al perfil Profesional Universitario 2: ROCIO MARIBEL HERRERA ALEJO 92 horas regulares, CLELIA ELIVETH RAMIREZ MORALES 92 horas regulares, JESUS ERNESTO QUIROGA CARVAJAL 92 horas regulares, DANIEL ALEJANDRO MUÑOZ LONDOÑO 92 horas regulares, STIVEN SEBASTIAN PISCO CANTOR 92 horas regulares, MARISELA MENESES ROMERO 92 horas regulares y ANA LEONOR VELANDIA MARTINEZ 12 horas adicionales.</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48444558"/>
                  </a:ext>
                </a:extLst>
              </a:tr>
            </a:tbl>
          </a:graphicData>
        </a:graphic>
      </p:graphicFrame>
    </p:spTree>
    <p:extLst>
      <p:ext uri="{BB962C8B-B14F-4D97-AF65-F5344CB8AC3E}">
        <p14:creationId xmlns:p14="http://schemas.microsoft.com/office/powerpoint/2010/main" val="408781256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04">
          <a:extLst>
            <a:ext uri="{FF2B5EF4-FFF2-40B4-BE49-F238E27FC236}">
              <a16:creationId xmlns:a16="http://schemas.microsoft.com/office/drawing/2014/main" id="{919419E1-943A-0F0C-268C-E2B0556E6017}"/>
            </a:ext>
          </a:extLst>
        </p:cNvPr>
        <p:cNvGrpSpPr/>
        <p:nvPr/>
      </p:nvGrpSpPr>
      <p:grpSpPr>
        <a:xfrm>
          <a:off x="0" y="0"/>
          <a:ext cx="0" cy="0"/>
          <a:chOff x="0" y="0"/>
          <a:chExt cx="0" cy="0"/>
        </a:xfrm>
      </p:grpSpPr>
      <p:pic>
        <p:nvPicPr>
          <p:cNvPr id="105" name="Google Shape;105;p15">
            <a:extLst>
              <a:ext uri="{FF2B5EF4-FFF2-40B4-BE49-F238E27FC236}">
                <a16:creationId xmlns:a16="http://schemas.microsoft.com/office/drawing/2014/main" id="{D0D70603-EBA4-F483-CF2B-140E2DEB6B38}"/>
              </a:ext>
            </a:extLst>
          </p:cNvPr>
          <p:cNvPicPr preferRelativeResize="0"/>
          <p:nvPr/>
        </p:nvPicPr>
        <p:blipFill>
          <a:blip r:embed="rId3">
            <a:alphaModFix/>
          </a:blip>
          <a:stretch>
            <a:fillRect/>
          </a:stretch>
        </p:blipFill>
        <p:spPr>
          <a:xfrm>
            <a:off x="0" y="0"/>
            <a:ext cx="12192000" cy="8125975"/>
          </a:xfrm>
          <a:prstGeom prst="rect">
            <a:avLst/>
          </a:prstGeom>
          <a:noFill/>
          <a:ln>
            <a:noFill/>
          </a:ln>
        </p:spPr>
      </p:pic>
      <p:sp>
        <p:nvSpPr>
          <p:cNvPr id="107" name="Google Shape;107;p15">
            <a:extLst>
              <a:ext uri="{FF2B5EF4-FFF2-40B4-BE49-F238E27FC236}">
                <a16:creationId xmlns:a16="http://schemas.microsoft.com/office/drawing/2014/main" id="{3DBFEC33-A9F2-4AEE-0D82-4C45DBA00CC4}"/>
              </a:ext>
            </a:extLst>
          </p:cNvPr>
          <p:cNvSpPr/>
          <p:nvPr/>
        </p:nvSpPr>
        <p:spPr>
          <a:xfrm flipH="1">
            <a:off x="10943664" y="2532197"/>
            <a:ext cx="1245319" cy="4325448"/>
          </a:xfrm>
          <a:prstGeom prst="rtTriangle">
            <a:avLst/>
          </a:prstGeom>
          <a:solidFill>
            <a:srgbClr val="285B6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08" name="Google Shape;108;p15">
            <a:extLst>
              <a:ext uri="{FF2B5EF4-FFF2-40B4-BE49-F238E27FC236}">
                <a16:creationId xmlns:a16="http://schemas.microsoft.com/office/drawing/2014/main" id="{D27F5682-0E36-2B34-EC65-2FAF8F89800F}"/>
              </a:ext>
            </a:extLst>
          </p:cNvPr>
          <p:cNvSpPr/>
          <p:nvPr/>
        </p:nvSpPr>
        <p:spPr>
          <a:xfrm rot="10800000">
            <a:off x="10943664" y="-52"/>
            <a:ext cx="1245319" cy="2532249"/>
          </a:xfrm>
          <a:prstGeom prst="rtTriangle">
            <a:avLst/>
          </a:prstGeom>
          <a:solidFill>
            <a:srgbClr val="36A9C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solidFill>
                  <a:srgbClr val="338BA4"/>
                </a:solidFill>
                <a:latin typeface="Calibri"/>
                <a:ea typeface="Calibri"/>
                <a:cs typeface="Calibri"/>
                <a:sym typeface="Calibri"/>
              </a:rPr>
              <a:t> </a:t>
            </a:r>
            <a:endParaRPr>
              <a:solidFill>
                <a:srgbClr val="338BA4"/>
              </a:solidFill>
              <a:latin typeface="Calibri"/>
              <a:ea typeface="Calibri"/>
              <a:cs typeface="Calibri"/>
              <a:sym typeface="Calibri"/>
            </a:endParaRPr>
          </a:p>
        </p:txBody>
      </p:sp>
      <p:sp>
        <p:nvSpPr>
          <p:cNvPr id="110" name="Google Shape;110;p15">
            <a:extLst>
              <a:ext uri="{FF2B5EF4-FFF2-40B4-BE49-F238E27FC236}">
                <a16:creationId xmlns:a16="http://schemas.microsoft.com/office/drawing/2014/main" id="{035BF5A4-A961-B6C7-AC94-04C81D1E4B4A}"/>
              </a:ext>
            </a:extLst>
          </p:cNvPr>
          <p:cNvSpPr txBox="1"/>
          <p:nvPr/>
        </p:nvSpPr>
        <p:spPr>
          <a:xfrm>
            <a:off x="322874" y="214650"/>
            <a:ext cx="11711809" cy="738633"/>
          </a:xfrm>
          <a:prstGeom prst="rect">
            <a:avLst/>
          </a:prstGeom>
          <a:noFill/>
          <a:ln>
            <a:noFill/>
          </a:ln>
        </p:spPr>
        <p:txBody>
          <a:bodyPr spcFirstLastPara="1" wrap="square" lIns="91425" tIns="91425" rIns="91425" bIns="91425" anchor="t" anchorCtr="0">
            <a:spAutoFit/>
          </a:bodyPr>
          <a:lstStyle/>
          <a:p>
            <a:r>
              <a:rPr lang="es-ES" sz="3600" b="1" dirty="0">
                <a:solidFill>
                  <a:srgbClr val="285B6A"/>
                </a:solidFill>
                <a:latin typeface="Oswald"/>
              </a:rPr>
              <a:t>SOCIALIZACION HALLAZGOS SEGUIMIENTO RETROSPECTIVO</a:t>
            </a:r>
            <a:endParaRPr lang="es-CO" sz="3600" b="1" dirty="0">
              <a:solidFill>
                <a:srgbClr val="285B6A"/>
              </a:solidFill>
              <a:latin typeface="Oswald"/>
            </a:endParaRPr>
          </a:p>
        </p:txBody>
      </p:sp>
      <p:pic>
        <p:nvPicPr>
          <p:cNvPr id="2" name="Imagen 1">
            <a:extLst>
              <a:ext uri="{FF2B5EF4-FFF2-40B4-BE49-F238E27FC236}">
                <a16:creationId xmlns:a16="http://schemas.microsoft.com/office/drawing/2014/main" id="{227DE16D-3C6B-8535-64FD-A3207B3EE83A}"/>
              </a:ext>
            </a:extLst>
          </p:cNvPr>
          <p:cNvPicPr>
            <a:picLocks noChangeAspect="1"/>
          </p:cNvPicPr>
          <p:nvPr/>
        </p:nvPicPr>
        <p:blipFill>
          <a:blip r:embed="rId4"/>
          <a:stretch>
            <a:fillRect/>
          </a:stretch>
        </p:blipFill>
        <p:spPr>
          <a:xfrm>
            <a:off x="11070205" y="6530567"/>
            <a:ext cx="1052711" cy="242571"/>
          </a:xfrm>
          <a:prstGeom prst="rect">
            <a:avLst/>
          </a:prstGeom>
        </p:spPr>
      </p:pic>
      <p:graphicFrame>
        <p:nvGraphicFramePr>
          <p:cNvPr id="3" name="Tabla 2">
            <a:extLst>
              <a:ext uri="{FF2B5EF4-FFF2-40B4-BE49-F238E27FC236}">
                <a16:creationId xmlns:a16="http://schemas.microsoft.com/office/drawing/2014/main" id="{5606F61A-AA75-6DF0-6428-DB8334E7C99F}"/>
              </a:ext>
            </a:extLst>
          </p:cNvPr>
          <p:cNvGraphicFramePr>
            <a:graphicFrameLocks noGrp="1"/>
          </p:cNvGraphicFramePr>
          <p:nvPr/>
        </p:nvGraphicFramePr>
        <p:xfrm>
          <a:off x="895194" y="1084188"/>
          <a:ext cx="10401612" cy="4782598"/>
        </p:xfrm>
        <a:graphic>
          <a:graphicData uri="http://schemas.openxmlformats.org/drawingml/2006/table">
            <a:tbl>
              <a:tblPr firstRow="1">
                <a:tableStyleId>{7DF18680-E054-41AD-8BC1-D1AEF772440D}</a:tableStyleId>
              </a:tblPr>
              <a:tblGrid>
                <a:gridCol w="5028810">
                  <a:extLst>
                    <a:ext uri="{9D8B030D-6E8A-4147-A177-3AD203B41FA5}">
                      <a16:colId xmlns:a16="http://schemas.microsoft.com/office/drawing/2014/main" val="1820369712"/>
                    </a:ext>
                  </a:extLst>
                </a:gridCol>
                <a:gridCol w="1294059">
                  <a:extLst>
                    <a:ext uri="{9D8B030D-6E8A-4147-A177-3AD203B41FA5}">
                      <a16:colId xmlns:a16="http://schemas.microsoft.com/office/drawing/2014/main" val="3868954574"/>
                    </a:ext>
                  </a:extLst>
                </a:gridCol>
                <a:gridCol w="1294059">
                  <a:extLst>
                    <a:ext uri="{9D8B030D-6E8A-4147-A177-3AD203B41FA5}">
                      <a16:colId xmlns:a16="http://schemas.microsoft.com/office/drawing/2014/main" val="872468562"/>
                    </a:ext>
                  </a:extLst>
                </a:gridCol>
                <a:gridCol w="2784684">
                  <a:extLst>
                    <a:ext uri="{9D8B030D-6E8A-4147-A177-3AD203B41FA5}">
                      <a16:colId xmlns:a16="http://schemas.microsoft.com/office/drawing/2014/main" val="3409415570"/>
                    </a:ext>
                  </a:extLst>
                </a:gridCol>
              </a:tblGrid>
              <a:tr h="380818">
                <a:tc>
                  <a:txBody>
                    <a:bodyPr/>
                    <a:lstStyle/>
                    <a:p>
                      <a:pPr algn="ctr" rtl="0" fontAlgn="ctr"/>
                      <a:r>
                        <a:rPr lang="es-CO" sz="1600" b="0" u="none" strike="noStrike" cap="none" dirty="0">
                          <a:solidFill>
                            <a:schemeClr val="dk1"/>
                          </a:solidFill>
                          <a:latin typeface="+mj-lt"/>
                          <a:sym typeface="Arial"/>
                        </a:rPr>
                        <a:t>Intervención y/o Producto</a:t>
                      </a:r>
                      <a:endParaRPr lang="es-CO" sz="1600" b="0" i="0" u="none" strike="noStrike" cap="none" dirty="0">
                        <a:solidFill>
                          <a:schemeClr val="dk1"/>
                        </a:solidFill>
                        <a:latin typeface="+mj-lt"/>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1600" b="0" u="none" strike="noStrike" cap="none">
                          <a:solidFill>
                            <a:schemeClr val="dk1"/>
                          </a:solidFill>
                          <a:latin typeface="+mj-lt"/>
                          <a:sym typeface="Arial"/>
                        </a:rPr>
                        <a:t>Hallazgos </a:t>
                      </a:r>
                      <a:endParaRPr lang="es-CO" sz="1600" b="0" i="0" u="none" strike="noStrike" cap="none">
                        <a:solidFill>
                          <a:schemeClr val="dk1"/>
                        </a:solidFill>
                        <a:latin typeface="+mj-lt"/>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1600" b="0" u="none" strike="noStrike" cap="none" dirty="0">
                          <a:solidFill>
                            <a:schemeClr val="dk1"/>
                          </a:solidFill>
                          <a:latin typeface="+mj-lt"/>
                          <a:sym typeface="Arial"/>
                        </a:rPr>
                        <a:t>Localidad </a:t>
                      </a:r>
                      <a:endParaRPr lang="es-CO" sz="1600" b="0" i="0" u="none" strike="noStrike" cap="none" dirty="0">
                        <a:solidFill>
                          <a:schemeClr val="dk1"/>
                        </a:solidFill>
                        <a:latin typeface="+mj-lt"/>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MX" sz="1600" b="0" u="none" strike="noStrike" cap="none" dirty="0">
                          <a:solidFill>
                            <a:schemeClr val="dk1"/>
                          </a:solidFill>
                          <a:latin typeface="+mj-lt"/>
                          <a:sym typeface="Arial"/>
                        </a:rPr>
                        <a:t>Glosa y/o Plan de mejora </a:t>
                      </a:r>
                      <a:endParaRPr lang="es-MX" sz="1600" b="0" i="0" u="none" strike="noStrike" cap="none" dirty="0">
                        <a:solidFill>
                          <a:schemeClr val="dk1"/>
                        </a:solidFill>
                        <a:latin typeface="+mj-lt"/>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34775744"/>
                  </a:ext>
                </a:extLst>
              </a:tr>
              <a:tr h="1318715">
                <a:tc>
                  <a:txBody>
                    <a:bodyPr/>
                    <a:lstStyle/>
                    <a:p>
                      <a:pPr algn="l" rtl="0" fontAlgn="ctr"/>
                      <a:r>
                        <a:rPr lang="es-MX" sz="1600" b="0" u="none" strike="noStrike" cap="none" dirty="0">
                          <a:solidFill>
                            <a:schemeClr val="dk1"/>
                          </a:solidFill>
                          <a:latin typeface="+mj-lt"/>
                          <a:sym typeface="Arial"/>
                        </a:rPr>
                        <a:t>136 - </a:t>
                      </a:r>
                      <a:r>
                        <a:rPr lang="es-CO" sz="1600" b="0" i="0" u="none" strike="noStrike" cap="none" dirty="0">
                          <a:solidFill>
                            <a:schemeClr val="dk1"/>
                          </a:solidFill>
                          <a:effectLst/>
                          <a:latin typeface="+mj-lt"/>
                          <a:ea typeface="+mn-ea"/>
                          <a:cs typeface="+mn-cs"/>
                          <a:sym typeface="Arial"/>
                        </a:rPr>
                        <a:t>Asistencia técnica a UPGD conforman la red de operadores de la Vigilancia en Salud Pública, con abordaje de hasta 4 subsistemas</a:t>
                      </a:r>
                      <a:endParaRPr lang="es-MX" sz="1600" b="0" i="0" u="none" strike="noStrike" cap="none" dirty="0">
                        <a:solidFill>
                          <a:schemeClr val="dk1"/>
                        </a:solidFill>
                        <a:latin typeface="+mj-lt"/>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1600" b="0" u="none" strike="noStrike" cap="none" dirty="0">
                          <a:solidFill>
                            <a:schemeClr val="dk1"/>
                          </a:solidFill>
                          <a:latin typeface="+mj-lt"/>
                          <a:sym typeface="Arial"/>
                        </a:rPr>
                        <a:t> NO</a:t>
                      </a:r>
                      <a:endParaRPr lang="es-CO" sz="1600" b="0" i="0" u="none" strike="noStrike" cap="none" dirty="0">
                        <a:solidFill>
                          <a:schemeClr val="dk1"/>
                        </a:solidFill>
                        <a:latin typeface="+mj-lt"/>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1600" b="0" u="none" strike="noStrike" cap="none">
                          <a:solidFill>
                            <a:schemeClr val="dk1"/>
                          </a:solidFill>
                          <a:latin typeface="+mj-lt"/>
                          <a:sym typeface="Arial"/>
                        </a:rPr>
                        <a:t>SUBRED </a:t>
                      </a:r>
                      <a:endParaRPr lang="es-CO" sz="1600" b="0" i="0" u="none" strike="noStrike" cap="none">
                        <a:solidFill>
                          <a:schemeClr val="dk1"/>
                        </a:solidFill>
                        <a:latin typeface="+mj-lt"/>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kumimoji="0" lang="es-CO" sz="1600" b="0" i="0" u="none" strike="noStrike" kern="0" cap="none" spc="0" normalizeH="0" baseline="0" noProof="0">
                          <a:ln>
                            <a:noFill/>
                          </a:ln>
                          <a:solidFill>
                            <a:srgbClr val="000000"/>
                          </a:solidFill>
                          <a:effectLst/>
                          <a:uLnTx/>
                          <a:uFillTx/>
                          <a:latin typeface="+mj-lt"/>
                          <a:ea typeface="+mn-ea"/>
                          <a:cs typeface="+mn-cs"/>
                          <a:sym typeface="Arial"/>
                        </a:rPr>
                        <a:t>No se generaron hallazgos</a:t>
                      </a:r>
                      <a:endParaRPr kumimoji="0" lang="es-CO" sz="1600" b="0" i="0" u="none" strike="noStrike" kern="0" cap="none" spc="0" normalizeH="0" baseline="0" noProof="0" dirty="0">
                        <a:ln>
                          <a:noFill/>
                        </a:ln>
                        <a:solidFill>
                          <a:srgbClr val="000000"/>
                        </a:solidFill>
                        <a:effectLst/>
                        <a:uLnTx/>
                        <a:uFillTx/>
                        <a:latin typeface="+mj-lt"/>
                        <a:ea typeface="+mn-ea"/>
                        <a:cs typeface="+mn-cs"/>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42633347"/>
                  </a:ext>
                </a:extLst>
              </a:tr>
              <a:tr h="1318715">
                <a:tc>
                  <a:txBody>
                    <a:bodyPr/>
                    <a:lstStyle/>
                    <a:p>
                      <a:pPr algn="l" fontAlgn="ctr"/>
                      <a:r>
                        <a:rPr lang="es-MX" sz="1600" b="0" i="0" u="none" strike="noStrike" cap="none" dirty="0">
                          <a:solidFill>
                            <a:schemeClr val="dk1"/>
                          </a:solidFill>
                          <a:latin typeface="+mj-lt"/>
                          <a:ea typeface="+mn-ea"/>
                          <a:cs typeface="+mn-cs"/>
                          <a:sym typeface="Arial"/>
                        </a:rPr>
                        <a:t>137 - </a:t>
                      </a:r>
                      <a:r>
                        <a:rPr lang="es-CO" sz="1600" b="0" i="0" u="none" strike="noStrike" cap="none" dirty="0">
                          <a:solidFill>
                            <a:schemeClr val="dk1"/>
                          </a:solidFill>
                          <a:effectLst/>
                          <a:latin typeface="+mj-lt"/>
                          <a:ea typeface="+mn-ea"/>
                          <a:cs typeface="+mn-cs"/>
                          <a:sym typeface="Arial"/>
                        </a:rPr>
                        <a:t>Asistencia técnica a UPGD que conforman la red de operadores de la Vigilancia en Salud Pública, con abordaje de más de 4 subsistemas</a:t>
                      </a:r>
                      <a:endParaRPr lang="es-MX" sz="1600" b="0" i="0" u="none" strike="noStrike" cap="none" dirty="0">
                        <a:solidFill>
                          <a:schemeClr val="dk1"/>
                        </a:solidFill>
                        <a:latin typeface="+mj-lt"/>
                        <a:ea typeface="+mn-ea"/>
                        <a:cs typeface="+mn-cs"/>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1600" b="0" u="none" strike="noStrike" cap="none">
                          <a:solidFill>
                            <a:schemeClr val="dk1"/>
                          </a:solidFill>
                          <a:latin typeface="+mj-lt"/>
                          <a:sym typeface="Arial"/>
                        </a:rPr>
                        <a:t> NO</a:t>
                      </a:r>
                      <a:endParaRPr lang="es-CO" sz="1600" b="0" i="0" u="none" strike="noStrike" cap="none">
                        <a:solidFill>
                          <a:schemeClr val="dk1"/>
                        </a:solidFill>
                        <a:latin typeface="+mj-lt"/>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1600" b="0" u="none" strike="noStrike" cap="none" dirty="0">
                          <a:solidFill>
                            <a:schemeClr val="dk1"/>
                          </a:solidFill>
                          <a:latin typeface="+mj-lt"/>
                          <a:sym typeface="Arial"/>
                        </a:rPr>
                        <a:t> SUBRED</a:t>
                      </a:r>
                      <a:endParaRPr lang="es-CO" sz="1600" b="0" i="0" u="none" strike="noStrike" cap="none" dirty="0">
                        <a:solidFill>
                          <a:schemeClr val="dk1"/>
                        </a:solidFill>
                        <a:latin typeface="+mj-lt"/>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kumimoji="0" lang="es-CO" sz="1600" b="0" i="0" u="none" strike="noStrike" kern="0" cap="none" spc="0" normalizeH="0" baseline="0" noProof="0">
                          <a:ln>
                            <a:noFill/>
                          </a:ln>
                          <a:solidFill>
                            <a:srgbClr val="000000"/>
                          </a:solidFill>
                          <a:effectLst/>
                          <a:uLnTx/>
                          <a:uFillTx/>
                          <a:latin typeface="+mj-lt"/>
                          <a:ea typeface="+mn-ea"/>
                          <a:cs typeface="+mn-cs"/>
                          <a:sym typeface="Arial"/>
                        </a:rPr>
                        <a:t>No se generaron hallazgos</a:t>
                      </a:r>
                      <a:endParaRPr kumimoji="0" lang="es-CO" sz="1600" b="0" i="0" u="none" strike="noStrike" kern="0" cap="none" spc="0" normalizeH="0" baseline="0" noProof="0" dirty="0">
                        <a:ln>
                          <a:noFill/>
                        </a:ln>
                        <a:solidFill>
                          <a:srgbClr val="000000"/>
                        </a:solidFill>
                        <a:effectLst/>
                        <a:uLnTx/>
                        <a:uFillTx/>
                        <a:latin typeface="+mj-lt"/>
                        <a:ea typeface="+mn-ea"/>
                        <a:cs typeface="+mn-cs"/>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94794207"/>
                  </a:ext>
                </a:extLst>
              </a:tr>
              <a:tr h="882175">
                <a:tc>
                  <a:txBody>
                    <a:bodyPr/>
                    <a:lstStyle/>
                    <a:p>
                      <a:pPr algn="l" rtl="0" fontAlgn="ctr"/>
                      <a:r>
                        <a:rPr lang="es-MX" sz="1600" b="0" u="none" strike="noStrike" cap="none" dirty="0">
                          <a:solidFill>
                            <a:schemeClr val="dk1"/>
                          </a:solidFill>
                          <a:latin typeface="+mj-lt"/>
                          <a:sym typeface="Arial"/>
                        </a:rPr>
                        <a:t>138 - </a:t>
                      </a:r>
                      <a:r>
                        <a:rPr lang="es-CO" sz="1600" b="0" i="0" u="none" strike="noStrike" cap="none" dirty="0">
                          <a:solidFill>
                            <a:schemeClr val="dk1"/>
                          </a:solidFill>
                          <a:effectLst/>
                          <a:latin typeface="+mj-lt"/>
                          <a:ea typeface="+mn-ea"/>
                          <a:cs typeface="+mn-cs"/>
                          <a:sym typeface="Arial"/>
                        </a:rPr>
                        <a:t>Asistencia técnica las Unidades Informadoras-UI, que conforman la red de operadores de la Vigilancia en Salud Pública; con abordaje de más de 4 subsistemas</a:t>
                      </a:r>
                      <a:endParaRPr lang="es-MX" sz="1600" b="0" i="0" u="none" strike="noStrike" cap="none" dirty="0">
                        <a:solidFill>
                          <a:schemeClr val="dk1"/>
                        </a:solidFill>
                        <a:latin typeface="+mj-lt"/>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1600" b="0" u="none" strike="noStrike" cap="none" dirty="0">
                          <a:solidFill>
                            <a:schemeClr val="dk1"/>
                          </a:solidFill>
                          <a:latin typeface="+mj-lt"/>
                          <a:sym typeface="Arial"/>
                        </a:rPr>
                        <a:t>NO</a:t>
                      </a:r>
                      <a:endParaRPr lang="es-CO" sz="1600" b="0" i="0" u="none" strike="noStrike" cap="none" dirty="0">
                        <a:solidFill>
                          <a:schemeClr val="dk1"/>
                        </a:solidFill>
                        <a:latin typeface="+mj-lt"/>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1600" b="0" u="none" strike="noStrike" cap="none" dirty="0">
                          <a:solidFill>
                            <a:schemeClr val="dk1"/>
                          </a:solidFill>
                          <a:latin typeface="+mj-lt"/>
                          <a:sym typeface="Arial"/>
                        </a:rPr>
                        <a:t> SUBRED</a:t>
                      </a:r>
                      <a:endParaRPr lang="es-CO" sz="1600" b="0" i="0" u="none" strike="noStrike" cap="none" dirty="0">
                        <a:solidFill>
                          <a:schemeClr val="dk1"/>
                        </a:solidFill>
                        <a:latin typeface="+mj-lt"/>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kumimoji="0" lang="es-CO" sz="1600" b="0" i="0" u="none" strike="noStrike" kern="0" cap="none" spc="0" normalizeH="0" baseline="0" noProof="0" dirty="0">
                          <a:ln>
                            <a:noFill/>
                          </a:ln>
                          <a:solidFill>
                            <a:srgbClr val="000000"/>
                          </a:solidFill>
                          <a:effectLst/>
                          <a:uLnTx/>
                          <a:uFillTx/>
                          <a:latin typeface="+mj-lt"/>
                          <a:ea typeface="+mn-ea"/>
                          <a:cs typeface="+mn-cs"/>
                          <a:sym typeface="Arial"/>
                        </a:rPr>
                        <a:t>No se generaron hallazgos</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48444558"/>
                  </a:ext>
                </a:extLst>
              </a:tr>
              <a:tr h="882175">
                <a:tc>
                  <a:txBody>
                    <a:bodyPr/>
                    <a:lstStyle/>
                    <a:p>
                      <a:pPr algn="l" rtl="0" fontAlgn="ctr"/>
                      <a:r>
                        <a:rPr lang="es-MX" sz="1600" b="0" i="0" u="none" strike="noStrike" cap="none" dirty="0">
                          <a:solidFill>
                            <a:schemeClr val="dk1"/>
                          </a:solidFill>
                          <a:latin typeface="+mj-lt"/>
                          <a:sym typeface="Arial"/>
                        </a:rPr>
                        <a:t>139 - </a:t>
                      </a:r>
                      <a:r>
                        <a:rPr lang="es-CO" sz="1600" b="0" i="0" u="none" strike="noStrike" cap="none" dirty="0">
                          <a:solidFill>
                            <a:schemeClr val="dk1"/>
                          </a:solidFill>
                          <a:effectLst/>
                          <a:latin typeface="+mj-lt"/>
                          <a:ea typeface="+mn-ea"/>
                          <a:cs typeface="+mn-cs"/>
                          <a:sym typeface="Arial"/>
                        </a:rPr>
                        <a:t>UPGD y UI incrementadas en los diferentes subsistemas de la Vigilancia en Salud Pública</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1600" b="0" u="none" strike="noStrike" cap="none" dirty="0">
                          <a:solidFill>
                            <a:schemeClr val="dk1"/>
                          </a:solidFill>
                          <a:latin typeface="+mj-lt"/>
                          <a:sym typeface="Arial"/>
                        </a:rPr>
                        <a:t>NO</a:t>
                      </a:r>
                      <a:endParaRPr lang="es-CO" sz="1600" b="0" i="0" u="none" strike="noStrike" cap="none" dirty="0">
                        <a:solidFill>
                          <a:schemeClr val="dk1"/>
                        </a:solidFill>
                        <a:latin typeface="+mj-lt"/>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1600" b="0" u="none" strike="noStrike" cap="none" dirty="0">
                          <a:solidFill>
                            <a:schemeClr val="dk1"/>
                          </a:solidFill>
                          <a:latin typeface="+mj-lt"/>
                          <a:sym typeface="Arial"/>
                        </a:rPr>
                        <a:t> SUBRED</a:t>
                      </a:r>
                      <a:endParaRPr lang="es-CO" sz="1600" b="0" i="0" u="none" strike="noStrike" cap="none" dirty="0">
                        <a:solidFill>
                          <a:schemeClr val="dk1"/>
                        </a:solidFill>
                        <a:latin typeface="+mj-lt"/>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kumimoji="0" lang="es-CO" sz="1600" b="0" i="0" u="none" strike="noStrike" kern="0" cap="none" spc="0" normalizeH="0" baseline="0" noProof="0" dirty="0">
                          <a:ln>
                            <a:noFill/>
                          </a:ln>
                          <a:solidFill>
                            <a:srgbClr val="000000"/>
                          </a:solidFill>
                          <a:effectLst/>
                          <a:uLnTx/>
                          <a:uFillTx/>
                          <a:latin typeface="+mj-lt"/>
                          <a:ea typeface="+mn-ea"/>
                          <a:cs typeface="+mn-cs"/>
                          <a:sym typeface="Arial"/>
                        </a:rPr>
                        <a:t>No se generaron hallazgos</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44516896"/>
                  </a:ext>
                </a:extLst>
              </a:tr>
            </a:tbl>
          </a:graphicData>
        </a:graphic>
      </p:graphicFrame>
    </p:spTree>
    <p:extLst>
      <p:ext uri="{BB962C8B-B14F-4D97-AF65-F5344CB8AC3E}">
        <p14:creationId xmlns:p14="http://schemas.microsoft.com/office/powerpoint/2010/main" val="33137155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04">
          <a:extLst>
            <a:ext uri="{FF2B5EF4-FFF2-40B4-BE49-F238E27FC236}">
              <a16:creationId xmlns:a16="http://schemas.microsoft.com/office/drawing/2014/main" id="{1D459607-0215-3D54-75CC-F851ACA0BBE8}"/>
            </a:ext>
          </a:extLst>
        </p:cNvPr>
        <p:cNvGrpSpPr/>
        <p:nvPr/>
      </p:nvGrpSpPr>
      <p:grpSpPr>
        <a:xfrm>
          <a:off x="0" y="0"/>
          <a:ext cx="0" cy="0"/>
          <a:chOff x="0" y="0"/>
          <a:chExt cx="0" cy="0"/>
        </a:xfrm>
      </p:grpSpPr>
      <p:pic>
        <p:nvPicPr>
          <p:cNvPr id="105" name="Google Shape;105;p15">
            <a:extLst>
              <a:ext uri="{FF2B5EF4-FFF2-40B4-BE49-F238E27FC236}">
                <a16:creationId xmlns:a16="http://schemas.microsoft.com/office/drawing/2014/main" id="{F3130BE0-BD9E-FD2E-EF96-D2F7521E4E61}"/>
              </a:ext>
            </a:extLst>
          </p:cNvPr>
          <p:cNvPicPr preferRelativeResize="0"/>
          <p:nvPr/>
        </p:nvPicPr>
        <p:blipFill>
          <a:blip r:embed="rId3">
            <a:alphaModFix/>
          </a:blip>
          <a:stretch>
            <a:fillRect/>
          </a:stretch>
        </p:blipFill>
        <p:spPr>
          <a:xfrm>
            <a:off x="-3017" y="-147484"/>
            <a:ext cx="12192000" cy="8125975"/>
          </a:xfrm>
          <a:prstGeom prst="rect">
            <a:avLst/>
          </a:prstGeom>
          <a:noFill/>
          <a:ln>
            <a:noFill/>
          </a:ln>
        </p:spPr>
      </p:pic>
      <p:sp>
        <p:nvSpPr>
          <p:cNvPr id="107" name="Google Shape;107;p15">
            <a:extLst>
              <a:ext uri="{FF2B5EF4-FFF2-40B4-BE49-F238E27FC236}">
                <a16:creationId xmlns:a16="http://schemas.microsoft.com/office/drawing/2014/main" id="{15F2FDA1-3DAB-058D-976B-CB45F947995B}"/>
              </a:ext>
            </a:extLst>
          </p:cNvPr>
          <p:cNvSpPr/>
          <p:nvPr/>
        </p:nvSpPr>
        <p:spPr>
          <a:xfrm flipH="1">
            <a:off x="10943664" y="2532197"/>
            <a:ext cx="1245319" cy="4325448"/>
          </a:xfrm>
          <a:prstGeom prst="rtTriangle">
            <a:avLst/>
          </a:prstGeom>
          <a:solidFill>
            <a:srgbClr val="285B6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08" name="Google Shape;108;p15">
            <a:extLst>
              <a:ext uri="{FF2B5EF4-FFF2-40B4-BE49-F238E27FC236}">
                <a16:creationId xmlns:a16="http://schemas.microsoft.com/office/drawing/2014/main" id="{F191D014-5543-CE97-05A9-4EF3631081E2}"/>
              </a:ext>
            </a:extLst>
          </p:cNvPr>
          <p:cNvSpPr/>
          <p:nvPr/>
        </p:nvSpPr>
        <p:spPr>
          <a:xfrm rot="10800000">
            <a:off x="10943664" y="-52"/>
            <a:ext cx="1245319" cy="2532249"/>
          </a:xfrm>
          <a:prstGeom prst="rtTriangle">
            <a:avLst/>
          </a:prstGeom>
          <a:solidFill>
            <a:srgbClr val="36A9C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solidFill>
                  <a:srgbClr val="338BA4"/>
                </a:solidFill>
                <a:latin typeface="Calibri"/>
                <a:ea typeface="Calibri"/>
                <a:cs typeface="Calibri"/>
                <a:sym typeface="Calibri"/>
              </a:rPr>
              <a:t> </a:t>
            </a:r>
            <a:endParaRPr>
              <a:solidFill>
                <a:srgbClr val="338BA4"/>
              </a:solidFill>
              <a:latin typeface="Calibri"/>
              <a:ea typeface="Calibri"/>
              <a:cs typeface="Calibri"/>
              <a:sym typeface="Calibri"/>
            </a:endParaRPr>
          </a:p>
        </p:txBody>
      </p:sp>
      <p:pic>
        <p:nvPicPr>
          <p:cNvPr id="2" name="Imagen 1">
            <a:extLst>
              <a:ext uri="{FF2B5EF4-FFF2-40B4-BE49-F238E27FC236}">
                <a16:creationId xmlns:a16="http://schemas.microsoft.com/office/drawing/2014/main" id="{486DD396-B06B-93E4-ADB5-0EB2E20AB470}"/>
              </a:ext>
            </a:extLst>
          </p:cNvPr>
          <p:cNvPicPr>
            <a:picLocks noChangeAspect="1"/>
          </p:cNvPicPr>
          <p:nvPr/>
        </p:nvPicPr>
        <p:blipFill>
          <a:blip r:embed="rId4"/>
          <a:stretch>
            <a:fillRect/>
          </a:stretch>
        </p:blipFill>
        <p:spPr>
          <a:xfrm>
            <a:off x="11070205" y="6530567"/>
            <a:ext cx="1052711" cy="242571"/>
          </a:xfrm>
          <a:prstGeom prst="rect">
            <a:avLst/>
          </a:prstGeom>
        </p:spPr>
      </p:pic>
      <p:sp>
        <p:nvSpPr>
          <p:cNvPr id="3" name="Google Shape;110;p15">
            <a:extLst>
              <a:ext uri="{FF2B5EF4-FFF2-40B4-BE49-F238E27FC236}">
                <a16:creationId xmlns:a16="http://schemas.microsoft.com/office/drawing/2014/main" id="{03EE4A7A-D054-02F0-075E-A6A7DD8BBF4A}"/>
              </a:ext>
            </a:extLst>
          </p:cNvPr>
          <p:cNvSpPr txBox="1"/>
          <p:nvPr/>
        </p:nvSpPr>
        <p:spPr>
          <a:xfrm>
            <a:off x="322874" y="214650"/>
            <a:ext cx="11711809" cy="738633"/>
          </a:xfrm>
          <a:prstGeom prst="rect">
            <a:avLst/>
          </a:prstGeom>
          <a:noFill/>
          <a:ln>
            <a:noFill/>
          </a:ln>
        </p:spPr>
        <p:txBody>
          <a:bodyPr spcFirstLastPara="1" wrap="square" lIns="91425" tIns="91425" rIns="91425" bIns="91425" anchor="t" anchorCtr="0">
            <a:spAutoFit/>
          </a:bodyPr>
          <a:lstStyle/>
          <a:p>
            <a:r>
              <a:rPr lang="es-ES" sz="3600" b="1" dirty="0">
                <a:solidFill>
                  <a:srgbClr val="285B6A"/>
                </a:solidFill>
                <a:latin typeface="Oswald"/>
              </a:rPr>
              <a:t>SOCIALIZACION HALLAZGOS SEGUIMIENTO RETROSPECTIVO</a:t>
            </a:r>
            <a:endParaRPr lang="es-CO" sz="3600" b="1" dirty="0">
              <a:solidFill>
                <a:srgbClr val="285B6A"/>
              </a:solidFill>
              <a:latin typeface="Oswald"/>
            </a:endParaRPr>
          </a:p>
        </p:txBody>
      </p:sp>
      <p:sp>
        <p:nvSpPr>
          <p:cNvPr id="5" name="Google Shape;144;p18">
            <a:extLst>
              <a:ext uri="{FF2B5EF4-FFF2-40B4-BE49-F238E27FC236}">
                <a16:creationId xmlns:a16="http://schemas.microsoft.com/office/drawing/2014/main" id="{A1775FE7-C061-809D-1DAD-40E7E4DADC4A}"/>
              </a:ext>
            </a:extLst>
          </p:cNvPr>
          <p:cNvSpPr txBox="1"/>
          <p:nvPr/>
        </p:nvSpPr>
        <p:spPr>
          <a:xfrm>
            <a:off x="1986433" y="2314953"/>
            <a:ext cx="8213100" cy="1853923"/>
          </a:xfrm>
          <a:prstGeom prst="rect">
            <a:avLst/>
          </a:prstGeom>
          <a:noFill/>
          <a:ln>
            <a:noFill/>
          </a:ln>
        </p:spPr>
        <p:txBody>
          <a:bodyPr spcFirstLastPara="1" wrap="square" lIns="91425" tIns="91425" rIns="91425" bIns="91425" anchor="t" anchorCtr="0">
            <a:noAutofit/>
          </a:bodyPr>
          <a:lstStyle/>
          <a:p>
            <a:pPr marL="457200" lvl="0" indent="-457200" algn="l" rtl="0">
              <a:spcBef>
                <a:spcPts val="0"/>
              </a:spcBef>
              <a:spcAft>
                <a:spcPts val="0"/>
              </a:spcAft>
              <a:buFont typeface="Arial" panose="020B0604020202020204" pitchFamily="34" charset="0"/>
              <a:buChar char="•"/>
            </a:pPr>
            <a:r>
              <a:rPr lang="es-MX" sz="3200" dirty="0">
                <a:solidFill>
                  <a:schemeClr val="dk1"/>
                </a:solidFill>
                <a:latin typeface="Lexend Deca Medium"/>
                <a:ea typeface="Lexend Deca Medium"/>
                <a:cs typeface="Lexend Deca Medium"/>
                <a:sym typeface="Lexend Deca"/>
              </a:rPr>
              <a:t>No se generan Planes de mejora</a:t>
            </a:r>
          </a:p>
          <a:p>
            <a:pPr marL="457200" lvl="0" indent="-457200" algn="l" rtl="0">
              <a:spcBef>
                <a:spcPts val="0"/>
              </a:spcBef>
              <a:spcAft>
                <a:spcPts val="0"/>
              </a:spcAft>
              <a:buFont typeface="Arial" panose="020B0604020202020204" pitchFamily="34" charset="0"/>
              <a:buChar char="•"/>
            </a:pPr>
            <a:endParaRPr lang="es-MX" sz="3200" dirty="0">
              <a:solidFill>
                <a:schemeClr val="dk1"/>
              </a:solidFill>
              <a:latin typeface="Lexend Deca Medium"/>
              <a:ea typeface="Lexend Deca Medium"/>
              <a:cs typeface="Lexend Deca Medium"/>
              <a:sym typeface="Lexend Deca"/>
            </a:endParaRPr>
          </a:p>
          <a:p>
            <a:pPr marL="457200" lvl="0" indent="-457200" algn="l" rtl="0">
              <a:spcBef>
                <a:spcPts val="0"/>
              </a:spcBef>
              <a:spcAft>
                <a:spcPts val="0"/>
              </a:spcAft>
              <a:buFont typeface="Arial" panose="020B0604020202020204" pitchFamily="34" charset="0"/>
              <a:buChar char="•"/>
            </a:pPr>
            <a:r>
              <a:rPr lang="es-MX" sz="3200" dirty="0">
                <a:solidFill>
                  <a:schemeClr val="dk1"/>
                </a:solidFill>
                <a:latin typeface="Lexend Deca Medium"/>
                <a:ea typeface="Lexend Deca Medium"/>
                <a:cs typeface="Lexend Deca Medium"/>
                <a:sym typeface="Lexend Deca"/>
              </a:rPr>
              <a:t>No se realizan seguimientos en campo</a:t>
            </a:r>
          </a:p>
          <a:p>
            <a:pPr marL="457200" lvl="0" indent="-457200" algn="l" rtl="0">
              <a:spcBef>
                <a:spcPts val="0"/>
              </a:spcBef>
              <a:spcAft>
                <a:spcPts val="0"/>
              </a:spcAft>
              <a:buFont typeface="Arial" panose="020B0604020202020204" pitchFamily="34" charset="0"/>
              <a:buChar char="•"/>
            </a:pPr>
            <a:endParaRPr lang="es-MX" sz="3200" dirty="0">
              <a:solidFill>
                <a:schemeClr val="dk1"/>
              </a:solidFill>
              <a:latin typeface="Lexend Deca Medium"/>
              <a:ea typeface="Lexend Deca Medium"/>
              <a:cs typeface="Lexend Deca Medium"/>
              <a:sym typeface="Lexend Deca"/>
            </a:endParaRPr>
          </a:p>
          <a:p>
            <a:pPr marL="457200" lvl="0" indent="-457200" algn="l" rtl="0">
              <a:spcBef>
                <a:spcPts val="0"/>
              </a:spcBef>
              <a:spcAft>
                <a:spcPts val="0"/>
              </a:spcAft>
              <a:buFont typeface="Arial" panose="020B0604020202020204" pitchFamily="34" charset="0"/>
              <a:buChar char="•"/>
            </a:pPr>
            <a:endParaRPr sz="3200" dirty="0">
              <a:solidFill>
                <a:schemeClr val="dk1"/>
              </a:solidFill>
              <a:latin typeface="Lexend Deca Medium"/>
              <a:ea typeface="Lexend Deca Medium"/>
              <a:cs typeface="Lexend Deca Medium"/>
              <a:sym typeface="Lexend Deca"/>
            </a:endParaRPr>
          </a:p>
        </p:txBody>
      </p:sp>
    </p:spTree>
    <p:extLst>
      <p:ext uri="{BB962C8B-B14F-4D97-AF65-F5344CB8AC3E}">
        <p14:creationId xmlns:p14="http://schemas.microsoft.com/office/powerpoint/2010/main" val="134777135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94">
          <a:extLst>
            <a:ext uri="{FF2B5EF4-FFF2-40B4-BE49-F238E27FC236}">
              <a16:creationId xmlns:a16="http://schemas.microsoft.com/office/drawing/2014/main" id="{4A3A9878-6A69-4D8F-CCBB-58144565C471}"/>
            </a:ext>
          </a:extLst>
        </p:cNvPr>
        <p:cNvGrpSpPr/>
        <p:nvPr/>
      </p:nvGrpSpPr>
      <p:grpSpPr>
        <a:xfrm>
          <a:off x="0" y="0"/>
          <a:ext cx="0" cy="0"/>
          <a:chOff x="0" y="0"/>
          <a:chExt cx="0" cy="0"/>
        </a:xfrm>
      </p:grpSpPr>
      <p:sp>
        <p:nvSpPr>
          <p:cNvPr id="95" name="Google Shape;95;p14">
            <a:extLst>
              <a:ext uri="{FF2B5EF4-FFF2-40B4-BE49-F238E27FC236}">
                <a16:creationId xmlns:a16="http://schemas.microsoft.com/office/drawing/2014/main" id="{C7FADE44-ADE7-CBEF-6B74-B0E4B7D335E4}"/>
              </a:ext>
            </a:extLst>
          </p:cNvPr>
          <p:cNvSpPr/>
          <p:nvPr/>
        </p:nvSpPr>
        <p:spPr>
          <a:xfrm>
            <a:off x="0" y="-2125"/>
            <a:ext cx="12206700" cy="6857700"/>
          </a:xfrm>
          <a:prstGeom prst="rect">
            <a:avLst/>
          </a:prstGeom>
          <a:solidFill>
            <a:srgbClr val="285B6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chemeClr val="lt1"/>
              </a:solidFill>
              <a:latin typeface="Calibri"/>
              <a:ea typeface="Calibri"/>
              <a:cs typeface="Calibri"/>
              <a:sym typeface="Calibri"/>
            </a:endParaRPr>
          </a:p>
        </p:txBody>
      </p:sp>
      <p:sp>
        <p:nvSpPr>
          <p:cNvPr id="96" name="Google Shape;96;p14">
            <a:extLst>
              <a:ext uri="{FF2B5EF4-FFF2-40B4-BE49-F238E27FC236}">
                <a16:creationId xmlns:a16="http://schemas.microsoft.com/office/drawing/2014/main" id="{DE8C6B18-5FC6-6DA8-30DB-C2228D1233AA}"/>
              </a:ext>
            </a:extLst>
          </p:cNvPr>
          <p:cNvSpPr/>
          <p:nvPr/>
        </p:nvSpPr>
        <p:spPr>
          <a:xfrm flipH="1">
            <a:off x="10965015" y="2532197"/>
            <a:ext cx="1245300" cy="4325400"/>
          </a:xfrm>
          <a:prstGeom prst="rtTriangle">
            <a:avLst/>
          </a:prstGeom>
          <a:solidFill>
            <a:srgbClr val="36A9C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97" name="Google Shape;97;p14">
            <a:extLst>
              <a:ext uri="{FF2B5EF4-FFF2-40B4-BE49-F238E27FC236}">
                <a16:creationId xmlns:a16="http://schemas.microsoft.com/office/drawing/2014/main" id="{9E947AC7-6E46-4B91-9E38-778F279BE883}"/>
              </a:ext>
            </a:extLst>
          </p:cNvPr>
          <p:cNvSpPr/>
          <p:nvPr/>
        </p:nvSpPr>
        <p:spPr>
          <a:xfrm rot="10800000">
            <a:off x="10965015" y="-103"/>
            <a:ext cx="1245300" cy="2532300"/>
          </a:xfrm>
          <a:prstGeom prst="rtTriangle">
            <a:avLst/>
          </a:prstGeom>
          <a:solidFill>
            <a:srgbClr val="4FC0E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latin typeface="Calibri"/>
                <a:ea typeface="Calibri"/>
                <a:cs typeface="Calibri"/>
                <a:sym typeface="Calibri"/>
              </a:rPr>
              <a:t> </a:t>
            </a:r>
            <a:endParaRPr>
              <a:latin typeface="Calibri"/>
              <a:ea typeface="Calibri"/>
              <a:cs typeface="Calibri"/>
              <a:sym typeface="Calibri"/>
            </a:endParaRPr>
          </a:p>
        </p:txBody>
      </p:sp>
      <p:sp>
        <p:nvSpPr>
          <p:cNvPr id="98" name="Google Shape;98;p14">
            <a:extLst>
              <a:ext uri="{FF2B5EF4-FFF2-40B4-BE49-F238E27FC236}">
                <a16:creationId xmlns:a16="http://schemas.microsoft.com/office/drawing/2014/main" id="{8232EA99-A05E-E809-DDD7-628EDB0DA9F7}"/>
              </a:ext>
            </a:extLst>
          </p:cNvPr>
          <p:cNvSpPr txBox="1"/>
          <p:nvPr/>
        </p:nvSpPr>
        <p:spPr>
          <a:xfrm>
            <a:off x="963563" y="849929"/>
            <a:ext cx="9694605" cy="3877954"/>
          </a:xfrm>
          <a:prstGeom prst="rect">
            <a:avLst/>
          </a:prstGeom>
          <a:noFill/>
          <a:ln>
            <a:noFill/>
          </a:ln>
        </p:spPr>
        <p:txBody>
          <a:bodyPr spcFirstLastPara="1" wrap="square" lIns="91425" tIns="91425" rIns="91425" bIns="91425" anchor="t" anchorCtr="0">
            <a:spAutoFit/>
          </a:bodyPr>
          <a:lstStyle/>
          <a:p>
            <a:pPr algn="ctr"/>
            <a:r>
              <a:rPr lang="es-ES" sz="4800" b="1" dirty="0">
                <a:solidFill>
                  <a:schemeClr val="lt1"/>
                </a:solidFill>
                <a:latin typeface="Oswald"/>
              </a:rPr>
              <a:t>SOCIALIZACIÓN HALLAZGOS EQUIPO APOYO A LA SUPERVISION</a:t>
            </a:r>
            <a:br>
              <a:rPr lang="es-ES" sz="4800" b="1" dirty="0">
                <a:solidFill>
                  <a:schemeClr val="lt1"/>
                </a:solidFill>
                <a:latin typeface="Oswald"/>
              </a:rPr>
            </a:br>
            <a:endParaRPr lang="es-ES" sz="4800" b="1" dirty="0">
              <a:solidFill>
                <a:schemeClr val="lt1"/>
              </a:solidFill>
              <a:latin typeface="Oswald"/>
            </a:endParaRPr>
          </a:p>
          <a:p>
            <a:pPr algn="ctr"/>
            <a:endParaRPr lang="es-ES" sz="4800" b="1" dirty="0">
              <a:solidFill>
                <a:schemeClr val="lt1"/>
              </a:solidFill>
              <a:latin typeface="Oswald"/>
            </a:endParaRPr>
          </a:p>
          <a:p>
            <a:pPr algn="ctr"/>
            <a:r>
              <a:rPr lang="es-ES" sz="4800" b="1" dirty="0">
                <a:solidFill>
                  <a:schemeClr val="lt1"/>
                </a:solidFill>
                <a:latin typeface="Oswald"/>
              </a:rPr>
              <a:t>SUBRED NORTE</a:t>
            </a:r>
            <a:endParaRPr lang="es-CO" sz="4800" b="1" dirty="0">
              <a:solidFill>
                <a:schemeClr val="lt1"/>
              </a:solidFill>
              <a:latin typeface="Oswald"/>
            </a:endParaRPr>
          </a:p>
        </p:txBody>
      </p:sp>
      <p:sp>
        <p:nvSpPr>
          <p:cNvPr id="99" name="Google Shape;99;p14">
            <a:extLst>
              <a:ext uri="{FF2B5EF4-FFF2-40B4-BE49-F238E27FC236}">
                <a16:creationId xmlns:a16="http://schemas.microsoft.com/office/drawing/2014/main" id="{B4F0E3AB-EB48-1B1A-0450-1C58BA33AA7D}"/>
              </a:ext>
            </a:extLst>
          </p:cNvPr>
          <p:cNvSpPr/>
          <p:nvPr/>
        </p:nvSpPr>
        <p:spPr>
          <a:xfrm flipH="1">
            <a:off x="-1160900" y="479700"/>
            <a:ext cx="3074100" cy="6378300"/>
          </a:xfrm>
          <a:prstGeom prst="parallelogram">
            <a:avLst>
              <a:gd name="adj" fmla="val 71939"/>
            </a:avLst>
          </a:prstGeom>
          <a:solidFill>
            <a:srgbClr val="4FC0E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latin typeface="Calibri"/>
                <a:ea typeface="Calibri"/>
                <a:cs typeface="Calibri"/>
                <a:sym typeface="Calibri"/>
              </a:rPr>
              <a:t> </a:t>
            </a:r>
            <a:endParaRPr>
              <a:latin typeface="Calibri"/>
              <a:ea typeface="Calibri"/>
              <a:cs typeface="Calibri"/>
              <a:sym typeface="Calibri"/>
            </a:endParaRPr>
          </a:p>
        </p:txBody>
      </p:sp>
      <p:pic>
        <p:nvPicPr>
          <p:cNvPr id="2" name="Imagen 1">
            <a:extLst>
              <a:ext uri="{FF2B5EF4-FFF2-40B4-BE49-F238E27FC236}">
                <a16:creationId xmlns:a16="http://schemas.microsoft.com/office/drawing/2014/main" id="{4D692ECF-5762-8A2A-6044-AEF3C30C3A0F}"/>
              </a:ext>
            </a:extLst>
          </p:cNvPr>
          <p:cNvPicPr>
            <a:picLocks noChangeAspect="1"/>
          </p:cNvPicPr>
          <p:nvPr/>
        </p:nvPicPr>
        <p:blipFill>
          <a:blip r:embed="rId3"/>
          <a:stretch>
            <a:fillRect/>
          </a:stretch>
        </p:blipFill>
        <p:spPr>
          <a:xfrm>
            <a:off x="4276970" y="5438253"/>
            <a:ext cx="3638060" cy="838300"/>
          </a:xfrm>
          <a:prstGeom prst="rect">
            <a:avLst/>
          </a:prstGeom>
        </p:spPr>
      </p:pic>
    </p:spTree>
    <p:extLst>
      <p:ext uri="{BB962C8B-B14F-4D97-AF65-F5344CB8AC3E}">
        <p14:creationId xmlns:p14="http://schemas.microsoft.com/office/powerpoint/2010/main" val="38157230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
        <p:nvSpPr>
          <p:cNvPr id="95" name="Google Shape;95;p14"/>
          <p:cNvSpPr/>
          <p:nvPr/>
        </p:nvSpPr>
        <p:spPr>
          <a:xfrm>
            <a:off x="0" y="-2125"/>
            <a:ext cx="12206700" cy="6857700"/>
          </a:xfrm>
          <a:prstGeom prst="rect">
            <a:avLst/>
          </a:prstGeom>
          <a:solidFill>
            <a:srgbClr val="285B6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chemeClr val="lt1"/>
              </a:solidFill>
              <a:latin typeface="Calibri"/>
              <a:ea typeface="Calibri"/>
              <a:cs typeface="Calibri"/>
              <a:sym typeface="Calibri"/>
            </a:endParaRPr>
          </a:p>
        </p:txBody>
      </p:sp>
      <p:sp>
        <p:nvSpPr>
          <p:cNvPr id="96" name="Google Shape;96;p14"/>
          <p:cNvSpPr/>
          <p:nvPr/>
        </p:nvSpPr>
        <p:spPr>
          <a:xfrm flipH="1">
            <a:off x="10965015" y="2532197"/>
            <a:ext cx="1245300" cy="4325400"/>
          </a:xfrm>
          <a:prstGeom prst="rtTriangle">
            <a:avLst/>
          </a:prstGeom>
          <a:solidFill>
            <a:srgbClr val="36A9C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97" name="Google Shape;97;p14"/>
          <p:cNvSpPr/>
          <p:nvPr/>
        </p:nvSpPr>
        <p:spPr>
          <a:xfrm rot="10800000">
            <a:off x="10965015" y="-103"/>
            <a:ext cx="1245300" cy="2532300"/>
          </a:xfrm>
          <a:prstGeom prst="rtTriangle">
            <a:avLst/>
          </a:prstGeom>
          <a:solidFill>
            <a:srgbClr val="4FC0E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latin typeface="Calibri"/>
                <a:ea typeface="Calibri"/>
                <a:cs typeface="Calibri"/>
                <a:sym typeface="Calibri"/>
              </a:rPr>
              <a:t> </a:t>
            </a:r>
            <a:endParaRPr>
              <a:latin typeface="Calibri"/>
              <a:ea typeface="Calibri"/>
              <a:cs typeface="Calibri"/>
              <a:sym typeface="Calibri"/>
            </a:endParaRPr>
          </a:p>
        </p:txBody>
      </p:sp>
      <p:sp>
        <p:nvSpPr>
          <p:cNvPr id="98" name="Google Shape;98;p14"/>
          <p:cNvSpPr txBox="1"/>
          <p:nvPr/>
        </p:nvSpPr>
        <p:spPr>
          <a:xfrm>
            <a:off x="963563" y="849929"/>
            <a:ext cx="9694605" cy="3877954"/>
          </a:xfrm>
          <a:prstGeom prst="rect">
            <a:avLst/>
          </a:prstGeom>
          <a:noFill/>
          <a:ln>
            <a:noFill/>
          </a:ln>
        </p:spPr>
        <p:txBody>
          <a:bodyPr spcFirstLastPara="1" wrap="square" lIns="91425" tIns="91425" rIns="91425" bIns="91425" anchor="t" anchorCtr="0">
            <a:spAutoFit/>
          </a:bodyPr>
          <a:lstStyle/>
          <a:p>
            <a:pPr algn="ctr"/>
            <a:r>
              <a:rPr lang="es-ES" sz="4800" b="1" dirty="0">
                <a:solidFill>
                  <a:schemeClr val="lt1"/>
                </a:solidFill>
                <a:latin typeface="Oswald"/>
              </a:rPr>
              <a:t>SOCIALIZACIÓN HALLAZGOS EQUIPO APOYO A LA SUPERVISION</a:t>
            </a:r>
            <a:br>
              <a:rPr lang="es-ES" sz="4800" b="1" dirty="0">
                <a:solidFill>
                  <a:schemeClr val="lt1"/>
                </a:solidFill>
                <a:latin typeface="Oswald"/>
              </a:rPr>
            </a:br>
            <a:endParaRPr lang="es-ES" sz="4800" b="1" dirty="0">
              <a:solidFill>
                <a:schemeClr val="lt1"/>
              </a:solidFill>
              <a:latin typeface="Oswald"/>
            </a:endParaRPr>
          </a:p>
          <a:p>
            <a:pPr algn="ctr"/>
            <a:endParaRPr lang="es-ES" sz="4800" b="1" dirty="0">
              <a:solidFill>
                <a:schemeClr val="lt1"/>
              </a:solidFill>
              <a:latin typeface="Oswald"/>
            </a:endParaRPr>
          </a:p>
          <a:p>
            <a:pPr algn="ctr"/>
            <a:r>
              <a:rPr lang="es-ES" sz="4800" b="1" dirty="0">
                <a:solidFill>
                  <a:schemeClr val="lt1"/>
                </a:solidFill>
                <a:latin typeface="Oswald"/>
              </a:rPr>
              <a:t>SUBRED CENTRO ORIENTE</a:t>
            </a:r>
            <a:endParaRPr lang="es-CO" sz="4800" b="1" dirty="0">
              <a:solidFill>
                <a:schemeClr val="lt1"/>
              </a:solidFill>
              <a:latin typeface="Oswald"/>
            </a:endParaRPr>
          </a:p>
        </p:txBody>
      </p:sp>
      <p:sp>
        <p:nvSpPr>
          <p:cNvPr id="99" name="Google Shape;99;p14"/>
          <p:cNvSpPr/>
          <p:nvPr/>
        </p:nvSpPr>
        <p:spPr>
          <a:xfrm flipH="1">
            <a:off x="-1160900" y="479700"/>
            <a:ext cx="3074100" cy="6378300"/>
          </a:xfrm>
          <a:prstGeom prst="parallelogram">
            <a:avLst>
              <a:gd name="adj" fmla="val 71939"/>
            </a:avLst>
          </a:prstGeom>
          <a:solidFill>
            <a:srgbClr val="4FC0E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latin typeface="Calibri"/>
                <a:ea typeface="Calibri"/>
                <a:cs typeface="Calibri"/>
                <a:sym typeface="Calibri"/>
              </a:rPr>
              <a:t> </a:t>
            </a:r>
            <a:endParaRPr>
              <a:latin typeface="Calibri"/>
              <a:ea typeface="Calibri"/>
              <a:cs typeface="Calibri"/>
              <a:sym typeface="Calibri"/>
            </a:endParaRPr>
          </a:p>
        </p:txBody>
      </p:sp>
      <p:pic>
        <p:nvPicPr>
          <p:cNvPr id="2" name="Imagen 1">
            <a:extLst>
              <a:ext uri="{FF2B5EF4-FFF2-40B4-BE49-F238E27FC236}">
                <a16:creationId xmlns:a16="http://schemas.microsoft.com/office/drawing/2014/main" id="{D2456E9A-2DC3-D19F-3A10-7681051A6A44}"/>
              </a:ext>
            </a:extLst>
          </p:cNvPr>
          <p:cNvPicPr>
            <a:picLocks noChangeAspect="1"/>
          </p:cNvPicPr>
          <p:nvPr/>
        </p:nvPicPr>
        <p:blipFill>
          <a:blip r:embed="rId3"/>
          <a:stretch>
            <a:fillRect/>
          </a:stretch>
        </p:blipFill>
        <p:spPr>
          <a:xfrm>
            <a:off x="4276970" y="5438253"/>
            <a:ext cx="3638060" cy="838300"/>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04">
          <a:extLst>
            <a:ext uri="{FF2B5EF4-FFF2-40B4-BE49-F238E27FC236}">
              <a16:creationId xmlns:a16="http://schemas.microsoft.com/office/drawing/2014/main" id="{E6C779CB-D1DF-5584-AB0C-05C226119D86}"/>
            </a:ext>
          </a:extLst>
        </p:cNvPr>
        <p:cNvGrpSpPr/>
        <p:nvPr/>
      </p:nvGrpSpPr>
      <p:grpSpPr>
        <a:xfrm>
          <a:off x="0" y="0"/>
          <a:ext cx="0" cy="0"/>
          <a:chOff x="0" y="0"/>
          <a:chExt cx="0" cy="0"/>
        </a:xfrm>
      </p:grpSpPr>
      <p:pic>
        <p:nvPicPr>
          <p:cNvPr id="105" name="Google Shape;105;p15">
            <a:extLst>
              <a:ext uri="{FF2B5EF4-FFF2-40B4-BE49-F238E27FC236}">
                <a16:creationId xmlns:a16="http://schemas.microsoft.com/office/drawing/2014/main" id="{8F4E4C7B-21E0-62AC-8523-2880E08F5E79}"/>
              </a:ext>
            </a:extLst>
          </p:cNvPr>
          <p:cNvPicPr preferRelativeResize="0"/>
          <p:nvPr/>
        </p:nvPicPr>
        <p:blipFill>
          <a:blip r:embed="rId3">
            <a:alphaModFix/>
          </a:blip>
          <a:stretch>
            <a:fillRect/>
          </a:stretch>
        </p:blipFill>
        <p:spPr>
          <a:xfrm>
            <a:off x="0" y="0"/>
            <a:ext cx="12192000" cy="8125975"/>
          </a:xfrm>
          <a:prstGeom prst="rect">
            <a:avLst/>
          </a:prstGeom>
          <a:noFill/>
          <a:ln>
            <a:noFill/>
          </a:ln>
        </p:spPr>
      </p:pic>
      <p:sp>
        <p:nvSpPr>
          <p:cNvPr id="107" name="Google Shape;107;p15">
            <a:extLst>
              <a:ext uri="{FF2B5EF4-FFF2-40B4-BE49-F238E27FC236}">
                <a16:creationId xmlns:a16="http://schemas.microsoft.com/office/drawing/2014/main" id="{02765CF3-03AB-B43B-BB64-5103DCD47411}"/>
              </a:ext>
            </a:extLst>
          </p:cNvPr>
          <p:cNvSpPr/>
          <p:nvPr/>
        </p:nvSpPr>
        <p:spPr>
          <a:xfrm flipH="1">
            <a:off x="10943664" y="2532197"/>
            <a:ext cx="1245319" cy="4325448"/>
          </a:xfrm>
          <a:prstGeom prst="rtTriangle">
            <a:avLst/>
          </a:prstGeom>
          <a:solidFill>
            <a:srgbClr val="285B6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08" name="Google Shape;108;p15">
            <a:extLst>
              <a:ext uri="{FF2B5EF4-FFF2-40B4-BE49-F238E27FC236}">
                <a16:creationId xmlns:a16="http://schemas.microsoft.com/office/drawing/2014/main" id="{F3140870-BFB0-0C37-A2EB-098E3C12DF79}"/>
              </a:ext>
            </a:extLst>
          </p:cNvPr>
          <p:cNvSpPr/>
          <p:nvPr/>
        </p:nvSpPr>
        <p:spPr>
          <a:xfrm rot="10800000">
            <a:off x="10943664" y="-52"/>
            <a:ext cx="1245319" cy="2532249"/>
          </a:xfrm>
          <a:prstGeom prst="rtTriangle">
            <a:avLst/>
          </a:prstGeom>
          <a:solidFill>
            <a:srgbClr val="36A9C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solidFill>
                  <a:srgbClr val="338BA4"/>
                </a:solidFill>
                <a:latin typeface="Calibri"/>
                <a:ea typeface="Calibri"/>
                <a:cs typeface="Calibri"/>
                <a:sym typeface="Calibri"/>
              </a:rPr>
              <a:t> </a:t>
            </a:r>
            <a:endParaRPr>
              <a:solidFill>
                <a:srgbClr val="338BA4"/>
              </a:solidFill>
              <a:latin typeface="Calibri"/>
              <a:ea typeface="Calibri"/>
              <a:cs typeface="Calibri"/>
              <a:sym typeface="Calibri"/>
            </a:endParaRPr>
          </a:p>
        </p:txBody>
      </p:sp>
      <p:sp>
        <p:nvSpPr>
          <p:cNvPr id="110" name="Google Shape;110;p15">
            <a:extLst>
              <a:ext uri="{FF2B5EF4-FFF2-40B4-BE49-F238E27FC236}">
                <a16:creationId xmlns:a16="http://schemas.microsoft.com/office/drawing/2014/main" id="{95E33C84-9425-71C2-CB28-CA31F8C9D1B0}"/>
              </a:ext>
            </a:extLst>
          </p:cNvPr>
          <p:cNvSpPr txBox="1"/>
          <p:nvPr/>
        </p:nvSpPr>
        <p:spPr>
          <a:xfrm>
            <a:off x="322874" y="214650"/>
            <a:ext cx="11711809" cy="738633"/>
          </a:xfrm>
          <a:prstGeom prst="rect">
            <a:avLst/>
          </a:prstGeom>
          <a:noFill/>
          <a:ln>
            <a:noFill/>
          </a:ln>
        </p:spPr>
        <p:txBody>
          <a:bodyPr spcFirstLastPara="1" wrap="square" lIns="91425" tIns="91425" rIns="91425" bIns="91425" anchor="t" anchorCtr="0">
            <a:spAutoFit/>
          </a:bodyPr>
          <a:lstStyle/>
          <a:p>
            <a:r>
              <a:rPr lang="es-ES" sz="3600" b="1" dirty="0">
                <a:solidFill>
                  <a:srgbClr val="285B6A"/>
                </a:solidFill>
                <a:latin typeface="Oswald"/>
              </a:rPr>
              <a:t>SOCIALIZACION HALLAZGOS SEGUIMIENTO RETROSPECTIVO</a:t>
            </a:r>
            <a:endParaRPr lang="es-CO" sz="3600" b="1" dirty="0">
              <a:solidFill>
                <a:srgbClr val="285B6A"/>
              </a:solidFill>
              <a:latin typeface="Oswald"/>
            </a:endParaRPr>
          </a:p>
        </p:txBody>
      </p:sp>
      <p:pic>
        <p:nvPicPr>
          <p:cNvPr id="2" name="Imagen 1">
            <a:extLst>
              <a:ext uri="{FF2B5EF4-FFF2-40B4-BE49-F238E27FC236}">
                <a16:creationId xmlns:a16="http://schemas.microsoft.com/office/drawing/2014/main" id="{8ACAB05E-F8A5-DE73-BEFA-C02A88798B63}"/>
              </a:ext>
            </a:extLst>
          </p:cNvPr>
          <p:cNvPicPr>
            <a:picLocks noChangeAspect="1"/>
          </p:cNvPicPr>
          <p:nvPr/>
        </p:nvPicPr>
        <p:blipFill>
          <a:blip r:embed="rId4"/>
          <a:stretch>
            <a:fillRect/>
          </a:stretch>
        </p:blipFill>
        <p:spPr>
          <a:xfrm>
            <a:off x="11070205" y="6530567"/>
            <a:ext cx="1052711" cy="242571"/>
          </a:xfrm>
          <a:prstGeom prst="rect">
            <a:avLst/>
          </a:prstGeom>
        </p:spPr>
      </p:pic>
      <p:graphicFrame>
        <p:nvGraphicFramePr>
          <p:cNvPr id="3" name="Tabla 2">
            <a:extLst>
              <a:ext uri="{FF2B5EF4-FFF2-40B4-BE49-F238E27FC236}">
                <a16:creationId xmlns:a16="http://schemas.microsoft.com/office/drawing/2014/main" id="{A6507F23-F789-63FF-F3CC-F362D218399D}"/>
              </a:ext>
            </a:extLst>
          </p:cNvPr>
          <p:cNvGraphicFramePr>
            <a:graphicFrameLocks noGrp="1"/>
          </p:cNvGraphicFramePr>
          <p:nvPr>
            <p:extLst>
              <p:ext uri="{D42A27DB-BD31-4B8C-83A1-F6EECF244321}">
                <p14:modId xmlns:p14="http://schemas.microsoft.com/office/powerpoint/2010/main" val="2789130069"/>
              </p:ext>
            </p:extLst>
          </p:nvPr>
        </p:nvGraphicFramePr>
        <p:xfrm>
          <a:off x="612338" y="840580"/>
          <a:ext cx="10984222" cy="5270282"/>
        </p:xfrm>
        <a:graphic>
          <a:graphicData uri="http://schemas.openxmlformats.org/drawingml/2006/table">
            <a:tbl>
              <a:tblPr firstRow="1">
                <a:tableStyleId>{7DF18680-E054-41AD-8BC1-D1AEF772440D}</a:tableStyleId>
              </a:tblPr>
              <a:tblGrid>
                <a:gridCol w="2717840">
                  <a:extLst>
                    <a:ext uri="{9D8B030D-6E8A-4147-A177-3AD203B41FA5}">
                      <a16:colId xmlns:a16="http://schemas.microsoft.com/office/drawing/2014/main" val="1820369712"/>
                    </a:ext>
                  </a:extLst>
                </a:gridCol>
                <a:gridCol w="866049">
                  <a:extLst>
                    <a:ext uri="{9D8B030D-6E8A-4147-A177-3AD203B41FA5}">
                      <a16:colId xmlns:a16="http://schemas.microsoft.com/office/drawing/2014/main" val="3868954574"/>
                    </a:ext>
                  </a:extLst>
                </a:gridCol>
                <a:gridCol w="1103360">
                  <a:extLst>
                    <a:ext uri="{9D8B030D-6E8A-4147-A177-3AD203B41FA5}">
                      <a16:colId xmlns:a16="http://schemas.microsoft.com/office/drawing/2014/main" val="872468562"/>
                    </a:ext>
                  </a:extLst>
                </a:gridCol>
                <a:gridCol w="6296973">
                  <a:extLst>
                    <a:ext uri="{9D8B030D-6E8A-4147-A177-3AD203B41FA5}">
                      <a16:colId xmlns:a16="http://schemas.microsoft.com/office/drawing/2014/main" val="3409415570"/>
                    </a:ext>
                  </a:extLst>
                </a:gridCol>
              </a:tblGrid>
              <a:tr h="428894">
                <a:tc>
                  <a:txBody>
                    <a:bodyPr/>
                    <a:lstStyle/>
                    <a:p>
                      <a:pPr algn="ctr" rtl="0" fontAlgn="ctr"/>
                      <a:r>
                        <a:rPr lang="es-CO" sz="1600" b="0" u="none" strike="noStrike" cap="none" dirty="0">
                          <a:solidFill>
                            <a:schemeClr val="dk1"/>
                          </a:solidFill>
                          <a:sym typeface="Arial"/>
                        </a:rPr>
                        <a:t>Intervención y/o Producto</a:t>
                      </a:r>
                      <a:endParaRPr lang="es-CO" sz="1600" b="0" i="0" u="none" strike="noStrike" cap="none" dirty="0">
                        <a:solidFill>
                          <a:schemeClr val="dk1"/>
                        </a:solidFill>
                        <a:latin typeface="Lexend Deca Medium"/>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1600" b="0" u="none" strike="noStrike" cap="none">
                          <a:solidFill>
                            <a:schemeClr val="dk1"/>
                          </a:solidFill>
                          <a:sym typeface="Arial"/>
                        </a:rPr>
                        <a:t>Hallazgos </a:t>
                      </a:r>
                      <a:endParaRPr lang="es-CO" sz="1600" b="0" i="0" u="none" strike="noStrike" cap="none">
                        <a:solidFill>
                          <a:schemeClr val="dk1"/>
                        </a:solidFill>
                        <a:latin typeface="Lexend Deca Medium"/>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1600" b="0" u="none" strike="noStrike" cap="none" dirty="0">
                          <a:solidFill>
                            <a:schemeClr val="dk1"/>
                          </a:solidFill>
                          <a:sym typeface="Arial"/>
                        </a:rPr>
                        <a:t>Localidad </a:t>
                      </a:r>
                      <a:endParaRPr lang="es-CO" sz="1600" b="0" i="0" u="none" strike="noStrike" cap="none" dirty="0">
                        <a:solidFill>
                          <a:schemeClr val="dk1"/>
                        </a:solidFill>
                        <a:latin typeface="Lexend Deca Medium"/>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MX" sz="1600" b="0" u="none" strike="noStrike" cap="none" dirty="0">
                          <a:solidFill>
                            <a:schemeClr val="dk1"/>
                          </a:solidFill>
                          <a:sym typeface="Arial"/>
                        </a:rPr>
                        <a:t>Glosa y/o Plan de mejora </a:t>
                      </a:r>
                      <a:endParaRPr lang="es-MX" sz="1600" b="0" i="0" u="none" strike="noStrike" cap="none" dirty="0">
                        <a:solidFill>
                          <a:schemeClr val="dk1"/>
                        </a:solidFill>
                        <a:latin typeface="Lexend Deca Medium"/>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34775744"/>
                  </a:ext>
                </a:extLst>
              </a:tr>
              <a:tr h="1062338">
                <a:tc>
                  <a:txBody>
                    <a:bodyPr/>
                    <a:lstStyle/>
                    <a:p>
                      <a:pPr algn="l" rtl="0" fontAlgn="ctr"/>
                      <a:r>
                        <a:rPr lang="es-MX" sz="1600" b="0" u="none" strike="noStrike" cap="none" dirty="0">
                          <a:solidFill>
                            <a:schemeClr val="dk1"/>
                          </a:solidFill>
                          <a:sym typeface="Arial"/>
                        </a:rPr>
                        <a:t>152 - Búsqueda Activa Institucional (BAI) para la subred Centro oriente, Sur, Sur Occidente y Norte_ Salud Mental</a:t>
                      </a:r>
                      <a:endParaRPr lang="es-MX" sz="1600" b="0" i="0" u="none" strike="noStrike" cap="none" dirty="0">
                        <a:solidFill>
                          <a:schemeClr val="dk1"/>
                        </a:solidFill>
                        <a:latin typeface="Lexend Deca Medium"/>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1600" b="0" u="none" strike="noStrike" cap="none" dirty="0">
                          <a:solidFill>
                            <a:schemeClr val="dk1"/>
                          </a:solidFill>
                          <a:sym typeface="Arial"/>
                        </a:rPr>
                        <a:t> NO</a:t>
                      </a:r>
                      <a:endParaRPr lang="es-CO" sz="1600" b="0" i="0" u="none" strike="noStrike" cap="none" dirty="0">
                        <a:solidFill>
                          <a:schemeClr val="dk1"/>
                        </a:solidFill>
                        <a:latin typeface="Lexend Deca Medium"/>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1600" b="0" u="none" strike="noStrike" cap="none">
                          <a:solidFill>
                            <a:schemeClr val="dk1"/>
                          </a:solidFill>
                          <a:sym typeface="Arial"/>
                        </a:rPr>
                        <a:t>SUBRED </a:t>
                      </a:r>
                      <a:endParaRPr lang="es-CO" sz="1600" b="0" i="0" u="none" strike="noStrike" cap="none">
                        <a:solidFill>
                          <a:schemeClr val="dk1"/>
                        </a:solidFill>
                        <a:latin typeface="Lexend Deca Medium"/>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MX" sz="1600" b="0" i="0" u="none" strike="noStrike" cap="none" dirty="0">
                          <a:solidFill>
                            <a:schemeClr val="dk1"/>
                          </a:solidFill>
                          <a:latin typeface="+mn-lt"/>
                          <a:ea typeface="+mn-ea"/>
                          <a:cs typeface="+mn-cs"/>
                          <a:sym typeface="Arial"/>
                        </a:rPr>
                        <a:t>N</a:t>
                      </a:r>
                      <a:r>
                        <a:rPr lang="es-CO" sz="1600" b="0" i="0" u="none" strike="noStrike" cap="none" dirty="0">
                          <a:solidFill>
                            <a:schemeClr val="dk1"/>
                          </a:solidFill>
                          <a:latin typeface="+mn-lt"/>
                          <a:ea typeface="+mn-ea"/>
                          <a:cs typeface="+mn-cs"/>
                          <a:sym typeface="Arial"/>
                        </a:rPr>
                        <a:t>o se generan hallazgos</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42633347"/>
                  </a:ext>
                </a:extLst>
              </a:tr>
              <a:tr h="1906930">
                <a:tc>
                  <a:txBody>
                    <a:bodyPr/>
                    <a:lstStyle/>
                    <a:p>
                      <a:pPr algn="l" fontAlgn="ctr"/>
                      <a:r>
                        <a:rPr lang="es-MX" sz="1600" b="0" i="0" u="none" strike="noStrike" cap="none" dirty="0">
                          <a:solidFill>
                            <a:schemeClr val="dk1"/>
                          </a:solidFill>
                          <a:latin typeface="+mn-lt"/>
                          <a:ea typeface="+mn-ea"/>
                          <a:cs typeface="+mn-cs"/>
                          <a:sym typeface="Arial"/>
                        </a:rPr>
                        <a:t>172 - Gestión  de la información  del Componente de Salud Mental - Subred Norte y Sur Occidente </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1600" b="0" u="none" strike="noStrike" cap="none" dirty="0">
                          <a:solidFill>
                            <a:schemeClr val="dk1"/>
                          </a:solidFill>
                          <a:sym typeface="Arial"/>
                        </a:rPr>
                        <a:t> SI</a:t>
                      </a:r>
                      <a:endParaRPr lang="es-CO" sz="1600" b="0" i="0" u="none" strike="noStrike" cap="none" dirty="0">
                        <a:solidFill>
                          <a:schemeClr val="dk1"/>
                        </a:solidFill>
                        <a:latin typeface="Lexend Deca Medium"/>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1600" b="0" u="none" strike="noStrike" cap="none" dirty="0">
                          <a:solidFill>
                            <a:schemeClr val="dk1"/>
                          </a:solidFill>
                          <a:sym typeface="Arial"/>
                        </a:rPr>
                        <a:t> SUBRED</a:t>
                      </a:r>
                      <a:endParaRPr lang="es-CO" sz="1600" b="0" i="0" u="none" strike="noStrike" cap="none" dirty="0">
                        <a:solidFill>
                          <a:schemeClr val="dk1"/>
                        </a:solidFill>
                        <a:latin typeface="Lexend Deca Medium"/>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s-CO" sz="1600" u="none" strike="noStrike" dirty="0">
                          <a:effectLst/>
                        </a:rPr>
                        <a:t>1 AL 15 DE OCTUBRE 2024</a:t>
                      </a:r>
                    </a:p>
                    <a:p>
                      <a:pPr algn="ctr" fontAlgn="ctr"/>
                      <a:r>
                        <a:rPr lang="es-CO" sz="1600" u="none" strike="noStrike" dirty="0">
                          <a:effectLst/>
                        </a:rPr>
                        <a:t>G-3 INCUMPLIMIENTO AL ANEXO TECNICO </a:t>
                      </a:r>
                      <a:r>
                        <a:rPr lang="es-MX" sz="1600" u="none" strike="noStrike" dirty="0">
                          <a:effectLst/>
                        </a:rPr>
                        <a:t>en las metas nacionales definidas en los lineamientos, teniendo en cuenta durante el trimestre (julio a septiembre de 2024) no se realizaron veintinueve (29) asistencias técnicas a UPGD que conforman la red de operadores de la Vigilancia en Salud Pública, con abordaje de hasta 4 subsistemas y a nueve (9) asistencias técnicas a UPGD que conforman la red de operadores de la Vigilancia en Salud Pública, con abordaje de más de 4 subsistemas</a:t>
                      </a:r>
                      <a:endParaRPr lang="es-CO" sz="1600" u="none" strike="noStrike" dirty="0">
                        <a:effectLst/>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94794207"/>
                  </a:ext>
                </a:extLst>
              </a:tr>
              <a:tr h="1345982">
                <a:tc>
                  <a:txBody>
                    <a:bodyPr/>
                    <a:lstStyle/>
                    <a:p>
                      <a:pPr algn="l" fontAlgn="ctr"/>
                      <a:r>
                        <a:rPr lang="es-MX" sz="1600" b="0" i="0" u="none" strike="noStrike" cap="none" dirty="0">
                          <a:solidFill>
                            <a:schemeClr val="dk1"/>
                          </a:solidFill>
                          <a:effectLst/>
                          <a:latin typeface="+mn-lt"/>
                          <a:ea typeface="+mn-ea"/>
                          <a:cs typeface="+mn-cs"/>
                          <a:sym typeface="Arial"/>
                        </a:rPr>
                        <a:t>175 - Implementación de los componentes delito asociado, morbimortalidad, consumo de SPA, respuesta social del OID</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1600" b="0" i="0" u="none" strike="noStrike" cap="none" dirty="0">
                          <a:solidFill>
                            <a:schemeClr val="dk1"/>
                          </a:solidFill>
                          <a:effectLst/>
                          <a:latin typeface="+mn-lt"/>
                          <a:ea typeface="+mn-ea"/>
                          <a:cs typeface="+mn-cs"/>
                          <a:sym typeface="Arial"/>
                        </a:rPr>
                        <a:t> NO</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1600" b="0" i="0" u="none" strike="noStrike" cap="none" dirty="0">
                          <a:solidFill>
                            <a:schemeClr val="dk1"/>
                          </a:solidFill>
                          <a:effectLst/>
                          <a:latin typeface="+mn-lt"/>
                          <a:ea typeface="+mn-ea"/>
                          <a:cs typeface="+mn-cs"/>
                          <a:sym typeface="Arial"/>
                        </a:rPr>
                        <a:t> DISTRITO</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1600" b="0" i="0" u="none" strike="noStrike" cap="none" dirty="0">
                          <a:solidFill>
                            <a:schemeClr val="dk1"/>
                          </a:solidFill>
                          <a:effectLst/>
                          <a:latin typeface="+mn-lt"/>
                          <a:ea typeface="+mn-ea"/>
                          <a:cs typeface="+mn-cs"/>
                          <a:sym typeface="Arial"/>
                        </a:rPr>
                        <a:t>No se generaron Hallazgos</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56169203"/>
                  </a:ext>
                </a:extLst>
              </a:tr>
            </a:tbl>
          </a:graphicData>
        </a:graphic>
      </p:graphicFrame>
    </p:spTree>
    <p:extLst>
      <p:ext uri="{BB962C8B-B14F-4D97-AF65-F5344CB8AC3E}">
        <p14:creationId xmlns:p14="http://schemas.microsoft.com/office/powerpoint/2010/main" val="346732999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04">
          <a:extLst>
            <a:ext uri="{FF2B5EF4-FFF2-40B4-BE49-F238E27FC236}">
              <a16:creationId xmlns:a16="http://schemas.microsoft.com/office/drawing/2014/main" id="{B10012B5-8F5A-2CA1-AF31-A4A0B71FE55C}"/>
            </a:ext>
          </a:extLst>
        </p:cNvPr>
        <p:cNvGrpSpPr/>
        <p:nvPr/>
      </p:nvGrpSpPr>
      <p:grpSpPr>
        <a:xfrm>
          <a:off x="0" y="0"/>
          <a:ext cx="0" cy="0"/>
          <a:chOff x="0" y="0"/>
          <a:chExt cx="0" cy="0"/>
        </a:xfrm>
      </p:grpSpPr>
      <p:pic>
        <p:nvPicPr>
          <p:cNvPr id="105" name="Google Shape;105;p15">
            <a:extLst>
              <a:ext uri="{FF2B5EF4-FFF2-40B4-BE49-F238E27FC236}">
                <a16:creationId xmlns:a16="http://schemas.microsoft.com/office/drawing/2014/main" id="{ABD886BB-8AAF-52E4-BC9A-BFE4AC8F1E34}"/>
              </a:ext>
            </a:extLst>
          </p:cNvPr>
          <p:cNvPicPr preferRelativeResize="0"/>
          <p:nvPr/>
        </p:nvPicPr>
        <p:blipFill>
          <a:blip r:embed="rId3">
            <a:alphaModFix/>
          </a:blip>
          <a:stretch>
            <a:fillRect/>
          </a:stretch>
        </p:blipFill>
        <p:spPr>
          <a:xfrm>
            <a:off x="0" y="0"/>
            <a:ext cx="12192000" cy="8125975"/>
          </a:xfrm>
          <a:prstGeom prst="rect">
            <a:avLst/>
          </a:prstGeom>
          <a:noFill/>
          <a:ln>
            <a:noFill/>
          </a:ln>
        </p:spPr>
      </p:pic>
      <p:sp>
        <p:nvSpPr>
          <p:cNvPr id="107" name="Google Shape;107;p15">
            <a:extLst>
              <a:ext uri="{FF2B5EF4-FFF2-40B4-BE49-F238E27FC236}">
                <a16:creationId xmlns:a16="http://schemas.microsoft.com/office/drawing/2014/main" id="{1495A815-2A24-5FA9-6FBE-D1F27DEE5F08}"/>
              </a:ext>
            </a:extLst>
          </p:cNvPr>
          <p:cNvSpPr/>
          <p:nvPr/>
        </p:nvSpPr>
        <p:spPr>
          <a:xfrm flipH="1">
            <a:off x="10943664" y="2532197"/>
            <a:ext cx="1245319" cy="4325448"/>
          </a:xfrm>
          <a:prstGeom prst="rtTriangle">
            <a:avLst/>
          </a:prstGeom>
          <a:solidFill>
            <a:srgbClr val="285B6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08" name="Google Shape;108;p15">
            <a:extLst>
              <a:ext uri="{FF2B5EF4-FFF2-40B4-BE49-F238E27FC236}">
                <a16:creationId xmlns:a16="http://schemas.microsoft.com/office/drawing/2014/main" id="{89D934CA-23BE-6306-A555-41CCDBE093B8}"/>
              </a:ext>
            </a:extLst>
          </p:cNvPr>
          <p:cNvSpPr/>
          <p:nvPr/>
        </p:nvSpPr>
        <p:spPr>
          <a:xfrm rot="10800000">
            <a:off x="10943664" y="-52"/>
            <a:ext cx="1245319" cy="2532249"/>
          </a:xfrm>
          <a:prstGeom prst="rtTriangle">
            <a:avLst/>
          </a:prstGeom>
          <a:solidFill>
            <a:srgbClr val="36A9C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solidFill>
                  <a:srgbClr val="338BA4"/>
                </a:solidFill>
                <a:latin typeface="Calibri"/>
                <a:ea typeface="Calibri"/>
                <a:cs typeface="Calibri"/>
                <a:sym typeface="Calibri"/>
              </a:rPr>
              <a:t> </a:t>
            </a:r>
            <a:endParaRPr>
              <a:solidFill>
                <a:srgbClr val="338BA4"/>
              </a:solidFill>
              <a:latin typeface="Calibri"/>
              <a:ea typeface="Calibri"/>
              <a:cs typeface="Calibri"/>
              <a:sym typeface="Calibri"/>
            </a:endParaRPr>
          </a:p>
        </p:txBody>
      </p:sp>
      <p:sp>
        <p:nvSpPr>
          <p:cNvPr id="110" name="Google Shape;110;p15">
            <a:extLst>
              <a:ext uri="{FF2B5EF4-FFF2-40B4-BE49-F238E27FC236}">
                <a16:creationId xmlns:a16="http://schemas.microsoft.com/office/drawing/2014/main" id="{62A8E1DF-FB7C-364F-6D52-BBF2D5BC6261}"/>
              </a:ext>
            </a:extLst>
          </p:cNvPr>
          <p:cNvSpPr txBox="1"/>
          <p:nvPr/>
        </p:nvSpPr>
        <p:spPr>
          <a:xfrm>
            <a:off x="322874" y="158149"/>
            <a:ext cx="11711809" cy="738633"/>
          </a:xfrm>
          <a:prstGeom prst="rect">
            <a:avLst/>
          </a:prstGeom>
          <a:noFill/>
          <a:ln>
            <a:noFill/>
          </a:ln>
        </p:spPr>
        <p:txBody>
          <a:bodyPr spcFirstLastPara="1" wrap="square" lIns="91425" tIns="91425" rIns="91425" bIns="91425" anchor="t" anchorCtr="0">
            <a:spAutoFit/>
          </a:bodyPr>
          <a:lstStyle/>
          <a:p>
            <a:r>
              <a:rPr lang="es-ES" sz="3600" b="1" dirty="0">
                <a:solidFill>
                  <a:srgbClr val="285B6A"/>
                </a:solidFill>
                <a:latin typeface="Oswald"/>
              </a:rPr>
              <a:t>SOCIALIZACION HALLAZGOS SEGUIMIENTO RETROSPECTIVO</a:t>
            </a:r>
            <a:endParaRPr lang="es-CO" sz="3600" b="1" dirty="0">
              <a:solidFill>
                <a:srgbClr val="285B6A"/>
              </a:solidFill>
              <a:latin typeface="Oswald"/>
            </a:endParaRPr>
          </a:p>
        </p:txBody>
      </p:sp>
      <p:pic>
        <p:nvPicPr>
          <p:cNvPr id="2" name="Imagen 1">
            <a:extLst>
              <a:ext uri="{FF2B5EF4-FFF2-40B4-BE49-F238E27FC236}">
                <a16:creationId xmlns:a16="http://schemas.microsoft.com/office/drawing/2014/main" id="{50D60743-A6BC-293E-DF1F-221129D90DB5}"/>
              </a:ext>
            </a:extLst>
          </p:cNvPr>
          <p:cNvPicPr>
            <a:picLocks noChangeAspect="1"/>
          </p:cNvPicPr>
          <p:nvPr/>
        </p:nvPicPr>
        <p:blipFill>
          <a:blip r:embed="rId4"/>
          <a:stretch>
            <a:fillRect/>
          </a:stretch>
        </p:blipFill>
        <p:spPr>
          <a:xfrm>
            <a:off x="11070205" y="6530567"/>
            <a:ext cx="1052711" cy="242571"/>
          </a:xfrm>
          <a:prstGeom prst="rect">
            <a:avLst/>
          </a:prstGeom>
        </p:spPr>
      </p:pic>
      <p:graphicFrame>
        <p:nvGraphicFramePr>
          <p:cNvPr id="3" name="Tabla 2">
            <a:extLst>
              <a:ext uri="{FF2B5EF4-FFF2-40B4-BE49-F238E27FC236}">
                <a16:creationId xmlns:a16="http://schemas.microsoft.com/office/drawing/2014/main" id="{3457096C-CBD7-F77D-9E29-01CC97985487}"/>
              </a:ext>
            </a:extLst>
          </p:cNvPr>
          <p:cNvGraphicFramePr>
            <a:graphicFrameLocks noGrp="1"/>
          </p:cNvGraphicFramePr>
          <p:nvPr>
            <p:extLst>
              <p:ext uri="{D42A27DB-BD31-4B8C-83A1-F6EECF244321}">
                <p14:modId xmlns:p14="http://schemas.microsoft.com/office/powerpoint/2010/main" val="2793924719"/>
              </p:ext>
            </p:extLst>
          </p:nvPr>
        </p:nvGraphicFramePr>
        <p:xfrm>
          <a:off x="653845" y="869406"/>
          <a:ext cx="10884310" cy="7056120"/>
        </p:xfrm>
        <a:graphic>
          <a:graphicData uri="http://schemas.openxmlformats.org/drawingml/2006/table">
            <a:tbl>
              <a:tblPr firstRow="1">
                <a:tableStyleId>{7DF18680-E054-41AD-8BC1-D1AEF772440D}</a:tableStyleId>
              </a:tblPr>
              <a:tblGrid>
                <a:gridCol w="1332271">
                  <a:extLst>
                    <a:ext uri="{9D8B030D-6E8A-4147-A177-3AD203B41FA5}">
                      <a16:colId xmlns:a16="http://schemas.microsoft.com/office/drawing/2014/main" val="1820369712"/>
                    </a:ext>
                  </a:extLst>
                </a:gridCol>
                <a:gridCol w="884903">
                  <a:extLst>
                    <a:ext uri="{9D8B030D-6E8A-4147-A177-3AD203B41FA5}">
                      <a16:colId xmlns:a16="http://schemas.microsoft.com/office/drawing/2014/main" val="3868954574"/>
                    </a:ext>
                  </a:extLst>
                </a:gridCol>
                <a:gridCol w="1071716">
                  <a:extLst>
                    <a:ext uri="{9D8B030D-6E8A-4147-A177-3AD203B41FA5}">
                      <a16:colId xmlns:a16="http://schemas.microsoft.com/office/drawing/2014/main" val="872468562"/>
                    </a:ext>
                  </a:extLst>
                </a:gridCol>
                <a:gridCol w="7595420">
                  <a:extLst>
                    <a:ext uri="{9D8B030D-6E8A-4147-A177-3AD203B41FA5}">
                      <a16:colId xmlns:a16="http://schemas.microsoft.com/office/drawing/2014/main" val="3409415570"/>
                    </a:ext>
                  </a:extLst>
                </a:gridCol>
              </a:tblGrid>
              <a:tr h="341392">
                <a:tc>
                  <a:txBody>
                    <a:bodyPr/>
                    <a:lstStyle/>
                    <a:p>
                      <a:pPr algn="ctr" rtl="0" fontAlgn="ctr"/>
                      <a:r>
                        <a:rPr lang="es-CO" sz="1400" b="0" u="none" strike="noStrike" cap="none" dirty="0">
                          <a:solidFill>
                            <a:schemeClr val="dk1"/>
                          </a:solidFill>
                          <a:sym typeface="Arial"/>
                        </a:rPr>
                        <a:t>Intervención y/o Producto</a:t>
                      </a:r>
                      <a:endParaRPr lang="es-CO" sz="1400" b="0" i="0" u="none" strike="noStrike" cap="none" dirty="0">
                        <a:solidFill>
                          <a:schemeClr val="dk1"/>
                        </a:solidFill>
                        <a:latin typeface="Lexend Deca Medium"/>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1400" b="0" u="none" strike="noStrike" cap="none">
                          <a:solidFill>
                            <a:schemeClr val="dk1"/>
                          </a:solidFill>
                          <a:sym typeface="Arial"/>
                        </a:rPr>
                        <a:t>Hallazgos </a:t>
                      </a:r>
                      <a:endParaRPr lang="es-CO" sz="1400" b="0" i="0" u="none" strike="noStrike" cap="none">
                        <a:solidFill>
                          <a:schemeClr val="dk1"/>
                        </a:solidFill>
                        <a:latin typeface="Lexend Deca Medium"/>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1400" b="0" u="none" strike="noStrike" cap="none">
                          <a:solidFill>
                            <a:schemeClr val="dk1"/>
                          </a:solidFill>
                          <a:sym typeface="Arial"/>
                        </a:rPr>
                        <a:t>Localidad </a:t>
                      </a:r>
                      <a:endParaRPr lang="es-CO" sz="1400" b="0" i="0" u="none" strike="noStrike" cap="none">
                        <a:solidFill>
                          <a:schemeClr val="dk1"/>
                        </a:solidFill>
                        <a:latin typeface="Lexend Deca Medium"/>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MX" sz="1400" b="0" u="none" strike="noStrike" cap="none" dirty="0">
                          <a:solidFill>
                            <a:schemeClr val="dk1"/>
                          </a:solidFill>
                          <a:sym typeface="Arial"/>
                        </a:rPr>
                        <a:t>Glosa y/o Plan de mejora </a:t>
                      </a:r>
                      <a:endParaRPr lang="es-MX" sz="1400" b="0" i="0" u="none" strike="noStrike" cap="none" dirty="0">
                        <a:solidFill>
                          <a:schemeClr val="dk1"/>
                        </a:solidFill>
                        <a:latin typeface="Lexend Deca Medium"/>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34775744"/>
                  </a:ext>
                </a:extLst>
              </a:tr>
              <a:tr h="5204729">
                <a:tc>
                  <a:txBody>
                    <a:bodyPr/>
                    <a:lstStyle/>
                    <a:p>
                      <a:pPr algn="l" rtl="0" fontAlgn="ctr"/>
                      <a:r>
                        <a:rPr lang="es-MX" sz="1400" b="0" i="0" u="none" strike="noStrike" cap="none" dirty="0">
                          <a:solidFill>
                            <a:schemeClr val="dk1"/>
                          </a:solidFill>
                          <a:latin typeface="+mn-lt"/>
                          <a:ea typeface="+mn-ea"/>
                          <a:cs typeface="+mn-cs"/>
                          <a:sym typeface="Arial"/>
                        </a:rPr>
                        <a:t>174 - Investigaciones epidemiológicas de eventos prioritarios en salud mental </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1400" b="0" u="none" strike="noStrike" cap="none" dirty="0">
                          <a:solidFill>
                            <a:schemeClr val="dk1"/>
                          </a:solidFill>
                          <a:sym typeface="Arial"/>
                        </a:rPr>
                        <a:t> SI</a:t>
                      </a:r>
                      <a:endParaRPr lang="es-CO" sz="1400" b="0" i="0" u="none" strike="noStrike" cap="none" dirty="0">
                        <a:solidFill>
                          <a:schemeClr val="dk1"/>
                        </a:solidFill>
                        <a:latin typeface="Lexend Deca Medium"/>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1400" b="0" u="none" strike="noStrike" cap="none">
                          <a:solidFill>
                            <a:schemeClr val="dk1"/>
                          </a:solidFill>
                          <a:sym typeface="Arial"/>
                        </a:rPr>
                        <a:t>SUBRED </a:t>
                      </a:r>
                      <a:endParaRPr lang="es-CO" sz="1400" b="0" i="0" u="none" strike="noStrike" cap="none">
                        <a:solidFill>
                          <a:schemeClr val="dk1"/>
                        </a:solidFill>
                        <a:latin typeface="Lexend Deca Medium"/>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MX" sz="1400" b="0" i="0" u="none" strike="noStrike" cap="none" dirty="0">
                          <a:solidFill>
                            <a:schemeClr val="dk1"/>
                          </a:solidFill>
                          <a:latin typeface="+mn-lt"/>
                          <a:ea typeface="+mn-ea"/>
                          <a:cs typeface="+mn-cs"/>
                          <a:sym typeface="Arial"/>
                        </a:rPr>
                        <a:t>AGOSTO 2024</a:t>
                      </a:r>
                    </a:p>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lang="es-CO" sz="1400" b="0" i="0" u="none" strike="noStrike" cap="none" dirty="0">
                          <a:solidFill>
                            <a:schemeClr val="dk1"/>
                          </a:solidFill>
                          <a:latin typeface="+mn-lt"/>
                          <a:ea typeface="+mn-ea"/>
                          <a:cs typeface="+mn-cs"/>
                          <a:sym typeface="Arial"/>
                        </a:rPr>
                        <a:t>G-3 INCUMPLIMIENTO AL ANEXO TECNICO en </a:t>
                      </a:r>
                      <a:r>
                        <a:rPr lang="es-MX" sz="1400" b="0" i="0" u="none" strike="noStrike" cap="none" dirty="0">
                          <a:solidFill>
                            <a:schemeClr val="dk1"/>
                          </a:solidFill>
                          <a:latin typeface="+mn-lt"/>
                          <a:ea typeface="+mn-ea"/>
                          <a:cs typeface="+mn-cs"/>
                          <a:sym typeface="Arial"/>
                        </a:rPr>
                        <a:t>catorce (14) IEC</a:t>
                      </a:r>
                    </a:p>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lang="es-MX" sz="1400" b="0" i="0" u="none" strike="noStrike" cap="none" dirty="0">
                          <a:solidFill>
                            <a:schemeClr val="dk1"/>
                          </a:solidFill>
                          <a:latin typeface="+mn-lt"/>
                          <a:ea typeface="+mn-ea"/>
                          <a:cs typeface="+mn-cs"/>
                          <a:sym typeface="Arial"/>
                        </a:rPr>
                        <a:t>- Catorce (14) IEC SIVIM: ID1481253, ID1482905, ID1478731, ID1476582, ID1479377, ID1479930, ID1480095, ID1479172, ID1484891, ID1484945, ID1486471 e ID1491265 No hay concordancia entre la ficha de notificación y el aplicativo SIVIGILA DC en la variable “Estado Civil”. ID1496750 No hay concordancia entre la ficha de notificación y el aplicativo SIVIGILA DC en la variable “Orientación Sexual”. ID1456725 No hay concordancia entre la ficha de notificación y el aplicativo SIVIGILA DC en la variable “Nivel De Riesgo Inicial”.</a:t>
                      </a:r>
                    </a:p>
                    <a:p>
                      <a:pPr algn="ctr" rtl="0" fontAlgn="ctr"/>
                      <a:endParaRPr lang="es-MX" sz="1400" b="0" i="0" u="none" strike="noStrike" cap="none" dirty="0">
                        <a:solidFill>
                          <a:schemeClr val="dk1"/>
                        </a:solidFill>
                        <a:latin typeface="+mn-lt"/>
                        <a:ea typeface="+mn-ea"/>
                        <a:cs typeface="+mn-cs"/>
                        <a:sym typeface="Arial"/>
                      </a:endParaRPr>
                    </a:p>
                    <a:p>
                      <a:pPr algn="ctr" rtl="0" fontAlgn="ctr"/>
                      <a:r>
                        <a:rPr lang="es-MX" sz="1400" b="0" i="0" u="none" strike="noStrike" cap="none" dirty="0">
                          <a:solidFill>
                            <a:schemeClr val="dk1"/>
                          </a:solidFill>
                          <a:latin typeface="+mn-lt"/>
                          <a:ea typeface="+mn-ea"/>
                          <a:cs typeface="+mn-cs"/>
                          <a:sym typeface="Arial"/>
                        </a:rPr>
                        <a:t>SEPTIEMBRE 2024</a:t>
                      </a:r>
                    </a:p>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lang="es-CO" sz="1400" b="0" i="0" u="none" strike="noStrike" cap="none" dirty="0">
                          <a:solidFill>
                            <a:schemeClr val="dk1"/>
                          </a:solidFill>
                          <a:latin typeface="+mn-lt"/>
                          <a:ea typeface="+mn-ea"/>
                          <a:cs typeface="+mn-cs"/>
                          <a:sym typeface="Arial"/>
                        </a:rPr>
                        <a:t>G-3 INCUMPLIMIENTO AL ANEXO TECNICO</a:t>
                      </a:r>
                      <a:r>
                        <a:rPr lang="es-MX" sz="1400" b="0" i="0" u="none" strike="noStrike" cap="none" dirty="0">
                          <a:solidFill>
                            <a:schemeClr val="dk1"/>
                          </a:solidFill>
                          <a:latin typeface="+mn-lt"/>
                          <a:ea typeface="+mn-ea"/>
                          <a:cs typeface="+mn-cs"/>
                          <a:sym typeface="Arial"/>
                        </a:rPr>
                        <a:t> treinta y seis (36) IEC que se describen a continuación: </a:t>
                      </a:r>
                    </a:p>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lang="es-MX" sz="1400" b="0" i="0" u="none" strike="noStrike" cap="none" dirty="0">
                          <a:solidFill>
                            <a:schemeClr val="dk1"/>
                          </a:solidFill>
                          <a:latin typeface="+mn-lt"/>
                          <a:ea typeface="+mn-ea"/>
                          <a:cs typeface="+mn-cs"/>
                          <a:sym typeface="Arial"/>
                        </a:rPr>
                        <a:t>- Veintinueve (29) IEC SIVIM: ID1490515, ID1507620, ID1511144, ID1511109, ID1512686, ID1512689, ID1512554, ID1512696, ID1513190, ID1514243, ID1513380, ID1514878, ID1514759, ID1514811, ID1514413, ID1514576, ID1517744, ID1518937, ID1517718, ID1518360, ID1517712, ID1517762, ID1517746 e ID1518314 Ingreso inoportuno al aplicativo SIVIGILA DC. ID1532471, ID1523964 e ID1531890 No hay concordancia entre la ficha de notificación y el aplicativo SIVIGILA DC en la variable “Orientación Sexual”. ID1512217 e ID1523072 No hay concordancia entre la ficha de notificación y el aplicativo SIVIGILA DC en la variable “Estado Civil”.</a:t>
                      </a:r>
                    </a:p>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lang="es-MX" sz="1400" b="0" i="0" u="none" strike="noStrike" cap="none" dirty="0">
                          <a:solidFill>
                            <a:schemeClr val="dk1"/>
                          </a:solidFill>
                          <a:latin typeface="+mn-lt"/>
                          <a:ea typeface="+mn-ea"/>
                          <a:cs typeface="+mn-cs"/>
                          <a:sym typeface="Arial"/>
                        </a:rPr>
                        <a:t>- Seis (6) IEC SISVECOS: ID1533754, ID1525103, ID1530139, ID1530156, ID 1524692 e ID1538477 Ingreso inoportuno al aplicativo SIVIGILA DC. </a:t>
                      </a:r>
                    </a:p>
                    <a:p>
                      <a:pPr marL="285750" marR="0" lvl="0" indent="-285750" algn="ctr" defTabSz="914400" rtl="0" eaLnBrk="1" fontAlgn="ctr" latinLnBrk="0" hangingPunct="1">
                        <a:lnSpc>
                          <a:spcPct val="100000"/>
                        </a:lnSpc>
                        <a:spcBef>
                          <a:spcPts val="0"/>
                        </a:spcBef>
                        <a:spcAft>
                          <a:spcPts val="0"/>
                        </a:spcAft>
                        <a:buClr>
                          <a:srgbClr val="000000"/>
                        </a:buClr>
                        <a:buSzTx/>
                        <a:buFontTx/>
                        <a:buChar char="-"/>
                        <a:tabLst/>
                        <a:defRPr/>
                      </a:pPr>
                      <a:r>
                        <a:rPr lang="es-MX" sz="1400" b="0" i="0" u="none" strike="noStrike" cap="none" dirty="0">
                          <a:solidFill>
                            <a:schemeClr val="dk1"/>
                          </a:solidFill>
                          <a:latin typeface="+mn-lt"/>
                          <a:ea typeface="+mn-ea"/>
                          <a:cs typeface="+mn-cs"/>
                          <a:sym typeface="Arial"/>
                        </a:rPr>
                        <a:t>Una (1) IEC VESPA: TI1014997343 No hay concordancia entre el nombre del usuario y el registro de la variable “Sexo” (mujer) en el formato de caracterización.</a:t>
                      </a:r>
                    </a:p>
                    <a:p>
                      <a:pPr marL="285750" marR="0" lvl="0" indent="-285750" algn="ctr" defTabSz="914400" rtl="0" eaLnBrk="1" fontAlgn="ctr" latinLnBrk="0" hangingPunct="1">
                        <a:lnSpc>
                          <a:spcPct val="100000"/>
                        </a:lnSpc>
                        <a:spcBef>
                          <a:spcPts val="0"/>
                        </a:spcBef>
                        <a:spcAft>
                          <a:spcPts val="0"/>
                        </a:spcAft>
                        <a:buClr>
                          <a:srgbClr val="000000"/>
                        </a:buClr>
                        <a:buSzTx/>
                        <a:buFontTx/>
                        <a:buChar char="-"/>
                        <a:tabLst/>
                        <a:defRPr/>
                      </a:pPr>
                      <a:endParaRPr lang="es-MX" sz="1400" b="0" i="0" u="none" strike="noStrike" cap="none" dirty="0">
                        <a:solidFill>
                          <a:schemeClr val="dk1"/>
                        </a:solidFill>
                        <a:latin typeface="+mn-lt"/>
                        <a:ea typeface="+mn-ea"/>
                        <a:cs typeface="+mn-cs"/>
                        <a:sym typeface="Arial"/>
                      </a:endParaRPr>
                    </a:p>
                    <a:p>
                      <a:pPr marL="0" marR="0" lvl="0" indent="0" algn="ctr" defTabSz="914400" rtl="0" eaLnBrk="1" fontAlgn="ctr" latinLnBrk="0" hangingPunct="1">
                        <a:lnSpc>
                          <a:spcPct val="100000"/>
                        </a:lnSpc>
                        <a:spcBef>
                          <a:spcPts val="0"/>
                        </a:spcBef>
                        <a:spcAft>
                          <a:spcPts val="0"/>
                        </a:spcAft>
                        <a:buClr>
                          <a:srgbClr val="000000"/>
                        </a:buClr>
                        <a:buSzTx/>
                        <a:buFontTx/>
                        <a:buNone/>
                        <a:tabLst/>
                        <a:defRPr/>
                      </a:pPr>
                      <a:r>
                        <a:rPr lang="es-MX" sz="1400" b="0" i="0" u="none" strike="noStrike" cap="none" dirty="0">
                          <a:solidFill>
                            <a:schemeClr val="dk1"/>
                          </a:solidFill>
                          <a:latin typeface="+mn-lt"/>
                          <a:ea typeface="+mn-ea"/>
                          <a:cs typeface="+mn-cs"/>
                          <a:sym typeface="Arial"/>
                        </a:rPr>
                        <a:t>1 AL 15 DE OCTUBRE 2024</a:t>
                      </a:r>
                    </a:p>
                    <a:p>
                      <a:pPr marL="0" marR="0" lvl="0" indent="0" algn="ctr" defTabSz="914400" rtl="0" eaLnBrk="1" fontAlgn="ctr" latinLnBrk="0" hangingPunct="1">
                        <a:lnSpc>
                          <a:spcPct val="100000"/>
                        </a:lnSpc>
                        <a:spcBef>
                          <a:spcPts val="0"/>
                        </a:spcBef>
                        <a:spcAft>
                          <a:spcPts val="0"/>
                        </a:spcAft>
                        <a:buClr>
                          <a:srgbClr val="000000"/>
                        </a:buClr>
                        <a:buSzTx/>
                        <a:buFontTx/>
                        <a:buNone/>
                        <a:tabLst/>
                        <a:defRPr/>
                      </a:pPr>
                      <a:r>
                        <a:rPr lang="es-CO" sz="1400" b="0" i="0" u="none" strike="noStrike" cap="none" dirty="0">
                          <a:solidFill>
                            <a:schemeClr val="dk1"/>
                          </a:solidFill>
                          <a:latin typeface="+mn-lt"/>
                          <a:ea typeface="+mn-ea"/>
                          <a:cs typeface="+mn-cs"/>
                          <a:sym typeface="Arial"/>
                        </a:rPr>
                        <a:t>G-3 INCUMPLIMIENTO AL ANEXO TECNICO(15) IEC que se describen a continuación: </a:t>
                      </a:r>
                    </a:p>
                    <a:p>
                      <a:pPr marL="285750" marR="0" lvl="0" indent="-285750" algn="ctr" defTabSz="914400" rtl="0" eaLnBrk="1" fontAlgn="ctr" latinLnBrk="0" hangingPunct="1">
                        <a:lnSpc>
                          <a:spcPct val="100000"/>
                        </a:lnSpc>
                        <a:spcBef>
                          <a:spcPts val="0"/>
                        </a:spcBef>
                        <a:spcAft>
                          <a:spcPts val="0"/>
                        </a:spcAft>
                        <a:buClr>
                          <a:srgbClr val="000000"/>
                        </a:buClr>
                        <a:buSzTx/>
                        <a:buFontTx/>
                        <a:buChar char="-"/>
                        <a:tabLst/>
                        <a:defRPr/>
                      </a:pPr>
                      <a:r>
                        <a:rPr lang="es-CO" sz="1400" b="0" i="0" u="none" strike="noStrike" cap="none" dirty="0">
                          <a:solidFill>
                            <a:schemeClr val="dk1"/>
                          </a:solidFill>
                          <a:latin typeface="+mn-lt"/>
                          <a:ea typeface="+mn-ea"/>
                          <a:cs typeface="+mn-cs"/>
                          <a:sym typeface="Arial"/>
                        </a:rPr>
                        <a:t>Catorce (14) IEC SIVIM: ID1513952, ID1513152, ID1514809, ID1519628, ID1518860, ID1519070, ID1519625, ID1519644, ID1519642, ID1518907, ID1518913, ID1518923, ID1520540, ID1525051 Ingreso inoportuno al aplicativo SIVIGILA DC.</a:t>
                      </a:r>
                    </a:p>
                    <a:p>
                      <a:pPr marL="285750" marR="0" lvl="0" indent="-285750" algn="ctr" defTabSz="914400" rtl="0" eaLnBrk="1" fontAlgn="ctr" latinLnBrk="0" hangingPunct="1">
                        <a:lnSpc>
                          <a:spcPct val="100000"/>
                        </a:lnSpc>
                        <a:spcBef>
                          <a:spcPts val="0"/>
                        </a:spcBef>
                        <a:spcAft>
                          <a:spcPts val="0"/>
                        </a:spcAft>
                        <a:buClr>
                          <a:srgbClr val="000000"/>
                        </a:buClr>
                        <a:buSzTx/>
                        <a:buFontTx/>
                        <a:buChar char="-"/>
                        <a:tabLst/>
                        <a:defRPr/>
                      </a:pPr>
                      <a:r>
                        <a:rPr lang="es-CO" sz="1400" b="0" i="0" u="none" strike="noStrike" cap="none" dirty="0">
                          <a:solidFill>
                            <a:schemeClr val="dk1"/>
                          </a:solidFill>
                          <a:latin typeface="+mn-lt"/>
                          <a:ea typeface="+mn-ea"/>
                          <a:cs typeface="+mn-cs"/>
                          <a:sym typeface="Arial"/>
                        </a:rPr>
                        <a:t>Una (1) IEC SISVECOS: ID1536086 Ingreso inoportuno al aplicativo SIVIGILA DC.</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42633347"/>
                  </a:ext>
                </a:extLst>
              </a:tr>
            </a:tbl>
          </a:graphicData>
        </a:graphic>
      </p:graphicFrame>
    </p:spTree>
    <p:extLst>
      <p:ext uri="{BB962C8B-B14F-4D97-AF65-F5344CB8AC3E}">
        <p14:creationId xmlns:p14="http://schemas.microsoft.com/office/powerpoint/2010/main" val="25034241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04">
          <a:extLst>
            <a:ext uri="{FF2B5EF4-FFF2-40B4-BE49-F238E27FC236}">
              <a16:creationId xmlns:a16="http://schemas.microsoft.com/office/drawing/2014/main" id="{2D0878DC-E7FF-49B6-61CE-5CE5A502D304}"/>
            </a:ext>
          </a:extLst>
        </p:cNvPr>
        <p:cNvGrpSpPr/>
        <p:nvPr/>
      </p:nvGrpSpPr>
      <p:grpSpPr>
        <a:xfrm>
          <a:off x="0" y="0"/>
          <a:ext cx="0" cy="0"/>
          <a:chOff x="0" y="0"/>
          <a:chExt cx="0" cy="0"/>
        </a:xfrm>
      </p:grpSpPr>
      <p:pic>
        <p:nvPicPr>
          <p:cNvPr id="105" name="Google Shape;105;p15">
            <a:extLst>
              <a:ext uri="{FF2B5EF4-FFF2-40B4-BE49-F238E27FC236}">
                <a16:creationId xmlns:a16="http://schemas.microsoft.com/office/drawing/2014/main" id="{565BC072-671C-D863-F372-FB3736717907}"/>
              </a:ext>
            </a:extLst>
          </p:cNvPr>
          <p:cNvPicPr preferRelativeResize="0"/>
          <p:nvPr/>
        </p:nvPicPr>
        <p:blipFill>
          <a:blip r:embed="rId3">
            <a:alphaModFix/>
          </a:blip>
          <a:stretch>
            <a:fillRect/>
          </a:stretch>
        </p:blipFill>
        <p:spPr>
          <a:xfrm>
            <a:off x="0" y="0"/>
            <a:ext cx="12192000" cy="8125975"/>
          </a:xfrm>
          <a:prstGeom prst="rect">
            <a:avLst/>
          </a:prstGeom>
          <a:noFill/>
          <a:ln>
            <a:noFill/>
          </a:ln>
        </p:spPr>
      </p:pic>
      <p:sp>
        <p:nvSpPr>
          <p:cNvPr id="107" name="Google Shape;107;p15">
            <a:extLst>
              <a:ext uri="{FF2B5EF4-FFF2-40B4-BE49-F238E27FC236}">
                <a16:creationId xmlns:a16="http://schemas.microsoft.com/office/drawing/2014/main" id="{DEA738F7-943A-0925-1EF5-0A250C909B91}"/>
              </a:ext>
            </a:extLst>
          </p:cNvPr>
          <p:cNvSpPr/>
          <p:nvPr/>
        </p:nvSpPr>
        <p:spPr>
          <a:xfrm flipH="1">
            <a:off x="10943664" y="2532197"/>
            <a:ext cx="1245319" cy="4325448"/>
          </a:xfrm>
          <a:prstGeom prst="rtTriangle">
            <a:avLst/>
          </a:prstGeom>
          <a:solidFill>
            <a:srgbClr val="285B6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08" name="Google Shape;108;p15">
            <a:extLst>
              <a:ext uri="{FF2B5EF4-FFF2-40B4-BE49-F238E27FC236}">
                <a16:creationId xmlns:a16="http://schemas.microsoft.com/office/drawing/2014/main" id="{7DBF042C-2580-CB9A-0CA6-D54A66552544}"/>
              </a:ext>
            </a:extLst>
          </p:cNvPr>
          <p:cNvSpPr/>
          <p:nvPr/>
        </p:nvSpPr>
        <p:spPr>
          <a:xfrm rot="10800000">
            <a:off x="10943664" y="-52"/>
            <a:ext cx="1245319" cy="2532249"/>
          </a:xfrm>
          <a:prstGeom prst="rtTriangle">
            <a:avLst/>
          </a:prstGeom>
          <a:solidFill>
            <a:srgbClr val="36A9C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solidFill>
                  <a:srgbClr val="338BA4"/>
                </a:solidFill>
                <a:latin typeface="Calibri"/>
                <a:ea typeface="Calibri"/>
                <a:cs typeface="Calibri"/>
                <a:sym typeface="Calibri"/>
              </a:rPr>
              <a:t> </a:t>
            </a:r>
            <a:endParaRPr>
              <a:solidFill>
                <a:srgbClr val="338BA4"/>
              </a:solidFill>
              <a:latin typeface="Calibri"/>
              <a:ea typeface="Calibri"/>
              <a:cs typeface="Calibri"/>
              <a:sym typeface="Calibri"/>
            </a:endParaRPr>
          </a:p>
        </p:txBody>
      </p:sp>
      <p:sp>
        <p:nvSpPr>
          <p:cNvPr id="110" name="Google Shape;110;p15">
            <a:extLst>
              <a:ext uri="{FF2B5EF4-FFF2-40B4-BE49-F238E27FC236}">
                <a16:creationId xmlns:a16="http://schemas.microsoft.com/office/drawing/2014/main" id="{6070E63B-E5BF-319D-313B-4869FF4ED83E}"/>
              </a:ext>
            </a:extLst>
          </p:cNvPr>
          <p:cNvSpPr txBox="1"/>
          <p:nvPr/>
        </p:nvSpPr>
        <p:spPr>
          <a:xfrm>
            <a:off x="322874" y="214650"/>
            <a:ext cx="11711809" cy="738633"/>
          </a:xfrm>
          <a:prstGeom prst="rect">
            <a:avLst/>
          </a:prstGeom>
          <a:noFill/>
          <a:ln>
            <a:noFill/>
          </a:ln>
        </p:spPr>
        <p:txBody>
          <a:bodyPr spcFirstLastPara="1" wrap="square" lIns="91425" tIns="91425" rIns="91425" bIns="91425" anchor="t" anchorCtr="0">
            <a:spAutoFit/>
          </a:bodyPr>
          <a:lstStyle/>
          <a:p>
            <a:r>
              <a:rPr lang="es-ES" sz="3600" b="1" dirty="0">
                <a:solidFill>
                  <a:srgbClr val="285B6A"/>
                </a:solidFill>
                <a:latin typeface="Oswald"/>
              </a:rPr>
              <a:t>SOCIALIZACION HALLAZGOS SEGUIMIENTO RETROSPECTIVO</a:t>
            </a:r>
            <a:endParaRPr lang="es-CO" sz="3600" b="1" dirty="0">
              <a:solidFill>
                <a:srgbClr val="285B6A"/>
              </a:solidFill>
              <a:latin typeface="Oswald"/>
            </a:endParaRPr>
          </a:p>
        </p:txBody>
      </p:sp>
      <p:pic>
        <p:nvPicPr>
          <p:cNvPr id="2" name="Imagen 1">
            <a:extLst>
              <a:ext uri="{FF2B5EF4-FFF2-40B4-BE49-F238E27FC236}">
                <a16:creationId xmlns:a16="http://schemas.microsoft.com/office/drawing/2014/main" id="{7C474A03-61A8-ABE2-525D-1B710B90AB77}"/>
              </a:ext>
            </a:extLst>
          </p:cNvPr>
          <p:cNvPicPr>
            <a:picLocks noChangeAspect="1"/>
          </p:cNvPicPr>
          <p:nvPr/>
        </p:nvPicPr>
        <p:blipFill>
          <a:blip r:embed="rId4"/>
          <a:stretch>
            <a:fillRect/>
          </a:stretch>
        </p:blipFill>
        <p:spPr>
          <a:xfrm>
            <a:off x="11070205" y="6530567"/>
            <a:ext cx="1052711" cy="242571"/>
          </a:xfrm>
          <a:prstGeom prst="rect">
            <a:avLst/>
          </a:prstGeom>
        </p:spPr>
      </p:pic>
      <p:graphicFrame>
        <p:nvGraphicFramePr>
          <p:cNvPr id="3" name="Tabla 2">
            <a:extLst>
              <a:ext uri="{FF2B5EF4-FFF2-40B4-BE49-F238E27FC236}">
                <a16:creationId xmlns:a16="http://schemas.microsoft.com/office/drawing/2014/main" id="{BA76AC0B-B399-FEC3-3E53-F682D92EFEA0}"/>
              </a:ext>
            </a:extLst>
          </p:cNvPr>
          <p:cNvGraphicFramePr>
            <a:graphicFrameLocks noGrp="1"/>
          </p:cNvGraphicFramePr>
          <p:nvPr/>
        </p:nvGraphicFramePr>
        <p:xfrm>
          <a:off x="895194" y="1586243"/>
          <a:ext cx="10401612" cy="4782598"/>
        </p:xfrm>
        <a:graphic>
          <a:graphicData uri="http://schemas.openxmlformats.org/drawingml/2006/table">
            <a:tbl>
              <a:tblPr firstRow="1">
                <a:tableStyleId>{7DF18680-E054-41AD-8BC1-D1AEF772440D}</a:tableStyleId>
              </a:tblPr>
              <a:tblGrid>
                <a:gridCol w="5028810">
                  <a:extLst>
                    <a:ext uri="{9D8B030D-6E8A-4147-A177-3AD203B41FA5}">
                      <a16:colId xmlns:a16="http://schemas.microsoft.com/office/drawing/2014/main" val="1820369712"/>
                    </a:ext>
                  </a:extLst>
                </a:gridCol>
                <a:gridCol w="1294059">
                  <a:extLst>
                    <a:ext uri="{9D8B030D-6E8A-4147-A177-3AD203B41FA5}">
                      <a16:colId xmlns:a16="http://schemas.microsoft.com/office/drawing/2014/main" val="3868954574"/>
                    </a:ext>
                  </a:extLst>
                </a:gridCol>
                <a:gridCol w="1294059">
                  <a:extLst>
                    <a:ext uri="{9D8B030D-6E8A-4147-A177-3AD203B41FA5}">
                      <a16:colId xmlns:a16="http://schemas.microsoft.com/office/drawing/2014/main" val="872468562"/>
                    </a:ext>
                  </a:extLst>
                </a:gridCol>
                <a:gridCol w="2784684">
                  <a:extLst>
                    <a:ext uri="{9D8B030D-6E8A-4147-A177-3AD203B41FA5}">
                      <a16:colId xmlns:a16="http://schemas.microsoft.com/office/drawing/2014/main" val="3409415570"/>
                    </a:ext>
                  </a:extLst>
                </a:gridCol>
              </a:tblGrid>
              <a:tr h="380818">
                <a:tc>
                  <a:txBody>
                    <a:bodyPr/>
                    <a:lstStyle/>
                    <a:p>
                      <a:pPr algn="ctr" rtl="0" fontAlgn="ctr"/>
                      <a:r>
                        <a:rPr lang="es-CO" sz="1600" b="0" u="none" strike="noStrike" cap="none" dirty="0">
                          <a:solidFill>
                            <a:schemeClr val="dk1"/>
                          </a:solidFill>
                          <a:latin typeface="+mj-lt"/>
                          <a:sym typeface="Arial"/>
                        </a:rPr>
                        <a:t>Intervención y/o Producto</a:t>
                      </a:r>
                      <a:endParaRPr lang="es-CO" sz="1600" b="0" i="0" u="none" strike="noStrike" cap="none" dirty="0">
                        <a:solidFill>
                          <a:schemeClr val="dk1"/>
                        </a:solidFill>
                        <a:latin typeface="+mj-lt"/>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1600" b="0" u="none" strike="noStrike" cap="none">
                          <a:solidFill>
                            <a:schemeClr val="dk1"/>
                          </a:solidFill>
                          <a:latin typeface="+mj-lt"/>
                          <a:sym typeface="Arial"/>
                        </a:rPr>
                        <a:t>Hallazgos </a:t>
                      </a:r>
                      <a:endParaRPr lang="es-CO" sz="1600" b="0" i="0" u="none" strike="noStrike" cap="none">
                        <a:solidFill>
                          <a:schemeClr val="dk1"/>
                        </a:solidFill>
                        <a:latin typeface="+mj-lt"/>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1600" b="0" u="none" strike="noStrike" cap="none" dirty="0">
                          <a:solidFill>
                            <a:schemeClr val="dk1"/>
                          </a:solidFill>
                          <a:latin typeface="+mj-lt"/>
                          <a:sym typeface="Arial"/>
                        </a:rPr>
                        <a:t>Localidad </a:t>
                      </a:r>
                      <a:endParaRPr lang="es-CO" sz="1600" b="0" i="0" u="none" strike="noStrike" cap="none" dirty="0">
                        <a:solidFill>
                          <a:schemeClr val="dk1"/>
                        </a:solidFill>
                        <a:latin typeface="+mj-lt"/>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MX" sz="1600" b="0" u="none" strike="noStrike" cap="none" dirty="0">
                          <a:solidFill>
                            <a:schemeClr val="dk1"/>
                          </a:solidFill>
                          <a:latin typeface="+mj-lt"/>
                          <a:sym typeface="Arial"/>
                        </a:rPr>
                        <a:t>Glosa y/o Plan de mejora </a:t>
                      </a:r>
                      <a:endParaRPr lang="es-MX" sz="1600" b="0" i="0" u="none" strike="noStrike" cap="none" dirty="0">
                        <a:solidFill>
                          <a:schemeClr val="dk1"/>
                        </a:solidFill>
                        <a:latin typeface="+mj-lt"/>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34775744"/>
                  </a:ext>
                </a:extLst>
              </a:tr>
              <a:tr h="1318715">
                <a:tc>
                  <a:txBody>
                    <a:bodyPr/>
                    <a:lstStyle/>
                    <a:p>
                      <a:pPr algn="l" rtl="0" fontAlgn="ctr"/>
                      <a:r>
                        <a:rPr lang="es-MX" sz="1600" b="0" u="none" strike="noStrike" cap="none" dirty="0">
                          <a:solidFill>
                            <a:schemeClr val="dk1"/>
                          </a:solidFill>
                          <a:latin typeface="+mj-lt"/>
                          <a:sym typeface="Arial"/>
                        </a:rPr>
                        <a:t>135 - </a:t>
                      </a:r>
                      <a:r>
                        <a:rPr lang="es-CO" sz="1600" b="0" i="0" u="none" strike="noStrike" cap="none" dirty="0">
                          <a:solidFill>
                            <a:schemeClr val="dk1"/>
                          </a:solidFill>
                          <a:effectLst/>
                          <a:latin typeface="+mj-lt"/>
                          <a:ea typeface="+mn-ea"/>
                          <a:cs typeface="+mn-cs"/>
                          <a:sym typeface="Arial"/>
                        </a:rPr>
                        <a:t>Asistencia técnica a UPGD conforman la red de operadores de la Vigilancia en Salud Pública, con abordaje de hasta 4 subsistemas</a:t>
                      </a:r>
                      <a:endParaRPr lang="es-MX" sz="1600" b="0" i="0" u="none" strike="noStrike" cap="none" dirty="0">
                        <a:solidFill>
                          <a:schemeClr val="dk1"/>
                        </a:solidFill>
                        <a:latin typeface="+mj-lt"/>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1600" b="0" u="none" strike="noStrike" cap="none" dirty="0">
                          <a:solidFill>
                            <a:schemeClr val="dk1"/>
                          </a:solidFill>
                          <a:latin typeface="+mj-lt"/>
                          <a:sym typeface="Arial"/>
                        </a:rPr>
                        <a:t> NO</a:t>
                      </a:r>
                      <a:endParaRPr lang="es-CO" sz="1600" b="0" i="0" u="none" strike="noStrike" cap="none" dirty="0">
                        <a:solidFill>
                          <a:schemeClr val="dk1"/>
                        </a:solidFill>
                        <a:latin typeface="+mj-lt"/>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1600" b="0" u="none" strike="noStrike" cap="none">
                          <a:solidFill>
                            <a:schemeClr val="dk1"/>
                          </a:solidFill>
                          <a:latin typeface="+mj-lt"/>
                          <a:sym typeface="Arial"/>
                        </a:rPr>
                        <a:t>SUBRED </a:t>
                      </a:r>
                      <a:endParaRPr lang="es-CO" sz="1600" b="0" i="0" u="none" strike="noStrike" cap="none">
                        <a:solidFill>
                          <a:schemeClr val="dk1"/>
                        </a:solidFill>
                        <a:latin typeface="+mj-lt"/>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kumimoji="0" lang="es-CO" sz="1600" b="0" i="0" u="none" strike="noStrike" kern="0" cap="none" spc="0" normalizeH="0" baseline="0" noProof="0">
                          <a:ln>
                            <a:noFill/>
                          </a:ln>
                          <a:solidFill>
                            <a:srgbClr val="000000"/>
                          </a:solidFill>
                          <a:effectLst/>
                          <a:uLnTx/>
                          <a:uFillTx/>
                          <a:latin typeface="+mj-lt"/>
                          <a:ea typeface="+mn-ea"/>
                          <a:cs typeface="+mn-cs"/>
                          <a:sym typeface="Arial"/>
                        </a:rPr>
                        <a:t>No se generaron hallazgos</a:t>
                      </a:r>
                      <a:endParaRPr kumimoji="0" lang="es-CO" sz="1600" b="0" i="0" u="none" strike="noStrike" kern="0" cap="none" spc="0" normalizeH="0" baseline="0" noProof="0" dirty="0">
                        <a:ln>
                          <a:noFill/>
                        </a:ln>
                        <a:solidFill>
                          <a:srgbClr val="000000"/>
                        </a:solidFill>
                        <a:effectLst/>
                        <a:uLnTx/>
                        <a:uFillTx/>
                        <a:latin typeface="+mj-lt"/>
                        <a:ea typeface="+mn-ea"/>
                        <a:cs typeface="+mn-cs"/>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42633347"/>
                  </a:ext>
                </a:extLst>
              </a:tr>
              <a:tr h="1318715">
                <a:tc>
                  <a:txBody>
                    <a:bodyPr/>
                    <a:lstStyle/>
                    <a:p>
                      <a:pPr algn="l" fontAlgn="ctr"/>
                      <a:r>
                        <a:rPr lang="es-MX" sz="1600" b="0" i="0" u="none" strike="noStrike" cap="none" dirty="0">
                          <a:solidFill>
                            <a:schemeClr val="dk1"/>
                          </a:solidFill>
                          <a:latin typeface="+mj-lt"/>
                          <a:ea typeface="+mn-ea"/>
                          <a:cs typeface="+mn-cs"/>
                          <a:sym typeface="Arial"/>
                        </a:rPr>
                        <a:t>136 - </a:t>
                      </a:r>
                      <a:r>
                        <a:rPr lang="es-CO" sz="1600" b="0" i="0" u="none" strike="noStrike" cap="none" dirty="0">
                          <a:solidFill>
                            <a:schemeClr val="dk1"/>
                          </a:solidFill>
                          <a:effectLst/>
                          <a:latin typeface="+mj-lt"/>
                          <a:ea typeface="+mn-ea"/>
                          <a:cs typeface="+mn-cs"/>
                          <a:sym typeface="Arial"/>
                        </a:rPr>
                        <a:t>Asistencia técnica a UPGD que conforman la red de operadores de la Vigilancia en Salud Pública, con abordaje de más de 4 subsistemas</a:t>
                      </a:r>
                      <a:endParaRPr lang="es-MX" sz="1600" b="0" i="0" u="none" strike="noStrike" cap="none" dirty="0">
                        <a:solidFill>
                          <a:schemeClr val="dk1"/>
                        </a:solidFill>
                        <a:latin typeface="+mj-lt"/>
                        <a:ea typeface="+mn-ea"/>
                        <a:cs typeface="+mn-cs"/>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1600" b="0" u="none" strike="noStrike" cap="none">
                          <a:solidFill>
                            <a:schemeClr val="dk1"/>
                          </a:solidFill>
                          <a:latin typeface="+mj-lt"/>
                          <a:sym typeface="Arial"/>
                        </a:rPr>
                        <a:t> NO</a:t>
                      </a:r>
                      <a:endParaRPr lang="es-CO" sz="1600" b="0" i="0" u="none" strike="noStrike" cap="none">
                        <a:solidFill>
                          <a:schemeClr val="dk1"/>
                        </a:solidFill>
                        <a:latin typeface="+mj-lt"/>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1600" b="0" u="none" strike="noStrike" cap="none" dirty="0">
                          <a:solidFill>
                            <a:schemeClr val="dk1"/>
                          </a:solidFill>
                          <a:latin typeface="+mj-lt"/>
                          <a:sym typeface="Arial"/>
                        </a:rPr>
                        <a:t> SUBRED</a:t>
                      </a:r>
                      <a:endParaRPr lang="es-CO" sz="1600" b="0" i="0" u="none" strike="noStrike" cap="none" dirty="0">
                        <a:solidFill>
                          <a:schemeClr val="dk1"/>
                        </a:solidFill>
                        <a:latin typeface="+mj-lt"/>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kumimoji="0" lang="es-CO" sz="1600" b="0" i="0" u="none" strike="noStrike" kern="0" cap="none" spc="0" normalizeH="0" baseline="0" noProof="0">
                          <a:ln>
                            <a:noFill/>
                          </a:ln>
                          <a:solidFill>
                            <a:srgbClr val="000000"/>
                          </a:solidFill>
                          <a:effectLst/>
                          <a:uLnTx/>
                          <a:uFillTx/>
                          <a:latin typeface="+mj-lt"/>
                          <a:ea typeface="+mn-ea"/>
                          <a:cs typeface="+mn-cs"/>
                          <a:sym typeface="Arial"/>
                        </a:rPr>
                        <a:t>No se generaron hallazgos</a:t>
                      </a:r>
                      <a:endParaRPr kumimoji="0" lang="es-CO" sz="1600" b="0" i="0" u="none" strike="noStrike" kern="0" cap="none" spc="0" normalizeH="0" baseline="0" noProof="0" dirty="0">
                        <a:ln>
                          <a:noFill/>
                        </a:ln>
                        <a:solidFill>
                          <a:srgbClr val="000000"/>
                        </a:solidFill>
                        <a:effectLst/>
                        <a:uLnTx/>
                        <a:uFillTx/>
                        <a:latin typeface="+mj-lt"/>
                        <a:ea typeface="+mn-ea"/>
                        <a:cs typeface="+mn-cs"/>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94794207"/>
                  </a:ext>
                </a:extLst>
              </a:tr>
              <a:tr h="882175">
                <a:tc>
                  <a:txBody>
                    <a:bodyPr/>
                    <a:lstStyle/>
                    <a:p>
                      <a:pPr algn="l" rtl="0" fontAlgn="ctr"/>
                      <a:r>
                        <a:rPr lang="es-MX" sz="1600" b="0" u="none" strike="noStrike" cap="none" dirty="0">
                          <a:solidFill>
                            <a:schemeClr val="dk1"/>
                          </a:solidFill>
                          <a:latin typeface="+mj-lt"/>
                          <a:sym typeface="Arial"/>
                        </a:rPr>
                        <a:t>137 - </a:t>
                      </a:r>
                      <a:r>
                        <a:rPr lang="es-CO" sz="1600" b="0" i="0" u="none" strike="noStrike" cap="none" dirty="0">
                          <a:solidFill>
                            <a:schemeClr val="dk1"/>
                          </a:solidFill>
                          <a:effectLst/>
                          <a:latin typeface="+mj-lt"/>
                          <a:ea typeface="+mn-ea"/>
                          <a:cs typeface="+mn-cs"/>
                          <a:sym typeface="Arial"/>
                        </a:rPr>
                        <a:t>Asistencia técnica las Unidades Informadoras-UI, que conforman la red de operadores de la Vigilancia en Salud Pública; con abordaje de más de 4 subsistemas</a:t>
                      </a:r>
                      <a:endParaRPr lang="es-MX" sz="1600" b="0" i="0" u="none" strike="noStrike" cap="none" dirty="0">
                        <a:solidFill>
                          <a:schemeClr val="dk1"/>
                        </a:solidFill>
                        <a:latin typeface="+mj-lt"/>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1600" b="0" u="none" strike="noStrike" cap="none" dirty="0">
                          <a:solidFill>
                            <a:schemeClr val="dk1"/>
                          </a:solidFill>
                          <a:latin typeface="+mj-lt"/>
                          <a:sym typeface="Arial"/>
                        </a:rPr>
                        <a:t>NO</a:t>
                      </a:r>
                      <a:endParaRPr lang="es-CO" sz="1600" b="0" i="0" u="none" strike="noStrike" cap="none" dirty="0">
                        <a:solidFill>
                          <a:schemeClr val="dk1"/>
                        </a:solidFill>
                        <a:latin typeface="+mj-lt"/>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1600" b="0" u="none" strike="noStrike" cap="none" dirty="0">
                          <a:solidFill>
                            <a:schemeClr val="dk1"/>
                          </a:solidFill>
                          <a:latin typeface="+mj-lt"/>
                          <a:sym typeface="Arial"/>
                        </a:rPr>
                        <a:t> SUBRED</a:t>
                      </a:r>
                      <a:endParaRPr lang="es-CO" sz="1600" b="0" i="0" u="none" strike="noStrike" cap="none" dirty="0">
                        <a:solidFill>
                          <a:schemeClr val="dk1"/>
                        </a:solidFill>
                        <a:latin typeface="+mj-lt"/>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kumimoji="0" lang="es-CO" sz="1600" b="0" i="0" u="none" strike="noStrike" kern="0" cap="none" spc="0" normalizeH="0" baseline="0" noProof="0" dirty="0">
                          <a:ln>
                            <a:noFill/>
                          </a:ln>
                          <a:solidFill>
                            <a:srgbClr val="000000"/>
                          </a:solidFill>
                          <a:effectLst/>
                          <a:uLnTx/>
                          <a:uFillTx/>
                          <a:latin typeface="+mj-lt"/>
                          <a:ea typeface="+mn-ea"/>
                          <a:cs typeface="+mn-cs"/>
                          <a:sym typeface="Arial"/>
                        </a:rPr>
                        <a:t>No se generaron hallazgos</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48444558"/>
                  </a:ext>
                </a:extLst>
              </a:tr>
              <a:tr h="882175">
                <a:tc>
                  <a:txBody>
                    <a:bodyPr/>
                    <a:lstStyle/>
                    <a:p>
                      <a:pPr algn="l" rtl="0" fontAlgn="ctr"/>
                      <a:r>
                        <a:rPr lang="es-MX" sz="1600" b="0" i="0" u="none" strike="noStrike" cap="none" dirty="0">
                          <a:solidFill>
                            <a:schemeClr val="dk1"/>
                          </a:solidFill>
                          <a:latin typeface="+mj-lt"/>
                          <a:sym typeface="Arial"/>
                        </a:rPr>
                        <a:t>138 - </a:t>
                      </a:r>
                      <a:r>
                        <a:rPr lang="es-CO" sz="1600" b="0" i="0" u="none" strike="noStrike" cap="none" dirty="0">
                          <a:solidFill>
                            <a:schemeClr val="dk1"/>
                          </a:solidFill>
                          <a:effectLst/>
                          <a:latin typeface="+mj-lt"/>
                          <a:ea typeface="+mn-ea"/>
                          <a:cs typeface="+mn-cs"/>
                          <a:sym typeface="Arial"/>
                        </a:rPr>
                        <a:t>UPGD y UI incrementadas en los diferentes subsistemas de la Vigilancia en Salud Pública</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1600" b="0" u="none" strike="noStrike" cap="none" dirty="0">
                          <a:solidFill>
                            <a:schemeClr val="dk1"/>
                          </a:solidFill>
                          <a:latin typeface="+mj-lt"/>
                          <a:sym typeface="Arial"/>
                        </a:rPr>
                        <a:t>NO</a:t>
                      </a:r>
                      <a:endParaRPr lang="es-CO" sz="1600" b="0" i="0" u="none" strike="noStrike" cap="none" dirty="0">
                        <a:solidFill>
                          <a:schemeClr val="dk1"/>
                        </a:solidFill>
                        <a:latin typeface="+mj-lt"/>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1600" b="0" u="none" strike="noStrike" cap="none" dirty="0">
                          <a:solidFill>
                            <a:schemeClr val="dk1"/>
                          </a:solidFill>
                          <a:latin typeface="+mj-lt"/>
                          <a:sym typeface="Arial"/>
                        </a:rPr>
                        <a:t> SUBRED</a:t>
                      </a:r>
                      <a:endParaRPr lang="es-CO" sz="1600" b="0" i="0" u="none" strike="noStrike" cap="none" dirty="0">
                        <a:solidFill>
                          <a:schemeClr val="dk1"/>
                        </a:solidFill>
                        <a:latin typeface="+mj-lt"/>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kumimoji="0" lang="es-CO" sz="1600" b="0" i="0" u="none" strike="noStrike" kern="0" cap="none" spc="0" normalizeH="0" baseline="0" noProof="0" dirty="0">
                          <a:ln>
                            <a:noFill/>
                          </a:ln>
                          <a:solidFill>
                            <a:srgbClr val="000000"/>
                          </a:solidFill>
                          <a:effectLst/>
                          <a:uLnTx/>
                          <a:uFillTx/>
                          <a:latin typeface="+mj-lt"/>
                          <a:ea typeface="+mn-ea"/>
                          <a:cs typeface="+mn-cs"/>
                          <a:sym typeface="Arial"/>
                        </a:rPr>
                        <a:t>No se generaron hallazgos</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44516896"/>
                  </a:ext>
                </a:extLst>
              </a:tr>
            </a:tbl>
          </a:graphicData>
        </a:graphic>
      </p:graphicFrame>
    </p:spTree>
    <p:extLst>
      <p:ext uri="{BB962C8B-B14F-4D97-AF65-F5344CB8AC3E}">
        <p14:creationId xmlns:p14="http://schemas.microsoft.com/office/powerpoint/2010/main" val="372563172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04">
          <a:extLst>
            <a:ext uri="{FF2B5EF4-FFF2-40B4-BE49-F238E27FC236}">
              <a16:creationId xmlns:a16="http://schemas.microsoft.com/office/drawing/2014/main" id="{2F312C4C-347C-9FF8-BC60-F2EC7006938F}"/>
            </a:ext>
          </a:extLst>
        </p:cNvPr>
        <p:cNvGrpSpPr/>
        <p:nvPr/>
      </p:nvGrpSpPr>
      <p:grpSpPr>
        <a:xfrm>
          <a:off x="0" y="0"/>
          <a:ext cx="0" cy="0"/>
          <a:chOff x="0" y="0"/>
          <a:chExt cx="0" cy="0"/>
        </a:xfrm>
      </p:grpSpPr>
      <p:pic>
        <p:nvPicPr>
          <p:cNvPr id="105" name="Google Shape;105;p15">
            <a:extLst>
              <a:ext uri="{FF2B5EF4-FFF2-40B4-BE49-F238E27FC236}">
                <a16:creationId xmlns:a16="http://schemas.microsoft.com/office/drawing/2014/main" id="{AACC09E0-1025-C32A-5017-4803C1E6DEA5}"/>
              </a:ext>
            </a:extLst>
          </p:cNvPr>
          <p:cNvPicPr preferRelativeResize="0"/>
          <p:nvPr/>
        </p:nvPicPr>
        <p:blipFill>
          <a:blip r:embed="rId3">
            <a:alphaModFix/>
          </a:blip>
          <a:stretch>
            <a:fillRect/>
          </a:stretch>
        </p:blipFill>
        <p:spPr>
          <a:xfrm>
            <a:off x="0" y="0"/>
            <a:ext cx="12192000" cy="8125975"/>
          </a:xfrm>
          <a:prstGeom prst="rect">
            <a:avLst/>
          </a:prstGeom>
          <a:noFill/>
          <a:ln>
            <a:noFill/>
          </a:ln>
        </p:spPr>
      </p:pic>
      <p:sp>
        <p:nvSpPr>
          <p:cNvPr id="107" name="Google Shape;107;p15">
            <a:extLst>
              <a:ext uri="{FF2B5EF4-FFF2-40B4-BE49-F238E27FC236}">
                <a16:creationId xmlns:a16="http://schemas.microsoft.com/office/drawing/2014/main" id="{71C3FDF8-88FB-947C-B4DF-507C7CB6B3EB}"/>
              </a:ext>
            </a:extLst>
          </p:cNvPr>
          <p:cNvSpPr/>
          <p:nvPr/>
        </p:nvSpPr>
        <p:spPr>
          <a:xfrm flipH="1">
            <a:off x="10943664" y="2532197"/>
            <a:ext cx="1245319" cy="4325448"/>
          </a:xfrm>
          <a:prstGeom prst="rtTriangle">
            <a:avLst/>
          </a:prstGeom>
          <a:solidFill>
            <a:srgbClr val="285B6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08" name="Google Shape;108;p15">
            <a:extLst>
              <a:ext uri="{FF2B5EF4-FFF2-40B4-BE49-F238E27FC236}">
                <a16:creationId xmlns:a16="http://schemas.microsoft.com/office/drawing/2014/main" id="{9F6512DC-1F67-4A2B-C622-9504E36102FA}"/>
              </a:ext>
            </a:extLst>
          </p:cNvPr>
          <p:cNvSpPr/>
          <p:nvPr/>
        </p:nvSpPr>
        <p:spPr>
          <a:xfrm rot="10800000">
            <a:off x="10943664" y="-52"/>
            <a:ext cx="1245319" cy="2532249"/>
          </a:xfrm>
          <a:prstGeom prst="rtTriangle">
            <a:avLst/>
          </a:prstGeom>
          <a:solidFill>
            <a:srgbClr val="36A9C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solidFill>
                  <a:srgbClr val="338BA4"/>
                </a:solidFill>
                <a:latin typeface="Calibri"/>
                <a:ea typeface="Calibri"/>
                <a:cs typeface="Calibri"/>
                <a:sym typeface="Calibri"/>
              </a:rPr>
              <a:t> </a:t>
            </a:r>
            <a:endParaRPr>
              <a:solidFill>
                <a:srgbClr val="338BA4"/>
              </a:solidFill>
              <a:latin typeface="Calibri"/>
              <a:ea typeface="Calibri"/>
              <a:cs typeface="Calibri"/>
              <a:sym typeface="Calibri"/>
            </a:endParaRPr>
          </a:p>
        </p:txBody>
      </p:sp>
      <p:sp>
        <p:nvSpPr>
          <p:cNvPr id="110" name="Google Shape;110;p15">
            <a:extLst>
              <a:ext uri="{FF2B5EF4-FFF2-40B4-BE49-F238E27FC236}">
                <a16:creationId xmlns:a16="http://schemas.microsoft.com/office/drawing/2014/main" id="{B325D128-9983-B44D-EBFE-0F47449AA1E2}"/>
              </a:ext>
            </a:extLst>
          </p:cNvPr>
          <p:cNvSpPr txBox="1"/>
          <p:nvPr/>
        </p:nvSpPr>
        <p:spPr>
          <a:xfrm>
            <a:off x="322874" y="214650"/>
            <a:ext cx="11711809" cy="738633"/>
          </a:xfrm>
          <a:prstGeom prst="rect">
            <a:avLst/>
          </a:prstGeom>
          <a:noFill/>
          <a:ln>
            <a:noFill/>
          </a:ln>
        </p:spPr>
        <p:txBody>
          <a:bodyPr spcFirstLastPara="1" wrap="square" lIns="91425" tIns="91425" rIns="91425" bIns="91425" anchor="t" anchorCtr="0">
            <a:spAutoFit/>
          </a:bodyPr>
          <a:lstStyle/>
          <a:p>
            <a:r>
              <a:rPr lang="es-ES" sz="3600" b="1" dirty="0">
                <a:solidFill>
                  <a:srgbClr val="285B6A"/>
                </a:solidFill>
                <a:latin typeface="Oswald"/>
              </a:rPr>
              <a:t>SOCIALIZACION HALLAZGOS SEGUIMIENTO RETROSPECTIVO</a:t>
            </a:r>
            <a:endParaRPr lang="es-CO" sz="3600" b="1" dirty="0">
              <a:solidFill>
                <a:srgbClr val="285B6A"/>
              </a:solidFill>
              <a:latin typeface="Oswald"/>
            </a:endParaRPr>
          </a:p>
        </p:txBody>
      </p:sp>
      <p:pic>
        <p:nvPicPr>
          <p:cNvPr id="2" name="Imagen 1">
            <a:extLst>
              <a:ext uri="{FF2B5EF4-FFF2-40B4-BE49-F238E27FC236}">
                <a16:creationId xmlns:a16="http://schemas.microsoft.com/office/drawing/2014/main" id="{1E7A81BF-30AE-9D2F-B346-2BA34E6D59A9}"/>
              </a:ext>
            </a:extLst>
          </p:cNvPr>
          <p:cNvPicPr>
            <a:picLocks noChangeAspect="1"/>
          </p:cNvPicPr>
          <p:nvPr/>
        </p:nvPicPr>
        <p:blipFill>
          <a:blip r:embed="rId4"/>
          <a:stretch>
            <a:fillRect/>
          </a:stretch>
        </p:blipFill>
        <p:spPr>
          <a:xfrm>
            <a:off x="11070205" y="6530567"/>
            <a:ext cx="1052711" cy="242571"/>
          </a:xfrm>
          <a:prstGeom prst="rect">
            <a:avLst/>
          </a:prstGeom>
        </p:spPr>
      </p:pic>
      <p:graphicFrame>
        <p:nvGraphicFramePr>
          <p:cNvPr id="3" name="Tabla 2">
            <a:extLst>
              <a:ext uri="{FF2B5EF4-FFF2-40B4-BE49-F238E27FC236}">
                <a16:creationId xmlns:a16="http://schemas.microsoft.com/office/drawing/2014/main" id="{B599FAA3-362C-B22A-D630-12C28D207C8F}"/>
              </a:ext>
            </a:extLst>
          </p:cNvPr>
          <p:cNvGraphicFramePr>
            <a:graphicFrameLocks noGrp="1"/>
          </p:cNvGraphicFramePr>
          <p:nvPr>
            <p:extLst>
              <p:ext uri="{D42A27DB-BD31-4B8C-83A1-F6EECF244321}">
                <p14:modId xmlns:p14="http://schemas.microsoft.com/office/powerpoint/2010/main" val="426506454"/>
              </p:ext>
            </p:extLst>
          </p:nvPr>
        </p:nvGraphicFramePr>
        <p:xfrm>
          <a:off x="895194" y="1084188"/>
          <a:ext cx="10401612" cy="4782598"/>
        </p:xfrm>
        <a:graphic>
          <a:graphicData uri="http://schemas.openxmlformats.org/drawingml/2006/table">
            <a:tbl>
              <a:tblPr firstRow="1">
                <a:tableStyleId>{7DF18680-E054-41AD-8BC1-D1AEF772440D}</a:tableStyleId>
              </a:tblPr>
              <a:tblGrid>
                <a:gridCol w="5028810">
                  <a:extLst>
                    <a:ext uri="{9D8B030D-6E8A-4147-A177-3AD203B41FA5}">
                      <a16:colId xmlns:a16="http://schemas.microsoft.com/office/drawing/2014/main" val="1820369712"/>
                    </a:ext>
                  </a:extLst>
                </a:gridCol>
                <a:gridCol w="1294059">
                  <a:extLst>
                    <a:ext uri="{9D8B030D-6E8A-4147-A177-3AD203B41FA5}">
                      <a16:colId xmlns:a16="http://schemas.microsoft.com/office/drawing/2014/main" val="3868954574"/>
                    </a:ext>
                  </a:extLst>
                </a:gridCol>
                <a:gridCol w="1294059">
                  <a:extLst>
                    <a:ext uri="{9D8B030D-6E8A-4147-A177-3AD203B41FA5}">
                      <a16:colId xmlns:a16="http://schemas.microsoft.com/office/drawing/2014/main" val="872468562"/>
                    </a:ext>
                  </a:extLst>
                </a:gridCol>
                <a:gridCol w="2784684">
                  <a:extLst>
                    <a:ext uri="{9D8B030D-6E8A-4147-A177-3AD203B41FA5}">
                      <a16:colId xmlns:a16="http://schemas.microsoft.com/office/drawing/2014/main" val="3409415570"/>
                    </a:ext>
                  </a:extLst>
                </a:gridCol>
              </a:tblGrid>
              <a:tr h="380818">
                <a:tc>
                  <a:txBody>
                    <a:bodyPr/>
                    <a:lstStyle/>
                    <a:p>
                      <a:pPr algn="ctr" rtl="0" fontAlgn="ctr"/>
                      <a:r>
                        <a:rPr lang="es-CO" sz="1600" b="0" u="none" strike="noStrike" cap="none" dirty="0">
                          <a:solidFill>
                            <a:schemeClr val="dk1"/>
                          </a:solidFill>
                          <a:latin typeface="+mj-lt"/>
                          <a:sym typeface="Arial"/>
                        </a:rPr>
                        <a:t>Intervención y/o Producto</a:t>
                      </a:r>
                      <a:endParaRPr lang="es-CO" sz="1600" b="0" i="0" u="none" strike="noStrike" cap="none" dirty="0">
                        <a:solidFill>
                          <a:schemeClr val="dk1"/>
                        </a:solidFill>
                        <a:latin typeface="+mj-lt"/>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1600" b="0" u="none" strike="noStrike" cap="none">
                          <a:solidFill>
                            <a:schemeClr val="dk1"/>
                          </a:solidFill>
                          <a:latin typeface="+mj-lt"/>
                          <a:sym typeface="Arial"/>
                        </a:rPr>
                        <a:t>Hallazgos </a:t>
                      </a:r>
                      <a:endParaRPr lang="es-CO" sz="1600" b="0" i="0" u="none" strike="noStrike" cap="none">
                        <a:solidFill>
                          <a:schemeClr val="dk1"/>
                        </a:solidFill>
                        <a:latin typeface="+mj-lt"/>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1600" b="0" u="none" strike="noStrike" cap="none" dirty="0">
                          <a:solidFill>
                            <a:schemeClr val="dk1"/>
                          </a:solidFill>
                          <a:latin typeface="+mj-lt"/>
                          <a:sym typeface="Arial"/>
                        </a:rPr>
                        <a:t>Localidad </a:t>
                      </a:r>
                      <a:endParaRPr lang="es-CO" sz="1600" b="0" i="0" u="none" strike="noStrike" cap="none" dirty="0">
                        <a:solidFill>
                          <a:schemeClr val="dk1"/>
                        </a:solidFill>
                        <a:latin typeface="+mj-lt"/>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MX" sz="1600" b="0" u="none" strike="noStrike" cap="none" dirty="0">
                          <a:solidFill>
                            <a:schemeClr val="dk1"/>
                          </a:solidFill>
                          <a:latin typeface="+mj-lt"/>
                          <a:sym typeface="Arial"/>
                        </a:rPr>
                        <a:t>Glosa y/o Plan de mejora </a:t>
                      </a:r>
                      <a:endParaRPr lang="es-MX" sz="1600" b="0" i="0" u="none" strike="noStrike" cap="none" dirty="0">
                        <a:solidFill>
                          <a:schemeClr val="dk1"/>
                        </a:solidFill>
                        <a:latin typeface="+mj-lt"/>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34775744"/>
                  </a:ext>
                </a:extLst>
              </a:tr>
              <a:tr h="1318715">
                <a:tc>
                  <a:txBody>
                    <a:bodyPr/>
                    <a:lstStyle/>
                    <a:p>
                      <a:pPr algn="l" rtl="0" fontAlgn="ctr"/>
                      <a:r>
                        <a:rPr lang="es-MX" sz="1600" b="0" u="none" strike="noStrike" cap="none" dirty="0">
                          <a:solidFill>
                            <a:schemeClr val="dk1"/>
                          </a:solidFill>
                          <a:latin typeface="+mj-lt"/>
                          <a:sym typeface="Arial"/>
                        </a:rPr>
                        <a:t>136 - </a:t>
                      </a:r>
                      <a:r>
                        <a:rPr lang="es-CO" sz="1600" b="0" i="0" u="none" strike="noStrike" cap="none" dirty="0">
                          <a:solidFill>
                            <a:schemeClr val="dk1"/>
                          </a:solidFill>
                          <a:effectLst/>
                          <a:latin typeface="+mj-lt"/>
                          <a:ea typeface="+mn-ea"/>
                          <a:cs typeface="+mn-cs"/>
                          <a:sym typeface="Arial"/>
                        </a:rPr>
                        <a:t>Asistencia técnica a UPGD conforman la red de operadores de la Vigilancia en Salud Pública, con abordaje de hasta 4 subsistemas</a:t>
                      </a:r>
                      <a:endParaRPr lang="es-MX" sz="1600" b="0" i="0" u="none" strike="noStrike" cap="none" dirty="0">
                        <a:solidFill>
                          <a:schemeClr val="dk1"/>
                        </a:solidFill>
                        <a:latin typeface="+mj-lt"/>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1600" b="0" u="none" strike="noStrike" cap="none" dirty="0">
                          <a:solidFill>
                            <a:schemeClr val="dk1"/>
                          </a:solidFill>
                          <a:latin typeface="+mj-lt"/>
                          <a:sym typeface="Arial"/>
                        </a:rPr>
                        <a:t> NO</a:t>
                      </a:r>
                      <a:endParaRPr lang="es-CO" sz="1600" b="0" i="0" u="none" strike="noStrike" cap="none" dirty="0">
                        <a:solidFill>
                          <a:schemeClr val="dk1"/>
                        </a:solidFill>
                        <a:latin typeface="+mj-lt"/>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1600" b="0" u="none" strike="noStrike" cap="none">
                          <a:solidFill>
                            <a:schemeClr val="dk1"/>
                          </a:solidFill>
                          <a:latin typeface="+mj-lt"/>
                          <a:sym typeface="Arial"/>
                        </a:rPr>
                        <a:t>SUBRED </a:t>
                      </a:r>
                      <a:endParaRPr lang="es-CO" sz="1600" b="0" i="0" u="none" strike="noStrike" cap="none">
                        <a:solidFill>
                          <a:schemeClr val="dk1"/>
                        </a:solidFill>
                        <a:latin typeface="+mj-lt"/>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kumimoji="0" lang="es-CO" sz="1600" b="0" i="0" u="none" strike="noStrike" kern="0" cap="none" spc="0" normalizeH="0" baseline="0" noProof="0">
                          <a:ln>
                            <a:noFill/>
                          </a:ln>
                          <a:solidFill>
                            <a:srgbClr val="000000"/>
                          </a:solidFill>
                          <a:effectLst/>
                          <a:uLnTx/>
                          <a:uFillTx/>
                          <a:latin typeface="+mj-lt"/>
                          <a:ea typeface="+mn-ea"/>
                          <a:cs typeface="+mn-cs"/>
                          <a:sym typeface="Arial"/>
                        </a:rPr>
                        <a:t>No se generaron hallazgos</a:t>
                      </a:r>
                      <a:endParaRPr kumimoji="0" lang="es-CO" sz="1600" b="0" i="0" u="none" strike="noStrike" kern="0" cap="none" spc="0" normalizeH="0" baseline="0" noProof="0" dirty="0">
                        <a:ln>
                          <a:noFill/>
                        </a:ln>
                        <a:solidFill>
                          <a:srgbClr val="000000"/>
                        </a:solidFill>
                        <a:effectLst/>
                        <a:uLnTx/>
                        <a:uFillTx/>
                        <a:latin typeface="+mj-lt"/>
                        <a:ea typeface="+mn-ea"/>
                        <a:cs typeface="+mn-cs"/>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42633347"/>
                  </a:ext>
                </a:extLst>
              </a:tr>
              <a:tr h="1318715">
                <a:tc>
                  <a:txBody>
                    <a:bodyPr/>
                    <a:lstStyle/>
                    <a:p>
                      <a:pPr algn="l" fontAlgn="ctr"/>
                      <a:r>
                        <a:rPr lang="es-MX" sz="1600" b="0" i="0" u="none" strike="noStrike" cap="none" dirty="0">
                          <a:solidFill>
                            <a:schemeClr val="dk1"/>
                          </a:solidFill>
                          <a:latin typeface="+mj-lt"/>
                          <a:ea typeface="+mn-ea"/>
                          <a:cs typeface="+mn-cs"/>
                          <a:sym typeface="Arial"/>
                        </a:rPr>
                        <a:t>137 - </a:t>
                      </a:r>
                      <a:r>
                        <a:rPr lang="es-CO" sz="1600" b="0" i="0" u="none" strike="noStrike" cap="none" dirty="0">
                          <a:solidFill>
                            <a:schemeClr val="dk1"/>
                          </a:solidFill>
                          <a:effectLst/>
                          <a:latin typeface="+mj-lt"/>
                          <a:ea typeface="+mn-ea"/>
                          <a:cs typeface="+mn-cs"/>
                          <a:sym typeface="Arial"/>
                        </a:rPr>
                        <a:t>Asistencia técnica a UPGD que conforman la red de operadores de la Vigilancia en Salud Pública, con abordaje de más de 4 subsistemas</a:t>
                      </a:r>
                      <a:endParaRPr lang="es-MX" sz="1600" b="0" i="0" u="none" strike="noStrike" cap="none" dirty="0">
                        <a:solidFill>
                          <a:schemeClr val="dk1"/>
                        </a:solidFill>
                        <a:latin typeface="+mj-lt"/>
                        <a:ea typeface="+mn-ea"/>
                        <a:cs typeface="+mn-cs"/>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1600" b="0" u="none" strike="noStrike" cap="none">
                          <a:solidFill>
                            <a:schemeClr val="dk1"/>
                          </a:solidFill>
                          <a:latin typeface="+mj-lt"/>
                          <a:sym typeface="Arial"/>
                        </a:rPr>
                        <a:t> NO</a:t>
                      </a:r>
                      <a:endParaRPr lang="es-CO" sz="1600" b="0" i="0" u="none" strike="noStrike" cap="none">
                        <a:solidFill>
                          <a:schemeClr val="dk1"/>
                        </a:solidFill>
                        <a:latin typeface="+mj-lt"/>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1600" b="0" u="none" strike="noStrike" cap="none" dirty="0">
                          <a:solidFill>
                            <a:schemeClr val="dk1"/>
                          </a:solidFill>
                          <a:latin typeface="+mj-lt"/>
                          <a:sym typeface="Arial"/>
                        </a:rPr>
                        <a:t> SUBRED</a:t>
                      </a:r>
                      <a:endParaRPr lang="es-CO" sz="1600" b="0" i="0" u="none" strike="noStrike" cap="none" dirty="0">
                        <a:solidFill>
                          <a:schemeClr val="dk1"/>
                        </a:solidFill>
                        <a:latin typeface="+mj-lt"/>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kumimoji="0" lang="es-CO" sz="1600" b="0" i="0" u="none" strike="noStrike" kern="0" cap="none" spc="0" normalizeH="0" baseline="0" noProof="0">
                          <a:ln>
                            <a:noFill/>
                          </a:ln>
                          <a:solidFill>
                            <a:srgbClr val="000000"/>
                          </a:solidFill>
                          <a:effectLst/>
                          <a:uLnTx/>
                          <a:uFillTx/>
                          <a:latin typeface="+mj-lt"/>
                          <a:ea typeface="+mn-ea"/>
                          <a:cs typeface="+mn-cs"/>
                          <a:sym typeface="Arial"/>
                        </a:rPr>
                        <a:t>No se generaron hallazgos</a:t>
                      </a:r>
                      <a:endParaRPr kumimoji="0" lang="es-CO" sz="1600" b="0" i="0" u="none" strike="noStrike" kern="0" cap="none" spc="0" normalizeH="0" baseline="0" noProof="0" dirty="0">
                        <a:ln>
                          <a:noFill/>
                        </a:ln>
                        <a:solidFill>
                          <a:srgbClr val="000000"/>
                        </a:solidFill>
                        <a:effectLst/>
                        <a:uLnTx/>
                        <a:uFillTx/>
                        <a:latin typeface="+mj-lt"/>
                        <a:ea typeface="+mn-ea"/>
                        <a:cs typeface="+mn-cs"/>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94794207"/>
                  </a:ext>
                </a:extLst>
              </a:tr>
              <a:tr h="882175">
                <a:tc>
                  <a:txBody>
                    <a:bodyPr/>
                    <a:lstStyle/>
                    <a:p>
                      <a:pPr algn="l" rtl="0" fontAlgn="ctr"/>
                      <a:r>
                        <a:rPr lang="es-MX" sz="1600" b="0" u="none" strike="noStrike" cap="none" dirty="0">
                          <a:solidFill>
                            <a:schemeClr val="dk1"/>
                          </a:solidFill>
                          <a:latin typeface="+mj-lt"/>
                          <a:sym typeface="Arial"/>
                        </a:rPr>
                        <a:t>138 - </a:t>
                      </a:r>
                      <a:r>
                        <a:rPr lang="es-CO" sz="1600" b="0" i="0" u="none" strike="noStrike" cap="none" dirty="0">
                          <a:solidFill>
                            <a:schemeClr val="dk1"/>
                          </a:solidFill>
                          <a:effectLst/>
                          <a:latin typeface="+mj-lt"/>
                          <a:ea typeface="+mn-ea"/>
                          <a:cs typeface="+mn-cs"/>
                          <a:sym typeface="Arial"/>
                        </a:rPr>
                        <a:t>Asistencia técnica las Unidades Informadoras-UI, que conforman la red de operadores de la Vigilancia en Salud Pública; con abordaje de más de 4 subsistemas</a:t>
                      </a:r>
                      <a:endParaRPr lang="es-MX" sz="1600" b="0" i="0" u="none" strike="noStrike" cap="none" dirty="0">
                        <a:solidFill>
                          <a:schemeClr val="dk1"/>
                        </a:solidFill>
                        <a:latin typeface="+mj-lt"/>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1600" b="0" u="none" strike="noStrike" cap="none" dirty="0">
                          <a:solidFill>
                            <a:schemeClr val="dk1"/>
                          </a:solidFill>
                          <a:latin typeface="+mj-lt"/>
                          <a:sym typeface="Arial"/>
                        </a:rPr>
                        <a:t>NO</a:t>
                      </a:r>
                      <a:endParaRPr lang="es-CO" sz="1600" b="0" i="0" u="none" strike="noStrike" cap="none" dirty="0">
                        <a:solidFill>
                          <a:schemeClr val="dk1"/>
                        </a:solidFill>
                        <a:latin typeface="+mj-lt"/>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1600" b="0" u="none" strike="noStrike" cap="none" dirty="0">
                          <a:solidFill>
                            <a:schemeClr val="dk1"/>
                          </a:solidFill>
                          <a:latin typeface="+mj-lt"/>
                          <a:sym typeface="Arial"/>
                        </a:rPr>
                        <a:t> SUBRED</a:t>
                      </a:r>
                      <a:endParaRPr lang="es-CO" sz="1600" b="0" i="0" u="none" strike="noStrike" cap="none" dirty="0">
                        <a:solidFill>
                          <a:schemeClr val="dk1"/>
                        </a:solidFill>
                        <a:latin typeface="+mj-lt"/>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kumimoji="0" lang="es-CO" sz="1600" b="0" i="0" u="none" strike="noStrike" kern="0" cap="none" spc="0" normalizeH="0" baseline="0" noProof="0" dirty="0">
                          <a:ln>
                            <a:noFill/>
                          </a:ln>
                          <a:solidFill>
                            <a:srgbClr val="000000"/>
                          </a:solidFill>
                          <a:effectLst/>
                          <a:uLnTx/>
                          <a:uFillTx/>
                          <a:latin typeface="+mj-lt"/>
                          <a:ea typeface="+mn-ea"/>
                          <a:cs typeface="+mn-cs"/>
                          <a:sym typeface="Arial"/>
                        </a:rPr>
                        <a:t>No se generaron hallazgos</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48444558"/>
                  </a:ext>
                </a:extLst>
              </a:tr>
              <a:tr h="882175">
                <a:tc>
                  <a:txBody>
                    <a:bodyPr/>
                    <a:lstStyle/>
                    <a:p>
                      <a:pPr algn="l" rtl="0" fontAlgn="ctr"/>
                      <a:r>
                        <a:rPr lang="es-MX" sz="1600" b="0" i="0" u="none" strike="noStrike" cap="none" dirty="0">
                          <a:solidFill>
                            <a:schemeClr val="dk1"/>
                          </a:solidFill>
                          <a:latin typeface="+mj-lt"/>
                          <a:sym typeface="Arial"/>
                        </a:rPr>
                        <a:t>139 - </a:t>
                      </a:r>
                      <a:r>
                        <a:rPr lang="es-CO" sz="1600" b="0" i="0" u="none" strike="noStrike" cap="none" dirty="0">
                          <a:solidFill>
                            <a:schemeClr val="dk1"/>
                          </a:solidFill>
                          <a:effectLst/>
                          <a:latin typeface="+mj-lt"/>
                          <a:ea typeface="+mn-ea"/>
                          <a:cs typeface="+mn-cs"/>
                          <a:sym typeface="Arial"/>
                        </a:rPr>
                        <a:t>UPGD y UI incrementadas en los diferentes subsistemas de la Vigilancia en Salud Pública</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1600" b="0" u="none" strike="noStrike" cap="none" dirty="0">
                          <a:solidFill>
                            <a:schemeClr val="dk1"/>
                          </a:solidFill>
                          <a:latin typeface="+mj-lt"/>
                          <a:sym typeface="Arial"/>
                        </a:rPr>
                        <a:t>NO</a:t>
                      </a:r>
                      <a:endParaRPr lang="es-CO" sz="1600" b="0" i="0" u="none" strike="noStrike" cap="none" dirty="0">
                        <a:solidFill>
                          <a:schemeClr val="dk1"/>
                        </a:solidFill>
                        <a:latin typeface="+mj-lt"/>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1600" b="0" u="none" strike="noStrike" cap="none" dirty="0">
                          <a:solidFill>
                            <a:schemeClr val="dk1"/>
                          </a:solidFill>
                          <a:latin typeface="+mj-lt"/>
                          <a:sym typeface="Arial"/>
                        </a:rPr>
                        <a:t> SUBRED</a:t>
                      </a:r>
                      <a:endParaRPr lang="es-CO" sz="1600" b="0" i="0" u="none" strike="noStrike" cap="none" dirty="0">
                        <a:solidFill>
                          <a:schemeClr val="dk1"/>
                        </a:solidFill>
                        <a:latin typeface="+mj-lt"/>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kumimoji="0" lang="es-CO" sz="1600" b="0" i="0" u="none" strike="noStrike" kern="0" cap="none" spc="0" normalizeH="0" baseline="0" noProof="0" dirty="0">
                          <a:ln>
                            <a:noFill/>
                          </a:ln>
                          <a:solidFill>
                            <a:srgbClr val="000000"/>
                          </a:solidFill>
                          <a:effectLst/>
                          <a:uLnTx/>
                          <a:uFillTx/>
                          <a:latin typeface="+mj-lt"/>
                          <a:ea typeface="+mn-ea"/>
                          <a:cs typeface="+mn-cs"/>
                          <a:sym typeface="Arial"/>
                        </a:rPr>
                        <a:t>No se generaron hallazgos</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44516896"/>
                  </a:ext>
                </a:extLst>
              </a:tr>
            </a:tbl>
          </a:graphicData>
        </a:graphic>
      </p:graphicFrame>
    </p:spTree>
    <p:extLst>
      <p:ext uri="{BB962C8B-B14F-4D97-AF65-F5344CB8AC3E}">
        <p14:creationId xmlns:p14="http://schemas.microsoft.com/office/powerpoint/2010/main" val="350231015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04">
          <a:extLst>
            <a:ext uri="{FF2B5EF4-FFF2-40B4-BE49-F238E27FC236}">
              <a16:creationId xmlns:a16="http://schemas.microsoft.com/office/drawing/2014/main" id="{098A3E97-BC12-5FE4-A211-E16B8C9EB236}"/>
            </a:ext>
          </a:extLst>
        </p:cNvPr>
        <p:cNvGrpSpPr/>
        <p:nvPr/>
      </p:nvGrpSpPr>
      <p:grpSpPr>
        <a:xfrm>
          <a:off x="0" y="0"/>
          <a:ext cx="0" cy="0"/>
          <a:chOff x="0" y="0"/>
          <a:chExt cx="0" cy="0"/>
        </a:xfrm>
      </p:grpSpPr>
      <p:pic>
        <p:nvPicPr>
          <p:cNvPr id="105" name="Google Shape;105;p15">
            <a:extLst>
              <a:ext uri="{FF2B5EF4-FFF2-40B4-BE49-F238E27FC236}">
                <a16:creationId xmlns:a16="http://schemas.microsoft.com/office/drawing/2014/main" id="{5752E3F8-055B-736F-D09C-CAFB850B89F3}"/>
              </a:ext>
            </a:extLst>
          </p:cNvPr>
          <p:cNvPicPr preferRelativeResize="0"/>
          <p:nvPr/>
        </p:nvPicPr>
        <p:blipFill>
          <a:blip r:embed="rId3">
            <a:alphaModFix/>
          </a:blip>
          <a:stretch>
            <a:fillRect/>
          </a:stretch>
        </p:blipFill>
        <p:spPr>
          <a:xfrm>
            <a:off x="-3017" y="-147484"/>
            <a:ext cx="12192000" cy="8125975"/>
          </a:xfrm>
          <a:prstGeom prst="rect">
            <a:avLst/>
          </a:prstGeom>
          <a:noFill/>
          <a:ln>
            <a:noFill/>
          </a:ln>
        </p:spPr>
      </p:pic>
      <p:sp>
        <p:nvSpPr>
          <p:cNvPr id="107" name="Google Shape;107;p15">
            <a:extLst>
              <a:ext uri="{FF2B5EF4-FFF2-40B4-BE49-F238E27FC236}">
                <a16:creationId xmlns:a16="http://schemas.microsoft.com/office/drawing/2014/main" id="{EF156D82-F31F-AAAA-A65C-A0143C901280}"/>
              </a:ext>
            </a:extLst>
          </p:cNvPr>
          <p:cNvSpPr/>
          <p:nvPr/>
        </p:nvSpPr>
        <p:spPr>
          <a:xfrm flipH="1">
            <a:off x="10943664" y="2532197"/>
            <a:ext cx="1245319" cy="4325448"/>
          </a:xfrm>
          <a:prstGeom prst="rtTriangle">
            <a:avLst/>
          </a:prstGeom>
          <a:solidFill>
            <a:srgbClr val="285B6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08" name="Google Shape;108;p15">
            <a:extLst>
              <a:ext uri="{FF2B5EF4-FFF2-40B4-BE49-F238E27FC236}">
                <a16:creationId xmlns:a16="http://schemas.microsoft.com/office/drawing/2014/main" id="{919AC3B3-4F13-654F-9830-592150FC1A46}"/>
              </a:ext>
            </a:extLst>
          </p:cNvPr>
          <p:cNvSpPr/>
          <p:nvPr/>
        </p:nvSpPr>
        <p:spPr>
          <a:xfrm rot="10800000">
            <a:off x="10943664" y="-52"/>
            <a:ext cx="1245319" cy="2532249"/>
          </a:xfrm>
          <a:prstGeom prst="rtTriangle">
            <a:avLst/>
          </a:prstGeom>
          <a:solidFill>
            <a:srgbClr val="36A9C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solidFill>
                  <a:srgbClr val="338BA4"/>
                </a:solidFill>
                <a:latin typeface="Calibri"/>
                <a:ea typeface="Calibri"/>
                <a:cs typeface="Calibri"/>
                <a:sym typeface="Calibri"/>
              </a:rPr>
              <a:t> </a:t>
            </a:r>
            <a:endParaRPr>
              <a:solidFill>
                <a:srgbClr val="338BA4"/>
              </a:solidFill>
              <a:latin typeface="Calibri"/>
              <a:ea typeface="Calibri"/>
              <a:cs typeface="Calibri"/>
              <a:sym typeface="Calibri"/>
            </a:endParaRPr>
          </a:p>
        </p:txBody>
      </p:sp>
      <p:pic>
        <p:nvPicPr>
          <p:cNvPr id="2" name="Imagen 1">
            <a:extLst>
              <a:ext uri="{FF2B5EF4-FFF2-40B4-BE49-F238E27FC236}">
                <a16:creationId xmlns:a16="http://schemas.microsoft.com/office/drawing/2014/main" id="{A220F454-A8C8-6FF1-B647-62E11DCCCBAF}"/>
              </a:ext>
            </a:extLst>
          </p:cNvPr>
          <p:cNvPicPr>
            <a:picLocks noChangeAspect="1"/>
          </p:cNvPicPr>
          <p:nvPr/>
        </p:nvPicPr>
        <p:blipFill>
          <a:blip r:embed="rId4"/>
          <a:stretch>
            <a:fillRect/>
          </a:stretch>
        </p:blipFill>
        <p:spPr>
          <a:xfrm>
            <a:off x="11070205" y="6530567"/>
            <a:ext cx="1052711" cy="242571"/>
          </a:xfrm>
          <a:prstGeom prst="rect">
            <a:avLst/>
          </a:prstGeom>
        </p:spPr>
      </p:pic>
      <p:sp>
        <p:nvSpPr>
          <p:cNvPr id="3" name="Google Shape;110;p15">
            <a:extLst>
              <a:ext uri="{FF2B5EF4-FFF2-40B4-BE49-F238E27FC236}">
                <a16:creationId xmlns:a16="http://schemas.microsoft.com/office/drawing/2014/main" id="{CE4A30ED-0D7B-42A6-400F-EF6F21A2C98F}"/>
              </a:ext>
            </a:extLst>
          </p:cNvPr>
          <p:cNvSpPr txBox="1"/>
          <p:nvPr/>
        </p:nvSpPr>
        <p:spPr>
          <a:xfrm>
            <a:off x="322874" y="214650"/>
            <a:ext cx="11711809" cy="738633"/>
          </a:xfrm>
          <a:prstGeom prst="rect">
            <a:avLst/>
          </a:prstGeom>
          <a:noFill/>
          <a:ln>
            <a:noFill/>
          </a:ln>
        </p:spPr>
        <p:txBody>
          <a:bodyPr spcFirstLastPara="1" wrap="square" lIns="91425" tIns="91425" rIns="91425" bIns="91425" anchor="t" anchorCtr="0">
            <a:spAutoFit/>
          </a:bodyPr>
          <a:lstStyle/>
          <a:p>
            <a:r>
              <a:rPr lang="es-ES" sz="3600" b="1" dirty="0">
                <a:solidFill>
                  <a:srgbClr val="285B6A"/>
                </a:solidFill>
                <a:latin typeface="Oswald"/>
              </a:rPr>
              <a:t>SOCIALIZACION HALLAZGOS SEGUIMIENTO RETROSPECTIVO</a:t>
            </a:r>
            <a:endParaRPr lang="es-CO" sz="3600" b="1" dirty="0">
              <a:solidFill>
                <a:srgbClr val="285B6A"/>
              </a:solidFill>
              <a:latin typeface="Oswald"/>
            </a:endParaRPr>
          </a:p>
        </p:txBody>
      </p:sp>
      <p:sp>
        <p:nvSpPr>
          <p:cNvPr id="5" name="Google Shape;144;p18">
            <a:extLst>
              <a:ext uri="{FF2B5EF4-FFF2-40B4-BE49-F238E27FC236}">
                <a16:creationId xmlns:a16="http://schemas.microsoft.com/office/drawing/2014/main" id="{9DBAE987-75F5-A920-62B1-9AFB4101E2B0}"/>
              </a:ext>
            </a:extLst>
          </p:cNvPr>
          <p:cNvSpPr txBox="1"/>
          <p:nvPr/>
        </p:nvSpPr>
        <p:spPr>
          <a:xfrm>
            <a:off x="1986433" y="2314953"/>
            <a:ext cx="8213100" cy="1853923"/>
          </a:xfrm>
          <a:prstGeom prst="rect">
            <a:avLst/>
          </a:prstGeom>
          <a:noFill/>
          <a:ln>
            <a:noFill/>
          </a:ln>
        </p:spPr>
        <p:txBody>
          <a:bodyPr spcFirstLastPara="1" wrap="square" lIns="91425" tIns="91425" rIns="91425" bIns="91425" anchor="t" anchorCtr="0">
            <a:noAutofit/>
          </a:bodyPr>
          <a:lstStyle/>
          <a:p>
            <a:pPr marL="457200" lvl="0" indent="-457200" algn="l" rtl="0">
              <a:spcBef>
                <a:spcPts val="0"/>
              </a:spcBef>
              <a:spcAft>
                <a:spcPts val="0"/>
              </a:spcAft>
              <a:buFont typeface="Arial" panose="020B0604020202020204" pitchFamily="34" charset="0"/>
              <a:buChar char="•"/>
            </a:pPr>
            <a:r>
              <a:rPr lang="es-MX" sz="3200" dirty="0">
                <a:solidFill>
                  <a:schemeClr val="dk1"/>
                </a:solidFill>
                <a:latin typeface="Lexend Deca Medium"/>
                <a:ea typeface="Lexend Deca Medium"/>
                <a:cs typeface="Lexend Deca Medium"/>
                <a:sym typeface="Lexend Deca"/>
              </a:rPr>
              <a:t>No se generan Planes de mejora</a:t>
            </a:r>
          </a:p>
          <a:p>
            <a:pPr marL="457200" lvl="0" indent="-457200" algn="l" rtl="0">
              <a:spcBef>
                <a:spcPts val="0"/>
              </a:spcBef>
              <a:spcAft>
                <a:spcPts val="0"/>
              </a:spcAft>
              <a:buFont typeface="Arial" panose="020B0604020202020204" pitchFamily="34" charset="0"/>
              <a:buChar char="•"/>
            </a:pPr>
            <a:endParaRPr lang="es-MX" sz="3200" dirty="0">
              <a:solidFill>
                <a:schemeClr val="dk1"/>
              </a:solidFill>
              <a:latin typeface="Lexend Deca Medium"/>
              <a:ea typeface="Lexend Deca Medium"/>
              <a:cs typeface="Lexend Deca Medium"/>
              <a:sym typeface="Lexend Deca"/>
            </a:endParaRPr>
          </a:p>
          <a:p>
            <a:pPr marL="457200" lvl="0" indent="-457200" algn="l" rtl="0">
              <a:spcBef>
                <a:spcPts val="0"/>
              </a:spcBef>
              <a:spcAft>
                <a:spcPts val="0"/>
              </a:spcAft>
              <a:buFont typeface="Arial" panose="020B0604020202020204" pitchFamily="34" charset="0"/>
              <a:buChar char="•"/>
            </a:pPr>
            <a:r>
              <a:rPr lang="es-MX" sz="3200" dirty="0">
                <a:solidFill>
                  <a:schemeClr val="dk1"/>
                </a:solidFill>
                <a:latin typeface="Lexend Deca Medium"/>
                <a:ea typeface="Lexend Deca Medium"/>
                <a:cs typeface="Lexend Deca Medium"/>
                <a:sym typeface="Lexend Deca"/>
              </a:rPr>
              <a:t>No se realizan seguimientos en campo</a:t>
            </a:r>
          </a:p>
          <a:p>
            <a:pPr marL="457200" lvl="0" indent="-457200" algn="l" rtl="0">
              <a:spcBef>
                <a:spcPts val="0"/>
              </a:spcBef>
              <a:spcAft>
                <a:spcPts val="0"/>
              </a:spcAft>
              <a:buFont typeface="Arial" panose="020B0604020202020204" pitchFamily="34" charset="0"/>
              <a:buChar char="•"/>
            </a:pPr>
            <a:endParaRPr lang="es-MX" sz="3200" dirty="0">
              <a:solidFill>
                <a:schemeClr val="dk1"/>
              </a:solidFill>
              <a:latin typeface="Lexend Deca Medium"/>
              <a:ea typeface="Lexend Deca Medium"/>
              <a:cs typeface="Lexend Deca Medium"/>
              <a:sym typeface="Lexend Deca"/>
            </a:endParaRPr>
          </a:p>
          <a:p>
            <a:pPr marL="457200" lvl="0" indent="-457200" algn="l" rtl="0">
              <a:spcBef>
                <a:spcPts val="0"/>
              </a:spcBef>
              <a:spcAft>
                <a:spcPts val="0"/>
              </a:spcAft>
              <a:buFont typeface="Arial" panose="020B0604020202020204" pitchFamily="34" charset="0"/>
              <a:buChar char="•"/>
            </a:pPr>
            <a:endParaRPr sz="3200" dirty="0">
              <a:solidFill>
                <a:schemeClr val="dk1"/>
              </a:solidFill>
              <a:latin typeface="Lexend Deca Medium"/>
              <a:ea typeface="Lexend Deca Medium"/>
              <a:cs typeface="Lexend Deca Medium"/>
              <a:sym typeface="Lexend Deca"/>
            </a:endParaRPr>
          </a:p>
        </p:txBody>
      </p:sp>
    </p:spTree>
    <p:extLst>
      <p:ext uri="{BB962C8B-B14F-4D97-AF65-F5344CB8AC3E}">
        <p14:creationId xmlns:p14="http://schemas.microsoft.com/office/powerpoint/2010/main" val="61579952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20"/>
          <p:cNvSpPr/>
          <p:nvPr/>
        </p:nvSpPr>
        <p:spPr>
          <a:xfrm>
            <a:off x="0" y="-2125"/>
            <a:ext cx="12206700" cy="6857700"/>
          </a:xfrm>
          <a:prstGeom prst="rect">
            <a:avLst/>
          </a:prstGeom>
          <a:solidFill>
            <a:srgbClr val="36A9C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chemeClr val="lt1"/>
              </a:solidFill>
              <a:latin typeface="Calibri"/>
              <a:ea typeface="Calibri"/>
              <a:cs typeface="Calibri"/>
              <a:sym typeface="Calibri"/>
            </a:endParaRPr>
          </a:p>
        </p:txBody>
      </p:sp>
      <p:sp>
        <p:nvSpPr>
          <p:cNvPr id="160" name="Google Shape;160;p20"/>
          <p:cNvSpPr/>
          <p:nvPr/>
        </p:nvSpPr>
        <p:spPr>
          <a:xfrm flipH="1">
            <a:off x="10943683" y="2532600"/>
            <a:ext cx="1245300" cy="4325400"/>
          </a:xfrm>
          <a:prstGeom prst="rtTriangle">
            <a:avLst/>
          </a:prstGeom>
          <a:solidFill>
            <a:srgbClr val="4FC0E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61" name="Google Shape;161;p20"/>
          <p:cNvSpPr/>
          <p:nvPr/>
        </p:nvSpPr>
        <p:spPr>
          <a:xfrm rot="10800000">
            <a:off x="10943683" y="-103"/>
            <a:ext cx="1245300" cy="2532300"/>
          </a:xfrm>
          <a:prstGeom prst="rtTriangle">
            <a:avLst/>
          </a:prstGeom>
          <a:solidFill>
            <a:srgbClr val="285B6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latin typeface="Calibri"/>
                <a:ea typeface="Calibri"/>
                <a:cs typeface="Calibri"/>
                <a:sym typeface="Calibri"/>
              </a:rPr>
              <a:t> </a:t>
            </a:r>
            <a:endParaRPr>
              <a:latin typeface="Calibri"/>
              <a:ea typeface="Calibri"/>
              <a:cs typeface="Calibri"/>
              <a:sym typeface="Calibri"/>
            </a:endParaRPr>
          </a:p>
        </p:txBody>
      </p:sp>
      <p:sp>
        <p:nvSpPr>
          <p:cNvPr id="163" name="Google Shape;163;p20"/>
          <p:cNvSpPr txBox="1"/>
          <p:nvPr/>
        </p:nvSpPr>
        <p:spPr>
          <a:xfrm>
            <a:off x="2322350" y="2547000"/>
            <a:ext cx="7547300" cy="20319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CO" sz="12000" b="1" dirty="0">
                <a:solidFill>
                  <a:schemeClr val="lt1"/>
                </a:solidFill>
                <a:latin typeface="Oswald"/>
                <a:ea typeface="Oswald"/>
                <a:cs typeface="Oswald"/>
                <a:sym typeface="Oswald"/>
              </a:rPr>
              <a:t>GRACIAS</a:t>
            </a:r>
            <a:endParaRPr sz="12000" b="1" dirty="0">
              <a:solidFill>
                <a:schemeClr val="lt1"/>
              </a:solidFill>
              <a:latin typeface="Oswald"/>
              <a:ea typeface="Oswald"/>
              <a:cs typeface="Oswald"/>
              <a:sym typeface="Oswald"/>
            </a:endParaRPr>
          </a:p>
        </p:txBody>
      </p:sp>
      <p:sp>
        <p:nvSpPr>
          <p:cNvPr id="164" name="Google Shape;164;p20"/>
          <p:cNvSpPr/>
          <p:nvPr/>
        </p:nvSpPr>
        <p:spPr>
          <a:xfrm flipH="1">
            <a:off x="-1160900" y="479700"/>
            <a:ext cx="3074100" cy="6378300"/>
          </a:xfrm>
          <a:prstGeom prst="parallelogram">
            <a:avLst>
              <a:gd name="adj" fmla="val 71939"/>
            </a:avLst>
          </a:prstGeom>
          <a:solidFill>
            <a:srgbClr val="285B6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latin typeface="Calibri"/>
                <a:ea typeface="Calibri"/>
                <a:cs typeface="Calibri"/>
                <a:sym typeface="Calibri"/>
              </a:rPr>
              <a:t> </a:t>
            </a:r>
            <a:endParaRPr>
              <a:latin typeface="Calibri"/>
              <a:ea typeface="Calibri"/>
              <a:cs typeface="Calibri"/>
              <a:sym typeface="Calibri"/>
            </a:endParaRPr>
          </a:p>
        </p:txBody>
      </p:sp>
      <p:pic>
        <p:nvPicPr>
          <p:cNvPr id="2" name="Imagen 1">
            <a:extLst>
              <a:ext uri="{FF2B5EF4-FFF2-40B4-BE49-F238E27FC236}">
                <a16:creationId xmlns:a16="http://schemas.microsoft.com/office/drawing/2014/main" id="{B051E8C7-95AC-8233-9468-C37037743710}"/>
              </a:ext>
            </a:extLst>
          </p:cNvPr>
          <p:cNvPicPr>
            <a:picLocks noChangeAspect="1"/>
          </p:cNvPicPr>
          <p:nvPr/>
        </p:nvPicPr>
        <p:blipFill>
          <a:blip r:embed="rId3"/>
          <a:stretch>
            <a:fillRect/>
          </a:stretch>
        </p:blipFill>
        <p:spPr>
          <a:xfrm>
            <a:off x="5034085" y="4729900"/>
            <a:ext cx="2123830" cy="489384"/>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pic>
        <p:nvPicPr>
          <p:cNvPr id="105" name="Google Shape;105;p15"/>
          <p:cNvPicPr preferRelativeResize="0"/>
          <p:nvPr/>
        </p:nvPicPr>
        <p:blipFill>
          <a:blip r:embed="rId3">
            <a:alphaModFix/>
          </a:blip>
          <a:stretch>
            <a:fillRect/>
          </a:stretch>
        </p:blipFill>
        <p:spPr>
          <a:xfrm>
            <a:off x="0" y="0"/>
            <a:ext cx="12192000" cy="8125975"/>
          </a:xfrm>
          <a:prstGeom prst="rect">
            <a:avLst/>
          </a:prstGeom>
          <a:noFill/>
          <a:ln>
            <a:noFill/>
          </a:ln>
        </p:spPr>
      </p:pic>
      <p:sp>
        <p:nvSpPr>
          <p:cNvPr id="107" name="Google Shape;107;p15"/>
          <p:cNvSpPr/>
          <p:nvPr/>
        </p:nvSpPr>
        <p:spPr>
          <a:xfrm flipH="1">
            <a:off x="10943664" y="2532197"/>
            <a:ext cx="1245319" cy="4325448"/>
          </a:xfrm>
          <a:prstGeom prst="rtTriangle">
            <a:avLst/>
          </a:prstGeom>
          <a:solidFill>
            <a:srgbClr val="285B6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08" name="Google Shape;108;p15"/>
          <p:cNvSpPr/>
          <p:nvPr/>
        </p:nvSpPr>
        <p:spPr>
          <a:xfrm rot="10800000">
            <a:off x="10943664" y="-52"/>
            <a:ext cx="1245319" cy="2532249"/>
          </a:xfrm>
          <a:prstGeom prst="rtTriangle">
            <a:avLst/>
          </a:prstGeom>
          <a:solidFill>
            <a:srgbClr val="36A9C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solidFill>
                  <a:srgbClr val="338BA4"/>
                </a:solidFill>
                <a:latin typeface="Calibri"/>
                <a:ea typeface="Calibri"/>
                <a:cs typeface="Calibri"/>
                <a:sym typeface="Calibri"/>
              </a:rPr>
              <a:t> </a:t>
            </a:r>
            <a:endParaRPr>
              <a:solidFill>
                <a:srgbClr val="338BA4"/>
              </a:solidFill>
              <a:latin typeface="Calibri"/>
              <a:ea typeface="Calibri"/>
              <a:cs typeface="Calibri"/>
              <a:sym typeface="Calibri"/>
            </a:endParaRPr>
          </a:p>
        </p:txBody>
      </p:sp>
      <p:sp>
        <p:nvSpPr>
          <p:cNvPr id="110" name="Google Shape;110;p15"/>
          <p:cNvSpPr txBox="1"/>
          <p:nvPr/>
        </p:nvSpPr>
        <p:spPr>
          <a:xfrm>
            <a:off x="322874" y="214650"/>
            <a:ext cx="11711809" cy="738633"/>
          </a:xfrm>
          <a:prstGeom prst="rect">
            <a:avLst/>
          </a:prstGeom>
          <a:noFill/>
          <a:ln>
            <a:noFill/>
          </a:ln>
        </p:spPr>
        <p:txBody>
          <a:bodyPr spcFirstLastPara="1" wrap="square" lIns="91425" tIns="91425" rIns="91425" bIns="91425" anchor="t" anchorCtr="0">
            <a:spAutoFit/>
          </a:bodyPr>
          <a:lstStyle/>
          <a:p>
            <a:r>
              <a:rPr lang="es-ES" sz="3600" b="1" dirty="0">
                <a:solidFill>
                  <a:srgbClr val="285B6A"/>
                </a:solidFill>
                <a:latin typeface="Oswald"/>
              </a:rPr>
              <a:t>SOCIALIZACION HALLAZGOS SEGUIMIENTO RETROSPECTIVO</a:t>
            </a:r>
            <a:endParaRPr lang="es-CO" sz="3600" b="1" dirty="0">
              <a:solidFill>
                <a:srgbClr val="285B6A"/>
              </a:solidFill>
              <a:latin typeface="Oswald"/>
            </a:endParaRPr>
          </a:p>
        </p:txBody>
      </p:sp>
      <p:pic>
        <p:nvPicPr>
          <p:cNvPr id="2" name="Imagen 1">
            <a:extLst>
              <a:ext uri="{FF2B5EF4-FFF2-40B4-BE49-F238E27FC236}">
                <a16:creationId xmlns:a16="http://schemas.microsoft.com/office/drawing/2014/main" id="{BABDF96C-D223-8BDE-F5A2-0634B6CC9E8E}"/>
              </a:ext>
            </a:extLst>
          </p:cNvPr>
          <p:cNvPicPr>
            <a:picLocks noChangeAspect="1"/>
          </p:cNvPicPr>
          <p:nvPr/>
        </p:nvPicPr>
        <p:blipFill>
          <a:blip r:embed="rId4"/>
          <a:stretch>
            <a:fillRect/>
          </a:stretch>
        </p:blipFill>
        <p:spPr>
          <a:xfrm>
            <a:off x="11070205" y="6530567"/>
            <a:ext cx="1052711" cy="242571"/>
          </a:xfrm>
          <a:prstGeom prst="rect">
            <a:avLst/>
          </a:prstGeom>
        </p:spPr>
      </p:pic>
      <p:graphicFrame>
        <p:nvGraphicFramePr>
          <p:cNvPr id="3" name="Tabla 2">
            <a:extLst>
              <a:ext uri="{FF2B5EF4-FFF2-40B4-BE49-F238E27FC236}">
                <a16:creationId xmlns:a16="http://schemas.microsoft.com/office/drawing/2014/main" id="{767B45CD-302A-7E42-39B5-13F43C43A569}"/>
              </a:ext>
            </a:extLst>
          </p:cNvPr>
          <p:cNvGraphicFramePr>
            <a:graphicFrameLocks noGrp="1"/>
          </p:cNvGraphicFramePr>
          <p:nvPr>
            <p:extLst>
              <p:ext uri="{D42A27DB-BD31-4B8C-83A1-F6EECF244321}">
                <p14:modId xmlns:p14="http://schemas.microsoft.com/office/powerpoint/2010/main" val="2490284688"/>
              </p:ext>
            </p:extLst>
          </p:nvPr>
        </p:nvGraphicFramePr>
        <p:xfrm>
          <a:off x="432463" y="1095869"/>
          <a:ext cx="11326918" cy="4868133"/>
        </p:xfrm>
        <a:graphic>
          <a:graphicData uri="http://schemas.openxmlformats.org/drawingml/2006/table">
            <a:tbl>
              <a:tblPr firstRow="1">
                <a:tableStyleId>{7DF18680-E054-41AD-8BC1-D1AEF772440D}</a:tableStyleId>
              </a:tblPr>
              <a:tblGrid>
                <a:gridCol w="3147333">
                  <a:extLst>
                    <a:ext uri="{9D8B030D-6E8A-4147-A177-3AD203B41FA5}">
                      <a16:colId xmlns:a16="http://schemas.microsoft.com/office/drawing/2014/main" val="1820369712"/>
                    </a:ext>
                  </a:extLst>
                </a:gridCol>
                <a:gridCol w="1179017">
                  <a:extLst>
                    <a:ext uri="{9D8B030D-6E8A-4147-A177-3AD203B41FA5}">
                      <a16:colId xmlns:a16="http://schemas.microsoft.com/office/drawing/2014/main" val="3868954574"/>
                    </a:ext>
                  </a:extLst>
                </a:gridCol>
                <a:gridCol w="1209368">
                  <a:extLst>
                    <a:ext uri="{9D8B030D-6E8A-4147-A177-3AD203B41FA5}">
                      <a16:colId xmlns:a16="http://schemas.microsoft.com/office/drawing/2014/main" val="872468562"/>
                    </a:ext>
                  </a:extLst>
                </a:gridCol>
                <a:gridCol w="5791200">
                  <a:extLst>
                    <a:ext uri="{9D8B030D-6E8A-4147-A177-3AD203B41FA5}">
                      <a16:colId xmlns:a16="http://schemas.microsoft.com/office/drawing/2014/main" val="3409415570"/>
                    </a:ext>
                  </a:extLst>
                </a:gridCol>
              </a:tblGrid>
              <a:tr h="882175">
                <a:tc>
                  <a:txBody>
                    <a:bodyPr/>
                    <a:lstStyle/>
                    <a:p>
                      <a:pPr algn="ctr" rtl="0" fontAlgn="ctr"/>
                      <a:r>
                        <a:rPr lang="es-CO" sz="1200" b="0" u="none" strike="noStrike" cap="none" dirty="0">
                          <a:solidFill>
                            <a:schemeClr val="dk1"/>
                          </a:solidFill>
                          <a:sym typeface="Arial"/>
                        </a:rPr>
                        <a:t>Intervención y/o Producto</a:t>
                      </a:r>
                      <a:endParaRPr lang="es-CO" sz="1200" b="0" i="0" u="none" strike="noStrike" cap="none" dirty="0">
                        <a:solidFill>
                          <a:schemeClr val="dk1"/>
                        </a:solidFill>
                        <a:latin typeface="Lexend Deca Medium"/>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1200" b="0" u="none" strike="noStrike" cap="none">
                          <a:solidFill>
                            <a:schemeClr val="dk1"/>
                          </a:solidFill>
                          <a:sym typeface="Arial"/>
                        </a:rPr>
                        <a:t>Hallazgos </a:t>
                      </a:r>
                      <a:endParaRPr lang="es-CO" sz="1200" b="0" i="0" u="none" strike="noStrike" cap="none">
                        <a:solidFill>
                          <a:schemeClr val="dk1"/>
                        </a:solidFill>
                        <a:latin typeface="Lexend Deca Medium"/>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1200" b="0" u="none" strike="noStrike" cap="none" dirty="0">
                          <a:solidFill>
                            <a:schemeClr val="dk1"/>
                          </a:solidFill>
                          <a:sym typeface="Arial"/>
                        </a:rPr>
                        <a:t>Localidad </a:t>
                      </a:r>
                      <a:endParaRPr lang="es-CO" sz="1200" b="0" i="0" u="none" strike="noStrike" cap="none" dirty="0">
                        <a:solidFill>
                          <a:schemeClr val="dk1"/>
                        </a:solidFill>
                        <a:latin typeface="Lexend Deca Medium"/>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MX" sz="1200" b="0" u="none" strike="noStrike" cap="none" dirty="0">
                          <a:solidFill>
                            <a:schemeClr val="dk1"/>
                          </a:solidFill>
                          <a:sym typeface="Arial"/>
                        </a:rPr>
                        <a:t>Glosa y/o Plan de mejora </a:t>
                      </a:r>
                      <a:endParaRPr lang="es-MX" sz="1200" b="0" i="0" u="none" strike="noStrike" cap="none" dirty="0">
                        <a:solidFill>
                          <a:schemeClr val="dk1"/>
                        </a:solidFill>
                        <a:latin typeface="Lexend Deca Medium"/>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34775744"/>
                  </a:ext>
                </a:extLst>
              </a:tr>
              <a:tr h="715995">
                <a:tc>
                  <a:txBody>
                    <a:bodyPr/>
                    <a:lstStyle/>
                    <a:p>
                      <a:pPr algn="l" rtl="0" fontAlgn="ctr"/>
                      <a:r>
                        <a:rPr lang="es-MX" sz="1200" b="0" u="none" strike="noStrike" cap="none" dirty="0">
                          <a:solidFill>
                            <a:schemeClr val="dk1"/>
                          </a:solidFill>
                          <a:sym typeface="Arial"/>
                        </a:rPr>
                        <a:t>152 - Búsqueda Activa Institucional (BAI) para la subred Centro oriente, Sur , Sur Occidente y Norte_ Salud Mental</a:t>
                      </a:r>
                      <a:endParaRPr lang="es-MX" sz="1200" b="0" i="0" u="none" strike="noStrike" cap="none" dirty="0">
                        <a:solidFill>
                          <a:schemeClr val="dk1"/>
                        </a:solidFill>
                        <a:latin typeface="Lexend Deca Medium"/>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1200" b="0" u="none" strike="noStrike" cap="none" dirty="0">
                          <a:solidFill>
                            <a:schemeClr val="dk1"/>
                          </a:solidFill>
                          <a:sym typeface="Arial"/>
                        </a:rPr>
                        <a:t> NO</a:t>
                      </a:r>
                      <a:endParaRPr lang="es-CO" sz="1200" b="0" i="0" u="none" strike="noStrike" cap="none" dirty="0">
                        <a:solidFill>
                          <a:schemeClr val="dk1"/>
                        </a:solidFill>
                        <a:latin typeface="Lexend Deca Medium"/>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1200" b="0" u="none" strike="noStrike" cap="none">
                          <a:solidFill>
                            <a:schemeClr val="dk1"/>
                          </a:solidFill>
                          <a:sym typeface="Arial"/>
                        </a:rPr>
                        <a:t>SUBRED </a:t>
                      </a:r>
                      <a:endParaRPr lang="es-CO" sz="1200" b="0" i="0" u="none" strike="noStrike" cap="none">
                        <a:solidFill>
                          <a:schemeClr val="dk1"/>
                        </a:solidFill>
                        <a:latin typeface="Lexend Deca Medium"/>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1200" b="0" u="none" strike="noStrike" cap="none" dirty="0">
                          <a:solidFill>
                            <a:schemeClr val="dk1"/>
                          </a:solidFill>
                          <a:sym typeface="Arial"/>
                        </a:rPr>
                        <a:t>No se generaron hallazgos</a:t>
                      </a:r>
                      <a:endParaRPr lang="es-CO" sz="1200" b="0" i="0" u="none" strike="noStrike" cap="none" dirty="0">
                        <a:solidFill>
                          <a:schemeClr val="dk1"/>
                        </a:solidFill>
                        <a:latin typeface="Lexend Deca Medium"/>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42633347"/>
                  </a:ext>
                </a:extLst>
              </a:tr>
              <a:tr h="884903">
                <a:tc>
                  <a:txBody>
                    <a:bodyPr/>
                    <a:lstStyle/>
                    <a:p>
                      <a:pPr algn="l" rtl="0" fontAlgn="ctr"/>
                      <a:r>
                        <a:rPr lang="es-MX" sz="1200" b="0" u="none" strike="noStrike" cap="none" dirty="0">
                          <a:solidFill>
                            <a:schemeClr val="dk1"/>
                          </a:solidFill>
                          <a:sym typeface="Arial"/>
                        </a:rPr>
                        <a:t>173 - Gestión  de la información  del Componente de Salud Mental - Subred Centro Oriente y Sur </a:t>
                      </a:r>
                      <a:endParaRPr lang="es-MX" sz="1200" b="0" i="0" u="none" strike="noStrike" cap="none" dirty="0">
                        <a:solidFill>
                          <a:schemeClr val="dk1"/>
                        </a:solidFill>
                        <a:latin typeface="Lexend Deca Medium"/>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1200" b="0" u="none" strike="noStrike" cap="none">
                          <a:solidFill>
                            <a:schemeClr val="dk1"/>
                          </a:solidFill>
                          <a:sym typeface="Arial"/>
                        </a:rPr>
                        <a:t> NO</a:t>
                      </a:r>
                      <a:endParaRPr lang="es-CO" sz="1200" b="0" i="0" u="none" strike="noStrike" cap="none">
                        <a:solidFill>
                          <a:schemeClr val="dk1"/>
                        </a:solidFill>
                        <a:latin typeface="Lexend Deca Medium"/>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1200" b="0" u="none" strike="noStrike" cap="none" dirty="0">
                          <a:solidFill>
                            <a:schemeClr val="dk1"/>
                          </a:solidFill>
                          <a:sym typeface="Arial"/>
                        </a:rPr>
                        <a:t> SUBRED</a:t>
                      </a:r>
                      <a:endParaRPr lang="es-CO" sz="1200" b="0" i="0" u="none" strike="noStrike" cap="none" dirty="0">
                        <a:solidFill>
                          <a:schemeClr val="dk1"/>
                        </a:solidFill>
                        <a:latin typeface="Lexend Deca Medium"/>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kumimoji="0" lang="es-CO" sz="1200" b="0" i="0" u="none" strike="noStrike" kern="0" cap="none" spc="0" normalizeH="0" baseline="0" noProof="0">
                          <a:ln>
                            <a:noFill/>
                          </a:ln>
                          <a:solidFill>
                            <a:srgbClr val="000000"/>
                          </a:solidFill>
                          <a:effectLst/>
                          <a:uLnTx/>
                          <a:uFillTx/>
                          <a:latin typeface="Arial"/>
                          <a:ea typeface="+mn-ea"/>
                          <a:cs typeface="+mn-cs"/>
                          <a:sym typeface="Arial"/>
                        </a:rPr>
                        <a:t>No se generaron hallazgos</a:t>
                      </a:r>
                      <a:endParaRPr kumimoji="0" lang="es-CO" sz="1200" b="0" i="0" u="none" strike="noStrike" kern="0" cap="none" spc="0" normalizeH="0" baseline="0" noProof="0" dirty="0">
                        <a:ln>
                          <a:noFill/>
                        </a:ln>
                        <a:solidFill>
                          <a:srgbClr val="000000"/>
                        </a:solidFill>
                        <a:effectLst/>
                        <a:uLnTx/>
                        <a:uFillTx/>
                        <a:latin typeface="Lexend Deca Medium"/>
                        <a:ea typeface="+mn-ea"/>
                        <a:cs typeface="+mn-cs"/>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94794207"/>
                  </a:ext>
                </a:extLst>
              </a:tr>
              <a:tr h="882175">
                <a:tc>
                  <a:txBody>
                    <a:bodyPr/>
                    <a:lstStyle/>
                    <a:p>
                      <a:pPr algn="l" rtl="0" fontAlgn="ctr"/>
                      <a:r>
                        <a:rPr lang="es-MX" sz="1200" b="0" u="none" strike="noStrike" cap="none" dirty="0">
                          <a:solidFill>
                            <a:schemeClr val="dk1"/>
                          </a:solidFill>
                          <a:sym typeface="Arial"/>
                        </a:rPr>
                        <a:t>174 - Investigaciones epidemiológicas de eventos prioritarios en salud mental </a:t>
                      </a:r>
                      <a:endParaRPr lang="es-MX" sz="1200" b="0" i="0" u="none" strike="noStrike" cap="none" dirty="0">
                        <a:solidFill>
                          <a:schemeClr val="dk1"/>
                        </a:solidFill>
                        <a:latin typeface="Lexend Deca Medium"/>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1200" b="0" u="none" strike="noStrike" cap="none" dirty="0">
                          <a:solidFill>
                            <a:schemeClr val="dk1"/>
                          </a:solidFill>
                          <a:sym typeface="Arial"/>
                        </a:rPr>
                        <a:t>NO</a:t>
                      </a:r>
                      <a:endParaRPr lang="es-CO" sz="1200" b="0" i="0" u="none" strike="noStrike" cap="none" dirty="0">
                        <a:solidFill>
                          <a:schemeClr val="dk1"/>
                        </a:solidFill>
                        <a:latin typeface="Lexend Deca Medium"/>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1200" b="0" u="none" strike="noStrike" cap="none" dirty="0">
                          <a:solidFill>
                            <a:schemeClr val="dk1"/>
                          </a:solidFill>
                          <a:sym typeface="Arial"/>
                        </a:rPr>
                        <a:t> SUBRED</a:t>
                      </a:r>
                      <a:endParaRPr lang="es-CO" sz="1200" b="0" i="0" u="none" strike="noStrike" cap="none" dirty="0">
                        <a:solidFill>
                          <a:schemeClr val="dk1"/>
                        </a:solidFill>
                        <a:latin typeface="Lexend Deca Medium"/>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kumimoji="0" lang="es-MX" sz="1200" b="0" i="0" u="none" strike="noStrike" kern="0" cap="none" spc="0" normalizeH="0" baseline="0" noProof="0" dirty="0">
                          <a:ln>
                            <a:noFill/>
                          </a:ln>
                          <a:solidFill>
                            <a:srgbClr val="000000"/>
                          </a:solidFill>
                          <a:effectLst/>
                          <a:uLnTx/>
                          <a:uFillTx/>
                          <a:latin typeface="+mn-lt"/>
                          <a:ea typeface="+mn-ea"/>
                          <a:cs typeface="+mn-cs"/>
                          <a:sym typeface="Arial"/>
                        </a:rPr>
                        <a:t>AGOSTO 2024</a:t>
                      </a:r>
                    </a:p>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kumimoji="0" lang="es-MX" sz="1200" b="0" i="0" u="none" strike="noStrike" kern="0" cap="none" spc="0" normalizeH="0" baseline="0" noProof="0" dirty="0">
                          <a:ln>
                            <a:noFill/>
                          </a:ln>
                          <a:solidFill>
                            <a:srgbClr val="000000"/>
                          </a:solidFill>
                          <a:effectLst/>
                          <a:uLnTx/>
                          <a:uFillTx/>
                          <a:latin typeface="+mn-lt"/>
                          <a:ea typeface="+mn-ea"/>
                          <a:cs typeface="+mn-cs"/>
                          <a:sym typeface="Arial"/>
                        </a:rPr>
                        <a:t>(9) IEC que se describen a continuación: </a:t>
                      </a:r>
                    </a:p>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kumimoji="0" lang="es-MX" sz="1200" b="0" i="0" u="none" strike="noStrike" kern="0" cap="none" spc="0" normalizeH="0" baseline="0" noProof="0" dirty="0">
                          <a:ln>
                            <a:noFill/>
                          </a:ln>
                          <a:solidFill>
                            <a:srgbClr val="000000"/>
                          </a:solidFill>
                          <a:effectLst/>
                          <a:uLnTx/>
                          <a:uFillTx/>
                          <a:latin typeface="+mn-lt"/>
                          <a:ea typeface="+mn-ea"/>
                          <a:cs typeface="+mn-cs"/>
                          <a:sym typeface="Arial"/>
                        </a:rPr>
                        <a:t>- Una (1) IEC SIVIM: ID1489912 Inoportunidad por cargue en el aplicativo mayor a lo dispuesto en el anexo operativo (Se registra como seguimiento en la ficha: “ingreso tardío al aplicativo”).</a:t>
                      </a:r>
                    </a:p>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kumimoji="0" lang="es-MX" sz="1200" b="0" i="0" u="none" strike="noStrike" kern="0" cap="none" spc="0" normalizeH="0" baseline="0" noProof="0" dirty="0">
                          <a:ln>
                            <a:noFill/>
                          </a:ln>
                          <a:solidFill>
                            <a:srgbClr val="000000"/>
                          </a:solidFill>
                          <a:effectLst/>
                          <a:uLnTx/>
                          <a:uFillTx/>
                          <a:latin typeface="+mn-lt"/>
                          <a:ea typeface="+mn-ea"/>
                          <a:cs typeface="+mn-cs"/>
                          <a:sym typeface="Arial"/>
                        </a:rPr>
                        <a:t>- Siete (7) IEC SISVECOS: ID1505666 y ID1506964 Inoportunidad por cargue en el aplicativo mayor a lo dispuesto en el anexo operativo; ID1478405, ID1478405, ID1505856 e ID1522734 Inconsistencia, frente al aplicativo, en el dato de la variable “Fecha Primer Contacto”; e ID1495875 Inconsistencia entre la Fecha de Primer Contacto y Fecha Inicio de Intervención (17-ago y 16-ago, respectivamente).</a:t>
                      </a:r>
                    </a:p>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kumimoji="0" lang="es-MX" sz="1200" b="0" i="0" u="none" strike="noStrike" kern="0" cap="none" spc="0" normalizeH="0" baseline="0" noProof="0" dirty="0">
                          <a:ln>
                            <a:noFill/>
                          </a:ln>
                          <a:solidFill>
                            <a:srgbClr val="000000"/>
                          </a:solidFill>
                          <a:effectLst/>
                          <a:uLnTx/>
                          <a:uFillTx/>
                          <a:latin typeface="+mn-lt"/>
                          <a:ea typeface="+mn-ea"/>
                          <a:cs typeface="+mn-cs"/>
                          <a:sym typeface="Arial"/>
                        </a:rPr>
                        <a:t>- Una (1) IEC VESPA: ID1492128 No se evidencia la notificación del evento, para cuyo caso la profesional refiere que la tía de la menor la llama y le comenta que es caso problemático, sin embargo, no se encuentra registrado en la ficha de la IEC.</a:t>
                      </a:r>
                      <a:endParaRPr kumimoji="0" lang="es-CO" sz="1200" b="0" i="0" u="none" strike="noStrike" kern="0" cap="none" spc="0" normalizeH="0" baseline="0" noProof="0" dirty="0">
                        <a:ln>
                          <a:noFill/>
                        </a:ln>
                        <a:solidFill>
                          <a:srgbClr val="000000"/>
                        </a:solidFill>
                        <a:effectLst/>
                        <a:uLnTx/>
                        <a:uFillTx/>
                        <a:latin typeface="Lexend Deca Medium"/>
                        <a:ea typeface="+mn-ea"/>
                        <a:cs typeface="+mn-cs"/>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48444558"/>
                  </a:ext>
                </a:extLst>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4">
          <a:extLst>
            <a:ext uri="{FF2B5EF4-FFF2-40B4-BE49-F238E27FC236}">
              <a16:creationId xmlns:a16="http://schemas.microsoft.com/office/drawing/2014/main" id="{2E511DD3-01FB-579A-24DE-074C089D4AB4}"/>
            </a:ext>
          </a:extLst>
        </p:cNvPr>
        <p:cNvGrpSpPr/>
        <p:nvPr/>
      </p:nvGrpSpPr>
      <p:grpSpPr>
        <a:xfrm>
          <a:off x="0" y="0"/>
          <a:ext cx="0" cy="0"/>
          <a:chOff x="0" y="0"/>
          <a:chExt cx="0" cy="0"/>
        </a:xfrm>
      </p:grpSpPr>
      <p:pic>
        <p:nvPicPr>
          <p:cNvPr id="105" name="Google Shape;105;p15">
            <a:extLst>
              <a:ext uri="{FF2B5EF4-FFF2-40B4-BE49-F238E27FC236}">
                <a16:creationId xmlns:a16="http://schemas.microsoft.com/office/drawing/2014/main" id="{1D473A14-5352-63C0-04F0-748BB8DA85A5}"/>
              </a:ext>
            </a:extLst>
          </p:cNvPr>
          <p:cNvPicPr preferRelativeResize="0"/>
          <p:nvPr/>
        </p:nvPicPr>
        <p:blipFill>
          <a:blip r:embed="rId3">
            <a:alphaModFix/>
          </a:blip>
          <a:stretch>
            <a:fillRect/>
          </a:stretch>
        </p:blipFill>
        <p:spPr>
          <a:xfrm>
            <a:off x="0" y="0"/>
            <a:ext cx="12192000" cy="8125975"/>
          </a:xfrm>
          <a:prstGeom prst="rect">
            <a:avLst/>
          </a:prstGeom>
          <a:noFill/>
          <a:ln>
            <a:noFill/>
          </a:ln>
        </p:spPr>
      </p:pic>
      <p:sp>
        <p:nvSpPr>
          <p:cNvPr id="107" name="Google Shape;107;p15">
            <a:extLst>
              <a:ext uri="{FF2B5EF4-FFF2-40B4-BE49-F238E27FC236}">
                <a16:creationId xmlns:a16="http://schemas.microsoft.com/office/drawing/2014/main" id="{E279456D-D113-7BD8-7757-D9950CF18E73}"/>
              </a:ext>
            </a:extLst>
          </p:cNvPr>
          <p:cNvSpPr/>
          <p:nvPr/>
        </p:nvSpPr>
        <p:spPr>
          <a:xfrm flipH="1">
            <a:off x="10943664" y="2532197"/>
            <a:ext cx="1245319" cy="4325448"/>
          </a:xfrm>
          <a:prstGeom prst="rtTriangle">
            <a:avLst/>
          </a:prstGeom>
          <a:solidFill>
            <a:srgbClr val="285B6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08" name="Google Shape;108;p15">
            <a:extLst>
              <a:ext uri="{FF2B5EF4-FFF2-40B4-BE49-F238E27FC236}">
                <a16:creationId xmlns:a16="http://schemas.microsoft.com/office/drawing/2014/main" id="{730C66D9-4917-5DCE-D39E-DF5D29B772FC}"/>
              </a:ext>
            </a:extLst>
          </p:cNvPr>
          <p:cNvSpPr/>
          <p:nvPr/>
        </p:nvSpPr>
        <p:spPr>
          <a:xfrm rot="10800000">
            <a:off x="10943664" y="-52"/>
            <a:ext cx="1245319" cy="2532249"/>
          </a:xfrm>
          <a:prstGeom prst="rtTriangle">
            <a:avLst/>
          </a:prstGeom>
          <a:solidFill>
            <a:srgbClr val="36A9C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solidFill>
                  <a:srgbClr val="338BA4"/>
                </a:solidFill>
                <a:latin typeface="Calibri"/>
                <a:ea typeface="Calibri"/>
                <a:cs typeface="Calibri"/>
                <a:sym typeface="Calibri"/>
              </a:rPr>
              <a:t> </a:t>
            </a:r>
            <a:endParaRPr>
              <a:solidFill>
                <a:srgbClr val="338BA4"/>
              </a:solidFill>
              <a:latin typeface="Calibri"/>
              <a:ea typeface="Calibri"/>
              <a:cs typeface="Calibri"/>
              <a:sym typeface="Calibri"/>
            </a:endParaRPr>
          </a:p>
        </p:txBody>
      </p:sp>
      <p:sp>
        <p:nvSpPr>
          <p:cNvPr id="110" name="Google Shape;110;p15">
            <a:extLst>
              <a:ext uri="{FF2B5EF4-FFF2-40B4-BE49-F238E27FC236}">
                <a16:creationId xmlns:a16="http://schemas.microsoft.com/office/drawing/2014/main" id="{5830C48F-8C0E-53C3-21E4-03A24B6C03D9}"/>
              </a:ext>
            </a:extLst>
          </p:cNvPr>
          <p:cNvSpPr txBox="1"/>
          <p:nvPr/>
        </p:nvSpPr>
        <p:spPr>
          <a:xfrm>
            <a:off x="322874" y="214650"/>
            <a:ext cx="11711809" cy="738633"/>
          </a:xfrm>
          <a:prstGeom prst="rect">
            <a:avLst/>
          </a:prstGeom>
          <a:noFill/>
          <a:ln>
            <a:noFill/>
          </a:ln>
        </p:spPr>
        <p:txBody>
          <a:bodyPr spcFirstLastPara="1" wrap="square" lIns="91425" tIns="91425" rIns="91425" bIns="91425" anchor="t" anchorCtr="0">
            <a:spAutoFit/>
          </a:bodyPr>
          <a:lstStyle/>
          <a:p>
            <a:r>
              <a:rPr lang="es-ES" sz="3600" b="1" dirty="0">
                <a:solidFill>
                  <a:srgbClr val="285B6A"/>
                </a:solidFill>
                <a:latin typeface="Oswald"/>
              </a:rPr>
              <a:t>SOCIALIZACION HALLAZGOS SEGUIMIENTO RETROSPECTIVO</a:t>
            </a:r>
            <a:endParaRPr lang="es-CO" sz="3600" b="1" dirty="0">
              <a:solidFill>
                <a:srgbClr val="285B6A"/>
              </a:solidFill>
              <a:latin typeface="Oswald"/>
            </a:endParaRPr>
          </a:p>
        </p:txBody>
      </p:sp>
      <p:pic>
        <p:nvPicPr>
          <p:cNvPr id="2" name="Imagen 1">
            <a:extLst>
              <a:ext uri="{FF2B5EF4-FFF2-40B4-BE49-F238E27FC236}">
                <a16:creationId xmlns:a16="http://schemas.microsoft.com/office/drawing/2014/main" id="{2D59F702-0CDE-AC75-494E-DCD0E5E159E0}"/>
              </a:ext>
            </a:extLst>
          </p:cNvPr>
          <p:cNvPicPr>
            <a:picLocks noChangeAspect="1"/>
          </p:cNvPicPr>
          <p:nvPr/>
        </p:nvPicPr>
        <p:blipFill>
          <a:blip r:embed="rId4"/>
          <a:stretch>
            <a:fillRect/>
          </a:stretch>
        </p:blipFill>
        <p:spPr>
          <a:xfrm>
            <a:off x="11070205" y="6530567"/>
            <a:ext cx="1052711" cy="242571"/>
          </a:xfrm>
          <a:prstGeom prst="rect">
            <a:avLst/>
          </a:prstGeom>
        </p:spPr>
      </p:pic>
      <p:graphicFrame>
        <p:nvGraphicFramePr>
          <p:cNvPr id="3" name="Tabla 2">
            <a:extLst>
              <a:ext uri="{FF2B5EF4-FFF2-40B4-BE49-F238E27FC236}">
                <a16:creationId xmlns:a16="http://schemas.microsoft.com/office/drawing/2014/main" id="{148E6E71-A721-2D26-F3D7-1D67E01836D2}"/>
              </a:ext>
            </a:extLst>
          </p:cNvPr>
          <p:cNvGraphicFramePr>
            <a:graphicFrameLocks noGrp="1"/>
          </p:cNvGraphicFramePr>
          <p:nvPr>
            <p:extLst>
              <p:ext uri="{D42A27DB-BD31-4B8C-83A1-F6EECF244321}">
                <p14:modId xmlns:p14="http://schemas.microsoft.com/office/powerpoint/2010/main" val="1960209498"/>
              </p:ext>
            </p:extLst>
          </p:nvPr>
        </p:nvGraphicFramePr>
        <p:xfrm>
          <a:off x="515319" y="1230163"/>
          <a:ext cx="11326918" cy="5421689"/>
        </p:xfrm>
        <a:graphic>
          <a:graphicData uri="http://schemas.openxmlformats.org/drawingml/2006/table">
            <a:tbl>
              <a:tblPr firstRow="1">
                <a:tableStyleId>{7DF18680-E054-41AD-8BC1-D1AEF772440D}</a:tableStyleId>
              </a:tblPr>
              <a:tblGrid>
                <a:gridCol w="1357008">
                  <a:extLst>
                    <a:ext uri="{9D8B030D-6E8A-4147-A177-3AD203B41FA5}">
                      <a16:colId xmlns:a16="http://schemas.microsoft.com/office/drawing/2014/main" val="1820369712"/>
                    </a:ext>
                  </a:extLst>
                </a:gridCol>
                <a:gridCol w="894735">
                  <a:extLst>
                    <a:ext uri="{9D8B030D-6E8A-4147-A177-3AD203B41FA5}">
                      <a16:colId xmlns:a16="http://schemas.microsoft.com/office/drawing/2014/main" val="3868954574"/>
                    </a:ext>
                  </a:extLst>
                </a:gridCol>
                <a:gridCol w="1071717">
                  <a:extLst>
                    <a:ext uri="{9D8B030D-6E8A-4147-A177-3AD203B41FA5}">
                      <a16:colId xmlns:a16="http://schemas.microsoft.com/office/drawing/2014/main" val="872468562"/>
                    </a:ext>
                  </a:extLst>
                </a:gridCol>
                <a:gridCol w="8003458">
                  <a:extLst>
                    <a:ext uri="{9D8B030D-6E8A-4147-A177-3AD203B41FA5}">
                      <a16:colId xmlns:a16="http://schemas.microsoft.com/office/drawing/2014/main" val="3409415570"/>
                    </a:ext>
                  </a:extLst>
                </a:gridCol>
              </a:tblGrid>
              <a:tr h="506789">
                <a:tc>
                  <a:txBody>
                    <a:bodyPr/>
                    <a:lstStyle/>
                    <a:p>
                      <a:pPr algn="ctr" rtl="0" fontAlgn="ctr"/>
                      <a:r>
                        <a:rPr lang="es-CO" sz="1400" b="0" u="none" strike="noStrike" cap="none" dirty="0">
                          <a:solidFill>
                            <a:schemeClr val="dk1"/>
                          </a:solidFill>
                          <a:sym typeface="Arial"/>
                        </a:rPr>
                        <a:t>Intervención y/o Producto</a:t>
                      </a:r>
                      <a:endParaRPr lang="es-CO" sz="1400" b="0" i="0" u="none" strike="noStrike" cap="none" dirty="0">
                        <a:solidFill>
                          <a:schemeClr val="dk1"/>
                        </a:solidFill>
                        <a:latin typeface="Lexend Deca Medium"/>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1400" b="0" u="none" strike="noStrike" cap="none">
                          <a:solidFill>
                            <a:schemeClr val="dk1"/>
                          </a:solidFill>
                          <a:sym typeface="Arial"/>
                        </a:rPr>
                        <a:t>Hallazgos </a:t>
                      </a:r>
                      <a:endParaRPr lang="es-CO" sz="1400" b="0" i="0" u="none" strike="noStrike" cap="none">
                        <a:solidFill>
                          <a:schemeClr val="dk1"/>
                        </a:solidFill>
                        <a:latin typeface="Lexend Deca Medium"/>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1400" b="0" u="none" strike="noStrike" cap="none" dirty="0">
                          <a:solidFill>
                            <a:schemeClr val="dk1"/>
                          </a:solidFill>
                          <a:sym typeface="Arial"/>
                        </a:rPr>
                        <a:t>Localidad </a:t>
                      </a:r>
                      <a:endParaRPr lang="es-CO" sz="1400" b="0" i="0" u="none" strike="noStrike" cap="none" dirty="0">
                        <a:solidFill>
                          <a:schemeClr val="dk1"/>
                        </a:solidFill>
                        <a:latin typeface="Lexend Deca Medium"/>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MX" sz="1400" b="0" u="none" strike="noStrike" cap="none" dirty="0">
                          <a:solidFill>
                            <a:schemeClr val="dk1"/>
                          </a:solidFill>
                          <a:sym typeface="Arial"/>
                        </a:rPr>
                        <a:t>Glosa y/o Plan de mejora </a:t>
                      </a:r>
                      <a:endParaRPr lang="es-MX" sz="1400" b="0" i="0" u="none" strike="noStrike" cap="none" dirty="0">
                        <a:solidFill>
                          <a:schemeClr val="dk1"/>
                        </a:solidFill>
                        <a:latin typeface="Lexend Deca Medium"/>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34775744"/>
                  </a:ext>
                </a:extLst>
              </a:tr>
              <a:tr h="882175">
                <a:tc>
                  <a:txBody>
                    <a:bodyPr/>
                    <a:lstStyle/>
                    <a:p>
                      <a:pPr algn="l" rtl="0" fontAlgn="ctr"/>
                      <a:r>
                        <a:rPr lang="es-MX" sz="1400" b="0" u="none" strike="noStrike" cap="none" dirty="0">
                          <a:solidFill>
                            <a:schemeClr val="dk1"/>
                          </a:solidFill>
                          <a:sym typeface="Arial"/>
                        </a:rPr>
                        <a:t>174 - Investigaciones epidemiológicas de eventos prioritarios en salud mental </a:t>
                      </a:r>
                      <a:endParaRPr lang="es-MX" sz="1400" b="0" i="0" u="none" strike="noStrike" cap="none" dirty="0">
                        <a:solidFill>
                          <a:schemeClr val="dk1"/>
                        </a:solidFill>
                        <a:latin typeface="Lexend Deca Medium"/>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1400" b="0" u="none" strike="noStrike" cap="none" dirty="0">
                          <a:solidFill>
                            <a:schemeClr val="dk1"/>
                          </a:solidFill>
                          <a:sym typeface="Arial"/>
                        </a:rPr>
                        <a:t>NO</a:t>
                      </a:r>
                      <a:endParaRPr lang="es-CO" sz="1400" b="0" i="0" u="none" strike="noStrike" cap="none" dirty="0">
                        <a:solidFill>
                          <a:schemeClr val="dk1"/>
                        </a:solidFill>
                        <a:latin typeface="Lexend Deca Medium"/>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1400" b="0" u="none" strike="noStrike" cap="none" dirty="0">
                          <a:solidFill>
                            <a:schemeClr val="dk1"/>
                          </a:solidFill>
                          <a:sym typeface="Arial"/>
                        </a:rPr>
                        <a:t> SUBRED</a:t>
                      </a:r>
                      <a:endParaRPr lang="es-CO" sz="1400" b="0" i="0" u="none" strike="noStrike" cap="none" dirty="0">
                        <a:solidFill>
                          <a:schemeClr val="dk1"/>
                        </a:solidFill>
                        <a:latin typeface="Lexend Deca Medium"/>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kumimoji="0" lang="es-MX" sz="1400" b="0" i="0" u="none" strike="noStrike" kern="0" cap="none" spc="0" normalizeH="0" baseline="0" noProof="0" dirty="0">
                          <a:ln>
                            <a:noFill/>
                          </a:ln>
                          <a:solidFill>
                            <a:srgbClr val="000000"/>
                          </a:solidFill>
                          <a:effectLst/>
                          <a:uLnTx/>
                          <a:uFillTx/>
                          <a:latin typeface="+mn-lt"/>
                          <a:ea typeface="+mn-ea"/>
                          <a:cs typeface="+mn-cs"/>
                          <a:sym typeface="Arial"/>
                        </a:rPr>
                        <a:t>SEPTIEMBRE 2024</a:t>
                      </a:r>
                    </a:p>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kumimoji="0" lang="es-MX" sz="1400" b="0" i="0" u="none" strike="noStrike" kern="0" cap="none" spc="0" normalizeH="0" baseline="0" noProof="0" dirty="0">
                          <a:ln>
                            <a:noFill/>
                          </a:ln>
                          <a:solidFill>
                            <a:srgbClr val="000000"/>
                          </a:solidFill>
                          <a:effectLst/>
                          <a:uLnTx/>
                          <a:uFillTx/>
                          <a:latin typeface="+mn-lt"/>
                          <a:ea typeface="+mn-ea"/>
                          <a:cs typeface="+mn-cs"/>
                          <a:sym typeface="Arial"/>
                        </a:rPr>
                        <a:t>(7) IEC que se describen a continuación: </a:t>
                      </a:r>
                    </a:p>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kumimoji="0" lang="es-MX" sz="1400" b="0" i="0" u="none" strike="noStrike" kern="0" cap="none" spc="0" normalizeH="0" baseline="0" noProof="0" dirty="0">
                          <a:ln>
                            <a:noFill/>
                          </a:ln>
                          <a:solidFill>
                            <a:srgbClr val="000000"/>
                          </a:solidFill>
                          <a:effectLst/>
                          <a:uLnTx/>
                          <a:uFillTx/>
                          <a:latin typeface="+mn-lt"/>
                          <a:ea typeface="+mn-ea"/>
                          <a:cs typeface="+mn-cs"/>
                          <a:sym typeface="Arial"/>
                        </a:rPr>
                        <a:t>- Una (1) IEC SIVIM: ID1499548 Inoportunidad por cierre mayor a lo dispuesto en el anexo operativo (32 días).</a:t>
                      </a:r>
                    </a:p>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kumimoji="0" lang="es-MX" sz="1400" b="0" i="0" u="none" strike="noStrike" kern="0" cap="none" spc="0" normalizeH="0" baseline="0" noProof="0" dirty="0">
                          <a:ln>
                            <a:noFill/>
                          </a:ln>
                          <a:solidFill>
                            <a:srgbClr val="000000"/>
                          </a:solidFill>
                          <a:effectLst/>
                          <a:uLnTx/>
                          <a:uFillTx/>
                          <a:latin typeface="+mn-lt"/>
                          <a:ea typeface="+mn-ea"/>
                          <a:cs typeface="+mn-cs"/>
                          <a:sym typeface="Arial"/>
                        </a:rPr>
                        <a:t>- Cuatro (4) IEC SISVECOS: ID1528078 e ID1530741 Inoportunidad por cargue en el aplicativo mayor a lo dispuesto en el anexo operativo; ID1515922 Adolescente de 17 años diagnosticado con Discapacidad Cognitiva Leve no está registrado en el aplicativo como Grupo Poblacional con Discapacidad; e ID1506248 Niño de 13 años notificado el 28-ago por conducta suicida con intentos previos desde su EAPB y notificado a SIVIM 1484253 el 30-jul por violencia intrafamiliar desde Alertas SED (última en donde se registra historial de intervenciones 2023-2024 por ambos subsistemas), sin registro de intervención integral es facturado tanto por SIVIM como por SISVECOS con 14 días de diferencia, y presenta inconsistencia en la intervención de la Subred dada falta en la estrategia de asignación de casos desde SIVIM toda vez que la alerta SED indica el historial de conductas suicidas por lo que debió realizarse intervención integral mas tal información no fue suministrada al profesional en la ficha de notificación ni en el cargue al aplicativo tras depuración y revisión de la base.</a:t>
                      </a:r>
                    </a:p>
                    <a:p>
                      <a:pPr marL="171450" marR="0" lvl="0" indent="-171450" algn="ctr" defTabSz="914400" rtl="0" eaLnBrk="1" fontAlgn="ctr" latinLnBrk="0" hangingPunct="1">
                        <a:lnSpc>
                          <a:spcPct val="100000"/>
                        </a:lnSpc>
                        <a:spcBef>
                          <a:spcPts val="0"/>
                        </a:spcBef>
                        <a:spcAft>
                          <a:spcPts val="0"/>
                        </a:spcAft>
                        <a:buClr>
                          <a:srgbClr val="000000"/>
                        </a:buClr>
                        <a:buSzTx/>
                        <a:buFontTx/>
                        <a:buChar char="-"/>
                        <a:tabLst/>
                        <a:defRPr/>
                      </a:pPr>
                      <a:r>
                        <a:rPr kumimoji="0" lang="es-MX" sz="1400" b="0" i="0" u="none" strike="noStrike" kern="0" cap="none" spc="0" normalizeH="0" baseline="0" noProof="0" dirty="0">
                          <a:ln>
                            <a:noFill/>
                          </a:ln>
                          <a:solidFill>
                            <a:srgbClr val="000000"/>
                          </a:solidFill>
                          <a:effectLst/>
                          <a:uLnTx/>
                          <a:uFillTx/>
                          <a:latin typeface="+mn-lt"/>
                          <a:ea typeface="+mn-ea"/>
                          <a:cs typeface="+mn-cs"/>
                          <a:sym typeface="Arial"/>
                        </a:rPr>
                        <a:t>Dos (2) IEC SIVELCE: ID1499628 e ID1507806 No existe coherencia en la información registrada en la ficha de la IEC, lo referido en el relato y la matriz de factores.</a:t>
                      </a:r>
                    </a:p>
                    <a:p>
                      <a:pPr marL="171450" marR="0" lvl="0" indent="-171450" algn="ctr" defTabSz="914400" rtl="0" eaLnBrk="1" fontAlgn="ctr" latinLnBrk="0" hangingPunct="1">
                        <a:lnSpc>
                          <a:spcPct val="100000"/>
                        </a:lnSpc>
                        <a:spcBef>
                          <a:spcPts val="0"/>
                        </a:spcBef>
                        <a:spcAft>
                          <a:spcPts val="0"/>
                        </a:spcAft>
                        <a:buClr>
                          <a:srgbClr val="000000"/>
                        </a:buClr>
                        <a:buSzTx/>
                        <a:buFontTx/>
                        <a:buChar char="-"/>
                        <a:tabLst/>
                        <a:defRPr/>
                      </a:pPr>
                      <a:endParaRPr kumimoji="0" lang="es-MX" sz="1400" b="0" i="0" u="none" strike="noStrike" kern="0" cap="none" spc="0" normalizeH="0" baseline="0" noProof="0" dirty="0">
                        <a:ln>
                          <a:noFill/>
                        </a:ln>
                        <a:solidFill>
                          <a:srgbClr val="000000"/>
                        </a:solidFill>
                        <a:effectLst/>
                        <a:uLnTx/>
                        <a:uFillTx/>
                        <a:latin typeface="+mn-lt"/>
                        <a:ea typeface="+mn-ea"/>
                        <a:cs typeface="+mn-cs"/>
                        <a:sym typeface="Arial"/>
                      </a:endParaRPr>
                    </a:p>
                    <a:p>
                      <a:pPr marL="0" marR="0" lvl="0" indent="0" algn="ctr" defTabSz="914400" rtl="0" eaLnBrk="1" fontAlgn="ctr" latinLnBrk="0" hangingPunct="1">
                        <a:lnSpc>
                          <a:spcPct val="100000"/>
                        </a:lnSpc>
                        <a:spcBef>
                          <a:spcPts val="0"/>
                        </a:spcBef>
                        <a:spcAft>
                          <a:spcPts val="0"/>
                        </a:spcAft>
                        <a:buClr>
                          <a:srgbClr val="000000"/>
                        </a:buClr>
                        <a:buSzTx/>
                        <a:buFontTx/>
                        <a:buNone/>
                        <a:tabLst/>
                        <a:defRPr/>
                      </a:pPr>
                      <a:r>
                        <a:rPr kumimoji="0" lang="es-MX" sz="1400" b="0" i="0" u="none" strike="noStrike" kern="0" cap="none" spc="0" normalizeH="0" baseline="0" noProof="0" dirty="0">
                          <a:ln>
                            <a:noFill/>
                          </a:ln>
                          <a:solidFill>
                            <a:srgbClr val="000000"/>
                          </a:solidFill>
                          <a:effectLst/>
                          <a:uLnTx/>
                          <a:uFillTx/>
                          <a:latin typeface="+mn-lt"/>
                          <a:ea typeface="+mn-ea"/>
                          <a:cs typeface="+mn-cs"/>
                          <a:sym typeface="Arial"/>
                        </a:rPr>
                        <a:t>1 AL 15 DE OCTUBRE 2024</a:t>
                      </a:r>
                    </a:p>
                    <a:p>
                      <a:pPr marL="0" marR="0" lvl="0" indent="0" algn="ctr" defTabSz="914400" rtl="0" eaLnBrk="1" fontAlgn="ctr" latinLnBrk="0" hangingPunct="1">
                        <a:lnSpc>
                          <a:spcPct val="100000"/>
                        </a:lnSpc>
                        <a:spcBef>
                          <a:spcPts val="0"/>
                        </a:spcBef>
                        <a:spcAft>
                          <a:spcPts val="0"/>
                        </a:spcAft>
                        <a:buClr>
                          <a:srgbClr val="000000"/>
                        </a:buClr>
                        <a:buSzTx/>
                        <a:buFontTx/>
                        <a:buNone/>
                        <a:tabLst/>
                        <a:defRPr/>
                      </a:pPr>
                      <a:r>
                        <a:rPr kumimoji="0" lang="es-MX" sz="1400" b="0" i="0" u="none" strike="noStrike" kern="0" cap="none" spc="0" normalizeH="0" baseline="0" noProof="0" dirty="0">
                          <a:ln>
                            <a:noFill/>
                          </a:ln>
                          <a:solidFill>
                            <a:srgbClr val="000000"/>
                          </a:solidFill>
                          <a:effectLst/>
                          <a:uLnTx/>
                          <a:uFillTx/>
                          <a:latin typeface="+mn-lt"/>
                          <a:ea typeface="+mn-ea"/>
                          <a:cs typeface="+mn-cs"/>
                          <a:sym typeface="Arial"/>
                        </a:rPr>
                        <a:t>una (1) IEC que se describen a continuación: </a:t>
                      </a:r>
                    </a:p>
                    <a:p>
                      <a:pPr marL="171450" marR="0" lvl="0" indent="-171450" algn="ctr" defTabSz="914400" rtl="0" eaLnBrk="1" fontAlgn="ctr" latinLnBrk="0" hangingPunct="1">
                        <a:lnSpc>
                          <a:spcPct val="100000"/>
                        </a:lnSpc>
                        <a:spcBef>
                          <a:spcPts val="0"/>
                        </a:spcBef>
                        <a:spcAft>
                          <a:spcPts val="0"/>
                        </a:spcAft>
                        <a:buClr>
                          <a:srgbClr val="000000"/>
                        </a:buClr>
                        <a:buSzTx/>
                        <a:buFontTx/>
                        <a:buChar char="-"/>
                        <a:tabLst/>
                        <a:defRPr/>
                      </a:pPr>
                      <a:r>
                        <a:rPr kumimoji="0" lang="es-MX" sz="1400" b="0" i="0" u="none" strike="noStrike" kern="0" cap="none" spc="0" normalizeH="0" baseline="0" noProof="0" dirty="0">
                          <a:ln>
                            <a:noFill/>
                          </a:ln>
                          <a:solidFill>
                            <a:srgbClr val="000000"/>
                          </a:solidFill>
                          <a:effectLst/>
                          <a:uLnTx/>
                          <a:uFillTx/>
                          <a:latin typeface="+mn-lt"/>
                          <a:ea typeface="+mn-ea"/>
                          <a:cs typeface="+mn-cs"/>
                          <a:sym typeface="Arial"/>
                        </a:rPr>
                        <a:t>- Una (1) IEC SISVECOS: ID1533938 Inconsistencia, frente al aplicativo, en el dato de la variable “Factor de Riesgo” (No se registra Consumo Habitual de SPA).</a:t>
                      </a:r>
                      <a:endParaRPr kumimoji="0" lang="es-CO" sz="1400" b="0" i="0" u="none" strike="noStrike" kern="0" cap="none" spc="0" normalizeH="0" baseline="0" noProof="0" dirty="0">
                        <a:ln>
                          <a:noFill/>
                        </a:ln>
                        <a:solidFill>
                          <a:srgbClr val="000000"/>
                        </a:solidFill>
                        <a:effectLst/>
                        <a:uLnTx/>
                        <a:uFillTx/>
                        <a:latin typeface="+mn-lt"/>
                        <a:ea typeface="+mn-ea"/>
                        <a:cs typeface="+mn-cs"/>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48444558"/>
                  </a:ext>
                </a:extLst>
              </a:tr>
            </a:tbl>
          </a:graphicData>
        </a:graphic>
      </p:graphicFrame>
    </p:spTree>
    <p:extLst>
      <p:ext uri="{BB962C8B-B14F-4D97-AF65-F5344CB8AC3E}">
        <p14:creationId xmlns:p14="http://schemas.microsoft.com/office/powerpoint/2010/main" val="14179056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04">
          <a:extLst>
            <a:ext uri="{FF2B5EF4-FFF2-40B4-BE49-F238E27FC236}">
              <a16:creationId xmlns:a16="http://schemas.microsoft.com/office/drawing/2014/main" id="{F1D290A8-D2CF-4EA5-7053-BA1CC4B6A12A}"/>
            </a:ext>
          </a:extLst>
        </p:cNvPr>
        <p:cNvGrpSpPr/>
        <p:nvPr/>
      </p:nvGrpSpPr>
      <p:grpSpPr>
        <a:xfrm>
          <a:off x="0" y="0"/>
          <a:ext cx="0" cy="0"/>
          <a:chOff x="0" y="0"/>
          <a:chExt cx="0" cy="0"/>
        </a:xfrm>
      </p:grpSpPr>
      <p:pic>
        <p:nvPicPr>
          <p:cNvPr id="105" name="Google Shape;105;p15">
            <a:extLst>
              <a:ext uri="{FF2B5EF4-FFF2-40B4-BE49-F238E27FC236}">
                <a16:creationId xmlns:a16="http://schemas.microsoft.com/office/drawing/2014/main" id="{7014F5CC-04C6-C585-15C4-FACA65A5BF72}"/>
              </a:ext>
            </a:extLst>
          </p:cNvPr>
          <p:cNvPicPr preferRelativeResize="0"/>
          <p:nvPr/>
        </p:nvPicPr>
        <p:blipFill>
          <a:blip r:embed="rId3">
            <a:alphaModFix/>
          </a:blip>
          <a:stretch>
            <a:fillRect/>
          </a:stretch>
        </p:blipFill>
        <p:spPr>
          <a:xfrm>
            <a:off x="0" y="0"/>
            <a:ext cx="12192000" cy="8125975"/>
          </a:xfrm>
          <a:prstGeom prst="rect">
            <a:avLst/>
          </a:prstGeom>
          <a:noFill/>
          <a:ln>
            <a:noFill/>
          </a:ln>
        </p:spPr>
      </p:pic>
      <p:sp>
        <p:nvSpPr>
          <p:cNvPr id="107" name="Google Shape;107;p15">
            <a:extLst>
              <a:ext uri="{FF2B5EF4-FFF2-40B4-BE49-F238E27FC236}">
                <a16:creationId xmlns:a16="http://schemas.microsoft.com/office/drawing/2014/main" id="{2EA797CC-4503-55B0-3263-244402DB5DF8}"/>
              </a:ext>
            </a:extLst>
          </p:cNvPr>
          <p:cNvSpPr/>
          <p:nvPr/>
        </p:nvSpPr>
        <p:spPr>
          <a:xfrm flipH="1">
            <a:off x="10943664" y="2532197"/>
            <a:ext cx="1245319" cy="4325448"/>
          </a:xfrm>
          <a:prstGeom prst="rtTriangle">
            <a:avLst/>
          </a:prstGeom>
          <a:solidFill>
            <a:srgbClr val="285B6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08" name="Google Shape;108;p15">
            <a:extLst>
              <a:ext uri="{FF2B5EF4-FFF2-40B4-BE49-F238E27FC236}">
                <a16:creationId xmlns:a16="http://schemas.microsoft.com/office/drawing/2014/main" id="{22E1C904-1B94-1DC5-8AAF-0AD290A5602F}"/>
              </a:ext>
            </a:extLst>
          </p:cNvPr>
          <p:cNvSpPr/>
          <p:nvPr/>
        </p:nvSpPr>
        <p:spPr>
          <a:xfrm rot="10800000">
            <a:off x="10943664" y="-52"/>
            <a:ext cx="1245319" cy="2532249"/>
          </a:xfrm>
          <a:prstGeom prst="rtTriangle">
            <a:avLst/>
          </a:prstGeom>
          <a:solidFill>
            <a:srgbClr val="36A9C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solidFill>
                  <a:srgbClr val="338BA4"/>
                </a:solidFill>
                <a:latin typeface="Calibri"/>
                <a:ea typeface="Calibri"/>
                <a:cs typeface="Calibri"/>
                <a:sym typeface="Calibri"/>
              </a:rPr>
              <a:t> </a:t>
            </a:r>
            <a:endParaRPr>
              <a:solidFill>
                <a:srgbClr val="338BA4"/>
              </a:solidFill>
              <a:latin typeface="Calibri"/>
              <a:ea typeface="Calibri"/>
              <a:cs typeface="Calibri"/>
              <a:sym typeface="Calibri"/>
            </a:endParaRPr>
          </a:p>
        </p:txBody>
      </p:sp>
      <p:sp>
        <p:nvSpPr>
          <p:cNvPr id="110" name="Google Shape;110;p15">
            <a:extLst>
              <a:ext uri="{FF2B5EF4-FFF2-40B4-BE49-F238E27FC236}">
                <a16:creationId xmlns:a16="http://schemas.microsoft.com/office/drawing/2014/main" id="{9115D90F-BCA5-C94C-B39E-7BDAEF700D4F}"/>
              </a:ext>
            </a:extLst>
          </p:cNvPr>
          <p:cNvSpPr txBox="1"/>
          <p:nvPr/>
        </p:nvSpPr>
        <p:spPr>
          <a:xfrm>
            <a:off x="322874" y="214650"/>
            <a:ext cx="11711809" cy="738633"/>
          </a:xfrm>
          <a:prstGeom prst="rect">
            <a:avLst/>
          </a:prstGeom>
          <a:noFill/>
          <a:ln>
            <a:noFill/>
          </a:ln>
        </p:spPr>
        <p:txBody>
          <a:bodyPr spcFirstLastPara="1" wrap="square" lIns="91425" tIns="91425" rIns="91425" bIns="91425" anchor="t" anchorCtr="0">
            <a:spAutoFit/>
          </a:bodyPr>
          <a:lstStyle/>
          <a:p>
            <a:r>
              <a:rPr lang="es-ES" sz="3600" b="1" dirty="0">
                <a:solidFill>
                  <a:srgbClr val="285B6A"/>
                </a:solidFill>
                <a:latin typeface="Oswald"/>
              </a:rPr>
              <a:t>SOCIALIZACION HALLAZGOS SEGUIMIENTO RETROSPECTIVO</a:t>
            </a:r>
            <a:endParaRPr lang="es-CO" sz="3600" b="1" dirty="0">
              <a:solidFill>
                <a:srgbClr val="285B6A"/>
              </a:solidFill>
              <a:latin typeface="Oswald"/>
            </a:endParaRPr>
          </a:p>
        </p:txBody>
      </p:sp>
      <p:pic>
        <p:nvPicPr>
          <p:cNvPr id="2" name="Imagen 1">
            <a:extLst>
              <a:ext uri="{FF2B5EF4-FFF2-40B4-BE49-F238E27FC236}">
                <a16:creationId xmlns:a16="http://schemas.microsoft.com/office/drawing/2014/main" id="{B5D6FD43-EFD6-E93C-E2A1-9010A23C6FF5}"/>
              </a:ext>
            </a:extLst>
          </p:cNvPr>
          <p:cNvPicPr>
            <a:picLocks noChangeAspect="1"/>
          </p:cNvPicPr>
          <p:nvPr/>
        </p:nvPicPr>
        <p:blipFill>
          <a:blip r:embed="rId4"/>
          <a:stretch>
            <a:fillRect/>
          </a:stretch>
        </p:blipFill>
        <p:spPr>
          <a:xfrm>
            <a:off x="11070205" y="6530567"/>
            <a:ext cx="1052711" cy="242571"/>
          </a:xfrm>
          <a:prstGeom prst="rect">
            <a:avLst/>
          </a:prstGeom>
        </p:spPr>
      </p:pic>
      <p:graphicFrame>
        <p:nvGraphicFramePr>
          <p:cNvPr id="3" name="Tabla 2">
            <a:extLst>
              <a:ext uri="{FF2B5EF4-FFF2-40B4-BE49-F238E27FC236}">
                <a16:creationId xmlns:a16="http://schemas.microsoft.com/office/drawing/2014/main" id="{2FD30F6E-DC2E-8927-8111-FB0BDB52F4F0}"/>
              </a:ext>
            </a:extLst>
          </p:cNvPr>
          <p:cNvGraphicFramePr>
            <a:graphicFrameLocks noGrp="1"/>
          </p:cNvGraphicFramePr>
          <p:nvPr>
            <p:extLst>
              <p:ext uri="{D42A27DB-BD31-4B8C-83A1-F6EECF244321}">
                <p14:modId xmlns:p14="http://schemas.microsoft.com/office/powerpoint/2010/main" val="2101764012"/>
              </p:ext>
            </p:extLst>
          </p:nvPr>
        </p:nvGraphicFramePr>
        <p:xfrm>
          <a:off x="895194" y="1084188"/>
          <a:ext cx="10401612" cy="6093360"/>
        </p:xfrm>
        <a:graphic>
          <a:graphicData uri="http://schemas.openxmlformats.org/drawingml/2006/table">
            <a:tbl>
              <a:tblPr firstRow="1">
                <a:tableStyleId>{7DF18680-E054-41AD-8BC1-D1AEF772440D}</a:tableStyleId>
              </a:tblPr>
              <a:tblGrid>
                <a:gridCol w="3558819">
                  <a:extLst>
                    <a:ext uri="{9D8B030D-6E8A-4147-A177-3AD203B41FA5}">
                      <a16:colId xmlns:a16="http://schemas.microsoft.com/office/drawing/2014/main" val="1820369712"/>
                    </a:ext>
                  </a:extLst>
                </a:gridCol>
                <a:gridCol w="1160206">
                  <a:extLst>
                    <a:ext uri="{9D8B030D-6E8A-4147-A177-3AD203B41FA5}">
                      <a16:colId xmlns:a16="http://schemas.microsoft.com/office/drawing/2014/main" val="3868954574"/>
                    </a:ext>
                  </a:extLst>
                </a:gridCol>
                <a:gridCol w="1455175">
                  <a:extLst>
                    <a:ext uri="{9D8B030D-6E8A-4147-A177-3AD203B41FA5}">
                      <a16:colId xmlns:a16="http://schemas.microsoft.com/office/drawing/2014/main" val="872468562"/>
                    </a:ext>
                  </a:extLst>
                </a:gridCol>
                <a:gridCol w="4227412">
                  <a:extLst>
                    <a:ext uri="{9D8B030D-6E8A-4147-A177-3AD203B41FA5}">
                      <a16:colId xmlns:a16="http://schemas.microsoft.com/office/drawing/2014/main" val="3409415570"/>
                    </a:ext>
                  </a:extLst>
                </a:gridCol>
              </a:tblGrid>
              <a:tr h="452575">
                <a:tc>
                  <a:txBody>
                    <a:bodyPr/>
                    <a:lstStyle/>
                    <a:p>
                      <a:pPr algn="ctr" rtl="0" fontAlgn="ctr"/>
                      <a:r>
                        <a:rPr lang="es-CO" sz="1600" b="0" u="none" strike="noStrike" cap="none" dirty="0">
                          <a:solidFill>
                            <a:schemeClr val="dk1"/>
                          </a:solidFill>
                          <a:latin typeface="+mj-lt"/>
                          <a:sym typeface="Arial"/>
                        </a:rPr>
                        <a:t>Intervención y/o Producto</a:t>
                      </a:r>
                      <a:endParaRPr lang="es-CO" sz="1600" b="0" i="0" u="none" strike="noStrike" cap="none" dirty="0">
                        <a:solidFill>
                          <a:schemeClr val="dk1"/>
                        </a:solidFill>
                        <a:latin typeface="+mj-lt"/>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1600" b="0" u="none" strike="noStrike" cap="none" dirty="0">
                          <a:solidFill>
                            <a:schemeClr val="dk1"/>
                          </a:solidFill>
                          <a:latin typeface="+mj-lt"/>
                          <a:sym typeface="Arial"/>
                        </a:rPr>
                        <a:t>Hallazgos </a:t>
                      </a:r>
                      <a:endParaRPr lang="es-CO" sz="1600" b="0" i="0" u="none" strike="noStrike" cap="none" dirty="0">
                        <a:solidFill>
                          <a:schemeClr val="dk1"/>
                        </a:solidFill>
                        <a:latin typeface="+mj-lt"/>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1600" b="0" u="none" strike="noStrike" cap="none" dirty="0">
                          <a:solidFill>
                            <a:schemeClr val="dk1"/>
                          </a:solidFill>
                          <a:latin typeface="+mj-lt"/>
                          <a:sym typeface="Arial"/>
                        </a:rPr>
                        <a:t>Localidad </a:t>
                      </a:r>
                      <a:endParaRPr lang="es-CO" sz="1600" b="0" i="0" u="none" strike="noStrike" cap="none" dirty="0">
                        <a:solidFill>
                          <a:schemeClr val="dk1"/>
                        </a:solidFill>
                        <a:latin typeface="+mj-lt"/>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MX" sz="1600" b="0" u="none" strike="noStrike" cap="none" dirty="0">
                          <a:solidFill>
                            <a:schemeClr val="dk1"/>
                          </a:solidFill>
                          <a:latin typeface="+mj-lt"/>
                          <a:sym typeface="Arial"/>
                        </a:rPr>
                        <a:t>Glosa y/o Plan de mejora </a:t>
                      </a:r>
                      <a:endParaRPr lang="es-MX" sz="1600" b="0" i="0" u="none" strike="noStrike" cap="none" dirty="0">
                        <a:solidFill>
                          <a:schemeClr val="dk1"/>
                        </a:solidFill>
                        <a:latin typeface="+mj-lt"/>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34775744"/>
                  </a:ext>
                </a:extLst>
              </a:tr>
              <a:tr h="1567198">
                <a:tc>
                  <a:txBody>
                    <a:bodyPr/>
                    <a:lstStyle/>
                    <a:p>
                      <a:pPr algn="l" rtl="0" fontAlgn="ctr"/>
                      <a:r>
                        <a:rPr lang="es-MX" sz="1600" b="0" u="none" strike="noStrike" cap="none" dirty="0">
                          <a:solidFill>
                            <a:schemeClr val="dk1"/>
                          </a:solidFill>
                          <a:latin typeface="+mj-lt"/>
                          <a:sym typeface="Arial"/>
                        </a:rPr>
                        <a:t>135 - </a:t>
                      </a:r>
                      <a:r>
                        <a:rPr lang="es-CO" sz="1600" b="0" i="0" u="none" strike="noStrike" cap="none" dirty="0">
                          <a:solidFill>
                            <a:schemeClr val="dk1"/>
                          </a:solidFill>
                          <a:effectLst/>
                          <a:latin typeface="+mj-lt"/>
                          <a:ea typeface="+mn-ea"/>
                          <a:cs typeface="+mn-cs"/>
                          <a:sym typeface="Arial"/>
                        </a:rPr>
                        <a:t>Asistencia técnica a UPGD conforman la red de operadores de la Vigilancia en Salud Pública, con abordaje de hasta 4 subsistemas</a:t>
                      </a:r>
                      <a:endParaRPr lang="es-MX" sz="1600" b="0" i="0" u="none" strike="noStrike" cap="none" dirty="0">
                        <a:solidFill>
                          <a:schemeClr val="dk1"/>
                        </a:solidFill>
                        <a:latin typeface="+mj-lt"/>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1600" b="0" u="none" strike="noStrike" cap="none" dirty="0">
                          <a:solidFill>
                            <a:schemeClr val="dk1"/>
                          </a:solidFill>
                          <a:latin typeface="+mj-lt"/>
                          <a:sym typeface="Arial"/>
                        </a:rPr>
                        <a:t> NO</a:t>
                      </a:r>
                      <a:endParaRPr lang="es-CO" sz="1600" b="0" i="0" u="none" strike="noStrike" cap="none" dirty="0">
                        <a:solidFill>
                          <a:schemeClr val="dk1"/>
                        </a:solidFill>
                        <a:latin typeface="+mj-lt"/>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1600" b="0" u="none" strike="noStrike" cap="none">
                          <a:solidFill>
                            <a:schemeClr val="dk1"/>
                          </a:solidFill>
                          <a:latin typeface="+mj-lt"/>
                          <a:sym typeface="Arial"/>
                        </a:rPr>
                        <a:t>SUBRED </a:t>
                      </a:r>
                      <a:endParaRPr lang="es-CO" sz="1600" b="0" i="0" u="none" strike="noStrike" cap="none">
                        <a:solidFill>
                          <a:schemeClr val="dk1"/>
                        </a:solidFill>
                        <a:latin typeface="+mj-lt"/>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kumimoji="0" lang="es-CO" sz="1600" b="0" i="0" u="none" strike="noStrike" kern="0" cap="none" spc="0" normalizeH="0" baseline="0" noProof="0">
                          <a:ln>
                            <a:noFill/>
                          </a:ln>
                          <a:solidFill>
                            <a:srgbClr val="000000"/>
                          </a:solidFill>
                          <a:effectLst/>
                          <a:uLnTx/>
                          <a:uFillTx/>
                          <a:latin typeface="+mj-lt"/>
                          <a:ea typeface="+mn-ea"/>
                          <a:cs typeface="+mn-cs"/>
                          <a:sym typeface="Arial"/>
                        </a:rPr>
                        <a:t>No se generaron hallazgos</a:t>
                      </a:r>
                      <a:endParaRPr kumimoji="0" lang="es-CO" sz="1600" b="0" i="0" u="none" strike="noStrike" kern="0" cap="none" spc="0" normalizeH="0" baseline="0" noProof="0" dirty="0">
                        <a:ln>
                          <a:noFill/>
                        </a:ln>
                        <a:solidFill>
                          <a:srgbClr val="000000"/>
                        </a:solidFill>
                        <a:effectLst/>
                        <a:uLnTx/>
                        <a:uFillTx/>
                        <a:latin typeface="+mj-lt"/>
                        <a:ea typeface="+mn-ea"/>
                        <a:cs typeface="+mn-cs"/>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42633347"/>
                  </a:ext>
                </a:extLst>
              </a:tr>
              <a:tr h="1567198">
                <a:tc>
                  <a:txBody>
                    <a:bodyPr/>
                    <a:lstStyle/>
                    <a:p>
                      <a:pPr algn="l" fontAlgn="ctr"/>
                      <a:r>
                        <a:rPr lang="es-MX" sz="1600" b="0" i="0" u="none" strike="noStrike" cap="none" dirty="0">
                          <a:solidFill>
                            <a:schemeClr val="dk1"/>
                          </a:solidFill>
                          <a:latin typeface="+mj-lt"/>
                          <a:ea typeface="+mn-ea"/>
                          <a:cs typeface="+mn-cs"/>
                          <a:sym typeface="Arial"/>
                        </a:rPr>
                        <a:t>136 - </a:t>
                      </a:r>
                      <a:r>
                        <a:rPr lang="es-CO" sz="1600" b="0" i="0" u="none" strike="noStrike" cap="none" dirty="0">
                          <a:solidFill>
                            <a:schemeClr val="dk1"/>
                          </a:solidFill>
                          <a:effectLst/>
                          <a:latin typeface="+mj-lt"/>
                          <a:ea typeface="+mn-ea"/>
                          <a:cs typeface="+mn-cs"/>
                          <a:sym typeface="Arial"/>
                        </a:rPr>
                        <a:t>Asistencia técnica a UPGD que conforman la red de operadores de la Vigilancia en Salud Pública, con abordaje de más de 4 subsistemas</a:t>
                      </a:r>
                      <a:endParaRPr lang="es-MX" sz="1600" b="0" i="0" u="none" strike="noStrike" cap="none" dirty="0">
                        <a:solidFill>
                          <a:schemeClr val="dk1"/>
                        </a:solidFill>
                        <a:latin typeface="+mj-lt"/>
                        <a:ea typeface="+mn-ea"/>
                        <a:cs typeface="+mn-cs"/>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1600" b="0" u="none" strike="noStrike" cap="none">
                          <a:solidFill>
                            <a:schemeClr val="dk1"/>
                          </a:solidFill>
                          <a:latin typeface="+mj-lt"/>
                          <a:sym typeface="Arial"/>
                        </a:rPr>
                        <a:t> NO</a:t>
                      </a:r>
                      <a:endParaRPr lang="es-CO" sz="1600" b="0" i="0" u="none" strike="noStrike" cap="none">
                        <a:solidFill>
                          <a:schemeClr val="dk1"/>
                        </a:solidFill>
                        <a:latin typeface="+mj-lt"/>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1600" b="0" u="none" strike="noStrike" cap="none" dirty="0">
                          <a:solidFill>
                            <a:schemeClr val="dk1"/>
                          </a:solidFill>
                          <a:latin typeface="+mj-lt"/>
                          <a:sym typeface="Arial"/>
                        </a:rPr>
                        <a:t> SUBRED</a:t>
                      </a:r>
                      <a:endParaRPr lang="es-CO" sz="1600" b="0" i="0" u="none" strike="noStrike" cap="none" dirty="0">
                        <a:solidFill>
                          <a:schemeClr val="dk1"/>
                        </a:solidFill>
                        <a:latin typeface="+mj-lt"/>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kumimoji="0" lang="es-CO" sz="1600" b="0" i="0" u="none" strike="noStrike" kern="0" cap="none" spc="0" normalizeH="0" baseline="0" noProof="0">
                          <a:ln>
                            <a:noFill/>
                          </a:ln>
                          <a:solidFill>
                            <a:srgbClr val="000000"/>
                          </a:solidFill>
                          <a:effectLst/>
                          <a:uLnTx/>
                          <a:uFillTx/>
                          <a:latin typeface="+mj-lt"/>
                          <a:ea typeface="+mn-ea"/>
                          <a:cs typeface="+mn-cs"/>
                          <a:sym typeface="Arial"/>
                        </a:rPr>
                        <a:t>No se generaron hallazgos</a:t>
                      </a:r>
                      <a:endParaRPr kumimoji="0" lang="es-CO" sz="1600" b="0" i="0" u="none" strike="noStrike" kern="0" cap="none" spc="0" normalizeH="0" baseline="0" noProof="0" dirty="0">
                        <a:ln>
                          <a:noFill/>
                        </a:ln>
                        <a:solidFill>
                          <a:srgbClr val="000000"/>
                        </a:solidFill>
                        <a:effectLst/>
                        <a:uLnTx/>
                        <a:uFillTx/>
                        <a:latin typeface="+mj-lt"/>
                        <a:ea typeface="+mn-ea"/>
                        <a:cs typeface="+mn-cs"/>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94794207"/>
                  </a:ext>
                </a:extLst>
              </a:tr>
              <a:tr h="1457987">
                <a:tc>
                  <a:txBody>
                    <a:bodyPr/>
                    <a:lstStyle/>
                    <a:p>
                      <a:pPr algn="l" rtl="0" fontAlgn="ctr"/>
                      <a:r>
                        <a:rPr lang="es-MX" sz="1600" b="0" u="none" strike="noStrike" cap="none" dirty="0">
                          <a:solidFill>
                            <a:schemeClr val="dk1"/>
                          </a:solidFill>
                          <a:latin typeface="+mj-lt"/>
                          <a:sym typeface="Arial"/>
                        </a:rPr>
                        <a:t>137 - </a:t>
                      </a:r>
                      <a:r>
                        <a:rPr lang="es-CO" sz="1600" b="0" i="0" u="none" strike="noStrike" cap="none" dirty="0">
                          <a:solidFill>
                            <a:schemeClr val="dk1"/>
                          </a:solidFill>
                          <a:effectLst/>
                          <a:latin typeface="+mj-lt"/>
                          <a:ea typeface="+mn-ea"/>
                          <a:cs typeface="+mn-cs"/>
                          <a:sym typeface="Arial"/>
                        </a:rPr>
                        <a:t>Asistencia técnica las Unidades Informadoras-UI, que conforman la red de operadores de la Vigilancia en Salud Pública; con abordaje de más de 4 subsistemas</a:t>
                      </a:r>
                      <a:endParaRPr lang="es-MX" sz="1600" b="0" i="0" u="none" strike="noStrike" cap="none" dirty="0">
                        <a:solidFill>
                          <a:schemeClr val="dk1"/>
                        </a:solidFill>
                        <a:latin typeface="+mj-lt"/>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1600" b="0" u="none" strike="noStrike" cap="none" dirty="0">
                          <a:solidFill>
                            <a:schemeClr val="dk1"/>
                          </a:solidFill>
                          <a:latin typeface="+mj-lt"/>
                          <a:sym typeface="Arial"/>
                        </a:rPr>
                        <a:t>NO</a:t>
                      </a:r>
                      <a:endParaRPr lang="es-CO" sz="1600" b="0" i="0" u="none" strike="noStrike" cap="none" dirty="0">
                        <a:solidFill>
                          <a:schemeClr val="dk1"/>
                        </a:solidFill>
                        <a:latin typeface="+mj-lt"/>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1600" b="0" u="none" strike="noStrike" cap="none" dirty="0">
                          <a:solidFill>
                            <a:schemeClr val="dk1"/>
                          </a:solidFill>
                          <a:latin typeface="+mj-lt"/>
                          <a:sym typeface="Arial"/>
                        </a:rPr>
                        <a:t> SUBRED</a:t>
                      </a:r>
                      <a:endParaRPr lang="es-CO" sz="1600" b="0" i="0" u="none" strike="noStrike" cap="none" dirty="0">
                        <a:solidFill>
                          <a:schemeClr val="dk1"/>
                        </a:solidFill>
                        <a:latin typeface="+mj-lt"/>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kumimoji="0" lang="es-CO" sz="1600" b="0" i="0" u="none" strike="noStrike" kern="0" cap="none" spc="0" normalizeH="0" baseline="0" noProof="0" dirty="0">
                          <a:ln>
                            <a:noFill/>
                          </a:ln>
                          <a:solidFill>
                            <a:srgbClr val="000000"/>
                          </a:solidFill>
                          <a:effectLst/>
                          <a:uLnTx/>
                          <a:uFillTx/>
                          <a:latin typeface="+mj-lt"/>
                          <a:ea typeface="+mn-ea"/>
                          <a:cs typeface="+mn-cs"/>
                          <a:sym typeface="Arial"/>
                        </a:rPr>
                        <a:t>No se generaron hallazgos</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48444558"/>
                  </a:ext>
                </a:extLst>
              </a:tr>
              <a:tr h="1048402">
                <a:tc>
                  <a:txBody>
                    <a:bodyPr/>
                    <a:lstStyle/>
                    <a:p>
                      <a:pPr algn="l" rtl="0" fontAlgn="ctr"/>
                      <a:r>
                        <a:rPr lang="es-MX" sz="1600" b="0" i="0" u="none" strike="noStrike" cap="none" dirty="0">
                          <a:solidFill>
                            <a:schemeClr val="dk1"/>
                          </a:solidFill>
                          <a:latin typeface="+mj-lt"/>
                          <a:sym typeface="Arial"/>
                        </a:rPr>
                        <a:t>138 - </a:t>
                      </a:r>
                      <a:r>
                        <a:rPr lang="es-CO" sz="1600" b="0" i="0" u="none" strike="noStrike" cap="none" dirty="0">
                          <a:solidFill>
                            <a:schemeClr val="dk1"/>
                          </a:solidFill>
                          <a:effectLst/>
                          <a:latin typeface="+mj-lt"/>
                          <a:ea typeface="+mn-ea"/>
                          <a:cs typeface="+mn-cs"/>
                          <a:sym typeface="Arial"/>
                        </a:rPr>
                        <a:t>UPGD y UI incrementadas en los diferentes subsistemas de la Vigilancia en Salud Pública</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1600" b="0" u="none" strike="noStrike" cap="none" dirty="0">
                          <a:solidFill>
                            <a:schemeClr val="dk1"/>
                          </a:solidFill>
                          <a:latin typeface="+mj-lt"/>
                          <a:sym typeface="Arial"/>
                        </a:rPr>
                        <a:t>NO</a:t>
                      </a:r>
                      <a:endParaRPr lang="es-CO" sz="1600" b="0" i="0" u="none" strike="noStrike" cap="none" dirty="0">
                        <a:solidFill>
                          <a:schemeClr val="dk1"/>
                        </a:solidFill>
                        <a:latin typeface="+mj-lt"/>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1600" b="0" u="none" strike="noStrike" cap="none" dirty="0">
                          <a:solidFill>
                            <a:schemeClr val="dk1"/>
                          </a:solidFill>
                          <a:latin typeface="+mj-lt"/>
                          <a:sym typeface="Arial"/>
                        </a:rPr>
                        <a:t> SUBRED</a:t>
                      </a:r>
                      <a:endParaRPr lang="es-CO" sz="1600" b="0" i="0" u="none" strike="noStrike" cap="none" dirty="0">
                        <a:solidFill>
                          <a:schemeClr val="dk1"/>
                        </a:solidFill>
                        <a:latin typeface="+mj-lt"/>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kumimoji="0" lang="es-CO" sz="1600" b="0" i="0" u="none" strike="noStrike" kern="0" cap="none" spc="0" normalizeH="0" baseline="0" noProof="0" dirty="0">
                          <a:ln>
                            <a:noFill/>
                          </a:ln>
                          <a:solidFill>
                            <a:srgbClr val="000000"/>
                          </a:solidFill>
                          <a:effectLst/>
                          <a:uLnTx/>
                          <a:uFillTx/>
                          <a:latin typeface="+mj-lt"/>
                          <a:ea typeface="+mn-ea"/>
                          <a:cs typeface="+mn-cs"/>
                          <a:sym typeface="Arial"/>
                        </a:rPr>
                        <a:t>No se generaron hallazgos</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44516896"/>
                  </a:ext>
                </a:extLst>
              </a:tr>
            </a:tbl>
          </a:graphicData>
        </a:graphic>
      </p:graphicFrame>
    </p:spTree>
    <p:extLst>
      <p:ext uri="{BB962C8B-B14F-4D97-AF65-F5344CB8AC3E}">
        <p14:creationId xmlns:p14="http://schemas.microsoft.com/office/powerpoint/2010/main" val="35287729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04">
          <a:extLst>
            <a:ext uri="{FF2B5EF4-FFF2-40B4-BE49-F238E27FC236}">
              <a16:creationId xmlns:a16="http://schemas.microsoft.com/office/drawing/2014/main" id="{F7DA01A1-25F6-2B9E-DF9E-1CB48110C1F1}"/>
            </a:ext>
          </a:extLst>
        </p:cNvPr>
        <p:cNvGrpSpPr/>
        <p:nvPr/>
      </p:nvGrpSpPr>
      <p:grpSpPr>
        <a:xfrm>
          <a:off x="0" y="0"/>
          <a:ext cx="0" cy="0"/>
          <a:chOff x="0" y="0"/>
          <a:chExt cx="0" cy="0"/>
        </a:xfrm>
      </p:grpSpPr>
      <p:pic>
        <p:nvPicPr>
          <p:cNvPr id="105" name="Google Shape;105;p15">
            <a:extLst>
              <a:ext uri="{FF2B5EF4-FFF2-40B4-BE49-F238E27FC236}">
                <a16:creationId xmlns:a16="http://schemas.microsoft.com/office/drawing/2014/main" id="{398D8997-5FE3-BE7B-3D6B-E6B07F6BB25C}"/>
              </a:ext>
            </a:extLst>
          </p:cNvPr>
          <p:cNvPicPr preferRelativeResize="0"/>
          <p:nvPr/>
        </p:nvPicPr>
        <p:blipFill>
          <a:blip r:embed="rId3">
            <a:alphaModFix/>
          </a:blip>
          <a:stretch>
            <a:fillRect/>
          </a:stretch>
        </p:blipFill>
        <p:spPr>
          <a:xfrm>
            <a:off x="-3017" y="214650"/>
            <a:ext cx="12192000" cy="8125975"/>
          </a:xfrm>
          <a:prstGeom prst="rect">
            <a:avLst/>
          </a:prstGeom>
          <a:noFill/>
          <a:ln>
            <a:noFill/>
          </a:ln>
        </p:spPr>
      </p:pic>
      <p:sp>
        <p:nvSpPr>
          <p:cNvPr id="107" name="Google Shape;107;p15">
            <a:extLst>
              <a:ext uri="{FF2B5EF4-FFF2-40B4-BE49-F238E27FC236}">
                <a16:creationId xmlns:a16="http://schemas.microsoft.com/office/drawing/2014/main" id="{B7A4F6A0-D537-6E44-7A2A-5D8BFFEC132A}"/>
              </a:ext>
            </a:extLst>
          </p:cNvPr>
          <p:cNvSpPr/>
          <p:nvPr/>
        </p:nvSpPr>
        <p:spPr>
          <a:xfrm flipH="1">
            <a:off x="10943664" y="2532197"/>
            <a:ext cx="1245319" cy="4325448"/>
          </a:xfrm>
          <a:prstGeom prst="rtTriangle">
            <a:avLst/>
          </a:prstGeom>
          <a:solidFill>
            <a:srgbClr val="285B6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dirty="0">
              <a:latin typeface="Calibri"/>
              <a:ea typeface="Calibri"/>
              <a:cs typeface="Calibri"/>
              <a:sym typeface="Calibri"/>
            </a:endParaRPr>
          </a:p>
        </p:txBody>
      </p:sp>
      <p:sp>
        <p:nvSpPr>
          <p:cNvPr id="108" name="Google Shape;108;p15">
            <a:extLst>
              <a:ext uri="{FF2B5EF4-FFF2-40B4-BE49-F238E27FC236}">
                <a16:creationId xmlns:a16="http://schemas.microsoft.com/office/drawing/2014/main" id="{232A5175-F76F-3705-D148-A4C474AD8E02}"/>
              </a:ext>
            </a:extLst>
          </p:cNvPr>
          <p:cNvSpPr/>
          <p:nvPr/>
        </p:nvSpPr>
        <p:spPr>
          <a:xfrm rot="10800000">
            <a:off x="10943664" y="-52"/>
            <a:ext cx="1245319" cy="2532249"/>
          </a:xfrm>
          <a:prstGeom prst="rtTriangle">
            <a:avLst/>
          </a:prstGeom>
          <a:solidFill>
            <a:srgbClr val="36A9C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solidFill>
                  <a:srgbClr val="338BA4"/>
                </a:solidFill>
                <a:latin typeface="Calibri"/>
                <a:ea typeface="Calibri"/>
                <a:cs typeface="Calibri"/>
                <a:sym typeface="Calibri"/>
              </a:rPr>
              <a:t> </a:t>
            </a:r>
            <a:endParaRPr dirty="0">
              <a:solidFill>
                <a:srgbClr val="338BA4"/>
              </a:solidFill>
              <a:latin typeface="Calibri"/>
              <a:ea typeface="Calibri"/>
              <a:cs typeface="Calibri"/>
              <a:sym typeface="Calibri"/>
            </a:endParaRPr>
          </a:p>
        </p:txBody>
      </p:sp>
      <p:sp>
        <p:nvSpPr>
          <p:cNvPr id="110" name="Google Shape;110;p15">
            <a:extLst>
              <a:ext uri="{FF2B5EF4-FFF2-40B4-BE49-F238E27FC236}">
                <a16:creationId xmlns:a16="http://schemas.microsoft.com/office/drawing/2014/main" id="{6C12E256-0936-86BE-A9BC-F2D2D24D6BE8}"/>
              </a:ext>
            </a:extLst>
          </p:cNvPr>
          <p:cNvSpPr txBox="1"/>
          <p:nvPr/>
        </p:nvSpPr>
        <p:spPr>
          <a:xfrm>
            <a:off x="322875" y="214650"/>
            <a:ext cx="11477240" cy="615523"/>
          </a:xfrm>
          <a:prstGeom prst="rect">
            <a:avLst/>
          </a:prstGeom>
          <a:noFill/>
          <a:ln>
            <a:noFill/>
          </a:ln>
        </p:spPr>
        <p:txBody>
          <a:bodyPr spcFirstLastPara="1" wrap="square" lIns="91425" tIns="91425" rIns="91425" bIns="91425" anchor="t" anchorCtr="0">
            <a:spAutoFit/>
          </a:bodyPr>
          <a:lstStyle/>
          <a:p>
            <a:r>
              <a:rPr lang="es-ES" sz="2800" b="1" dirty="0">
                <a:solidFill>
                  <a:srgbClr val="285B6A"/>
                </a:solidFill>
                <a:latin typeface="Oswald"/>
                <a:ea typeface="Oswald"/>
                <a:cs typeface="Oswald"/>
                <a:sym typeface="Oswald"/>
              </a:rPr>
              <a:t>SOCIALIZACIÓN HALLAZGOS  SEGUIMIENTO RETROSPECTIVO AT PÚBLICAS</a:t>
            </a:r>
            <a:endParaRPr sz="5700" b="1" dirty="0">
              <a:solidFill>
                <a:srgbClr val="285B6A"/>
              </a:solidFill>
              <a:latin typeface="Oswald"/>
              <a:ea typeface="Oswald"/>
              <a:cs typeface="Oswald"/>
              <a:sym typeface="Oswald"/>
            </a:endParaRPr>
          </a:p>
        </p:txBody>
      </p:sp>
      <p:pic>
        <p:nvPicPr>
          <p:cNvPr id="2" name="Imagen 1">
            <a:extLst>
              <a:ext uri="{FF2B5EF4-FFF2-40B4-BE49-F238E27FC236}">
                <a16:creationId xmlns:a16="http://schemas.microsoft.com/office/drawing/2014/main" id="{A8FE8C9A-2B38-3FE4-6329-FF2794807B12}"/>
              </a:ext>
            </a:extLst>
          </p:cNvPr>
          <p:cNvPicPr>
            <a:picLocks noChangeAspect="1"/>
          </p:cNvPicPr>
          <p:nvPr/>
        </p:nvPicPr>
        <p:blipFill>
          <a:blip r:embed="rId4"/>
          <a:stretch>
            <a:fillRect/>
          </a:stretch>
        </p:blipFill>
        <p:spPr>
          <a:xfrm>
            <a:off x="11070205" y="6530567"/>
            <a:ext cx="1052711" cy="242571"/>
          </a:xfrm>
          <a:prstGeom prst="rect">
            <a:avLst/>
          </a:prstGeom>
        </p:spPr>
      </p:pic>
      <p:graphicFrame>
        <p:nvGraphicFramePr>
          <p:cNvPr id="8" name="Tabla 7">
            <a:extLst>
              <a:ext uri="{FF2B5EF4-FFF2-40B4-BE49-F238E27FC236}">
                <a16:creationId xmlns:a16="http://schemas.microsoft.com/office/drawing/2014/main" id="{F65FD257-EA63-D651-BEE5-21100BCBCC2B}"/>
              </a:ext>
            </a:extLst>
          </p:cNvPr>
          <p:cNvGraphicFramePr>
            <a:graphicFrameLocks noGrp="1"/>
          </p:cNvGraphicFramePr>
          <p:nvPr>
            <p:extLst>
              <p:ext uri="{D42A27DB-BD31-4B8C-83A1-F6EECF244321}">
                <p14:modId xmlns:p14="http://schemas.microsoft.com/office/powerpoint/2010/main" val="1378414136"/>
              </p:ext>
            </p:extLst>
          </p:nvPr>
        </p:nvGraphicFramePr>
        <p:xfrm>
          <a:off x="98855" y="830173"/>
          <a:ext cx="11701260" cy="5416632"/>
        </p:xfrm>
        <a:graphic>
          <a:graphicData uri="http://schemas.openxmlformats.org/drawingml/2006/table">
            <a:tbl>
              <a:tblPr>
                <a:tableStyleId>{5C22544A-7EE6-4342-B048-85BDC9FD1C3A}</a:tableStyleId>
              </a:tblPr>
              <a:tblGrid>
                <a:gridCol w="2388972">
                  <a:extLst>
                    <a:ext uri="{9D8B030D-6E8A-4147-A177-3AD203B41FA5}">
                      <a16:colId xmlns:a16="http://schemas.microsoft.com/office/drawing/2014/main" val="2472395798"/>
                    </a:ext>
                  </a:extLst>
                </a:gridCol>
                <a:gridCol w="9312288">
                  <a:extLst>
                    <a:ext uri="{9D8B030D-6E8A-4147-A177-3AD203B41FA5}">
                      <a16:colId xmlns:a16="http://schemas.microsoft.com/office/drawing/2014/main" val="998931015"/>
                    </a:ext>
                  </a:extLst>
                </a:gridCol>
              </a:tblGrid>
              <a:tr h="295325">
                <a:tc>
                  <a:txBody>
                    <a:bodyPr/>
                    <a:lstStyle/>
                    <a:p>
                      <a:pPr algn="ctr" fontAlgn="b"/>
                      <a:r>
                        <a:rPr lang="es-CO" sz="2000" b="1" i="0" u="none" strike="noStrike" dirty="0">
                          <a:solidFill>
                            <a:srgbClr val="000000"/>
                          </a:solidFill>
                          <a:effectLst/>
                          <a:latin typeface="+mn-lt"/>
                        </a:rPr>
                        <a:t>CODIGO ACTIVIDAD</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s-CO" sz="2000" b="1" i="0" u="none" strike="noStrike" dirty="0">
                          <a:solidFill>
                            <a:srgbClr val="000000"/>
                          </a:solidFill>
                          <a:effectLst/>
                          <a:latin typeface="+mn-lt"/>
                        </a:rPr>
                        <a:t>CENTRO ORIENTE (Este producto solamente aplica para la subred Centro Oriente)</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90051563"/>
                  </a:ext>
                </a:extLst>
              </a:tr>
              <a:tr h="479750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2000" b="1" i="0" u="none" strike="noStrike" cap="none" baseline="0" dirty="0">
                          <a:solidFill>
                            <a:schemeClr val="dk1"/>
                          </a:solidFill>
                          <a:latin typeface="+mn-lt"/>
                          <a:ea typeface="+mn-ea"/>
                          <a:cs typeface="Arial" panose="020B0604020202020204" pitchFamily="34" charset="0"/>
                          <a:sym typeface="Arial"/>
                        </a:rPr>
                        <a:t>185 Gestión administrativa y de seguimiento del componente  de la vigilancia en salud </a:t>
                      </a:r>
                      <a:r>
                        <a:rPr lang="es-ES" sz="2000" b="1" i="0" u="none" strike="noStrike" cap="none" baseline="0" dirty="0" err="1">
                          <a:solidFill>
                            <a:schemeClr val="dk1"/>
                          </a:solidFill>
                          <a:latin typeface="+mn-lt"/>
                          <a:ea typeface="+mn-ea"/>
                          <a:cs typeface="Arial" panose="020B0604020202020204" pitchFamily="34" charset="0"/>
                          <a:sym typeface="Arial"/>
                        </a:rPr>
                        <a:t>publica_Fortalecimiento</a:t>
                      </a:r>
                      <a:r>
                        <a:rPr lang="es-ES" sz="2000" b="1" i="0" u="none" strike="noStrike" cap="none" baseline="0" dirty="0">
                          <a:solidFill>
                            <a:schemeClr val="dk1"/>
                          </a:solidFill>
                          <a:latin typeface="+mn-lt"/>
                          <a:ea typeface="+mn-ea"/>
                          <a:cs typeface="Arial" panose="020B0604020202020204" pitchFamily="34" charset="0"/>
                          <a:sym typeface="Arial"/>
                        </a:rPr>
                        <a:t> AT Públicas a Subredes</a:t>
                      </a:r>
                      <a:endParaRPr lang="es-CO" sz="2000" b="1" i="0" u="none" strike="noStrike" cap="none" baseline="0" dirty="0">
                        <a:solidFill>
                          <a:schemeClr val="dk1"/>
                        </a:solidFill>
                        <a:latin typeface="+mn-lt"/>
                        <a:ea typeface="+mn-ea"/>
                        <a:cs typeface="Arial" panose="020B0604020202020204" pitchFamily="34" charset="0"/>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CO" sz="2000" b="1" i="0" u="none" strike="noStrike" cap="none" baseline="0" dirty="0">
                        <a:solidFill>
                          <a:schemeClr val="dk1"/>
                        </a:solidFill>
                        <a:latin typeface="+mn-lt"/>
                        <a:ea typeface="+mn-ea"/>
                        <a:cs typeface="Arial" panose="020B0604020202020204" pitchFamily="34" charset="0"/>
                        <a:sym typeface="Aria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5725" indent="0" algn="l" fontAlgn="ctr"/>
                      <a:r>
                        <a:rPr lang="es-ES" sz="2000" b="1" i="0" u="sng" strike="noStrike" dirty="0">
                          <a:solidFill>
                            <a:srgbClr val="000000"/>
                          </a:solidFill>
                          <a:effectLst/>
                          <a:latin typeface="Arial Narrow" panose="020B0606020202030204" pitchFamily="34" charset="0"/>
                        </a:rPr>
                        <a:t>Agosto G 3 – 2: </a:t>
                      </a:r>
                      <a:r>
                        <a:rPr lang="es-ES" sz="2000" b="0" i="0" u="none" strike="noStrike" dirty="0">
                          <a:solidFill>
                            <a:srgbClr val="000000"/>
                          </a:solidFill>
                          <a:effectLst/>
                          <a:latin typeface="Arial Narrow" panose="020B0606020202030204" pitchFamily="34" charset="0"/>
                        </a:rPr>
                        <a:t>se generó hallazgo en las siguientes subactividades:</a:t>
                      </a:r>
                    </a:p>
                    <a:p>
                      <a:pPr marL="85725" indent="0" algn="l" fontAlgn="ctr"/>
                      <a:r>
                        <a:rPr lang="es-ES" sz="2000" b="0" i="0" u="none" strike="noStrike" dirty="0">
                          <a:solidFill>
                            <a:srgbClr val="000000"/>
                          </a:solidFill>
                          <a:effectLst/>
                          <a:latin typeface="Arial Narrow" panose="020B0606020202030204" pitchFamily="34" charset="0"/>
                        </a:rPr>
                        <a:t> </a:t>
                      </a:r>
                      <a:br>
                        <a:rPr lang="es-ES" sz="2000" b="0" i="0" u="none" strike="noStrike" dirty="0">
                          <a:solidFill>
                            <a:srgbClr val="000000"/>
                          </a:solidFill>
                          <a:effectLst/>
                          <a:latin typeface="Arial Narrow" panose="020B0606020202030204" pitchFamily="34" charset="0"/>
                        </a:rPr>
                      </a:br>
                      <a:r>
                        <a:rPr lang="es-ES" sz="2000" b="1" i="0" u="sng" strike="noStrike" dirty="0">
                          <a:solidFill>
                            <a:srgbClr val="000000"/>
                          </a:solidFill>
                          <a:effectLst/>
                          <a:latin typeface="Arial Narrow" panose="020B0606020202030204" pitchFamily="34" charset="0"/>
                        </a:rPr>
                        <a:t>Actividad 1</a:t>
                      </a:r>
                      <a:r>
                        <a:rPr lang="es-ES" sz="2000" b="0" i="0" u="none" strike="noStrike" dirty="0">
                          <a:solidFill>
                            <a:srgbClr val="000000"/>
                          </a:solidFill>
                          <a:effectLst/>
                          <a:latin typeface="Arial Narrow" panose="020B0606020202030204" pitchFamily="34" charset="0"/>
                        </a:rPr>
                        <a:t>. Asistencia técnica a UPGD trimestral: </a:t>
                      </a:r>
                    </a:p>
                    <a:p>
                      <a:pPr marL="85725" indent="0" algn="l" fontAlgn="ctr">
                        <a:buNone/>
                      </a:pPr>
                      <a:endParaRPr lang="es-ES" sz="2000" b="1" i="0" u="none" strike="noStrike" dirty="0">
                        <a:solidFill>
                          <a:srgbClr val="000000"/>
                        </a:solidFill>
                        <a:effectLst/>
                        <a:latin typeface="Arial Narrow" panose="020B0606020202030204" pitchFamily="34" charset="0"/>
                      </a:endParaRPr>
                    </a:p>
                    <a:p>
                      <a:pPr marL="85725" indent="0" algn="l" fontAlgn="ctr">
                        <a:buNone/>
                      </a:pPr>
                      <a:r>
                        <a:rPr lang="es-ES" sz="2000" b="1" i="0" u="sng" strike="noStrike" dirty="0">
                          <a:solidFill>
                            <a:srgbClr val="000000"/>
                          </a:solidFill>
                          <a:effectLst/>
                          <a:latin typeface="Arial Narrow" panose="020B0606020202030204" pitchFamily="34" charset="0"/>
                        </a:rPr>
                        <a:t>Subactividad 15 </a:t>
                      </a:r>
                      <a:r>
                        <a:rPr lang="es-ES" sz="2000" b="1" i="0" u="none" strike="noStrike" dirty="0">
                          <a:solidFill>
                            <a:srgbClr val="000000"/>
                          </a:solidFill>
                          <a:effectLst/>
                          <a:latin typeface="Arial Narrow" panose="020B0606020202030204" pitchFamily="34" charset="0"/>
                        </a:rPr>
                        <a:t>Aplicación de listas de chequeo y elaboración de actas de asistencias técnicas realizadas a UPGD Subsistema</a:t>
                      </a:r>
                    </a:p>
                    <a:p>
                      <a:pPr marL="85725" indent="0" algn="l" fontAlgn="ctr">
                        <a:buNone/>
                      </a:pPr>
                      <a:endParaRPr lang="es-ES" sz="2000" b="1" i="0" u="none" strike="noStrike" dirty="0">
                        <a:solidFill>
                          <a:srgbClr val="000000"/>
                        </a:solidFill>
                        <a:effectLst/>
                        <a:latin typeface="Arial Narrow" panose="020B0606020202030204" pitchFamily="34" charset="0"/>
                      </a:endParaRPr>
                    </a:p>
                    <a:p>
                      <a:pPr marL="85725" indent="0" algn="l" fontAlgn="ctr">
                        <a:buNone/>
                      </a:pPr>
                      <a:r>
                        <a:rPr lang="es-ES" sz="2000" b="1" i="0" u="none" strike="noStrike" dirty="0">
                          <a:solidFill>
                            <a:srgbClr val="000000"/>
                          </a:solidFill>
                          <a:effectLst/>
                          <a:latin typeface="Arial Narrow" panose="020B0606020202030204" pitchFamily="34" charset="0"/>
                        </a:rPr>
                        <a:t>UNIDAD DE SERVICIOS DE SALUD MOCHUELO </a:t>
                      </a:r>
                    </a:p>
                    <a:p>
                      <a:pPr marL="85725" indent="0" algn="l" fontAlgn="ctr">
                        <a:buNone/>
                      </a:pPr>
                      <a:r>
                        <a:rPr lang="es-ES" sz="2000" b="0" i="0" u="none" strike="noStrike" dirty="0">
                          <a:solidFill>
                            <a:srgbClr val="000000"/>
                          </a:solidFill>
                          <a:effectLst/>
                          <a:latin typeface="Arial Narrow" panose="020B0606020202030204" pitchFamily="34" charset="0"/>
                        </a:rPr>
                        <a:t>Acta de SIVIM no registra fecha de alistamiento; ítem "socialización" registra "...Unidad de Servicios de Salud Servicios de Salud Pasquilla...“.</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91282041"/>
                  </a:ext>
                </a:extLst>
              </a:tr>
            </a:tbl>
          </a:graphicData>
        </a:graphic>
      </p:graphicFrame>
    </p:spTree>
    <p:extLst>
      <p:ext uri="{BB962C8B-B14F-4D97-AF65-F5344CB8AC3E}">
        <p14:creationId xmlns:p14="http://schemas.microsoft.com/office/powerpoint/2010/main" val="40555379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04">
          <a:extLst>
            <a:ext uri="{FF2B5EF4-FFF2-40B4-BE49-F238E27FC236}">
              <a16:creationId xmlns:a16="http://schemas.microsoft.com/office/drawing/2014/main" id="{926033FC-89E7-580F-B166-070BFAD8D14E}"/>
            </a:ext>
          </a:extLst>
        </p:cNvPr>
        <p:cNvGrpSpPr/>
        <p:nvPr/>
      </p:nvGrpSpPr>
      <p:grpSpPr>
        <a:xfrm>
          <a:off x="0" y="0"/>
          <a:ext cx="0" cy="0"/>
          <a:chOff x="0" y="0"/>
          <a:chExt cx="0" cy="0"/>
        </a:xfrm>
      </p:grpSpPr>
      <p:pic>
        <p:nvPicPr>
          <p:cNvPr id="105" name="Google Shape;105;p15">
            <a:extLst>
              <a:ext uri="{FF2B5EF4-FFF2-40B4-BE49-F238E27FC236}">
                <a16:creationId xmlns:a16="http://schemas.microsoft.com/office/drawing/2014/main" id="{F5F61A86-6839-F7A8-2DEF-E217AFC4A4D5}"/>
              </a:ext>
            </a:extLst>
          </p:cNvPr>
          <p:cNvPicPr preferRelativeResize="0"/>
          <p:nvPr/>
        </p:nvPicPr>
        <p:blipFill>
          <a:blip r:embed="rId3">
            <a:alphaModFix/>
          </a:blip>
          <a:stretch>
            <a:fillRect/>
          </a:stretch>
        </p:blipFill>
        <p:spPr>
          <a:xfrm>
            <a:off x="-3017" y="-147484"/>
            <a:ext cx="12192000" cy="8125975"/>
          </a:xfrm>
          <a:prstGeom prst="rect">
            <a:avLst/>
          </a:prstGeom>
          <a:noFill/>
          <a:ln>
            <a:noFill/>
          </a:ln>
        </p:spPr>
      </p:pic>
      <p:sp>
        <p:nvSpPr>
          <p:cNvPr id="107" name="Google Shape;107;p15">
            <a:extLst>
              <a:ext uri="{FF2B5EF4-FFF2-40B4-BE49-F238E27FC236}">
                <a16:creationId xmlns:a16="http://schemas.microsoft.com/office/drawing/2014/main" id="{6D3ABA6F-EECB-2698-7AE5-3209D60D8B0B}"/>
              </a:ext>
            </a:extLst>
          </p:cNvPr>
          <p:cNvSpPr/>
          <p:nvPr/>
        </p:nvSpPr>
        <p:spPr>
          <a:xfrm flipH="1">
            <a:off x="10943664" y="2532197"/>
            <a:ext cx="1245319" cy="4325448"/>
          </a:xfrm>
          <a:prstGeom prst="rtTriangle">
            <a:avLst/>
          </a:prstGeom>
          <a:solidFill>
            <a:srgbClr val="285B6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08" name="Google Shape;108;p15">
            <a:extLst>
              <a:ext uri="{FF2B5EF4-FFF2-40B4-BE49-F238E27FC236}">
                <a16:creationId xmlns:a16="http://schemas.microsoft.com/office/drawing/2014/main" id="{8EBDB09C-6ACB-14ED-7425-33D3ED322DF3}"/>
              </a:ext>
            </a:extLst>
          </p:cNvPr>
          <p:cNvSpPr/>
          <p:nvPr/>
        </p:nvSpPr>
        <p:spPr>
          <a:xfrm rot="10800000">
            <a:off x="10943664" y="-52"/>
            <a:ext cx="1245319" cy="2532249"/>
          </a:xfrm>
          <a:prstGeom prst="rtTriangle">
            <a:avLst/>
          </a:prstGeom>
          <a:solidFill>
            <a:srgbClr val="36A9C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solidFill>
                  <a:srgbClr val="338BA4"/>
                </a:solidFill>
                <a:latin typeface="Calibri"/>
                <a:ea typeface="Calibri"/>
                <a:cs typeface="Calibri"/>
                <a:sym typeface="Calibri"/>
              </a:rPr>
              <a:t> </a:t>
            </a:r>
            <a:endParaRPr>
              <a:solidFill>
                <a:srgbClr val="338BA4"/>
              </a:solidFill>
              <a:latin typeface="Calibri"/>
              <a:ea typeface="Calibri"/>
              <a:cs typeface="Calibri"/>
              <a:sym typeface="Calibri"/>
            </a:endParaRPr>
          </a:p>
        </p:txBody>
      </p:sp>
      <p:pic>
        <p:nvPicPr>
          <p:cNvPr id="2" name="Imagen 1">
            <a:extLst>
              <a:ext uri="{FF2B5EF4-FFF2-40B4-BE49-F238E27FC236}">
                <a16:creationId xmlns:a16="http://schemas.microsoft.com/office/drawing/2014/main" id="{C11212D3-75BB-BE54-048F-7109182355AF}"/>
              </a:ext>
            </a:extLst>
          </p:cNvPr>
          <p:cNvPicPr>
            <a:picLocks noChangeAspect="1"/>
          </p:cNvPicPr>
          <p:nvPr/>
        </p:nvPicPr>
        <p:blipFill>
          <a:blip r:embed="rId4"/>
          <a:stretch>
            <a:fillRect/>
          </a:stretch>
        </p:blipFill>
        <p:spPr>
          <a:xfrm>
            <a:off x="11070205" y="6530567"/>
            <a:ext cx="1052711" cy="242571"/>
          </a:xfrm>
          <a:prstGeom prst="rect">
            <a:avLst/>
          </a:prstGeom>
        </p:spPr>
      </p:pic>
      <p:sp>
        <p:nvSpPr>
          <p:cNvPr id="3" name="Google Shape;110;p15">
            <a:extLst>
              <a:ext uri="{FF2B5EF4-FFF2-40B4-BE49-F238E27FC236}">
                <a16:creationId xmlns:a16="http://schemas.microsoft.com/office/drawing/2014/main" id="{FD62B3E9-5B8B-B467-30B6-C68BC804E70B}"/>
              </a:ext>
            </a:extLst>
          </p:cNvPr>
          <p:cNvSpPr txBox="1"/>
          <p:nvPr/>
        </p:nvSpPr>
        <p:spPr>
          <a:xfrm>
            <a:off x="322874" y="214650"/>
            <a:ext cx="11711809" cy="738633"/>
          </a:xfrm>
          <a:prstGeom prst="rect">
            <a:avLst/>
          </a:prstGeom>
          <a:noFill/>
          <a:ln>
            <a:noFill/>
          </a:ln>
        </p:spPr>
        <p:txBody>
          <a:bodyPr spcFirstLastPara="1" wrap="square" lIns="91425" tIns="91425" rIns="91425" bIns="91425" anchor="t" anchorCtr="0">
            <a:spAutoFit/>
          </a:bodyPr>
          <a:lstStyle/>
          <a:p>
            <a:r>
              <a:rPr lang="es-ES" sz="3600" b="1" dirty="0">
                <a:solidFill>
                  <a:srgbClr val="285B6A"/>
                </a:solidFill>
                <a:latin typeface="Oswald"/>
              </a:rPr>
              <a:t>SOCIALIZACION HALLAZGOS SEGUIMIENTO RETROSPECTIVO</a:t>
            </a:r>
            <a:endParaRPr lang="es-CO" sz="3600" b="1" dirty="0">
              <a:solidFill>
                <a:srgbClr val="285B6A"/>
              </a:solidFill>
              <a:latin typeface="Oswald"/>
            </a:endParaRPr>
          </a:p>
        </p:txBody>
      </p:sp>
      <p:sp>
        <p:nvSpPr>
          <p:cNvPr id="5" name="Google Shape;144;p18">
            <a:extLst>
              <a:ext uri="{FF2B5EF4-FFF2-40B4-BE49-F238E27FC236}">
                <a16:creationId xmlns:a16="http://schemas.microsoft.com/office/drawing/2014/main" id="{5D10F14F-E403-E287-4640-30CF5854D934}"/>
              </a:ext>
            </a:extLst>
          </p:cNvPr>
          <p:cNvSpPr txBox="1"/>
          <p:nvPr/>
        </p:nvSpPr>
        <p:spPr>
          <a:xfrm>
            <a:off x="1986433" y="2314953"/>
            <a:ext cx="8213100" cy="1853923"/>
          </a:xfrm>
          <a:prstGeom prst="rect">
            <a:avLst/>
          </a:prstGeom>
          <a:noFill/>
          <a:ln>
            <a:noFill/>
          </a:ln>
        </p:spPr>
        <p:txBody>
          <a:bodyPr spcFirstLastPara="1" wrap="square" lIns="91425" tIns="91425" rIns="91425" bIns="91425" anchor="t" anchorCtr="0">
            <a:noAutofit/>
          </a:bodyPr>
          <a:lstStyle/>
          <a:p>
            <a:pPr marL="457200" lvl="0" indent="-457200" algn="l" rtl="0">
              <a:spcBef>
                <a:spcPts val="0"/>
              </a:spcBef>
              <a:spcAft>
                <a:spcPts val="0"/>
              </a:spcAft>
              <a:buFont typeface="Arial" panose="020B0604020202020204" pitchFamily="34" charset="0"/>
              <a:buChar char="•"/>
            </a:pPr>
            <a:r>
              <a:rPr lang="es-MX" sz="3200" dirty="0">
                <a:solidFill>
                  <a:schemeClr val="dk1"/>
                </a:solidFill>
                <a:latin typeface="Lexend Deca Medium"/>
                <a:ea typeface="Lexend Deca Medium"/>
                <a:cs typeface="Lexend Deca Medium"/>
                <a:sym typeface="Lexend Deca"/>
              </a:rPr>
              <a:t>No se generan Planes de mejora</a:t>
            </a:r>
          </a:p>
          <a:p>
            <a:pPr marL="457200" lvl="0" indent="-457200" algn="l" rtl="0">
              <a:spcBef>
                <a:spcPts val="0"/>
              </a:spcBef>
              <a:spcAft>
                <a:spcPts val="0"/>
              </a:spcAft>
              <a:buFont typeface="Arial" panose="020B0604020202020204" pitchFamily="34" charset="0"/>
              <a:buChar char="•"/>
            </a:pPr>
            <a:endParaRPr lang="es-MX" sz="3200" dirty="0">
              <a:solidFill>
                <a:schemeClr val="dk1"/>
              </a:solidFill>
              <a:latin typeface="Lexend Deca Medium"/>
              <a:ea typeface="Lexend Deca Medium"/>
              <a:cs typeface="Lexend Deca Medium"/>
              <a:sym typeface="Lexend Deca"/>
            </a:endParaRPr>
          </a:p>
          <a:p>
            <a:pPr marL="457200" lvl="0" indent="-457200" algn="l" rtl="0">
              <a:spcBef>
                <a:spcPts val="0"/>
              </a:spcBef>
              <a:spcAft>
                <a:spcPts val="0"/>
              </a:spcAft>
              <a:buFont typeface="Arial" panose="020B0604020202020204" pitchFamily="34" charset="0"/>
              <a:buChar char="•"/>
            </a:pPr>
            <a:r>
              <a:rPr lang="es-MX" sz="3200" dirty="0">
                <a:solidFill>
                  <a:schemeClr val="dk1"/>
                </a:solidFill>
                <a:latin typeface="Lexend Deca Medium"/>
                <a:ea typeface="Lexend Deca Medium"/>
                <a:cs typeface="Lexend Deca Medium"/>
                <a:sym typeface="Lexend Deca"/>
              </a:rPr>
              <a:t>No se realizan seguimientos en campo</a:t>
            </a:r>
          </a:p>
          <a:p>
            <a:pPr marL="457200" lvl="0" indent="-457200" algn="l" rtl="0">
              <a:spcBef>
                <a:spcPts val="0"/>
              </a:spcBef>
              <a:spcAft>
                <a:spcPts val="0"/>
              </a:spcAft>
              <a:buFont typeface="Arial" panose="020B0604020202020204" pitchFamily="34" charset="0"/>
              <a:buChar char="•"/>
            </a:pPr>
            <a:endParaRPr lang="es-MX" sz="3200" dirty="0">
              <a:solidFill>
                <a:schemeClr val="dk1"/>
              </a:solidFill>
              <a:latin typeface="Lexend Deca Medium"/>
              <a:ea typeface="Lexend Deca Medium"/>
              <a:cs typeface="Lexend Deca Medium"/>
              <a:sym typeface="Lexend Deca"/>
            </a:endParaRPr>
          </a:p>
          <a:p>
            <a:pPr marL="457200" lvl="0" indent="-457200" algn="l" rtl="0">
              <a:spcBef>
                <a:spcPts val="0"/>
              </a:spcBef>
              <a:spcAft>
                <a:spcPts val="0"/>
              </a:spcAft>
              <a:buFont typeface="Arial" panose="020B0604020202020204" pitchFamily="34" charset="0"/>
              <a:buChar char="•"/>
            </a:pPr>
            <a:endParaRPr sz="3200" dirty="0">
              <a:solidFill>
                <a:schemeClr val="dk1"/>
              </a:solidFill>
              <a:latin typeface="Lexend Deca Medium"/>
              <a:ea typeface="Lexend Deca Medium"/>
              <a:cs typeface="Lexend Deca Medium"/>
              <a:sym typeface="Lexend Deca"/>
            </a:endParaRPr>
          </a:p>
        </p:txBody>
      </p:sp>
    </p:spTree>
    <p:extLst>
      <p:ext uri="{BB962C8B-B14F-4D97-AF65-F5344CB8AC3E}">
        <p14:creationId xmlns:p14="http://schemas.microsoft.com/office/powerpoint/2010/main" val="11271787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94">
          <a:extLst>
            <a:ext uri="{FF2B5EF4-FFF2-40B4-BE49-F238E27FC236}">
              <a16:creationId xmlns:a16="http://schemas.microsoft.com/office/drawing/2014/main" id="{081182CB-E381-92F6-3295-D9FA7A6B96C1}"/>
            </a:ext>
          </a:extLst>
        </p:cNvPr>
        <p:cNvGrpSpPr/>
        <p:nvPr/>
      </p:nvGrpSpPr>
      <p:grpSpPr>
        <a:xfrm>
          <a:off x="0" y="0"/>
          <a:ext cx="0" cy="0"/>
          <a:chOff x="0" y="0"/>
          <a:chExt cx="0" cy="0"/>
        </a:xfrm>
      </p:grpSpPr>
      <p:sp>
        <p:nvSpPr>
          <p:cNvPr id="95" name="Google Shape;95;p14">
            <a:extLst>
              <a:ext uri="{FF2B5EF4-FFF2-40B4-BE49-F238E27FC236}">
                <a16:creationId xmlns:a16="http://schemas.microsoft.com/office/drawing/2014/main" id="{24090734-2977-C877-010E-B5822553EE78}"/>
              </a:ext>
            </a:extLst>
          </p:cNvPr>
          <p:cNvSpPr/>
          <p:nvPr/>
        </p:nvSpPr>
        <p:spPr>
          <a:xfrm>
            <a:off x="0" y="-2125"/>
            <a:ext cx="12206700" cy="6857700"/>
          </a:xfrm>
          <a:prstGeom prst="rect">
            <a:avLst/>
          </a:prstGeom>
          <a:solidFill>
            <a:srgbClr val="285B6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chemeClr val="lt1"/>
              </a:solidFill>
              <a:latin typeface="Calibri"/>
              <a:ea typeface="Calibri"/>
              <a:cs typeface="Calibri"/>
              <a:sym typeface="Calibri"/>
            </a:endParaRPr>
          </a:p>
        </p:txBody>
      </p:sp>
      <p:sp>
        <p:nvSpPr>
          <p:cNvPr id="96" name="Google Shape;96;p14">
            <a:extLst>
              <a:ext uri="{FF2B5EF4-FFF2-40B4-BE49-F238E27FC236}">
                <a16:creationId xmlns:a16="http://schemas.microsoft.com/office/drawing/2014/main" id="{AB344C4E-023E-F04B-4079-A8EDD5011AA5}"/>
              </a:ext>
            </a:extLst>
          </p:cNvPr>
          <p:cNvSpPr/>
          <p:nvPr/>
        </p:nvSpPr>
        <p:spPr>
          <a:xfrm flipH="1">
            <a:off x="10965015" y="2532197"/>
            <a:ext cx="1245300" cy="4325400"/>
          </a:xfrm>
          <a:prstGeom prst="rtTriangle">
            <a:avLst/>
          </a:prstGeom>
          <a:solidFill>
            <a:srgbClr val="36A9C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97" name="Google Shape;97;p14">
            <a:extLst>
              <a:ext uri="{FF2B5EF4-FFF2-40B4-BE49-F238E27FC236}">
                <a16:creationId xmlns:a16="http://schemas.microsoft.com/office/drawing/2014/main" id="{D2013A2E-B5E5-A5BD-9DBD-B3C7FC8B4AA1}"/>
              </a:ext>
            </a:extLst>
          </p:cNvPr>
          <p:cNvSpPr/>
          <p:nvPr/>
        </p:nvSpPr>
        <p:spPr>
          <a:xfrm rot="10800000">
            <a:off x="10965015" y="-103"/>
            <a:ext cx="1245300" cy="2532300"/>
          </a:xfrm>
          <a:prstGeom prst="rtTriangle">
            <a:avLst/>
          </a:prstGeom>
          <a:solidFill>
            <a:srgbClr val="4FC0E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latin typeface="Calibri"/>
                <a:ea typeface="Calibri"/>
                <a:cs typeface="Calibri"/>
                <a:sym typeface="Calibri"/>
              </a:rPr>
              <a:t> </a:t>
            </a:r>
            <a:endParaRPr>
              <a:latin typeface="Calibri"/>
              <a:ea typeface="Calibri"/>
              <a:cs typeface="Calibri"/>
              <a:sym typeface="Calibri"/>
            </a:endParaRPr>
          </a:p>
        </p:txBody>
      </p:sp>
      <p:sp>
        <p:nvSpPr>
          <p:cNvPr id="98" name="Google Shape;98;p14">
            <a:extLst>
              <a:ext uri="{FF2B5EF4-FFF2-40B4-BE49-F238E27FC236}">
                <a16:creationId xmlns:a16="http://schemas.microsoft.com/office/drawing/2014/main" id="{E9C0ED99-C605-8B63-6A42-48F1718AB4B6}"/>
              </a:ext>
            </a:extLst>
          </p:cNvPr>
          <p:cNvSpPr txBox="1"/>
          <p:nvPr/>
        </p:nvSpPr>
        <p:spPr>
          <a:xfrm>
            <a:off x="963563" y="849929"/>
            <a:ext cx="9694605" cy="3877954"/>
          </a:xfrm>
          <a:prstGeom prst="rect">
            <a:avLst/>
          </a:prstGeom>
          <a:noFill/>
          <a:ln>
            <a:noFill/>
          </a:ln>
        </p:spPr>
        <p:txBody>
          <a:bodyPr spcFirstLastPara="1" wrap="square" lIns="91425" tIns="91425" rIns="91425" bIns="91425" anchor="t" anchorCtr="0">
            <a:spAutoFit/>
          </a:bodyPr>
          <a:lstStyle/>
          <a:p>
            <a:pPr algn="ctr"/>
            <a:r>
              <a:rPr lang="es-ES" sz="4800" b="1" dirty="0">
                <a:solidFill>
                  <a:schemeClr val="lt1"/>
                </a:solidFill>
                <a:latin typeface="Oswald"/>
              </a:rPr>
              <a:t>SOCIALIZACIÓN HALLAZGOS EQUIPO APOYO A LA SUPERVISION</a:t>
            </a:r>
            <a:br>
              <a:rPr lang="es-ES" sz="4800" b="1" dirty="0">
                <a:solidFill>
                  <a:schemeClr val="lt1"/>
                </a:solidFill>
                <a:latin typeface="Oswald"/>
              </a:rPr>
            </a:br>
            <a:endParaRPr lang="es-ES" sz="4800" b="1" dirty="0">
              <a:solidFill>
                <a:schemeClr val="lt1"/>
              </a:solidFill>
              <a:latin typeface="Oswald"/>
            </a:endParaRPr>
          </a:p>
          <a:p>
            <a:pPr algn="ctr"/>
            <a:endParaRPr lang="es-ES" sz="4800" b="1" dirty="0">
              <a:solidFill>
                <a:schemeClr val="lt1"/>
              </a:solidFill>
              <a:latin typeface="Oswald"/>
            </a:endParaRPr>
          </a:p>
          <a:p>
            <a:pPr algn="ctr"/>
            <a:r>
              <a:rPr lang="es-ES" sz="4800" b="1" dirty="0">
                <a:solidFill>
                  <a:schemeClr val="lt1"/>
                </a:solidFill>
                <a:latin typeface="Oswald"/>
              </a:rPr>
              <a:t>SUBRED SUR</a:t>
            </a:r>
            <a:endParaRPr lang="es-CO" sz="4800" b="1" dirty="0">
              <a:solidFill>
                <a:schemeClr val="lt1"/>
              </a:solidFill>
              <a:latin typeface="Oswald"/>
            </a:endParaRPr>
          </a:p>
        </p:txBody>
      </p:sp>
      <p:sp>
        <p:nvSpPr>
          <p:cNvPr id="99" name="Google Shape;99;p14">
            <a:extLst>
              <a:ext uri="{FF2B5EF4-FFF2-40B4-BE49-F238E27FC236}">
                <a16:creationId xmlns:a16="http://schemas.microsoft.com/office/drawing/2014/main" id="{A5452156-878C-CF09-F65B-32BA33ABA093}"/>
              </a:ext>
            </a:extLst>
          </p:cNvPr>
          <p:cNvSpPr/>
          <p:nvPr/>
        </p:nvSpPr>
        <p:spPr>
          <a:xfrm flipH="1">
            <a:off x="-1160900" y="479700"/>
            <a:ext cx="3074100" cy="6378300"/>
          </a:xfrm>
          <a:prstGeom prst="parallelogram">
            <a:avLst>
              <a:gd name="adj" fmla="val 71939"/>
            </a:avLst>
          </a:prstGeom>
          <a:solidFill>
            <a:srgbClr val="4FC0E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latin typeface="Calibri"/>
                <a:ea typeface="Calibri"/>
                <a:cs typeface="Calibri"/>
                <a:sym typeface="Calibri"/>
              </a:rPr>
              <a:t> </a:t>
            </a:r>
            <a:endParaRPr>
              <a:latin typeface="Calibri"/>
              <a:ea typeface="Calibri"/>
              <a:cs typeface="Calibri"/>
              <a:sym typeface="Calibri"/>
            </a:endParaRPr>
          </a:p>
        </p:txBody>
      </p:sp>
      <p:pic>
        <p:nvPicPr>
          <p:cNvPr id="2" name="Imagen 1">
            <a:extLst>
              <a:ext uri="{FF2B5EF4-FFF2-40B4-BE49-F238E27FC236}">
                <a16:creationId xmlns:a16="http://schemas.microsoft.com/office/drawing/2014/main" id="{F1186C9C-8003-BC16-73BF-3FED6DC1BF76}"/>
              </a:ext>
            </a:extLst>
          </p:cNvPr>
          <p:cNvPicPr>
            <a:picLocks noChangeAspect="1"/>
          </p:cNvPicPr>
          <p:nvPr/>
        </p:nvPicPr>
        <p:blipFill>
          <a:blip r:embed="rId3"/>
          <a:stretch>
            <a:fillRect/>
          </a:stretch>
        </p:blipFill>
        <p:spPr>
          <a:xfrm>
            <a:off x="4276970" y="5438253"/>
            <a:ext cx="3638060" cy="838300"/>
          </a:xfrm>
          <a:prstGeom prst="rect">
            <a:avLst/>
          </a:prstGeom>
        </p:spPr>
      </p:pic>
    </p:spTree>
    <p:extLst>
      <p:ext uri="{BB962C8B-B14F-4D97-AF65-F5344CB8AC3E}">
        <p14:creationId xmlns:p14="http://schemas.microsoft.com/office/powerpoint/2010/main" val="21252560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04">
          <a:extLst>
            <a:ext uri="{FF2B5EF4-FFF2-40B4-BE49-F238E27FC236}">
              <a16:creationId xmlns:a16="http://schemas.microsoft.com/office/drawing/2014/main" id="{52FA4230-4FDE-C7A7-1D00-6309BA14B7D2}"/>
            </a:ext>
          </a:extLst>
        </p:cNvPr>
        <p:cNvGrpSpPr/>
        <p:nvPr/>
      </p:nvGrpSpPr>
      <p:grpSpPr>
        <a:xfrm>
          <a:off x="0" y="0"/>
          <a:ext cx="0" cy="0"/>
          <a:chOff x="0" y="0"/>
          <a:chExt cx="0" cy="0"/>
        </a:xfrm>
      </p:grpSpPr>
      <p:pic>
        <p:nvPicPr>
          <p:cNvPr id="105" name="Google Shape;105;p15">
            <a:extLst>
              <a:ext uri="{FF2B5EF4-FFF2-40B4-BE49-F238E27FC236}">
                <a16:creationId xmlns:a16="http://schemas.microsoft.com/office/drawing/2014/main" id="{9F909A7B-2824-74F2-054A-1B33615BBAF2}"/>
              </a:ext>
            </a:extLst>
          </p:cNvPr>
          <p:cNvPicPr preferRelativeResize="0"/>
          <p:nvPr/>
        </p:nvPicPr>
        <p:blipFill>
          <a:blip r:embed="rId3">
            <a:alphaModFix/>
          </a:blip>
          <a:stretch>
            <a:fillRect/>
          </a:stretch>
        </p:blipFill>
        <p:spPr>
          <a:xfrm>
            <a:off x="0" y="0"/>
            <a:ext cx="12192000" cy="8125975"/>
          </a:xfrm>
          <a:prstGeom prst="rect">
            <a:avLst/>
          </a:prstGeom>
          <a:noFill/>
          <a:ln>
            <a:noFill/>
          </a:ln>
        </p:spPr>
      </p:pic>
      <p:sp>
        <p:nvSpPr>
          <p:cNvPr id="107" name="Google Shape;107;p15">
            <a:extLst>
              <a:ext uri="{FF2B5EF4-FFF2-40B4-BE49-F238E27FC236}">
                <a16:creationId xmlns:a16="http://schemas.microsoft.com/office/drawing/2014/main" id="{68C56EB9-B2B2-A330-4AC9-FBEE4CC931D6}"/>
              </a:ext>
            </a:extLst>
          </p:cNvPr>
          <p:cNvSpPr/>
          <p:nvPr/>
        </p:nvSpPr>
        <p:spPr>
          <a:xfrm flipH="1">
            <a:off x="10943664" y="2532197"/>
            <a:ext cx="1245319" cy="4325448"/>
          </a:xfrm>
          <a:prstGeom prst="rtTriangle">
            <a:avLst/>
          </a:prstGeom>
          <a:solidFill>
            <a:srgbClr val="285B6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08" name="Google Shape;108;p15">
            <a:extLst>
              <a:ext uri="{FF2B5EF4-FFF2-40B4-BE49-F238E27FC236}">
                <a16:creationId xmlns:a16="http://schemas.microsoft.com/office/drawing/2014/main" id="{B1898E34-79FB-3B0C-2346-A33BFA2A3063}"/>
              </a:ext>
            </a:extLst>
          </p:cNvPr>
          <p:cNvSpPr/>
          <p:nvPr/>
        </p:nvSpPr>
        <p:spPr>
          <a:xfrm rot="10800000">
            <a:off x="10943664" y="-52"/>
            <a:ext cx="1245319" cy="2532249"/>
          </a:xfrm>
          <a:prstGeom prst="rtTriangle">
            <a:avLst/>
          </a:prstGeom>
          <a:solidFill>
            <a:srgbClr val="36A9C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solidFill>
                  <a:srgbClr val="338BA4"/>
                </a:solidFill>
                <a:latin typeface="Calibri"/>
                <a:ea typeface="Calibri"/>
                <a:cs typeface="Calibri"/>
                <a:sym typeface="Calibri"/>
              </a:rPr>
              <a:t> </a:t>
            </a:r>
            <a:endParaRPr>
              <a:solidFill>
                <a:srgbClr val="338BA4"/>
              </a:solidFill>
              <a:latin typeface="Calibri"/>
              <a:ea typeface="Calibri"/>
              <a:cs typeface="Calibri"/>
              <a:sym typeface="Calibri"/>
            </a:endParaRPr>
          </a:p>
        </p:txBody>
      </p:sp>
      <p:sp>
        <p:nvSpPr>
          <p:cNvPr id="110" name="Google Shape;110;p15">
            <a:extLst>
              <a:ext uri="{FF2B5EF4-FFF2-40B4-BE49-F238E27FC236}">
                <a16:creationId xmlns:a16="http://schemas.microsoft.com/office/drawing/2014/main" id="{831DA795-6C1E-5260-68E6-CCC96B370871}"/>
              </a:ext>
            </a:extLst>
          </p:cNvPr>
          <p:cNvSpPr txBox="1"/>
          <p:nvPr/>
        </p:nvSpPr>
        <p:spPr>
          <a:xfrm>
            <a:off x="322874" y="214650"/>
            <a:ext cx="11711809" cy="738633"/>
          </a:xfrm>
          <a:prstGeom prst="rect">
            <a:avLst/>
          </a:prstGeom>
          <a:noFill/>
          <a:ln>
            <a:noFill/>
          </a:ln>
        </p:spPr>
        <p:txBody>
          <a:bodyPr spcFirstLastPara="1" wrap="square" lIns="91425" tIns="91425" rIns="91425" bIns="91425" anchor="t" anchorCtr="0">
            <a:spAutoFit/>
          </a:bodyPr>
          <a:lstStyle/>
          <a:p>
            <a:r>
              <a:rPr lang="es-ES" sz="3600" b="1" dirty="0">
                <a:solidFill>
                  <a:srgbClr val="285B6A"/>
                </a:solidFill>
                <a:latin typeface="Oswald"/>
              </a:rPr>
              <a:t>SOCIALIZACION HALLAZGOS SEGUIMIENTO RETROSPECTIVO</a:t>
            </a:r>
            <a:endParaRPr lang="es-CO" sz="3600" b="1" dirty="0">
              <a:solidFill>
                <a:srgbClr val="285B6A"/>
              </a:solidFill>
              <a:latin typeface="Oswald"/>
            </a:endParaRPr>
          </a:p>
        </p:txBody>
      </p:sp>
      <p:pic>
        <p:nvPicPr>
          <p:cNvPr id="2" name="Imagen 1">
            <a:extLst>
              <a:ext uri="{FF2B5EF4-FFF2-40B4-BE49-F238E27FC236}">
                <a16:creationId xmlns:a16="http://schemas.microsoft.com/office/drawing/2014/main" id="{0F9BD5AE-B6A9-4658-6A84-373EB28A8F33}"/>
              </a:ext>
            </a:extLst>
          </p:cNvPr>
          <p:cNvPicPr>
            <a:picLocks noChangeAspect="1"/>
          </p:cNvPicPr>
          <p:nvPr/>
        </p:nvPicPr>
        <p:blipFill>
          <a:blip r:embed="rId4"/>
          <a:stretch>
            <a:fillRect/>
          </a:stretch>
        </p:blipFill>
        <p:spPr>
          <a:xfrm>
            <a:off x="11070205" y="6530567"/>
            <a:ext cx="1052711" cy="242571"/>
          </a:xfrm>
          <a:prstGeom prst="rect">
            <a:avLst/>
          </a:prstGeom>
        </p:spPr>
      </p:pic>
      <p:graphicFrame>
        <p:nvGraphicFramePr>
          <p:cNvPr id="3" name="Tabla 2">
            <a:extLst>
              <a:ext uri="{FF2B5EF4-FFF2-40B4-BE49-F238E27FC236}">
                <a16:creationId xmlns:a16="http://schemas.microsoft.com/office/drawing/2014/main" id="{21B27617-2EB6-68EB-CF5C-AE153F55C7D5}"/>
              </a:ext>
            </a:extLst>
          </p:cNvPr>
          <p:cNvGraphicFramePr>
            <a:graphicFrameLocks noGrp="1"/>
          </p:cNvGraphicFramePr>
          <p:nvPr>
            <p:extLst>
              <p:ext uri="{D42A27DB-BD31-4B8C-83A1-F6EECF244321}">
                <p14:modId xmlns:p14="http://schemas.microsoft.com/office/powerpoint/2010/main" val="312060932"/>
              </p:ext>
            </p:extLst>
          </p:nvPr>
        </p:nvGraphicFramePr>
        <p:xfrm>
          <a:off x="319856" y="963115"/>
          <a:ext cx="11549270" cy="6413967"/>
        </p:xfrm>
        <a:graphic>
          <a:graphicData uri="http://schemas.openxmlformats.org/drawingml/2006/table">
            <a:tbl>
              <a:tblPr firstRow="1">
                <a:tableStyleId>{7DF18680-E054-41AD-8BC1-D1AEF772440D}</a:tableStyleId>
              </a:tblPr>
              <a:tblGrid>
                <a:gridCol w="2113031">
                  <a:extLst>
                    <a:ext uri="{9D8B030D-6E8A-4147-A177-3AD203B41FA5}">
                      <a16:colId xmlns:a16="http://schemas.microsoft.com/office/drawing/2014/main" val="1820369712"/>
                    </a:ext>
                  </a:extLst>
                </a:gridCol>
                <a:gridCol w="896265">
                  <a:extLst>
                    <a:ext uri="{9D8B030D-6E8A-4147-A177-3AD203B41FA5}">
                      <a16:colId xmlns:a16="http://schemas.microsoft.com/office/drawing/2014/main" val="3868954574"/>
                    </a:ext>
                  </a:extLst>
                </a:gridCol>
                <a:gridCol w="1038852">
                  <a:extLst>
                    <a:ext uri="{9D8B030D-6E8A-4147-A177-3AD203B41FA5}">
                      <a16:colId xmlns:a16="http://schemas.microsoft.com/office/drawing/2014/main" val="872468562"/>
                    </a:ext>
                  </a:extLst>
                </a:gridCol>
                <a:gridCol w="7501122">
                  <a:extLst>
                    <a:ext uri="{9D8B030D-6E8A-4147-A177-3AD203B41FA5}">
                      <a16:colId xmlns:a16="http://schemas.microsoft.com/office/drawing/2014/main" val="3409415570"/>
                    </a:ext>
                  </a:extLst>
                </a:gridCol>
              </a:tblGrid>
              <a:tr h="356067">
                <a:tc>
                  <a:txBody>
                    <a:bodyPr/>
                    <a:lstStyle/>
                    <a:p>
                      <a:pPr algn="ctr" rtl="0" fontAlgn="ctr"/>
                      <a:r>
                        <a:rPr lang="es-CO" sz="1200" b="0" u="none" strike="noStrike" cap="none" dirty="0">
                          <a:solidFill>
                            <a:schemeClr val="dk1"/>
                          </a:solidFill>
                          <a:sym typeface="Arial"/>
                        </a:rPr>
                        <a:t>Intervención y/o Producto</a:t>
                      </a:r>
                      <a:endParaRPr lang="es-CO" sz="1200" b="0" i="0" u="none" strike="noStrike" cap="none" dirty="0">
                        <a:solidFill>
                          <a:schemeClr val="dk1"/>
                        </a:solidFill>
                        <a:latin typeface="Lexend Deca Medium"/>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1200" b="0" u="none" strike="noStrike" cap="none">
                          <a:solidFill>
                            <a:schemeClr val="dk1"/>
                          </a:solidFill>
                          <a:sym typeface="Arial"/>
                        </a:rPr>
                        <a:t>Hallazgos </a:t>
                      </a:r>
                      <a:endParaRPr lang="es-CO" sz="1200" b="0" i="0" u="none" strike="noStrike" cap="none">
                        <a:solidFill>
                          <a:schemeClr val="dk1"/>
                        </a:solidFill>
                        <a:latin typeface="Lexend Deca Medium"/>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1200" b="0" u="none" strike="noStrike" cap="none">
                          <a:solidFill>
                            <a:schemeClr val="dk1"/>
                          </a:solidFill>
                          <a:sym typeface="Arial"/>
                        </a:rPr>
                        <a:t>Localidad </a:t>
                      </a:r>
                      <a:endParaRPr lang="es-CO" sz="1200" b="0" i="0" u="none" strike="noStrike" cap="none">
                        <a:solidFill>
                          <a:schemeClr val="dk1"/>
                        </a:solidFill>
                        <a:latin typeface="Lexend Deca Medium"/>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MX" sz="1200" b="0" u="none" strike="noStrike" cap="none">
                          <a:solidFill>
                            <a:schemeClr val="dk1"/>
                          </a:solidFill>
                          <a:sym typeface="Arial"/>
                        </a:rPr>
                        <a:t>Glosa y/o Plan de mejora </a:t>
                      </a:r>
                      <a:endParaRPr lang="es-MX" sz="1200" b="0" i="0" u="none" strike="noStrike" cap="none">
                        <a:solidFill>
                          <a:schemeClr val="dk1"/>
                        </a:solidFill>
                        <a:latin typeface="Lexend Deca Medium"/>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34775744"/>
                  </a:ext>
                </a:extLst>
              </a:tr>
              <a:tr h="648929">
                <a:tc>
                  <a:txBody>
                    <a:bodyPr/>
                    <a:lstStyle/>
                    <a:p>
                      <a:pPr algn="l" rtl="0" fontAlgn="ctr"/>
                      <a:r>
                        <a:rPr lang="es-MX" sz="1200" b="0" u="none" strike="noStrike" cap="none" dirty="0">
                          <a:solidFill>
                            <a:schemeClr val="dk1"/>
                          </a:solidFill>
                          <a:sym typeface="Arial"/>
                        </a:rPr>
                        <a:t>151 - Búsqueda Activa Institucional (BAI) para la subred Centro oriente, Sur , Sur Occidente y Norte_ Salud Mental</a:t>
                      </a:r>
                      <a:endParaRPr lang="es-MX" sz="1200" b="0" i="0" u="none" strike="noStrike" cap="none" dirty="0">
                        <a:solidFill>
                          <a:schemeClr val="dk1"/>
                        </a:solidFill>
                        <a:latin typeface="Lexend Deca Medium"/>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1200" b="0" u="none" strike="noStrike" cap="none" dirty="0">
                          <a:solidFill>
                            <a:schemeClr val="dk1"/>
                          </a:solidFill>
                          <a:sym typeface="Arial"/>
                        </a:rPr>
                        <a:t> NO</a:t>
                      </a:r>
                      <a:endParaRPr lang="es-CO" sz="1200" b="0" i="0" u="none" strike="noStrike" cap="none" dirty="0">
                        <a:solidFill>
                          <a:schemeClr val="dk1"/>
                        </a:solidFill>
                        <a:latin typeface="Lexend Deca Medium"/>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1200" b="0" u="none" strike="noStrike" cap="none" dirty="0">
                          <a:solidFill>
                            <a:schemeClr val="dk1"/>
                          </a:solidFill>
                          <a:sym typeface="Arial"/>
                        </a:rPr>
                        <a:t>SUBRED </a:t>
                      </a:r>
                      <a:endParaRPr lang="es-CO" sz="1200" b="0" i="0" u="none" strike="noStrike" cap="none" dirty="0">
                        <a:solidFill>
                          <a:schemeClr val="dk1"/>
                        </a:solidFill>
                        <a:latin typeface="Lexend Deca Medium"/>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lang="es-CO" sz="1200" b="0" i="0" u="none" strike="noStrike" cap="none" noProof="0">
                          <a:solidFill>
                            <a:schemeClr val="dk1"/>
                          </a:solidFill>
                          <a:latin typeface="+mn-lt"/>
                          <a:ea typeface="+mn-ea"/>
                          <a:cs typeface="+mn-cs"/>
                          <a:sym typeface="Arial"/>
                        </a:rPr>
                        <a:t>No se generaron hallazgos</a:t>
                      </a:r>
                      <a:endParaRPr lang="es-CO" sz="1200" b="0" i="0" u="none" strike="noStrike" cap="none" noProof="0" dirty="0">
                        <a:solidFill>
                          <a:schemeClr val="dk1"/>
                        </a:solidFill>
                        <a:latin typeface="+mn-lt"/>
                        <a:ea typeface="+mn-ea"/>
                        <a:cs typeface="+mn-cs"/>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42633347"/>
                  </a:ext>
                </a:extLst>
              </a:tr>
              <a:tr h="511523">
                <a:tc>
                  <a:txBody>
                    <a:bodyPr/>
                    <a:lstStyle/>
                    <a:p>
                      <a:pPr algn="l" rtl="0" fontAlgn="ctr"/>
                      <a:r>
                        <a:rPr lang="es-MX" sz="1200" b="0" u="none" strike="noStrike" cap="none">
                          <a:solidFill>
                            <a:schemeClr val="dk1"/>
                          </a:solidFill>
                          <a:sym typeface="Arial"/>
                        </a:rPr>
                        <a:t>172 - Gestión  de la información  del Componente de Salud Mental - Subred Centro Oriente y Sur </a:t>
                      </a:r>
                      <a:endParaRPr lang="es-MX" sz="1200" b="0" i="0" u="none" strike="noStrike" cap="none">
                        <a:solidFill>
                          <a:schemeClr val="dk1"/>
                        </a:solidFill>
                        <a:latin typeface="Lexend Deca Medium"/>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1200" b="0" u="none" strike="noStrike" cap="none">
                          <a:solidFill>
                            <a:schemeClr val="dk1"/>
                          </a:solidFill>
                          <a:sym typeface="Arial"/>
                        </a:rPr>
                        <a:t> NO</a:t>
                      </a:r>
                      <a:endParaRPr lang="es-CO" sz="1200" b="0" i="0" u="none" strike="noStrike" cap="none">
                        <a:solidFill>
                          <a:schemeClr val="dk1"/>
                        </a:solidFill>
                        <a:latin typeface="Lexend Deca Medium"/>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1200" b="0" u="none" strike="noStrike" cap="none" dirty="0">
                          <a:solidFill>
                            <a:schemeClr val="dk1"/>
                          </a:solidFill>
                          <a:sym typeface="Arial"/>
                        </a:rPr>
                        <a:t> SUBRED</a:t>
                      </a:r>
                      <a:endParaRPr lang="es-CO" sz="1200" b="0" i="0" u="none" strike="noStrike" cap="none" dirty="0">
                        <a:solidFill>
                          <a:schemeClr val="dk1"/>
                        </a:solidFill>
                        <a:latin typeface="Lexend Deca Medium"/>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lang="es-CO" sz="1200" b="0" i="0" u="none" strike="noStrike" cap="none" noProof="0" dirty="0">
                          <a:solidFill>
                            <a:schemeClr val="dk1"/>
                          </a:solidFill>
                          <a:latin typeface="+mn-lt"/>
                          <a:ea typeface="+mn-ea"/>
                          <a:cs typeface="+mn-cs"/>
                          <a:sym typeface="Arial"/>
                        </a:rPr>
                        <a:t>No se generaron hallazgos</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94794207"/>
                  </a:ext>
                </a:extLst>
              </a:tr>
              <a:tr h="882175">
                <a:tc>
                  <a:txBody>
                    <a:bodyPr/>
                    <a:lstStyle/>
                    <a:p>
                      <a:pPr algn="l" rtl="0" fontAlgn="ctr"/>
                      <a:r>
                        <a:rPr lang="es-MX" sz="1200" b="0" u="none" strike="noStrike" cap="none" dirty="0">
                          <a:solidFill>
                            <a:schemeClr val="dk1"/>
                          </a:solidFill>
                          <a:sym typeface="Arial"/>
                        </a:rPr>
                        <a:t>173 - Investigaciones epidemiológicas de eventos prioritarios en salud mental </a:t>
                      </a:r>
                      <a:endParaRPr lang="es-MX" sz="1200" b="0" i="0" u="none" strike="noStrike" cap="none" dirty="0">
                        <a:solidFill>
                          <a:schemeClr val="dk1"/>
                        </a:solidFill>
                        <a:latin typeface="Lexend Deca Medium"/>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MX" sz="1200" b="0" i="0" u="none" strike="noStrike" cap="none" dirty="0">
                          <a:solidFill>
                            <a:schemeClr val="dk1"/>
                          </a:solidFill>
                          <a:latin typeface="Lexend Deca Medium"/>
                          <a:sym typeface="Arial"/>
                        </a:rPr>
                        <a:t>S</a:t>
                      </a:r>
                      <a:r>
                        <a:rPr lang="es-CO" sz="1200" b="0" i="0" u="none" strike="noStrike" cap="none" dirty="0">
                          <a:solidFill>
                            <a:schemeClr val="dk1"/>
                          </a:solidFill>
                          <a:latin typeface="Lexend Deca Medium"/>
                          <a:sym typeface="Arial"/>
                        </a:rPr>
                        <a:t>I</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1200" b="0" u="none" strike="noStrike" cap="none">
                          <a:solidFill>
                            <a:schemeClr val="dk1"/>
                          </a:solidFill>
                          <a:sym typeface="Arial"/>
                        </a:rPr>
                        <a:t> SUBRED</a:t>
                      </a:r>
                      <a:endParaRPr lang="es-CO" sz="1200" b="0" i="0" u="none" strike="noStrike" cap="none">
                        <a:solidFill>
                          <a:schemeClr val="dk1"/>
                        </a:solidFill>
                        <a:latin typeface="Lexend Deca Medium"/>
                        <a:sym typeface="Aria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s-CO" sz="1200" u="none" strike="noStrike" dirty="0">
                          <a:effectLst/>
                        </a:rPr>
                        <a:t>AGOSTO 2024</a:t>
                      </a:r>
                    </a:p>
                    <a:p>
                      <a:pPr algn="ctr" fontAlgn="ctr"/>
                      <a:endParaRPr lang="es-CO" sz="1200" u="none" strike="noStrike" dirty="0">
                        <a:effectLst/>
                      </a:endParaRPr>
                    </a:p>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lang="es-CO" sz="1200" b="0" i="0" u="none" strike="noStrike" cap="none" dirty="0">
                          <a:solidFill>
                            <a:schemeClr val="dk1"/>
                          </a:solidFill>
                          <a:latin typeface="+mn-lt"/>
                          <a:ea typeface="+mn-ea"/>
                          <a:cs typeface="+mn-cs"/>
                          <a:sym typeface="Arial"/>
                        </a:rPr>
                        <a:t>G-3 INCUMPLIMIENTO AL ANEXO TECNICO en </a:t>
                      </a:r>
                      <a:r>
                        <a:rPr lang="es-MX" sz="1200" b="0" i="0" u="none" strike="noStrike" cap="none" dirty="0">
                          <a:solidFill>
                            <a:schemeClr val="dk1"/>
                          </a:solidFill>
                          <a:latin typeface="+mn-lt"/>
                          <a:ea typeface="+mn-ea"/>
                          <a:cs typeface="+mn-cs"/>
                          <a:sym typeface="Arial"/>
                        </a:rPr>
                        <a:t>diez (10) IEC:</a:t>
                      </a:r>
                    </a:p>
                    <a:p>
                      <a:pPr algn="ctr" fontAlgn="ctr"/>
                      <a:r>
                        <a:rPr lang="es-MX" sz="1200" u="none" strike="noStrike" dirty="0">
                          <a:effectLst/>
                        </a:rPr>
                        <a:t>A) Los productos no cumplen con lo descrito en los lineamientos respecto a tres (3) IEC: </a:t>
                      </a:r>
                    </a:p>
                    <a:p>
                      <a:pPr algn="ctr" fontAlgn="ctr"/>
                      <a:r>
                        <a:rPr lang="es-MX" sz="1200" u="none" strike="noStrike" dirty="0">
                          <a:effectLst/>
                        </a:rPr>
                        <a:t>- Una (1) IEC VESPA: ID1479733 Se realiza verificación en SIVIGILA DC y en las observaciones del caso refiere “Fallido”, sin embargo, cuenta con IEC efectiva facturada con cierre del 14 de agosto de 2024.</a:t>
                      </a:r>
                    </a:p>
                    <a:p>
                      <a:pPr algn="ctr" fontAlgn="ctr"/>
                      <a:r>
                        <a:rPr lang="es-MX" sz="1200" u="none" strike="noStrike" dirty="0">
                          <a:effectLst/>
                        </a:rPr>
                        <a:t>- Dos (2) IEC SISVECOS: ID1492212 Inoportunidad por cargue en el aplicativo mayor a lo dispuesto en el anexo operativo (9-ago y 12-ago), además, se identifica inconsistencia en la intervención integral desde VSP-SM toda vez que el profesional que interviene el evento por SISVECOS fue el mismo que abordó el caso en julio desde VESPA sin contemplar la oportunidad de la intervención y facturándolo 1 mes después; e ID1474572 Inconsistencia en el registro de la intervención y clasificación del evento toda vez que es notificado por gesto suicida, clasificado como amenaza suicida y descrita en las observaciones con intento en el mes actual, además se manifiesta inconsistencia en el registro de la variable “Plan Organizado” en el apartado de “Factores de Riesgo” y la variable “Plan Organizado” en el apartado de la “Escala </a:t>
                      </a:r>
                      <a:r>
                        <a:rPr lang="es-MX" sz="1200" u="none" strike="noStrike" dirty="0" err="1">
                          <a:effectLst/>
                        </a:rPr>
                        <a:t>Sad</a:t>
                      </a:r>
                      <a:r>
                        <a:rPr lang="es-MX" sz="1200" u="none" strike="noStrike" dirty="0">
                          <a:effectLst/>
                        </a:rPr>
                        <a:t> </a:t>
                      </a:r>
                      <a:r>
                        <a:rPr lang="es-MX" sz="1200" u="none" strike="noStrike" dirty="0" err="1">
                          <a:effectLst/>
                        </a:rPr>
                        <a:t>Persons</a:t>
                      </a:r>
                      <a:r>
                        <a:rPr lang="es-MX" sz="1200" u="none" strike="noStrike" dirty="0">
                          <a:effectLst/>
                        </a:rPr>
                        <a:t>” en donde se digitó sí y no, respectivamente.</a:t>
                      </a:r>
                    </a:p>
                    <a:p>
                      <a:pPr algn="ctr" fontAlgn="ctr"/>
                      <a:r>
                        <a:rPr lang="es-MX" sz="1200" u="none" strike="noStrike" dirty="0">
                          <a:effectLst/>
                        </a:rPr>
                        <a:t>B) Se evidenció que la contratista ADRIANA JULIE MISSE PEÑARANDA (CC 37396607) no cumple con la experiencia de acuerdo con lo descrito en la ficha técnica del subsistema de salud mental, en el producto 174 - Investigaciones epidemiológicas de eventos prioritarios en Salud Mental, en donde se establece que para el perfil Psicólogo Universitario 2: "se sugiere que cuente con experiencia de seis (6) meses en los subsistemas de eventos prioritarios de salud mental o en salud pública. En caso de no contar con la experiencia requerida para este perfil la Subred Integrada de Servicios de Salud E.S.E., podrá presentar un plan de fortalecimiento de talento humano de mínimo de 40 horas por subsistema”; y la contratista cuenta con 3 meses de experiencia y 40 horas de fortalecimiento en salud mental realizada por la subred; por lo que se afectan 184 horas correspondientes a Agosto.</a:t>
                      </a:r>
                      <a:endParaRPr lang="es-CO" sz="1200" u="none" strike="noStrike" dirty="0">
                        <a:effectLst/>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48444558"/>
                  </a:ext>
                </a:extLst>
              </a:tr>
            </a:tbl>
          </a:graphicData>
        </a:graphic>
      </p:graphicFrame>
    </p:spTree>
    <p:extLst>
      <p:ext uri="{BB962C8B-B14F-4D97-AF65-F5344CB8AC3E}">
        <p14:creationId xmlns:p14="http://schemas.microsoft.com/office/powerpoint/2010/main" val="948740243"/>
      </p:ext>
    </p:extLst>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456</TotalTime>
  <Words>3857</Words>
  <Application>Microsoft Office PowerPoint</Application>
  <PresentationFormat>Panorámica</PresentationFormat>
  <Paragraphs>346</Paragraphs>
  <Slides>25</Slides>
  <Notes>25</Notes>
  <HiddenSlides>0</HiddenSlides>
  <MMClips>0</MMClips>
  <ScaleCrop>false</ScaleCrop>
  <HeadingPairs>
    <vt:vector size="6" baseType="variant">
      <vt:variant>
        <vt:lpstr>Fuentes usadas</vt:lpstr>
      </vt:variant>
      <vt:variant>
        <vt:i4>5</vt:i4>
      </vt:variant>
      <vt:variant>
        <vt:lpstr>Tema</vt:lpstr>
      </vt:variant>
      <vt:variant>
        <vt:i4>1</vt:i4>
      </vt:variant>
      <vt:variant>
        <vt:lpstr>Títulos de diapositiva</vt:lpstr>
      </vt:variant>
      <vt:variant>
        <vt:i4>25</vt:i4>
      </vt:variant>
    </vt:vector>
  </HeadingPairs>
  <TitlesOfParts>
    <vt:vector size="31" baseType="lpstr">
      <vt:lpstr>Arial</vt:lpstr>
      <vt:lpstr>Arial Narrow</vt:lpstr>
      <vt:lpstr>Calibri</vt:lpstr>
      <vt:lpstr>Lexend Deca Medium</vt:lpstr>
      <vt:lpstr>Oswald</vt:lpstr>
      <vt:lpstr>Office Theme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Andrea del Pilar, Corredor Avellaneda</dc:creator>
  <cp:lastModifiedBy>Claudia Bermudez</cp:lastModifiedBy>
  <cp:revision>14</cp:revision>
  <dcterms:modified xsi:type="dcterms:W3CDTF">2024-12-23T14:40:09Z</dcterms:modified>
</cp:coreProperties>
</file>