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4/7/2026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0C9E48-9FEC-A37B-28D0-753314080E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3100399"/>
          </a:xfrm>
        </p:spPr>
        <p:txBody>
          <a:bodyPr>
            <a:normAutofit/>
          </a:bodyPr>
          <a:lstStyle/>
          <a:p>
            <a:r>
              <a:rPr lang="es-CO" sz="2800" dirty="0">
                <a:latin typeface="Algerian" panose="04020705040A02060702" pitchFamily="82" charset="0"/>
              </a:rPr>
              <a:t>Programas de salud y bienestar para para población envejeciente de los centros vida/día de los municipios de Cundinamarca </a:t>
            </a:r>
            <a:br>
              <a:rPr lang="es-CO" dirty="0"/>
            </a:b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D515794-BD5F-18F2-6A81-688E6352D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780" y="3531205"/>
            <a:ext cx="8637072" cy="76741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s-CO" sz="1400" dirty="0"/>
              <a:t>GERENCIA PERSONA MAYOR Y DISCAPACIDAD</a:t>
            </a:r>
          </a:p>
          <a:p>
            <a:pPr>
              <a:lnSpc>
                <a:spcPct val="100000"/>
              </a:lnSpc>
            </a:pPr>
            <a:r>
              <a:rPr lang="es-CO" sz="1400" dirty="0"/>
              <a:t>Secretaria de lo social y la familia </a:t>
            </a:r>
          </a:p>
          <a:p>
            <a:pPr>
              <a:lnSpc>
                <a:spcPct val="100000"/>
              </a:lnSpc>
            </a:pPr>
            <a:r>
              <a:rPr lang="es-CO" sz="1400" dirty="0"/>
              <a:t>Gobernación de Cundinamarca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0B8FAE9-AC9F-4C05-ADFE-D1AE78ECF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354" y="3601039"/>
            <a:ext cx="3434498" cy="252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740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0AF6FD-E40B-CD80-D457-3AA00AD30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319753"/>
            <a:ext cx="9603275" cy="534001"/>
          </a:xfrm>
        </p:spPr>
        <p:txBody>
          <a:bodyPr/>
          <a:lstStyle/>
          <a:p>
            <a:pPr algn="ctr"/>
            <a:r>
              <a:rPr lang="es-CO" b="1" dirty="0"/>
              <a:t>COMPONENTES DEL PROGRAMA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5B39BF9A-165B-1DBD-3247-B625970FE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/>
              <a:t>📊 5. Evaluación y seguimiento</a:t>
            </a:r>
          </a:p>
          <a:p>
            <a:r>
              <a:rPr lang="es-ES" b="1" dirty="0"/>
              <a:t>Indicadores: </a:t>
            </a:r>
            <a:r>
              <a:rPr lang="es-ES" dirty="0"/>
              <a:t>asistencia, estado funcional, bienestar emocional </a:t>
            </a:r>
          </a:p>
          <a:p>
            <a:r>
              <a:rPr lang="es-ES" dirty="0"/>
              <a:t>Encuestas de satisfacción </a:t>
            </a:r>
          </a:p>
          <a:p>
            <a:r>
              <a:rPr lang="es-ES" dirty="0"/>
              <a:t>Valoración periódica de salud </a:t>
            </a:r>
          </a:p>
          <a:p>
            <a:r>
              <a:rPr lang="es-ES" dirty="0"/>
              <a:t>Ajustes continuos según resultados</a:t>
            </a:r>
          </a:p>
          <a:p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211B0A4-06A0-ECC9-7350-E2EA4CED0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6548" y="3499087"/>
            <a:ext cx="2716118" cy="263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2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757F18-0707-77CE-80D4-391380669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291472"/>
            <a:ext cx="9603275" cy="562282"/>
          </a:xfrm>
        </p:spPr>
        <p:txBody>
          <a:bodyPr/>
          <a:lstStyle/>
          <a:p>
            <a:pPr algn="ctr"/>
            <a:r>
              <a:rPr lang="es-CO" b="1" dirty="0"/>
              <a:t>Componentes del programa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2002094-42D1-4CF9-C4AD-10BCC57BF1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/>
              <a:t>🌱 Claves de éxito</a:t>
            </a:r>
          </a:p>
          <a:p>
            <a:r>
              <a:rPr lang="es-ES" dirty="0"/>
              <a:t>Programas personalizados (no generalizados) </a:t>
            </a:r>
          </a:p>
          <a:p>
            <a:r>
              <a:rPr lang="es-ES" dirty="0"/>
              <a:t>Ambiente seguro y accesible </a:t>
            </a:r>
          </a:p>
          <a:p>
            <a:r>
              <a:rPr lang="es-ES" dirty="0"/>
              <a:t>Personal capacitado en gerontología </a:t>
            </a:r>
          </a:p>
          <a:p>
            <a:r>
              <a:rPr lang="es-ES" dirty="0"/>
              <a:t>Continuidad y motivación</a:t>
            </a:r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37EE4F2-8ADF-11B0-E43C-5840D1ED9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985" y="3186259"/>
            <a:ext cx="3237354" cy="290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952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4E846E2A-1CB3-B41B-5F5F-E1222CD35A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0210" y="1905938"/>
            <a:ext cx="5109746" cy="382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40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2187D4-04ED-D2FB-3E9E-1767CF8DF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20"/>
            <a:ext cx="9379819" cy="587136"/>
          </a:xfrm>
        </p:spPr>
        <p:txBody>
          <a:bodyPr/>
          <a:lstStyle/>
          <a:p>
            <a:pPr algn="ctr"/>
            <a:r>
              <a:rPr lang="es-CO" dirty="0"/>
              <a:t>Programas de salud y bienestar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E628A55-6C6C-A9B4-928B-63A34A5744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1838228"/>
            <a:ext cx="9603275" cy="3628118"/>
          </a:xfrm>
        </p:spPr>
        <p:txBody>
          <a:bodyPr/>
          <a:lstStyle/>
          <a:p>
            <a:r>
              <a:rPr lang="es-ES" b="1" dirty="0"/>
              <a:t>Antes de diseñar cualquier programa, es clave identificar:</a:t>
            </a:r>
          </a:p>
          <a:p>
            <a:r>
              <a:rPr lang="es-ES" dirty="0"/>
              <a:t>Estado de salud (enfermedades crónicas como hipertensión arterial, diabetes mellitus tipo 2) </a:t>
            </a:r>
          </a:p>
          <a:p>
            <a:r>
              <a:rPr lang="es-ES" dirty="0"/>
              <a:t>Nivel de funcionalidad (independiente, semindependiente) </a:t>
            </a:r>
          </a:p>
          <a:p>
            <a:r>
              <a:rPr lang="es-ES" dirty="0"/>
              <a:t>Estado cognitivo (riesgo de deterioro cognitivo leve o Alzheimer) </a:t>
            </a:r>
          </a:p>
          <a:p>
            <a:r>
              <a:rPr lang="es-ES" dirty="0"/>
              <a:t>Redes de apoyo y situación emocional </a:t>
            </a:r>
          </a:p>
          <a:p>
            <a:r>
              <a:rPr lang="es-ES" dirty="0"/>
              <a:t>Intereses y preferencias</a:t>
            </a:r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6A06380-B61B-CCA3-2304-811686626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3550" y="3927258"/>
            <a:ext cx="3471308" cy="219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29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01F42A-5920-8149-5FCB-CFFF34E9B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150070"/>
            <a:ext cx="9603275" cy="703684"/>
          </a:xfrm>
        </p:spPr>
        <p:txBody>
          <a:bodyPr>
            <a:normAutofit/>
          </a:bodyPr>
          <a:lstStyle/>
          <a:p>
            <a:pPr algn="ctr"/>
            <a:r>
              <a:rPr lang="es-CO" sz="3600" b="1" dirty="0"/>
              <a:t>COMPONENTES DEL PROGRAMA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6721BF-3BCA-534F-945F-22F3FECD6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1853754"/>
            <a:ext cx="9813452" cy="419972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s-ES" b="1" dirty="0"/>
          </a:p>
          <a:p>
            <a:r>
              <a:rPr lang="es-ES" b="1" dirty="0"/>
              <a:t>A. Actividad física adaptada 🏃‍♂️ </a:t>
            </a:r>
          </a:p>
          <a:p>
            <a:r>
              <a:rPr lang="es-ES" b="1" dirty="0"/>
              <a:t>Objetivo: </a:t>
            </a:r>
            <a:r>
              <a:rPr lang="es-ES" dirty="0"/>
              <a:t>mantener movilidad, prevenir caídas y mejorar calidad de vida.</a:t>
            </a:r>
          </a:p>
          <a:p>
            <a:pPr marL="0" indent="0">
              <a:buNone/>
            </a:pPr>
            <a:r>
              <a:rPr lang="es-ES" b="1" dirty="0"/>
              <a:t>    Actividades:</a:t>
            </a:r>
          </a:p>
          <a:p>
            <a:r>
              <a:rPr lang="es-ES" dirty="0"/>
              <a:t>Caminatas guiadas </a:t>
            </a:r>
          </a:p>
          <a:p>
            <a:r>
              <a:rPr lang="es-ES" dirty="0"/>
              <a:t>Ejercicios de bajo impacto como </a:t>
            </a:r>
            <a:r>
              <a:rPr lang="es-ES" dirty="0" err="1"/>
              <a:t>tai</a:t>
            </a:r>
            <a:r>
              <a:rPr lang="es-ES" dirty="0"/>
              <a:t> chi </a:t>
            </a:r>
          </a:p>
          <a:p>
            <a:r>
              <a:rPr lang="es-ES" dirty="0"/>
              <a:t>Gimnasia suave y estiramientos </a:t>
            </a:r>
          </a:p>
          <a:p>
            <a:r>
              <a:rPr lang="es-ES" dirty="0"/>
              <a:t>Ejercicios de equilibrio y coordinación </a:t>
            </a:r>
          </a:p>
          <a:p>
            <a:r>
              <a:rPr lang="es-ES" dirty="0"/>
              <a:t>Frecuencia: 3–5 veces por semana</a:t>
            </a:r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923B0FE-066E-2652-4D23-9CB08D76C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0879" y="3044072"/>
            <a:ext cx="2969628" cy="307568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035558D-8F76-4ADA-3540-EC6938B51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00" y="141402"/>
            <a:ext cx="2169218" cy="168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90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DF9D84-0CF6-5F9F-7952-0569C4287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084081"/>
            <a:ext cx="9603275" cy="707011"/>
          </a:xfrm>
        </p:spPr>
        <p:txBody>
          <a:bodyPr>
            <a:normAutofit/>
          </a:bodyPr>
          <a:lstStyle/>
          <a:p>
            <a:pPr algn="ctr"/>
            <a:r>
              <a:rPr lang="es-CO" dirty="0"/>
              <a:t>COMPONENTES DEL PROGRAMA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889D81A-127F-BCB6-ACC2-5D3CA7FB11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/>
              <a:t>🧠 B. Estimulación cognitiva</a:t>
            </a:r>
          </a:p>
          <a:p>
            <a:r>
              <a:rPr lang="es-ES" b="1" dirty="0"/>
              <a:t>Objetivo: </a:t>
            </a:r>
            <a:r>
              <a:rPr lang="es-ES" dirty="0"/>
              <a:t>preservar funciones mentales.</a:t>
            </a:r>
          </a:p>
          <a:p>
            <a:pPr marL="0" indent="0">
              <a:buNone/>
            </a:pPr>
            <a:r>
              <a:rPr lang="es-ES" b="1" dirty="0"/>
              <a:t>   Actividades:</a:t>
            </a:r>
          </a:p>
          <a:p>
            <a:r>
              <a:rPr lang="es-ES" dirty="0"/>
              <a:t>Juegos de memoria, atención y lenguaje    </a:t>
            </a:r>
          </a:p>
          <a:p>
            <a:r>
              <a:rPr lang="es-ES" dirty="0"/>
              <a:t>Lectura grupal y debates </a:t>
            </a:r>
          </a:p>
          <a:p>
            <a:r>
              <a:rPr lang="es-ES" dirty="0"/>
              <a:t>Talleres de escritura </a:t>
            </a:r>
          </a:p>
          <a:p>
            <a:r>
              <a:rPr lang="es-ES" dirty="0"/>
              <a:t>Uso básico de tecnología (alfabetización digital)</a:t>
            </a:r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C1D7F54-682B-4327-B320-331BFAC1F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2983" y="3232099"/>
            <a:ext cx="2898588" cy="220435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96C3F59-9A02-93FF-DE32-6F466B3E4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213" y="41613"/>
            <a:ext cx="2527358" cy="1778512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98A4BF0-2393-C20C-8CDD-05A0B93358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429" y="114547"/>
            <a:ext cx="2527357" cy="170557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EB895CA-D2F7-7987-93A9-42B83FC0F7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1975" y="1928842"/>
            <a:ext cx="2604922" cy="1876124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462D5BC-AB36-FB98-126E-4B97F1565D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1519" y="5352342"/>
            <a:ext cx="2328421" cy="150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486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9095A7-357E-A6B1-4D71-2D143D6C2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253765"/>
            <a:ext cx="9603275" cy="599989"/>
          </a:xfrm>
        </p:spPr>
        <p:txBody>
          <a:bodyPr/>
          <a:lstStyle/>
          <a:p>
            <a:pPr algn="ctr"/>
            <a:r>
              <a:rPr lang="es-CO" b="1" dirty="0"/>
              <a:t>COMPONENTES DEL PROGRAMA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D0A0EE1-FB49-4E1F-37FF-5A9FEF7A50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/>
              <a:t>🎨 C. Bienestar emocional y social</a:t>
            </a:r>
          </a:p>
          <a:p>
            <a:r>
              <a:rPr lang="es-ES" b="1" dirty="0"/>
              <a:t>Objetivo: </a:t>
            </a:r>
            <a:r>
              <a:rPr lang="es-ES" dirty="0"/>
              <a:t>reducir aislamiento y depresión.</a:t>
            </a:r>
          </a:p>
          <a:p>
            <a:pPr marL="0" indent="0">
              <a:buNone/>
            </a:pPr>
            <a:r>
              <a:rPr lang="es-ES" b="1" dirty="0"/>
              <a:t>    Actividades:</a:t>
            </a:r>
          </a:p>
          <a:p>
            <a:r>
              <a:rPr lang="es-ES" dirty="0"/>
              <a:t>Grupos de apoyo y escucha </a:t>
            </a:r>
          </a:p>
          <a:p>
            <a:r>
              <a:rPr lang="es-ES" dirty="0"/>
              <a:t>Terapias ocupacionales (manualidades, arte) </a:t>
            </a:r>
          </a:p>
          <a:p>
            <a:r>
              <a:rPr lang="es-ES" dirty="0"/>
              <a:t>Celebración de fechas especiales </a:t>
            </a:r>
          </a:p>
          <a:p>
            <a:r>
              <a:rPr lang="es-ES" dirty="0"/>
              <a:t>Actividades intergeneracionales </a:t>
            </a:r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39EDA1D-58A8-DE84-975D-E1761DB48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4492" y="2015732"/>
            <a:ext cx="2738249" cy="4059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66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3CD0AB-EDCE-79B8-32A4-B5E7911FA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216058"/>
            <a:ext cx="9603275" cy="637696"/>
          </a:xfrm>
        </p:spPr>
        <p:txBody>
          <a:bodyPr/>
          <a:lstStyle/>
          <a:p>
            <a:pPr algn="ctr"/>
            <a:r>
              <a:rPr lang="es-CO" b="1" dirty="0"/>
              <a:t>COMPONENTES DEL PROGRAMA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8C9482-2BB6-5F3A-6DC7-3F5482A3DD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/>
              <a:t>🥗 D. Nutrición y hábitos saludables</a:t>
            </a:r>
          </a:p>
          <a:p>
            <a:r>
              <a:rPr lang="es-ES" b="1" dirty="0"/>
              <a:t>Objetivo: </a:t>
            </a:r>
            <a:r>
              <a:rPr lang="es-ES" dirty="0"/>
              <a:t>prevenir enfermedades y mejorar energía.</a:t>
            </a:r>
          </a:p>
          <a:p>
            <a:pPr marL="0" indent="0">
              <a:buNone/>
            </a:pPr>
            <a:r>
              <a:rPr lang="es-ES" b="1" dirty="0"/>
              <a:t>   Actividades:</a:t>
            </a:r>
          </a:p>
          <a:p>
            <a:r>
              <a:rPr lang="es-ES" dirty="0"/>
              <a:t>Talleres de alimentación balanceada </a:t>
            </a:r>
          </a:p>
          <a:p>
            <a:r>
              <a:rPr lang="es-ES" dirty="0"/>
              <a:t>Preparación de menús saludables </a:t>
            </a:r>
          </a:p>
          <a:p>
            <a:r>
              <a:rPr lang="es-ES" dirty="0"/>
              <a:t>Educación sobre hidratación </a:t>
            </a:r>
          </a:p>
          <a:p>
            <a:r>
              <a:rPr lang="es-ES" dirty="0"/>
              <a:t>Control de peso</a:t>
            </a:r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F9AA809-7E14-B445-2B44-A6BABB9435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6482" y="1853754"/>
            <a:ext cx="2528372" cy="422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76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816345-72A0-499B-3940-B15FF9F6C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234911"/>
            <a:ext cx="9603275" cy="618843"/>
          </a:xfrm>
        </p:spPr>
        <p:txBody>
          <a:bodyPr/>
          <a:lstStyle/>
          <a:p>
            <a:pPr algn="ctr"/>
            <a:r>
              <a:rPr lang="es-CO" b="1" dirty="0"/>
              <a:t>COMPONENTES DEL PROGRAMA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0F3FE58-33FA-D843-6566-A0CEA5AED1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/>
              <a:t>🩺 E. Promoción y control de salud</a:t>
            </a:r>
          </a:p>
          <a:p>
            <a:r>
              <a:rPr lang="es-ES" b="1" dirty="0"/>
              <a:t>Objetivo: </a:t>
            </a:r>
            <a:r>
              <a:rPr lang="es-ES" dirty="0"/>
              <a:t>seguimiento preventivo.</a:t>
            </a:r>
          </a:p>
          <a:p>
            <a:pPr marL="0" indent="0">
              <a:buNone/>
            </a:pPr>
            <a:r>
              <a:rPr lang="es-ES" b="1" dirty="0"/>
              <a:t>   Actividades:</a:t>
            </a:r>
          </a:p>
          <a:p>
            <a:r>
              <a:rPr lang="es-ES" dirty="0"/>
              <a:t>Jornadas de control de presión arterial y glucosa </a:t>
            </a:r>
          </a:p>
          <a:p>
            <a:r>
              <a:rPr lang="es-ES" dirty="0"/>
              <a:t>Charlas educativas sobre enfermedades crónicas </a:t>
            </a:r>
          </a:p>
          <a:p>
            <a:r>
              <a:rPr lang="es-ES" dirty="0"/>
              <a:t>Adherencia a tratamientos médicos </a:t>
            </a:r>
          </a:p>
          <a:p>
            <a:r>
              <a:rPr lang="es-ES" dirty="0"/>
              <a:t>Vacunación </a:t>
            </a:r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30D967B-EFAD-D3DC-6771-E4DD094C6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8516" y="3195914"/>
            <a:ext cx="3702843" cy="290179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CD5790D-AC50-4101-1AA4-FCDF59CB2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8" y="33442"/>
            <a:ext cx="2318993" cy="17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677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D756B3-0F91-3B89-40DA-38B399133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253765"/>
            <a:ext cx="9603275" cy="599989"/>
          </a:xfrm>
        </p:spPr>
        <p:txBody>
          <a:bodyPr/>
          <a:lstStyle/>
          <a:p>
            <a:pPr algn="ctr"/>
            <a:r>
              <a:rPr lang="es-CO" b="1" dirty="0"/>
              <a:t>COMPONENTES DEL PROGRAMA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48CCE8-289B-2A16-09EE-1D646E43DD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/>
              <a:t>🧘 F. Bienestar integral</a:t>
            </a:r>
          </a:p>
          <a:p>
            <a:r>
              <a:rPr lang="es-ES" b="1" dirty="0"/>
              <a:t>Objetivo: </a:t>
            </a:r>
            <a:r>
              <a:rPr lang="es-ES" dirty="0"/>
              <a:t>equilibrio mente-cuerpo.</a:t>
            </a:r>
          </a:p>
          <a:p>
            <a:pPr marL="0" indent="0">
              <a:buNone/>
            </a:pPr>
            <a:r>
              <a:rPr lang="es-ES" b="1" dirty="0"/>
              <a:t>    Actividades</a:t>
            </a:r>
            <a:r>
              <a:rPr lang="es-ES" dirty="0"/>
              <a:t>:</a:t>
            </a:r>
          </a:p>
          <a:p>
            <a:r>
              <a:rPr lang="es-ES" dirty="0"/>
              <a:t>Técnicas de relajación y respiración </a:t>
            </a:r>
          </a:p>
          <a:p>
            <a:r>
              <a:rPr lang="es-ES" dirty="0"/>
              <a:t>Sesiones básicas de yoga adaptado </a:t>
            </a:r>
          </a:p>
          <a:p>
            <a:r>
              <a:rPr lang="es-ES" dirty="0"/>
              <a:t>Musicoterapia y risoterapia</a:t>
            </a:r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413F104-04EA-347D-11B0-417BE890DA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471" y="122548"/>
            <a:ext cx="1943491" cy="166521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B72BCFB-6EEB-EFDD-72E0-61824792A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9611" y="3299381"/>
            <a:ext cx="3615693" cy="279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35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8E0F80-606F-A8E5-3167-4F247D359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197204"/>
            <a:ext cx="9603275" cy="656550"/>
          </a:xfrm>
        </p:spPr>
        <p:txBody>
          <a:bodyPr/>
          <a:lstStyle/>
          <a:p>
            <a:pPr algn="ctr"/>
            <a:r>
              <a:rPr lang="es-CO" b="1" dirty="0"/>
              <a:t>COMPONENTES DEL PROGRAMA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41304CCE-FD93-188E-A29D-37BB3CD37F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9250" y="2126168"/>
            <a:ext cx="7447174" cy="395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770994"/>
      </p:ext>
    </p:extLst>
  </p:cSld>
  <p:clrMapOvr>
    <a:masterClrMapping/>
  </p:clrMapOvr>
</p:sld>
</file>

<file path=ppt/theme/theme1.xml><?xml version="1.0" encoding="utf-8"?>
<a:theme xmlns:a="http://schemas.openxmlformats.org/drawingml/2006/main" name="Galería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{BFB42296-C202-49D9-8990-49354D08F519}TFc986dd65-aaf0-4d5c-bef9-9c391ee05f7b6a80d193-c6c005e2f19e</Template>
  <TotalTime>1496</TotalTime>
  <Words>377</Words>
  <Application>Microsoft Office PowerPoint</Application>
  <PresentationFormat>Panorámica</PresentationFormat>
  <Paragraphs>73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Algerian</vt:lpstr>
      <vt:lpstr>Arial</vt:lpstr>
      <vt:lpstr>Gill Sans MT</vt:lpstr>
      <vt:lpstr>Galería</vt:lpstr>
      <vt:lpstr>Programas de salud y bienestar para para población envejeciente de los centros vida/día de los municipios de Cundinamarca  </vt:lpstr>
      <vt:lpstr>Programas de salud y bienestar</vt:lpstr>
      <vt:lpstr>COMPONENTES DEL PROGRAMA</vt:lpstr>
      <vt:lpstr>COMPONENTES DEL PROGRAMA</vt:lpstr>
      <vt:lpstr>COMPONENTES DEL PROGRAMA</vt:lpstr>
      <vt:lpstr>COMPONENTES DEL PROGRAMA</vt:lpstr>
      <vt:lpstr>COMPONENTES DEL PROGRAMA</vt:lpstr>
      <vt:lpstr>COMPONENTES DEL PROGRAMA</vt:lpstr>
      <vt:lpstr>COMPONENTES DEL PROGRAMA</vt:lpstr>
      <vt:lpstr>COMPONENTES DEL PROGRAMA</vt:lpstr>
      <vt:lpstr>Componentes del programa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Adriana Tinoco Leon</dc:creator>
  <cp:lastModifiedBy>Adriana Tinoco Leon</cp:lastModifiedBy>
  <cp:revision>1</cp:revision>
  <dcterms:created xsi:type="dcterms:W3CDTF">2026-04-06T20:19:44Z</dcterms:created>
  <dcterms:modified xsi:type="dcterms:W3CDTF">2026-04-08T19:39:28Z</dcterms:modified>
</cp:coreProperties>
</file>