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sldIdLst>
    <p:sldId id="256" r:id="rId5"/>
    <p:sldId id="257" r:id="rId6"/>
    <p:sldId id="260" r:id="rId7"/>
    <p:sldId id="292" r:id="rId8"/>
    <p:sldId id="435" r:id="rId9"/>
    <p:sldId id="436" r:id="rId10"/>
    <p:sldId id="437" r:id="rId11"/>
    <p:sldId id="438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905CD9-18A2-BEF1-8609-5C911AEA4329}" name="Alexis Cuenca Garcia" initials="AC" userId="S::acuenca@fucsalud.edu.co::78f094dc-1a82-46a8-9273-67df8f1b5e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/>
    <p:restoredTop sz="96327"/>
  </p:normalViewPr>
  <p:slideViewPr>
    <p:cSldViewPr snapToGrid="0">
      <p:cViewPr varScale="1">
        <p:scale>
          <a:sx n="75" d="100"/>
          <a:sy n="75" d="100"/>
        </p:scale>
        <p:origin x="13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3E437-A4A7-4D36-81EA-46C8FFF4E79C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B4928-1EE2-45C2-9FB1-BF207574B6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860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463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36AD4-1C7B-A92E-98ED-127285918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6E05C22-4CA7-02C3-4942-D744E293E8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6123BE3-7E80-2FA6-8CF4-87DAC2DD70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A3A6405-0882-A8A5-F15F-F872A5A7C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95520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6F07B-B018-A71F-8DF0-DE3B9986F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5B4F58F-80EF-36FD-E416-95843F3006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7DA2BD7-AA16-84CB-2743-59A59457C1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9DFB9CF-6B52-CF0D-8209-36E4DBDD5E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62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F2843-B429-E28F-4439-6BEF0B598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F7C1B09-1F09-0CF4-510D-FF6A61D60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9CA1B7E-622F-5867-CE11-A618F21D4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D3EE907-4B04-CEC7-96E3-31FB3B994C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30930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8989A-969E-E59F-4E65-527DC9910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3DCB928-8BC8-F9E2-46BE-676A5541B6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A287514-BD8A-1A88-591C-214519B5F9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7EAA10-7036-50C5-22DE-BF1EAF252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713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190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0418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281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205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588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369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310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023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3367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103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675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521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F52B479-238D-88BC-CD92-395358BD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92" y="2520511"/>
            <a:ext cx="1918217" cy="181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04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7304D9C-6616-6FB7-54E1-2D48E1ABD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79" y="524289"/>
            <a:ext cx="1191040" cy="11281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C5BF959-E136-5821-616B-CB1EBE728182}"/>
              </a:ext>
            </a:extLst>
          </p:cNvPr>
          <p:cNvSpPr txBox="1"/>
          <p:nvPr/>
        </p:nvSpPr>
        <p:spPr>
          <a:xfrm>
            <a:off x="280146" y="1624730"/>
            <a:ext cx="8583705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 panose="020B0502040204020203" pitchFamily="34" charset="0"/>
              </a:rPr>
              <a:t>ID 171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 panose="020B0502040204020203" pitchFamily="34" charset="0"/>
              </a:rPr>
              <a:t>Comunidad del municipio de Ataco, veredas de oriente Balsillas, Beltrán, Canoas San Roque, Canoas Copete, Canoas La Vaga, Potrerito, Santa Rita La Mina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latin typeface="Bahnschrift Condensed" panose="020B0502040204020203" pitchFamily="34" charset="0"/>
              </a:rPr>
              <a:t>Concertación de Acciones de Rehabilitación 2026</a:t>
            </a:r>
            <a:endParaRPr kumimoji="0" lang="es-MX" sz="4000" b="1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45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2611620-57C2-34CC-999A-27CD57C2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04" y="186826"/>
            <a:ext cx="1054721" cy="999056"/>
          </a:xfrm>
          <a:prstGeom prst="rect">
            <a:avLst/>
          </a:prstGeom>
        </p:spPr>
      </p:pic>
      <p:sp>
        <p:nvSpPr>
          <p:cNvPr id="5" name="CuadroTexto 14">
            <a:extLst>
              <a:ext uri="{FF2B5EF4-FFF2-40B4-BE49-F238E27FC236}">
                <a16:creationId xmlns:a16="http://schemas.microsoft.com/office/drawing/2014/main" id="{D3286E57-F54E-6466-BDD2-AC7E03850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170110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5F61CDEF-06EC-72E8-062D-120A59B367AA}"/>
              </a:ext>
            </a:extLst>
          </p:cNvPr>
          <p:cNvSpPr/>
          <p:nvPr/>
        </p:nvSpPr>
        <p:spPr>
          <a:xfrm>
            <a:off x="11135109" y="6458989"/>
            <a:ext cx="115996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1623CFDB-019A-E713-9991-374D1D81E9F8}"/>
              </a:ext>
            </a:extLst>
          </p:cNvPr>
          <p:cNvSpPr/>
          <p:nvPr/>
        </p:nvSpPr>
        <p:spPr>
          <a:xfrm>
            <a:off x="11291174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6992776D-ABD6-4E94-DF80-517C3119A4C2}"/>
              </a:ext>
            </a:extLst>
          </p:cNvPr>
          <p:cNvSpPr/>
          <p:nvPr/>
        </p:nvSpPr>
        <p:spPr>
          <a:xfrm>
            <a:off x="11447239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BE01787B-E96E-6FF5-05A0-4E41FE26A430}"/>
              </a:ext>
            </a:extLst>
          </p:cNvPr>
          <p:cNvSpPr/>
          <p:nvPr/>
        </p:nvSpPr>
        <p:spPr>
          <a:xfrm>
            <a:off x="11606366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A809049-30AD-3E9A-EA4A-907D5FC93CDC}"/>
              </a:ext>
            </a:extLst>
          </p:cNvPr>
          <p:cNvSpPr txBox="1"/>
          <p:nvPr/>
        </p:nvSpPr>
        <p:spPr>
          <a:xfrm>
            <a:off x="686741" y="1750349"/>
            <a:ext cx="777051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000" b="0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Objetivo del Espacio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40BA74-79AC-AEAC-6A4F-A6A08A89800C}"/>
              </a:ext>
            </a:extLst>
          </p:cNvPr>
          <p:cNvSpPr txBox="1"/>
          <p:nvPr/>
        </p:nvSpPr>
        <p:spPr>
          <a:xfrm>
            <a:off x="660042" y="3296295"/>
            <a:ext cx="79016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3000" dirty="0"/>
              <a:t>Concertar con la comunidad las acciones de rehabilitación a implementar en la vigencia 2026 y cierre.</a:t>
            </a:r>
          </a:p>
        </p:txBody>
      </p:sp>
    </p:spTree>
    <p:extLst>
      <p:ext uri="{BB962C8B-B14F-4D97-AF65-F5344CB8AC3E}">
        <p14:creationId xmlns:p14="http://schemas.microsoft.com/office/powerpoint/2010/main" val="386852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DBADF12-AADA-167F-5091-0A89FC21E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33DAFB76-0774-7F98-3C8C-1B9E0741D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ABD825F-D08D-255D-8911-25793A39E0A5}"/>
              </a:ext>
            </a:extLst>
          </p:cNvPr>
          <p:cNvSpPr txBox="1"/>
          <p:nvPr/>
        </p:nvSpPr>
        <p:spPr>
          <a:xfrm>
            <a:off x="419100" y="1240736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Implementación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9F0A8FF-041B-9CFF-B1AB-53095167EB0D}"/>
              </a:ext>
            </a:extLst>
          </p:cNvPr>
          <p:cNvSpPr txBox="1"/>
          <p:nvPr/>
        </p:nvSpPr>
        <p:spPr>
          <a:xfrm>
            <a:off x="419100" y="2221145"/>
            <a:ext cx="82423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500" b="1" dirty="0">
                <a:latin typeface="Calibri (Cuerpo)"/>
              </a:rPr>
              <a:t>🧵</a:t>
            </a:r>
            <a:r>
              <a:rPr lang="es-CO" sz="2800" dirty="0"/>
              <a:t>Proceso participativo de resignificación territorial (mural / valla simbólica)</a:t>
            </a:r>
            <a:endParaRPr lang="es-MX" sz="2500" b="1" dirty="0">
              <a:latin typeface="Calibri (Cuerpo)"/>
            </a:endParaRPr>
          </a:p>
          <a:p>
            <a:r>
              <a:rPr lang="es-MX" sz="2800" b="1" dirty="0">
                <a:solidFill>
                  <a:srgbClr val="FFC000"/>
                </a:solidFill>
              </a:rPr>
              <a:t>Enfoque:</a:t>
            </a:r>
          </a:p>
          <a:p>
            <a:pPr lvl="1"/>
            <a:r>
              <a:rPr lang="es-MX" sz="2800" dirty="0"/>
              <a:t>Memoria colectiva </a:t>
            </a:r>
          </a:p>
          <a:p>
            <a:pPr lvl="1"/>
            <a:r>
              <a:rPr lang="es-MX" sz="2800" dirty="0"/>
              <a:t>Identidad territorial </a:t>
            </a:r>
          </a:p>
          <a:p>
            <a:pPr lvl="1"/>
            <a:r>
              <a:rPr lang="es-MX" sz="2800" dirty="0"/>
              <a:t>Participación comunitaria </a:t>
            </a:r>
          </a:p>
          <a:p>
            <a:r>
              <a:rPr lang="es-MX" sz="2800" b="1" dirty="0">
                <a:solidFill>
                  <a:srgbClr val="FFC000"/>
                </a:solidFill>
              </a:rPr>
              <a:t>Resultado esperado:</a:t>
            </a:r>
          </a:p>
          <a:p>
            <a:pPr lvl="1"/>
            <a:r>
              <a:rPr lang="es-MX" sz="2800" dirty="0"/>
              <a:t>Elemento simbólico construido con la comunidad </a:t>
            </a:r>
          </a:p>
          <a:p>
            <a:pPr lvl="1"/>
            <a:r>
              <a:rPr lang="es-MX" sz="2800" dirty="0"/>
              <a:t>Apropiación del proceso </a:t>
            </a:r>
          </a:p>
          <a:p>
            <a:pPr lvl="1"/>
            <a:r>
              <a:rPr lang="es-MX" sz="2800" dirty="0"/>
              <a:t>Cierre de la medida de rehabilitación</a:t>
            </a:r>
          </a:p>
        </p:txBody>
      </p:sp>
    </p:spTree>
    <p:extLst>
      <p:ext uri="{BB962C8B-B14F-4D97-AF65-F5344CB8AC3E}">
        <p14:creationId xmlns:p14="http://schemas.microsoft.com/office/powerpoint/2010/main" val="3945187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A98F-F9B3-4E0B-5C9F-D178B521B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F172FA2-2227-D2AA-E296-37665C93A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C157AB63-EBF8-99D0-10B3-1E2650CF9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C78E60-CFBF-89A2-A931-B9A9194D95C0}"/>
              </a:ext>
            </a:extLst>
          </p:cNvPr>
          <p:cNvSpPr txBox="1"/>
          <p:nvPr/>
        </p:nvSpPr>
        <p:spPr>
          <a:xfrm>
            <a:off x="419100" y="1522956"/>
            <a:ext cx="858370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Jornada Preparatoria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4CA27C0-A758-ECA0-09F2-A36816A9583C}"/>
              </a:ext>
            </a:extLst>
          </p:cNvPr>
          <p:cNvSpPr txBox="1"/>
          <p:nvPr/>
        </p:nvSpPr>
        <p:spPr>
          <a:xfrm>
            <a:off x="419100" y="2300941"/>
            <a:ext cx="82423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/>
              <a:t>🧠 Planeación participativa </a:t>
            </a:r>
          </a:p>
          <a:p>
            <a:r>
              <a:rPr lang="es-MX" sz="2400" dirty="0"/>
              <a:t>🎯 </a:t>
            </a:r>
            <a:r>
              <a:rPr lang="es-MX" sz="2400" b="1" dirty="0"/>
              <a:t>Objetivo:</a:t>
            </a:r>
            <a:br>
              <a:rPr lang="es-MX" sz="2400" dirty="0"/>
            </a:br>
            <a:r>
              <a:rPr lang="es-MX" sz="2400" dirty="0"/>
              <a:t>Concertar con la comunidad el diseño, significado y tipo de intervención a realizar.</a:t>
            </a:r>
          </a:p>
          <a:p>
            <a:r>
              <a:rPr lang="es-MX" sz="2400" dirty="0"/>
              <a:t>🛠️ </a:t>
            </a:r>
            <a:r>
              <a:rPr lang="es-MX" sz="2400" b="1" dirty="0"/>
              <a:t>Actividades:</a:t>
            </a:r>
            <a:endParaRPr lang="es-MX" sz="2400" dirty="0"/>
          </a:p>
          <a:p>
            <a:pPr lvl="1"/>
            <a:r>
              <a:rPr lang="es-MX" sz="2400" dirty="0"/>
              <a:t>🤝 Apertura y contextualización </a:t>
            </a:r>
          </a:p>
          <a:p>
            <a:pPr lvl="1"/>
            <a:r>
              <a:rPr lang="es-MX" sz="2400" dirty="0"/>
              <a:t>💬 Espacio de diálogo sobre inconformidades previas </a:t>
            </a:r>
          </a:p>
          <a:p>
            <a:pPr lvl="1"/>
            <a:r>
              <a:rPr lang="es-MX" sz="2400" dirty="0"/>
              <a:t>🧠 Lluvia de ideas (¿qué quieren representar?) </a:t>
            </a:r>
          </a:p>
          <a:p>
            <a:pPr lvl="1"/>
            <a:r>
              <a:rPr lang="es-MX" sz="2400" dirty="0"/>
              <a:t>🗺️ Identificación del lugar a intervenir </a:t>
            </a:r>
          </a:p>
          <a:p>
            <a:pPr lvl="1"/>
            <a:r>
              <a:rPr lang="es-MX" sz="2400" dirty="0"/>
              <a:t>✍️ Construcción colectiva del diseño o concepto </a:t>
            </a:r>
          </a:p>
          <a:p>
            <a:pPr lvl="1"/>
            <a:r>
              <a:rPr lang="es-MX" sz="2400" dirty="0"/>
              <a:t>🗳️ Validación comunitaria de la propuesta</a:t>
            </a:r>
          </a:p>
        </p:txBody>
      </p:sp>
    </p:spTree>
    <p:extLst>
      <p:ext uri="{BB962C8B-B14F-4D97-AF65-F5344CB8AC3E}">
        <p14:creationId xmlns:p14="http://schemas.microsoft.com/office/powerpoint/2010/main" val="1153473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B49B2-B066-FE0A-48C3-1E0AAB333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CE94EBE-69AB-4C41-D56E-40A9787A0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8B652D91-12E7-5358-ADD4-D50A46E98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E0BFC59-A6FA-84BC-3E14-32827A3B1CF6}"/>
              </a:ext>
            </a:extLst>
          </p:cNvPr>
          <p:cNvSpPr txBox="1"/>
          <p:nvPr/>
        </p:nvSpPr>
        <p:spPr>
          <a:xfrm>
            <a:off x="419100" y="1522956"/>
            <a:ext cx="858370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Jornada Preparatoria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113F7B3-2C8D-EA79-2DFE-B1C0CCC453B1}"/>
              </a:ext>
            </a:extLst>
          </p:cNvPr>
          <p:cNvSpPr txBox="1"/>
          <p:nvPr/>
        </p:nvSpPr>
        <p:spPr>
          <a:xfrm>
            <a:off x="419100" y="2300941"/>
            <a:ext cx="82423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/>
              <a:t>👥 </a:t>
            </a:r>
            <a:r>
              <a:rPr lang="es-CO" sz="2400" b="1" dirty="0"/>
              <a:t>Participantes clave: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s-CO" sz="2400" dirty="0"/>
              <a:t>🧵 Tejedores y Tejedoras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s-CO" sz="2400" dirty="0"/>
              <a:t>👥 Comité de Impulso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s-CO" sz="2400" dirty="0"/>
              <a:t>🏘️ Representantes de veredas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s-CO" sz="2400" dirty="0"/>
              <a:t>👨‍👩‍👧‍👦 Comunidad en general </a:t>
            </a:r>
          </a:p>
          <a:p>
            <a:endParaRPr lang="es-CO" sz="2400" dirty="0"/>
          </a:p>
          <a:p>
            <a:r>
              <a:rPr lang="es-CO" sz="2400" dirty="0"/>
              <a:t>📊 </a:t>
            </a:r>
            <a:r>
              <a:rPr lang="es-CO" sz="2400" b="1" dirty="0"/>
              <a:t>Referencia:</a:t>
            </a:r>
            <a:br>
              <a:rPr lang="es-CO" sz="2400" dirty="0"/>
            </a:br>
            <a:r>
              <a:rPr lang="es-CO" sz="2400" dirty="0"/>
              <a:t>Participación previa: 11 personas (tejedores + comité) </a:t>
            </a:r>
          </a:p>
        </p:txBody>
      </p:sp>
    </p:spTree>
    <p:extLst>
      <p:ext uri="{BB962C8B-B14F-4D97-AF65-F5344CB8AC3E}">
        <p14:creationId xmlns:p14="http://schemas.microsoft.com/office/powerpoint/2010/main" val="2118909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D6DB2-E3DB-7E70-F370-A418752D3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6F188B5-3EE5-2502-3266-93CA9886F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BFD8782C-C636-256C-C50C-20E165472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286E96E-E448-3B62-AABE-B3DCA6930DD5}"/>
              </a:ext>
            </a:extLst>
          </p:cNvPr>
          <p:cNvSpPr txBox="1"/>
          <p:nvPr/>
        </p:nvSpPr>
        <p:spPr>
          <a:xfrm>
            <a:off x="419100" y="1522956"/>
            <a:ext cx="858370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Jornada Preparatoria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0500A48-092E-1B65-AC73-BFAE9CCD1881}"/>
              </a:ext>
            </a:extLst>
          </p:cNvPr>
          <p:cNvSpPr txBox="1"/>
          <p:nvPr/>
        </p:nvSpPr>
        <p:spPr>
          <a:xfrm>
            <a:off x="419100" y="2300941"/>
            <a:ext cx="82423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/>
              <a:t>📦 </a:t>
            </a:r>
            <a:r>
              <a:rPr lang="es-CO" sz="2400" b="1" dirty="0"/>
              <a:t>Requerimientos logísticos:</a:t>
            </a:r>
            <a:endParaRPr lang="es-CO" sz="2400" dirty="0"/>
          </a:p>
          <a:p>
            <a:r>
              <a:rPr lang="es-CO" sz="2400" dirty="0"/>
              <a:t>🍲 Alimentación (olla comunitaria o refrigerios) </a:t>
            </a:r>
          </a:p>
          <a:p>
            <a:r>
              <a:rPr lang="es-CO" sz="2400" dirty="0"/>
              <a:t>📝 Materiales: </a:t>
            </a:r>
          </a:p>
          <a:p>
            <a:pPr lvl="2"/>
            <a:r>
              <a:rPr lang="es-CO" sz="2400" dirty="0"/>
              <a:t>Cartulinas </a:t>
            </a:r>
          </a:p>
          <a:p>
            <a:pPr lvl="2"/>
            <a:r>
              <a:rPr lang="es-CO" sz="2400" dirty="0"/>
              <a:t>Marcadores </a:t>
            </a:r>
          </a:p>
          <a:p>
            <a:pPr lvl="2"/>
            <a:r>
              <a:rPr lang="es-CO" sz="2400" dirty="0"/>
              <a:t>Papelógrafos </a:t>
            </a:r>
          </a:p>
          <a:p>
            <a:r>
              <a:rPr lang="es-CO" sz="2400" dirty="0"/>
              <a:t>💻 Apoyo técnico (presentación / registro) </a:t>
            </a:r>
          </a:p>
          <a:p>
            <a:r>
              <a:rPr lang="es-CO" sz="2400" dirty="0"/>
              <a:t>📸 Registro fotográfico </a:t>
            </a:r>
          </a:p>
          <a:p>
            <a:r>
              <a:rPr lang="es-CO" sz="2400" dirty="0"/>
              <a:t>📋 Listados de asistencia</a:t>
            </a:r>
          </a:p>
        </p:txBody>
      </p:sp>
    </p:spTree>
    <p:extLst>
      <p:ext uri="{BB962C8B-B14F-4D97-AF65-F5344CB8AC3E}">
        <p14:creationId xmlns:p14="http://schemas.microsoft.com/office/powerpoint/2010/main" val="403673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89BD5-0E24-05B3-1A88-94D23F75C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D78756B-BDAB-BD41-CB08-E03BDA84A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3368B133-F689-D9EC-ADF6-02E8D083E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857D836-31E2-D4CE-DABE-68CAFC810D80}"/>
              </a:ext>
            </a:extLst>
          </p:cNvPr>
          <p:cNvSpPr txBox="1"/>
          <p:nvPr/>
        </p:nvSpPr>
        <p:spPr>
          <a:xfrm>
            <a:off x="419100" y="1522956"/>
            <a:ext cx="858370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Implementación resignificación territorial (mural / valla simbólica)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3796B16-FD83-7C1B-F18F-6F25828A0C1B}"/>
              </a:ext>
            </a:extLst>
          </p:cNvPr>
          <p:cNvSpPr txBox="1"/>
          <p:nvPr/>
        </p:nvSpPr>
        <p:spPr>
          <a:xfrm>
            <a:off x="450850" y="3017073"/>
            <a:ext cx="824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🛠️ </a:t>
            </a:r>
            <a:r>
              <a:rPr lang="es-MX" sz="2400" b="1" dirty="0"/>
              <a:t>Actividades:</a:t>
            </a:r>
            <a:endParaRPr lang="es-MX" sz="2400" dirty="0"/>
          </a:p>
          <a:p>
            <a:pPr lvl="1"/>
            <a:r>
              <a:rPr lang="es-MX" sz="2400" dirty="0"/>
              <a:t>Preparación del espacio </a:t>
            </a:r>
          </a:p>
          <a:p>
            <a:pPr lvl="1"/>
            <a:r>
              <a:rPr lang="es-MX" sz="2400" dirty="0"/>
              <a:t>Elaboración del mural o instalación de vallas </a:t>
            </a:r>
          </a:p>
          <a:p>
            <a:pPr lvl="1"/>
            <a:r>
              <a:rPr lang="es-MX" sz="2400" dirty="0"/>
              <a:t>Participación comunitaria activa </a:t>
            </a:r>
          </a:p>
          <a:p>
            <a:pPr lvl="1"/>
            <a:r>
              <a:rPr lang="es-MX" sz="2400" dirty="0"/>
              <a:t>Construcción simbólica del mensaje </a:t>
            </a:r>
          </a:p>
          <a:p>
            <a:pPr lvl="1"/>
            <a:r>
              <a:rPr lang="es-MX" sz="2400" dirty="0"/>
              <a:t>Acto de </a:t>
            </a:r>
            <a:r>
              <a:rPr lang="es-MX" sz="2400" b="1" dirty="0">
                <a:highlight>
                  <a:srgbClr val="FFC800"/>
                </a:highlight>
              </a:rPr>
              <a:t>cierre</a:t>
            </a:r>
            <a:r>
              <a:rPr lang="es-MX" sz="2400" dirty="0"/>
              <a:t> comunitario</a:t>
            </a:r>
          </a:p>
        </p:txBody>
      </p:sp>
    </p:spTree>
    <p:extLst>
      <p:ext uri="{BB962C8B-B14F-4D97-AF65-F5344CB8AC3E}">
        <p14:creationId xmlns:p14="http://schemas.microsoft.com/office/powerpoint/2010/main" val="2604142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065928" y="2217074"/>
            <a:ext cx="5042086" cy="1661993"/>
          </a:xfrm>
          <a:prstGeom prst="rect">
            <a:avLst/>
          </a:prstGeom>
        </p:spPr>
        <p:txBody>
          <a:bodyPr wrap="none" lIns="68580" tIns="34290" rIns="68580" bIns="34290" anchor="t">
            <a:spAutoFit/>
          </a:bodyPr>
          <a:lstStyle/>
          <a:p>
            <a:r>
              <a:rPr lang="es-ES" sz="10350" b="1" dirty="0">
                <a:solidFill>
                  <a:srgbClr val="FFC000"/>
                </a:solidFill>
              </a:rPr>
              <a:t>¡Gracias!</a:t>
            </a:r>
            <a:endParaRPr lang="es-ES" sz="3000" b="1" dirty="0">
              <a:solidFill>
                <a:srgbClr val="FFC000"/>
              </a:solidFill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F7DC1FA-88FD-13E3-8002-8148E8075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833" y="685651"/>
            <a:ext cx="1616276" cy="15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370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pires xmlns="4a84aae7-e3be-476f-ad65-60ca344568f8">3000-01-01T00:00:00+00:00</Expires>
    <Habilitado xmlns="4a84aae7-e3be-476f-ad65-60ca344568f8">true</Habilitado>
    <Imagen xmlns="4a84aae7-e3be-476f-ad65-60ca344568f8">
      <Url xsi:nil="true"/>
      <Description xsi:nil="true"/>
    </Imagen>
    <Orden xmlns="4a84aae7-e3be-476f-ad65-60ca344568f8" xsi:nil="true"/>
    <URLDestino xmlns="4a84aae7-e3be-476f-ad65-60ca344568f8">
      <Url xsi:nil="true"/>
      <Description xsi:nil="true"/>
    </URLDestino>
    <lcf76f155ced4ddcb4097134ff3c332f xmlns="4a84aae7-e3be-476f-ad65-60ca344568f8">
      <Terms xmlns="http://schemas.microsoft.com/office/infopath/2007/PartnerControls"/>
    </lcf76f155ced4ddcb4097134ff3c332f>
    <Destacado xmlns="4a84aae7-e3be-476f-ad65-60ca344568f8">true</Destacado>
    <TaxCatchAll xmlns="151aedf8-b73a-4565-a4fd-2e9260f5a2d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6E448B53BCF82469E215D6E4E8CD039" ma:contentTypeVersion="23" ma:contentTypeDescription="Crear nuevo documento." ma:contentTypeScope="" ma:versionID="9e4dbb8980c3644670def2221f15f0fa">
  <xsd:schema xmlns:xsd="http://www.w3.org/2001/XMLSchema" xmlns:xs="http://www.w3.org/2001/XMLSchema" xmlns:p="http://schemas.microsoft.com/office/2006/metadata/properties" xmlns:ns2="4a84aae7-e3be-476f-ad65-60ca344568f8" xmlns:ns3="151aedf8-b73a-4565-a4fd-2e9260f5a2dd" targetNamespace="http://schemas.microsoft.com/office/2006/metadata/properties" ma:root="true" ma:fieldsID="f861337b6d4d6561640d0bcc423ccd4b" ns2:_="" ns3:_="">
    <xsd:import namespace="4a84aae7-e3be-476f-ad65-60ca344568f8"/>
    <xsd:import namespace="151aedf8-b73a-4565-a4fd-2e9260f5a2dd"/>
    <xsd:element name="properties">
      <xsd:complexType>
        <xsd:sequence>
          <xsd:element name="documentManagement">
            <xsd:complexType>
              <xsd:all>
                <xsd:element ref="ns2:Imagen" minOccurs="0"/>
                <xsd:element ref="ns2:Orden" minOccurs="0"/>
                <xsd:element ref="ns2:Habilitado" minOccurs="0"/>
                <xsd:element ref="ns2:MediaServiceMetadata" minOccurs="0"/>
                <xsd:element ref="ns2:MediaServiceFastMetadata" minOccurs="0"/>
                <xsd:element ref="ns2:URLDestino" minOccurs="0"/>
                <xsd:element ref="ns2:Expires"/>
                <xsd:element ref="ns2:Destacado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84aae7-e3be-476f-ad65-60ca344568f8" elementFormDefault="qualified">
    <xsd:import namespace="http://schemas.microsoft.com/office/2006/documentManagement/types"/>
    <xsd:import namespace="http://schemas.microsoft.com/office/infopath/2007/PartnerControls"/>
    <xsd:element name="Imagen" ma:index="8" nillable="true" ma:displayName="Imagen" ma:format="Image" ma:internalName="Image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rden" ma:index="9" nillable="true" ma:displayName="Orden" ma:decimals="0" ma:internalName="Orden">
      <xsd:simpleType>
        <xsd:restriction base="dms:Number"/>
      </xsd:simpleType>
    </xsd:element>
    <xsd:element name="Habilitado" ma:index="10" nillable="true" ma:displayName="Habilitado" ma:default="1" ma:internalName="Habilitado">
      <xsd:simpleType>
        <xsd:restriction base="dms:Boolean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URLDestino" ma:index="13" nillable="true" ma:displayName="URLDestino" ma:format="Hyperlink" ma:internalName="URLDestino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Expires" ma:index="14" ma:displayName="Expira" ma:default="3000-01-01T00:00:00Z" ma:format="DateOnly" ma:internalName="Expires">
      <xsd:simpleType>
        <xsd:restriction base="dms:DateTime"/>
      </xsd:simpleType>
    </xsd:element>
    <xsd:element name="Destacado" ma:index="15" nillable="true" ma:displayName="Destacado" ma:default="1" ma:internalName="Destacado">
      <xsd:simpleType>
        <xsd:restriction base="dms:Boolea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63b8c75e-ec72-4c21-81ea-4ec031f757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aedf8-b73a-4565-a4fd-2e9260f5a2d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Columna global de taxonomía" ma:hidden="true" ma:list="{9cf9a5ca-1a86-4d57-a412-b3f2b3f27a42}" ma:internalName="TaxCatchAll" ma:showField="CatchAllData" ma:web="151aedf8-b73a-4565-a4fd-2e9260f5a2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6A68F0-F1A1-43A0-ABD3-CA9634FFF0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7F38E4-EE91-4975-BCB5-1C5B61B3B8E0}">
  <ds:schemaRefs>
    <ds:schemaRef ds:uri="http://schemas.microsoft.com/office/2006/metadata/properties"/>
    <ds:schemaRef ds:uri="http://schemas.microsoft.com/office/infopath/2007/PartnerControls"/>
    <ds:schemaRef ds:uri="4a84aae7-e3be-476f-ad65-60ca344568f8"/>
    <ds:schemaRef ds:uri="151aedf8-b73a-4565-a4fd-2e9260f5a2dd"/>
  </ds:schemaRefs>
</ds:datastoreItem>
</file>

<file path=customXml/itemProps3.xml><?xml version="1.0" encoding="utf-8"?>
<ds:datastoreItem xmlns:ds="http://schemas.openxmlformats.org/officeDocument/2006/customXml" ds:itemID="{242C1EFD-5417-4898-89DA-340D6A192D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84aae7-e3be-476f-ad65-60ca344568f8"/>
    <ds:schemaRef ds:uri="151aedf8-b73a-4565-a4fd-2e9260f5a2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5390</TotalTime>
  <Words>287</Words>
  <Application>Microsoft Office PowerPoint</Application>
  <PresentationFormat>Presentación en pantalla (4:3)</PresentationFormat>
  <Paragraphs>62</Paragraphs>
  <Slides>9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8" baseType="lpstr">
      <vt:lpstr>Aptos</vt:lpstr>
      <vt:lpstr>Arial</vt:lpstr>
      <vt:lpstr>Bahnschrift Condensed</vt:lpstr>
      <vt:lpstr>Calibri</vt:lpstr>
      <vt:lpstr>Calibri (Cuerpo)</vt:lpstr>
      <vt:lpstr>Calibri Light</vt:lpstr>
      <vt:lpstr>Helvetica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Alfonso Tello Cardenas</dc:creator>
  <cp:lastModifiedBy>Alexis Cuenca Garcia</cp:lastModifiedBy>
  <cp:revision>443</cp:revision>
  <dcterms:created xsi:type="dcterms:W3CDTF">2024-06-19T14:18:25Z</dcterms:created>
  <dcterms:modified xsi:type="dcterms:W3CDTF">2026-04-14T15:50:16Z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0x010100D6E448B53BCF82469E215D6E4E8CD039</vt:lpwstr>
  </property>
</Properties>
</file>