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8" r:id="rId5"/>
    <p:sldMasterId id="2147483693" r:id="rId6"/>
    <p:sldMasterId id="2147483707" r:id="rId7"/>
    <p:sldMasterId id="2147483721" r:id="rId8"/>
    <p:sldMasterId id="2147483736" r:id="rId9"/>
    <p:sldMasterId id="2147483749" r:id="rId10"/>
    <p:sldMasterId id="2147483763" r:id="rId11"/>
  </p:sldMasterIdLst>
  <p:notesMasterIdLst>
    <p:notesMasterId r:id="rId23"/>
  </p:notesMasterIdLst>
  <p:sldIdLst>
    <p:sldId id="2145706641" r:id="rId12"/>
    <p:sldId id="2145706627" r:id="rId13"/>
    <p:sldId id="2145706752" r:id="rId14"/>
    <p:sldId id="2145706642" r:id="rId15"/>
    <p:sldId id="2145706644" r:id="rId16"/>
    <p:sldId id="2145706645" r:id="rId17"/>
    <p:sldId id="264" r:id="rId18"/>
    <p:sldId id="2145706646" r:id="rId19"/>
    <p:sldId id="2145706643" r:id="rId20"/>
    <p:sldId id="2145705932" r:id="rId21"/>
    <p:sldId id="2145705931" r:id="rId22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DFF330-5BBD-C509-1EB0-B2B6D8ED08CB}" name="Adriana Maritza, Guaca Ruiz" initials="AR" userId="S::amguaca@saludcapital.gov.co::524d0565-9fb2-44e9-86d7-f0471369bfe6" providerId="AD"/>
  <p188:author id="{8E39A680-F18C-169F-E288-17AD82D6DCB9}" name="Diana Marcela, Walteros Acero" initials="DA" userId="S::dmwalteros@saludcapital.gov.co::83b4b34e-98ef-4f12-b104-8bad1b6c9573" providerId="AD"/>
  <p188:author id="{D9CCF6A2-B98B-9F31-064D-C291AB1D5D86}" name="Maria Belen, Jaimes Sanabria" initials="MS" userId="S::mbjaimes@saludcapital.gov.co::8cd7789b-482a-4f16-8b5f-10ec9e2e13c1" providerId="AD"/>
  <p188:author id="{D7F2ABDF-8025-4D3E-05AF-3B2A6F909C69}" name="Julian Alfredo, Fernandez Niño" initials="JN" userId="S::jafernandez@saludcapital.gov.co::b5783918-193a-4d50-906d-4c7d5136ad6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na Bibiana, Canon Canchon" initials="EBCC" lastIdx="5" clrIdx="0">
    <p:extLst>
      <p:ext uri="{19B8F6BF-5375-455C-9EA6-DF929625EA0E}">
        <p15:presenceInfo xmlns:p15="http://schemas.microsoft.com/office/powerpoint/2012/main" userId="S-1-5-21-1497825296-2059143019-9522986-574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AA4"/>
    <a:srgbClr val="38A9CA"/>
    <a:srgbClr val="725EB1"/>
    <a:srgbClr val="72CA8B"/>
    <a:srgbClr val="285B6A"/>
    <a:srgbClr val="50C0E3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E29585E-8F7D-AD7C-2DE4-A6E87F247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443CFF82-CD19-67FA-48F9-1CD8747AB0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E986E9CE-1A0D-6F3A-A32A-022065291D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0281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2A9CA67B-A545-A831-C00F-0C36C8F0C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4CAC7DE5-95BD-B7A5-103C-D2DE305EA8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93F5230C-21BA-A7B2-BD97-56777989C4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/>
              <a:t>Consulté la población proyectada 2024 en el DANE: Bogotá 2024: 7.929.539 habitantes, revisé el cálculo de la tasa por 100.000 </a:t>
            </a:r>
            <a:r>
              <a:rPr lang="es-MX" err="1"/>
              <a:t>hab</a:t>
            </a:r>
            <a:r>
              <a:rPr lang="es-MX"/>
              <a:t> y da 25,37, sin embargo, se debe verificar teniendo en cuenta que la F.I. es el SDS Bogotá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2385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606429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88911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7061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76932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ratu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/>
          <p:cNvPicPr/>
          <p:nvPr userDrawn="1"/>
        </p:nvPicPr>
        <p:blipFill>
          <a:blip r:embed="rId2"/>
          <a:stretch/>
        </p:blipFill>
        <p:spPr>
          <a:xfrm>
            <a:off x="-1" y="0"/>
            <a:ext cx="12325351" cy="70104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421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 userDrawn="1"/>
        </p:nvSpPr>
        <p:spPr>
          <a:xfrm>
            <a:off x="38101" y="594240"/>
            <a:ext cx="12191040" cy="270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SITUACIÓN ACTUAL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CORONAVIRUS 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COVID-19</a:t>
            </a:r>
            <a:endParaRPr lang="en-US" sz="5867" b="0" strike="noStrike" spc="-1">
              <a:latin typeface="Arial"/>
            </a:endParaRPr>
          </a:p>
        </p:txBody>
      </p:sp>
      <p:sp>
        <p:nvSpPr>
          <p:cNvPr id="3" name="CustomShape 3"/>
          <p:cNvSpPr/>
          <p:nvPr userDrawn="1"/>
        </p:nvSpPr>
        <p:spPr>
          <a:xfrm>
            <a:off x="57152" y="4070881"/>
            <a:ext cx="12192001" cy="1352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0000" tIns="60000" rIns="120000" bIns="60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Subsecretaría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Vigilancia en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Laboratorio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Grupo de Análisis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4" name="CustomShape 2"/>
          <p:cNvSpPr/>
          <p:nvPr userDrawn="1"/>
        </p:nvSpPr>
        <p:spPr>
          <a:xfrm>
            <a:off x="496321" y="6195478"/>
            <a:ext cx="1751580" cy="399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680" tIns="45600" rIns="91680" bIns="456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Bogotá D.C.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171698" y="6233586"/>
            <a:ext cx="4305300" cy="399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s-CO"/>
              <a:t>Ingrese la fecha acá</a:t>
            </a:r>
          </a:p>
        </p:txBody>
      </p:sp>
    </p:spTree>
    <p:extLst>
      <p:ext uri="{BB962C8B-B14F-4D97-AF65-F5344CB8AC3E}">
        <p14:creationId xmlns:p14="http://schemas.microsoft.com/office/powerpoint/2010/main" val="2659597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2">
            <a:extLst>
              <a:ext uri="{FF2B5EF4-FFF2-40B4-BE49-F238E27FC236}">
                <a16:creationId xmlns:a16="http://schemas.microsoft.com/office/drawing/2014/main" id="{4E797240-F963-470A-AECD-98ABDBAA5F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707" y="-1"/>
            <a:ext cx="12211707" cy="6745356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17" name="CustomShape 4">
            <a:extLst>
              <a:ext uri="{FF2B5EF4-FFF2-40B4-BE49-F238E27FC236}">
                <a16:creationId xmlns:a16="http://schemas.microsoft.com/office/drawing/2014/main" id="{398144F2-304A-4470-881E-BA5B397C00C6}"/>
              </a:ext>
            </a:extLst>
          </p:cNvPr>
          <p:cNvSpPr/>
          <p:nvPr userDrawn="1"/>
        </p:nvSpPr>
        <p:spPr>
          <a:xfrm>
            <a:off x="8108669" y="4330979"/>
            <a:ext cx="831840" cy="635040"/>
          </a:xfrm>
          <a:prstGeom prst="rightArrow">
            <a:avLst>
              <a:gd name="adj1" fmla="val 50000"/>
              <a:gd name="adj2" fmla="val 50000"/>
            </a:avLst>
          </a:prstGeom>
          <a:ln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CustomShape 1">
            <a:extLst>
              <a:ext uri="{FF2B5EF4-FFF2-40B4-BE49-F238E27FC236}">
                <a16:creationId xmlns:a16="http://schemas.microsoft.com/office/drawing/2014/main" id="{A2F7519A-C967-42BB-9752-9AFF3288F87E}"/>
              </a:ext>
            </a:extLst>
          </p:cNvPr>
          <p:cNvSpPr/>
          <p:nvPr userDrawn="1"/>
        </p:nvSpPr>
        <p:spPr>
          <a:xfrm rot="5400000">
            <a:off x="1914661" y="3350635"/>
            <a:ext cx="2118004" cy="1754459"/>
          </a:xfrm>
          <a:prstGeom prst="bentUpArrow">
            <a:avLst>
              <a:gd name="adj1" fmla="val 32840"/>
              <a:gd name="adj2" fmla="val 23864"/>
              <a:gd name="adj3" fmla="val 35023"/>
            </a:avLst>
          </a:prstGeom>
          <a:blipFill rotWithShape="0">
            <a:blip r:embed="rId2"/>
            <a:stretch>
              <a:fillRect/>
            </a:stretch>
          </a:blipFill>
          <a:ln>
            <a:noFill/>
          </a:ln>
          <a:effectLst>
            <a:outerShdw blurRad="57150" dist="1908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565161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3021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nal_Endemi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38AEC1FB-CF40-4521-8CD7-5DE739E26037}"/>
              </a:ext>
            </a:extLst>
          </p:cNvPr>
          <p:cNvSpPr/>
          <p:nvPr userDrawn="1"/>
        </p:nvSpPr>
        <p:spPr>
          <a:xfrm>
            <a:off x="505920" y="1763520"/>
            <a:ext cx="10362240" cy="210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s-CO" sz="4000" b="1" strike="noStrike" spc="-1">
                <a:solidFill>
                  <a:srgbClr val="000000"/>
                </a:solidFill>
                <a:latin typeface="Arial"/>
              </a:rPr>
              <a:t>SEGUIMIENTO INFECCIÓN RESPIRATORIA AGUDA RUTINARIO EN LA CIUDAD</a:t>
            </a:r>
            <a:endParaRPr lang="en-US" sz="4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1779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85809398-18DD-43A4-9CBD-99AA8F958BBD}"/>
              </a:ext>
            </a:extLst>
          </p:cNvPr>
          <p:cNvSpPr/>
          <p:nvPr userDrawn="1"/>
        </p:nvSpPr>
        <p:spPr>
          <a:xfrm>
            <a:off x="1" y="1"/>
            <a:ext cx="12315289" cy="7027524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FED8FD2-E4C5-4BCC-AC20-343DC382B60B}"/>
              </a:ext>
            </a:extLst>
          </p:cNvPr>
          <p:cNvSpPr/>
          <p:nvPr userDrawn="1"/>
        </p:nvSpPr>
        <p:spPr>
          <a:xfrm>
            <a:off x="9685644" y="2174628"/>
            <a:ext cx="2629645" cy="4852896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9051E3F-D9F4-4A97-94EB-1E0E42C5F362}"/>
              </a:ext>
            </a:extLst>
          </p:cNvPr>
          <p:cNvSpPr/>
          <p:nvPr userDrawn="1"/>
        </p:nvSpPr>
        <p:spPr>
          <a:xfrm>
            <a:off x="4008926" y="2685037"/>
            <a:ext cx="3963777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s-ES" sz="9600" b="1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9600" b="1" cap="none" spc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B9F7726-3A61-489C-A669-A7BFFB05CC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0227" y="4533743"/>
            <a:ext cx="2646799" cy="58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69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3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03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58664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06080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9513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0128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18781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78896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01913" y="163992"/>
            <a:ext cx="388096" cy="4652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64602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940740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62132-1DE5-47B6-B637-A7018E20E5E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80306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033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693195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3226670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4793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34681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2730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337382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916033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190968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840789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1781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1597956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2302140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616170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226713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278423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79679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931697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6367614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01703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05911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4830362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EAA4-CC66-8861-F2A2-82702A4E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8B498C-040A-1508-7C6B-42C4D852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89" y="268874"/>
            <a:ext cx="8113291" cy="660041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7C0F7E-DE58-3F16-B8DF-442693CCE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003"/>
            <a:ext cx="9641114" cy="9756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BB57472-2904-31AB-8ED9-2033B7B3BCF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0944" y="2162629"/>
            <a:ext cx="9641114" cy="406514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386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atu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/>
          <p:cNvPicPr/>
          <p:nvPr/>
        </p:nvPicPr>
        <p:blipFill>
          <a:blip r:embed="rId2"/>
          <a:stretch/>
        </p:blipFill>
        <p:spPr>
          <a:xfrm>
            <a:off x="-1" y="0"/>
            <a:ext cx="12325351" cy="70104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71586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38101" y="594240"/>
            <a:ext cx="12191040" cy="270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SITUACIÓN ACTUAL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CORONAVIRUS 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COVID-19</a:t>
            </a:r>
            <a:endParaRPr lang="en-US" sz="5867" b="0" strike="noStrike" spc="-1">
              <a:latin typeface="Arial"/>
            </a:endParaRPr>
          </a:p>
        </p:txBody>
      </p:sp>
      <p:sp>
        <p:nvSpPr>
          <p:cNvPr id="3" name="CustomShape 3"/>
          <p:cNvSpPr/>
          <p:nvPr/>
        </p:nvSpPr>
        <p:spPr>
          <a:xfrm>
            <a:off x="57152" y="4070881"/>
            <a:ext cx="12192001" cy="1352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0000" tIns="60000" rIns="120000" bIns="60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Subsecretaría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Vigilancia en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Laboratorio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Grupo de Análisis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4" name="CustomShape 2"/>
          <p:cNvSpPr/>
          <p:nvPr/>
        </p:nvSpPr>
        <p:spPr>
          <a:xfrm>
            <a:off x="496321" y="6195478"/>
            <a:ext cx="1751580" cy="399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680" tIns="45600" rIns="91680" bIns="456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Bogotá D.C.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171698" y="6233586"/>
            <a:ext cx="4305300" cy="399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s-CO"/>
              <a:t>Ingrese la fecha acá</a:t>
            </a:r>
          </a:p>
        </p:txBody>
      </p:sp>
    </p:spTree>
    <p:extLst>
      <p:ext uri="{BB962C8B-B14F-4D97-AF65-F5344CB8AC3E}">
        <p14:creationId xmlns:p14="http://schemas.microsoft.com/office/powerpoint/2010/main" val="13942558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u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2">
            <a:extLst>
              <a:ext uri="{FF2B5EF4-FFF2-40B4-BE49-F238E27FC236}">
                <a16:creationId xmlns:a16="http://schemas.microsoft.com/office/drawing/2014/main" id="{4E797240-F963-470A-AECD-98ABDBAA5F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707" y="-1"/>
            <a:ext cx="12211707" cy="6745356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  <p:sp>
        <p:nvSpPr>
          <p:cNvPr id="17" name="CustomShape 4">
            <a:extLst>
              <a:ext uri="{FF2B5EF4-FFF2-40B4-BE49-F238E27FC236}">
                <a16:creationId xmlns:a16="http://schemas.microsoft.com/office/drawing/2014/main" id="{398144F2-304A-4470-881E-BA5B397C00C6}"/>
              </a:ext>
            </a:extLst>
          </p:cNvPr>
          <p:cNvSpPr/>
          <p:nvPr/>
        </p:nvSpPr>
        <p:spPr>
          <a:xfrm>
            <a:off x="8108669" y="4330979"/>
            <a:ext cx="831840" cy="635040"/>
          </a:xfrm>
          <a:prstGeom prst="rightArrow">
            <a:avLst>
              <a:gd name="adj1" fmla="val 50000"/>
              <a:gd name="adj2" fmla="val 50000"/>
            </a:avLst>
          </a:prstGeom>
          <a:ln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CustomShape 1">
            <a:extLst>
              <a:ext uri="{FF2B5EF4-FFF2-40B4-BE49-F238E27FC236}">
                <a16:creationId xmlns:a16="http://schemas.microsoft.com/office/drawing/2014/main" id="{A2F7519A-C967-42BB-9752-9AFF3288F87E}"/>
              </a:ext>
            </a:extLst>
          </p:cNvPr>
          <p:cNvSpPr/>
          <p:nvPr/>
        </p:nvSpPr>
        <p:spPr>
          <a:xfrm rot="5400000">
            <a:off x="1914661" y="3350635"/>
            <a:ext cx="2118004" cy="1754459"/>
          </a:xfrm>
          <a:prstGeom prst="bentUpArrow">
            <a:avLst>
              <a:gd name="adj1" fmla="val 32840"/>
              <a:gd name="adj2" fmla="val 23864"/>
              <a:gd name="adj3" fmla="val 35023"/>
            </a:avLst>
          </a:prstGeom>
          <a:blipFill rotWithShape="0">
            <a:blip r:embed="rId2"/>
            <a:stretch>
              <a:fillRect/>
            </a:stretch>
          </a:blipFill>
          <a:ln>
            <a:noFill/>
          </a:ln>
          <a:effectLst>
            <a:outerShdw blurRad="57150" dist="1908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385763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9365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nal_Endemi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38AEC1FB-CF40-4521-8CD7-5DE739E26037}"/>
              </a:ext>
            </a:extLst>
          </p:cNvPr>
          <p:cNvSpPr/>
          <p:nvPr/>
        </p:nvSpPr>
        <p:spPr>
          <a:xfrm>
            <a:off x="505920" y="1763520"/>
            <a:ext cx="10362240" cy="210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s-CO" sz="4000" b="1" strike="noStrike" spc="-1">
                <a:solidFill>
                  <a:srgbClr val="000000"/>
                </a:solidFill>
                <a:latin typeface="Arial"/>
              </a:rPr>
              <a:t>SEGUIMIENTO INFECCIÓN RESPIRATORIA AGUDA RUTINARIO EN LA CIUDAD</a:t>
            </a:r>
            <a:endParaRPr lang="en-US" sz="4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2465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85809398-18DD-43A4-9CBD-99AA8F958BBD}"/>
              </a:ext>
            </a:extLst>
          </p:cNvPr>
          <p:cNvSpPr/>
          <p:nvPr/>
        </p:nvSpPr>
        <p:spPr>
          <a:xfrm>
            <a:off x="1" y="1"/>
            <a:ext cx="12315289" cy="7027524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FED8FD2-E4C5-4BCC-AC20-343DC382B60B}"/>
              </a:ext>
            </a:extLst>
          </p:cNvPr>
          <p:cNvSpPr/>
          <p:nvPr/>
        </p:nvSpPr>
        <p:spPr>
          <a:xfrm>
            <a:off x="9685644" y="2174628"/>
            <a:ext cx="2629645" cy="4852896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9051E3F-D9F4-4A97-94EB-1E0E42C5F362}"/>
              </a:ext>
            </a:extLst>
          </p:cNvPr>
          <p:cNvSpPr/>
          <p:nvPr/>
        </p:nvSpPr>
        <p:spPr>
          <a:xfrm>
            <a:off x="4008926" y="2685037"/>
            <a:ext cx="3963777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s-ES" sz="9600" b="1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9600" b="1" cap="none" spc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B9F7726-3A61-489C-A669-A7BFFB05C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227" y="4533743"/>
            <a:ext cx="2646799" cy="58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1141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3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434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3433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18495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84202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30864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16024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92701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Dos obje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01913" y="163992"/>
            <a:ext cx="388096" cy="4652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59158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4" y="1907527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4" y="3502152"/>
            <a:ext cx="7723531" cy="677355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6" y="5744659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87811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21"/>
            <a:ext cx="10515600" cy="510461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1825626"/>
            <a:ext cx="10515599" cy="381380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4224979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3" y="1865657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594" marR="0" lvl="0" indent="-22859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9"/>
            <a:ext cx="6623051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3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9"/>
            <a:ext cx="2160000" cy="49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295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035506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70"/>
            <a:ext cx="10515600" cy="510461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19364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19364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7488095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0987888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12954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667422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5" y="1"/>
            <a:ext cx="5848351" cy="6356351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 sz="135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90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20" y="785816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839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6" y="5744659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90"/>
            <a:ext cx="7476123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6757902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32586"/>
            <a:ext cx="3932237" cy="142481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4868411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1"/>
            <a:ext cx="10515600" cy="51046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246003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571557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91908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670159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1567792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137337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1D8BD707-D9CF-40AE-B4C6-C98DA3205C09}" type="datetimeFigureOut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>
                <a:defRPr/>
              </a:pPr>
              <a:t>10/22/2025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es-CO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B6F15528-21DE-4FAA-801E-634DDDAF4B2B}" type="slidenum">
              <a:rPr lang="es-CO" sz="18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>
                <a:defRPr/>
              </a:pPr>
              <a:t>‹Nº›</a:t>
            </a:fld>
            <a:endParaRPr lang="es-CO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7480541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8656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10474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2916758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995387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618664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41952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EAA4-CC66-8861-F2A2-82702A4E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8B498C-040A-1508-7C6B-42C4D852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89" y="268876"/>
            <a:ext cx="8113291" cy="660041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7C0F7E-DE58-3F16-B8DF-442693CCE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004"/>
            <a:ext cx="9641115" cy="9756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BB57472-2904-31AB-8ED9-2033B7B3BCF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0944" y="2162630"/>
            <a:ext cx="9641115" cy="406514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0128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4329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185763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834629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868844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8872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392516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8196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3886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654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3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39C29DBC-51DC-9AB2-493D-EE78B8B8318B}"/>
              </a:ext>
            </a:extLst>
          </p:cNvPr>
          <p:cNvSpPr/>
          <p:nvPr userDrawn="1"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292ED80-A7DE-4777-DEED-3EE638C16792}"/>
              </a:ext>
            </a:extLst>
          </p:cNvPr>
          <p:cNvSpPr/>
          <p:nvPr userDrawn="1"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4E4E34E-4205-BC94-73C7-461144205E4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7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0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6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1"/>
            <a:ext cx="10515600" cy="51046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42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89"/>
            <a:ext cx="10515600" cy="11562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10/22/2025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9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22/10/2025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468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0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2.xml"/><Relationship Id="rId4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383" y="2009127"/>
            <a:ext cx="9585943" cy="2696221"/>
          </a:xfrm>
        </p:spPr>
        <p:txBody>
          <a:bodyPr/>
          <a:lstStyle/>
          <a:p>
            <a:r>
              <a:rPr lang="es-MX" sz="3733" dirty="0"/>
              <a:t>Comportamiento epidemiológico de la Mortalidad Infantil en Bogotá D.C</a:t>
            </a:r>
            <a:br>
              <a:rPr lang="es-MX" sz="2667" dirty="0"/>
            </a:br>
            <a:br>
              <a:rPr lang="es-MX" sz="2667" dirty="0"/>
            </a:br>
            <a:r>
              <a:rPr lang="es-MX" sz="2667" dirty="0"/>
              <a:t>Adriana Guaca</a:t>
            </a:r>
            <a:br>
              <a:rPr lang="es-MX" sz="2667" dirty="0"/>
            </a:br>
            <a:r>
              <a:rPr lang="es-MX" sz="2667" dirty="0"/>
              <a:t>Profesional especializado</a:t>
            </a:r>
            <a:br>
              <a:rPr lang="es-MX" sz="2667" dirty="0"/>
            </a:br>
            <a:r>
              <a:rPr lang="es-MX" sz="2667" dirty="0"/>
              <a:t>Subdirección de vigilancia en Salud Pública</a:t>
            </a:r>
            <a:endParaRPr lang="en-CO" sz="2667" dirty="0"/>
          </a:p>
        </p:txBody>
      </p:sp>
    </p:spTree>
    <p:extLst>
      <p:ext uri="{BB962C8B-B14F-4D97-AF65-F5344CB8AC3E}">
        <p14:creationId xmlns:p14="http://schemas.microsoft.com/office/powerpoint/2010/main" val="4277388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460385" y="2661169"/>
            <a:ext cx="9522993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defTabSz="914377"/>
            <a:r>
              <a:rPr lang="es-MX" sz="7200" b="1">
                <a:solidFill>
                  <a:prstClr val="white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Oswald"/>
              </a:rPr>
              <a:t>Gracias</a:t>
            </a:r>
            <a:endParaRPr lang="es-CO" sz="7200" b="1">
              <a:solidFill>
                <a:prstClr val="white"/>
              </a:solidFill>
              <a:latin typeface="Arial" panose="020B0604020202020204" pitchFamily="34" charset="0"/>
              <a:ea typeface="+mn-lt"/>
              <a:cs typeface="Arial" panose="020B0604020202020204" pitchFamily="34" charset="0"/>
              <a:sym typeface="Oswald"/>
            </a:endParaRPr>
          </a:p>
        </p:txBody>
      </p:sp>
      <p:pic>
        <p:nvPicPr>
          <p:cNvPr id="8" name="Imagen 3">
            <a:extLst>
              <a:ext uri="{FF2B5EF4-FFF2-40B4-BE49-F238E27FC236}">
                <a16:creationId xmlns:a16="http://schemas.microsoft.com/office/drawing/2014/main" id="{CE90F32E-7E5F-4547-C02B-D3052B8C4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1999" y="5536731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04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104">
          <a:extLst>
            <a:ext uri="{FF2B5EF4-FFF2-40B4-BE49-F238E27FC236}">
              <a16:creationId xmlns:a16="http://schemas.microsoft.com/office/drawing/2014/main" id="{9DE0D76D-E825-D02A-F2B0-C33582CE2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9B8A7D-B0ED-908C-002A-C204DB22A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2"/>
            <a:ext cx="10515600" cy="979617"/>
          </a:xfrm>
        </p:spPr>
        <p:txBody>
          <a:bodyPr>
            <a:normAutofit fontScale="90000"/>
          </a:bodyPr>
          <a:lstStyle/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Esta estrategia se basa en el marco de MAS Bienestar y hace parte de las metas de Plan de Desarrollo “Bogotá Camina Segura”</a:t>
            </a:r>
            <a:b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919" y="1514009"/>
            <a:ext cx="5148485" cy="499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80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05AD9E57-4C85-CDC5-57AE-3E50D2643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AC3B0882-043A-7C25-742E-E82581D3DAAC}"/>
              </a:ext>
            </a:extLst>
          </p:cNvPr>
          <p:cNvSpPr txBox="1"/>
          <p:nvPr/>
        </p:nvSpPr>
        <p:spPr>
          <a:xfrm>
            <a:off x="930322" y="100610"/>
            <a:ext cx="10331356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/>
            <a:r>
              <a:rPr lang="es-MX" sz="2800" b="1" dirty="0">
                <a:solidFill>
                  <a:srgbClr val="0070C0"/>
                </a:solidFill>
              </a:rPr>
              <a:t>Comportamiento de los indicadores en la primera infancia en Bogotá D.C</a:t>
            </a:r>
            <a:endParaRPr lang="es-MX" sz="2800" b="1" dirty="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AF3DC13-3960-9CB0-2A8D-A99A68741BB1}"/>
              </a:ext>
            </a:extLst>
          </p:cNvPr>
          <p:cNvSpPr txBox="1"/>
          <p:nvPr/>
        </p:nvSpPr>
        <p:spPr>
          <a:xfrm>
            <a:off x="10301592" y="2198450"/>
            <a:ext cx="142996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Tasa fetales: </a:t>
            </a:r>
          </a:p>
          <a:p>
            <a:pPr algn="ctr"/>
            <a:r>
              <a:rPr lang="es-MX" sz="1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7,5 x 1,000 NV+MF</a:t>
            </a:r>
          </a:p>
          <a:p>
            <a:pPr algn="ctr"/>
            <a:r>
              <a:rPr lang="es-MX" sz="1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Proporción: 73%</a:t>
            </a:r>
            <a:endParaRPr lang="es-CO" sz="1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1B4593B-732D-BF34-E836-E9798A272710}"/>
              </a:ext>
            </a:extLst>
          </p:cNvPr>
          <p:cNvSpPr/>
          <p:nvPr/>
        </p:nvSpPr>
        <p:spPr>
          <a:xfrm>
            <a:off x="2203227" y="6375778"/>
            <a:ext cx="8978805" cy="4616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 dirty="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800" dirty="0"/>
              <a:t>Fuente 2024 : Aplicativo RUAF-ND.Sistema de Estadísticas Vitales SDS -EEVV-PRELIMINARES ajustado 13-01-2025</a:t>
            </a:r>
          </a:p>
          <a:p>
            <a:r>
              <a:rPr lang="es-CO" sz="800" dirty="0"/>
              <a:t>Fuente 2025 : Aplicativo RUAF-ND.Sistema de Estadísticas Vitales SDS -EEVV-PRELIMINARES ajustado 09-10-2025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473514B4-0C09-2186-5855-A3D78DD08C79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32460450"/>
              </p:ext>
            </p:extLst>
          </p:nvPr>
        </p:nvGraphicFramePr>
        <p:xfrm>
          <a:off x="930322" y="1253331"/>
          <a:ext cx="9243214" cy="4351337"/>
        </p:xfrm>
        <a:graphic>
          <a:graphicData uri="http://schemas.openxmlformats.org/drawingml/2006/table">
            <a:tbl>
              <a:tblPr/>
              <a:tblGrid>
                <a:gridCol w="2342629">
                  <a:extLst>
                    <a:ext uri="{9D8B030D-6E8A-4147-A177-3AD203B41FA5}">
                      <a16:colId xmlns:a16="http://schemas.microsoft.com/office/drawing/2014/main" val="334098607"/>
                    </a:ext>
                  </a:extLst>
                </a:gridCol>
                <a:gridCol w="777929">
                  <a:extLst>
                    <a:ext uri="{9D8B030D-6E8A-4147-A177-3AD203B41FA5}">
                      <a16:colId xmlns:a16="http://schemas.microsoft.com/office/drawing/2014/main" val="2294402944"/>
                    </a:ext>
                  </a:extLst>
                </a:gridCol>
                <a:gridCol w="813289">
                  <a:extLst>
                    <a:ext uri="{9D8B030D-6E8A-4147-A177-3AD203B41FA5}">
                      <a16:colId xmlns:a16="http://schemas.microsoft.com/office/drawing/2014/main" val="3400371076"/>
                    </a:ext>
                  </a:extLst>
                </a:gridCol>
                <a:gridCol w="760249">
                  <a:extLst>
                    <a:ext uri="{9D8B030D-6E8A-4147-A177-3AD203B41FA5}">
                      <a16:colId xmlns:a16="http://schemas.microsoft.com/office/drawing/2014/main" val="1099862139"/>
                    </a:ext>
                  </a:extLst>
                </a:gridCol>
                <a:gridCol w="751409">
                  <a:extLst>
                    <a:ext uri="{9D8B030D-6E8A-4147-A177-3AD203B41FA5}">
                      <a16:colId xmlns:a16="http://schemas.microsoft.com/office/drawing/2014/main" val="3721422059"/>
                    </a:ext>
                  </a:extLst>
                </a:gridCol>
                <a:gridCol w="599359">
                  <a:extLst>
                    <a:ext uri="{9D8B030D-6E8A-4147-A177-3AD203B41FA5}">
                      <a16:colId xmlns:a16="http://schemas.microsoft.com/office/drawing/2014/main" val="3313813053"/>
                    </a:ext>
                  </a:extLst>
                </a:gridCol>
                <a:gridCol w="1051972">
                  <a:extLst>
                    <a:ext uri="{9D8B030D-6E8A-4147-A177-3AD203B41FA5}">
                      <a16:colId xmlns:a16="http://schemas.microsoft.com/office/drawing/2014/main" val="59086320"/>
                    </a:ext>
                  </a:extLst>
                </a:gridCol>
                <a:gridCol w="724889">
                  <a:extLst>
                    <a:ext uri="{9D8B030D-6E8A-4147-A177-3AD203B41FA5}">
                      <a16:colId xmlns:a16="http://schemas.microsoft.com/office/drawing/2014/main" val="2759886246"/>
                    </a:ext>
                  </a:extLst>
                </a:gridCol>
                <a:gridCol w="578143">
                  <a:extLst>
                    <a:ext uri="{9D8B030D-6E8A-4147-A177-3AD203B41FA5}">
                      <a16:colId xmlns:a16="http://schemas.microsoft.com/office/drawing/2014/main" val="4016942616"/>
                    </a:ext>
                  </a:extLst>
                </a:gridCol>
                <a:gridCol w="843346">
                  <a:extLst>
                    <a:ext uri="{9D8B030D-6E8A-4147-A177-3AD203B41FA5}">
                      <a16:colId xmlns:a16="http://schemas.microsoft.com/office/drawing/2014/main" val="1637543019"/>
                    </a:ext>
                  </a:extLst>
                </a:gridCol>
              </a:tblGrid>
              <a:tr h="2044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INDICADOR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LINEA BASE 2022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 2027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EJECUCIÓN AÑO 2025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875896"/>
                  </a:ext>
                </a:extLst>
              </a:tr>
              <a:tr h="2044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Reslt 1 Trim.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Reslt 2 Trim.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Reslt 3 Trim.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Desviación estandar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424257"/>
                  </a:ext>
                </a:extLst>
              </a:tr>
              <a:tr h="3796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Resultado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46495"/>
                  </a:ext>
                </a:extLst>
              </a:tr>
              <a:tr h="949117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mortaidad perinatal por 1.000 nacimientos mas muertes fetales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10,6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8,4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11,3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41.946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-3,3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1675707"/>
                  </a:ext>
                </a:extLst>
              </a:tr>
              <a:tr h="949117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mortaidad infantil por 1.000 nacimientos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9,1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 9,0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7,4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6,7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9,3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41.632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7,8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-14,0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692747"/>
                  </a:ext>
                </a:extLst>
              </a:tr>
              <a:tr h="919914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mortaidad en menores de 5 años por 1.000 nacimientos 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 10,3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8,4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10,8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41.632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-23,7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1618209"/>
                  </a:ext>
                </a:extLst>
              </a:tr>
              <a:tr h="74469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mortaidad por defectos congénitos en menores de 5 años por 100.000 menores de 5 años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34,1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tiene meta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452.760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20,3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-40,4</a:t>
                      </a:r>
                    </a:p>
                  </a:txBody>
                  <a:tcPr marL="5841" marR="5841" marT="58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421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973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036796" y="162709"/>
            <a:ext cx="10591653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134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Tasas de mortalidad neonatal temprana y tardía en Bogotá D.C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D34887B-FCD6-7FC3-72CB-0901A29CEAD2}"/>
              </a:ext>
            </a:extLst>
          </p:cNvPr>
          <p:cNvSpPr/>
          <p:nvPr/>
        </p:nvSpPr>
        <p:spPr>
          <a:xfrm>
            <a:off x="2203227" y="6375778"/>
            <a:ext cx="8978805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2019 - 2023:  Base de datos SDS y aplicativo Web RUAF_ND, Sistema de Estadísticas Vitales  SDS datos PRELIMINARES (corte 10-01-2024-ajustada 26-02-2024).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2024 : Aplicativo RUAF-ND.Sistema de Estadísticas Vitales SDS -EEVV-PRELIMINARES ajustado 13-01-2025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09-10-2025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DAE2A05-BA9C-3F6B-44D5-11C65CA49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974" y="593396"/>
            <a:ext cx="7991061" cy="379951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18B1ED0-9D5B-7FBE-EB7D-F3B22D5CF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70" y="4563583"/>
            <a:ext cx="5294906" cy="170102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83CFA87-19FF-097B-B2DB-CFC6DCF54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504" y="4708346"/>
            <a:ext cx="5227984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1129F69-A9E9-EA52-0852-803E461086CB}"/>
              </a:ext>
            </a:extLst>
          </p:cNvPr>
          <p:cNvSpPr txBox="1"/>
          <p:nvPr/>
        </p:nvSpPr>
        <p:spPr>
          <a:xfrm>
            <a:off x="811708" y="100610"/>
            <a:ext cx="1080123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/>
            <a:r>
              <a:rPr lang="es-MX" sz="2000" b="1" dirty="0">
                <a:solidFill>
                  <a:srgbClr val="0070C0"/>
                </a:solidFill>
              </a:rPr>
              <a:t>Causas agrupadas de mortalidad fetal en Bogotá D.C, enero – septiembre 2025 preliminar</a:t>
            </a:r>
            <a:endParaRPr lang="es-MX" sz="2000" b="1" dirty="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2B2ECC4-3425-E7AC-8B96-1988018389E2}"/>
              </a:ext>
            </a:extLst>
          </p:cNvPr>
          <p:cNvSpPr txBox="1"/>
          <p:nvPr/>
        </p:nvSpPr>
        <p:spPr>
          <a:xfrm>
            <a:off x="3048811" y="6526558"/>
            <a:ext cx="609437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09-10-2025</a:t>
            </a: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55E40064-028E-9ADB-4571-DD61DA173CE8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61847494"/>
              </p:ext>
            </p:extLst>
          </p:nvPr>
        </p:nvGraphicFramePr>
        <p:xfrm>
          <a:off x="1499546" y="717236"/>
          <a:ext cx="9035511" cy="1988820"/>
        </p:xfrm>
        <a:graphic>
          <a:graphicData uri="http://schemas.openxmlformats.org/drawingml/2006/table">
            <a:tbl>
              <a:tblPr/>
              <a:tblGrid>
                <a:gridCol w="7045451">
                  <a:extLst>
                    <a:ext uri="{9D8B030D-6E8A-4147-A177-3AD203B41FA5}">
                      <a16:colId xmlns:a16="http://schemas.microsoft.com/office/drawing/2014/main" val="3058607780"/>
                    </a:ext>
                  </a:extLst>
                </a:gridCol>
                <a:gridCol w="995030">
                  <a:extLst>
                    <a:ext uri="{9D8B030D-6E8A-4147-A177-3AD203B41FA5}">
                      <a16:colId xmlns:a16="http://schemas.microsoft.com/office/drawing/2014/main" val="105787723"/>
                    </a:ext>
                  </a:extLst>
                </a:gridCol>
                <a:gridCol w="995030">
                  <a:extLst>
                    <a:ext uri="{9D8B030D-6E8A-4147-A177-3AD203B41FA5}">
                      <a16:colId xmlns:a16="http://schemas.microsoft.com/office/drawing/2014/main" val="30922051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 agrupada de muerte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603036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4,02 Feto o recién nacido afectados por complicaciones obstétricas y traumatismo del nacimiento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6731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4,01 Feto o recién nacido afectados por ciertas afecciones maternas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58471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4,06 Resto de ciertas afecciones originadas en el período perinatal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69465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4,03 Retardo del crecimiento fetal, desnutrición fetal, gestación corta y bajo peso al nacer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424424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4,04 Trastornos respiratorios específicos del periodo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1807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6,13 Malformaciones congénitas, deformidades y anomalías cromosómicas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0362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 estudio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8588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264637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50DCC7CE-6B07-28D3-E810-EEECA774A9C5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03971328"/>
              </p:ext>
            </p:extLst>
          </p:nvPr>
        </p:nvGraphicFramePr>
        <p:xfrm>
          <a:off x="1041603" y="2922572"/>
          <a:ext cx="9951395" cy="3314700"/>
        </p:xfrm>
        <a:graphic>
          <a:graphicData uri="http://schemas.openxmlformats.org/drawingml/2006/table">
            <a:tbl>
              <a:tblPr/>
              <a:tblGrid>
                <a:gridCol w="8926501">
                  <a:extLst>
                    <a:ext uri="{9D8B030D-6E8A-4147-A177-3AD203B41FA5}">
                      <a16:colId xmlns:a16="http://schemas.microsoft.com/office/drawing/2014/main" val="1838593025"/>
                    </a:ext>
                  </a:extLst>
                </a:gridCol>
                <a:gridCol w="1024894">
                  <a:extLst>
                    <a:ext uri="{9D8B030D-6E8A-4147-A177-3AD203B41FA5}">
                      <a16:colId xmlns:a16="http://schemas.microsoft.com/office/drawing/2014/main" val="138732321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 básica agrupada 4,02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85188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anormalidades morfológicas y funcionales de la placenta y las no especificadas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13737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corioamnionitis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2716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complicaciones maternas del embarazo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82429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formas de desprendimiento y de hemorragia placentarios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63307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 compresión del cordón umbilical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4187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ruptura prematura de las membranas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73072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embarazo ectópico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14421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oligohidramnios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5473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incompetencia del cuello uterino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93466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síndromes de transfusión placentaria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3814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complicaciones del cordón umbilical y las no especificadas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34225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polihidramnios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26666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prolapso del cordón umbilical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92859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13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7180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AC464-7819-A7CD-F964-6915DDDEB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A97C6E6-786C-74C8-9788-3423483A38A2}"/>
              </a:ext>
            </a:extLst>
          </p:cNvPr>
          <p:cNvSpPr txBox="1"/>
          <p:nvPr/>
        </p:nvSpPr>
        <p:spPr>
          <a:xfrm>
            <a:off x="568920" y="100610"/>
            <a:ext cx="11054155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Causas agrupadas de mortalidad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neonatal temprana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en Bogotá D.C, enero – septiembre 2025 preliminar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ptos" panose="02110004020202020204"/>
              <a:ea typeface="Calibri"/>
              <a:cs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0FEC51E-625E-B29C-59D1-CB9D8AA825E5}"/>
              </a:ext>
            </a:extLst>
          </p:cNvPr>
          <p:cNvSpPr txBox="1"/>
          <p:nvPr/>
        </p:nvSpPr>
        <p:spPr>
          <a:xfrm>
            <a:off x="3048811" y="6526558"/>
            <a:ext cx="609437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09-10-2025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38B209C-3300-D791-1408-2F4821C2D577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45657612"/>
              </p:ext>
            </p:extLst>
          </p:nvPr>
        </p:nvGraphicFramePr>
        <p:xfrm>
          <a:off x="885217" y="636242"/>
          <a:ext cx="10737858" cy="2514600"/>
        </p:xfrm>
        <a:graphic>
          <a:graphicData uri="http://schemas.openxmlformats.org/drawingml/2006/table">
            <a:tbl>
              <a:tblPr/>
              <a:tblGrid>
                <a:gridCol w="8372858">
                  <a:extLst>
                    <a:ext uri="{9D8B030D-6E8A-4147-A177-3AD203B41FA5}">
                      <a16:colId xmlns:a16="http://schemas.microsoft.com/office/drawing/2014/main" val="3810604692"/>
                    </a:ext>
                  </a:extLst>
                </a:gridCol>
                <a:gridCol w="1182500">
                  <a:extLst>
                    <a:ext uri="{9D8B030D-6E8A-4147-A177-3AD203B41FA5}">
                      <a16:colId xmlns:a16="http://schemas.microsoft.com/office/drawing/2014/main" val="3256403140"/>
                    </a:ext>
                  </a:extLst>
                </a:gridCol>
                <a:gridCol w="1182500">
                  <a:extLst>
                    <a:ext uri="{9D8B030D-6E8A-4147-A177-3AD203B41FA5}">
                      <a16:colId xmlns:a16="http://schemas.microsoft.com/office/drawing/2014/main" val="402422164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Causas agrupadas de muerte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762383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4,02 Feto o recién nacido afectados por complicaciones obstétricas y traumatismo del nacimiento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80856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4,04 Trastornos respiratorios específicos del periodo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1857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4,05 Sepsis bacteriana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98072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6,13 Malformaciones congénitas, deformidades y anomalías cromosómicas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74962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4,06 Resto de ciertas afecciones originadas en el período perinatal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136192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4,01 Feto o recién nacido afectados por ciertas afecciones maternas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9654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2,15 Tumores: in situ, benignos y de comportamiento incierto o desconocido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0514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5,12 Agresiones (homicidios)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554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892142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AD61E8D6-4A25-BB17-9696-FCBE45A0C94C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5717812"/>
              </p:ext>
            </p:extLst>
          </p:nvPr>
        </p:nvGraphicFramePr>
        <p:xfrm>
          <a:off x="398159" y="3647873"/>
          <a:ext cx="6337300" cy="1463040"/>
        </p:xfrm>
        <a:graphic>
          <a:graphicData uri="http://schemas.openxmlformats.org/drawingml/2006/table">
            <a:tbl>
              <a:tblPr/>
              <a:tblGrid>
                <a:gridCol w="5549900">
                  <a:extLst>
                    <a:ext uri="{9D8B030D-6E8A-4147-A177-3AD203B41FA5}">
                      <a16:colId xmlns:a16="http://schemas.microsoft.com/office/drawing/2014/main" val="4246051486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277869863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 agrupada de muerte 4,02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56116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parto precipitado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838902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ruptura prematura de las membranas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0725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corioamnionitis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372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formas de desprendimiento y de hemorragia placentarios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356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oligohidramnios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64647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Feto y recién nacido afectados por otras complicaciones maternas del embarazo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8916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6036335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9C9D4953-BBC9-2D5F-674E-0DEF7DC60B4D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69890086"/>
              </p:ext>
            </p:extLst>
          </p:nvPr>
        </p:nvGraphicFramePr>
        <p:xfrm>
          <a:off x="6955682" y="3588587"/>
          <a:ext cx="4914900" cy="1645920"/>
        </p:xfrm>
        <a:graphic>
          <a:graphicData uri="http://schemas.openxmlformats.org/drawingml/2006/table">
            <a:tbl>
              <a:tblPr/>
              <a:tblGrid>
                <a:gridCol w="4127500">
                  <a:extLst>
                    <a:ext uri="{9D8B030D-6E8A-4147-A177-3AD203B41FA5}">
                      <a16:colId xmlns:a16="http://schemas.microsoft.com/office/drawing/2014/main" val="776436659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146406528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 agrupada de muerte 4,04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2690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Síndrome de dificultad respiratoria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68620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Asfixia del nacimiento, no especificada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38826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Hemorragia pulmonar no especificada, originada en el período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106696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Atelectasia primaria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5605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Neumonía congénita, organismo no especificado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281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Aspiración neonatal de meconio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249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Insuficiencia respiratoria del recién nacido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72969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250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3093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64C33-4E65-4FA3-C808-3680D360B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9D6B932-C6CF-9784-F15A-3754EA1DC1E6}"/>
              </a:ext>
            </a:extLst>
          </p:cNvPr>
          <p:cNvSpPr txBox="1"/>
          <p:nvPr/>
        </p:nvSpPr>
        <p:spPr>
          <a:xfrm>
            <a:off x="568920" y="100610"/>
            <a:ext cx="11054155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Causas agrupadas de mortalidad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neonatal tardía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en Bogotá D.C, enero – septiembre 2025 preliminar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ptos" panose="02110004020202020204"/>
              <a:ea typeface="Calibri"/>
              <a:cs typeface="Calibri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0B10D29-2A77-7F33-0348-254967AD9456}"/>
              </a:ext>
            </a:extLst>
          </p:cNvPr>
          <p:cNvSpPr txBox="1"/>
          <p:nvPr/>
        </p:nvSpPr>
        <p:spPr>
          <a:xfrm>
            <a:off x="3048808" y="6641974"/>
            <a:ext cx="609437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09-10-2025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FF3EE8-13D1-3BBC-6075-8A753D4718B0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669441"/>
              </p:ext>
            </p:extLst>
          </p:nvPr>
        </p:nvGraphicFramePr>
        <p:xfrm>
          <a:off x="1125163" y="627905"/>
          <a:ext cx="9941668" cy="2346960"/>
        </p:xfrm>
        <a:graphic>
          <a:graphicData uri="http://schemas.openxmlformats.org/drawingml/2006/table">
            <a:tbl>
              <a:tblPr/>
              <a:tblGrid>
                <a:gridCol w="7895910">
                  <a:extLst>
                    <a:ext uri="{9D8B030D-6E8A-4147-A177-3AD203B41FA5}">
                      <a16:colId xmlns:a16="http://schemas.microsoft.com/office/drawing/2014/main" val="3255701498"/>
                    </a:ext>
                  </a:extLst>
                </a:gridCol>
                <a:gridCol w="933152">
                  <a:extLst>
                    <a:ext uri="{9D8B030D-6E8A-4147-A177-3AD203B41FA5}">
                      <a16:colId xmlns:a16="http://schemas.microsoft.com/office/drawing/2014/main" val="2299066054"/>
                    </a:ext>
                  </a:extLst>
                </a:gridCol>
                <a:gridCol w="1112606">
                  <a:extLst>
                    <a:ext uri="{9D8B030D-6E8A-4147-A177-3AD203B41FA5}">
                      <a16:colId xmlns:a16="http://schemas.microsoft.com/office/drawing/2014/main" val="4005828566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effectLst/>
                          <a:latin typeface="Arial" panose="020B0604020202020204" pitchFamily="34" charset="0"/>
                        </a:rPr>
                        <a:t>Causas agrupadas 6/67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effectLst/>
                          <a:latin typeface="Arial" panose="020B0604020202020204" pitchFamily="34" charset="0"/>
                        </a:rPr>
                        <a:t>casos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4488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effectLst/>
                          <a:latin typeface="Arial" panose="020B0604020202020204" pitchFamily="34" charset="0"/>
                        </a:rPr>
                        <a:t>6,13 Malformaciones congénitas, deformidades y anomalías cromosómicas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29,2%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70469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effectLst/>
                          <a:latin typeface="Arial" panose="020B0604020202020204" pitchFamily="34" charset="0"/>
                        </a:rPr>
                        <a:t>4,06 Resto de ciertas afecciones originadas en el período perinatal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25,8%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863067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effectLst/>
                          <a:latin typeface="Arial" panose="020B0604020202020204" pitchFamily="34" charset="0"/>
                        </a:rPr>
                        <a:t>4,05 Sepsis bacteriana del recién nacido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22,5%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765340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4,04 Trastornos respiratorios específicos del periodo perinatal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12,4%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93420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4,01 Feto o recién nacido afectados por ciertas afecciones maternas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3,4%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7282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effectLst/>
                          <a:latin typeface="Arial" panose="020B0604020202020204" pitchFamily="34" charset="0"/>
                        </a:rPr>
                        <a:t>4,02 Feto o recién nacido afectados por complicaciones obstétricas y traumatismo del nacimiento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3,4%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094328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1,04 Ciertas enfermedades inmunoprevenibles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1,1%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442144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0" i="0" u="none" strike="noStrike">
                          <a:effectLst/>
                          <a:latin typeface="Arial" panose="020B0604020202020204" pitchFamily="34" charset="0"/>
                        </a:rPr>
                        <a:t>6,1 Enfermedades del sistema urinario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1,1%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45643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6,14 Resto de enfermedades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0" i="0" u="none" strike="noStrike">
                          <a:effectLst/>
                          <a:latin typeface="Arial" panose="020B0604020202020204" pitchFamily="34" charset="0"/>
                        </a:rPr>
                        <a:t>1,1%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561154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>
                          <a:effectLst/>
                          <a:latin typeface="Arial" panose="020B0604020202020204" pitchFamily="34" charset="0"/>
                        </a:rPr>
                        <a:t>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b="1" i="0" u="none" strike="noStrike" dirty="0"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282395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97E0F7FB-D6D9-56AE-082F-AB0102C7E4F9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86674865"/>
              </p:ext>
            </p:extLst>
          </p:nvPr>
        </p:nvGraphicFramePr>
        <p:xfrm>
          <a:off x="344522" y="3429000"/>
          <a:ext cx="6455112" cy="1823936"/>
        </p:xfrm>
        <a:graphic>
          <a:graphicData uri="http://schemas.openxmlformats.org/drawingml/2006/table">
            <a:tbl>
              <a:tblPr/>
              <a:tblGrid>
                <a:gridCol w="5684749">
                  <a:extLst>
                    <a:ext uri="{9D8B030D-6E8A-4147-A177-3AD203B41FA5}">
                      <a16:colId xmlns:a16="http://schemas.microsoft.com/office/drawing/2014/main" val="1135898910"/>
                    </a:ext>
                  </a:extLst>
                </a:gridCol>
                <a:gridCol w="770363">
                  <a:extLst>
                    <a:ext uri="{9D8B030D-6E8A-4147-A177-3AD203B41FA5}">
                      <a16:colId xmlns:a16="http://schemas.microsoft.com/office/drawing/2014/main" val="1268403068"/>
                    </a:ext>
                  </a:extLst>
                </a:gridCol>
              </a:tblGrid>
              <a:tr h="22799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MX" sz="1000" b="1" i="0" u="none" strike="noStrike">
                          <a:effectLst/>
                          <a:latin typeface="Arial" panose="020B0604020202020204" pitchFamily="34" charset="0"/>
                        </a:rPr>
                        <a:t>Causa básica de muerte 4,06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effectLst/>
                          <a:latin typeface="Arial" panose="020B0604020202020204" pitchFamily="34" charset="0"/>
                        </a:rPr>
                        <a:t>casos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419684"/>
                  </a:ext>
                </a:extLst>
              </a:tr>
              <a:tr h="22799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Enterocolitis necrotizante del feto y del recién nacido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304492"/>
                  </a:ext>
                </a:extLst>
              </a:tr>
              <a:tr h="22799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Hemorragia intraventricular (no traumática) del feto y del recién nacido, sin otra especificación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6982414"/>
                  </a:ext>
                </a:extLst>
              </a:tr>
              <a:tr h="22799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Hipertensión neonatal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214420"/>
                  </a:ext>
                </a:extLst>
              </a:tr>
              <a:tr h="22799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Otras enfermedades neonatales infecciosas o parasitarias especificadas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92488"/>
                  </a:ext>
                </a:extLst>
              </a:tr>
              <a:tr h="22799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Otros trastornos cardiovasculares originados en el período perinatal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97920"/>
                  </a:ext>
                </a:extLst>
              </a:tr>
              <a:tr h="22799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Perforación intestinal perinatal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7211751"/>
                  </a:ext>
                </a:extLst>
              </a:tr>
              <a:tr h="22799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 dirty="0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793640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454BE458-96E7-0F28-E95E-B0860B22FB1C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13653637"/>
              </p:ext>
            </p:extLst>
          </p:nvPr>
        </p:nvGraphicFramePr>
        <p:xfrm>
          <a:off x="7097678" y="3428996"/>
          <a:ext cx="4749800" cy="1823934"/>
        </p:xfrm>
        <a:graphic>
          <a:graphicData uri="http://schemas.openxmlformats.org/drawingml/2006/table">
            <a:tbl>
              <a:tblPr/>
              <a:tblGrid>
                <a:gridCol w="4127500">
                  <a:extLst>
                    <a:ext uri="{9D8B030D-6E8A-4147-A177-3AD203B41FA5}">
                      <a16:colId xmlns:a16="http://schemas.microsoft.com/office/drawing/2014/main" val="1282975518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3857812616"/>
                    </a:ext>
                  </a:extLst>
                </a:gridCol>
              </a:tblGrid>
              <a:tr h="26056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effectLst/>
                          <a:latin typeface="Arial" panose="020B0604020202020204" pitchFamily="34" charset="0"/>
                        </a:rPr>
                        <a:t>Causa agrupada 4,04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effectLst/>
                          <a:latin typeface="Arial" panose="020B0604020202020204" pitchFamily="34" charset="0"/>
                        </a:rPr>
                        <a:t>casos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5389476"/>
                  </a:ext>
                </a:extLst>
              </a:tr>
              <a:tr h="2605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Asfixia del nacimiento, no especificada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389232"/>
                  </a:ext>
                </a:extLst>
              </a:tr>
              <a:tr h="2605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Hemorragia pulmonar no especificada, originada en el período perinatal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754333"/>
                  </a:ext>
                </a:extLst>
              </a:tr>
              <a:tr h="2605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Insuficiencia respiratoria del recién nacido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5453699"/>
                  </a:ext>
                </a:extLst>
              </a:tr>
              <a:tr h="2605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Neumonía congénita, organismo no especificado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3021780"/>
                  </a:ext>
                </a:extLst>
              </a:tr>
              <a:tr h="2605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Síndrome de dificultad respiratoria del recién nacido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0" i="0" u="none" strike="noStrike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9751183"/>
                  </a:ext>
                </a:extLst>
              </a:tr>
              <a:tr h="26056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b="1" i="0" u="none" strike="noStrike" dirty="0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4103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9010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710051" y="106969"/>
            <a:ext cx="5204366" cy="492453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localidad de residencia en Bogotá D.C, corte septiembre 2025 preliminar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11293CE-0623-A58A-6F46-D1904C96390D}"/>
              </a:ext>
            </a:extLst>
          </p:cNvPr>
          <p:cNvSpPr txBox="1"/>
          <p:nvPr/>
        </p:nvSpPr>
        <p:spPr>
          <a:xfrm>
            <a:off x="6945109" y="137746"/>
            <a:ext cx="4536840" cy="492453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EAPB en Bogotá D.C, corte septiembre 2025 preliminar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9BF9E58-0EC9-CFBE-915E-E33A745E8E82}"/>
              </a:ext>
            </a:extLst>
          </p:cNvPr>
          <p:cNvSpPr txBox="1"/>
          <p:nvPr/>
        </p:nvSpPr>
        <p:spPr>
          <a:xfrm>
            <a:off x="3285434" y="6627168"/>
            <a:ext cx="609437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09-10-2025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3261E5C-F9A8-04FD-D021-C9E8127F7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121" y="630199"/>
            <a:ext cx="5264296" cy="59661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E5A8A8D-295D-A2B4-8A4E-7077AEB72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429" y="943142"/>
            <a:ext cx="3886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40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45E3B-A742-672F-5536-7A3DF3068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531EEAD-A266-BBAD-36B2-BDD8F85D2728}"/>
              </a:ext>
            </a:extLst>
          </p:cNvPr>
          <p:cNvSpPr txBox="1"/>
          <p:nvPr/>
        </p:nvSpPr>
        <p:spPr>
          <a:xfrm>
            <a:off x="595342" y="100610"/>
            <a:ext cx="1123396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Causas agrupadas de mortalidad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en menores de 1 a 4 años 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en Bogotá D.C, enero – septiembre 2025 preliminar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ptos" panose="02110004020202020204"/>
              <a:ea typeface="Calibri"/>
              <a:cs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8E38902-51DB-8AC7-B1FB-F669DA0165E3}"/>
              </a:ext>
            </a:extLst>
          </p:cNvPr>
          <p:cNvSpPr txBox="1"/>
          <p:nvPr/>
        </p:nvSpPr>
        <p:spPr>
          <a:xfrm>
            <a:off x="3048811" y="6526558"/>
            <a:ext cx="609437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09-10-2025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D7A17B98-7D71-B4BD-0E06-7249937C64EE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08055843"/>
              </p:ext>
            </p:extLst>
          </p:nvPr>
        </p:nvGraphicFramePr>
        <p:xfrm>
          <a:off x="595342" y="843452"/>
          <a:ext cx="10786017" cy="5524500"/>
        </p:xfrm>
        <a:graphic>
          <a:graphicData uri="http://schemas.openxmlformats.org/drawingml/2006/table">
            <a:tbl>
              <a:tblPr/>
              <a:tblGrid>
                <a:gridCol w="8401943">
                  <a:extLst>
                    <a:ext uri="{9D8B030D-6E8A-4147-A177-3AD203B41FA5}">
                      <a16:colId xmlns:a16="http://schemas.microsoft.com/office/drawing/2014/main" val="2590289228"/>
                    </a:ext>
                  </a:extLst>
                </a:gridCol>
                <a:gridCol w="1192037">
                  <a:extLst>
                    <a:ext uri="{9D8B030D-6E8A-4147-A177-3AD203B41FA5}">
                      <a16:colId xmlns:a16="http://schemas.microsoft.com/office/drawing/2014/main" val="8794771"/>
                    </a:ext>
                  </a:extLst>
                </a:gridCol>
                <a:gridCol w="1192037">
                  <a:extLst>
                    <a:ext uri="{9D8B030D-6E8A-4147-A177-3AD203B41FA5}">
                      <a16:colId xmlns:a16="http://schemas.microsoft.com/office/drawing/2014/main" val="347660253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Causas agrupadas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Casos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1082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6,13 Malformaciones congénitas, deformidades y anomalías cromosómicas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72952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 Signos, síntomas y afecciones mal definidas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702152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1,08 Infecciones respiratorias agudas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675042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2,12 Leucemia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479922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6,04 Enfermedades del sistema nervioso, excepto meningitis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8222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2,03 Tumor maligno De los organos digestivos y del peritoneo, excepto estómago y colon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4467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2,14 Tumores malignos de otras localizaciones y de las no especificadas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62374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4,04 Trastornos respiratorios específicos del periodo perinatal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707301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5,12 Agresiones (homicidios)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061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6,14 Resto de enfermedades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891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5,01 Accidentes de transporte terrestre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1135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5,06 Accidentes que obstruyen la respiración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0418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1,05 Meningitis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57943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3,04 Enfermedad cardiopulmonar y enfermedades de la circulación pulmonar y otras formas de enfermedad del corazón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062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4,06 Resto de ciertas afecciones originadas en el período perinatal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083756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5,03 Caidas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21379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5,05 Ahogamiento y sumersión accidentales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7823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 Los demás accidentes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92126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6,05 Enfermedades crónicas de las vías respiratorias inferiores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5735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884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8691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3ADEA8F-A8A4-D61F-DEDB-64273F4D980E}"/>
              </a:ext>
            </a:extLst>
          </p:cNvPr>
          <p:cNvSpPr txBox="1"/>
          <p:nvPr/>
        </p:nvSpPr>
        <p:spPr>
          <a:xfrm>
            <a:off x="930322" y="0"/>
            <a:ext cx="10331356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/>
            <a:r>
              <a:rPr lang="es-MX" sz="2000" b="1" dirty="0">
                <a:solidFill>
                  <a:srgbClr val="0070C0"/>
                </a:solidFill>
              </a:rPr>
              <a:t>Casos y tasas de mortalidad en menores de 5 años, distribuido por EAPB y localidad , en Bogotá D.C, enero – septiembre 2025 preliminar</a:t>
            </a:r>
            <a:endParaRPr lang="es-MX" sz="2000" b="1" dirty="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A8A3198-F471-BB6C-9043-FCCB8BC0B15C}"/>
              </a:ext>
            </a:extLst>
          </p:cNvPr>
          <p:cNvSpPr txBox="1"/>
          <p:nvPr/>
        </p:nvSpPr>
        <p:spPr>
          <a:xfrm>
            <a:off x="3048811" y="6526558"/>
            <a:ext cx="609437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09-10-2025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977E02A-5EB9-DBC3-1F30-C0FF86189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834" y="707886"/>
            <a:ext cx="5807757" cy="567345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541F339-2943-8986-D217-3EFE00874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227" y="780492"/>
            <a:ext cx="4931923" cy="56734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22909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FEFCBDB6_37D7_4E45_BE8C_4EE0286E1D8E&quot;,&quot;SourceFullNameMaxLengthReached&quot;:false,&quot;SourceFullName&quot;:&quot;&quot;,&quot;LastUpdate&quot;:&quot;2025-10-14 5:06 PM&quot;,&quot;UpdatedBy&quot;:&quot;User&quot;,&quot;IsLinked&quot;:false,&quot;IsBrokenLink&quot;:false,&quot;Type&quot;:2,&quot;ShapeId&quot;:0,&quot;WorksheetName&quot;:null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F7914B8C_6091_4BF1_BD3F_8021E7AF8A4F&quot;,&quot;SourceFullNameMaxLengthReached&quot;:false,&quot;SourceFullName&quot;:&quot;&quot;,&quot;LastUpdate&quot;:&quot;2025-10-14 6:47 PM&quot;,&quot;UpdatedBy&quot;:&quot;User&quot;,&quot;IsLinked&quot;:false,&quot;IsBrokenLink&quot;:false,&quot;Type&quot;:2,&quot;ShapeId&quot;:0,&quot;WorksheetName&quot;:null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455EBC0E_666F_4207_ACF8_459DD0A4B6A4&quot;,&quot;SourceFullNameMaxLengthReached&quot;:false,&quot;SourceFullName&quot;:&quot;&quot;,&quot;LastUpdate&quot;:&quot;2025-10-14 6:09 PM&quot;,&quot;UpdatedBy&quot;:&quot;User&quot;,&quot;IsLinked&quot;:false,&quot;IsBrokenLink&quot;:false,&quot;Type&quot;:2,&quot;ShapeId&quot;:0,&quot;WorksheetName&quot;:null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BAB02540_EDA3_4937_B877_4D4DDA40F629&quot;,&quot;SourceFullNameMaxLengthReached&quot;:false,&quot;SourceFullName&quot;:&quot;&quot;,&quot;LastUpdate&quot;:&quot;2025-10-14 6:17 PM&quot;,&quot;UpdatedBy&quot;:&quot;User&quot;,&quot;IsLinked&quot;:false,&quot;IsBrokenLink&quot;:false,&quot;Type&quot;:2,&quot;ShapeId&quot;:0,&quot;WorksheetName&quot;:null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A410AE02_91A8_42A8_88D2_46BF3C0F29E0&quot;,&quot;SourceFullNameMaxLengthReached&quot;:false,&quot;SourceFullName&quot;:&quot;&quot;,&quot;LastUpdate&quot;:&quot;2025-10-14 6:13 PM&quot;,&quot;UpdatedBy&quot;:&quot;User&quot;,&quot;IsLinked&quot;:false,&quot;IsBrokenLink&quot;:false,&quot;Type&quot;:2,&quot;ShapeId&quot;:0,&quot;WorksheetName&quot;:null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E196E87A_C3D7_4D50_BFA9_87685BF22BD4&quot;,&quot;SourceFullNameMaxLengthReached&quot;:false,&quot;SourceFullName&quot;:&quot;&quot;,&quot;LastUpdate&quot;:&quot;2025-10-14 6:21 PM&quot;,&quot;UpdatedBy&quot;:&quot;User&quot;,&quot;IsLinked&quot;:false,&quot;IsBrokenLink&quot;:false,&quot;Type&quot;:2,&quot;ShapeId&quot;:0,&quot;WorksheetName&quot;:null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70DF75F8_02CD_4A93_8144_73421EE03623&quot;,&quot;SourceFullNameMaxLengthReached&quot;:false,&quot;SourceFullName&quot;:&quot;&quot;,&quot;LastUpdate&quot;:&quot;2025-10-14 6:22 PM&quot;,&quot;UpdatedBy&quot;:&quot;User&quot;,&quot;IsLinked&quot;:false,&quot;IsBrokenLink&quot;:false,&quot;Type&quot;:2,&quot;ShapeId&quot;:0,&quot;WorksheetName&quot;:null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649EE0CB_A461_404E_8B0E_FC924CEE8BCE&quot;,&quot;SourceFullNameMaxLengthReached&quot;:false,&quot;SourceFullName&quot;:&quot;&quot;,&quot;LastUpdate&quot;:&quot;2025-10-22 10:50 AM&quot;,&quot;UpdatedBy&quot;:&quot;User&quot;,&quot;IsLinked&quot;:false,&quot;IsBrokenLink&quot;:false,&quot;Type&quot;:2,&quot;ShapeId&quot;:0,&quot;WorksheetName&quot;:null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A8AAC4A6_5E2C_42FF_8DE5_43F1E561EBC2&quot;,&quot;SourceFullNameMaxLengthReached&quot;:false,&quot;SourceFullName&quot;:&quot;&quot;,&quot;LastUpdate&quot;:&quot;2025-10-22 10:52 AM&quot;,&quot;UpdatedBy&quot;:&quot;User&quot;,&quot;IsLinked&quot;:false,&quot;IsBrokenLink&quot;:false,&quot;Type&quot;:2,&quot;ShapeId&quot;:0,&quot;WorksheetName&quot;:null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POWER_POINT_EXCEL_LINK_TAG_NAME" val="{&quot;Id&quot;:&quot;POWER_USER_LINK_894BEE77_B0C1_41B5_A8DE_0C8320DE56A0&quot;,&quot;SourceFullNameMaxLengthReached&quot;:false,&quot;SourceFullName&quot;:&quot;&quot;,&quot;LastUpdate&quot;:&quot;2025-10-22 10:53 AM&quot;,&quot;UpdatedBy&quot;:&quot;User&quot;,&quot;IsLinked&quot;:false,&quot;IsBrokenLink&quot;:false,&quot;Type&quot;:2,&quot;ShapeId&quot;:0,&quot;WorksheetName&quot;:null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plate_sec_salu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1" id="{9D28776F-FBD2-4182-9E6B-397E95EB1FD0}" vid="{5B9CEE74-8DB3-4F8E-AD24-105C26A28D3D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1_template_sec_salu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ebd6461-e7e4-4abe-b2d4-210813cdbd0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0ED4FF113E4C64399229CB8D31EA85D" ma:contentTypeVersion="12" ma:contentTypeDescription="Crear nuevo documento." ma:contentTypeScope="" ma:versionID="4e990190f099568cab74d298029bd830">
  <xsd:schema xmlns:xsd="http://www.w3.org/2001/XMLSchema" xmlns:xs="http://www.w3.org/2001/XMLSchema" xmlns:p="http://schemas.microsoft.com/office/2006/metadata/properties" xmlns:ns3="4ebd6461-e7e4-4abe-b2d4-210813cdbd0a" targetNamespace="http://schemas.microsoft.com/office/2006/metadata/properties" ma:root="true" ma:fieldsID="f354db1f47b2be885af98d364c711a32" ns3:_="">
    <xsd:import namespace="4ebd6461-e7e4-4abe-b2d4-210813cdbd0a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d6461-e7e4-4abe-b2d4-210813cdbd0a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E35BB3-B3B5-4001-8B8C-19D58B311DB2}">
  <ds:schemaRefs>
    <ds:schemaRef ds:uri="4ebd6461-e7e4-4abe-b2d4-210813cdbd0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AA6BC6D-6597-45D4-BD69-CE9ABE5FF8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F1ACE1-239A-42AC-95FA-A1EC74846EE0}">
  <ds:schemaRefs>
    <ds:schemaRef ds:uri="4ebd6461-e7e4-4abe-b2d4-210813cdbd0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2420</TotalTime>
  <Words>1504</Words>
  <Application>Microsoft Office PowerPoint</Application>
  <PresentationFormat>Panorámica</PresentationFormat>
  <Paragraphs>331</Paragraphs>
  <Slides>11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8</vt:i4>
      </vt:variant>
      <vt:variant>
        <vt:lpstr>Títulos de diapositiva</vt:lpstr>
      </vt:variant>
      <vt:variant>
        <vt:i4>11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Times New Roman</vt:lpstr>
      <vt:lpstr>Verdana</vt:lpstr>
      <vt:lpstr>Office Theme</vt:lpstr>
      <vt:lpstr>template_sec_salud</vt:lpstr>
      <vt:lpstr>Tema1</vt:lpstr>
      <vt:lpstr>2_Office Theme</vt:lpstr>
      <vt:lpstr>1_template_sec_salud</vt:lpstr>
      <vt:lpstr>Tema de Office</vt:lpstr>
      <vt:lpstr>1_Office Theme</vt:lpstr>
      <vt:lpstr>3_Office Theme</vt:lpstr>
      <vt:lpstr>Comportamiento epidemiológico de la Mortalidad Infantil en Bogotá D.C  Adriana Guaca Profesional especializado Subdirección de vigilancia en Salud Pública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 estrategia se basa en el marco de MAS Bienestar y hace parte de las metas de Plan de Desarrollo “Bogotá Camina Segura”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Adriana Maritza, Guaca Ruiz</cp:lastModifiedBy>
  <cp:revision>266</cp:revision>
  <dcterms:created xsi:type="dcterms:W3CDTF">2024-04-17T14:48:17Z</dcterms:created>
  <dcterms:modified xsi:type="dcterms:W3CDTF">2025-10-22T15:54:03Z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0x010100A0ED4FF113E4C64399229CB8D31EA85D</vt:lpwstr>
  </property>
</Properties>
</file>