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3" r:id="rId8"/>
    <p:sldId id="264" r:id="rId9"/>
    <p:sldId id="265" r:id="rId10"/>
    <p:sldId id="268" r:id="rId11"/>
    <p:sldId id="266" r:id="rId12"/>
    <p:sldId id="269" r:id="rId13"/>
    <p:sldId id="267" r:id="rId14"/>
    <p:sldId id="270" r:id="rId15"/>
    <p:sldId id="272" r:id="rId16"/>
    <p:sldId id="271" r:id="rId17"/>
  </p:sldIdLst>
  <p:sldSz cx="12192000" cy="6858000"/>
  <p:notesSz cx="9144000" cy="6858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2BE84-B583-E1BC-9645-B25C4A429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F310FC8-FEB3-72D5-A415-A6464B30F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1ECB685-3452-F1B1-A580-19F30261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EE22C5-8CD7-8240-CA8C-5A9DA1B7D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C9F20D-7BAC-6D08-C0C7-5810DCBF4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29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26589B-DF42-E13E-14EE-FC6BAB5F3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DC0BD0-743F-2F13-BF02-ECFB3A9C5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6EBC94-CF45-74FF-6B0D-6DE40BE21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B1536B-DA25-2E22-B640-283B2E4F1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32125F-FAD3-B018-A0B2-7ACAA2C2B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7087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C62FF5F-5C09-9D2C-23AA-87BA94439E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B53688E-7780-C323-2BB8-859043134F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7EF3D2-F2F4-C14F-B216-C6E37A854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CEDB4E-DF14-6905-8A75-E33744147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B4135F-3DAA-E2DB-C2CB-8A75FE8B3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9089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DC0BCC-8666-DDF1-7975-4D4F659A2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28FFA5-97DE-0974-B18D-6CD096667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B10583-F6AB-630E-0326-F2D5C31A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0BBA57-B60E-3E26-708B-96D600841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8033C4-1FA0-951D-5993-405104391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32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1C4AB9-3E7A-6FCE-F671-B0F090101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C29C22-7FD5-CF5D-EB09-B1542CBB0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6E6B8E-0683-0C83-2D1C-333AB56DC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339FFE-FFD7-38AA-52FF-9B319035D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3C3B9A-7E8F-5957-1D70-E829FC2EC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104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46A1D3-1D7B-05D1-F180-341DDC075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42C654-D37F-157D-D9BA-76458DDB5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D3C58B7-ECFC-A52D-AC9C-5046A80E4C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D3D88E6-8CD8-D111-9ABB-350CA7819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1A8DD9-0C4F-8212-3A9C-AC87EF84C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8221921-AB8C-86E8-84C1-0040BC6F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1073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860469-4138-516C-DA4F-9EACEE492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B28272F-9F63-8254-DB22-53CD0D89F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9486794-E630-8284-53AC-B5E6EDE56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65D45BB-FE7A-2DDB-C41A-2490197F16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1963298-DE10-A035-1670-DF900B4B3C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27812F4-891D-1EAF-6CB3-273FF2493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82D7FB-90EF-A22F-8DF2-E4332844D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35DF579-DB89-8115-ED94-A5D74CF4F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720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BC0881-E780-81B8-EC8A-E4329D5FB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E95EF94-F8B0-AEF4-FDB1-94A84FBC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836EA55-2B23-8B77-CB9A-F3B979B49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06D12EF-3836-42AF-ED11-C98348BA9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938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3A8D337-6F12-DD5F-DF7A-E679DE7A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B51123D-D37F-94A5-84A2-A03153B3C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124080-93BB-95D1-6B0A-3A843E95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302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D90455-263F-C498-3C35-229374132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0A55DC-B3CF-1E1F-67BF-0562AD9BE6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EFDD61A-4657-D565-B5D8-C105AEB6B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F1FFE39-2175-C91D-0BC4-657D0A77A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78F4801-6479-F0F2-8841-5F12BC2AA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5EE4773-C82C-CAD0-49D0-AC8AE7C91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308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B17D3F-0A0C-E357-4B05-0C9A4F2A2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A7FAA13-F2C1-C230-16C7-08B7CD2A8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44E580C-85AA-9489-8389-8FB4181E92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006734-43CA-C147-6ACA-0A9900B0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0BACC7-C399-A52E-7A38-7054017EF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698189-D50D-71B5-F6A5-29705584F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794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905649A-EE46-AE91-3AC2-78A0A9AFE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40BC504-CA12-CE9B-FA8C-46D137E30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957794-1A93-F5F2-EAE1-7E78E49F67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E0DEF-5BB3-4CC3-B6A5-2999D85337CE}" type="datetimeFigureOut">
              <a:rPr lang="es-CO" smtClean="0"/>
              <a:t>1/03/2026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20597C-3DE2-67FB-0E7A-CE91135B6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1E0926-4AA8-F923-2F41-D2A3DF8EB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94BE2-BBCC-4362-8ABC-84764BB506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6338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E944CD1-E20B-487C-0F5D-DBAD4DA05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707257" cy="1400530"/>
          </a:xfrm>
        </p:spPr>
        <p:txBody>
          <a:bodyPr/>
          <a:lstStyle/>
          <a:p>
            <a:pPr algn="ctr"/>
            <a:r>
              <a:rPr lang="es-MX" sz="4400" b="1" dirty="0">
                <a:latin typeface="Arial Black" panose="020B0A04020102020204" pitchFamily="34" charset="0"/>
              </a:rPr>
              <a:t>INDUCCIÓN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297D675-10E0-0FC7-3321-E6C86C052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MX" sz="2400" b="1" dirty="0">
                <a:latin typeface="Arial Black" panose="020B0A04020102020204" pitchFamily="34" charset="0"/>
              </a:rPr>
              <a:t>Sistema de Gestión de La Seguridad y Salud en el Trabajo</a:t>
            </a:r>
            <a:br>
              <a:rPr lang="es-MX" sz="2400" b="1" dirty="0">
                <a:latin typeface="Arial Black" panose="020B0A04020102020204" pitchFamily="34" charset="0"/>
              </a:rPr>
            </a:br>
            <a:r>
              <a:rPr lang="es-MX" sz="2400" b="1" dirty="0">
                <a:latin typeface="Arial Black" panose="020B0A04020102020204" pitchFamily="34" charset="0"/>
              </a:rPr>
              <a:t>SG-SST</a:t>
            </a:r>
          </a:p>
          <a:p>
            <a:pPr marL="0" indent="0" algn="ctr">
              <a:buNone/>
            </a:pPr>
            <a:r>
              <a:rPr lang="es-MX" sz="2400" i="1" u="sng" dirty="0"/>
              <a:t>Alcaldía Municipal Sucre Cauca  </a:t>
            </a:r>
            <a:endParaRPr lang="es-CO" i="1" u="sng" dirty="0"/>
          </a:p>
          <a:p>
            <a:pPr marL="0" indent="0" algn="ctr">
              <a:buNone/>
            </a:pPr>
            <a:endParaRPr lang="es-MX" sz="2400" b="1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es-MX" sz="2400" b="1" dirty="0">
                <a:latin typeface="Arial Black" panose="020B0A04020102020204" pitchFamily="34" charset="0"/>
              </a:rPr>
              <a:t>JASMINE CERON MUÑOZ</a:t>
            </a:r>
          </a:p>
          <a:p>
            <a:pPr marL="0" indent="0" algn="ctr">
              <a:buNone/>
            </a:pPr>
            <a:r>
              <a:rPr lang="es-MX" sz="1800" i="1" u="sng" dirty="0">
                <a:latin typeface="Arial Black" panose="020B0A04020102020204" pitchFamily="34" charset="0"/>
              </a:rPr>
              <a:t>Esp</a:t>
            </a:r>
            <a:r>
              <a:rPr lang="es-MX" sz="1800" b="1" i="1" u="sng" dirty="0">
                <a:latin typeface="Arial Black" panose="020B0A04020102020204" pitchFamily="34" charset="0"/>
              </a:rPr>
              <a:t> </a:t>
            </a:r>
            <a:r>
              <a:rPr lang="es-MX" i="1" u="sng" dirty="0"/>
              <a:t>Gerencia de la salud ocupacional</a:t>
            </a:r>
          </a:p>
        </p:txBody>
      </p:sp>
      <p:pic>
        <p:nvPicPr>
          <p:cNvPr id="19" name="Picture 2" descr="ilustraciones, imágenes clip art, dibujos animados e iconos de stock de trabajadora industrial con el pulgar hacia arriba haciendo un anuncio con un megáfono. ingeniero supervisor de construcción con equipo de protección personal. seguridad industrial y salud ocupacional en el trabajo - seguridad y salud en mineria">
            <a:extLst>
              <a:ext uri="{FF2B5EF4-FFF2-40B4-BE49-F238E27FC236}">
                <a16:creationId xmlns:a16="http://schemas.microsoft.com/office/drawing/2014/main" id="{95B90554-6667-D44D-D4D1-28A37E647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523" y="4311812"/>
            <a:ext cx="2635045" cy="209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249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6B5690-872B-AEDD-2B73-534DD7C3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DB500A67-653B-870C-52B0-D704EC762F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3311" y="2060575"/>
            <a:ext cx="5572792" cy="4195763"/>
          </a:xfrm>
        </p:spPr>
        <p:txBody>
          <a:bodyPr numCol="2">
            <a:normAutofit/>
          </a:bodyPr>
          <a:lstStyle/>
          <a:p>
            <a:pPr marL="0" indent="0" algn="just">
              <a:buNone/>
            </a:pPr>
            <a:r>
              <a:rPr lang="es-CO" sz="2000" dirty="0"/>
              <a:t>¿QUE ES UNA CONDICION INSEGURA</a:t>
            </a:r>
          </a:p>
          <a:p>
            <a:pPr marL="0" indent="0" algn="just">
              <a:buNone/>
            </a:pPr>
            <a:r>
              <a:rPr lang="es-CO" dirty="0"/>
              <a:t>Situación  intrínseca     en nuestro ambiente de trabajo que aumenta la posibilidad que un accidente ocurra</a:t>
            </a:r>
          </a:p>
          <a:p>
            <a:pPr marL="0" indent="0">
              <a:buNone/>
            </a:pPr>
            <a:endParaRPr lang="es-CO" dirty="0"/>
          </a:p>
          <a:p>
            <a:endParaRPr lang="es-CO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FC4E784D-163C-507F-C676-690E1CB88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4761" y="2056092"/>
            <a:ext cx="5181600" cy="4200245"/>
          </a:xfrm>
        </p:spPr>
        <p:txBody>
          <a:bodyPr/>
          <a:lstStyle/>
          <a:p>
            <a:pPr algn="just"/>
            <a:r>
              <a:rPr lang="es-MX" sz="1800" b="1" dirty="0"/>
              <a:t>¿QUÉ</a:t>
            </a:r>
            <a:r>
              <a:rPr lang="es-MX" b="1" dirty="0"/>
              <a:t> ES UN ACTO INSEGURO? </a:t>
            </a:r>
            <a:r>
              <a:rPr lang="es-CO" dirty="0"/>
              <a:t>Violación u omisión de una norma o procedimiento por parte del trabajador que aumenta las posibilidades que ocurra un accidente</a:t>
            </a:r>
          </a:p>
          <a:p>
            <a:pPr algn="just"/>
            <a:r>
              <a:rPr lang="es-MX" sz="1800" b="1" dirty="0"/>
              <a:t> </a:t>
            </a:r>
            <a:endParaRPr lang="es-CO" sz="1800" dirty="0"/>
          </a:p>
        </p:txBody>
      </p:sp>
      <p:pic>
        <p:nvPicPr>
          <p:cNvPr id="7" name="Imagen 6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C2C829F-6F0D-91D5-B346-2C7815BDA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402" y="3739902"/>
            <a:ext cx="2452139" cy="240464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8FD3E09-A3A1-2396-06DE-84ADAEA1B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036" y="3801449"/>
            <a:ext cx="2575775" cy="23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84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889A7A-BADD-5D81-AF86-6B93A414E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C81CF7-608E-2CD9-F68A-01EC0C0EB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284" y="1288026"/>
            <a:ext cx="11425084" cy="5329084"/>
          </a:xfrm>
        </p:spPr>
        <p:txBody>
          <a:bodyPr/>
          <a:lstStyle/>
          <a:p>
            <a:pPr marL="0" indent="0" algn="ctr">
              <a:buNone/>
            </a:pPr>
            <a:r>
              <a:rPr lang="es-CO" b="1" dirty="0">
                <a:latin typeface="Arial Black" panose="020B0A04020102020204" pitchFamily="34" charset="0"/>
              </a:rPr>
              <a:t>CONCEPTOS BÁSICOS EN SEGURIDAD Y SALUD EN EL TRABAJO</a:t>
            </a:r>
            <a:endParaRPr lang="es-MX" b="1" dirty="0">
              <a:latin typeface="Arial Black" panose="020B0A04020102020204" pitchFamily="34" charset="0"/>
            </a:endParaRPr>
          </a:p>
          <a:p>
            <a:endParaRPr lang="es-CO" dirty="0"/>
          </a:p>
        </p:txBody>
      </p:sp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BB8AC444-BDD8-F29C-C7C4-CE1D39604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284" y="2181051"/>
            <a:ext cx="11080955" cy="249589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B7573DB-A1CD-AA06-410B-393617B7E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478" y="4913158"/>
            <a:ext cx="2011854" cy="1615461"/>
          </a:xfrm>
          <a:prstGeom prst="rect">
            <a:avLst/>
          </a:prstGeom>
        </p:spPr>
      </p:pic>
      <p:pic>
        <p:nvPicPr>
          <p:cNvPr id="7" name="Picture 4" descr="http://4.bp.blogspot.com/-VD-OwREy2Wk/VYGYyTD-OjI/AAAAAAAAABI/OE0mtBaAG4E/s1600/Captura+7.PNG">
            <a:extLst>
              <a:ext uri="{FF2B5EF4-FFF2-40B4-BE49-F238E27FC236}">
                <a16:creationId xmlns:a16="http://schemas.microsoft.com/office/drawing/2014/main" id="{26A2A943-B819-8DCE-8FF2-7FEDEBD25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347" y="4865449"/>
            <a:ext cx="2145306" cy="169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3.bp.blogspot.com/-s6ozeZ5V088/VWmomuQR6rI/AAAAAAAAAEs/NKYuHxMRp10/s1600/2.gif">
            <a:extLst>
              <a:ext uri="{FF2B5EF4-FFF2-40B4-BE49-F238E27FC236}">
                <a16:creationId xmlns:a16="http://schemas.microsoft.com/office/drawing/2014/main" id="{50A539CB-AE96-4E26-17C9-428A13DF2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167" y="4865449"/>
            <a:ext cx="2257355" cy="169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267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DBED2D-7132-4610-7BD5-BB6846E90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2AC0B6-A021-8933-0B84-CCFCF2AEC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74840"/>
            <a:ext cx="10636404" cy="4773560"/>
          </a:xfrm>
        </p:spPr>
        <p:txBody>
          <a:bodyPr/>
          <a:lstStyle/>
          <a:p>
            <a:pPr marL="0" indent="0" algn="ctr">
              <a:buNone/>
            </a:pPr>
            <a:r>
              <a:rPr lang="es-CO" sz="2400" b="1" dirty="0"/>
              <a:t>ES ACCIDENTE DE TRABAJO</a:t>
            </a:r>
            <a:endParaRPr lang="es-CO" sz="2400" dirty="0"/>
          </a:p>
          <a:p>
            <a:r>
              <a:rPr lang="es-CO" dirty="0"/>
              <a:t>Es AT aquel se produzca durante la ejecución de ordenes del empleador, o durante la ejecución de una labor bajo su autoridad, aun fuera del lugar y horas del trabajo.</a:t>
            </a:r>
          </a:p>
          <a:p>
            <a:r>
              <a:rPr lang="es-CO" dirty="0"/>
              <a:t>Es AT el que ocurra en el recorrido de la casa al trabajo o viceversa, cuando el transporte es suministrado por el empleador.</a:t>
            </a:r>
          </a:p>
          <a:p>
            <a:endParaRPr lang="es-CO" dirty="0"/>
          </a:p>
          <a:p>
            <a:r>
              <a:rPr lang="es-CO" dirty="0"/>
              <a:t>Es AT las actividades recreativas, deportivas y culturales, siempre que actúen por cuenta o representación del empleador.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DFBADE8-A5F1-C2E6-35AA-086993F78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747" y="4807976"/>
            <a:ext cx="2048156" cy="175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49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34968E-70B1-7B99-3CBD-287037268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04EC67-0987-456A-794B-773E0849B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110" y="1238865"/>
            <a:ext cx="10726993" cy="53585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MX" sz="2400" b="1" dirty="0"/>
              <a:t>NO ES ACCIDENTE DE TRABAJO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sz="1800" dirty="0"/>
              <a:t> Aquel que NO se produzca o NO haya ocurrido por causa o con ocasión del trabajo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sz="1800" dirty="0"/>
              <a:t>El que se produzca por la ejecución de actividades diferentes para las que fue contratado</a:t>
            </a:r>
          </a:p>
          <a:p>
            <a:pPr marL="0" indent="0">
              <a:buNone/>
            </a:pPr>
            <a:r>
              <a:rPr lang="es-MX" sz="1800" dirty="0"/>
              <a:t>     el trabajador, tales como labores recreativas, deportivas o culturales, así se produzcan                    durante  la jornada laboral, a menos que actúe por cuenta o en representación del empleador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sz="1800" dirty="0"/>
              <a:t>El sufrido por el trabajador, fuera de la empresa, durante los permisos no remunerados o</a:t>
            </a:r>
          </a:p>
          <a:p>
            <a:pPr marL="0" indent="0">
              <a:buNone/>
            </a:pPr>
            <a:r>
              <a:rPr lang="es-MX" sz="1800" dirty="0"/>
              <a:t>      sin remuneración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sz="1800" dirty="0"/>
              <a:t>Casos de violencia laboral (por estado de embriaguez del trabajador o como  consecuencia de los hechos naturales)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sz="1800" dirty="0"/>
              <a:t> El provocado intencionalmente o de manera dolosa por un trabajador, las conductas extra laborales del trabajador, la mutilación de una de sus extremidades con implementos de trabajo</a:t>
            </a: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381213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21C8B1-18AF-C46B-6A4E-D9BA835F7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74637"/>
          </a:xfrm>
        </p:spPr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8B0632C8-5F2A-61CB-D9EA-D8528CC274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0327" y="1843123"/>
            <a:ext cx="5011346" cy="431634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F2717FF-95CC-865B-0DB8-ED9B1D8A5C57}"/>
              </a:ext>
            </a:extLst>
          </p:cNvPr>
          <p:cNvSpPr txBox="1"/>
          <p:nvPr/>
        </p:nvSpPr>
        <p:spPr>
          <a:xfrm>
            <a:off x="1494503" y="1327355"/>
            <a:ext cx="8327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800" b="1" dirty="0">
                <a:latin typeface="Arial Black" panose="020B0A04020102020204" pitchFamily="34" charset="0"/>
                <a:ea typeface="+mn-ea"/>
                <a:cs typeface="+mn-cs"/>
              </a:rPr>
              <a:t>PELIGROS A LOS QUE ESTA EXPUESTO EL TRABAJADOR DURANTE LA EJECUCION DE SUS FUNCIONES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47583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F0C2B-59C2-796E-D44B-1E92241C5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4" name="Rectángulo redondeado 8">
            <a:extLst>
              <a:ext uri="{FF2B5EF4-FFF2-40B4-BE49-F238E27FC236}">
                <a16:creationId xmlns:a16="http://schemas.microsoft.com/office/drawing/2014/main" id="{B3928ACC-230E-A2C7-E113-404FE1DEA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453" y="2052638"/>
            <a:ext cx="4798141" cy="448581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MX" sz="1700" b="1" dirty="0"/>
              <a:t>COMITÉ DE CONVIVENCIA LABORAL</a:t>
            </a:r>
          </a:p>
          <a:p>
            <a:pPr algn="ctr"/>
            <a:endParaRPr lang="es-MX" sz="17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700" dirty="0"/>
              <a:t>El  comité de convivencia es un conjunto de personas que laboran en una entidad pública o una empresa privada y que se encargan recibir y dar trámite a las quejas presentadas en las que se describan situaciones que puedan constituir acoso laboral de acuerdo con los definido en la Ley 1010 de 2006. funciones res 1356/2012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700" dirty="0"/>
              <a:t>Está compuesto por un número igual de representantes del empleador y de los trabajadores, con sus respectivos suplentes.</a:t>
            </a:r>
          </a:p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DB2C487-96C0-70ED-ABD8-E93598DB4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557" y="2052638"/>
            <a:ext cx="5165883" cy="4365522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869209EC-6301-717A-C33E-380E0EC6AE90}"/>
              </a:ext>
            </a:extLst>
          </p:cNvPr>
          <p:cNvSpPr txBox="1">
            <a:spLocks/>
          </p:cNvSpPr>
          <p:nvPr/>
        </p:nvSpPr>
        <p:spPr>
          <a:xfrm>
            <a:off x="3928631" y="1371572"/>
            <a:ext cx="3568605" cy="4816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200" b="1" dirty="0">
                <a:latin typeface="Arial Black" panose="020B0A04020102020204" pitchFamily="34" charset="0"/>
              </a:rPr>
              <a:t>COMITES </a:t>
            </a:r>
          </a:p>
        </p:txBody>
      </p:sp>
      <p:sp>
        <p:nvSpPr>
          <p:cNvPr id="7" name="Flecha izquierda, derecha y arriba 2">
            <a:extLst>
              <a:ext uri="{FF2B5EF4-FFF2-40B4-BE49-F238E27FC236}">
                <a16:creationId xmlns:a16="http://schemas.microsoft.com/office/drawing/2014/main" id="{94B2E0B0-BF2C-5390-2646-C3D0CAD0A8A6}"/>
              </a:ext>
            </a:extLst>
          </p:cNvPr>
          <p:cNvSpPr/>
          <p:nvPr/>
        </p:nvSpPr>
        <p:spPr>
          <a:xfrm>
            <a:off x="5348472" y="1853248"/>
            <a:ext cx="1096056" cy="1830153"/>
          </a:xfrm>
          <a:prstGeom prst="leftRight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54132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B971A6C-62B6-79FF-5B6A-5CCC1950F26E}"/>
              </a:ext>
            </a:extLst>
          </p:cNvPr>
          <p:cNvSpPr txBox="1"/>
          <p:nvPr/>
        </p:nvSpPr>
        <p:spPr>
          <a:xfrm>
            <a:off x="1465007" y="3059668"/>
            <a:ext cx="86228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5400" dirty="0">
                <a:latin typeface="Brush Script MT" panose="03060802040406070304" pitchFamily="66" charset="0"/>
              </a:rPr>
              <a:t>GRACIAS</a:t>
            </a:r>
            <a:r>
              <a:rPr lang="es-MX" dirty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47826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382BE6-0B3A-1D96-F1D1-6D4F91ACE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 </a:t>
            </a:r>
            <a:endParaRPr lang="es-CO" sz="2000" dirty="0"/>
          </a:p>
        </p:txBody>
      </p:sp>
      <p:sp>
        <p:nvSpPr>
          <p:cNvPr id="16" name="Marcador de contenido 15">
            <a:extLst>
              <a:ext uri="{FF2B5EF4-FFF2-40B4-BE49-F238E27FC236}">
                <a16:creationId xmlns:a16="http://schemas.microsoft.com/office/drawing/2014/main" id="{78BA2E72-5BF7-2810-14CA-7143F00FD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512" y="1698957"/>
            <a:ext cx="10252946" cy="4436372"/>
          </a:xfrm>
        </p:spPr>
        <p:txBody>
          <a:bodyPr/>
          <a:lstStyle/>
          <a:p>
            <a:endParaRPr lang="es-MX" dirty="0">
              <a:latin typeface="Century Gothic" panose="020B0502020202020204" pitchFamily="34" charset="0"/>
            </a:endParaRPr>
          </a:p>
          <a:p>
            <a:pPr algn="ctr"/>
            <a:r>
              <a:rPr lang="es-MX" sz="2400" b="1" dirty="0">
                <a:latin typeface="Century Gothic" panose="020B0502020202020204" pitchFamily="34" charset="0"/>
              </a:rPr>
              <a:t>SEGURIDAD Y SALUD EN EL TRABAJO</a:t>
            </a:r>
          </a:p>
          <a:p>
            <a:pPr marL="0" indent="0" algn="just">
              <a:buNone/>
            </a:pPr>
            <a:r>
              <a:rPr lang="es-MX" dirty="0">
                <a:latin typeface="Century Gothic" panose="020B0502020202020204" pitchFamily="34" charset="0"/>
              </a:rPr>
              <a:t>Está definida como aquella disciplina que trata de la prevención de las lesiones y enfermedades causadas por las condiciones de trabajo, y de la protección y promoción de la salud de los trabajadores.</a:t>
            </a:r>
          </a:p>
          <a:p>
            <a:endParaRPr lang="es-CO" dirty="0"/>
          </a:p>
        </p:txBody>
      </p:sp>
      <p:pic>
        <p:nvPicPr>
          <p:cNvPr id="21" name="Imagen 20" descr="Un dibujo de un personaje de caricatura&#10;&#10;El contenido generado por IA puede ser incorrecto.">
            <a:extLst>
              <a:ext uri="{FF2B5EF4-FFF2-40B4-BE49-F238E27FC236}">
                <a16:creationId xmlns:a16="http://schemas.microsoft.com/office/drawing/2014/main" id="{4B43194A-5730-5D2F-9FA7-63134E699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52" y="3814916"/>
            <a:ext cx="4434348" cy="284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16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B86E0-D326-AB18-B3EC-C7951A251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pic>
        <p:nvPicPr>
          <p:cNvPr id="5" name="Marcador de contenido 4" descr="Captura de pantalla de un celular&#10;&#10;El contenido generado por IA puede ser incorrecto.">
            <a:extLst>
              <a:ext uri="{FF2B5EF4-FFF2-40B4-BE49-F238E27FC236}">
                <a16:creationId xmlns:a16="http://schemas.microsoft.com/office/drawing/2014/main" id="{25A2DADD-3BB9-4A45-04F9-129706EAE6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3382" y="1825625"/>
            <a:ext cx="968523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87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413CA5-9114-FC4F-8572-3133DD9C3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94302"/>
          </a:xfrm>
        </p:spPr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EDBE6C-2983-E4BD-AFFF-67C65778F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755" y="1160206"/>
            <a:ext cx="9333079" cy="5088194"/>
          </a:xfrm>
        </p:spPr>
        <p:txBody>
          <a:bodyPr>
            <a:noAutofit/>
          </a:bodyPr>
          <a:lstStyle/>
          <a:p>
            <a:pPr algn="ctr"/>
            <a:r>
              <a:rPr lang="es-MX" sz="2400" dirty="0"/>
              <a:t>POLITICA DE SST</a:t>
            </a:r>
          </a:p>
          <a:p>
            <a:pPr algn="ctr"/>
            <a:endParaRPr lang="es-MX" sz="2400" dirty="0"/>
          </a:p>
          <a:p>
            <a:pPr algn="just">
              <a:lnSpc>
                <a:spcPct val="120000"/>
              </a:lnSpc>
            </a:pPr>
            <a:r>
              <a:rPr lang="es-CO" dirty="0"/>
              <a:t>LA ALCALDIA MUNICIPAL DE SUCRE – CAUCA, se compromete a proporcionar un entorno de trabajo seguro y saludable para todos sus funcionarios, contratistas, estudiantes en práctica y visitantes </a:t>
            </a:r>
            <a:r>
              <a:rPr lang="es-ES_tradnl" dirty="0"/>
              <a:t>Aprovechando la SST como una herramienta gerencial efectiva, en la búsqueda de la calidad de vida laboral y productividad institucional. Gestionando el Talento Humano, los recursos financieros, técnicos y logísticos, para la total ejecución de las actividades propuestas en el SG-SST.</a:t>
            </a:r>
            <a:endParaRPr lang="es-CO" dirty="0"/>
          </a:p>
          <a:p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799856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7C4289-5439-E579-78BE-A9DE8CCBD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9D910C-BEFC-DAFC-1488-924726051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961" y="1179872"/>
            <a:ext cx="11326762" cy="506852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CO" sz="1600" b="1" dirty="0"/>
              <a:t>OBJETIVOS </a:t>
            </a:r>
            <a:endParaRPr lang="es-CO" sz="1600" dirty="0"/>
          </a:p>
          <a:p>
            <a:pPr>
              <a:lnSpc>
                <a:spcPct val="120000"/>
              </a:lnSpc>
            </a:pPr>
            <a:r>
              <a:rPr lang="es-CO" sz="1600" dirty="0"/>
              <a:t> prevenir accidentes y enfermedades laborales, promoviendo el bienestar general de nuestro personal.</a:t>
            </a:r>
          </a:p>
          <a:p>
            <a:pPr>
              <a:lnSpc>
                <a:spcPct val="120000"/>
              </a:lnSpc>
            </a:pPr>
            <a:r>
              <a:rPr lang="es-CO" sz="1600" dirty="0"/>
              <a:t> Diseñar y mantener las instalaciones y establecer procesos laborales en forma tal que se salvaguarde las personas, la propiedad y el medio ambiente.</a:t>
            </a:r>
          </a:p>
          <a:p>
            <a:pPr>
              <a:lnSpc>
                <a:spcPct val="120000"/>
              </a:lnSpc>
            </a:pPr>
            <a:r>
              <a:rPr lang="es-ES_tradnl" sz="1600" dirty="0"/>
              <a:t> </a:t>
            </a:r>
            <a:r>
              <a:rPr lang="es-CO" sz="1600" dirty="0"/>
              <a:t>Efectuar esfuerzos permanentes para identificar y administrar los riesgos asociados a sus actividades.</a:t>
            </a:r>
          </a:p>
          <a:p>
            <a:pPr>
              <a:lnSpc>
                <a:spcPct val="120000"/>
              </a:lnSpc>
            </a:pPr>
            <a:r>
              <a:rPr lang="es-ES_tradnl" sz="1600" dirty="0"/>
              <a:t> </a:t>
            </a:r>
            <a:r>
              <a:rPr lang="es-CO" sz="1600" dirty="0"/>
              <a:t>Cumplir con las leyes y reglamentaciones aplicables, así como con las otras obligaciones que voluntariamente haya asumido.</a:t>
            </a:r>
          </a:p>
          <a:p>
            <a:pPr>
              <a:lnSpc>
                <a:spcPct val="120000"/>
              </a:lnSpc>
            </a:pPr>
            <a:r>
              <a:rPr lang="es-ES_tradnl" sz="1600" dirty="0"/>
              <a:t> </a:t>
            </a:r>
            <a:r>
              <a:rPr lang="es-CO" sz="1600" dirty="0"/>
              <a:t>Responder pronta, efectiva y cuidadosamente a las emergencias o accidentes que resulten en sus labores.</a:t>
            </a:r>
          </a:p>
          <a:p>
            <a:pPr>
              <a:lnSpc>
                <a:spcPct val="120000"/>
              </a:lnSpc>
            </a:pPr>
            <a:r>
              <a:rPr lang="es-ES_tradnl" sz="1600" dirty="0"/>
              <a:t> </a:t>
            </a:r>
            <a:r>
              <a:rPr lang="es-CO" sz="1600" dirty="0"/>
              <a:t>Proveer programas de promoción de la seguridad y salud en el trabajo orientados a mejorar el bienestar de sus funcionarios.</a:t>
            </a:r>
          </a:p>
          <a:p>
            <a:pPr>
              <a:lnSpc>
                <a:spcPct val="120000"/>
              </a:lnSpc>
            </a:pPr>
            <a:r>
              <a:rPr lang="es-ES_tradnl" sz="1600" dirty="0"/>
              <a:t> </a:t>
            </a:r>
            <a:r>
              <a:rPr lang="es-CO" sz="1600" dirty="0"/>
              <a:t>Evaluar periódicamente el estado de salud de los funcionarios para identificar y controlar oportunamente los riesgos de salud relacionados con el trabajo.</a:t>
            </a:r>
          </a:p>
          <a:p>
            <a:pPr marL="0" indent="0">
              <a:lnSpc>
                <a:spcPct val="120000"/>
              </a:lnSpc>
              <a:buNone/>
            </a:pP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3379411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257B7C-9ED8-D51D-D486-A91585FC1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1686A0-7EA8-1BEB-0FBA-0C25EFEAE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458" y="2052918"/>
            <a:ext cx="11130116" cy="4195481"/>
          </a:xfrm>
        </p:spPr>
        <p:txBody>
          <a:bodyPr/>
          <a:lstStyle/>
          <a:p>
            <a:pPr algn="ctr"/>
            <a:r>
              <a:rPr lang="es-MX" b="1" dirty="0"/>
              <a:t>ACCIDENTE DE TRABAJO</a:t>
            </a:r>
          </a:p>
          <a:p>
            <a:r>
              <a:rPr lang="es-MX" dirty="0"/>
              <a:t>Es todo suceso repentino que sobrevenga por causa o con ocasión del trabajo y que produzca en el trabajador una lesión orgánica, una perturbación funcional o psiquiátrica, la invalidez o la muerte</a:t>
            </a:r>
          </a:p>
          <a:p>
            <a:r>
              <a:rPr lang="es-MX" dirty="0"/>
              <a:t>Decreto Ley 1562 de 2012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47790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4CB6C0-4AE3-0D3E-6D7A-17D5C5AB9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pic>
        <p:nvPicPr>
          <p:cNvPr id="5" name="Marcador de contenido 4" descr="Diagrama&#10;&#10;El contenido generado por IA puede ser incorrecto.">
            <a:extLst>
              <a:ext uri="{FF2B5EF4-FFF2-40B4-BE49-F238E27FC236}">
                <a16:creationId xmlns:a16="http://schemas.microsoft.com/office/drawing/2014/main" id="{667C9C0F-4C20-8229-06FA-36E25C7356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1206" y="1825625"/>
            <a:ext cx="960958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13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765D73-5E72-16BF-CC1D-35B3DC0E9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pic>
        <p:nvPicPr>
          <p:cNvPr id="11" name="Marcador de contenido 10" descr="Texto&#10;&#10;El contenido generado por IA puede ser incorrecto.">
            <a:extLst>
              <a:ext uri="{FF2B5EF4-FFF2-40B4-BE49-F238E27FC236}">
                <a16:creationId xmlns:a16="http://schemas.microsoft.com/office/drawing/2014/main" id="{58D75DCD-58FD-9DC9-F522-4B113096E0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9337" y="3429714"/>
            <a:ext cx="7173326" cy="1143160"/>
          </a:xfrm>
          <a:prstGeom prst="rect">
            <a:avLst/>
          </a:prstGeom>
        </p:spPr>
      </p:pic>
      <p:pic>
        <p:nvPicPr>
          <p:cNvPr id="9" name="Imagen 8" descr="Diagrama&#10;&#10;El contenido generado por IA puede ser incorrecto.">
            <a:extLst>
              <a:ext uri="{FF2B5EF4-FFF2-40B4-BE49-F238E27FC236}">
                <a16:creationId xmlns:a16="http://schemas.microsoft.com/office/drawing/2014/main" id="{BE368251-B1C7-A6EB-FABB-ECDBECA76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11" y="2408903"/>
            <a:ext cx="10307024" cy="4336026"/>
          </a:xfrm>
          <a:prstGeom prst="rect">
            <a:avLst/>
          </a:prstGeom>
        </p:spPr>
      </p:pic>
      <p:pic>
        <p:nvPicPr>
          <p:cNvPr id="13" name="Imagen 12" descr="Texto&#10;&#10;El contenido generado por IA puede ser incorrecto.">
            <a:extLst>
              <a:ext uri="{FF2B5EF4-FFF2-40B4-BE49-F238E27FC236}">
                <a16:creationId xmlns:a16="http://schemas.microsoft.com/office/drawing/2014/main" id="{0051F3D7-1089-D451-66DD-DE0BBEF6C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893" y="1421911"/>
            <a:ext cx="8668960" cy="98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99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D48EA6-4219-E4DF-A5C8-DC7341170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INDUCCION  SG-SST </a:t>
            </a:r>
            <a:r>
              <a:rPr lang="es-MX" sz="2000" dirty="0"/>
              <a:t>Alcaldía  Sucre C </a:t>
            </a:r>
            <a:endParaRPr lang="es-CO" dirty="0"/>
          </a:p>
        </p:txBody>
      </p:sp>
      <p:pic>
        <p:nvPicPr>
          <p:cNvPr id="5" name="Marcador de contenido 4" descr="Imagen que contiene Escala de tiempo&#10;&#10;El contenido generado por IA puede ser incorrecto.">
            <a:extLst>
              <a:ext uri="{FF2B5EF4-FFF2-40B4-BE49-F238E27FC236}">
                <a16:creationId xmlns:a16="http://schemas.microsoft.com/office/drawing/2014/main" id="{7EC1CF50-F286-3BF6-796B-746231873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119" y="1825625"/>
            <a:ext cx="969376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086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777</Words>
  <Application>Microsoft Office PowerPoint</Application>
  <PresentationFormat>Panorámica</PresentationFormat>
  <Paragraphs>62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Brush Script MT</vt:lpstr>
      <vt:lpstr>Calibri</vt:lpstr>
      <vt:lpstr>Calibri Light</vt:lpstr>
      <vt:lpstr>Century Gothic</vt:lpstr>
      <vt:lpstr>Wingdings</vt:lpstr>
      <vt:lpstr>Tema de Office</vt:lpstr>
      <vt:lpstr>INDUCCIÓN</vt:lpstr>
      <vt:lpstr>INDUCCION  SG-SST Alcaldía  Sucre C 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INDUCCION  SG-SST Alcaldía  Sucre C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Hewlett Packard</dc:creator>
  <cp:lastModifiedBy>Hewlett Packard</cp:lastModifiedBy>
  <cp:revision>15</cp:revision>
  <dcterms:created xsi:type="dcterms:W3CDTF">2026-01-26T21:15:18Z</dcterms:created>
  <dcterms:modified xsi:type="dcterms:W3CDTF">2026-03-01T20:30:41Z</dcterms:modified>
</cp:coreProperties>
</file>